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72" r:id="rId4"/>
    <p:sldId id="311" r:id="rId5"/>
    <p:sldId id="283" r:id="rId6"/>
    <p:sldId id="284" r:id="rId7"/>
    <p:sldId id="285" r:id="rId8"/>
    <p:sldId id="286" r:id="rId9"/>
    <p:sldId id="287" r:id="rId10"/>
    <p:sldId id="288" r:id="rId11"/>
    <p:sldId id="300" r:id="rId12"/>
    <p:sldId id="301" r:id="rId13"/>
    <p:sldId id="302" r:id="rId14"/>
    <p:sldId id="304" r:id="rId15"/>
    <p:sldId id="289" r:id="rId16"/>
    <p:sldId id="290" r:id="rId17"/>
    <p:sldId id="291" r:id="rId18"/>
    <p:sldId id="293" r:id="rId19"/>
    <p:sldId id="303" r:id="rId20"/>
    <p:sldId id="305" r:id="rId21"/>
    <p:sldId id="306" r:id="rId22"/>
    <p:sldId id="307" r:id="rId23"/>
    <p:sldId id="308" r:id="rId24"/>
    <p:sldId id="312" r:id="rId25"/>
    <p:sldId id="313" r:id="rId26"/>
    <p:sldId id="314" r:id="rId27"/>
    <p:sldId id="315" r:id="rId28"/>
    <p:sldId id="316" r:id="rId29"/>
    <p:sldId id="317" r:id="rId30"/>
    <p:sldId id="31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D8FF"/>
    <a:srgbClr val="71D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2" d="100"/>
          <a:sy n="52" d="100"/>
        </p:scale>
        <p:origin x="1056"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0E0D2CF-E759-4215-89D3-84B6F57AE3AE}" type="datetimeFigureOut">
              <a:rPr lang="en-US" smtClean="0"/>
              <a:pPr/>
              <a:t>3/10/2023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4834BAD-137B-4500-B8DE-198CD0F6ACD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E0D2CF-E759-4215-89D3-84B6F57AE3AE}"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34BAD-137B-4500-B8DE-198CD0F6AC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E0D2CF-E759-4215-89D3-84B6F57AE3AE}"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34BAD-137B-4500-B8DE-198CD0F6AC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E0D2CF-E759-4215-89D3-84B6F57AE3AE}"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34BAD-137B-4500-B8DE-198CD0F6AC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0E0D2CF-E759-4215-89D3-84B6F57AE3AE}"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34BAD-137B-4500-B8DE-198CD0F6ACD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0E0D2CF-E759-4215-89D3-84B6F57AE3AE}"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34BAD-137B-4500-B8DE-198CD0F6AC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0E0D2CF-E759-4215-89D3-84B6F57AE3AE}" type="datetimeFigureOut">
              <a:rPr lang="en-US" smtClean="0"/>
              <a:pPr/>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834BAD-137B-4500-B8DE-198CD0F6AC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F0E0D2CF-E759-4215-89D3-84B6F57AE3AE}" type="datetimeFigureOut">
              <a:rPr lang="en-US" smtClean="0"/>
              <a:pPr/>
              <a:t>3/10/2023</a:t>
            </a:fld>
            <a:endParaRPr lang="en-US"/>
          </a:p>
        </p:txBody>
      </p:sp>
      <p:sp>
        <p:nvSpPr>
          <p:cNvPr id="8" name="Slide Number Placeholder 7"/>
          <p:cNvSpPr>
            <a:spLocks noGrp="1"/>
          </p:cNvSpPr>
          <p:nvPr>
            <p:ph type="sldNum" sz="quarter" idx="11"/>
          </p:nvPr>
        </p:nvSpPr>
        <p:spPr/>
        <p:txBody>
          <a:bodyPr/>
          <a:lstStyle/>
          <a:p>
            <a:fld id="{54834BAD-137B-4500-B8DE-198CD0F6ACD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0D2CF-E759-4215-89D3-84B6F57AE3AE}" type="datetimeFigureOut">
              <a:rPr lang="en-US" smtClean="0"/>
              <a:pPr/>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834BAD-137B-4500-B8DE-198CD0F6AC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0E0D2CF-E759-4215-89D3-84B6F57AE3AE}"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54834BAD-137B-4500-B8DE-198CD0F6AC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0E0D2CF-E759-4215-89D3-84B6F57AE3AE}"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34BAD-137B-4500-B8DE-198CD0F6AC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0E0D2CF-E759-4215-89D3-84B6F57AE3AE}" type="datetimeFigureOut">
              <a:rPr lang="en-US" smtClean="0"/>
              <a:pPr/>
              <a:t>3/10/2023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4834BAD-137B-4500-B8DE-198CD0F6ACD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81000"/>
            <a:ext cx="8839200" cy="1752600"/>
          </a:xfrm>
        </p:spPr>
        <p:txBody>
          <a:bodyPr>
            <a:normAutofit fontScale="90000"/>
          </a:bodyPr>
          <a:lstStyle/>
          <a:p>
            <a:pPr algn="ctr"/>
            <a:r>
              <a:rPr lang="en-US" dirty="0" err="1">
                <a:solidFill>
                  <a:schemeClr val="tx2"/>
                </a:solidFill>
              </a:rPr>
              <a:t>Chương</a:t>
            </a:r>
            <a:r>
              <a:rPr lang="en-US" dirty="0">
                <a:solidFill>
                  <a:schemeClr val="tx2"/>
                </a:solidFill>
              </a:rPr>
              <a:t> 3</a:t>
            </a:r>
            <a:br>
              <a:rPr lang="en-US" dirty="0">
                <a:solidFill>
                  <a:schemeClr val="tx2"/>
                </a:solidFill>
              </a:rPr>
            </a:br>
            <a:br>
              <a:rPr lang="en-US" dirty="0">
                <a:solidFill>
                  <a:schemeClr val="tx2"/>
                </a:solidFill>
              </a:rPr>
            </a:br>
            <a:r>
              <a:rPr lang="en-US" dirty="0" err="1">
                <a:solidFill>
                  <a:schemeClr val="tx2"/>
                </a:solidFill>
              </a:rPr>
              <a:t>mô</a:t>
            </a:r>
            <a:r>
              <a:rPr lang="en-US" dirty="0">
                <a:solidFill>
                  <a:schemeClr val="tx2"/>
                </a:solidFill>
              </a:rPr>
              <a:t> </a:t>
            </a:r>
            <a:r>
              <a:rPr lang="en-US" dirty="0" err="1">
                <a:solidFill>
                  <a:schemeClr val="tx2"/>
                </a:solidFill>
              </a:rPr>
              <a:t>hình</a:t>
            </a:r>
            <a:r>
              <a:rPr lang="en-US" dirty="0">
                <a:solidFill>
                  <a:schemeClr val="tx2"/>
                </a:solidFill>
              </a:rPr>
              <a:t> use case</a:t>
            </a:r>
          </a:p>
        </p:txBody>
      </p:sp>
      <p:sp>
        <p:nvSpPr>
          <p:cNvPr id="3" name="Subtitle 2"/>
          <p:cNvSpPr>
            <a:spLocks noGrp="1"/>
          </p:cNvSpPr>
          <p:nvPr>
            <p:ph type="subTitle" idx="1"/>
          </p:nvPr>
        </p:nvSpPr>
        <p:spPr>
          <a:xfrm>
            <a:off x="304800" y="2667000"/>
            <a:ext cx="8458200" cy="2819400"/>
          </a:xfrm>
        </p:spPr>
        <p:txBody>
          <a:bodyPr>
            <a:normAutofit/>
          </a:bodyPr>
          <a:lstStyle/>
          <a:p>
            <a:pPr marL="342900" indent="-342900" algn="l">
              <a:spcAft>
                <a:spcPts val="1200"/>
              </a:spcAft>
              <a:buAutoNum type="arabicPeriod"/>
            </a:pPr>
            <a:r>
              <a:rPr lang="en-US" sz="2800" dirty="0" err="1"/>
              <a:t>Giới</a:t>
            </a:r>
            <a:r>
              <a:rPr lang="en-US" sz="2800" dirty="0"/>
              <a:t> </a:t>
            </a:r>
            <a:r>
              <a:rPr lang="en-US" sz="2800" dirty="0" err="1"/>
              <a:t>thiệu</a:t>
            </a:r>
            <a:r>
              <a:rPr lang="en-US" sz="2800" dirty="0"/>
              <a:t> UML</a:t>
            </a:r>
          </a:p>
          <a:p>
            <a:pPr marL="342900" indent="-342900" algn="l">
              <a:spcBef>
                <a:spcPts val="1200"/>
              </a:spcBef>
              <a:buAutoNum type="arabicPeriod"/>
            </a:pPr>
            <a:r>
              <a:rPr lang="en-US" sz="2800" dirty="0" err="1"/>
              <a:t>Mô</a:t>
            </a:r>
            <a:r>
              <a:rPr lang="en-US" sz="2800" dirty="0"/>
              <a:t> </a:t>
            </a:r>
            <a:r>
              <a:rPr lang="en-US" sz="2800" dirty="0" err="1"/>
              <a:t>hình</a:t>
            </a:r>
            <a:r>
              <a:rPr lang="en-US" sz="2800" dirty="0"/>
              <a:t> Use Case (Use Case Diagram)</a:t>
            </a:r>
          </a:p>
          <a:p>
            <a:pPr marL="342900" indent="-342900" algn="l">
              <a:buAutoNum type="arabicPeriod"/>
            </a:pP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792162"/>
          </a:xfrm>
        </p:spPr>
        <p:txBody>
          <a:bodyPr>
            <a:no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p>
        </p:txBody>
      </p:sp>
      <p:sp>
        <p:nvSpPr>
          <p:cNvPr id="3" name="Content Placeholder 2"/>
          <p:cNvSpPr>
            <a:spLocks noGrp="1"/>
          </p:cNvSpPr>
          <p:nvPr>
            <p:ph idx="1"/>
          </p:nvPr>
        </p:nvSpPr>
        <p:spPr>
          <a:xfrm>
            <a:off x="457200" y="1143000"/>
            <a:ext cx="8382000" cy="4038600"/>
          </a:xfrm>
        </p:spPr>
        <p:txBody>
          <a:bodyPr>
            <a:normAutofit fontScale="55000" lnSpcReduction="20000"/>
          </a:bodyPr>
          <a:lstStyle/>
          <a:p>
            <a:pPr>
              <a:buNone/>
            </a:pPr>
            <a:r>
              <a:rPr lang="en-US" sz="4200" dirty="0">
                <a:solidFill>
                  <a:srgbClr val="FFFF00"/>
                </a:solidFill>
              </a:rPr>
              <a:t>3.2.2 </a:t>
            </a:r>
            <a:r>
              <a:rPr lang="en-US" sz="4200" dirty="0" err="1">
                <a:solidFill>
                  <a:srgbClr val="FFFF00"/>
                </a:solidFill>
              </a:rPr>
              <a:t>Các</a:t>
            </a:r>
            <a:r>
              <a:rPr lang="en-US" sz="4200" dirty="0">
                <a:solidFill>
                  <a:srgbClr val="FFFF00"/>
                </a:solidFill>
              </a:rPr>
              <a:t> </a:t>
            </a:r>
            <a:r>
              <a:rPr lang="en-US" sz="4200" dirty="0" err="1">
                <a:solidFill>
                  <a:srgbClr val="FFFF00"/>
                </a:solidFill>
              </a:rPr>
              <a:t>thành</a:t>
            </a:r>
            <a:r>
              <a:rPr lang="en-US" sz="4200" dirty="0">
                <a:solidFill>
                  <a:srgbClr val="FFFF00"/>
                </a:solidFill>
              </a:rPr>
              <a:t> </a:t>
            </a:r>
            <a:r>
              <a:rPr lang="en-US" sz="4200" dirty="0" err="1">
                <a:solidFill>
                  <a:srgbClr val="FFFF00"/>
                </a:solidFill>
              </a:rPr>
              <a:t>phần</a:t>
            </a:r>
            <a:r>
              <a:rPr lang="en-US" sz="4200" dirty="0">
                <a:solidFill>
                  <a:srgbClr val="FFFF00"/>
                </a:solidFill>
              </a:rPr>
              <a:t> </a:t>
            </a:r>
            <a:r>
              <a:rPr lang="en-US" sz="4200" dirty="0" err="1">
                <a:solidFill>
                  <a:srgbClr val="FFFF00"/>
                </a:solidFill>
              </a:rPr>
              <a:t>của</a:t>
            </a:r>
            <a:r>
              <a:rPr lang="en-US" sz="4200" dirty="0">
                <a:solidFill>
                  <a:srgbClr val="FFFF00"/>
                </a:solidFill>
              </a:rPr>
              <a:t> </a:t>
            </a:r>
            <a:r>
              <a:rPr lang="en-US" sz="4200" dirty="0" err="1">
                <a:solidFill>
                  <a:srgbClr val="FFFF00"/>
                </a:solidFill>
              </a:rPr>
              <a:t>lược</a:t>
            </a:r>
            <a:r>
              <a:rPr lang="en-US" sz="4200" dirty="0">
                <a:solidFill>
                  <a:srgbClr val="FFFF00"/>
                </a:solidFill>
              </a:rPr>
              <a:t> </a:t>
            </a:r>
            <a:r>
              <a:rPr lang="en-US" sz="4200" dirty="0" err="1">
                <a:solidFill>
                  <a:srgbClr val="FFFF00"/>
                </a:solidFill>
              </a:rPr>
              <a:t>đồ</a:t>
            </a:r>
            <a:r>
              <a:rPr lang="en-US" sz="4200" dirty="0">
                <a:solidFill>
                  <a:srgbClr val="FFFF00"/>
                </a:solidFill>
              </a:rPr>
              <a:t> Use Case</a:t>
            </a:r>
          </a:p>
          <a:p>
            <a:pPr indent="457200" algn="just">
              <a:lnSpc>
                <a:spcPct val="120000"/>
              </a:lnSpc>
              <a:spcBef>
                <a:spcPts val="1200"/>
              </a:spcBef>
            </a:pPr>
            <a:r>
              <a:rPr lang="vi-VN" sz="3600" dirty="0">
                <a:solidFill>
                  <a:srgbClr val="71DAFF"/>
                </a:solidFill>
              </a:rPr>
              <a:t>Actor </a:t>
            </a:r>
            <a:r>
              <a:rPr lang="en-US" sz="3600" dirty="0" err="1"/>
              <a:t>được</a:t>
            </a:r>
            <a:r>
              <a:rPr lang="en-US" sz="3600" dirty="0"/>
              <a:t> </a:t>
            </a:r>
            <a:r>
              <a:rPr lang="en-US" sz="3600" dirty="0" err="1"/>
              <a:t>ký</a:t>
            </a:r>
            <a:r>
              <a:rPr lang="en-US" sz="3600" dirty="0"/>
              <a:t> </a:t>
            </a:r>
            <a:r>
              <a:rPr lang="vi-VN" sz="3600" dirty="0"/>
              <a:t>h</a:t>
            </a:r>
            <a:r>
              <a:rPr lang="en-US" sz="3600" dirty="0" err="1"/>
              <a:t>i</a:t>
            </a:r>
            <a:r>
              <a:rPr lang="vi-VN" sz="3600" dirty="0"/>
              <a:t>ệ</a:t>
            </a:r>
            <a:r>
              <a:rPr lang="en-US" sz="3600" dirty="0"/>
              <a:t>u </a:t>
            </a:r>
            <a:r>
              <a:rPr lang="en-US" sz="3600" dirty="0" err="1"/>
              <a:t>là</a:t>
            </a:r>
            <a:r>
              <a:rPr lang="en-US" sz="3600" dirty="0"/>
              <a:t> </a:t>
            </a:r>
            <a:r>
              <a:rPr lang="en-US" sz="3600" dirty="0" err="1"/>
              <a:t>hình</a:t>
            </a:r>
            <a:r>
              <a:rPr lang="en-US" sz="3600" dirty="0"/>
              <a:t> </a:t>
            </a:r>
            <a:r>
              <a:rPr lang="en-US" sz="3600" dirty="0" err="1"/>
              <a:t>nhân</a:t>
            </a:r>
            <a:r>
              <a:rPr lang="en-US" sz="3600" dirty="0"/>
              <a:t> </a:t>
            </a:r>
            <a:r>
              <a:rPr lang="en-US" sz="3600" dirty="0" err="1"/>
              <a:t>với</a:t>
            </a:r>
            <a:r>
              <a:rPr lang="en-US" sz="3600" dirty="0"/>
              <a:t> </a:t>
            </a:r>
            <a:r>
              <a:rPr lang="en-US" sz="3600" dirty="0" err="1"/>
              <a:t>tên</a:t>
            </a:r>
            <a:r>
              <a:rPr lang="en-US" sz="3600" dirty="0"/>
              <a:t> </a:t>
            </a:r>
            <a:r>
              <a:rPr lang="en-US" sz="3600" dirty="0" err="1"/>
              <a:t>gọi</a:t>
            </a:r>
            <a:r>
              <a:rPr lang="en-US" sz="3600" dirty="0"/>
              <a:t> </a:t>
            </a:r>
            <a:r>
              <a:rPr lang="en-US" sz="3600" dirty="0">
                <a:solidFill>
                  <a:srgbClr val="71DAFF"/>
                </a:solidFill>
              </a:rPr>
              <a:t> </a:t>
            </a:r>
          </a:p>
          <a:p>
            <a:pPr indent="457200">
              <a:lnSpc>
                <a:spcPct val="120000"/>
              </a:lnSpc>
              <a:buNone/>
            </a:pPr>
            <a:r>
              <a:rPr lang="en-US" sz="3100" dirty="0">
                <a:solidFill>
                  <a:srgbClr val="71DAFF"/>
                </a:solidFill>
              </a:rPr>
              <a:t>                                                                                      </a:t>
            </a:r>
            <a:r>
              <a:rPr lang="en-US" sz="3100" dirty="0" err="1">
                <a:solidFill>
                  <a:srgbClr val="71DAFF"/>
                </a:solidFill>
              </a:rPr>
              <a:t>Tên</a:t>
            </a:r>
            <a:r>
              <a:rPr lang="en-US" sz="3100" dirty="0">
                <a:solidFill>
                  <a:srgbClr val="71DAFF"/>
                </a:solidFill>
              </a:rPr>
              <a:t> </a:t>
            </a:r>
            <a:r>
              <a:rPr lang="en-US" sz="3100" dirty="0" err="1">
                <a:solidFill>
                  <a:srgbClr val="71DAFF"/>
                </a:solidFill>
              </a:rPr>
              <a:t>Tác</a:t>
            </a:r>
            <a:r>
              <a:rPr lang="en-US" sz="3100" dirty="0">
                <a:solidFill>
                  <a:srgbClr val="71DAFF"/>
                </a:solidFill>
              </a:rPr>
              <a:t> </a:t>
            </a:r>
            <a:r>
              <a:rPr lang="en-US" sz="3100" dirty="0" err="1">
                <a:solidFill>
                  <a:srgbClr val="71DAFF"/>
                </a:solidFill>
              </a:rPr>
              <a:t>nhân</a:t>
            </a:r>
            <a:r>
              <a:rPr lang="en-US" sz="3100" dirty="0">
                <a:solidFill>
                  <a:srgbClr val="71DAFF"/>
                </a:solidFill>
              </a:rPr>
              <a:t> </a:t>
            </a:r>
          </a:p>
          <a:p>
            <a:pPr indent="457200" algn="just">
              <a:lnSpc>
                <a:spcPct val="120000"/>
              </a:lnSpc>
              <a:spcBef>
                <a:spcPts val="1200"/>
              </a:spcBef>
              <a:buNone/>
            </a:pPr>
            <a:r>
              <a:rPr lang="vi-VN" sz="3600" dirty="0"/>
              <a:t>Tên gọi của tác nhân được mô tả bằng các danh từ (chung) và thường phải nêu được vai trò của </a:t>
            </a:r>
            <a:r>
              <a:rPr lang="en-US" sz="3600" dirty="0" err="1"/>
              <a:t>tác</a:t>
            </a:r>
            <a:r>
              <a:rPr lang="en-US" sz="3600" dirty="0"/>
              <a:t> </a:t>
            </a:r>
            <a:r>
              <a:rPr lang="en-US" sz="3600" dirty="0" err="1"/>
              <a:t>nhân</a:t>
            </a:r>
            <a:r>
              <a:rPr lang="vi-VN" sz="3600" dirty="0"/>
              <a:t> đối với hệ thống</a:t>
            </a:r>
            <a:r>
              <a:rPr lang="en-US" sz="3600" dirty="0"/>
              <a:t>.</a:t>
            </a:r>
          </a:p>
          <a:p>
            <a:pPr indent="457200" algn="just">
              <a:lnSpc>
                <a:spcPct val="120000"/>
              </a:lnSpc>
              <a:spcBef>
                <a:spcPts val="1200"/>
              </a:spcBef>
            </a:pPr>
            <a:r>
              <a:rPr lang="en-US" sz="3600" dirty="0">
                <a:solidFill>
                  <a:srgbClr val="FFFF00"/>
                </a:solidFill>
              </a:rPr>
              <a:t>Relationship</a:t>
            </a:r>
            <a:r>
              <a:rPr lang="en-US" sz="3600" dirty="0">
                <a:solidFill>
                  <a:srgbClr val="71DAFF"/>
                </a:solidFill>
              </a:rPr>
              <a:t> </a:t>
            </a:r>
            <a:r>
              <a:rPr lang="en-US" sz="3600" dirty="0"/>
              <a:t>(</a:t>
            </a:r>
            <a:r>
              <a:rPr lang="en-US" sz="3600" dirty="0" err="1"/>
              <a:t>mối</a:t>
            </a:r>
            <a:r>
              <a:rPr lang="en-US" sz="3600" dirty="0"/>
              <a:t> </a:t>
            </a:r>
            <a:r>
              <a:rPr lang="en-US" sz="3600" dirty="0" err="1"/>
              <a:t>quan</a:t>
            </a:r>
            <a:r>
              <a:rPr lang="en-US" sz="3600" dirty="0"/>
              <a:t> </a:t>
            </a:r>
            <a:r>
              <a:rPr lang="en-US" sz="3600" dirty="0" err="1"/>
              <a:t>hệ</a:t>
            </a:r>
            <a:r>
              <a:rPr lang="en-US" sz="3600" dirty="0"/>
              <a:t>)</a:t>
            </a:r>
            <a:r>
              <a:rPr lang="vi-VN" sz="3600" dirty="0"/>
              <a:t> là những tương tác </a:t>
            </a:r>
            <a:r>
              <a:rPr lang="en-US" sz="3600" dirty="0" err="1"/>
              <a:t>giữa</a:t>
            </a:r>
            <a:r>
              <a:rPr lang="en-US" sz="3600" dirty="0"/>
              <a:t> </a:t>
            </a:r>
            <a:r>
              <a:rPr lang="en-US" sz="3600" dirty="0">
                <a:solidFill>
                  <a:srgbClr val="71DAFF"/>
                </a:solidFill>
              </a:rPr>
              <a:t>Actor</a:t>
            </a:r>
            <a:r>
              <a:rPr lang="en-US" sz="3600" dirty="0"/>
              <a:t> </a:t>
            </a:r>
            <a:r>
              <a:rPr lang="vi-VN" sz="3600" dirty="0"/>
              <a:t>với hệ thống</a:t>
            </a:r>
            <a:r>
              <a:rPr lang="en-US" sz="3600" dirty="0"/>
              <a:t>.</a:t>
            </a:r>
            <a:r>
              <a:rPr lang="vi-VN" sz="3600" dirty="0"/>
              <a:t> </a:t>
            </a:r>
            <a:r>
              <a:rPr lang="en-US" sz="3600" dirty="0">
                <a:solidFill>
                  <a:srgbClr val="71DAFF"/>
                </a:solidFill>
              </a:rPr>
              <a:t>Actor</a:t>
            </a:r>
            <a:r>
              <a:rPr lang="vi-VN" sz="3600" dirty="0"/>
              <a:t> sử dụng các dịch vụ của hệ thống là các </a:t>
            </a:r>
            <a:r>
              <a:rPr lang="en-US" sz="3600" dirty="0">
                <a:solidFill>
                  <a:srgbClr val="FFC000"/>
                </a:solidFill>
              </a:rPr>
              <a:t>Use Case </a:t>
            </a:r>
            <a:r>
              <a:rPr lang="vi-VN" sz="3600" dirty="0"/>
              <a:t>bằng cách trao đổi các thông điệp. Như vậy, tác nhân sẽ cung cấp hoặc sử dụng các thông tin của hệ thống thông qua các </a:t>
            </a:r>
            <a:r>
              <a:rPr lang="en-US" sz="3600" dirty="0">
                <a:solidFill>
                  <a:srgbClr val="FFC000"/>
                </a:solidFill>
              </a:rPr>
              <a:t>Use Case</a:t>
            </a:r>
            <a:r>
              <a:rPr lang="vi-VN" sz="3600" dirty="0"/>
              <a:t>.  </a:t>
            </a:r>
          </a:p>
          <a:p>
            <a:pPr indent="457200" algn="just">
              <a:lnSpc>
                <a:spcPct val="120000"/>
              </a:lnSpc>
              <a:spcBef>
                <a:spcPts val="1200"/>
              </a:spcBef>
              <a:buNone/>
            </a:pPr>
            <a:r>
              <a:rPr lang="vi-VN" sz="3600" dirty="0">
                <a:solidFill>
                  <a:srgbClr val="FFFF00"/>
                </a:solidFill>
              </a:rPr>
              <a:t>Ví dụ</a:t>
            </a:r>
            <a:r>
              <a:rPr lang="vi-VN" sz="3600" dirty="0"/>
              <a:t>: </a:t>
            </a:r>
            <a:r>
              <a:rPr lang="en-US" sz="3600" dirty="0"/>
              <a:t>actor </a:t>
            </a:r>
            <a:r>
              <a:rPr lang="vi-VN" sz="3600" dirty="0">
                <a:solidFill>
                  <a:srgbClr val="92D050"/>
                </a:solidFill>
              </a:rPr>
              <a:t>Khách hàng</a:t>
            </a:r>
            <a:r>
              <a:rPr lang="en-US" sz="3600" dirty="0">
                <a:solidFill>
                  <a:srgbClr val="92D050"/>
                </a:solidFill>
              </a:rPr>
              <a:t> </a:t>
            </a:r>
            <a:r>
              <a:rPr lang="en-US" sz="3600" dirty="0" err="1"/>
              <a:t>tương</a:t>
            </a:r>
            <a:r>
              <a:rPr lang="en-US" sz="3600" dirty="0"/>
              <a:t> </a:t>
            </a:r>
            <a:r>
              <a:rPr lang="en-US" sz="3600" dirty="0" err="1"/>
              <a:t>tác</a:t>
            </a:r>
            <a:r>
              <a:rPr lang="en-US" sz="3600" dirty="0"/>
              <a:t> </a:t>
            </a:r>
            <a:r>
              <a:rPr lang="en-US" sz="3600" dirty="0" err="1"/>
              <a:t>với</a:t>
            </a:r>
            <a:r>
              <a:rPr lang="en-US" sz="3600" dirty="0"/>
              <a:t> use case </a:t>
            </a:r>
            <a:r>
              <a:rPr lang="en-US" sz="3600" dirty="0" err="1">
                <a:solidFill>
                  <a:srgbClr val="92D050"/>
                </a:solidFill>
              </a:rPr>
              <a:t>Thanh</a:t>
            </a:r>
            <a:r>
              <a:rPr lang="en-US" sz="3600" dirty="0">
                <a:solidFill>
                  <a:srgbClr val="92D050"/>
                </a:solidFill>
              </a:rPr>
              <a:t> </a:t>
            </a:r>
            <a:r>
              <a:rPr lang="en-US" sz="3600" dirty="0" err="1">
                <a:solidFill>
                  <a:srgbClr val="92D050"/>
                </a:solidFill>
              </a:rPr>
              <a:t>toán</a:t>
            </a:r>
            <a:r>
              <a:rPr lang="vi-VN" sz="3600" dirty="0">
                <a:solidFill>
                  <a:srgbClr val="92D050"/>
                </a:solidFill>
              </a:rPr>
              <a:t> </a:t>
            </a:r>
            <a:endParaRPr lang="en-US" sz="3600" dirty="0">
              <a:solidFill>
                <a:srgbClr val="92D050"/>
              </a:solidFill>
            </a:endParaRPr>
          </a:p>
          <a:p>
            <a:pPr indent="457200" algn="just">
              <a:lnSpc>
                <a:spcPct val="120000"/>
              </a:lnSpc>
              <a:spcBef>
                <a:spcPts val="1200"/>
              </a:spcBef>
              <a:buNone/>
            </a:pPr>
            <a:endParaRPr lang="en-US" sz="4200" dirty="0">
              <a:solidFill>
                <a:srgbClr val="92D050"/>
              </a:solidFill>
            </a:endParaRPr>
          </a:p>
        </p:txBody>
      </p:sp>
      <p:pic>
        <p:nvPicPr>
          <p:cNvPr id="8" name="Picture 2"/>
          <p:cNvPicPr>
            <a:picLocks noChangeAspect="1" noChangeArrowheads="1"/>
          </p:cNvPicPr>
          <p:nvPr/>
        </p:nvPicPr>
        <p:blipFill>
          <a:blip r:embed="rId2" cstate="print"/>
          <a:srcRect/>
          <a:stretch>
            <a:fillRect/>
          </a:stretch>
        </p:blipFill>
        <p:spPr bwMode="auto">
          <a:xfrm>
            <a:off x="6934200" y="1219200"/>
            <a:ext cx="476250" cy="666750"/>
          </a:xfrm>
          <a:prstGeom prst="rect">
            <a:avLst/>
          </a:prstGeom>
          <a:noFill/>
          <a:ln w="9525">
            <a:noFill/>
            <a:miter lim="800000"/>
            <a:headEnd/>
            <a:tailEnd/>
          </a:ln>
          <a:effectLst/>
        </p:spPr>
      </p:pic>
      <p:pic>
        <p:nvPicPr>
          <p:cNvPr id="12" name="Picture 3"/>
          <p:cNvPicPr>
            <a:picLocks noChangeAspect="1" noChangeArrowheads="1"/>
          </p:cNvPicPr>
          <p:nvPr/>
        </p:nvPicPr>
        <p:blipFill>
          <a:blip r:embed="rId3" cstate="print"/>
          <a:srcRect/>
          <a:stretch>
            <a:fillRect/>
          </a:stretch>
        </p:blipFill>
        <p:spPr bwMode="auto">
          <a:xfrm>
            <a:off x="1752600" y="4953000"/>
            <a:ext cx="5791200" cy="172963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endParaRPr lang="en-US" sz="3600" dirty="0"/>
          </a:p>
        </p:txBody>
      </p:sp>
      <p:sp>
        <p:nvSpPr>
          <p:cNvPr id="3" name="Content Placeholder 2"/>
          <p:cNvSpPr>
            <a:spLocks noGrp="1"/>
          </p:cNvSpPr>
          <p:nvPr>
            <p:ph idx="1"/>
          </p:nvPr>
        </p:nvSpPr>
        <p:spPr>
          <a:xfrm>
            <a:off x="457200" y="1295400"/>
            <a:ext cx="8305800" cy="5334000"/>
          </a:xfrm>
        </p:spPr>
        <p:txBody>
          <a:bodyPr>
            <a:normAutofit fontScale="92500" lnSpcReduction="10000"/>
          </a:bodyPr>
          <a:lstStyle/>
          <a:p>
            <a:pPr>
              <a:buNone/>
            </a:pPr>
            <a:r>
              <a:rPr lang="en-US" sz="3200" dirty="0">
                <a:solidFill>
                  <a:srgbClr val="FFFF00"/>
                </a:solidFill>
              </a:rPr>
              <a:t>3.2.2 </a:t>
            </a:r>
            <a:r>
              <a:rPr lang="en-US" sz="3200" dirty="0" err="1">
                <a:solidFill>
                  <a:srgbClr val="FFFF00"/>
                </a:solidFill>
              </a:rPr>
              <a:t>Các</a:t>
            </a:r>
            <a:r>
              <a:rPr lang="en-US" sz="3200" dirty="0">
                <a:solidFill>
                  <a:srgbClr val="FFFF00"/>
                </a:solidFill>
              </a:rPr>
              <a:t> </a:t>
            </a:r>
            <a:r>
              <a:rPr lang="en-US" sz="3200" dirty="0" err="1">
                <a:solidFill>
                  <a:srgbClr val="FFFF00"/>
                </a:solidFill>
              </a:rPr>
              <a:t>thành</a:t>
            </a:r>
            <a:r>
              <a:rPr lang="en-US" sz="3200" dirty="0">
                <a:solidFill>
                  <a:srgbClr val="FFFF00"/>
                </a:solidFill>
              </a:rPr>
              <a:t> </a:t>
            </a:r>
            <a:r>
              <a:rPr lang="en-US" sz="3200" dirty="0" err="1">
                <a:solidFill>
                  <a:srgbClr val="FFFF00"/>
                </a:solidFill>
              </a:rPr>
              <a:t>phần</a:t>
            </a:r>
            <a:r>
              <a:rPr lang="en-US" sz="3200" dirty="0">
                <a:solidFill>
                  <a:srgbClr val="FFFF00"/>
                </a:solidFill>
              </a:rPr>
              <a:t> </a:t>
            </a:r>
            <a:r>
              <a:rPr lang="en-US" sz="3200" dirty="0" err="1">
                <a:solidFill>
                  <a:srgbClr val="FFFF00"/>
                </a:solidFill>
              </a:rPr>
              <a:t>của</a:t>
            </a:r>
            <a:r>
              <a:rPr lang="en-US" sz="3200" dirty="0">
                <a:solidFill>
                  <a:srgbClr val="FFFF00"/>
                </a:solidFill>
              </a:rPr>
              <a:t> </a:t>
            </a:r>
            <a:r>
              <a:rPr lang="en-US" sz="3200" dirty="0" err="1">
                <a:solidFill>
                  <a:srgbClr val="FFFF00"/>
                </a:solidFill>
              </a:rPr>
              <a:t>lược</a:t>
            </a:r>
            <a:r>
              <a:rPr lang="en-US" sz="3200" dirty="0">
                <a:solidFill>
                  <a:srgbClr val="FFFF00"/>
                </a:solidFill>
              </a:rPr>
              <a:t> </a:t>
            </a:r>
            <a:r>
              <a:rPr lang="en-US" sz="3200" dirty="0" err="1">
                <a:solidFill>
                  <a:srgbClr val="FFFF00"/>
                </a:solidFill>
              </a:rPr>
              <a:t>đồ</a:t>
            </a:r>
            <a:r>
              <a:rPr lang="en-US" sz="3200" dirty="0">
                <a:solidFill>
                  <a:srgbClr val="FFFF00"/>
                </a:solidFill>
              </a:rPr>
              <a:t> Use Case</a:t>
            </a:r>
          </a:p>
          <a:p>
            <a:r>
              <a:rPr lang="vi-VN" sz="2800" dirty="0">
                <a:solidFill>
                  <a:srgbClr val="71DAFF"/>
                </a:solidFill>
              </a:rPr>
              <a:t>Actor </a:t>
            </a:r>
            <a:r>
              <a:rPr lang="en-US" sz="2800" dirty="0">
                <a:solidFill>
                  <a:srgbClr val="71DAFF"/>
                </a:solidFill>
              </a:rPr>
              <a:t>(</a:t>
            </a:r>
            <a:r>
              <a:rPr lang="en-US" sz="2800" dirty="0" err="1">
                <a:solidFill>
                  <a:srgbClr val="71DAFF"/>
                </a:solidFill>
              </a:rPr>
              <a:t>Tác</a:t>
            </a:r>
            <a:r>
              <a:rPr lang="en-US" sz="2800" dirty="0">
                <a:solidFill>
                  <a:srgbClr val="71DAFF"/>
                </a:solidFill>
              </a:rPr>
              <a:t> </a:t>
            </a:r>
            <a:r>
              <a:rPr lang="en-US" sz="2800" dirty="0" err="1">
                <a:solidFill>
                  <a:srgbClr val="71DAFF"/>
                </a:solidFill>
              </a:rPr>
              <a:t>nhân</a:t>
            </a:r>
            <a:r>
              <a:rPr lang="en-US" sz="2800" dirty="0">
                <a:solidFill>
                  <a:srgbClr val="71DAFF"/>
                </a:solidFill>
              </a:rPr>
              <a:t>)</a:t>
            </a:r>
          </a:p>
          <a:p>
            <a:r>
              <a:rPr lang="en-US" sz="2800" dirty="0">
                <a:solidFill>
                  <a:srgbClr val="71DAFF"/>
                </a:solidFill>
              </a:rPr>
              <a:t>Use Case (Ca </a:t>
            </a:r>
            <a:r>
              <a:rPr lang="en-US" sz="2800" dirty="0" err="1">
                <a:solidFill>
                  <a:srgbClr val="71DAFF"/>
                </a:solidFill>
              </a:rPr>
              <a:t>sử</a:t>
            </a:r>
            <a:r>
              <a:rPr lang="en-US" sz="2800" dirty="0">
                <a:solidFill>
                  <a:srgbClr val="71DAFF"/>
                </a:solidFill>
              </a:rPr>
              <a:t> </a:t>
            </a:r>
            <a:r>
              <a:rPr lang="en-US" sz="2800" dirty="0" err="1">
                <a:solidFill>
                  <a:srgbClr val="71DAFF"/>
                </a:solidFill>
              </a:rPr>
              <a:t>dụng</a:t>
            </a:r>
            <a:r>
              <a:rPr lang="en-US" sz="2800" dirty="0">
                <a:solidFill>
                  <a:srgbClr val="71DAFF"/>
                </a:solidFill>
              </a:rPr>
              <a:t>)</a:t>
            </a:r>
          </a:p>
          <a:p>
            <a:pPr algn="just"/>
            <a:r>
              <a:rPr lang="en-US" sz="2800" dirty="0">
                <a:solidFill>
                  <a:srgbClr val="71DAFF"/>
                </a:solidFill>
              </a:rPr>
              <a:t>Relationships (</a:t>
            </a:r>
            <a:r>
              <a:rPr lang="en-US" sz="2800" dirty="0" err="1">
                <a:solidFill>
                  <a:srgbClr val="71DAFF"/>
                </a:solidFill>
              </a:rPr>
              <a:t>Quan</a:t>
            </a:r>
            <a:r>
              <a:rPr lang="en-US" sz="2800" dirty="0">
                <a:solidFill>
                  <a:srgbClr val="71DAFF"/>
                </a:solidFill>
              </a:rPr>
              <a:t> </a:t>
            </a:r>
            <a:r>
              <a:rPr lang="en-US" sz="2800" dirty="0" err="1">
                <a:solidFill>
                  <a:srgbClr val="71DAFF"/>
                </a:solidFill>
              </a:rPr>
              <a:t>hệ</a:t>
            </a:r>
            <a:r>
              <a:rPr lang="en-US" sz="2800" dirty="0">
                <a:solidFill>
                  <a:srgbClr val="71DAFF"/>
                </a:solidFill>
              </a:rPr>
              <a:t>) </a:t>
            </a:r>
            <a:r>
              <a:rPr lang="en-US" sz="2800" dirty="0" err="1"/>
              <a:t>để</a:t>
            </a:r>
            <a:r>
              <a:rPr lang="en-US" sz="2800" dirty="0"/>
              <a:t> </a:t>
            </a:r>
            <a:r>
              <a:rPr lang="en-US" sz="2800" dirty="0" err="1"/>
              <a:t>liên</a:t>
            </a:r>
            <a:r>
              <a:rPr lang="en-US" sz="2800" dirty="0"/>
              <a:t> </a:t>
            </a:r>
            <a:r>
              <a:rPr lang="en-US" sz="2800" dirty="0" err="1"/>
              <a:t>kết</a:t>
            </a:r>
            <a:r>
              <a:rPr lang="en-US" sz="2800" dirty="0"/>
              <a:t> </a:t>
            </a:r>
            <a:r>
              <a:rPr lang="en-US" sz="2800" dirty="0" err="1"/>
              <a:t>các</a:t>
            </a:r>
            <a:r>
              <a:rPr lang="en-US" sz="2800" dirty="0"/>
              <a:t> </a:t>
            </a:r>
            <a:r>
              <a:rPr lang="en-US" sz="2800" dirty="0" err="1"/>
              <a:t>đối</a:t>
            </a:r>
            <a:r>
              <a:rPr lang="en-US" sz="2800" dirty="0"/>
              <a:t> </a:t>
            </a:r>
            <a:r>
              <a:rPr lang="en-US" sz="2800" dirty="0" err="1"/>
              <a:t>tượng</a:t>
            </a:r>
            <a:r>
              <a:rPr lang="en-US" sz="2800" dirty="0"/>
              <a:t> </a:t>
            </a:r>
            <a:r>
              <a:rPr lang="en-US" sz="2800" dirty="0" err="1"/>
              <a:t>tạo</a:t>
            </a:r>
            <a:r>
              <a:rPr lang="en-US" sz="2800" dirty="0"/>
              <a:t> </a:t>
            </a:r>
            <a:r>
              <a:rPr lang="en-US" sz="2800" dirty="0" err="1"/>
              <a:t>nên</a:t>
            </a:r>
            <a:r>
              <a:rPr lang="en-US" sz="2800" dirty="0"/>
              <a:t> </a:t>
            </a:r>
            <a:r>
              <a:rPr lang="en-US" sz="2800" dirty="0" err="1"/>
              <a:t>lược</a:t>
            </a:r>
            <a:r>
              <a:rPr lang="en-US" sz="2800" dirty="0"/>
              <a:t> </a:t>
            </a:r>
            <a:r>
              <a:rPr lang="en-US" sz="2800" dirty="0" err="1"/>
              <a:t>đồ</a:t>
            </a:r>
            <a:r>
              <a:rPr lang="en-US" sz="2800" dirty="0"/>
              <a:t> Use Case, </a:t>
            </a:r>
            <a:r>
              <a:rPr lang="en-US" sz="2800" dirty="0" err="1"/>
              <a:t>có</a:t>
            </a:r>
            <a:r>
              <a:rPr lang="en-US" sz="2800" dirty="0"/>
              <a:t> </a:t>
            </a:r>
            <a:r>
              <a:rPr lang="en-US" sz="2800" dirty="0" err="1"/>
              <a:t>các</a:t>
            </a:r>
            <a:r>
              <a:rPr lang="en-US" sz="2800" dirty="0"/>
              <a:t> </a:t>
            </a:r>
            <a:r>
              <a:rPr lang="en-US" sz="2800" dirty="0" err="1"/>
              <a:t>loại</a:t>
            </a:r>
            <a:r>
              <a:rPr lang="en-US" sz="2800" dirty="0"/>
              <a:t> </a:t>
            </a:r>
            <a:r>
              <a:rPr lang="en-US" sz="2800" dirty="0" err="1"/>
              <a:t>quan</a:t>
            </a:r>
            <a:r>
              <a:rPr lang="en-US" sz="2800" dirty="0"/>
              <a:t> </a:t>
            </a:r>
            <a:r>
              <a:rPr lang="en-US" sz="2800" dirty="0" err="1"/>
              <a:t>hệ</a:t>
            </a:r>
            <a:r>
              <a:rPr lang="en-US" sz="2800" dirty="0"/>
              <a:t> </a:t>
            </a:r>
            <a:r>
              <a:rPr lang="en-US" sz="2800" dirty="0" err="1"/>
              <a:t>sau</a:t>
            </a:r>
            <a:r>
              <a:rPr lang="en-US" sz="2800" dirty="0"/>
              <a:t> </a:t>
            </a:r>
            <a:r>
              <a:rPr lang="en-US" sz="2800" dirty="0" err="1"/>
              <a:t>đây</a:t>
            </a:r>
            <a:r>
              <a:rPr lang="en-US" sz="2800" dirty="0"/>
              <a:t>:</a:t>
            </a:r>
          </a:p>
          <a:p>
            <a:pPr marL="731520">
              <a:buFont typeface="Wingdings" pitchFamily="2" charset="2"/>
              <a:buChar char="Ø"/>
            </a:pPr>
            <a:r>
              <a:rPr lang="en-US" sz="2800" dirty="0">
                <a:solidFill>
                  <a:srgbClr val="FFFF00"/>
                </a:solidFill>
              </a:rPr>
              <a:t>Association: </a:t>
            </a:r>
            <a:r>
              <a:rPr lang="en-US" sz="2800" dirty="0" err="1"/>
              <a:t>mô</a:t>
            </a:r>
            <a:r>
              <a:rPr lang="en-US" sz="2800" dirty="0"/>
              <a:t> </a:t>
            </a:r>
            <a:r>
              <a:rPr lang="en-US" sz="2800" dirty="0" err="1"/>
              <a:t>tả</a:t>
            </a:r>
            <a:r>
              <a:rPr lang="en-US" sz="2800" dirty="0"/>
              <a:t> </a:t>
            </a:r>
            <a:r>
              <a:rPr lang="en-US" sz="2800" dirty="0" err="1"/>
              <a:t>quan</a:t>
            </a:r>
            <a:r>
              <a:rPr lang="en-US" sz="2800" dirty="0"/>
              <a:t> </a:t>
            </a:r>
            <a:r>
              <a:rPr lang="en-US" sz="2800" dirty="0" err="1"/>
              <a:t>hệ</a:t>
            </a:r>
            <a:r>
              <a:rPr lang="en-US" sz="2800" dirty="0"/>
              <a:t> </a:t>
            </a:r>
            <a:r>
              <a:rPr lang="en-US" sz="2800" dirty="0" err="1"/>
              <a:t>giữa</a:t>
            </a:r>
            <a:r>
              <a:rPr lang="en-US" sz="2800" dirty="0"/>
              <a:t> Actor </a:t>
            </a:r>
            <a:r>
              <a:rPr lang="en-US" sz="2800" dirty="0" err="1"/>
              <a:t>và</a:t>
            </a:r>
            <a:r>
              <a:rPr lang="en-US" sz="2800" dirty="0"/>
              <a:t> Use Case, </a:t>
            </a:r>
            <a:r>
              <a:rPr lang="en-US" sz="2800" dirty="0" err="1"/>
              <a:t>ký</a:t>
            </a:r>
            <a:r>
              <a:rPr lang="en-US" sz="2800" dirty="0"/>
              <a:t> </a:t>
            </a:r>
            <a:r>
              <a:rPr lang="en-US" sz="2800" dirty="0" err="1"/>
              <a:t>hiệu</a:t>
            </a:r>
            <a:r>
              <a:rPr lang="en-US" sz="2800" dirty="0"/>
              <a:t> </a:t>
            </a:r>
          </a:p>
          <a:p>
            <a:pPr marL="731520">
              <a:buNone/>
            </a:pPr>
            <a:r>
              <a:rPr lang="en-US" sz="2800" dirty="0" err="1"/>
              <a:t>Ví</a:t>
            </a:r>
            <a:r>
              <a:rPr lang="en-US" sz="2800" dirty="0"/>
              <a:t> </a:t>
            </a:r>
            <a:r>
              <a:rPr lang="en-US" sz="2800" dirty="0" err="1"/>
              <a:t>dụ</a:t>
            </a:r>
            <a:r>
              <a:rPr lang="en-US" sz="2800" dirty="0"/>
              <a:t>: </a:t>
            </a:r>
          </a:p>
          <a:p>
            <a:pPr>
              <a:buNone/>
            </a:pPr>
            <a:endParaRPr lang="en-US" dirty="0"/>
          </a:p>
          <a:p>
            <a:pPr>
              <a:buNone/>
            </a:pPr>
            <a:r>
              <a:rPr lang="en-US" dirty="0"/>
              <a:t>		</a:t>
            </a:r>
          </a:p>
          <a:p>
            <a:pPr>
              <a:buNone/>
            </a:pPr>
            <a:r>
              <a:rPr lang="en-US" dirty="0"/>
              <a:t>	     	</a:t>
            </a:r>
            <a:r>
              <a:rPr lang="en-US" sz="2000" dirty="0"/>
              <a:t>NV </a:t>
            </a:r>
            <a:r>
              <a:rPr lang="en-US" sz="2000" dirty="0" err="1"/>
              <a:t>bán</a:t>
            </a:r>
            <a:r>
              <a:rPr lang="en-US" sz="2000" dirty="0"/>
              <a:t> </a:t>
            </a:r>
            <a:r>
              <a:rPr lang="en-US" sz="2000" dirty="0" err="1"/>
              <a:t>hàng</a:t>
            </a:r>
            <a:endParaRPr lang="en-US" sz="2000" dirty="0"/>
          </a:p>
        </p:txBody>
      </p:sp>
      <p:cxnSp>
        <p:nvCxnSpPr>
          <p:cNvPr id="5" name="Straight Connector 4"/>
          <p:cNvCxnSpPr/>
          <p:nvPr/>
        </p:nvCxnSpPr>
        <p:spPr>
          <a:xfrm>
            <a:off x="2438400" y="5715000"/>
            <a:ext cx="2133600" cy="158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905000" y="5257800"/>
            <a:ext cx="457200" cy="838200"/>
            <a:chOff x="2819400" y="5715000"/>
            <a:chExt cx="457200" cy="838200"/>
          </a:xfrm>
        </p:grpSpPr>
        <p:sp>
          <p:nvSpPr>
            <p:cNvPr id="6" name="Oval 5"/>
            <p:cNvSpPr/>
            <p:nvPr/>
          </p:nvSpPr>
          <p:spPr>
            <a:xfrm>
              <a:off x="2895600" y="5715000"/>
              <a:ext cx="304800" cy="304800"/>
            </a:xfrm>
            <a:prstGeom prst="ellipse">
              <a:avLst/>
            </a:prstGeom>
            <a:noFill/>
            <a:ln w="28575">
              <a:solidFill>
                <a:srgbClr val="69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6" idx="4"/>
            </p:cNvCxnSpPr>
            <p:nvPr/>
          </p:nvCxnSpPr>
          <p:spPr>
            <a:xfrm rot="5400000">
              <a:off x="2894806" y="6172200"/>
              <a:ext cx="305594" cy="794"/>
            </a:xfrm>
            <a:prstGeom prst="line">
              <a:avLst/>
            </a:prstGeom>
            <a:ln w="28575">
              <a:solidFill>
                <a:srgbClr val="69D8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19400" y="6172200"/>
              <a:ext cx="457200" cy="1588"/>
            </a:xfrm>
            <a:prstGeom prst="line">
              <a:avLst/>
            </a:prstGeom>
            <a:ln w="28575">
              <a:solidFill>
                <a:srgbClr val="69D8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819400" y="6324600"/>
              <a:ext cx="228600" cy="228600"/>
            </a:xfrm>
            <a:prstGeom prst="line">
              <a:avLst/>
            </a:prstGeom>
            <a:ln w="28575">
              <a:solidFill>
                <a:srgbClr val="69D8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3048000" y="6324600"/>
              <a:ext cx="228600" cy="228600"/>
            </a:xfrm>
            <a:prstGeom prst="line">
              <a:avLst/>
            </a:prstGeom>
            <a:ln w="28575">
              <a:solidFill>
                <a:srgbClr val="69D8FF"/>
              </a:solidFill>
            </a:ln>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a:off x="4572000" y="5334000"/>
            <a:ext cx="1600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Đăng</a:t>
            </a:r>
            <a:r>
              <a:rPr lang="en-US" dirty="0"/>
              <a:t> </a:t>
            </a:r>
            <a:r>
              <a:rPr lang="en-US" dirty="0" err="1"/>
              <a:t>nhập</a:t>
            </a:r>
            <a:endParaRPr lang="en-US" dirty="0"/>
          </a:p>
        </p:txBody>
      </p:sp>
      <p:cxnSp>
        <p:nvCxnSpPr>
          <p:cNvPr id="27" name="Straight Connector 26"/>
          <p:cNvCxnSpPr/>
          <p:nvPr/>
        </p:nvCxnSpPr>
        <p:spPr>
          <a:xfrm>
            <a:off x="3505200" y="4495800"/>
            <a:ext cx="2133600" cy="158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endParaRPr lang="en-US" sz="3600" dirty="0"/>
          </a:p>
        </p:txBody>
      </p:sp>
      <p:sp>
        <p:nvSpPr>
          <p:cNvPr id="3" name="Content Placeholder 2"/>
          <p:cNvSpPr>
            <a:spLocks noGrp="1"/>
          </p:cNvSpPr>
          <p:nvPr>
            <p:ph idx="1"/>
          </p:nvPr>
        </p:nvSpPr>
        <p:spPr>
          <a:xfrm>
            <a:off x="457200" y="1295400"/>
            <a:ext cx="8305800" cy="5334000"/>
          </a:xfrm>
        </p:spPr>
        <p:txBody>
          <a:bodyPr>
            <a:normAutofit fontScale="92500" lnSpcReduction="10000"/>
          </a:bodyPr>
          <a:lstStyle/>
          <a:p>
            <a:pPr>
              <a:buNone/>
            </a:pPr>
            <a:r>
              <a:rPr lang="en-US" sz="3200" dirty="0">
                <a:solidFill>
                  <a:srgbClr val="FFFF00"/>
                </a:solidFill>
              </a:rPr>
              <a:t>3.2.2 </a:t>
            </a:r>
            <a:r>
              <a:rPr lang="en-US" sz="3200" dirty="0" err="1">
                <a:solidFill>
                  <a:srgbClr val="FFFF00"/>
                </a:solidFill>
              </a:rPr>
              <a:t>Các</a:t>
            </a:r>
            <a:r>
              <a:rPr lang="en-US" sz="3200" dirty="0">
                <a:solidFill>
                  <a:srgbClr val="FFFF00"/>
                </a:solidFill>
              </a:rPr>
              <a:t> </a:t>
            </a:r>
            <a:r>
              <a:rPr lang="en-US" sz="3200" dirty="0" err="1">
                <a:solidFill>
                  <a:srgbClr val="FFFF00"/>
                </a:solidFill>
              </a:rPr>
              <a:t>thành</a:t>
            </a:r>
            <a:r>
              <a:rPr lang="en-US" sz="3200" dirty="0">
                <a:solidFill>
                  <a:srgbClr val="FFFF00"/>
                </a:solidFill>
              </a:rPr>
              <a:t> </a:t>
            </a:r>
            <a:r>
              <a:rPr lang="en-US" sz="3200" dirty="0" err="1">
                <a:solidFill>
                  <a:srgbClr val="FFFF00"/>
                </a:solidFill>
              </a:rPr>
              <a:t>phần</a:t>
            </a:r>
            <a:r>
              <a:rPr lang="en-US" sz="3200" dirty="0">
                <a:solidFill>
                  <a:srgbClr val="FFFF00"/>
                </a:solidFill>
              </a:rPr>
              <a:t> </a:t>
            </a:r>
            <a:r>
              <a:rPr lang="en-US" sz="3200" dirty="0" err="1">
                <a:solidFill>
                  <a:srgbClr val="FFFF00"/>
                </a:solidFill>
              </a:rPr>
              <a:t>của</a:t>
            </a:r>
            <a:r>
              <a:rPr lang="en-US" sz="3200" dirty="0">
                <a:solidFill>
                  <a:srgbClr val="FFFF00"/>
                </a:solidFill>
              </a:rPr>
              <a:t> </a:t>
            </a:r>
            <a:r>
              <a:rPr lang="en-US" sz="3200" dirty="0" err="1">
                <a:solidFill>
                  <a:srgbClr val="FFFF00"/>
                </a:solidFill>
              </a:rPr>
              <a:t>lược</a:t>
            </a:r>
            <a:r>
              <a:rPr lang="en-US" sz="3200" dirty="0">
                <a:solidFill>
                  <a:srgbClr val="FFFF00"/>
                </a:solidFill>
              </a:rPr>
              <a:t> </a:t>
            </a:r>
            <a:r>
              <a:rPr lang="en-US" sz="3200" dirty="0" err="1">
                <a:solidFill>
                  <a:srgbClr val="FFFF00"/>
                </a:solidFill>
              </a:rPr>
              <a:t>đồ</a:t>
            </a:r>
            <a:r>
              <a:rPr lang="en-US" sz="3200" dirty="0">
                <a:solidFill>
                  <a:srgbClr val="FFFF00"/>
                </a:solidFill>
              </a:rPr>
              <a:t> Use Case</a:t>
            </a:r>
          </a:p>
          <a:p>
            <a:r>
              <a:rPr lang="vi-VN" sz="2600" dirty="0">
                <a:solidFill>
                  <a:srgbClr val="71DAFF"/>
                </a:solidFill>
              </a:rPr>
              <a:t>Actor </a:t>
            </a:r>
            <a:r>
              <a:rPr lang="en-US" sz="2600" dirty="0">
                <a:solidFill>
                  <a:srgbClr val="71DAFF"/>
                </a:solidFill>
              </a:rPr>
              <a:t>(</a:t>
            </a:r>
            <a:r>
              <a:rPr lang="en-US" sz="2600" dirty="0" err="1">
                <a:solidFill>
                  <a:srgbClr val="71DAFF"/>
                </a:solidFill>
              </a:rPr>
              <a:t>Tác</a:t>
            </a:r>
            <a:r>
              <a:rPr lang="en-US" sz="2600" dirty="0">
                <a:solidFill>
                  <a:srgbClr val="71DAFF"/>
                </a:solidFill>
              </a:rPr>
              <a:t> </a:t>
            </a:r>
            <a:r>
              <a:rPr lang="en-US" sz="2600" dirty="0" err="1">
                <a:solidFill>
                  <a:srgbClr val="71DAFF"/>
                </a:solidFill>
              </a:rPr>
              <a:t>nhân</a:t>
            </a:r>
            <a:r>
              <a:rPr lang="en-US" sz="2600" dirty="0">
                <a:solidFill>
                  <a:srgbClr val="71DAFF"/>
                </a:solidFill>
              </a:rPr>
              <a:t>)</a:t>
            </a:r>
          </a:p>
          <a:p>
            <a:r>
              <a:rPr lang="en-US" sz="2600" dirty="0">
                <a:solidFill>
                  <a:srgbClr val="71DAFF"/>
                </a:solidFill>
              </a:rPr>
              <a:t>Use Case (Ca </a:t>
            </a:r>
            <a:r>
              <a:rPr lang="en-US" sz="2600" dirty="0" err="1">
                <a:solidFill>
                  <a:srgbClr val="71DAFF"/>
                </a:solidFill>
              </a:rPr>
              <a:t>sử</a:t>
            </a:r>
            <a:r>
              <a:rPr lang="en-US" sz="2600" dirty="0">
                <a:solidFill>
                  <a:srgbClr val="71DAFF"/>
                </a:solidFill>
              </a:rPr>
              <a:t> </a:t>
            </a:r>
            <a:r>
              <a:rPr lang="en-US" sz="2600" dirty="0" err="1">
                <a:solidFill>
                  <a:srgbClr val="71DAFF"/>
                </a:solidFill>
              </a:rPr>
              <a:t>dụng</a:t>
            </a:r>
            <a:r>
              <a:rPr lang="en-US" sz="2600" dirty="0">
                <a:solidFill>
                  <a:srgbClr val="71DAFF"/>
                </a:solidFill>
              </a:rPr>
              <a:t>)</a:t>
            </a:r>
          </a:p>
          <a:p>
            <a:pPr algn="just"/>
            <a:r>
              <a:rPr lang="en-US" sz="2600" dirty="0">
                <a:solidFill>
                  <a:srgbClr val="71DAFF"/>
                </a:solidFill>
              </a:rPr>
              <a:t>Relationships (</a:t>
            </a:r>
            <a:r>
              <a:rPr lang="en-US" sz="2600" dirty="0" err="1">
                <a:solidFill>
                  <a:srgbClr val="71DAFF"/>
                </a:solidFill>
              </a:rPr>
              <a:t>Quan</a:t>
            </a:r>
            <a:r>
              <a:rPr lang="en-US" sz="2600" dirty="0">
                <a:solidFill>
                  <a:srgbClr val="71DAFF"/>
                </a:solidFill>
              </a:rPr>
              <a:t> </a:t>
            </a:r>
            <a:r>
              <a:rPr lang="en-US" sz="2600" dirty="0" err="1">
                <a:solidFill>
                  <a:srgbClr val="71DAFF"/>
                </a:solidFill>
              </a:rPr>
              <a:t>hệ</a:t>
            </a:r>
            <a:r>
              <a:rPr lang="en-US" sz="2600" dirty="0">
                <a:solidFill>
                  <a:srgbClr val="71DAFF"/>
                </a:solidFill>
              </a:rPr>
              <a:t>) </a:t>
            </a:r>
            <a:r>
              <a:rPr lang="en-US" sz="2600" dirty="0" err="1"/>
              <a:t>để</a:t>
            </a:r>
            <a:r>
              <a:rPr lang="en-US" sz="2600" dirty="0"/>
              <a:t> </a:t>
            </a:r>
            <a:r>
              <a:rPr lang="en-US" sz="2600" dirty="0" err="1"/>
              <a:t>liên</a:t>
            </a:r>
            <a:r>
              <a:rPr lang="en-US" sz="2600" dirty="0"/>
              <a:t> </a:t>
            </a:r>
            <a:r>
              <a:rPr lang="en-US" sz="2600" dirty="0" err="1"/>
              <a:t>kết</a:t>
            </a:r>
            <a:r>
              <a:rPr lang="en-US" sz="2600" dirty="0"/>
              <a:t> </a:t>
            </a:r>
            <a:r>
              <a:rPr lang="en-US" sz="2600" dirty="0" err="1"/>
              <a:t>các</a:t>
            </a:r>
            <a:r>
              <a:rPr lang="en-US" sz="2600" dirty="0"/>
              <a:t> </a:t>
            </a:r>
            <a:r>
              <a:rPr lang="en-US" sz="2600" dirty="0" err="1"/>
              <a:t>đối</a:t>
            </a:r>
            <a:r>
              <a:rPr lang="en-US" sz="2600" dirty="0"/>
              <a:t> </a:t>
            </a:r>
            <a:r>
              <a:rPr lang="en-US" sz="2600" dirty="0" err="1"/>
              <a:t>tượng</a:t>
            </a:r>
            <a:r>
              <a:rPr lang="en-US" sz="2600" dirty="0"/>
              <a:t> </a:t>
            </a:r>
            <a:r>
              <a:rPr lang="en-US" sz="2600" dirty="0" err="1"/>
              <a:t>tạo</a:t>
            </a:r>
            <a:r>
              <a:rPr lang="en-US" sz="2600" dirty="0"/>
              <a:t> </a:t>
            </a:r>
            <a:r>
              <a:rPr lang="en-US" sz="2600" dirty="0" err="1"/>
              <a:t>nên</a:t>
            </a:r>
            <a:r>
              <a:rPr lang="en-US" sz="2600" dirty="0"/>
              <a:t> </a:t>
            </a:r>
            <a:r>
              <a:rPr lang="en-US" sz="2600" dirty="0" err="1"/>
              <a:t>lược</a:t>
            </a:r>
            <a:r>
              <a:rPr lang="en-US" sz="2600" dirty="0"/>
              <a:t> </a:t>
            </a:r>
            <a:r>
              <a:rPr lang="en-US" sz="2600" dirty="0" err="1"/>
              <a:t>đồ</a:t>
            </a:r>
            <a:r>
              <a:rPr lang="en-US" sz="2600" dirty="0"/>
              <a:t> Use Case, </a:t>
            </a:r>
            <a:r>
              <a:rPr lang="en-US" sz="2600" dirty="0" err="1"/>
              <a:t>có</a:t>
            </a:r>
            <a:r>
              <a:rPr lang="en-US" sz="2600" dirty="0"/>
              <a:t> </a:t>
            </a:r>
            <a:r>
              <a:rPr lang="en-US" sz="2600" dirty="0" err="1"/>
              <a:t>các</a:t>
            </a:r>
            <a:r>
              <a:rPr lang="en-US" sz="2600" dirty="0"/>
              <a:t> </a:t>
            </a:r>
            <a:r>
              <a:rPr lang="en-US" sz="2600" dirty="0" err="1"/>
              <a:t>loại</a:t>
            </a:r>
            <a:r>
              <a:rPr lang="en-US" sz="2600" dirty="0"/>
              <a:t> </a:t>
            </a:r>
            <a:r>
              <a:rPr lang="en-US" sz="2600" dirty="0" err="1"/>
              <a:t>quan</a:t>
            </a:r>
            <a:r>
              <a:rPr lang="en-US" sz="2600" dirty="0"/>
              <a:t> </a:t>
            </a:r>
            <a:r>
              <a:rPr lang="en-US" sz="2600" dirty="0" err="1"/>
              <a:t>hệ</a:t>
            </a:r>
            <a:r>
              <a:rPr lang="en-US" sz="2600" dirty="0"/>
              <a:t> </a:t>
            </a:r>
            <a:r>
              <a:rPr lang="en-US" sz="2600" dirty="0" err="1"/>
              <a:t>sau</a:t>
            </a:r>
            <a:r>
              <a:rPr lang="en-US" sz="2600" dirty="0"/>
              <a:t> </a:t>
            </a:r>
            <a:r>
              <a:rPr lang="en-US" sz="2600" dirty="0" err="1"/>
              <a:t>đây</a:t>
            </a:r>
            <a:r>
              <a:rPr lang="en-US" sz="2600" dirty="0"/>
              <a:t>:</a:t>
            </a:r>
          </a:p>
          <a:p>
            <a:pPr marL="731520" algn="just">
              <a:lnSpc>
                <a:spcPct val="110000"/>
              </a:lnSpc>
              <a:buFont typeface="Wingdings" pitchFamily="2" charset="2"/>
              <a:buChar char="Ø"/>
            </a:pPr>
            <a:r>
              <a:rPr lang="en-US" sz="2600" dirty="0">
                <a:solidFill>
                  <a:srgbClr val="FFFF00"/>
                </a:solidFill>
              </a:rPr>
              <a:t>Include: </a:t>
            </a:r>
            <a:r>
              <a:rPr lang="en-US" sz="2600" dirty="0" err="1"/>
              <a:t>mô</a:t>
            </a:r>
            <a:r>
              <a:rPr lang="en-US" sz="2600" dirty="0"/>
              <a:t> </a:t>
            </a:r>
            <a:r>
              <a:rPr lang="en-US" sz="2600" dirty="0" err="1"/>
              <a:t>tả</a:t>
            </a:r>
            <a:r>
              <a:rPr lang="en-US" sz="2600" dirty="0"/>
              <a:t> </a:t>
            </a:r>
            <a:r>
              <a:rPr lang="en-US" sz="2600" dirty="0" err="1"/>
              <a:t>quan</a:t>
            </a:r>
            <a:r>
              <a:rPr lang="en-US" sz="2600" dirty="0"/>
              <a:t> </a:t>
            </a:r>
            <a:r>
              <a:rPr lang="en-US" sz="2600" dirty="0" err="1"/>
              <a:t>hệ</a:t>
            </a:r>
            <a:r>
              <a:rPr lang="en-US" sz="2600" dirty="0"/>
              <a:t> </a:t>
            </a:r>
            <a:r>
              <a:rPr lang="en-US" sz="2600" dirty="0" err="1"/>
              <a:t>giữa</a:t>
            </a:r>
            <a:r>
              <a:rPr lang="en-US" sz="2600" dirty="0"/>
              <a:t> </a:t>
            </a:r>
            <a:r>
              <a:rPr lang="en-US" sz="2600" dirty="0" err="1"/>
              <a:t>hai</a:t>
            </a:r>
            <a:r>
              <a:rPr lang="en-US" sz="2600" dirty="0"/>
              <a:t> Use Case, </a:t>
            </a:r>
            <a:r>
              <a:rPr lang="en-US" sz="2600" dirty="0" err="1"/>
              <a:t>nói</a:t>
            </a:r>
            <a:r>
              <a:rPr lang="en-US" sz="2600" dirty="0"/>
              <a:t> </a:t>
            </a:r>
            <a:r>
              <a:rPr lang="en-US" sz="2600" dirty="0" err="1"/>
              <a:t>lên</a:t>
            </a:r>
            <a:r>
              <a:rPr lang="en-US" sz="2600" dirty="0"/>
              <a:t> ý </a:t>
            </a:r>
            <a:r>
              <a:rPr lang="en-US" sz="2600" dirty="0" err="1"/>
              <a:t>nghĩa</a:t>
            </a:r>
            <a:r>
              <a:rPr lang="en-US" sz="2600" dirty="0"/>
              <a:t> </a:t>
            </a:r>
            <a:r>
              <a:rPr lang="en-US" sz="2600" dirty="0" err="1"/>
              <a:t>việc</a:t>
            </a:r>
            <a:r>
              <a:rPr lang="en-US" sz="2600" dirty="0"/>
              <a:t> </a:t>
            </a:r>
            <a:r>
              <a:rPr lang="en-US" sz="2600" dirty="0" err="1"/>
              <a:t>thực</a:t>
            </a:r>
            <a:r>
              <a:rPr lang="en-US" sz="2600" dirty="0"/>
              <a:t> </a:t>
            </a:r>
            <a:r>
              <a:rPr lang="en-US" sz="2600" dirty="0" err="1"/>
              <a:t>hiện</a:t>
            </a:r>
            <a:r>
              <a:rPr lang="en-US" sz="2600" dirty="0"/>
              <a:t> Use Case (A) </a:t>
            </a:r>
            <a:r>
              <a:rPr lang="en-US" sz="2600" dirty="0" err="1"/>
              <a:t>luôn</a:t>
            </a:r>
            <a:r>
              <a:rPr lang="en-US" sz="2600" dirty="0"/>
              <a:t> </a:t>
            </a:r>
            <a:r>
              <a:rPr lang="en-US" sz="2600" dirty="0" err="1"/>
              <a:t>luôn</a:t>
            </a:r>
            <a:r>
              <a:rPr lang="en-US" sz="2600" dirty="0"/>
              <a:t> </a:t>
            </a:r>
            <a:r>
              <a:rPr lang="en-US" sz="2600" dirty="0" err="1"/>
              <a:t>kéo</a:t>
            </a:r>
            <a:r>
              <a:rPr lang="en-US" sz="2600" dirty="0"/>
              <a:t> </a:t>
            </a:r>
            <a:r>
              <a:rPr lang="en-US" sz="2600" dirty="0" err="1"/>
              <a:t>theo</a:t>
            </a:r>
            <a:r>
              <a:rPr lang="en-US" sz="2600" dirty="0"/>
              <a:t> </a:t>
            </a:r>
            <a:r>
              <a:rPr lang="en-US" sz="2600" dirty="0" err="1"/>
              <a:t>việc</a:t>
            </a:r>
            <a:r>
              <a:rPr lang="en-US" sz="2600" dirty="0"/>
              <a:t> </a:t>
            </a:r>
            <a:r>
              <a:rPr lang="en-US" sz="2600" dirty="0" err="1"/>
              <a:t>thực</a:t>
            </a:r>
            <a:r>
              <a:rPr lang="en-US" sz="2600" dirty="0"/>
              <a:t> </a:t>
            </a:r>
            <a:r>
              <a:rPr lang="en-US" sz="2600" dirty="0" err="1"/>
              <a:t>hiện</a:t>
            </a:r>
            <a:r>
              <a:rPr lang="en-US" sz="2600" dirty="0"/>
              <a:t> Use Case (B), </a:t>
            </a:r>
            <a:r>
              <a:rPr lang="en-US" sz="2600" dirty="0" err="1"/>
              <a:t>ký</a:t>
            </a:r>
            <a:r>
              <a:rPr lang="en-US" sz="2600" dirty="0"/>
              <a:t> </a:t>
            </a:r>
            <a:r>
              <a:rPr lang="en-US" sz="2600" dirty="0" err="1"/>
              <a:t>hiệu</a:t>
            </a:r>
            <a:r>
              <a:rPr lang="en-US" sz="2600" dirty="0"/>
              <a:t>     </a:t>
            </a:r>
            <a:r>
              <a:rPr lang="en-US" sz="2200" dirty="0">
                <a:solidFill>
                  <a:srgbClr val="FFFF00"/>
                </a:solidFill>
              </a:rPr>
              <a:t>&lt;&lt;include&gt;&gt;</a:t>
            </a:r>
          </a:p>
          <a:p>
            <a:pPr marL="731520">
              <a:buNone/>
            </a:pPr>
            <a:r>
              <a:rPr lang="en-US" sz="2600" dirty="0" err="1"/>
              <a:t>Ví</a:t>
            </a:r>
            <a:r>
              <a:rPr lang="en-US" sz="2600" dirty="0"/>
              <a:t> </a:t>
            </a:r>
            <a:r>
              <a:rPr lang="en-US" sz="2600" dirty="0" err="1"/>
              <a:t>dụ</a:t>
            </a:r>
            <a:r>
              <a:rPr lang="en-US" sz="2600" dirty="0"/>
              <a:t>: </a:t>
            </a:r>
          </a:p>
          <a:p>
            <a:pPr>
              <a:buNone/>
            </a:pPr>
            <a:endParaRPr lang="en-US" dirty="0"/>
          </a:p>
          <a:p>
            <a:pPr>
              <a:buNone/>
            </a:pPr>
            <a:r>
              <a:rPr lang="en-US" dirty="0"/>
              <a:t>		                                        </a:t>
            </a:r>
            <a:r>
              <a:rPr lang="en-US" sz="1900" dirty="0"/>
              <a:t>&lt;&lt;include&gt;&gt;</a:t>
            </a:r>
            <a:endParaRPr lang="en-US" dirty="0"/>
          </a:p>
          <a:p>
            <a:pPr>
              <a:buNone/>
            </a:pPr>
            <a:r>
              <a:rPr lang="en-US" dirty="0"/>
              <a:t>	    </a:t>
            </a:r>
            <a:r>
              <a:rPr lang="en-US" sz="2000" dirty="0"/>
              <a:t>NV </a:t>
            </a:r>
            <a:r>
              <a:rPr lang="en-US" sz="2000" dirty="0" err="1"/>
              <a:t>bán</a:t>
            </a:r>
            <a:r>
              <a:rPr lang="en-US" sz="2000" dirty="0"/>
              <a:t> </a:t>
            </a:r>
            <a:r>
              <a:rPr lang="en-US" sz="2000" dirty="0" err="1"/>
              <a:t>hàng</a:t>
            </a:r>
            <a:endParaRPr lang="en-US" sz="2000" dirty="0"/>
          </a:p>
        </p:txBody>
      </p:sp>
      <p:grpSp>
        <p:nvGrpSpPr>
          <p:cNvPr id="4" name="Group 24"/>
          <p:cNvGrpSpPr/>
          <p:nvPr/>
        </p:nvGrpSpPr>
        <p:grpSpPr>
          <a:xfrm>
            <a:off x="1828800" y="5029200"/>
            <a:ext cx="457200" cy="838200"/>
            <a:chOff x="2819400" y="5715000"/>
            <a:chExt cx="457200" cy="838200"/>
          </a:xfrm>
        </p:grpSpPr>
        <p:sp>
          <p:nvSpPr>
            <p:cNvPr id="6" name="Oval 5"/>
            <p:cNvSpPr/>
            <p:nvPr/>
          </p:nvSpPr>
          <p:spPr>
            <a:xfrm>
              <a:off x="2895600" y="5715000"/>
              <a:ext cx="304800" cy="304800"/>
            </a:xfrm>
            <a:prstGeom prst="ellipse">
              <a:avLst/>
            </a:prstGeom>
            <a:noFill/>
            <a:ln w="28575">
              <a:solidFill>
                <a:srgbClr val="69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6" idx="4"/>
            </p:cNvCxnSpPr>
            <p:nvPr/>
          </p:nvCxnSpPr>
          <p:spPr>
            <a:xfrm rot="5400000">
              <a:off x="2894806" y="6172200"/>
              <a:ext cx="305594" cy="794"/>
            </a:xfrm>
            <a:prstGeom prst="line">
              <a:avLst/>
            </a:prstGeom>
            <a:ln w="28575">
              <a:solidFill>
                <a:srgbClr val="69D8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19400" y="6172200"/>
              <a:ext cx="457200" cy="1588"/>
            </a:xfrm>
            <a:prstGeom prst="line">
              <a:avLst/>
            </a:prstGeom>
            <a:ln w="28575">
              <a:solidFill>
                <a:srgbClr val="69D8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819400" y="6324600"/>
              <a:ext cx="228600" cy="228600"/>
            </a:xfrm>
            <a:prstGeom prst="line">
              <a:avLst/>
            </a:prstGeom>
            <a:ln w="28575">
              <a:solidFill>
                <a:srgbClr val="69D8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3048000" y="6324600"/>
              <a:ext cx="228600" cy="228600"/>
            </a:xfrm>
            <a:prstGeom prst="line">
              <a:avLst/>
            </a:prstGeom>
            <a:ln w="28575">
              <a:solidFill>
                <a:srgbClr val="69D8FF"/>
              </a:solidFill>
            </a:ln>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a:off x="3810000" y="5410200"/>
            <a:ext cx="1371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Đăng</a:t>
            </a:r>
            <a:r>
              <a:rPr lang="en-US" dirty="0"/>
              <a:t> </a:t>
            </a:r>
            <a:r>
              <a:rPr lang="en-US" dirty="0" err="1"/>
              <a:t>nhập</a:t>
            </a:r>
            <a:endParaRPr lang="en-US" dirty="0"/>
          </a:p>
        </p:txBody>
      </p:sp>
      <p:cxnSp>
        <p:nvCxnSpPr>
          <p:cNvPr id="15" name="Straight Arrow Connector 14"/>
          <p:cNvCxnSpPr/>
          <p:nvPr/>
        </p:nvCxnSpPr>
        <p:spPr>
          <a:xfrm>
            <a:off x="6400800" y="4495800"/>
            <a:ext cx="1981200" cy="1588"/>
          </a:xfrm>
          <a:prstGeom prst="straightConnector1">
            <a:avLst/>
          </a:prstGeom>
          <a:ln w="28575">
            <a:solidFill>
              <a:srgbClr val="FFFF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858000" y="53340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Kiểm</a:t>
            </a:r>
            <a:r>
              <a:rPr lang="en-US" dirty="0"/>
              <a:t> </a:t>
            </a:r>
            <a:r>
              <a:rPr lang="en-US" dirty="0" err="1"/>
              <a:t>tra</a:t>
            </a:r>
            <a:r>
              <a:rPr lang="en-US" dirty="0"/>
              <a:t> </a:t>
            </a:r>
            <a:r>
              <a:rPr lang="en-US" dirty="0" err="1"/>
              <a:t>mật</a:t>
            </a:r>
            <a:r>
              <a:rPr lang="en-US" dirty="0"/>
              <a:t> </a:t>
            </a:r>
            <a:r>
              <a:rPr lang="en-US" dirty="0" err="1"/>
              <a:t>mã</a:t>
            </a:r>
            <a:endParaRPr lang="en-US" dirty="0"/>
          </a:p>
        </p:txBody>
      </p:sp>
      <p:cxnSp>
        <p:nvCxnSpPr>
          <p:cNvPr id="25" name="Straight Arrow Connector 24"/>
          <p:cNvCxnSpPr/>
          <p:nvPr/>
        </p:nvCxnSpPr>
        <p:spPr>
          <a:xfrm>
            <a:off x="5181600" y="5789612"/>
            <a:ext cx="1676400" cy="1588"/>
          </a:xfrm>
          <a:prstGeom prst="straightConnector1">
            <a:avLst/>
          </a:prstGeom>
          <a:ln w="28575">
            <a:solidFill>
              <a:srgbClr val="FFFF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286000" y="5334000"/>
            <a:ext cx="1524000" cy="38100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endParaRPr lang="en-US" sz="3600" dirty="0"/>
          </a:p>
        </p:txBody>
      </p:sp>
      <p:sp>
        <p:nvSpPr>
          <p:cNvPr id="3" name="Content Placeholder 2"/>
          <p:cNvSpPr>
            <a:spLocks noGrp="1"/>
          </p:cNvSpPr>
          <p:nvPr>
            <p:ph idx="1"/>
          </p:nvPr>
        </p:nvSpPr>
        <p:spPr>
          <a:xfrm>
            <a:off x="457200" y="1143000"/>
            <a:ext cx="8305800" cy="5486400"/>
          </a:xfrm>
        </p:spPr>
        <p:txBody>
          <a:bodyPr>
            <a:normAutofit fontScale="92500" lnSpcReduction="10000"/>
          </a:bodyPr>
          <a:lstStyle/>
          <a:p>
            <a:pPr>
              <a:buNone/>
            </a:pPr>
            <a:r>
              <a:rPr lang="en-US" sz="3200" dirty="0">
                <a:solidFill>
                  <a:srgbClr val="FFFF00"/>
                </a:solidFill>
              </a:rPr>
              <a:t>3.2.2 </a:t>
            </a:r>
            <a:r>
              <a:rPr lang="en-US" sz="3200" dirty="0" err="1">
                <a:solidFill>
                  <a:srgbClr val="FFFF00"/>
                </a:solidFill>
              </a:rPr>
              <a:t>Các</a:t>
            </a:r>
            <a:r>
              <a:rPr lang="en-US" sz="3200" dirty="0">
                <a:solidFill>
                  <a:srgbClr val="FFFF00"/>
                </a:solidFill>
              </a:rPr>
              <a:t> </a:t>
            </a:r>
            <a:r>
              <a:rPr lang="en-US" sz="3200" dirty="0" err="1">
                <a:solidFill>
                  <a:srgbClr val="FFFF00"/>
                </a:solidFill>
              </a:rPr>
              <a:t>thành</a:t>
            </a:r>
            <a:r>
              <a:rPr lang="en-US" sz="3200" dirty="0">
                <a:solidFill>
                  <a:srgbClr val="FFFF00"/>
                </a:solidFill>
              </a:rPr>
              <a:t> </a:t>
            </a:r>
            <a:r>
              <a:rPr lang="en-US" sz="3200" dirty="0" err="1">
                <a:solidFill>
                  <a:srgbClr val="FFFF00"/>
                </a:solidFill>
              </a:rPr>
              <a:t>phần</a:t>
            </a:r>
            <a:r>
              <a:rPr lang="en-US" sz="3200" dirty="0">
                <a:solidFill>
                  <a:srgbClr val="FFFF00"/>
                </a:solidFill>
              </a:rPr>
              <a:t> </a:t>
            </a:r>
            <a:r>
              <a:rPr lang="en-US" sz="3200" dirty="0" err="1">
                <a:solidFill>
                  <a:srgbClr val="FFFF00"/>
                </a:solidFill>
              </a:rPr>
              <a:t>của</a:t>
            </a:r>
            <a:r>
              <a:rPr lang="en-US" sz="3200" dirty="0">
                <a:solidFill>
                  <a:srgbClr val="FFFF00"/>
                </a:solidFill>
              </a:rPr>
              <a:t> </a:t>
            </a:r>
            <a:r>
              <a:rPr lang="en-US" sz="3200" dirty="0" err="1">
                <a:solidFill>
                  <a:srgbClr val="FFFF00"/>
                </a:solidFill>
              </a:rPr>
              <a:t>lược</a:t>
            </a:r>
            <a:r>
              <a:rPr lang="en-US" sz="3200" dirty="0">
                <a:solidFill>
                  <a:srgbClr val="FFFF00"/>
                </a:solidFill>
              </a:rPr>
              <a:t> </a:t>
            </a:r>
            <a:r>
              <a:rPr lang="en-US" sz="3200" dirty="0" err="1">
                <a:solidFill>
                  <a:srgbClr val="FFFF00"/>
                </a:solidFill>
              </a:rPr>
              <a:t>đồ</a:t>
            </a:r>
            <a:r>
              <a:rPr lang="en-US" sz="3200" dirty="0">
                <a:solidFill>
                  <a:srgbClr val="FFFF00"/>
                </a:solidFill>
              </a:rPr>
              <a:t> Use Case</a:t>
            </a:r>
          </a:p>
          <a:p>
            <a:r>
              <a:rPr lang="vi-VN" sz="2600" dirty="0">
                <a:solidFill>
                  <a:srgbClr val="71DAFF"/>
                </a:solidFill>
              </a:rPr>
              <a:t>Actor </a:t>
            </a:r>
            <a:r>
              <a:rPr lang="en-US" sz="2600" dirty="0">
                <a:solidFill>
                  <a:srgbClr val="71DAFF"/>
                </a:solidFill>
              </a:rPr>
              <a:t>(</a:t>
            </a:r>
            <a:r>
              <a:rPr lang="en-US" sz="2600" dirty="0" err="1">
                <a:solidFill>
                  <a:srgbClr val="71DAFF"/>
                </a:solidFill>
              </a:rPr>
              <a:t>Tác</a:t>
            </a:r>
            <a:r>
              <a:rPr lang="en-US" sz="2600" dirty="0">
                <a:solidFill>
                  <a:srgbClr val="71DAFF"/>
                </a:solidFill>
              </a:rPr>
              <a:t> </a:t>
            </a:r>
            <a:r>
              <a:rPr lang="en-US" sz="2600" dirty="0" err="1">
                <a:solidFill>
                  <a:srgbClr val="71DAFF"/>
                </a:solidFill>
              </a:rPr>
              <a:t>nhân</a:t>
            </a:r>
            <a:r>
              <a:rPr lang="en-US" sz="2600" dirty="0">
                <a:solidFill>
                  <a:srgbClr val="71DAFF"/>
                </a:solidFill>
              </a:rPr>
              <a:t>)</a:t>
            </a:r>
          </a:p>
          <a:p>
            <a:r>
              <a:rPr lang="en-US" sz="2600" dirty="0">
                <a:solidFill>
                  <a:srgbClr val="71DAFF"/>
                </a:solidFill>
              </a:rPr>
              <a:t>Use Case (Ca </a:t>
            </a:r>
            <a:r>
              <a:rPr lang="en-US" sz="2600" dirty="0" err="1">
                <a:solidFill>
                  <a:srgbClr val="71DAFF"/>
                </a:solidFill>
              </a:rPr>
              <a:t>sử</a:t>
            </a:r>
            <a:r>
              <a:rPr lang="en-US" sz="2600" dirty="0">
                <a:solidFill>
                  <a:srgbClr val="71DAFF"/>
                </a:solidFill>
              </a:rPr>
              <a:t> </a:t>
            </a:r>
            <a:r>
              <a:rPr lang="en-US" sz="2600" dirty="0" err="1">
                <a:solidFill>
                  <a:srgbClr val="71DAFF"/>
                </a:solidFill>
              </a:rPr>
              <a:t>dụng</a:t>
            </a:r>
            <a:r>
              <a:rPr lang="en-US" sz="2600" dirty="0">
                <a:solidFill>
                  <a:srgbClr val="71DAFF"/>
                </a:solidFill>
              </a:rPr>
              <a:t>)</a:t>
            </a:r>
          </a:p>
          <a:p>
            <a:pPr algn="just"/>
            <a:r>
              <a:rPr lang="en-US" sz="2600" dirty="0">
                <a:solidFill>
                  <a:srgbClr val="71DAFF"/>
                </a:solidFill>
              </a:rPr>
              <a:t>Relationships (</a:t>
            </a:r>
            <a:r>
              <a:rPr lang="en-US" sz="2600" dirty="0" err="1">
                <a:solidFill>
                  <a:srgbClr val="71DAFF"/>
                </a:solidFill>
              </a:rPr>
              <a:t>Quan</a:t>
            </a:r>
            <a:r>
              <a:rPr lang="en-US" sz="2600" dirty="0">
                <a:solidFill>
                  <a:srgbClr val="71DAFF"/>
                </a:solidFill>
              </a:rPr>
              <a:t> </a:t>
            </a:r>
            <a:r>
              <a:rPr lang="en-US" sz="2600" dirty="0" err="1">
                <a:solidFill>
                  <a:srgbClr val="71DAFF"/>
                </a:solidFill>
              </a:rPr>
              <a:t>hệ</a:t>
            </a:r>
            <a:r>
              <a:rPr lang="en-US" sz="2600" dirty="0">
                <a:solidFill>
                  <a:srgbClr val="71DAFF"/>
                </a:solidFill>
              </a:rPr>
              <a:t>) </a:t>
            </a:r>
            <a:r>
              <a:rPr lang="en-US" sz="2600" dirty="0" err="1"/>
              <a:t>để</a:t>
            </a:r>
            <a:r>
              <a:rPr lang="en-US" sz="2600" dirty="0"/>
              <a:t> </a:t>
            </a:r>
            <a:r>
              <a:rPr lang="en-US" sz="2600" dirty="0" err="1"/>
              <a:t>liên</a:t>
            </a:r>
            <a:r>
              <a:rPr lang="en-US" sz="2600" dirty="0"/>
              <a:t> </a:t>
            </a:r>
            <a:r>
              <a:rPr lang="en-US" sz="2600" dirty="0" err="1"/>
              <a:t>kết</a:t>
            </a:r>
            <a:r>
              <a:rPr lang="en-US" sz="2600" dirty="0"/>
              <a:t> </a:t>
            </a:r>
            <a:r>
              <a:rPr lang="en-US" sz="2600" dirty="0" err="1"/>
              <a:t>các</a:t>
            </a:r>
            <a:r>
              <a:rPr lang="en-US" sz="2600" dirty="0"/>
              <a:t> </a:t>
            </a:r>
            <a:r>
              <a:rPr lang="en-US" sz="2600" dirty="0" err="1"/>
              <a:t>đối</a:t>
            </a:r>
            <a:r>
              <a:rPr lang="en-US" sz="2600" dirty="0"/>
              <a:t> </a:t>
            </a:r>
            <a:r>
              <a:rPr lang="en-US" sz="2600" dirty="0" err="1"/>
              <a:t>tượng</a:t>
            </a:r>
            <a:r>
              <a:rPr lang="en-US" sz="2600" dirty="0"/>
              <a:t> </a:t>
            </a:r>
            <a:r>
              <a:rPr lang="en-US" sz="2600" dirty="0" err="1"/>
              <a:t>tạo</a:t>
            </a:r>
            <a:r>
              <a:rPr lang="en-US" sz="2600" dirty="0"/>
              <a:t> </a:t>
            </a:r>
            <a:r>
              <a:rPr lang="en-US" sz="2600" dirty="0" err="1"/>
              <a:t>nên</a:t>
            </a:r>
            <a:r>
              <a:rPr lang="en-US" sz="2600" dirty="0"/>
              <a:t> </a:t>
            </a:r>
            <a:r>
              <a:rPr lang="en-US" sz="2600" dirty="0" err="1"/>
              <a:t>lược</a:t>
            </a:r>
            <a:r>
              <a:rPr lang="en-US" sz="2600" dirty="0"/>
              <a:t> </a:t>
            </a:r>
            <a:r>
              <a:rPr lang="en-US" sz="2600" dirty="0" err="1"/>
              <a:t>đồ</a:t>
            </a:r>
            <a:r>
              <a:rPr lang="en-US" sz="2600" dirty="0"/>
              <a:t> Use Case, </a:t>
            </a:r>
            <a:r>
              <a:rPr lang="en-US" sz="2600" dirty="0" err="1"/>
              <a:t>có</a:t>
            </a:r>
            <a:r>
              <a:rPr lang="en-US" sz="2600" dirty="0"/>
              <a:t> </a:t>
            </a:r>
            <a:r>
              <a:rPr lang="en-US" sz="2600" dirty="0" err="1"/>
              <a:t>các</a:t>
            </a:r>
            <a:r>
              <a:rPr lang="en-US" sz="2600" dirty="0"/>
              <a:t> </a:t>
            </a:r>
            <a:r>
              <a:rPr lang="en-US" sz="2600" dirty="0" err="1"/>
              <a:t>loại</a:t>
            </a:r>
            <a:r>
              <a:rPr lang="en-US" sz="2600" dirty="0"/>
              <a:t> </a:t>
            </a:r>
            <a:r>
              <a:rPr lang="en-US" sz="2600" dirty="0" err="1"/>
              <a:t>quan</a:t>
            </a:r>
            <a:r>
              <a:rPr lang="en-US" sz="2600" dirty="0"/>
              <a:t> </a:t>
            </a:r>
            <a:r>
              <a:rPr lang="en-US" sz="2600" dirty="0" err="1"/>
              <a:t>hệ</a:t>
            </a:r>
            <a:r>
              <a:rPr lang="en-US" sz="2600" dirty="0"/>
              <a:t> </a:t>
            </a:r>
            <a:r>
              <a:rPr lang="en-US" sz="2600" dirty="0" err="1"/>
              <a:t>sau</a:t>
            </a:r>
            <a:r>
              <a:rPr lang="en-US" sz="2600" dirty="0"/>
              <a:t> </a:t>
            </a:r>
            <a:r>
              <a:rPr lang="en-US" sz="2600" dirty="0" err="1"/>
              <a:t>đây</a:t>
            </a:r>
            <a:r>
              <a:rPr lang="en-US" sz="2600" dirty="0"/>
              <a:t>:</a:t>
            </a:r>
          </a:p>
          <a:p>
            <a:pPr marL="731520" algn="just">
              <a:lnSpc>
                <a:spcPct val="110000"/>
              </a:lnSpc>
              <a:buFont typeface="Wingdings" pitchFamily="2" charset="2"/>
              <a:buChar char="Ø"/>
            </a:pPr>
            <a:r>
              <a:rPr lang="en-US" sz="2600" dirty="0">
                <a:solidFill>
                  <a:srgbClr val="FFFF00"/>
                </a:solidFill>
              </a:rPr>
              <a:t>Extend: </a:t>
            </a:r>
            <a:r>
              <a:rPr lang="en-US" sz="2600" dirty="0" err="1"/>
              <a:t>mô</a:t>
            </a:r>
            <a:r>
              <a:rPr lang="en-US" sz="2600" dirty="0"/>
              <a:t> </a:t>
            </a:r>
            <a:r>
              <a:rPr lang="en-US" sz="2600" dirty="0" err="1"/>
              <a:t>tả</a:t>
            </a:r>
            <a:r>
              <a:rPr lang="en-US" sz="2600" dirty="0"/>
              <a:t> </a:t>
            </a:r>
            <a:r>
              <a:rPr lang="en-US" sz="2600" dirty="0" err="1"/>
              <a:t>quan</a:t>
            </a:r>
            <a:r>
              <a:rPr lang="en-US" sz="2600" dirty="0"/>
              <a:t> </a:t>
            </a:r>
            <a:r>
              <a:rPr lang="en-US" sz="2600" dirty="0" err="1"/>
              <a:t>hệ</a:t>
            </a:r>
            <a:r>
              <a:rPr lang="en-US" sz="2600" dirty="0"/>
              <a:t> </a:t>
            </a:r>
            <a:r>
              <a:rPr lang="en-US" sz="2600" dirty="0" err="1"/>
              <a:t>giữa</a:t>
            </a:r>
            <a:r>
              <a:rPr lang="en-US" sz="2600" dirty="0"/>
              <a:t> </a:t>
            </a:r>
            <a:r>
              <a:rPr lang="en-US" sz="2600" dirty="0" err="1"/>
              <a:t>hai</a:t>
            </a:r>
            <a:r>
              <a:rPr lang="en-US" sz="2600" dirty="0"/>
              <a:t> Use Case, </a:t>
            </a:r>
            <a:r>
              <a:rPr lang="en-US" sz="2600" dirty="0" err="1"/>
              <a:t>nói</a:t>
            </a:r>
            <a:r>
              <a:rPr lang="en-US" sz="2600" dirty="0"/>
              <a:t> </a:t>
            </a:r>
            <a:r>
              <a:rPr lang="en-US" sz="2600" dirty="0" err="1"/>
              <a:t>lên</a:t>
            </a:r>
            <a:r>
              <a:rPr lang="en-US" sz="2600" dirty="0"/>
              <a:t>  </a:t>
            </a:r>
            <a:r>
              <a:rPr lang="en-US" sz="2600" dirty="0" err="1"/>
              <a:t>việc</a:t>
            </a:r>
            <a:r>
              <a:rPr lang="en-US" sz="2600" dirty="0"/>
              <a:t> </a:t>
            </a:r>
            <a:r>
              <a:rPr lang="en-US" sz="2600" dirty="0" err="1"/>
              <a:t>thực</a:t>
            </a:r>
            <a:r>
              <a:rPr lang="en-US" sz="2600" dirty="0"/>
              <a:t> </a:t>
            </a:r>
            <a:r>
              <a:rPr lang="en-US" sz="2600" dirty="0" err="1"/>
              <a:t>hiện</a:t>
            </a:r>
            <a:r>
              <a:rPr lang="en-US" sz="2600" dirty="0"/>
              <a:t> Use Case (A) </a:t>
            </a:r>
            <a:r>
              <a:rPr lang="en-US" sz="2600" dirty="0" err="1"/>
              <a:t>thỉng</a:t>
            </a:r>
            <a:r>
              <a:rPr lang="en-US" sz="2600" dirty="0"/>
              <a:t> </a:t>
            </a:r>
            <a:r>
              <a:rPr lang="en-US" sz="2600" dirty="0" err="1"/>
              <a:t>thoảng</a:t>
            </a:r>
            <a:r>
              <a:rPr lang="en-US" sz="2600" dirty="0"/>
              <a:t> </a:t>
            </a:r>
            <a:r>
              <a:rPr lang="en-US" sz="2600" dirty="0" err="1"/>
              <a:t>sẽ</a:t>
            </a:r>
            <a:r>
              <a:rPr lang="en-US" sz="2600" dirty="0"/>
              <a:t> </a:t>
            </a:r>
            <a:r>
              <a:rPr lang="en-US" sz="2600" dirty="0" err="1"/>
              <a:t>dẫn</a:t>
            </a:r>
            <a:r>
              <a:rPr lang="en-US" sz="2600" dirty="0"/>
              <a:t> </a:t>
            </a:r>
            <a:r>
              <a:rPr lang="en-US" sz="2600" dirty="0" err="1"/>
              <a:t>đến</a:t>
            </a:r>
            <a:r>
              <a:rPr lang="en-US" sz="2600" dirty="0"/>
              <a:t> </a:t>
            </a:r>
            <a:r>
              <a:rPr lang="en-US" sz="2600" dirty="0" err="1"/>
              <a:t>việc</a:t>
            </a:r>
            <a:r>
              <a:rPr lang="en-US" sz="2600" dirty="0"/>
              <a:t> </a:t>
            </a:r>
            <a:r>
              <a:rPr lang="en-US" sz="2600" dirty="0" err="1"/>
              <a:t>thực</a:t>
            </a:r>
            <a:r>
              <a:rPr lang="en-US" sz="2600" dirty="0"/>
              <a:t> </a:t>
            </a:r>
            <a:r>
              <a:rPr lang="en-US" sz="2600" dirty="0" err="1"/>
              <a:t>hiện</a:t>
            </a:r>
            <a:r>
              <a:rPr lang="en-US" sz="2600" dirty="0"/>
              <a:t> Use Case (B), </a:t>
            </a:r>
            <a:r>
              <a:rPr lang="en-US" sz="2600" dirty="0" err="1"/>
              <a:t>ký</a:t>
            </a:r>
            <a:r>
              <a:rPr lang="en-US" sz="2600" dirty="0"/>
              <a:t> </a:t>
            </a:r>
            <a:r>
              <a:rPr lang="en-US" sz="2600" dirty="0" err="1"/>
              <a:t>hiệu</a:t>
            </a:r>
            <a:r>
              <a:rPr lang="en-US" sz="2600" dirty="0"/>
              <a:t>     </a:t>
            </a:r>
            <a:r>
              <a:rPr lang="en-US" sz="2200" dirty="0">
                <a:solidFill>
                  <a:srgbClr val="FFFF00"/>
                </a:solidFill>
              </a:rPr>
              <a:t>&lt;&lt;extend&gt;&gt;</a:t>
            </a:r>
          </a:p>
          <a:p>
            <a:pPr marL="731520">
              <a:buNone/>
            </a:pPr>
            <a:r>
              <a:rPr lang="en-US" sz="2600" dirty="0" err="1"/>
              <a:t>Ví</a:t>
            </a:r>
            <a:r>
              <a:rPr lang="en-US" sz="2600" dirty="0"/>
              <a:t> </a:t>
            </a:r>
            <a:r>
              <a:rPr lang="en-US" sz="2600" dirty="0" err="1"/>
              <a:t>dụ</a:t>
            </a:r>
            <a:r>
              <a:rPr lang="en-US" sz="2600" dirty="0"/>
              <a:t>: </a:t>
            </a:r>
          </a:p>
          <a:p>
            <a:pPr>
              <a:buNone/>
            </a:pPr>
            <a:endParaRPr lang="en-US" dirty="0"/>
          </a:p>
          <a:p>
            <a:pPr>
              <a:spcBef>
                <a:spcPts val="1200"/>
              </a:spcBef>
              <a:buNone/>
            </a:pPr>
            <a:r>
              <a:rPr lang="en-US" dirty="0"/>
              <a:t>		                               </a:t>
            </a:r>
            <a:r>
              <a:rPr lang="en-US" sz="1700" dirty="0"/>
              <a:t>&lt;&lt;include&gt;&gt;</a:t>
            </a:r>
          </a:p>
          <a:p>
            <a:pPr>
              <a:spcBef>
                <a:spcPts val="1200"/>
              </a:spcBef>
              <a:buNone/>
            </a:pPr>
            <a:r>
              <a:rPr lang="en-US" dirty="0"/>
              <a:t>	</a:t>
            </a:r>
            <a:r>
              <a:rPr lang="en-US" sz="1900" dirty="0"/>
              <a:t>NV </a:t>
            </a:r>
            <a:r>
              <a:rPr lang="en-US" sz="1900" dirty="0" err="1"/>
              <a:t>bán</a:t>
            </a:r>
            <a:r>
              <a:rPr lang="en-US" sz="1900" dirty="0"/>
              <a:t> </a:t>
            </a:r>
            <a:r>
              <a:rPr lang="en-US" sz="1900" dirty="0" err="1"/>
              <a:t>hàng</a:t>
            </a:r>
            <a:endParaRPr lang="en-US" sz="1900" dirty="0"/>
          </a:p>
          <a:p>
            <a:pPr>
              <a:spcBef>
                <a:spcPts val="0"/>
              </a:spcBef>
              <a:buNone/>
            </a:pPr>
            <a:r>
              <a:rPr lang="en-US" sz="1900" dirty="0"/>
              <a:t>                                                                &lt;&lt;extend&gt;&gt;</a:t>
            </a:r>
          </a:p>
        </p:txBody>
      </p:sp>
      <p:grpSp>
        <p:nvGrpSpPr>
          <p:cNvPr id="4" name="Group 24"/>
          <p:cNvGrpSpPr/>
          <p:nvPr/>
        </p:nvGrpSpPr>
        <p:grpSpPr>
          <a:xfrm>
            <a:off x="1295400" y="5029200"/>
            <a:ext cx="457200" cy="838200"/>
            <a:chOff x="2819400" y="5715000"/>
            <a:chExt cx="457200" cy="838200"/>
          </a:xfrm>
        </p:grpSpPr>
        <p:sp>
          <p:nvSpPr>
            <p:cNvPr id="6" name="Oval 5"/>
            <p:cNvSpPr/>
            <p:nvPr/>
          </p:nvSpPr>
          <p:spPr>
            <a:xfrm>
              <a:off x="2895600" y="5715000"/>
              <a:ext cx="304800" cy="304800"/>
            </a:xfrm>
            <a:prstGeom prst="ellipse">
              <a:avLst/>
            </a:prstGeom>
            <a:noFill/>
            <a:ln w="28575">
              <a:solidFill>
                <a:srgbClr val="69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6" idx="4"/>
            </p:cNvCxnSpPr>
            <p:nvPr/>
          </p:nvCxnSpPr>
          <p:spPr>
            <a:xfrm rot="5400000">
              <a:off x="2894806" y="6172200"/>
              <a:ext cx="305594" cy="794"/>
            </a:xfrm>
            <a:prstGeom prst="line">
              <a:avLst/>
            </a:prstGeom>
            <a:ln w="28575">
              <a:solidFill>
                <a:srgbClr val="69D8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19400" y="6172200"/>
              <a:ext cx="457200" cy="1588"/>
            </a:xfrm>
            <a:prstGeom prst="line">
              <a:avLst/>
            </a:prstGeom>
            <a:ln w="28575">
              <a:solidFill>
                <a:srgbClr val="69D8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819400" y="6324600"/>
              <a:ext cx="228600" cy="228600"/>
            </a:xfrm>
            <a:prstGeom prst="line">
              <a:avLst/>
            </a:prstGeom>
            <a:ln w="28575">
              <a:solidFill>
                <a:srgbClr val="69D8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3048000" y="6324600"/>
              <a:ext cx="228600" cy="228600"/>
            </a:xfrm>
            <a:prstGeom prst="line">
              <a:avLst/>
            </a:prstGeom>
            <a:ln w="28575">
              <a:solidFill>
                <a:srgbClr val="69D8FF"/>
              </a:solidFill>
            </a:ln>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a:off x="3124200" y="5486400"/>
            <a:ext cx="1295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Đăng</a:t>
            </a:r>
            <a:r>
              <a:rPr lang="en-US" dirty="0"/>
              <a:t> </a:t>
            </a:r>
            <a:r>
              <a:rPr lang="en-US" dirty="0" err="1"/>
              <a:t>nhập</a:t>
            </a:r>
            <a:endParaRPr lang="en-US" dirty="0"/>
          </a:p>
        </p:txBody>
      </p:sp>
      <p:cxnSp>
        <p:nvCxnSpPr>
          <p:cNvPr id="15" name="Straight Arrow Connector 14"/>
          <p:cNvCxnSpPr/>
          <p:nvPr/>
        </p:nvCxnSpPr>
        <p:spPr>
          <a:xfrm>
            <a:off x="6553200" y="4343400"/>
            <a:ext cx="1676400" cy="1588"/>
          </a:xfrm>
          <a:prstGeom prst="straightConnector1">
            <a:avLst/>
          </a:prstGeom>
          <a:ln w="28575">
            <a:solidFill>
              <a:srgbClr val="FFFF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562600" y="4800600"/>
            <a:ext cx="1447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Kiểm</a:t>
            </a:r>
            <a:r>
              <a:rPr lang="en-US" sz="1600" dirty="0"/>
              <a:t> </a:t>
            </a:r>
            <a:r>
              <a:rPr lang="en-US" sz="1600" dirty="0" err="1"/>
              <a:t>tra</a:t>
            </a:r>
            <a:r>
              <a:rPr lang="en-US" sz="1600" dirty="0"/>
              <a:t> </a:t>
            </a:r>
            <a:r>
              <a:rPr lang="en-US" sz="1600" dirty="0" err="1"/>
              <a:t>mật</a:t>
            </a:r>
            <a:r>
              <a:rPr lang="en-US" sz="1600" dirty="0"/>
              <a:t> </a:t>
            </a:r>
            <a:r>
              <a:rPr lang="en-US" sz="1600" dirty="0" err="1"/>
              <a:t>mã</a:t>
            </a:r>
            <a:endParaRPr lang="en-US" sz="1600" dirty="0"/>
          </a:p>
        </p:txBody>
      </p:sp>
      <p:cxnSp>
        <p:nvCxnSpPr>
          <p:cNvPr id="25" name="Straight Arrow Connector 24"/>
          <p:cNvCxnSpPr/>
          <p:nvPr/>
        </p:nvCxnSpPr>
        <p:spPr>
          <a:xfrm flipV="1">
            <a:off x="4419600" y="5334000"/>
            <a:ext cx="1219200" cy="457200"/>
          </a:xfrm>
          <a:prstGeom prst="straightConnector1">
            <a:avLst/>
          </a:prstGeom>
          <a:ln w="28575">
            <a:solidFill>
              <a:srgbClr val="FFFF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28800" y="5486400"/>
            <a:ext cx="1295400" cy="30480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400800" y="5715000"/>
            <a:ext cx="1752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Thông</a:t>
            </a:r>
            <a:r>
              <a:rPr lang="en-US" sz="1600" dirty="0"/>
              <a:t> </a:t>
            </a:r>
            <a:r>
              <a:rPr lang="en-US" sz="1600" dirty="0" err="1"/>
              <a:t>báo</a:t>
            </a:r>
            <a:r>
              <a:rPr lang="en-US" sz="1600" dirty="0"/>
              <a:t>  </a:t>
            </a:r>
            <a:r>
              <a:rPr lang="en-US" sz="1600" dirty="0" err="1"/>
              <a:t>lỗi</a:t>
            </a:r>
            <a:r>
              <a:rPr lang="en-US" sz="1600" dirty="0"/>
              <a:t> </a:t>
            </a:r>
            <a:r>
              <a:rPr lang="en-US" sz="1600" dirty="0" err="1"/>
              <a:t>đăng</a:t>
            </a:r>
            <a:r>
              <a:rPr lang="en-US" sz="1600" dirty="0"/>
              <a:t> </a:t>
            </a:r>
            <a:r>
              <a:rPr lang="en-US" sz="1600" dirty="0" err="1"/>
              <a:t>nhập</a:t>
            </a:r>
            <a:r>
              <a:rPr lang="en-US" sz="1600" dirty="0"/>
              <a:t> </a:t>
            </a:r>
          </a:p>
        </p:txBody>
      </p:sp>
      <p:cxnSp>
        <p:nvCxnSpPr>
          <p:cNvPr id="31" name="Straight Arrow Connector 30"/>
          <p:cNvCxnSpPr>
            <a:stCxn id="30" idx="2"/>
          </p:cNvCxnSpPr>
          <p:nvPr/>
        </p:nvCxnSpPr>
        <p:spPr>
          <a:xfrm rot="10800000">
            <a:off x="4267200" y="6096000"/>
            <a:ext cx="2133600" cy="76200"/>
          </a:xfrm>
          <a:prstGeom prst="straightConnector1">
            <a:avLst/>
          </a:prstGeom>
          <a:ln w="28575">
            <a:solidFill>
              <a:srgbClr val="FFFF00"/>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endParaRPr lang="en-US" sz="3600" dirty="0"/>
          </a:p>
        </p:txBody>
      </p:sp>
      <p:sp>
        <p:nvSpPr>
          <p:cNvPr id="3" name="Content Placeholder 2"/>
          <p:cNvSpPr>
            <a:spLocks noGrp="1"/>
          </p:cNvSpPr>
          <p:nvPr>
            <p:ph idx="1"/>
          </p:nvPr>
        </p:nvSpPr>
        <p:spPr>
          <a:xfrm>
            <a:off x="457200" y="1219200"/>
            <a:ext cx="8305800" cy="5105400"/>
          </a:xfrm>
        </p:spPr>
        <p:txBody>
          <a:bodyPr>
            <a:normAutofit fontScale="92500" lnSpcReduction="10000"/>
          </a:bodyPr>
          <a:lstStyle/>
          <a:p>
            <a:pPr>
              <a:buNone/>
            </a:pPr>
            <a:r>
              <a:rPr lang="en-US" sz="3200" dirty="0">
                <a:solidFill>
                  <a:srgbClr val="FFFF00"/>
                </a:solidFill>
              </a:rPr>
              <a:t>3.2.2 </a:t>
            </a:r>
            <a:r>
              <a:rPr lang="en-US" sz="3200" dirty="0" err="1">
                <a:solidFill>
                  <a:srgbClr val="FFFF00"/>
                </a:solidFill>
              </a:rPr>
              <a:t>Các</a:t>
            </a:r>
            <a:r>
              <a:rPr lang="en-US" sz="3200" dirty="0">
                <a:solidFill>
                  <a:srgbClr val="FFFF00"/>
                </a:solidFill>
              </a:rPr>
              <a:t> </a:t>
            </a:r>
            <a:r>
              <a:rPr lang="en-US" sz="3200" dirty="0" err="1">
                <a:solidFill>
                  <a:srgbClr val="FFFF00"/>
                </a:solidFill>
              </a:rPr>
              <a:t>thành</a:t>
            </a:r>
            <a:r>
              <a:rPr lang="en-US" sz="3200" dirty="0">
                <a:solidFill>
                  <a:srgbClr val="FFFF00"/>
                </a:solidFill>
              </a:rPr>
              <a:t> </a:t>
            </a:r>
            <a:r>
              <a:rPr lang="en-US" sz="3200" dirty="0" err="1">
                <a:solidFill>
                  <a:srgbClr val="FFFF00"/>
                </a:solidFill>
              </a:rPr>
              <a:t>phần</a:t>
            </a:r>
            <a:r>
              <a:rPr lang="en-US" sz="3200" dirty="0">
                <a:solidFill>
                  <a:srgbClr val="FFFF00"/>
                </a:solidFill>
              </a:rPr>
              <a:t> </a:t>
            </a:r>
            <a:r>
              <a:rPr lang="en-US" sz="3200" dirty="0" err="1">
                <a:solidFill>
                  <a:srgbClr val="FFFF00"/>
                </a:solidFill>
              </a:rPr>
              <a:t>của</a:t>
            </a:r>
            <a:r>
              <a:rPr lang="en-US" sz="3200" dirty="0">
                <a:solidFill>
                  <a:srgbClr val="FFFF00"/>
                </a:solidFill>
              </a:rPr>
              <a:t> </a:t>
            </a:r>
            <a:r>
              <a:rPr lang="en-US" sz="3200" dirty="0" err="1">
                <a:solidFill>
                  <a:srgbClr val="FFFF00"/>
                </a:solidFill>
              </a:rPr>
              <a:t>lược</a:t>
            </a:r>
            <a:r>
              <a:rPr lang="en-US" sz="3200" dirty="0">
                <a:solidFill>
                  <a:srgbClr val="FFFF00"/>
                </a:solidFill>
              </a:rPr>
              <a:t> </a:t>
            </a:r>
            <a:r>
              <a:rPr lang="en-US" sz="3200" dirty="0" err="1">
                <a:solidFill>
                  <a:srgbClr val="FFFF00"/>
                </a:solidFill>
              </a:rPr>
              <a:t>đồ</a:t>
            </a:r>
            <a:r>
              <a:rPr lang="en-US" sz="3200" dirty="0">
                <a:solidFill>
                  <a:srgbClr val="FFFF00"/>
                </a:solidFill>
              </a:rPr>
              <a:t> Use Case</a:t>
            </a:r>
          </a:p>
          <a:p>
            <a:r>
              <a:rPr lang="vi-VN" sz="2600" dirty="0">
                <a:solidFill>
                  <a:srgbClr val="71DAFF"/>
                </a:solidFill>
              </a:rPr>
              <a:t>Actor </a:t>
            </a:r>
            <a:r>
              <a:rPr lang="en-US" sz="2600" dirty="0">
                <a:solidFill>
                  <a:srgbClr val="71DAFF"/>
                </a:solidFill>
              </a:rPr>
              <a:t>(</a:t>
            </a:r>
            <a:r>
              <a:rPr lang="en-US" sz="2600" dirty="0" err="1">
                <a:solidFill>
                  <a:srgbClr val="71DAFF"/>
                </a:solidFill>
              </a:rPr>
              <a:t>Tác</a:t>
            </a:r>
            <a:r>
              <a:rPr lang="en-US" sz="2600" dirty="0">
                <a:solidFill>
                  <a:srgbClr val="71DAFF"/>
                </a:solidFill>
              </a:rPr>
              <a:t> </a:t>
            </a:r>
            <a:r>
              <a:rPr lang="en-US" sz="2600" dirty="0" err="1">
                <a:solidFill>
                  <a:srgbClr val="71DAFF"/>
                </a:solidFill>
              </a:rPr>
              <a:t>nhân</a:t>
            </a:r>
            <a:r>
              <a:rPr lang="en-US" sz="2600" dirty="0">
                <a:solidFill>
                  <a:srgbClr val="71DAFF"/>
                </a:solidFill>
              </a:rPr>
              <a:t>)</a:t>
            </a:r>
          </a:p>
          <a:p>
            <a:r>
              <a:rPr lang="en-US" sz="2600" dirty="0">
                <a:solidFill>
                  <a:srgbClr val="71DAFF"/>
                </a:solidFill>
              </a:rPr>
              <a:t>Use Case (Ca </a:t>
            </a:r>
            <a:r>
              <a:rPr lang="en-US" sz="2600" dirty="0" err="1">
                <a:solidFill>
                  <a:srgbClr val="71DAFF"/>
                </a:solidFill>
              </a:rPr>
              <a:t>sử</a:t>
            </a:r>
            <a:r>
              <a:rPr lang="en-US" sz="2600" dirty="0">
                <a:solidFill>
                  <a:srgbClr val="71DAFF"/>
                </a:solidFill>
              </a:rPr>
              <a:t> </a:t>
            </a:r>
            <a:r>
              <a:rPr lang="en-US" sz="2600" dirty="0" err="1">
                <a:solidFill>
                  <a:srgbClr val="71DAFF"/>
                </a:solidFill>
              </a:rPr>
              <a:t>dụng</a:t>
            </a:r>
            <a:r>
              <a:rPr lang="en-US" sz="2600" dirty="0">
                <a:solidFill>
                  <a:srgbClr val="71DAFF"/>
                </a:solidFill>
              </a:rPr>
              <a:t>)</a:t>
            </a:r>
          </a:p>
          <a:p>
            <a:pPr algn="just"/>
            <a:r>
              <a:rPr lang="en-US" sz="2600" dirty="0">
                <a:solidFill>
                  <a:srgbClr val="71DAFF"/>
                </a:solidFill>
              </a:rPr>
              <a:t>Relationships (</a:t>
            </a:r>
            <a:r>
              <a:rPr lang="en-US" sz="2600" dirty="0" err="1">
                <a:solidFill>
                  <a:srgbClr val="71DAFF"/>
                </a:solidFill>
              </a:rPr>
              <a:t>Quan</a:t>
            </a:r>
            <a:r>
              <a:rPr lang="en-US" sz="2600" dirty="0">
                <a:solidFill>
                  <a:srgbClr val="71DAFF"/>
                </a:solidFill>
              </a:rPr>
              <a:t> </a:t>
            </a:r>
            <a:r>
              <a:rPr lang="en-US" sz="2600" dirty="0" err="1">
                <a:solidFill>
                  <a:srgbClr val="71DAFF"/>
                </a:solidFill>
              </a:rPr>
              <a:t>hệ</a:t>
            </a:r>
            <a:r>
              <a:rPr lang="en-US" sz="2600" dirty="0">
                <a:solidFill>
                  <a:srgbClr val="71DAFF"/>
                </a:solidFill>
              </a:rPr>
              <a:t>) </a:t>
            </a:r>
            <a:r>
              <a:rPr lang="en-US" sz="2600" dirty="0" err="1"/>
              <a:t>để</a:t>
            </a:r>
            <a:r>
              <a:rPr lang="en-US" sz="2600" dirty="0"/>
              <a:t> </a:t>
            </a:r>
            <a:r>
              <a:rPr lang="en-US" sz="2600" dirty="0" err="1"/>
              <a:t>liên</a:t>
            </a:r>
            <a:r>
              <a:rPr lang="en-US" sz="2600" dirty="0"/>
              <a:t> </a:t>
            </a:r>
            <a:r>
              <a:rPr lang="en-US" sz="2600" dirty="0" err="1"/>
              <a:t>kết</a:t>
            </a:r>
            <a:r>
              <a:rPr lang="en-US" sz="2600" dirty="0"/>
              <a:t> </a:t>
            </a:r>
            <a:r>
              <a:rPr lang="en-US" sz="2600" dirty="0" err="1"/>
              <a:t>các</a:t>
            </a:r>
            <a:r>
              <a:rPr lang="en-US" sz="2600" dirty="0"/>
              <a:t> </a:t>
            </a:r>
            <a:r>
              <a:rPr lang="en-US" sz="2600" dirty="0" err="1"/>
              <a:t>đối</a:t>
            </a:r>
            <a:r>
              <a:rPr lang="en-US" sz="2600" dirty="0"/>
              <a:t> </a:t>
            </a:r>
            <a:r>
              <a:rPr lang="en-US" sz="2600" dirty="0" err="1"/>
              <a:t>tượng</a:t>
            </a:r>
            <a:r>
              <a:rPr lang="en-US" sz="2600" dirty="0"/>
              <a:t> </a:t>
            </a:r>
            <a:r>
              <a:rPr lang="en-US" sz="2600" dirty="0" err="1"/>
              <a:t>tạo</a:t>
            </a:r>
            <a:r>
              <a:rPr lang="en-US" sz="2600" dirty="0"/>
              <a:t> </a:t>
            </a:r>
            <a:r>
              <a:rPr lang="en-US" sz="2600" dirty="0" err="1"/>
              <a:t>nên</a:t>
            </a:r>
            <a:r>
              <a:rPr lang="en-US" sz="2600" dirty="0"/>
              <a:t> </a:t>
            </a:r>
            <a:r>
              <a:rPr lang="en-US" sz="2600" dirty="0" err="1"/>
              <a:t>lược</a:t>
            </a:r>
            <a:r>
              <a:rPr lang="en-US" sz="2600" dirty="0"/>
              <a:t> </a:t>
            </a:r>
            <a:r>
              <a:rPr lang="en-US" sz="2600" dirty="0" err="1"/>
              <a:t>đồ</a:t>
            </a:r>
            <a:r>
              <a:rPr lang="en-US" sz="2600" dirty="0"/>
              <a:t> Use Case, </a:t>
            </a:r>
            <a:r>
              <a:rPr lang="en-US" sz="2600" dirty="0" err="1"/>
              <a:t>có</a:t>
            </a:r>
            <a:r>
              <a:rPr lang="en-US" sz="2600" dirty="0"/>
              <a:t> </a:t>
            </a:r>
            <a:r>
              <a:rPr lang="en-US" sz="2600" dirty="0" err="1"/>
              <a:t>các</a:t>
            </a:r>
            <a:r>
              <a:rPr lang="en-US" sz="2600" dirty="0"/>
              <a:t> </a:t>
            </a:r>
            <a:r>
              <a:rPr lang="en-US" sz="2600" dirty="0" err="1"/>
              <a:t>loại</a:t>
            </a:r>
            <a:r>
              <a:rPr lang="en-US" sz="2600" dirty="0"/>
              <a:t> </a:t>
            </a:r>
            <a:r>
              <a:rPr lang="en-US" sz="2600" dirty="0" err="1"/>
              <a:t>quan</a:t>
            </a:r>
            <a:r>
              <a:rPr lang="en-US" sz="2600" dirty="0"/>
              <a:t> </a:t>
            </a:r>
            <a:r>
              <a:rPr lang="en-US" sz="2600" dirty="0" err="1"/>
              <a:t>hệ</a:t>
            </a:r>
            <a:r>
              <a:rPr lang="en-US" sz="2600" dirty="0"/>
              <a:t> </a:t>
            </a:r>
            <a:r>
              <a:rPr lang="en-US" sz="2600" dirty="0" err="1"/>
              <a:t>sau</a:t>
            </a:r>
            <a:r>
              <a:rPr lang="en-US" sz="2600" dirty="0"/>
              <a:t> </a:t>
            </a:r>
            <a:r>
              <a:rPr lang="en-US" sz="2600" dirty="0" err="1"/>
              <a:t>đây</a:t>
            </a:r>
            <a:r>
              <a:rPr lang="en-US" sz="2600" dirty="0"/>
              <a:t>:</a:t>
            </a:r>
          </a:p>
          <a:p>
            <a:pPr marL="731520" algn="just">
              <a:lnSpc>
                <a:spcPct val="110000"/>
              </a:lnSpc>
              <a:buFont typeface="Wingdings" pitchFamily="2" charset="2"/>
              <a:buChar char="Ø"/>
            </a:pPr>
            <a:r>
              <a:rPr lang="en-US" sz="2600" dirty="0">
                <a:solidFill>
                  <a:srgbClr val="FFFF00"/>
                </a:solidFill>
              </a:rPr>
              <a:t>Generalization: </a:t>
            </a:r>
            <a:r>
              <a:rPr lang="en-US" sz="2600" dirty="0" err="1"/>
              <a:t>mô</a:t>
            </a:r>
            <a:r>
              <a:rPr lang="en-US" sz="2600" dirty="0"/>
              <a:t> </a:t>
            </a:r>
            <a:r>
              <a:rPr lang="en-US" sz="2600" dirty="0" err="1"/>
              <a:t>tả</a:t>
            </a:r>
            <a:r>
              <a:rPr lang="en-US" sz="2600" dirty="0"/>
              <a:t> </a:t>
            </a:r>
            <a:r>
              <a:rPr lang="en-US" sz="2600" dirty="0" err="1"/>
              <a:t>quan</a:t>
            </a:r>
            <a:r>
              <a:rPr lang="en-US" sz="2600" dirty="0"/>
              <a:t> </a:t>
            </a:r>
            <a:r>
              <a:rPr lang="en-US" sz="2600" dirty="0" err="1"/>
              <a:t>hệ</a:t>
            </a:r>
            <a:r>
              <a:rPr lang="en-US" sz="2600" dirty="0"/>
              <a:t> </a:t>
            </a:r>
            <a:r>
              <a:rPr lang="en-US" sz="2600" dirty="0" err="1"/>
              <a:t>kế</a:t>
            </a:r>
            <a:r>
              <a:rPr lang="en-US" sz="2600" dirty="0"/>
              <a:t> </a:t>
            </a:r>
            <a:r>
              <a:rPr lang="en-US" sz="2600" dirty="0" err="1"/>
              <a:t>thừa</a:t>
            </a:r>
            <a:r>
              <a:rPr lang="en-US" sz="2600" dirty="0"/>
              <a:t> </a:t>
            </a:r>
            <a:r>
              <a:rPr lang="en-US" sz="2600" dirty="0" err="1"/>
              <a:t>giữa</a:t>
            </a:r>
            <a:r>
              <a:rPr lang="en-US" sz="2600" dirty="0"/>
              <a:t> </a:t>
            </a:r>
            <a:r>
              <a:rPr lang="en-US" sz="2600" dirty="0" err="1"/>
              <a:t>các</a:t>
            </a:r>
            <a:r>
              <a:rPr lang="en-US" sz="2600" dirty="0"/>
              <a:t> Use Case </a:t>
            </a:r>
            <a:r>
              <a:rPr lang="en-US" sz="2600" dirty="0" err="1"/>
              <a:t>hoặc</a:t>
            </a:r>
            <a:r>
              <a:rPr lang="en-US" sz="2600" dirty="0"/>
              <a:t> </a:t>
            </a:r>
            <a:r>
              <a:rPr lang="en-US" sz="2600" dirty="0" err="1"/>
              <a:t>giữa</a:t>
            </a:r>
            <a:r>
              <a:rPr lang="en-US" sz="2600" dirty="0"/>
              <a:t> </a:t>
            </a:r>
            <a:r>
              <a:rPr lang="en-US" sz="2600" dirty="0" err="1"/>
              <a:t>các</a:t>
            </a:r>
            <a:r>
              <a:rPr lang="en-US" sz="2600" dirty="0"/>
              <a:t> Actor, </a:t>
            </a:r>
            <a:r>
              <a:rPr lang="en-US" sz="2600" dirty="0" err="1"/>
              <a:t>ký</a:t>
            </a:r>
            <a:r>
              <a:rPr lang="en-US" sz="2600" dirty="0"/>
              <a:t> </a:t>
            </a:r>
            <a:r>
              <a:rPr lang="en-US" sz="2600" dirty="0" err="1"/>
              <a:t>hiệu</a:t>
            </a:r>
            <a:r>
              <a:rPr lang="en-US" sz="2600" dirty="0"/>
              <a:t>     </a:t>
            </a:r>
            <a:endParaRPr lang="en-US" sz="2200" dirty="0">
              <a:solidFill>
                <a:srgbClr val="FFFF00"/>
              </a:solidFill>
            </a:endParaRPr>
          </a:p>
          <a:p>
            <a:pPr marL="731520">
              <a:buNone/>
            </a:pPr>
            <a:r>
              <a:rPr lang="en-US" sz="2600" dirty="0" err="1"/>
              <a:t>Ví</a:t>
            </a:r>
            <a:r>
              <a:rPr lang="en-US" sz="2600" dirty="0"/>
              <a:t> </a:t>
            </a:r>
            <a:r>
              <a:rPr lang="en-US" sz="2600" dirty="0" err="1"/>
              <a:t>dụ</a:t>
            </a:r>
            <a:r>
              <a:rPr lang="en-US" sz="2600" dirty="0"/>
              <a:t>: </a:t>
            </a:r>
          </a:p>
          <a:p>
            <a:pPr>
              <a:buNone/>
            </a:pPr>
            <a:endParaRPr lang="en-US" dirty="0"/>
          </a:p>
          <a:p>
            <a:pPr>
              <a:spcBef>
                <a:spcPts val="1200"/>
              </a:spcBef>
              <a:buNone/>
            </a:pPr>
            <a:r>
              <a:rPr lang="en-US" dirty="0"/>
              <a:t>		                               </a:t>
            </a:r>
            <a:endParaRPr lang="en-US" sz="1700" dirty="0"/>
          </a:p>
          <a:p>
            <a:pPr>
              <a:spcBef>
                <a:spcPts val="600"/>
              </a:spcBef>
              <a:buNone/>
            </a:pPr>
            <a:r>
              <a:rPr lang="en-US" dirty="0"/>
              <a:t>	</a:t>
            </a:r>
            <a:r>
              <a:rPr lang="en-US" sz="1900" dirty="0" err="1"/>
              <a:t>Khách</a:t>
            </a:r>
            <a:r>
              <a:rPr lang="en-US" sz="1900" dirty="0"/>
              <a:t> </a:t>
            </a:r>
            <a:r>
              <a:rPr lang="en-US" sz="1900" dirty="0" err="1"/>
              <a:t>hàng</a:t>
            </a:r>
            <a:endParaRPr lang="en-US" sz="1900" dirty="0"/>
          </a:p>
          <a:p>
            <a:pPr>
              <a:spcBef>
                <a:spcPts val="0"/>
              </a:spcBef>
              <a:buNone/>
            </a:pPr>
            <a:r>
              <a:rPr lang="en-US" sz="1900" dirty="0"/>
              <a:t>                                                                </a:t>
            </a:r>
          </a:p>
        </p:txBody>
      </p:sp>
      <p:grpSp>
        <p:nvGrpSpPr>
          <p:cNvPr id="4" name="Group 24"/>
          <p:cNvGrpSpPr/>
          <p:nvPr/>
        </p:nvGrpSpPr>
        <p:grpSpPr>
          <a:xfrm>
            <a:off x="1295400" y="4724400"/>
            <a:ext cx="457200" cy="838200"/>
            <a:chOff x="2819400" y="5715000"/>
            <a:chExt cx="457200" cy="838200"/>
          </a:xfrm>
        </p:grpSpPr>
        <p:sp>
          <p:nvSpPr>
            <p:cNvPr id="6" name="Oval 5"/>
            <p:cNvSpPr/>
            <p:nvPr/>
          </p:nvSpPr>
          <p:spPr>
            <a:xfrm>
              <a:off x="2895600" y="5715000"/>
              <a:ext cx="304800" cy="304800"/>
            </a:xfrm>
            <a:prstGeom prst="ellipse">
              <a:avLst/>
            </a:prstGeom>
            <a:noFill/>
            <a:ln w="28575">
              <a:solidFill>
                <a:srgbClr val="69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6" idx="4"/>
            </p:cNvCxnSpPr>
            <p:nvPr/>
          </p:nvCxnSpPr>
          <p:spPr>
            <a:xfrm rot="5400000">
              <a:off x="2894806" y="6172200"/>
              <a:ext cx="305594" cy="794"/>
            </a:xfrm>
            <a:prstGeom prst="line">
              <a:avLst/>
            </a:prstGeom>
            <a:ln w="28575">
              <a:solidFill>
                <a:srgbClr val="69D8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19400" y="6172200"/>
              <a:ext cx="457200" cy="1588"/>
            </a:xfrm>
            <a:prstGeom prst="line">
              <a:avLst/>
            </a:prstGeom>
            <a:ln w="28575">
              <a:solidFill>
                <a:srgbClr val="69D8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819400" y="6324600"/>
              <a:ext cx="228600" cy="228600"/>
            </a:xfrm>
            <a:prstGeom prst="line">
              <a:avLst/>
            </a:prstGeom>
            <a:ln w="28575">
              <a:solidFill>
                <a:srgbClr val="69D8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3048000" y="6324600"/>
              <a:ext cx="228600" cy="228600"/>
            </a:xfrm>
            <a:prstGeom prst="line">
              <a:avLst/>
            </a:prstGeom>
            <a:ln w="28575">
              <a:solidFill>
                <a:srgbClr val="69D8FF"/>
              </a:solidFill>
            </a:ln>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a:off x="3200400" y="4800600"/>
            <a:ext cx="1295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Thanh</a:t>
            </a:r>
            <a:r>
              <a:rPr lang="en-US" dirty="0"/>
              <a:t> </a:t>
            </a:r>
            <a:r>
              <a:rPr lang="en-US" dirty="0" err="1"/>
              <a:t>toán</a:t>
            </a:r>
            <a:endParaRPr lang="en-US" dirty="0"/>
          </a:p>
        </p:txBody>
      </p:sp>
      <p:sp>
        <p:nvSpPr>
          <p:cNvPr id="24" name="Oval 23"/>
          <p:cNvSpPr/>
          <p:nvPr/>
        </p:nvSpPr>
        <p:spPr>
          <a:xfrm>
            <a:off x="5562600" y="4419600"/>
            <a:ext cx="1828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Thanh</a:t>
            </a:r>
            <a:r>
              <a:rPr lang="en-US" sz="1600" dirty="0"/>
              <a:t> </a:t>
            </a:r>
            <a:r>
              <a:rPr lang="en-US" sz="1600" dirty="0" err="1"/>
              <a:t>toán</a:t>
            </a:r>
            <a:r>
              <a:rPr lang="en-US" sz="1600" dirty="0"/>
              <a:t> </a:t>
            </a:r>
            <a:r>
              <a:rPr lang="en-US" sz="1600" dirty="0" err="1"/>
              <a:t>tiền</a:t>
            </a:r>
            <a:r>
              <a:rPr lang="en-US" sz="1600" dirty="0"/>
              <a:t> </a:t>
            </a:r>
            <a:r>
              <a:rPr lang="en-US" sz="1600" dirty="0" err="1"/>
              <a:t>mặt</a:t>
            </a:r>
            <a:endParaRPr lang="en-US" sz="1600" dirty="0"/>
          </a:p>
        </p:txBody>
      </p:sp>
      <p:cxnSp>
        <p:nvCxnSpPr>
          <p:cNvPr id="29" name="Straight Connector 28"/>
          <p:cNvCxnSpPr>
            <a:endCxn id="26" idx="2"/>
          </p:cNvCxnSpPr>
          <p:nvPr/>
        </p:nvCxnSpPr>
        <p:spPr>
          <a:xfrm>
            <a:off x="1905000" y="5105400"/>
            <a:ext cx="1295400" cy="7620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562600" y="5334000"/>
            <a:ext cx="1905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Thanh</a:t>
            </a:r>
            <a:r>
              <a:rPr lang="en-US" sz="1600" dirty="0"/>
              <a:t> </a:t>
            </a:r>
            <a:r>
              <a:rPr lang="en-US" sz="1600" dirty="0" err="1"/>
              <a:t>toán</a:t>
            </a:r>
            <a:r>
              <a:rPr lang="en-US" sz="1600" dirty="0"/>
              <a:t> </a:t>
            </a:r>
            <a:r>
              <a:rPr lang="en-US" sz="1600" dirty="0" err="1"/>
              <a:t>bằng</a:t>
            </a:r>
            <a:r>
              <a:rPr lang="en-US" sz="1600" dirty="0"/>
              <a:t> </a:t>
            </a:r>
            <a:r>
              <a:rPr lang="en-US" sz="1600" dirty="0" err="1"/>
              <a:t>thẻ</a:t>
            </a:r>
            <a:r>
              <a:rPr lang="en-US" sz="1600" dirty="0"/>
              <a:t> </a:t>
            </a:r>
            <a:r>
              <a:rPr lang="en-US" sz="1600" dirty="0" err="1"/>
              <a:t>tín</a:t>
            </a:r>
            <a:r>
              <a:rPr lang="en-US" sz="1600" dirty="0"/>
              <a:t> </a:t>
            </a:r>
            <a:r>
              <a:rPr lang="en-US" sz="1600" dirty="0" err="1"/>
              <a:t>dụng</a:t>
            </a:r>
            <a:endParaRPr lang="en-US" sz="1600" dirty="0"/>
          </a:p>
        </p:txBody>
      </p:sp>
      <p:grpSp>
        <p:nvGrpSpPr>
          <p:cNvPr id="33" name="Group 32"/>
          <p:cNvGrpSpPr/>
          <p:nvPr/>
        </p:nvGrpSpPr>
        <p:grpSpPr>
          <a:xfrm>
            <a:off x="6324600" y="3810000"/>
            <a:ext cx="1295400" cy="152400"/>
            <a:chOff x="6553200" y="3810000"/>
            <a:chExt cx="1295400" cy="152400"/>
          </a:xfrm>
        </p:grpSpPr>
        <p:cxnSp>
          <p:nvCxnSpPr>
            <p:cNvPr id="19" name="Straight Arrow Connector 18"/>
            <p:cNvCxnSpPr/>
            <p:nvPr/>
          </p:nvCxnSpPr>
          <p:spPr>
            <a:xfrm>
              <a:off x="6553200" y="3884612"/>
              <a:ext cx="1295400" cy="1588"/>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7620397" y="3885803"/>
              <a:ext cx="152400" cy="79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4495800" y="4800600"/>
            <a:ext cx="1066800" cy="990600"/>
            <a:chOff x="4453070" y="4953000"/>
            <a:chExt cx="1066800" cy="990600"/>
          </a:xfrm>
        </p:grpSpPr>
        <p:cxnSp>
          <p:nvCxnSpPr>
            <p:cNvPr id="43" name="Elbow Connector 42"/>
            <p:cNvCxnSpPr/>
            <p:nvPr/>
          </p:nvCxnSpPr>
          <p:spPr>
            <a:xfrm rot="10800000" flipV="1">
              <a:off x="4453070" y="4953000"/>
              <a:ext cx="1066800" cy="381000"/>
            </a:xfrm>
            <a:prstGeom prst="bentConnector3">
              <a:avLst>
                <a:gd name="adj1" fmla="val 50000"/>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0800000">
              <a:off x="4453070" y="5334000"/>
              <a:ext cx="1066800" cy="609600"/>
            </a:xfrm>
            <a:prstGeom prst="bentConnector3">
              <a:avLst>
                <a:gd name="adj1" fmla="val 50000"/>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4495006" y="5334000"/>
              <a:ext cx="152400" cy="158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p>
        </p:txBody>
      </p:sp>
      <p:sp>
        <p:nvSpPr>
          <p:cNvPr id="3" name="Content Placeholder 2"/>
          <p:cNvSpPr>
            <a:spLocks noGrp="1"/>
          </p:cNvSpPr>
          <p:nvPr>
            <p:ph idx="1"/>
          </p:nvPr>
        </p:nvSpPr>
        <p:spPr>
          <a:xfrm>
            <a:off x="457200" y="1295400"/>
            <a:ext cx="8382000" cy="5334000"/>
          </a:xfrm>
        </p:spPr>
        <p:txBody>
          <a:bodyPr>
            <a:normAutofit fontScale="70000" lnSpcReduction="20000"/>
          </a:bodyPr>
          <a:lstStyle/>
          <a:p>
            <a:pPr>
              <a:buNone/>
            </a:pPr>
            <a:r>
              <a:rPr lang="en-US" sz="3400" dirty="0">
                <a:solidFill>
                  <a:srgbClr val="FFFF00"/>
                </a:solidFill>
              </a:rPr>
              <a:t>3.2.3 </a:t>
            </a:r>
            <a:r>
              <a:rPr lang="en-US" sz="3400" dirty="0" err="1">
                <a:solidFill>
                  <a:srgbClr val="FFFF00"/>
                </a:solidFill>
              </a:rPr>
              <a:t>Sử</a:t>
            </a:r>
            <a:r>
              <a:rPr lang="en-US" sz="3400" dirty="0">
                <a:solidFill>
                  <a:srgbClr val="FFFF00"/>
                </a:solidFill>
              </a:rPr>
              <a:t> </a:t>
            </a:r>
            <a:r>
              <a:rPr lang="en-US" sz="3400" dirty="0" err="1">
                <a:solidFill>
                  <a:srgbClr val="FFFF00"/>
                </a:solidFill>
              </a:rPr>
              <a:t>dụng</a:t>
            </a:r>
            <a:r>
              <a:rPr lang="en-US" sz="3400" dirty="0">
                <a:solidFill>
                  <a:srgbClr val="FFFF00"/>
                </a:solidFill>
              </a:rPr>
              <a:t> </a:t>
            </a:r>
            <a:r>
              <a:rPr lang="en-US" sz="3400" dirty="0" err="1">
                <a:solidFill>
                  <a:srgbClr val="FFFF00"/>
                </a:solidFill>
              </a:rPr>
              <a:t>lược</a:t>
            </a:r>
            <a:r>
              <a:rPr lang="en-US" sz="3400" dirty="0">
                <a:solidFill>
                  <a:srgbClr val="FFFF00"/>
                </a:solidFill>
              </a:rPr>
              <a:t> </a:t>
            </a:r>
            <a:r>
              <a:rPr lang="en-US" sz="3400" dirty="0" err="1">
                <a:solidFill>
                  <a:srgbClr val="FFFF00"/>
                </a:solidFill>
              </a:rPr>
              <a:t>đồ</a:t>
            </a:r>
            <a:r>
              <a:rPr lang="en-US" sz="3400" dirty="0">
                <a:solidFill>
                  <a:srgbClr val="FFFF00"/>
                </a:solidFill>
              </a:rPr>
              <a:t> Use Case </a:t>
            </a:r>
            <a:r>
              <a:rPr lang="en-US" sz="3400" dirty="0" err="1">
                <a:solidFill>
                  <a:srgbClr val="FFFF00"/>
                </a:solidFill>
              </a:rPr>
              <a:t>để</a:t>
            </a:r>
            <a:r>
              <a:rPr lang="en-US" sz="3400" dirty="0">
                <a:solidFill>
                  <a:srgbClr val="FFFF00"/>
                </a:solidFill>
              </a:rPr>
              <a:t> </a:t>
            </a:r>
            <a:r>
              <a:rPr lang="en-US" sz="3400" dirty="0" err="1">
                <a:solidFill>
                  <a:srgbClr val="FFFF00"/>
                </a:solidFill>
              </a:rPr>
              <a:t>mô</a:t>
            </a:r>
            <a:r>
              <a:rPr lang="en-US" sz="3400" dirty="0">
                <a:solidFill>
                  <a:srgbClr val="FFFF00"/>
                </a:solidFill>
              </a:rPr>
              <a:t> </a:t>
            </a:r>
            <a:r>
              <a:rPr lang="en-US" sz="3400" dirty="0" err="1">
                <a:solidFill>
                  <a:srgbClr val="FFFF00"/>
                </a:solidFill>
              </a:rPr>
              <a:t>tả</a:t>
            </a:r>
            <a:r>
              <a:rPr lang="en-US" sz="3400" dirty="0">
                <a:solidFill>
                  <a:srgbClr val="FFFF00"/>
                </a:solidFill>
              </a:rPr>
              <a:t> HTTT</a:t>
            </a:r>
          </a:p>
          <a:p>
            <a:pPr indent="457200" algn="just">
              <a:lnSpc>
                <a:spcPct val="120000"/>
              </a:lnSpc>
              <a:buNone/>
            </a:pPr>
            <a:r>
              <a:rPr lang="en-US" sz="3100" dirty="0" err="1"/>
              <a:t>Mục</a:t>
            </a:r>
            <a:r>
              <a:rPr lang="en-US" sz="3100" dirty="0"/>
              <a:t> </a:t>
            </a:r>
            <a:r>
              <a:rPr lang="en-US" sz="3100" dirty="0" err="1"/>
              <a:t>tiêu</a:t>
            </a:r>
            <a:r>
              <a:rPr lang="en-US" sz="3100" dirty="0"/>
              <a:t> </a:t>
            </a:r>
            <a:r>
              <a:rPr lang="en-US" sz="3100" dirty="0" err="1"/>
              <a:t>là</a:t>
            </a:r>
            <a:r>
              <a:rPr lang="en-US" sz="3100" dirty="0"/>
              <a:t> </a:t>
            </a:r>
            <a:r>
              <a:rPr lang="en-US" sz="3100" dirty="0" err="1"/>
              <a:t>xác</a:t>
            </a:r>
            <a:r>
              <a:rPr lang="en-US" sz="3100" dirty="0"/>
              <a:t> </a:t>
            </a:r>
            <a:r>
              <a:rPr lang="en-US" sz="3100" dirty="0" err="1"/>
              <a:t>định</a:t>
            </a:r>
            <a:r>
              <a:rPr lang="en-US" sz="3100" dirty="0"/>
              <a:t> </a:t>
            </a:r>
            <a:r>
              <a:rPr lang="en-US" sz="3100" dirty="0" err="1"/>
              <a:t>các</a:t>
            </a:r>
            <a:r>
              <a:rPr lang="en-US" sz="3100" dirty="0"/>
              <a:t> </a:t>
            </a:r>
            <a:r>
              <a:rPr lang="en-US" sz="3100" dirty="0">
                <a:solidFill>
                  <a:srgbClr val="69D8FF"/>
                </a:solidFill>
              </a:rPr>
              <a:t>Actor</a:t>
            </a:r>
            <a:r>
              <a:rPr lang="en-US" sz="3100" dirty="0"/>
              <a:t> </a:t>
            </a:r>
            <a:r>
              <a:rPr lang="en-US" sz="3100" dirty="0" err="1"/>
              <a:t>và</a:t>
            </a:r>
            <a:r>
              <a:rPr lang="en-US" sz="3100" dirty="0"/>
              <a:t> </a:t>
            </a:r>
            <a:r>
              <a:rPr lang="en-US" sz="3100" dirty="0" err="1"/>
              <a:t>các</a:t>
            </a:r>
            <a:r>
              <a:rPr lang="en-US" sz="3100" dirty="0"/>
              <a:t> </a:t>
            </a:r>
            <a:r>
              <a:rPr lang="en-US" sz="3100" dirty="0">
                <a:solidFill>
                  <a:srgbClr val="FFC000"/>
                </a:solidFill>
              </a:rPr>
              <a:t>Use Case </a:t>
            </a:r>
            <a:r>
              <a:rPr lang="en-US" sz="3100" dirty="0" err="1"/>
              <a:t>dựa</a:t>
            </a:r>
            <a:r>
              <a:rPr lang="en-US" sz="3100" dirty="0"/>
              <a:t> </a:t>
            </a:r>
            <a:r>
              <a:rPr lang="en-US" sz="3100" dirty="0" err="1"/>
              <a:t>vào</a:t>
            </a:r>
            <a:r>
              <a:rPr lang="en-US" sz="3100" dirty="0"/>
              <a:t> </a:t>
            </a:r>
            <a:r>
              <a:rPr lang="vi-VN" sz="3100" dirty="0"/>
              <a:t>các yêu cầu hệ thống</a:t>
            </a:r>
            <a:r>
              <a:rPr lang="en-US" sz="3100" dirty="0"/>
              <a:t>.</a:t>
            </a:r>
            <a:r>
              <a:rPr lang="vi-VN" sz="3100" dirty="0"/>
              <a:t> Khái niệm </a:t>
            </a:r>
            <a:r>
              <a:rPr lang="en-US" sz="3100" dirty="0"/>
              <a:t>Use Case </a:t>
            </a:r>
            <a:r>
              <a:rPr lang="vi-VN" sz="3100" dirty="0"/>
              <a:t>được đưa ra để biểu thị các yêu cầu từ phía </a:t>
            </a:r>
            <a:r>
              <a:rPr lang="en-US" sz="3100" dirty="0" err="1"/>
              <a:t>người</a:t>
            </a:r>
            <a:r>
              <a:rPr lang="en-US" sz="3100" dirty="0"/>
              <a:t> </a:t>
            </a:r>
            <a:r>
              <a:rPr lang="en-US" sz="3100" dirty="0" err="1"/>
              <a:t>sử</a:t>
            </a:r>
            <a:r>
              <a:rPr lang="en-US" sz="3100" dirty="0"/>
              <a:t> </a:t>
            </a:r>
            <a:r>
              <a:rPr lang="en-US" sz="3100" dirty="0" err="1"/>
              <a:t>dụng</a:t>
            </a:r>
            <a:r>
              <a:rPr lang="vi-VN" sz="3100" dirty="0"/>
              <a:t>, xuất phát từ quan điểm đơn giản là hệ thống được xây dựng trước hết là cho những </a:t>
            </a:r>
            <a:r>
              <a:rPr lang="en-US" sz="3100" dirty="0" err="1"/>
              <a:t>người</a:t>
            </a:r>
            <a:r>
              <a:rPr lang="en-US" sz="3100" dirty="0"/>
              <a:t> </a:t>
            </a:r>
            <a:r>
              <a:rPr lang="en-US" sz="3100" dirty="0" err="1"/>
              <a:t>sử</a:t>
            </a:r>
            <a:r>
              <a:rPr lang="en-US" sz="3100" dirty="0"/>
              <a:t> </a:t>
            </a:r>
            <a:r>
              <a:rPr lang="en-US" sz="3100" dirty="0" err="1"/>
              <a:t>dụng</a:t>
            </a:r>
            <a:r>
              <a:rPr lang="vi-VN" sz="3100" dirty="0"/>
              <a:t>,</a:t>
            </a:r>
            <a:r>
              <a:rPr lang="en-US" sz="3100" dirty="0"/>
              <a:t> </a:t>
            </a:r>
            <a:r>
              <a:rPr lang="vi-VN" sz="3100" dirty="0"/>
              <a:t>là để phục vụ tốt cho khách hàng. </a:t>
            </a:r>
            <a:r>
              <a:rPr lang="vi-VN" sz="3100" i="1" dirty="0">
                <a:solidFill>
                  <a:srgbClr val="FFFF00"/>
                </a:solidFill>
              </a:rPr>
              <a:t> </a:t>
            </a:r>
          </a:p>
          <a:p>
            <a:pPr indent="457200" algn="just">
              <a:lnSpc>
                <a:spcPct val="120000"/>
              </a:lnSpc>
              <a:spcBef>
                <a:spcPts val="1200"/>
              </a:spcBef>
              <a:buNone/>
            </a:pPr>
            <a:r>
              <a:rPr lang="en-US" sz="3100" dirty="0"/>
              <a:t>C</a:t>
            </a:r>
            <a:r>
              <a:rPr lang="vi-VN" sz="3100" dirty="0"/>
              <a:t>ác </a:t>
            </a:r>
            <a:r>
              <a:rPr lang="en-US" sz="3100" dirty="0">
                <a:solidFill>
                  <a:srgbClr val="69D8FF"/>
                </a:solidFill>
              </a:rPr>
              <a:t>Actor </a:t>
            </a:r>
            <a:r>
              <a:rPr lang="vi-VN" sz="3100" dirty="0"/>
              <a:t>và các </a:t>
            </a:r>
            <a:r>
              <a:rPr lang="en-US" sz="3100" dirty="0">
                <a:solidFill>
                  <a:srgbClr val="FFC000"/>
                </a:solidFill>
              </a:rPr>
              <a:t>Use Case </a:t>
            </a:r>
            <a:r>
              <a:rPr lang="vi-VN" sz="3100" dirty="0"/>
              <a:t>của một hệ thống có mối quan hệ chặt chẽ với nhau. Mỗi </a:t>
            </a:r>
            <a:r>
              <a:rPr lang="en-US" sz="3100" dirty="0">
                <a:solidFill>
                  <a:srgbClr val="69D8FF"/>
                </a:solidFill>
              </a:rPr>
              <a:t>Actor </a:t>
            </a:r>
            <a:r>
              <a:rPr lang="vi-VN" sz="3100" dirty="0"/>
              <a:t>phải liên quan đến ít nhất một </a:t>
            </a:r>
            <a:r>
              <a:rPr lang="en-US" sz="3100" dirty="0">
                <a:solidFill>
                  <a:srgbClr val="FFC000"/>
                </a:solidFill>
              </a:rPr>
              <a:t>Use Case </a:t>
            </a:r>
            <a:r>
              <a:rPr lang="vi-VN" sz="3100" dirty="0"/>
              <a:t>và ngược lại mỗi </a:t>
            </a:r>
            <a:r>
              <a:rPr lang="en-US" sz="3100" dirty="0">
                <a:solidFill>
                  <a:srgbClr val="FFC000"/>
                </a:solidFill>
              </a:rPr>
              <a:t>Use Case </a:t>
            </a:r>
            <a:r>
              <a:rPr lang="vi-VN" sz="3100" dirty="0"/>
              <a:t>lại phục vụ trực tiếp hoặc gián tiếp cho một số </a:t>
            </a:r>
            <a:r>
              <a:rPr lang="en-US" sz="3100" dirty="0">
                <a:solidFill>
                  <a:srgbClr val="69D8FF"/>
                </a:solidFill>
              </a:rPr>
              <a:t>Actor</a:t>
            </a:r>
            <a:r>
              <a:rPr lang="vi-VN" sz="3100" dirty="0"/>
              <a:t>. Như vậy, các </a:t>
            </a:r>
            <a:r>
              <a:rPr lang="en-US" sz="3100" dirty="0">
                <a:solidFill>
                  <a:srgbClr val="69D8FF"/>
                </a:solidFill>
              </a:rPr>
              <a:t>Actor </a:t>
            </a:r>
            <a:r>
              <a:rPr lang="vi-VN" sz="3100" dirty="0"/>
              <a:t>và các </a:t>
            </a:r>
            <a:r>
              <a:rPr lang="en-US" sz="3100" dirty="0">
                <a:solidFill>
                  <a:srgbClr val="FFC000"/>
                </a:solidFill>
              </a:rPr>
              <a:t>Use Case </a:t>
            </a:r>
            <a:r>
              <a:rPr lang="vi-VN" sz="3100" dirty="0"/>
              <a:t>cùng mối quan hệ của chúng mô tả bức tranh khái quát về hệ thống, đặc tả đầy đủ về các yêu cầu của hệ thống. Do đó, vấn đề rất quan trọng đặt ra là làm thế nào để xác định được đầy đủ và chính xác các </a:t>
            </a:r>
            <a:r>
              <a:rPr lang="en-US" sz="3100" dirty="0">
                <a:solidFill>
                  <a:srgbClr val="69D8FF"/>
                </a:solidFill>
              </a:rPr>
              <a:t>Actor</a:t>
            </a:r>
            <a:r>
              <a:rPr lang="vi-VN" sz="3100" dirty="0"/>
              <a:t>,</a:t>
            </a:r>
            <a:r>
              <a:rPr lang="en-US" sz="3100" dirty="0"/>
              <a:t> </a:t>
            </a:r>
            <a:r>
              <a:rPr lang="vi-VN" sz="3100" dirty="0"/>
              <a:t>các </a:t>
            </a:r>
            <a:r>
              <a:rPr lang="en-US" sz="3100" dirty="0">
                <a:solidFill>
                  <a:srgbClr val="FFC000"/>
                </a:solidFill>
              </a:rPr>
              <a:t>Use Case</a:t>
            </a:r>
            <a:r>
              <a:rPr lang="vi-VN" sz="3100" dirty="0"/>
              <a:t> của hệ thống cần xây dựng.. </a:t>
            </a:r>
            <a:endParaRPr lang="en-US" sz="3100" dirty="0"/>
          </a:p>
          <a:p>
            <a:pPr marL="0" algn="just">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868362"/>
          </a:xfrm>
        </p:spPr>
        <p:txBody>
          <a:bodyPr>
            <a:no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p>
        </p:txBody>
      </p:sp>
      <p:sp>
        <p:nvSpPr>
          <p:cNvPr id="3" name="Content Placeholder 2"/>
          <p:cNvSpPr>
            <a:spLocks noGrp="1"/>
          </p:cNvSpPr>
          <p:nvPr>
            <p:ph idx="1"/>
          </p:nvPr>
        </p:nvSpPr>
        <p:spPr>
          <a:xfrm>
            <a:off x="457200" y="1143000"/>
            <a:ext cx="8458200" cy="5562600"/>
          </a:xfrm>
        </p:spPr>
        <p:txBody>
          <a:bodyPr>
            <a:noAutofit/>
          </a:bodyPr>
          <a:lstStyle/>
          <a:p>
            <a:pPr>
              <a:buNone/>
            </a:pPr>
            <a:r>
              <a:rPr lang="en-US" sz="2000" dirty="0">
                <a:solidFill>
                  <a:srgbClr val="FFFF00"/>
                </a:solidFill>
              </a:rPr>
              <a:t>3.2.3 </a:t>
            </a:r>
            <a:r>
              <a:rPr lang="en-US" sz="2000" dirty="0" err="1">
                <a:solidFill>
                  <a:srgbClr val="FFFF00"/>
                </a:solidFill>
              </a:rPr>
              <a:t>Sử</a:t>
            </a:r>
            <a:r>
              <a:rPr lang="en-US" sz="2000" dirty="0">
                <a:solidFill>
                  <a:srgbClr val="FFFF00"/>
                </a:solidFill>
              </a:rPr>
              <a:t> </a:t>
            </a:r>
            <a:r>
              <a:rPr lang="en-US" sz="2000" dirty="0" err="1">
                <a:solidFill>
                  <a:srgbClr val="FFFF00"/>
                </a:solidFill>
              </a:rPr>
              <a:t>dụng</a:t>
            </a:r>
            <a:r>
              <a:rPr lang="en-US" sz="2000" dirty="0">
                <a:solidFill>
                  <a:srgbClr val="FFFF00"/>
                </a:solidFill>
              </a:rPr>
              <a:t> </a:t>
            </a:r>
            <a:r>
              <a:rPr lang="en-US" sz="2000" dirty="0" err="1">
                <a:solidFill>
                  <a:srgbClr val="FFFF00"/>
                </a:solidFill>
              </a:rPr>
              <a:t>lược</a:t>
            </a:r>
            <a:r>
              <a:rPr lang="en-US" sz="2000" dirty="0">
                <a:solidFill>
                  <a:srgbClr val="FFFF00"/>
                </a:solidFill>
              </a:rPr>
              <a:t> </a:t>
            </a:r>
            <a:r>
              <a:rPr lang="en-US" sz="2000" dirty="0" err="1">
                <a:solidFill>
                  <a:srgbClr val="FFFF00"/>
                </a:solidFill>
              </a:rPr>
              <a:t>đồ</a:t>
            </a:r>
            <a:r>
              <a:rPr lang="en-US" sz="2000" dirty="0">
                <a:solidFill>
                  <a:srgbClr val="FFFF00"/>
                </a:solidFill>
              </a:rPr>
              <a:t> Use Case </a:t>
            </a:r>
            <a:r>
              <a:rPr lang="en-US" sz="2000" dirty="0" err="1">
                <a:solidFill>
                  <a:srgbClr val="FFFF00"/>
                </a:solidFill>
              </a:rPr>
              <a:t>để</a:t>
            </a:r>
            <a:r>
              <a:rPr lang="en-US" sz="2000" dirty="0">
                <a:solidFill>
                  <a:srgbClr val="FFFF00"/>
                </a:solidFill>
              </a:rPr>
              <a:t> </a:t>
            </a:r>
            <a:r>
              <a:rPr lang="en-US" sz="2000" dirty="0" err="1">
                <a:solidFill>
                  <a:srgbClr val="FFFF00"/>
                </a:solidFill>
              </a:rPr>
              <a:t>mô</a:t>
            </a:r>
            <a:r>
              <a:rPr lang="en-US" sz="2000" dirty="0">
                <a:solidFill>
                  <a:srgbClr val="FFFF00"/>
                </a:solidFill>
              </a:rPr>
              <a:t> </a:t>
            </a:r>
            <a:r>
              <a:rPr lang="en-US" sz="2000" dirty="0" err="1">
                <a:solidFill>
                  <a:srgbClr val="FFFF00"/>
                </a:solidFill>
              </a:rPr>
              <a:t>tả</a:t>
            </a:r>
            <a:r>
              <a:rPr lang="en-US" sz="2000" dirty="0">
                <a:solidFill>
                  <a:srgbClr val="FFFF00"/>
                </a:solidFill>
              </a:rPr>
              <a:t> HTTT</a:t>
            </a:r>
          </a:p>
          <a:p>
            <a:pPr marL="182880" indent="457200" algn="just">
              <a:lnSpc>
                <a:spcPct val="120000"/>
              </a:lnSpc>
            </a:pPr>
            <a:r>
              <a:rPr lang="en-US" sz="2000" dirty="0" err="1">
                <a:solidFill>
                  <a:srgbClr val="FFC000"/>
                </a:solidFill>
              </a:rPr>
              <a:t>Bước</a:t>
            </a:r>
            <a:r>
              <a:rPr lang="en-US" sz="2000" dirty="0">
                <a:solidFill>
                  <a:srgbClr val="FFC000"/>
                </a:solidFill>
              </a:rPr>
              <a:t> 1</a:t>
            </a:r>
            <a:r>
              <a:rPr lang="en-US" sz="2000" dirty="0"/>
              <a:t>: </a:t>
            </a:r>
            <a:r>
              <a:rPr lang="en-US" sz="2000" dirty="0" err="1"/>
              <a:t>xác</a:t>
            </a:r>
            <a:r>
              <a:rPr lang="en-US" sz="2000" dirty="0"/>
              <a:t> </a:t>
            </a:r>
            <a:r>
              <a:rPr lang="en-US" sz="2000" dirty="0" err="1"/>
              <a:t>định</a:t>
            </a:r>
            <a:r>
              <a:rPr lang="en-US" sz="2000" dirty="0"/>
              <a:t> </a:t>
            </a:r>
            <a:r>
              <a:rPr lang="en-US" sz="2000" dirty="0" err="1"/>
              <a:t>các</a:t>
            </a:r>
            <a:r>
              <a:rPr lang="en-US" sz="2000" dirty="0"/>
              <a:t> </a:t>
            </a:r>
            <a:r>
              <a:rPr lang="en-US" sz="2000" dirty="0" err="1"/>
              <a:t>tác</a:t>
            </a:r>
            <a:r>
              <a:rPr lang="en-US" sz="2000" dirty="0"/>
              <a:t> </a:t>
            </a:r>
            <a:r>
              <a:rPr lang="en-US" sz="2000" dirty="0" err="1"/>
              <a:t>nhân</a:t>
            </a:r>
            <a:r>
              <a:rPr lang="en-US" sz="2000" dirty="0"/>
              <a:t> </a:t>
            </a:r>
            <a:r>
              <a:rPr lang="en-US" sz="2000" dirty="0">
                <a:solidFill>
                  <a:srgbClr val="71DAFF"/>
                </a:solidFill>
              </a:rPr>
              <a:t>(</a:t>
            </a:r>
            <a:r>
              <a:rPr lang="en-US" sz="2000" dirty="0">
                <a:solidFill>
                  <a:srgbClr val="69D8FF"/>
                </a:solidFill>
              </a:rPr>
              <a:t>Actor)</a:t>
            </a:r>
            <a:r>
              <a:rPr lang="en-US" sz="2000" dirty="0"/>
              <a:t> </a:t>
            </a:r>
          </a:p>
          <a:p>
            <a:pPr indent="457200" algn="just">
              <a:buNone/>
            </a:pPr>
            <a:r>
              <a:rPr lang="en-US" sz="2000" dirty="0">
                <a:solidFill>
                  <a:srgbClr val="69D8FF"/>
                </a:solidFill>
              </a:rPr>
              <a:t>Actor </a:t>
            </a:r>
            <a:r>
              <a:rPr lang="vi-VN" sz="2000" dirty="0"/>
              <a:t>là một bộ phận bên ngoài hệ thống nhưng cộng tác chặt chẽ với hệ thống</a:t>
            </a:r>
            <a:r>
              <a:rPr lang="en-US" sz="2000" dirty="0"/>
              <a:t>,</a:t>
            </a:r>
            <a:r>
              <a:rPr lang="vi-VN" sz="2000" dirty="0"/>
              <a:t> là đối tượng mà hệ thống phục vụ hoặc cần có để cung cấp dữ liệu. Do đó, nhiệm vụ trước tiên </a:t>
            </a:r>
            <a:r>
              <a:rPr lang="en-US" sz="2000" dirty="0" err="1"/>
              <a:t>là</a:t>
            </a:r>
            <a:r>
              <a:rPr lang="en-US" sz="2000" dirty="0"/>
              <a:t> </a:t>
            </a:r>
            <a:r>
              <a:rPr lang="vi-VN" sz="2000" dirty="0"/>
              <a:t>xác định </a:t>
            </a:r>
            <a:r>
              <a:rPr lang="en-US" sz="2000" dirty="0">
                <a:solidFill>
                  <a:srgbClr val="69D8FF"/>
                </a:solidFill>
              </a:rPr>
              <a:t>Actor</a:t>
            </a:r>
            <a:r>
              <a:rPr lang="vi-VN" sz="2000" dirty="0"/>
              <a:t> </a:t>
            </a:r>
            <a:r>
              <a:rPr lang="vi-VN" sz="2000" i="1" dirty="0">
                <a:solidFill>
                  <a:srgbClr val="FFFF00"/>
                </a:solidFill>
              </a:rPr>
              <a:t> </a:t>
            </a:r>
          </a:p>
          <a:p>
            <a:pPr indent="457200" algn="just">
              <a:spcBef>
                <a:spcPts val="600"/>
              </a:spcBef>
              <a:buNone/>
            </a:pPr>
            <a:r>
              <a:rPr lang="vi-VN" sz="2000" dirty="0"/>
              <a:t>Một trong các kỹ thuật hỗ trợ để xác định các </a:t>
            </a:r>
            <a:r>
              <a:rPr lang="en-US" sz="2000" dirty="0">
                <a:solidFill>
                  <a:srgbClr val="69D8FF"/>
                </a:solidFill>
              </a:rPr>
              <a:t>Actor </a:t>
            </a:r>
            <a:r>
              <a:rPr lang="vi-VN" sz="2000" dirty="0"/>
              <a:t>là dựa trên các câu trả lời </a:t>
            </a:r>
            <a:r>
              <a:rPr lang="en-US" sz="2000" dirty="0" err="1"/>
              <a:t>của</a:t>
            </a:r>
            <a:r>
              <a:rPr lang="en-US" sz="2000" dirty="0"/>
              <a:t> </a:t>
            </a:r>
            <a:r>
              <a:rPr lang="vi-VN" sz="2000" dirty="0"/>
              <a:t>những câu hỏi sau: </a:t>
            </a:r>
          </a:p>
          <a:p>
            <a:pPr marL="365760" indent="182880" algn="just">
              <a:lnSpc>
                <a:spcPct val="120000"/>
              </a:lnSpc>
              <a:spcBef>
                <a:spcPts val="600"/>
              </a:spcBef>
              <a:buFont typeface="Wingdings" pitchFamily="2" charset="2"/>
              <a:buChar char="Ø"/>
            </a:pPr>
            <a:r>
              <a:rPr lang="vi-VN" sz="2000" dirty="0"/>
              <a:t>  Ai sẽ sử dụng các chức năng chính của hệ thống</a:t>
            </a:r>
            <a:r>
              <a:rPr lang="en-US" sz="2000" dirty="0"/>
              <a:t> </a:t>
            </a:r>
            <a:r>
              <a:rPr lang="vi-VN" sz="2000" dirty="0"/>
              <a:t>? </a:t>
            </a:r>
          </a:p>
          <a:p>
            <a:pPr marL="365760" indent="182880" algn="just">
              <a:spcBef>
                <a:spcPts val="600"/>
              </a:spcBef>
              <a:buFont typeface="Wingdings" pitchFamily="2" charset="2"/>
              <a:buChar char="Ø"/>
            </a:pPr>
            <a:r>
              <a:rPr lang="vi-VN" sz="2000" dirty="0"/>
              <a:t>  Ai cần sự hỗ trợ của hệ thống để thực hiện công việc hàng ngày</a:t>
            </a:r>
            <a:r>
              <a:rPr lang="en-US" sz="2000" dirty="0"/>
              <a:t> </a:t>
            </a:r>
            <a:r>
              <a:rPr lang="vi-VN" sz="2000" dirty="0"/>
              <a:t>? </a:t>
            </a:r>
          </a:p>
          <a:p>
            <a:pPr marL="548640" indent="-182880" algn="just">
              <a:spcBef>
                <a:spcPts val="600"/>
              </a:spcBef>
              <a:buFont typeface="Wingdings" pitchFamily="2" charset="2"/>
              <a:buChar char="Ø"/>
            </a:pPr>
            <a:r>
              <a:rPr lang="vi-VN" sz="2000" dirty="0"/>
              <a:t> Ai quản trị, bảo dưỡng để đảm bảo hệ thống hoạt động thường xuyên</a:t>
            </a:r>
            <a:r>
              <a:rPr lang="en-US" sz="2000" dirty="0"/>
              <a:t> </a:t>
            </a:r>
            <a:r>
              <a:rPr lang="vi-VN" sz="2000" dirty="0"/>
              <a:t>? </a:t>
            </a:r>
          </a:p>
          <a:p>
            <a:pPr marL="365760" indent="182880" algn="just">
              <a:spcBef>
                <a:spcPts val="600"/>
              </a:spcBef>
              <a:buFont typeface="Wingdings" pitchFamily="2" charset="2"/>
              <a:buChar char="Ø"/>
            </a:pPr>
            <a:r>
              <a:rPr lang="vi-VN" sz="2000" dirty="0"/>
              <a:t>  Hệ thống quản lý, sử dụng những thiết bị nào</a:t>
            </a:r>
            <a:r>
              <a:rPr lang="en-US" sz="2000" dirty="0"/>
              <a:t> </a:t>
            </a:r>
            <a:r>
              <a:rPr lang="vi-VN" sz="2000" dirty="0"/>
              <a:t>? </a:t>
            </a:r>
          </a:p>
          <a:p>
            <a:pPr marL="365760" indent="182880" algn="just">
              <a:spcBef>
                <a:spcPts val="600"/>
              </a:spcBef>
              <a:buFont typeface="Wingdings" pitchFamily="2" charset="2"/>
              <a:buChar char="Ø"/>
            </a:pPr>
            <a:r>
              <a:rPr lang="vi-VN" sz="2000" dirty="0"/>
              <a:t>  Hệ thống cần tương tác với những bộ phận, hệ thống nào khác</a:t>
            </a:r>
            <a:r>
              <a:rPr lang="en-US" sz="2000" dirty="0"/>
              <a:t> </a:t>
            </a:r>
            <a:r>
              <a:rPr lang="vi-VN" sz="2000" dirty="0"/>
              <a:t>? </a:t>
            </a:r>
          </a:p>
          <a:p>
            <a:pPr marL="365760" indent="182880" algn="just">
              <a:lnSpc>
                <a:spcPct val="120000"/>
              </a:lnSpc>
              <a:spcBef>
                <a:spcPts val="600"/>
              </a:spcBef>
              <a:buFont typeface="Wingdings" pitchFamily="2" charset="2"/>
              <a:buChar char="Ø"/>
            </a:pPr>
            <a:r>
              <a:rPr lang="vi-VN" sz="2000" dirty="0"/>
              <a:t>  Ai hay cái gì quan tâm đến kết quả xử lý của hệ thống</a:t>
            </a:r>
            <a:r>
              <a:rPr lang="en-US" sz="2000" dirty="0"/>
              <a:t> </a:t>
            </a:r>
            <a:r>
              <a:rPr lang="vi-VN" sz="2000" dirty="0"/>
              <a:t>?</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715962"/>
          </a:xfrm>
        </p:spPr>
        <p:txBody>
          <a:bodyPr>
            <a:no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p>
        </p:txBody>
      </p:sp>
      <p:sp>
        <p:nvSpPr>
          <p:cNvPr id="3" name="Content Placeholder 2"/>
          <p:cNvSpPr>
            <a:spLocks noGrp="1"/>
          </p:cNvSpPr>
          <p:nvPr>
            <p:ph idx="1"/>
          </p:nvPr>
        </p:nvSpPr>
        <p:spPr>
          <a:xfrm>
            <a:off x="457200" y="990600"/>
            <a:ext cx="8458200" cy="5715000"/>
          </a:xfrm>
        </p:spPr>
        <p:txBody>
          <a:bodyPr>
            <a:noAutofit/>
          </a:bodyPr>
          <a:lstStyle/>
          <a:p>
            <a:pPr>
              <a:buNone/>
            </a:pPr>
            <a:r>
              <a:rPr lang="en-US" sz="2000" dirty="0">
                <a:solidFill>
                  <a:srgbClr val="FFFF00"/>
                </a:solidFill>
              </a:rPr>
              <a:t>3.2.3 </a:t>
            </a:r>
            <a:r>
              <a:rPr lang="en-US" sz="2000" dirty="0" err="1">
                <a:solidFill>
                  <a:srgbClr val="FFFF00"/>
                </a:solidFill>
              </a:rPr>
              <a:t>Sử</a:t>
            </a:r>
            <a:r>
              <a:rPr lang="en-US" sz="2000" dirty="0">
                <a:solidFill>
                  <a:srgbClr val="FFFF00"/>
                </a:solidFill>
              </a:rPr>
              <a:t> </a:t>
            </a:r>
            <a:r>
              <a:rPr lang="en-US" sz="2000" dirty="0" err="1">
                <a:solidFill>
                  <a:srgbClr val="FFFF00"/>
                </a:solidFill>
              </a:rPr>
              <a:t>dụng</a:t>
            </a:r>
            <a:r>
              <a:rPr lang="en-US" sz="2000" dirty="0">
                <a:solidFill>
                  <a:srgbClr val="FFFF00"/>
                </a:solidFill>
              </a:rPr>
              <a:t> </a:t>
            </a:r>
            <a:r>
              <a:rPr lang="en-US" sz="2000" dirty="0" err="1">
                <a:solidFill>
                  <a:srgbClr val="FFFF00"/>
                </a:solidFill>
              </a:rPr>
              <a:t>lược</a:t>
            </a:r>
            <a:r>
              <a:rPr lang="en-US" sz="2000" dirty="0">
                <a:solidFill>
                  <a:srgbClr val="FFFF00"/>
                </a:solidFill>
              </a:rPr>
              <a:t> </a:t>
            </a:r>
            <a:r>
              <a:rPr lang="en-US" sz="2000" dirty="0" err="1">
                <a:solidFill>
                  <a:srgbClr val="FFFF00"/>
                </a:solidFill>
              </a:rPr>
              <a:t>đồ</a:t>
            </a:r>
            <a:r>
              <a:rPr lang="en-US" sz="2000" dirty="0">
                <a:solidFill>
                  <a:srgbClr val="FFFF00"/>
                </a:solidFill>
              </a:rPr>
              <a:t> Use Case </a:t>
            </a:r>
            <a:r>
              <a:rPr lang="en-US" sz="2000" dirty="0" err="1">
                <a:solidFill>
                  <a:srgbClr val="FFFF00"/>
                </a:solidFill>
              </a:rPr>
              <a:t>để</a:t>
            </a:r>
            <a:r>
              <a:rPr lang="en-US" sz="2000" dirty="0">
                <a:solidFill>
                  <a:srgbClr val="FFFF00"/>
                </a:solidFill>
              </a:rPr>
              <a:t> </a:t>
            </a:r>
            <a:r>
              <a:rPr lang="en-US" sz="2000" dirty="0" err="1">
                <a:solidFill>
                  <a:srgbClr val="FFFF00"/>
                </a:solidFill>
              </a:rPr>
              <a:t>mô</a:t>
            </a:r>
            <a:r>
              <a:rPr lang="en-US" sz="2000" dirty="0">
                <a:solidFill>
                  <a:srgbClr val="FFFF00"/>
                </a:solidFill>
              </a:rPr>
              <a:t> </a:t>
            </a:r>
            <a:r>
              <a:rPr lang="en-US" sz="2000" dirty="0" err="1">
                <a:solidFill>
                  <a:srgbClr val="FFFF00"/>
                </a:solidFill>
              </a:rPr>
              <a:t>tả</a:t>
            </a:r>
            <a:r>
              <a:rPr lang="en-US" sz="2000" dirty="0">
                <a:solidFill>
                  <a:srgbClr val="FFFF00"/>
                </a:solidFill>
              </a:rPr>
              <a:t> HTTT</a:t>
            </a:r>
          </a:p>
          <a:p>
            <a:pPr marL="182880" indent="457200" algn="just">
              <a:lnSpc>
                <a:spcPct val="120000"/>
              </a:lnSpc>
            </a:pPr>
            <a:r>
              <a:rPr lang="en-US" sz="2000" dirty="0" err="1">
                <a:solidFill>
                  <a:srgbClr val="FFC000"/>
                </a:solidFill>
              </a:rPr>
              <a:t>Bước</a:t>
            </a:r>
            <a:r>
              <a:rPr lang="en-US" sz="2000" dirty="0">
                <a:solidFill>
                  <a:srgbClr val="FFC000"/>
                </a:solidFill>
              </a:rPr>
              <a:t> 2</a:t>
            </a:r>
            <a:r>
              <a:rPr lang="en-US" sz="2000" dirty="0"/>
              <a:t>: </a:t>
            </a:r>
            <a:r>
              <a:rPr lang="en-US" sz="2000" dirty="0" err="1"/>
              <a:t>xác</a:t>
            </a:r>
            <a:r>
              <a:rPr lang="en-US" sz="2000" dirty="0"/>
              <a:t> </a:t>
            </a:r>
            <a:r>
              <a:rPr lang="en-US" sz="2000" dirty="0" err="1"/>
              <a:t>định</a:t>
            </a:r>
            <a:r>
              <a:rPr lang="en-US" sz="2000" dirty="0"/>
              <a:t> </a:t>
            </a:r>
            <a:r>
              <a:rPr lang="en-US" sz="2000" dirty="0" err="1"/>
              <a:t>các</a:t>
            </a:r>
            <a:r>
              <a:rPr lang="en-US" sz="2000" dirty="0"/>
              <a:t> </a:t>
            </a:r>
            <a:r>
              <a:rPr lang="en-US" sz="2000" dirty="0">
                <a:solidFill>
                  <a:srgbClr val="FFC000"/>
                </a:solidFill>
              </a:rPr>
              <a:t>Use Case</a:t>
            </a:r>
            <a:r>
              <a:rPr lang="en-US" sz="2000" dirty="0"/>
              <a:t> </a:t>
            </a:r>
          </a:p>
          <a:p>
            <a:pPr indent="457200" algn="just">
              <a:buNone/>
            </a:pPr>
            <a:r>
              <a:rPr lang="en-US" sz="2000" dirty="0"/>
              <a:t>D</a:t>
            </a:r>
            <a:r>
              <a:rPr lang="vi-VN" sz="2000" dirty="0"/>
              <a:t>ựa trên những tài liệu đặc tả các yêu cầu, thông qua các tác nhân, v.v. Có hai phương pháp chính hỗ trợ giúp xác định </a:t>
            </a:r>
            <a:r>
              <a:rPr lang="en-US" sz="2000" dirty="0">
                <a:solidFill>
                  <a:srgbClr val="FFC000"/>
                </a:solidFill>
              </a:rPr>
              <a:t>Use Case</a:t>
            </a:r>
            <a:r>
              <a:rPr lang="en-US" sz="2000" dirty="0"/>
              <a:t> </a:t>
            </a:r>
          </a:p>
          <a:p>
            <a:pPr indent="365760" algn="just">
              <a:buAutoNum type="arabicPeriod"/>
            </a:pPr>
            <a:r>
              <a:rPr lang="vi-VN" sz="2000" dirty="0"/>
              <a:t>Phương pháp thứ nhất là dựa vào các </a:t>
            </a:r>
            <a:r>
              <a:rPr lang="en-US" sz="2000" dirty="0">
                <a:solidFill>
                  <a:srgbClr val="69D8FF"/>
                </a:solidFill>
              </a:rPr>
              <a:t>Actor </a:t>
            </a:r>
          </a:p>
          <a:p>
            <a:pPr marL="640080" indent="274320" algn="just">
              <a:buFont typeface="Wingdings" pitchFamily="2" charset="2"/>
              <a:buChar char="§"/>
            </a:pPr>
            <a:r>
              <a:rPr lang="vi-VN" sz="2000" dirty="0"/>
              <a:t>Xác định những </a:t>
            </a:r>
            <a:r>
              <a:rPr lang="en-US" sz="2000" dirty="0">
                <a:solidFill>
                  <a:srgbClr val="69D8FF"/>
                </a:solidFill>
              </a:rPr>
              <a:t>Actor </a:t>
            </a:r>
            <a:r>
              <a:rPr lang="vi-VN" sz="2000" dirty="0"/>
              <a:t>liên quan đến một hệ thống hoặc đến một tổ chức, nghĩa là tìm và xác định những </a:t>
            </a:r>
            <a:r>
              <a:rPr lang="en-US" sz="2000" dirty="0">
                <a:solidFill>
                  <a:srgbClr val="69D8FF"/>
                </a:solidFill>
              </a:rPr>
              <a:t>Actor </a:t>
            </a:r>
            <a:r>
              <a:rPr lang="vi-VN" sz="2000" dirty="0"/>
              <a:t>là </a:t>
            </a:r>
            <a:r>
              <a:rPr lang="en-US" sz="2000" dirty="0" err="1"/>
              <a:t>người</a:t>
            </a:r>
            <a:r>
              <a:rPr lang="en-US" sz="2000" dirty="0"/>
              <a:t> </a:t>
            </a:r>
            <a:r>
              <a:rPr lang="en-US" sz="2000" dirty="0" err="1"/>
              <a:t>sử</a:t>
            </a:r>
            <a:r>
              <a:rPr lang="en-US" sz="2000" dirty="0"/>
              <a:t> </a:t>
            </a:r>
            <a:r>
              <a:rPr lang="en-US" sz="2000" dirty="0" err="1"/>
              <a:t>dụng</a:t>
            </a:r>
            <a:r>
              <a:rPr lang="vi-VN" sz="2000" dirty="0"/>
              <a:t> hay những hệ thống khác tương tác với hệ thống cần xây dựng. </a:t>
            </a:r>
            <a:endParaRPr lang="en-US" sz="2000" dirty="0"/>
          </a:p>
          <a:p>
            <a:pPr marL="640080" indent="274320" algn="just">
              <a:buFont typeface="Wingdings" pitchFamily="2" charset="2"/>
              <a:buChar char="§"/>
            </a:pPr>
            <a:r>
              <a:rPr lang="vi-VN" sz="2000" dirty="0"/>
              <a:t>Với mỗi </a:t>
            </a:r>
            <a:r>
              <a:rPr lang="en-US" sz="2000" dirty="0">
                <a:solidFill>
                  <a:srgbClr val="69D8FF"/>
                </a:solidFill>
              </a:rPr>
              <a:t>Actor</a:t>
            </a:r>
            <a:r>
              <a:rPr lang="vi-VN" sz="2000" dirty="0"/>
              <a:t>, tìm những tiến trình (chức năng) được khởi đầu, hay giúp các tác nhân thực hiện, giao tiếp / tương tác với hệ thống. </a:t>
            </a:r>
          </a:p>
          <a:p>
            <a:pPr marL="365760" indent="274320" algn="just">
              <a:lnSpc>
                <a:spcPct val="120000"/>
              </a:lnSpc>
              <a:spcBef>
                <a:spcPts val="600"/>
              </a:spcBef>
              <a:buFont typeface="+mj-lt"/>
              <a:buAutoNum type="arabicPeriod" startAt="2"/>
            </a:pPr>
            <a:r>
              <a:rPr lang="vi-VN" sz="2000" dirty="0"/>
              <a:t> Phương pháp thứ hai để tìm các </a:t>
            </a:r>
            <a:r>
              <a:rPr lang="en-US" sz="2000" dirty="0">
                <a:solidFill>
                  <a:srgbClr val="FFC000"/>
                </a:solidFill>
              </a:rPr>
              <a:t>Use Case</a:t>
            </a:r>
            <a:r>
              <a:rPr lang="en-US" sz="2000" dirty="0"/>
              <a:t> </a:t>
            </a:r>
            <a:r>
              <a:rPr lang="vi-VN" sz="2000" dirty="0"/>
              <a:t>là dựa vào các sự kiện.</a:t>
            </a:r>
            <a:endParaRPr lang="en-US" sz="2000" dirty="0"/>
          </a:p>
          <a:p>
            <a:pPr marL="640080" indent="274320" algn="just">
              <a:lnSpc>
                <a:spcPct val="120000"/>
              </a:lnSpc>
              <a:spcBef>
                <a:spcPts val="600"/>
              </a:spcBef>
              <a:buFont typeface="Wingdings" pitchFamily="2" charset="2"/>
              <a:buChar char="§"/>
            </a:pPr>
            <a:r>
              <a:rPr lang="vi-VN" sz="2000" dirty="0"/>
              <a:t>Xác định những sự kiện bên ngoài có tác động đến hệ thống hay hệ thống phải trả lời</a:t>
            </a:r>
            <a:r>
              <a:rPr lang="en-US" sz="2000" dirty="0"/>
              <a:t>.</a:t>
            </a:r>
            <a:r>
              <a:rPr lang="vi-VN" sz="2000" dirty="0"/>
              <a:t> </a:t>
            </a:r>
            <a:endParaRPr lang="en-US" sz="2000" dirty="0"/>
          </a:p>
          <a:p>
            <a:pPr marL="640080" indent="274320" algn="just">
              <a:lnSpc>
                <a:spcPct val="120000"/>
              </a:lnSpc>
              <a:spcBef>
                <a:spcPts val="600"/>
              </a:spcBef>
              <a:buFont typeface="Wingdings" pitchFamily="2" charset="2"/>
              <a:buChar char="§"/>
            </a:pPr>
            <a:r>
              <a:rPr lang="vi-VN" sz="2000" dirty="0"/>
              <a:t>Tìm mối liên quan giữa các sự kiện và các </a:t>
            </a:r>
            <a:r>
              <a:rPr lang="en-US" sz="2000" dirty="0">
                <a:solidFill>
                  <a:srgbClr val="FFC000"/>
                </a:solidFill>
              </a:rPr>
              <a:t>Use Case</a:t>
            </a:r>
            <a:r>
              <a:rPr lang="en-US" sz="2000"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868362"/>
          </a:xfrm>
        </p:spPr>
        <p:txBody>
          <a:bodyPr>
            <a:no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p>
        </p:txBody>
      </p:sp>
      <p:sp>
        <p:nvSpPr>
          <p:cNvPr id="3" name="Content Placeholder 2"/>
          <p:cNvSpPr>
            <a:spLocks noGrp="1"/>
          </p:cNvSpPr>
          <p:nvPr>
            <p:ph idx="1"/>
          </p:nvPr>
        </p:nvSpPr>
        <p:spPr>
          <a:xfrm>
            <a:off x="457200" y="1143000"/>
            <a:ext cx="8458200" cy="5562600"/>
          </a:xfrm>
        </p:spPr>
        <p:txBody>
          <a:bodyPr>
            <a:noAutofit/>
          </a:bodyPr>
          <a:lstStyle/>
          <a:p>
            <a:pPr>
              <a:buNone/>
            </a:pPr>
            <a:r>
              <a:rPr lang="en-US" sz="2000" dirty="0">
                <a:solidFill>
                  <a:srgbClr val="FFFF00"/>
                </a:solidFill>
              </a:rPr>
              <a:t>3.2.3 </a:t>
            </a:r>
            <a:r>
              <a:rPr lang="en-US" sz="2000" dirty="0" err="1">
                <a:solidFill>
                  <a:srgbClr val="FFFF00"/>
                </a:solidFill>
              </a:rPr>
              <a:t>Sử</a:t>
            </a:r>
            <a:r>
              <a:rPr lang="en-US" sz="2000" dirty="0">
                <a:solidFill>
                  <a:srgbClr val="FFFF00"/>
                </a:solidFill>
              </a:rPr>
              <a:t> </a:t>
            </a:r>
            <a:r>
              <a:rPr lang="en-US" sz="2000" dirty="0" err="1">
                <a:solidFill>
                  <a:srgbClr val="FFFF00"/>
                </a:solidFill>
              </a:rPr>
              <a:t>dụng</a:t>
            </a:r>
            <a:r>
              <a:rPr lang="en-US" sz="2000" dirty="0">
                <a:solidFill>
                  <a:srgbClr val="FFFF00"/>
                </a:solidFill>
              </a:rPr>
              <a:t> </a:t>
            </a:r>
            <a:r>
              <a:rPr lang="en-US" sz="2000" dirty="0" err="1">
                <a:solidFill>
                  <a:srgbClr val="FFFF00"/>
                </a:solidFill>
              </a:rPr>
              <a:t>lược</a:t>
            </a:r>
            <a:r>
              <a:rPr lang="en-US" sz="2000" dirty="0">
                <a:solidFill>
                  <a:srgbClr val="FFFF00"/>
                </a:solidFill>
              </a:rPr>
              <a:t> </a:t>
            </a:r>
            <a:r>
              <a:rPr lang="en-US" sz="2000" dirty="0" err="1">
                <a:solidFill>
                  <a:srgbClr val="FFFF00"/>
                </a:solidFill>
              </a:rPr>
              <a:t>đồ</a:t>
            </a:r>
            <a:r>
              <a:rPr lang="en-US" sz="2000" dirty="0">
                <a:solidFill>
                  <a:srgbClr val="FFFF00"/>
                </a:solidFill>
              </a:rPr>
              <a:t> Use Case </a:t>
            </a:r>
            <a:r>
              <a:rPr lang="en-US" sz="2000" dirty="0" err="1">
                <a:solidFill>
                  <a:srgbClr val="FFFF00"/>
                </a:solidFill>
              </a:rPr>
              <a:t>để</a:t>
            </a:r>
            <a:r>
              <a:rPr lang="en-US" sz="2000" dirty="0">
                <a:solidFill>
                  <a:srgbClr val="FFFF00"/>
                </a:solidFill>
              </a:rPr>
              <a:t> </a:t>
            </a:r>
            <a:r>
              <a:rPr lang="en-US" sz="2000" dirty="0" err="1">
                <a:solidFill>
                  <a:srgbClr val="FFFF00"/>
                </a:solidFill>
              </a:rPr>
              <a:t>mô</a:t>
            </a:r>
            <a:r>
              <a:rPr lang="en-US" sz="2000" dirty="0">
                <a:solidFill>
                  <a:srgbClr val="FFFF00"/>
                </a:solidFill>
              </a:rPr>
              <a:t> </a:t>
            </a:r>
            <a:r>
              <a:rPr lang="en-US" sz="2000" dirty="0" err="1">
                <a:solidFill>
                  <a:srgbClr val="FFFF00"/>
                </a:solidFill>
              </a:rPr>
              <a:t>tả</a:t>
            </a:r>
            <a:r>
              <a:rPr lang="en-US" sz="2000" dirty="0">
                <a:solidFill>
                  <a:srgbClr val="FFFF00"/>
                </a:solidFill>
              </a:rPr>
              <a:t> HTTT</a:t>
            </a:r>
          </a:p>
          <a:p>
            <a:pPr marL="182880" indent="457200" algn="just">
              <a:lnSpc>
                <a:spcPct val="120000"/>
              </a:lnSpc>
            </a:pPr>
            <a:r>
              <a:rPr lang="en-US" sz="2000" dirty="0" err="1">
                <a:solidFill>
                  <a:srgbClr val="FFC000"/>
                </a:solidFill>
              </a:rPr>
              <a:t>Bước</a:t>
            </a:r>
            <a:r>
              <a:rPr lang="en-US" sz="2000" dirty="0">
                <a:solidFill>
                  <a:srgbClr val="FFC000"/>
                </a:solidFill>
              </a:rPr>
              <a:t> 2</a:t>
            </a:r>
            <a:r>
              <a:rPr lang="en-US" sz="2000" dirty="0"/>
              <a:t>: </a:t>
            </a:r>
            <a:r>
              <a:rPr lang="en-US" sz="2000" dirty="0" err="1"/>
              <a:t>xác</a:t>
            </a:r>
            <a:r>
              <a:rPr lang="en-US" sz="2000" dirty="0"/>
              <a:t> </a:t>
            </a:r>
            <a:r>
              <a:rPr lang="en-US" sz="2000" dirty="0" err="1"/>
              <a:t>định</a:t>
            </a:r>
            <a:r>
              <a:rPr lang="en-US" sz="2000" dirty="0"/>
              <a:t> </a:t>
            </a:r>
            <a:r>
              <a:rPr lang="en-US" sz="2000" dirty="0" err="1"/>
              <a:t>các</a:t>
            </a:r>
            <a:r>
              <a:rPr lang="en-US" sz="2000" dirty="0"/>
              <a:t> </a:t>
            </a:r>
            <a:r>
              <a:rPr lang="en-US" sz="2000" dirty="0">
                <a:solidFill>
                  <a:srgbClr val="FFC000"/>
                </a:solidFill>
              </a:rPr>
              <a:t>Use Case</a:t>
            </a:r>
            <a:r>
              <a:rPr lang="en-US" sz="2000" dirty="0"/>
              <a:t> </a:t>
            </a:r>
          </a:p>
          <a:p>
            <a:pPr marL="365760" indent="182880" algn="just">
              <a:lnSpc>
                <a:spcPct val="120000"/>
              </a:lnSpc>
              <a:spcBef>
                <a:spcPts val="600"/>
              </a:spcBef>
              <a:buNone/>
            </a:pPr>
            <a:r>
              <a:rPr lang="vi-VN" sz="2000" dirty="0"/>
              <a:t>Tương tự như trên, hãy trả lời những câu hỏi sau đây để tìm ra các </a:t>
            </a:r>
            <a:r>
              <a:rPr lang="en-US" sz="2000" dirty="0">
                <a:solidFill>
                  <a:srgbClr val="FFC000"/>
                </a:solidFill>
              </a:rPr>
              <a:t>Use Case</a:t>
            </a:r>
            <a:r>
              <a:rPr lang="en-US" sz="2000" dirty="0"/>
              <a:t> </a:t>
            </a:r>
            <a:r>
              <a:rPr lang="vi-VN" sz="2000" dirty="0"/>
              <a:t>: </a:t>
            </a:r>
          </a:p>
          <a:p>
            <a:pPr marL="365760" indent="182880" algn="just">
              <a:lnSpc>
                <a:spcPct val="120000"/>
              </a:lnSpc>
              <a:spcBef>
                <a:spcPts val="600"/>
              </a:spcBef>
              <a:buFont typeface="Wingdings" pitchFamily="2" charset="2"/>
              <a:buChar char="Ø"/>
            </a:pPr>
            <a:r>
              <a:rPr lang="vi-VN" sz="2000" dirty="0"/>
              <a:t>  Nhiệm vụ chính của các tác nhân là gì</a:t>
            </a:r>
            <a:r>
              <a:rPr lang="en-US" sz="2000" dirty="0"/>
              <a:t> </a:t>
            </a:r>
            <a:r>
              <a:rPr lang="vi-VN" sz="2000" dirty="0"/>
              <a:t>? </a:t>
            </a:r>
            <a:endParaRPr lang="en-US" sz="2000" dirty="0"/>
          </a:p>
          <a:p>
            <a:pPr marL="640080" indent="-274320" algn="just">
              <a:buFont typeface="Wingdings" pitchFamily="2" charset="2"/>
              <a:buChar char="Ø"/>
            </a:pPr>
            <a:r>
              <a:rPr lang="vi-VN" sz="2000" dirty="0"/>
              <a:t>Tác nhân cần phải đọc, ghi, sửa đổi, cập nhật, hay lưu trữ thông tin hay không</a:t>
            </a:r>
            <a:r>
              <a:rPr lang="en-US" sz="2000" dirty="0"/>
              <a:t> </a:t>
            </a:r>
            <a:r>
              <a:rPr lang="vi-VN" sz="2000" dirty="0"/>
              <a:t>? </a:t>
            </a:r>
          </a:p>
          <a:p>
            <a:pPr marL="640080" indent="-274320" algn="just">
              <a:buFont typeface="Wingdings" pitchFamily="2" charset="2"/>
              <a:buChar char="Ø"/>
            </a:pPr>
            <a:r>
              <a:rPr lang="vi-VN" sz="2000" dirty="0"/>
              <a:t>Những thay đổi bên ngoài hệ thống thì tác nhân có cần phải thông báo cho hệ thống hay không</a:t>
            </a:r>
            <a:r>
              <a:rPr lang="en-US" sz="2000" dirty="0"/>
              <a:t> </a:t>
            </a:r>
            <a:r>
              <a:rPr lang="vi-VN" sz="2000" dirty="0"/>
              <a:t>? </a:t>
            </a:r>
          </a:p>
          <a:p>
            <a:pPr marL="640080" indent="-274320" algn="just">
              <a:buFont typeface="Wingdings" pitchFamily="2" charset="2"/>
              <a:buChar char="Ø"/>
            </a:pPr>
            <a:r>
              <a:rPr lang="vi-VN" sz="2000" dirty="0"/>
              <a:t>Những tác nhân nào cần được thông báo về những thay đổi của hệ thống</a:t>
            </a:r>
            <a:r>
              <a:rPr lang="en-US" sz="2000" dirty="0"/>
              <a:t> </a:t>
            </a:r>
            <a:r>
              <a:rPr lang="vi-VN" sz="2000" dirty="0"/>
              <a:t>? </a:t>
            </a:r>
          </a:p>
          <a:p>
            <a:pPr marL="640080" indent="-274320">
              <a:buFont typeface="Wingdings" pitchFamily="2" charset="2"/>
              <a:buChar char="Ø"/>
            </a:pPr>
            <a:r>
              <a:rPr lang="vi-VN" sz="2000" dirty="0"/>
              <a:t>Hệ thống cần có những đầu vào</a:t>
            </a:r>
            <a:r>
              <a:rPr lang="en-US" sz="2000" dirty="0"/>
              <a:t> </a:t>
            </a:r>
            <a:r>
              <a:rPr lang="vi-VN" sz="2000" dirty="0"/>
              <a:t>/</a:t>
            </a:r>
            <a:r>
              <a:rPr lang="en-US" sz="2000" dirty="0"/>
              <a:t> </a:t>
            </a:r>
            <a:r>
              <a:rPr lang="vi-VN" sz="2000" dirty="0"/>
              <a:t>ra nào</a:t>
            </a:r>
            <a:r>
              <a:rPr lang="en-US" sz="2000" dirty="0"/>
              <a:t> </a:t>
            </a:r>
            <a:r>
              <a:rPr lang="vi-VN" sz="2000" dirty="0"/>
              <a:t>?, từ đâu và đến đâu</a:t>
            </a:r>
            <a:r>
              <a:rPr lang="en-US" sz="2000" dirty="0"/>
              <a:t> </a:t>
            </a:r>
            <a:r>
              <a:rPr lang="vi-VN" sz="2000" dirty="0"/>
              <a:t>?</a:t>
            </a:r>
            <a:endParaRPr lang="en-US" sz="2000" dirty="0"/>
          </a:p>
          <a:p>
            <a:pPr marL="365760" indent="182880" algn="just">
              <a:lnSpc>
                <a:spcPct val="120000"/>
              </a:lnSpc>
              <a:spcBef>
                <a:spcPts val="600"/>
              </a:spcBef>
              <a:buFont typeface="Wingdings" pitchFamily="2" charset="2"/>
              <a:buChar char="Ø"/>
            </a:pP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endParaRPr lang="en-US" sz="3600" dirty="0"/>
          </a:p>
        </p:txBody>
      </p:sp>
      <p:sp>
        <p:nvSpPr>
          <p:cNvPr id="3" name="Content Placeholder 2"/>
          <p:cNvSpPr>
            <a:spLocks noGrp="1"/>
          </p:cNvSpPr>
          <p:nvPr>
            <p:ph idx="1"/>
          </p:nvPr>
        </p:nvSpPr>
        <p:spPr>
          <a:xfrm>
            <a:off x="457200" y="1447800"/>
            <a:ext cx="8305800" cy="4678363"/>
          </a:xfrm>
        </p:spPr>
        <p:txBody>
          <a:bodyPr/>
          <a:lstStyle/>
          <a:p>
            <a:pPr>
              <a:buNone/>
            </a:pPr>
            <a:r>
              <a:rPr lang="en-US" sz="2800" dirty="0">
                <a:solidFill>
                  <a:srgbClr val="FFFF00"/>
                </a:solidFill>
              </a:rPr>
              <a:t>3.2.3 </a:t>
            </a:r>
            <a:r>
              <a:rPr lang="en-US" sz="2800" dirty="0" err="1">
                <a:solidFill>
                  <a:srgbClr val="FFFF00"/>
                </a:solidFill>
              </a:rPr>
              <a:t>Sử</a:t>
            </a:r>
            <a:r>
              <a:rPr lang="en-US" sz="2800" dirty="0">
                <a:solidFill>
                  <a:srgbClr val="FFFF00"/>
                </a:solidFill>
              </a:rPr>
              <a:t> </a:t>
            </a:r>
            <a:r>
              <a:rPr lang="en-US" sz="2800" dirty="0" err="1">
                <a:solidFill>
                  <a:srgbClr val="FFFF00"/>
                </a:solidFill>
              </a:rPr>
              <a:t>dụng</a:t>
            </a:r>
            <a:r>
              <a:rPr lang="en-US" sz="2800" dirty="0">
                <a:solidFill>
                  <a:srgbClr val="FFFF00"/>
                </a:solidFill>
              </a:rPr>
              <a:t> </a:t>
            </a:r>
            <a:r>
              <a:rPr lang="en-US" sz="2800" dirty="0" err="1">
                <a:solidFill>
                  <a:srgbClr val="FFFF00"/>
                </a:solidFill>
              </a:rPr>
              <a:t>lược</a:t>
            </a:r>
            <a:r>
              <a:rPr lang="en-US" sz="2800" dirty="0">
                <a:solidFill>
                  <a:srgbClr val="FFFF00"/>
                </a:solidFill>
              </a:rPr>
              <a:t> </a:t>
            </a:r>
            <a:r>
              <a:rPr lang="en-US" sz="2800" dirty="0" err="1">
                <a:solidFill>
                  <a:srgbClr val="FFFF00"/>
                </a:solidFill>
              </a:rPr>
              <a:t>đồ</a:t>
            </a:r>
            <a:r>
              <a:rPr lang="en-US" sz="2800" dirty="0">
                <a:solidFill>
                  <a:srgbClr val="FFFF00"/>
                </a:solidFill>
              </a:rPr>
              <a:t> Use Case </a:t>
            </a:r>
            <a:r>
              <a:rPr lang="en-US" sz="2800" dirty="0" err="1">
                <a:solidFill>
                  <a:srgbClr val="FFFF00"/>
                </a:solidFill>
              </a:rPr>
              <a:t>mô</a:t>
            </a:r>
            <a:r>
              <a:rPr lang="en-US" sz="2800" dirty="0">
                <a:solidFill>
                  <a:srgbClr val="FFFF00"/>
                </a:solidFill>
              </a:rPr>
              <a:t> </a:t>
            </a:r>
            <a:r>
              <a:rPr lang="en-US" sz="2800" dirty="0" err="1">
                <a:solidFill>
                  <a:srgbClr val="FFFF00"/>
                </a:solidFill>
              </a:rPr>
              <a:t>tả</a:t>
            </a:r>
            <a:r>
              <a:rPr lang="en-US" sz="2800" dirty="0">
                <a:solidFill>
                  <a:srgbClr val="FFFF00"/>
                </a:solidFill>
              </a:rPr>
              <a:t> HTTT</a:t>
            </a:r>
          </a:p>
          <a:p>
            <a:pPr>
              <a:buNone/>
            </a:pPr>
            <a:r>
              <a:rPr lang="en-US" sz="3200" dirty="0" err="1"/>
              <a:t>Ví</a:t>
            </a:r>
            <a:r>
              <a:rPr lang="en-US" sz="3200" dirty="0"/>
              <a:t> </a:t>
            </a:r>
            <a:r>
              <a:rPr lang="en-US" sz="3200" dirty="0" err="1"/>
              <a:t>dụ</a:t>
            </a:r>
            <a:r>
              <a:rPr lang="en-US" sz="3200" dirty="0"/>
              <a:t>: </a:t>
            </a:r>
            <a:r>
              <a:rPr lang="en-US" sz="3200" dirty="0" err="1"/>
              <a:t>sử</a:t>
            </a:r>
            <a:r>
              <a:rPr lang="en-US" sz="3200" dirty="0"/>
              <a:t> </a:t>
            </a:r>
            <a:r>
              <a:rPr lang="en-US" sz="3200" dirty="0" err="1"/>
              <a:t>dụng</a:t>
            </a:r>
            <a:r>
              <a:rPr lang="en-US" sz="3200" dirty="0"/>
              <a:t> </a:t>
            </a:r>
            <a:r>
              <a:rPr lang="en-US" sz="3200" dirty="0" err="1"/>
              <a:t>lược</a:t>
            </a:r>
            <a:r>
              <a:rPr lang="en-US" sz="3200" dirty="0"/>
              <a:t> </a:t>
            </a:r>
            <a:r>
              <a:rPr lang="en-US" sz="3200" dirty="0" err="1"/>
              <a:t>đồ</a:t>
            </a:r>
            <a:r>
              <a:rPr lang="en-US" sz="3200" dirty="0"/>
              <a:t> </a:t>
            </a:r>
            <a:r>
              <a:rPr lang="en-US" sz="3200" dirty="0">
                <a:solidFill>
                  <a:srgbClr val="FFC000"/>
                </a:solidFill>
              </a:rPr>
              <a:t>Use Case</a:t>
            </a:r>
            <a:r>
              <a:rPr lang="en-US" sz="3200" dirty="0"/>
              <a:t> </a:t>
            </a:r>
            <a:r>
              <a:rPr lang="en-US" sz="3200" dirty="0" err="1"/>
              <a:t>mô</a:t>
            </a:r>
            <a:r>
              <a:rPr lang="en-US" sz="3200" dirty="0"/>
              <a:t> </a:t>
            </a:r>
            <a:r>
              <a:rPr lang="en-US" sz="3200" dirty="0" err="1"/>
              <a:t>tả</a:t>
            </a:r>
            <a:r>
              <a:rPr lang="en-US" sz="3200" dirty="0"/>
              <a:t> </a:t>
            </a:r>
            <a:r>
              <a:rPr lang="en-US" sz="3200" dirty="0" err="1"/>
              <a:t>hệ</a:t>
            </a:r>
            <a:r>
              <a:rPr lang="en-US" sz="3200" dirty="0"/>
              <a:t> </a:t>
            </a:r>
            <a:r>
              <a:rPr lang="en-US" sz="3200" dirty="0" err="1"/>
              <a:t>thống</a:t>
            </a:r>
            <a:r>
              <a:rPr lang="en-US" sz="3200" dirty="0"/>
              <a:t> </a:t>
            </a:r>
            <a:r>
              <a:rPr lang="en-US" sz="3200" dirty="0" err="1"/>
              <a:t>bán</a:t>
            </a:r>
            <a:r>
              <a:rPr lang="en-US" sz="3200" dirty="0"/>
              <a:t> </a:t>
            </a:r>
            <a:r>
              <a:rPr lang="en-US" sz="3200" dirty="0" err="1"/>
              <a:t>sách</a:t>
            </a:r>
            <a:r>
              <a:rPr lang="vi-VN" sz="3200" dirty="0"/>
              <a:t>:</a:t>
            </a:r>
            <a:endParaRPr lang="en-US" dirty="0"/>
          </a:p>
        </p:txBody>
      </p:sp>
      <p:pic>
        <p:nvPicPr>
          <p:cNvPr id="4" name="Picture 3"/>
          <p:cNvPicPr/>
          <p:nvPr/>
        </p:nvPicPr>
        <p:blipFill>
          <a:blip r:embed="rId2" cstate="print"/>
          <a:srcRect l="20123" t="38827" r="15590" b="11860"/>
          <a:stretch>
            <a:fillRect/>
          </a:stretch>
        </p:blipFill>
        <p:spPr bwMode="auto">
          <a:xfrm>
            <a:off x="1295400" y="3124201"/>
            <a:ext cx="6858000" cy="342899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lumMod val="75000"/>
                  </a:schemeClr>
                </a:solidFill>
              </a:rPr>
              <a:t>3.1 </a:t>
            </a:r>
            <a:r>
              <a:rPr lang="en-US" dirty="0" err="1">
                <a:solidFill>
                  <a:schemeClr val="accent1">
                    <a:lumMod val="75000"/>
                  </a:schemeClr>
                </a:solidFill>
              </a:rPr>
              <a:t>Giới</a:t>
            </a:r>
            <a:r>
              <a:rPr lang="en-US" dirty="0">
                <a:solidFill>
                  <a:schemeClr val="accent1">
                    <a:lumMod val="75000"/>
                  </a:schemeClr>
                </a:solidFill>
              </a:rPr>
              <a:t> </a:t>
            </a:r>
            <a:r>
              <a:rPr lang="en-US" dirty="0" err="1">
                <a:solidFill>
                  <a:schemeClr val="accent1">
                    <a:lumMod val="75000"/>
                  </a:schemeClr>
                </a:solidFill>
              </a:rPr>
              <a:t>thiệu</a:t>
            </a:r>
            <a:r>
              <a:rPr lang="en-US" dirty="0">
                <a:solidFill>
                  <a:schemeClr val="accent1">
                    <a:lumMod val="75000"/>
                  </a:schemeClr>
                </a:solidFill>
              </a:rPr>
              <a:t> UML</a:t>
            </a:r>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a:buNone/>
            </a:pPr>
            <a:r>
              <a:rPr lang="en-US" dirty="0">
                <a:solidFill>
                  <a:srgbClr val="FFFF00"/>
                </a:solidFill>
              </a:rPr>
              <a:t>3.1.1 </a:t>
            </a:r>
            <a:r>
              <a:rPr lang="en-US" dirty="0" err="1">
                <a:solidFill>
                  <a:srgbClr val="FFFF00"/>
                </a:solidFill>
              </a:rPr>
              <a:t>Phương</a:t>
            </a:r>
            <a:r>
              <a:rPr lang="en-US" dirty="0">
                <a:solidFill>
                  <a:srgbClr val="FFFF00"/>
                </a:solidFill>
              </a:rPr>
              <a:t> </a:t>
            </a:r>
            <a:r>
              <a:rPr lang="en-US" dirty="0" err="1">
                <a:solidFill>
                  <a:srgbClr val="FFFF00"/>
                </a:solidFill>
              </a:rPr>
              <a:t>pháp</a:t>
            </a:r>
            <a:r>
              <a:rPr lang="en-US" dirty="0">
                <a:solidFill>
                  <a:srgbClr val="FFFF00"/>
                </a:solidFill>
              </a:rPr>
              <a:t> </a:t>
            </a:r>
            <a:r>
              <a:rPr lang="en-US" dirty="0" err="1">
                <a:solidFill>
                  <a:srgbClr val="FFFF00"/>
                </a:solidFill>
              </a:rPr>
              <a:t>phân</a:t>
            </a:r>
            <a:r>
              <a:rPr lang="en-US" dirty="0">
                <a:solidFill>
                  <a:srgbClr val="FFFF00"/>
                </a:solidFill>
              </a:rPr>
              <a:t> </a:t>
            </a:r>
            <a:r>
              <a:rPr lang="en-US" dirty="0" err="1">
                <a:solidFill>
                  <a:srgbClr val="FFFF00"/>
                </a:solidFill>
              </a:rPr>
              <a:t>tích</a:t>
            </a:r>
            <a:r>
              <a:rPr lang="en-US" dirty="0">
                <a:solidFill>
                  <a:srgbClr val="FFFF00"/>
                </a:solidFill>
              </a:rPr>
              <a:t> </a:t>
            </a:r>
            <a:r>
              <a:rPr lang="en-US" dirty="0" err="1">
                <a:solidFill>
                  <a:srgbClr val="FFFF00"/>
                </a:solidFill>
              </a:rPr>
              <a:t>thiết</a:t>
            </a:r>
            <a:r>
              <a:rPr lang="en-US" dirty="0">
                <a:solidFill>
                  <a:srgbClr val="FFFF00"/>
                </a:solidFill>
              </a:rPr>
              <a:t> </a:t>
            </a:r>
            <a:r>
              <a:rPr lang="en-US" dirty="0" err="1">
                <a:solidFill>
                  <a:srgbClr val="FFFF00"/>
                </a:solidFill>
              </a:rPr>
              <a:t>kế</a:t>
            </a:r>
            <a:r>
              <a:rPr lang="en-US" dirty="0">
                <a:solidFill>
                  <a:srgbClr val="FFFF00"/>
                </a:solidFill>
              </a:rPr>
              <a:t> </a:t>
            </a:r>
            <a:r>
              <a:rPr lang="en-US" dirty="0" err="1">
                <a:solidFill>
                  <a:srgbClr val="FFFF00"/>
                </a:solidFill>
              </a:rPr>
              <a:t>hướng</a:t>
            </a:r>
            <a:r>
              <a:rPr lang="en-US" dirty="0">
                <a:solidFill>
                  <a:srgbClr val="FFFF00"/>
                </a:solidFill>
              </a:rPr>
              <a:t> </a:t>
            </a:r>
            <a:r>
              <a:rPr lang="en-US" dirty="0" err="1">
                <a:solidFill>
                  <a:srgbClr val="FFFF00"/>
                </a:solidFill>
              </a:rPr>
              <a:t>đối</a:t>
            </a:r>
            <a:r>
              <a:rPr lang="en-US" dirty="0">
                <a:solidFill>
                  <a:srgbClr val="FFFF00"/>
                </a:solidFill>
              </a:rPr>
              <a:t> </a:t>
            </a:r>
            <a:r>
              <a:rPr lang="en-US" dirty="0" err="1">
                <a:solidFill>
                  <a:srgbClr val="FFFF00"/>
                </a:solidFill>
              </a:rPr>
              <a:t>tượng</a:t>
            </a:r>
            <a:r>
              <a:rPr lang="en-US" dirty="0">
                <a:solidFill>
                  <a:srgbClr val="FFFF00"/>
                </a:solidFill>
              </a:rPr>
              <a:t> </a:t>
            </a:r>
          </a:p>
          <a:p>
            <a:pPr indent="457200" algn="just">
              <a:buNone/>
            </a:pP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hướng</a:t>
            </a:r>
            <a:r>
              <a:rPr lang="en-US" dirty="0"/>
              <a:t> </a:t>
            </a:r>
            <a:r>
              <a:rPr lang="en-US" dirty="0" err="1"/>
              <a:t>đối</a:t>
            </a:r>
            <a:r>
              <a:rPr lang="en-US" dirty="0"/>
              <a:t> </a:t>
            </a:r>
            <a:r>
              <a:rPr lang="en-US" dirty="0" err="1"/>
              <a:t>tượng</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vào</a:t>
            </a:r>
            <a:r>
              <a:rPr lang="en-US" dirty="0"/>
              <a:t> </a:t>
            </a:r>
            <a:r>
              <a:rPr lang="en-US" dirty="0" err="1"/>
              <a:t>những</a:t>
            </a:r>
            <a:r>
              <a:rPr lang="en-US" dirty="0"/>
              <a:t> </a:t>
            </a:r>
            <a:r>
              <a:rPr lang="en-US" dirty="0" err="1"/>
              <a:t>năm</a:t>
            </a:r>
            <a:r>
              <a:rPr lang="en-US" dirty="0"/>
              <a:t> 70 </a:t>
            </a:r>
            <a:r>
              <a:rPr lang="en-US" dirty="0" err="1"/>
              <a:t>của</a:t>
            </a:r>
            <a:r>
              <a:rPr lang="en-US" dirty="0"/>
              <a:t> </a:t>
            </a:r>
            <a:r>
              <a:rPr lang="en-US" dirty="0" err="1"/>
              <a:t>thế</a:t>
            </a:r>
            <a:r>
              <a:rPr lang="en-US" dirty="0"/>
              <a:t> </a:t>
            </a:r>
            <a:r>
              <a:rPr lang="en-US" dirty="0" err="1"/>
              <a:t>kỷ</a:t>
            </a:r>
            <a:r>
              <a:rPr lang="en-US" dirty="0"/>
              <a:t> 20 </a:t>
            </a:r>
            <a:r>
              <a:rPr lang="en-US" dirty="0" err="1"/>
              <a:t>với</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hướng</a:t>
            </a:r>
            <a:r>
              <a:rPr lang="en-US" dirty="0"/>
              <a:t> </a:t>
            </a:r>
            <a:r>
              <a:rPr lang="en-US" dirty="0" err="1"/>
              <a:t>đối</a:t>
            </a:r>
            <a:r>
              <a:rPr lang="en-US" dirty="0"/>
              <a:t> </a:t>
            </a:r>
            <a:r>
              <a:rPr lang="en-US" dirty="0" err="1"/>
              <a:t>tượng</a:t>
            </a:r>
            <a:r>
              <a:rPr lang="en-US" dirty="0"/>
              <a:t> </a:t>
            </a:r>
            <a:r>
              <a:rPr lang="en-US" dirty="0" err="1"/>
              <a:t>cho</a:t>
            </a:r>
            <a:r>
              <a:rPr lang="en-US" dirty="0"/>
              <a:t> </a:t>
            </a:r>
            <a:r>
              <a:rPr lang="en-US" dirty="0" err="1"/>
              <a:t>phép</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cả</a:t>
            </a:r>
            <a:r>
              <a:rPr lang="en-US" dirty="0"/>
              <a:t> </a:t>
            </a:r>
            <a:r>
              <a:rPr lang="en-US" dirty="0" err="1"/>
              <a:t>hai</a:t>
            </a:r>
            <a:r>
              <a:rPr lang="en-US" dirty="0"/>
              <a:t> </a:t>
            </a:r>
            <a:r>
              <a:rPr lang="en-US" dirty="0" err="1"/>
              <a:t>mặt</a:t>
            </a:r>
            <a:r>
              <a:rPr lang="en-US" dirty="0"/>
              <a:t> </a:t>
            </a:r>
            <a:r>
              <a:rPr lang="en-US" dirty="0" err="1"/>
              <a:t>của</a:t>
            </a:r>
            <a:r>
              <a:rPr lang="en-US" dirty="0"/>
              <a:t> </a:t>
            </a:r>
            <a:r>
              <a:rPr lang="en-US" dirty="0" err="1"/>
              <a:t>vấn</a:t>
            </a:r>
            <a:r>
              <a:rPr lang="en-US" dirty="0"/>
              <a:t> </a:t>
            </a:r>
            <a:r>
              <a:rPr lang="en-US" dirty="0" err="1"/>
              <a:t>đề</a:t>
            </a:r>
            <a:r>
              <a:rPr lang="en-US" dirty="0"/>
              <a:t>: </a:t>
            </a:r>
            <a:r>
              <a:rPr lang="en-US" dirty="0" err="1"/>
              <a:t>thông</a:t>
            </a:r>
            <a:r>
              <a:rPr lang="en-US" dirty="0"/>
              <a:t> tin </a:t>
            </a:r>
            <a:r>
              <a:rPr lang="en-US" dirty="0" err="1"/>
              <a:t>và</a:t>
            </a:r>
            <a:r>
              <a:rPr lang="en-US" dirty="0"/>
              <a:t> </a:t>
            </a:r>
            <a:r>
              <a:rPr lang="en-US" dirty="0" err="1"/>
              <a:t>cách</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nó</a:t>
            </a:r>
            <a:r>
              <a:rPr lang="en-US" dirty="0"/>
              <a:t>.</a:t>
            </a:r>
            <a:r>
              <a:rPr lang="en-US" dirty="0">
                <a:solidFill>
                  <a:srgbClr val="71DAFF"/>
                </a:solidFill>
              </a:rPr>
              <a:t> </a:t>
            </a:r>
          </a:p>
          <a:p>
            <a:pPr indent="457200" algn="just">
              <a:buNone/>
            </a:pPr>
            <a:r>
              <a:rPr lang="en-US" dirty="0" err="1"/>
              <a:t>Những</a:t>
            </a:r>
            <a:r>
              <a:rPr lang="en-US" dirty="0"/>
              <a:t> </a:t>
            </a:r>
            <a:r>
              <a:rPr lang="en-US" dirty="0" err="1"/>
              <a:t>năm</a:t>
            </a:r>
            <a:r>
              <a:rPr lang="en-US" dirty="0"/>
              <a:t> </a:t>
            </a:r>
            <a:r>
              <a:rPr lang="en-US" dirty="0" err="1"/>
              <a:t>gần</a:t>
            </a:r>
            <a:r>
              <a:rPr lang="en-US" dirty="0"/>
              <a:t> </a:t>
            </a:r>
            <a:r>
              <a:rPr lang="en-US" dirty="0" err="1"/>
              <a:t>đây</a:t>
            </a:r>
            <a:r>
              <a:rPr lang="en-US" dirty="0"/>
              <a:t>, </a:t>
            </a:r>
            <a:r>
              <a:rPr lang="en-US" dirty="0" err="1"/>
              <a:t>phương</a:t>
            </a:r>
            <a:r>
              <a:rPr lang="en-US" dirty="0"/>
              <a:t> </a:t>
            </a:r>
            <a:r>
              <a:rPr lang="en-US" dirty="0" err="1"/>
              <a:t>pháp</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r>
              <a:rPr lang="en-US" dirty="0"/>
              <a:t> </a:t>
            </a:r>
            <a:r>
              <a:rPr lang="en-US" dirty="0" err="1"/>
              <a:t>đã</a:t>
            </a:r>
            <a:r>
              <a:rPr lang="en-US" dirty="0"/>
              <a:t> </a:t>
            </a:r>
            <a:r>
              <a:rPr lang="en-US" dirty="0" err="1"/>
              <a:t>thống</a:t>
            </a:r>
            <a:r>
              <a:rPr lang="en-US" dirty="0"/>
              <a:t> </a:t>
            </a:r>
            <a:r>
              <a:rPr lang="en-US" dirty="0" err="1"/>
              <a:t>lĩnh</a:t>
            </a:r>
            <a:r>
              <a:rPr lang="en-US" dirty="0"/>
              <a:t> </a:t>
            </a:r>
            <a:r>
              <a:rPr lang="en-US" dirty="0" err="1"/>
              <a:t>thị</a:t>
            </a:r>
            <a:r>
              <a:rPr lang="en-US" dirty="0"/>
              <a:t> </a:t>
            </a:r>
            <a:r>
              <a:rPr lang="en-US" dirty="0" err="1"/>
              <a:t>trường</a:t>
            </a:r>
            <a:r>
              <a:rPr lang="en-US" dirty="0"/>
              <a:t> </a:t>
            </a:r>
            <a:r>
              <a:rPr lang="en-US" dirty="0" err="1"/>
              <a:t>lập</a:t>
            </a:r>
            <a:r>
              <a:rPr lang="en-US" dirty="0"/>
              <a:t> </a:t>
            </a:r>
            <a:r>
              <a:rPr lang="en-US" dirty="0" err="1"/>
              <a:t>trình</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từ</a:t>
            </a:r>
            <a:r>
              <a:rPr lang="en-US" dirty="0"/>
              <a:t> </a:t>
            </a:r>
            <a:r>
              <a:rPr lang="en-US" dirty="0" err="1"/>
              <a:t>đó</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hướng</a:t>
            </a:r>
            <a:r>
              <a:rPr lang="en-US" dirty="0"/>
              <a:t> </a:t>
            </a:r>
            <a:r>
              <a:rPr lang="en-US" dirty="0" err="1"/>
              <a:t>đối</a:t>
            </a:r>
            <a:r>
              <a:rPr lang="en-US" dirty="0"/>
              <a:t> </a:t>
            </a:r>
            <a:r>
              <a:rPr lang="en-US" dirty="0" err="1"/>
              <a:t>tượng</a:t>
            </a:r>
            <a:r>
              <a:rPr lang="en-US" dirty="0"/>
              <a:t> – Object Oriented Analysis and Design </a:t>
            </a:r>
            <a:r>
              <a:rPr lang="en-US" dirty="0" err="1"/>
              <a:t>viết</a:t>
            </a:r>
            <a:r>
              <a:rPr lang="en-US" dirty="0"/>
              <a:t> </a:t>
            </a:r>
            <a:r>
              <a:rPr lang="en-US" dirty="0" err="1"/>
              <a:t>tắt</a:t>
            </a:r>
            <a:r>
              <a:rPr lang="en-US" dirty="0"/>
              <a:t> </a:t>
            </a:r>
            <a:r>
              <a:rPr lang="en-US" dirty="0" err="1"/>
              <a:t>là</a:t>
            </a:r>
            <a:r>
              <a:rPr lang="en-US" dirty="0"/>
              <a:t> OOAD) </a:t>
            </a:r>
            <a:r>
              <a:rPr lang="en-US" dirty="0" err="1"/>
              <a:t>bắt</a:t>
            </a:r>
            <a:r>
              <a:rPr lang="en-US" dirty="0"/>
              <a:t> </a:t>
            </a:r>
            <a:r>
              <a:rPr lang="en-US" dirty="0" err="1"/>
              <a:t>đầu</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rãi</a:t>
            </a:r>
            <a:r>
              <a:rPr lang="en-US" dirty="0"/>
              <a:t> </a:t>
            </a:r>
            <a:r>
              <a:rPr lang="en-US" dirty="0" err="1"/>
              <a:t>hơn</a:t>
            </a:r>
            <a:r>
              <a:rPr lang="en-US" dirty="0"/>
              <a:t>.</a:t>
            </a:r>
          </a:p>
          <a:p>
            <a:pPr marL="0" algn="just">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endParaRPr lang="en-US" sz="3600" dirty="0"/>
          </a:p>
        </p:txBody>
      </p:sp>
      <p:sp>
        <p:nvSpPr>
          <p:cNvPr id="3" name="Content Placeholder 2"/>
          <p:cNvSpPr>
            <a:spLocks noGrp="1"/>
          </p:cNvSpPr>
          <p:nvPr>
            <p:ph idx="1"/>
          </p:nvPr>
        </p:nvSpPr>
        <p:spPr>
          <a:xfrm>
            <a:off x="457200" y="1447800"/>
            <a:ext cx="8305800" cy="4678363"/>
          </a:xfrm>
        </p:spPr>
        <p:txBody>
          <a:bodyPr/>
          <a:lstStyle/>
          <a:p>
            <a:pPr>
              <a:buNone/>
            </a:pPr>
            <a:r>
              <a:rPr lang="en-US" sz="2800" dirty="0">
                <a:solidFill>
                  <a:srgbClr val="FFFF00"/>
                </a:solidFill>
              </a:rPr>
              <a:t>3.2.4 </a:t>
            </a:r>
            <a:r>
              <a:rPr lang="en-US" sz="2800" dirty="0" err="1">
                <a:solidFill>
                  <a:srgbClr val="FFFF00"/>
                </a:solidFill>
              </a:rPr>
              <a:t>Bảng</a:t>
            </a:r>
            <a:r>
              <a:rPr lang="en-US" sz="2800" dirty="0">
                <a:solidFill>
                  <a:srgbClr val="FFFF00"/>
                </a:solidFill>
              </a:rPr>
              <a:t> </a:t>
            </a:r>
            <a:r>
              <a:rPr lang="en-US" sz="2800" dirty="0" err="1">
                <a:solidFill>
                  <a:srgbClr val="FFFF00"/>
                </a:solidFill>
              </a:rPr>
              <a:t>mô</a:t>
            </a:r>
            <a:r>
              <a:rPr lang="en-US" sz="2800" dirty="0">
                <a:solidFill>
                  <a:srgbClr val="FFFF00"/>
                </a:solidFill>
              </a:rPr>
              <a:t> </a:t>
            </a:r>
            <a:r>
              <a:rPr lang="en-US" sz="2800" dirty="0" err="1">
                <a:solidFill>
                  <a:srgbClr val="FFFF00"/>
                </a:solidFill>
              </a:rPr>
              <a:t>tả</a:t>
            </a:r>
            <a:r>
              <a:rPr lang="en-US" sz="2800" dirty="0">
                <a:solidFill>
                  <a:srgbClr val="FFFF00"/>
                </a:solidFill>
              </a:rPr>
              <a:t> Use Case </a:t>
            </a:r>
          </a:p>
          <a:p>
            <a:endParaRPr lang="en-US" dirty="0"/>
          </a:p>
          <a:p>
            <a:endParaRPr lang="en-US" dirty="0"/>
          </a:p>
        </p:txBody>
      </p:sp>
      <p:pic>
        <p:nvPicPr>
          <p:cNvPr id="5" name="Picture 4"/>
          <p:cNvPicPr/>
          <p:nvPr/>
        </p:nvPicPr>
        <p:blipFill>
          <a:blip r:embed="rId2" cstate="print"/>
          <a:srcRect l="14151" t="25843" r="15837" b="14981"/>
          <a:stretch>
            <a:fillRect/>
          </a:stretch>
        </p:blipFill>
        <p:spPr bwMode="auto">
          <a:xfrm>
            <a:off x="762000" y="2209801"/>
            <a:ext cx="7772400" cy="3886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endParaRPr lang="en-US" sz="3600" dirty="0"/>
          </a:p>
        </p:txBody>
      </p:sp>
      <p:sp>
        <p:nvSpPr>
          <p:cNvPr id="3" name="Content Placeholder 2"/>
          <p:cNvSpPr>
            <a:spLocks noGrp="1"/>
          </p:cNvSpPr>
          <p:nvPr>
            <p:ph idx="1"/>
          </p:nvPr>
        </p:nvSpPr>
        <p:spPr>
          <a:xfrm>
            <a:off x="457200" y="1295400"/>
            <a:ext cx="8229600" cy="5410200"/>
          </a:xfrm>
        </p:spPr>
        <p:txBody>
          <a:bodyPr/>
          <a:lstStyle/>
          <a:p>
            <a:pPr>
              <a:buNone/>
            </a:pPr>
            <a:r>
              <a:rPr lang="en-US" sz="3200" dirty="0">
                <a:solidFill>
                  <a:srgbClr val="FFFF00"/>
                </a:solidFill>
              </a:rPr>
              <a:t>3.2.4 </a:t>
            </a:r>
            <a:r>
              <a:rPr lang="en-US" sz="3200" dirty="0" err="1">
                <a:solidFill>
                  <a:srgbClr val="FFFF00"/>
                </a:solidFill>
              </a:rPr>
              <a:t>Bảng</a:t>
            </a:r>
            <a:r>
              <a:rPr lang="en-US" sz="3200" dirty="0">
                <a:solidFill>
                  <a:srgbClr val="FFFF00"/>
                </a:solidFill>
              </a:rPr>
              <a:t> </a:t>
            </a:r>
            <a:r>
              <a:rPr lang="en-US" sz="3200" dirty="0" err="1">
                <a:solidFill>
                  <a:srgbClr val="FFFF00"/>
                </a:solidFill>
              </a:rPr>
              <a:t>mô</a:t>
            </a:r>
            <a:r>
              <a:rPr lang="en-US" sz="3200" dirty="0">
                <a:solidFill>
                  <a:srgbClr val="FFFF00"/>
                </a:solidFill>
              </a:rPr>
              <a:t> </a:t>
            </a:r>
            <a:r>
              <a:rPr lang="en-US" sz="3200" dirty="0" err="1">
                <a:solidFill>
                  <a:srgbClr val="FFFF00"/>
                </a:solidFill>
              </a:rPr>
              <a:t>tả</a:t>
            </a:r>
            <a:r>
              <a:rPr lang="en-US" sz="3200" dirty="0">
                <a:solidFill>
                  <a:srgbClr val="FFFF00"/>
                </a:solidFill>
              </a:rPr>
              <a:t> Use Case </a:t>
            </a:r>
          </a:p>
          <a:p>
            <a:endParaRPr lang="en-US" dirty="0"/>
          </a:p>
        </p:txBody>
      </p:sp>
      <p:graphicFrame>
        <p:nvGraphicFramePr>
          <p:cNvPr id="4" name="Table 3"/>
          <p:cNvGraphicFramePr>
            <a:graphicFrameLocks noGrp="1"/>
          </p:cNvGraphicFramePr>
          <p:nvPr/>
        </p:nvGraphicFramePr>
        <p:xfrm>
          <a:off x="762000" y="2057400"/>
          <a:ext cx="7772400" cy="4495800"/>
        </p:xfrm>
        <a:graphic>
          <a:graphicData uri="http://schemas.openxmlformats.org/drawingml/2006/table">
            <a:tbl>
              <a:tblPr firstRow="1" bandRow="1">
                <a:tableStyleId>{21E4AEA4-8DFA-4A89-87EB-49C32662AFE0}</a:tableStyleId>
              </a:tblPr>
              <a:tblGrid>
                <a:gridCol w="29718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370840">
                <a:tc>
                  <a:txBody>
                    <a:bodyPr/>
                    <a:lstStyle/>
                    <a:p>
                      <a:r>
                        <a:rPr lang="en-US" dirty="0"/>
                        <a:t>Use Case ID</a:t>
                      </a:r>
                    </a:p>
                  </a:txBody>
                  <a:tcPr/>
                </a:tc>
                <a:tc>
                  <a:txBody>
                    <a:bodyPr/>
                    <a:lstStyle/>
                    <a:p>
                      <a:r>
                        <a:rPr lang="en-US" dirty="0"/>
                        <a:t>UC 01</a:t>
                      </a:r>
                    </a:p>
                  </a:txBody>
                  <a:tcPr/>
                </a:tc>
                <a:extLst>
                  <a:ext uri="{0D108BD9-81ED-4DB2-BD59-A6C34878D82A}">
                    <a16:rowId xmlns:a16="http://schemas.microsoft.com/office/drawing/2014/main" val="10000"/>
                  </a:ext>
                </a:extLst>
              </a:tr>
              <a:tr h="370840">
                <a:tc>
                  <a:txBody>
                    <a:bodyPr/>
                    <a:lstStyle/>
                    <a:p>
                      <a:r>
                        <a:rPr lang="en-US" dirty="0" err="1"/>
                        <a:t>Tên</a:t>
                      </a:r>
                      <a:r>
                        <a:rPr lang="en-US" baseline="0" dirty="0"/>
                        <a:t> Use Case</a:t>
                      </a:r>
                      <a:endParaRPr lang="en-US" dirty="0"/>
                    </a:p>
                  </a:txBody>
                  <a:tcPr/>
                </a:tc>
                <a:tc>
                  <a:txBody>
                    <a:bodyPr/>
                    <a:lstStyle/>
                    <a:p>
                      <a:r>
                        <a:rPr lang="en-US" dirty="0" err="1"/>
                        <a:t>Đăng</a:t>
                      </a:r>
                      <a:r>
                        <a:rPr lang="en-US" baseline="0" dirty="0"/>
                        <a:t> </a:t>
                      </a:r>
                      <a:r>
                        <a:rPr lang="en-US" baseline="0" dirty="0" err="1"/>
                        <a:t>ký</a:t>
                      </a:r>
                      <a:r>
                        <a:rPr lang="en-US" baseline="0" dirty="0"/>
                        <a:t> </a:t>
                      </a:r>
                      <a:r>
                        <a:rPr lang="en-US" baseline="0" dirty="0" err="1"/>
                        <a:t>học</a:t>
                      </a:r>
                      <a:r>
                        <a:rPr lang="en-US" baseline="0" dirty="0"/>
                        <a:t> </a:t>
                      </a:r>
                      <a:r>
                        <a:rPr lang="en-US" baseline="0" dirty="0" err="1"/>
                        <a:t>kỳ</a:t>
                      </a:r>
                      <a:r>
                        <a:rPr lang="en-US" baseline="0" dirty="0"/>
                        <a:t> </a:t>
                      </a:r>
                      <a:r>
                        <a:rPr lang="en-US" baseline="0" dirty="0" err="1"/>
                        <a:t>phụ</a:t>
                      </a:r>
                      <a:endParaRPr lang="en-US" dirty="0"/>
                    </a:p>
                  </a:txBody>
                  <a:tcPr/>
                </a:tc>
                <a:extLst>
                  <a:ext uri="{0D108BD9-81ED-4DB2-BD59-A6C34878D82A}">
                    <a16:rowId xmlns:a16="http://schemas.microsoft.com/office/drawing/2014/main" val="10001"/>
                  </a:ext>
                </a:extLst>
              </a:tr>
              <a:tr h="370840">
                <a:tc>
                  <a:txBody>
                    <a:bodyPr/>
                    <a:lstStyle/>
                    <a:p>
                      <a:r>
                        <a:rPr lang="en-US" dirty="0" err="1"/>
                        <a:t>Tác</a:t>
                      </a:r>
                      <a:r>
                        <a:rPr lang="en-US" baseline="0" dirty="0"/>
                        <a:t> </a:t>
                      </a:r>
                      <a:r>
                        <a:rPr lang="en-US" baseline="0" dirty="0" err="1"/>
                        <a:t>nhân</a:t>
                      </a:r>
                      <a:r>
                        <a:rPr lang="en-US" baseline="0" dirty="0"/>
                        <a:t> (Actor)</a:t>
                      </a:r>
                      <a:endParaRPr lang="en-US" dirty="0"/>
                    </a:p>
                  </a:txBody>
                  <a:tcPr/>
                </a:tc>
                <a:tc>
                  <a:txBody>
                    <a:bodyPr/>
                    <a:lstStyle/>
                    <a:p>
                      <a:r>
                        <a:rPr lang="en-US" dirty="0" err="1"/>
                        <a:t>Sinh</a:t>
                      </a:r>
                      <a:r>
                        <a:rPr lang="en-US" dirty="0"/>
                        <a:t> </a:t>
                      </a:r>
                      <a:r>
                        <a:rPr lang="en-US" dirty="0" err="1"/>
                        <a:t>viên</a:t>
                      </a:r>
                      <a:endParaRPr lang="en-US" dirty="0"/>
                    </a:p>
                  </a:txBody>
                  <a:tcPr/>
                </a:tc>
                <a:extLst>
                  <a:ext uri="{0D108BD9-81ED-4DB2-BD59-A6C34878D82A}">
                    <a16:rowId xmlns:a16="http://schemas.microsoft.com/office/drawing/2014/main" val="10002"/>
                  </a:ext>
                </a:extLst>
              </a:tr>
              <a:tr h="370840">
                <a:tc>
                  <a:txBody>
                    <a:bodyPr/>
                    <a:lstStyle/>
                    <a:p>
                      <a:r>
                        <a:rPr lang="en-US" dirty="0" err="1"/>
                        <a:t>Tóm</a:t>
                      </a:r>
                      <a:r>
                        <a:rPr lang="en-US" baseline="0" dirty="0"/>
                        <a:t> </a:t>
                      </a:r>
                      <a:r>
                        <a:rPr lang="en-US" baseline="0" dirty="0" err="1"/>
                        <a:t>tắt</a:t>
                      </a:r>
                      <a:endParaRPr lang="en-US" dirty="0"/>
                    </a:p>
                  </a:txBody>
                  <a:tcPr/>
                </a:tc>
                <a:tc>
                  <a:txBody>
                    <a:bodyPr/>
                    <a:lstStyle/>
                    <a:p>
                      <a:r>
                        <a:rPr lang="en-US" dirty="0"/>
                        <a:t>Use Case </a:t>
                      </a:r>
                      <a:r>
                        <a:rPr lang="en-US" dirty="0" err="1"/>
                        <a:t>cho</a:t>
                      </a:r>
                      <a:r>
                        <a:rPr lang="en-US" dirty="0"/>
                        <a:t> </a:t>
                      </a:r>
                      <a:r>
                        <a:rPr lang="en-US" dirty="0" err="1"/>
                        <a:t>phép</a:t>
                      </a:r>
                      <a:r>
                        <a:rPr lang="en-US" baseline="0" dirty="0"/>
                        <a:t> </a:t>
                      </a:r>
                      <a:r>
                        <a:rPr lang="en-US" baseline="0" dirty="0" err="1"/>
                        <a:t>một</a:t>
                      </a:r>
                      <a:r>
                        <a:rPr lang="en-US" baseline="0" dirty="0"/>
                        <a:t> </a:t>
                      </a:r>
                      <a:r>
                        <a:rPr lang="en-US" baseline="0" dirty="0" err="1"/>
                        <a:t>sinh</a:t>
                      </a:r>
                      <a:r>
                        <a:rPr lang="en-US" baseline="0" dirty="0"/>
                        <a:t> </a:t>
                      </a:r>
                      <a:r>
                        <a:rPr lang="en-US" baseline="0" dirty="0" err="1"/>
                        <a:t>viên</a:t>
                      </a:r>
                      <a:r>
                        <a:rPr lang="en-US" baseline="0" dirty="0"/>
                        <a:t> </a:t>
                      </a:r>
                      <a:r>
                        <a:rPr lang="en-US" baseline="0" dirty="0" err="1"/>
                        <a:t>đăng</a:t>
                      </a:r>
                      <a:r>
                        <a:rPr lang="en-US" baseline="0" dirty="0"/>
                        <a:t> </a:t>
                      </a:r>
                      <a:r>
                        <a:rPr lang="en-US" baseline="0" dirty="0" err="1"/>
                        <a:t>ký</a:t>
                      </a:r>
                      <a:r>
                        <a:rPr lang="en-US" baseline="0" dirty="0"/>
                        <a:t> </a:t>
                      </a:r>
                      <a:r>
                        <a:rPr lang="en-US" baseline="0" dirty="0" err="1"/>
                        <a:t>các</a:t>
                      </a:r>
                      <a:r>
                        <a:rPr lang="en-US" baseline="0" dirty="0"/>
                        <a:t> </a:t>
                      </a:r>
                      <a:r>
                        <a:rPr lang="en-US" baseline="0" dirty="0" err="1"/>
                        <a:t>học</a:t>
                      </a:r>
                      <a:r>
                        <a:rPr lang="en-US" baseline="0" dirty="0"/>
                        <a:t> </a:t>
                      </a:r>
                      <a:r>
                        <a:rPr lang="en-US" baseline="0" dirty="0" err="1"/>
                        <a:t>phần</a:t>
                      </a:r>
                      <a:r>
                        <a:rPr lang="en-US" baseline="0" dirty="0"/>
                        <a:t> </a:t>
                      </a:r>
                      <a:r>
                        <a:rPr lang="en-US" baseline="0" dirty="0" err="1"/>
                        <a:t>chưa</a:t>
                      </a:r>
                      <a:r>
                        <a:rPr lang="en-US" baseline="0" dirty="0"/>
                        <a:t> </a:t>
                      </a:r>
                      <a:r>
                        <a:rPr lang="en-US" baseline="0" dirty="0" err="1"/>
                        <a:t>đạt</a:t>
                      </a:r>
                      <a:r>
                        <a:rPr lang="en-US" baseline="0" dirty="0"/>
                        <a:t> </a:t>
                      </a:r>
                      <a:r>
                        <a:rPr lang="en-US" baseline="0" dirty="0" err="1"/>
                        <a:t>vào</a:t>
                      </a:r>
                      <a:r>
                        <a:rPr lang="en-US" baseline="0" dirty="0"/>
                        <a:t> </a:t>
                      </a:r>
                      <a:r>
                        <a:rPr lang="en-US" baseline="0" dirty="0" err="1"/>
                        <a:t>học</a:t>
                      </a:r>
                      <a:r>
                        <a:rPr lang="en-US" baseline="0" dirty="0"/>
                        <a:t> </a:t>
                      </a:r>
                      <a:r>
                        <a:rPr lang="en-US" baseline="0" dirty="0" err="1"/>
                        <a:t>kỳ</a:t>
                      </a:r>
                      <a:r>
                        <a:rPr lang="en-US" baseline="0" dirty="0"/>
                        <a:t> </a:t>
                      </a:r>
                      <a:r>
                        <a:rPr lang="en-US" baseline="0" dirty="0" err="1"/>
                        <a:t>phụ</a:t>
                      </a:r>
                      <a:r>
                        <a:rPr lang="en-US" baseline="0" dirty="0"/>
                        <a:t> </a:t>
                      </a:r>
                      <a:endParaRPr lang="en-US" dirty="0"/>
                    </a:p>
                  </a:txBody>
                  <a:tcPr/>
                </a:tc>
                <a:extLst>
                  <a:ext uri="{0D108BD9-81ED-4DB2-BD59-A6C34878D82A}">
                    <a16:rowId xmlns:a16="http://schemas.microsoft.com/office/drawing/2014/main" val="10003"/>
                  </a:ext>
                </a:extLst>
              </a:tr>
              <a:tr h="370840">
                <a:tc>
                  <a:txBody>
                    <a:bodyPr/>
                    <a:lstStyle/>
                    <a:p>
                      <a:r>
                        <a:rPr lang="en-US" dirty="0" err="1"/>
                        <a:t>Điều</a:t>
                      </a:r>
                      <a:r>
                        <a:rPr lang="en-US" baseline="0" dirty="0"/>
                        <a:t> </a:t>
                      </a:r>
                      <a:r>
                        <a:rPr lang="en-US" baseline="0" dirty="0" err="1"/>
                        <a:t>kiện</a:t>
                      </a:r>
                      <a:r>
                        <a:rPr lang="en-US" baseline="0" dirty="0"/>
                        <a:t> </a:t>
                      </a:r>
                      <a:r>
                        <a:rPr lang="en-US" baseline="0" dirty="0" err="1"/>
                        <a:t>tiên</a:t>
                      </a:r>
                      <a:r>
                        <a:rPr lang="en-US" baseline="0" dirty="0"/>
                        <a:t> </a:t>
                      </a:r>
                      <a:r>
                        <a:rPr lang="en-US" baseline="0" dirty="0" err="1"/>
                        <a:t>quyết</a:t>
                      </a:r>
                      <a:endParaRPr lang="en-US" dirty="0"/>
                    </a:p>
                  </a:txBody>
                  <a:tcPr/>
                </a:tc>
                <a:tc>
                  <a:txBody>
                    <a:bodyPr/>
                    <a:lstStyle/>
                    <a:p>
                      <a:r>
                        <a:rPr lang="en-US" dirty="0" err="1"/>
                        <a:t>Sinh</a:t>
                      </a:r>
                      <a:r>
                        <a:rPr lang="en-US" dirty="0"/>
                        <a:t> </a:t>
                      </a:r>
                      <a:r>
                        <a:rPr lang="en-US" dirty="0" err="1"/>
                        <a:t>viên</a:t>
                      </a:r>
                      <a:r>
                        <a:rPr lang="en-US" baseline="0" dirty="0"/>
                        <a:t> </a:t>
                      </a:r>
                      <a:r>
                        <a:rPr lang="en-US" baseline="0" dirty="0" err="1"/>
                        <a:t>phải</a:t>
                      </a:r>
                      <a:r>
                        <a:rPr lang="en-US" baseline="0" dirty="0"/>
                        <a:t> </a:t>
                      </a:r>
                      <a:r>
                        <a:rPr lang="en-US" baseline="0" dirty="0" err="1"/>
                        <a:t>có</a:t>
                      </a:r>
                      <a:r>
                        <a:rPr lang="en-US" baseline="0" dirty="0"/>
                        <a:t> </a:t>
                      </a:r>
                      <a:r>
                        <a:rPr lang="en-US" baseline="0" dirty="0" err="1"/>
                        <a:t>ít</a:t>
                      </a:r>
                      <a:r>
                        <a:rPr lang="en-US" baseline="0" dirty="0"/>
                        <a:t> </a:t>
                      </a:r>
                      <a:r>
                        <a:rPr lang="en-US" baseline="0" dirty="0" err="1"/>
                        <a:t>nhất</a:t>
                      </a:r>
                      <a:r>
                        <a:rPr lang="en-US" baseline="0" dirty="0"/>
                        <a:t> </a:t>
                      </a:r>
                      <a:r>
                        <a:rPr lang="en-US" baseline="0" dirty="0" err="1"/>
                        <a:t>một</a:t>
                      </a:r>
                      <a:r>
                        <a:rPr lang="en-US" baseline="0" dirty="0"/>
                        <a:t> </a:t>
                      </a:r>
                      <a:r>
                        <a:rPr lang="en-US" baseline="0" dirty="0" err="1"/>
                        <a:t>học</a:t>
                      </a:r>
                      <a:r>
                        <a:rPr lang="en-US" baseline="0" dirty="0"/>
                        <a:t> </a:t>
                      </a:r>
                      <a:r>
                        <a:rPr lang="en-US" baseline="0" dirty="0" err="1"/>
                        <a:t>phần</a:t>
                      </a:r>
                      <a:r>
                        <a:rPr lang="en-US" baseline="0" dirty="0"/>
                        <a:t> </a:t>
                      </a:r>
                      <a:r>
                        <a:rPr lang="en-US" baseline="0" dirty="0" err="1"/>
                        <a:t>chưa</a:t>
                      </a:r>
                      <a:r>
                        <a:rPr lang="en-US" baseline="0" dirty="0"/>
                        <a:t> </a:t>
                      </a:r>
                      <a:r>
                        <a:rPr lang="en-US" baseline="0" dirty="0" err="1"/>
                        <a:t>đạt</a:t>
                      </a:r>
                      <a:r>
                        <a:rPr lang="en-US" baseline="0" dirty="0"/>
                        <a:t> </a:t>
                      </a:r>
                      <a:r>
                        <a:rPr lang="en-US" baseline="0" dirty="0" err="1"/>
                        <a:t>khi</a:t>
                      </a:r>
                      <a:r>
                        <a:rPr lang="en-US" baseline="0" dirty="0"/>
                        <a:t> </a:t>
                      </a:r>
                      <a:r>
                        <a:rPr lang="en-US" baseline="0" dirty="0" err="1"/>
                        <a:t>thực</a:t>
                      </a:r>
                      <a:r>
                        <a:rPr lang="en-US" baseline="0" dirty="0"/>
                        <a:t> </a:t>
                      </a:r>
                      <a:r>
                        <a:rPr lang="en-US" baseline="0" dirty="0" err="1"/>
                        <a:t>hiện</a:t>
                      </a:r>
                      <a:r>
                        <a:rPr lang="en-US" baseline="0" dirty="0"/>
                        <a:t> Use Case </a:t>
                      </a:r>
                      <a:r>
                        <a:rPr lang="en-US" baseline="0" dirty="0" err="1"/>
                        <a:t>này</a:t>
                      </a:r>
                      <a:endParaRPr lang="en-US" dirty="0"/>
                    </a:p>
                  </a:txBody>
                  <a:tcPr/>
                </a:tc>
                <a:extLst>
                  <a:ext uri="{0D108BD9-81ED-4DB2-BD59-A6C34878D82A}">
                    <a16:rowId xmlns:a16="http://schemas.microsoft.com/office/drawing/2014/main" val="10004"/>
                  </a:ext>
                </a:extLst>
              </a:tr>
              <a:tr h="370840">
                <a:tc>
                  <a:txBody>
                    <a:bodyPr/>
                    <a:lstStyle/>
                    <a:p>
                      <a:r>
                        <a:rPr lang="en-US" dirty="0" err="1"/>
                        <a:t>Kết</a:t>
                      </a:r>
                      <a:r>
                        <a:rPr lang="en-US" baseline="0" dirty="0"/>
                        <a:t> </a:t>
                      </a:r>
                      <a:r>
                        <a:rPr lang="en-US" baseline="0" dirty="0" err="1"/>
                        <a:t>quả</a:t>
                      </a:r>
                      <a:endParaRPr lang="en-US" dirty="0"/>
                    </a:p>
                  </a:txBody>
                  <a:tcPr/>
                </a:tc>
                <a:tc>
                  <a:txBody>
                    <a:bodyPr/>
                    <a:lstStyle/>
                    <a:p>
                      <a:r>
                        <a:rPr lang="en-US" dirty="0" err="1"/>
                        <a:t>Các</a:t>
                      </a:r>
                      <a:r>
                        <a:rPr lang="en-US" baseline="0" dirty="0"/>
                        <a:t> </a:t>
                      </a:r>
                      <a:r>
                        <a:rPr lang="en-US" baseline="0" dirty="0" err="1"/>
                        <a:t>học</a:t>
                      </a:r>
                      <a:r>
                        <a:rPr lang="en-US" baseline="0" dirty="0"/>
                        <a:t> </a:t>
                      </a:r>
                      <a:r>
                        <a:rPr lang="en-US" baseline="0" dirty="0" err="1"/>
                        <a:t>phần</a:t>
                      </a:r>
                      <a:r>
                        <a:rPr lang="en-US" baseline="0" dirty="0"/>
                        <a:t> </a:t>
                      </a:r>
                      <a:r>
                        <a:rPr lang="en-US" baseline="0" dirty="0" err="1"/>
                        <a:t>mà</a:t>
                      </a:r>
                      <a:r>
                        <a:rPr lang="en-US" baseline="0" dirty="0"/>
                        <a:t> </a:t>
                      </a:r>
                      <a:r>
                        <a:rPr lang="en-US" baseline="0" dirty="0" err="1"/>
                        <a:t>sinh</a:t>
                      </a:r>
                      <a:r>
                        <a:rPr lang="en-US" baseline="0" dirty="0"/>
                        <a:t> </a:t>
                      </a:r>
                      <a:r>
                        <a:rPr lang="en-US" baseline="0" dirty="0" err="1"/>
                        <a:t>viên</a:t>
                      </a:r>
                      <a:r>
                        <a:rPr lang="en-US" baseline="0" dirty="0"/>
                        <a:t> </a:t>
                      </a:r>
                      <a:r>
                        <a:rPr lang="en-US" baseline="0" dirty="0" err="1"/>
                        <a:t>đăng</a:t>
                      </a:r>
                      <a:r>
                        <a:rPr lang="en-US" baseline="0" dirty="0"/>
                        <a:t> </a:t>
                      </a:r>
                      <a:r>
                        <a:rPr lang="en-US" baseline="0" dirty="0" err="1"/>
                        <a:t>ký</a:t>
                      </a:r>
                      <a:r>
                        <a:rPr lang="en-US" baseline="0" dirty="0"/>
                        <a:t> </a:t>
                      </a:r>
                      <a:r>
                        <a:rPr lang="en-US" baseline="0" dirty="0" err="1"/>
                        <a:t>được</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ghi</a:t>
                      </a:r>
                      <a:r>
                        <a:rPr lang="en-US" baseline="0" dirty="0"/>
                        <a:t> </a:t>
                      </a:r>
                      <a:r>
                        <a:rPr lang="en-US" baseline="0" dirty="0" err="1"/>
                        <a:t>nhận</a:t>
                      </a:r>
                      <a:r>
                        <a:rPr lang="en-US" baseline="0" dirty="0"/>
                        <a:t> </a:t>
                      </a:r>
                      <a:r>
                        <a:rPr lang="en-US" baseline="0" dirty="0" err="1"/>
                        <a:t>lại</a:t>
                      </a:r>
                      <a:endParaRPr lang="en-US" dirty="0"/>
                    </a:p>
                  </a:txBody>
                  <a:tcPr/>
                </a:tc>
                <a:extLst>
                  <a:ext uri="{0D108BD9-81ED-4DB2-BD59-A6C34878D82A}">
                    <a16:rowId xmlns:a16="http://schemas.microsoft.com/office/drawing/2014/main" val="10005"/>
                  </a:ext>
                </a:extLst>
              </a:tr>
              <a:tr h="370840">
                <a:tc>
                  <a:txBody>
                    <a:bodyPr/>
                    <a:lstStyle/>
                    <a:p>
                      <a:r>
                        <a:rPr lang="en-US" dirty="0" err="1"/>
                        <a:t>Kịch</a:t>
                      </a:r>
                      <a:r>
                        <a:rPr lang="en-US" baseline="0" dirty="0"/>
                        <a:t> </a:t>
                      </a:r>
                      <a:r>
                        <a:rPr lang="en-US" baseline="0" dirty="0" err="1"/>
                        <a:t>bản</a:t>
                      </a:r>
                      <a:r>
                        <a:rPr lang="en-US" baseline="0" dirty="0"/>
                        <a:t> </a:t>
                      </a:r>
                      <a:r>
                        <a:rPr lang="en-US" baseline="0" dirty="0" err="1"/>
                        <a:t>chính</a:t>
                      </a:r>
                      <a:endParaRPr lang="en-US" dirty="0"/>
                    </a:p>
                  </a:txBody>
                  <a:tcPr/>
                </a:tc>
                <a:tc>
                  <a:txBody>
                    <a:bodyPr/>
                    <a:lstStyle/>
                    <a:p>
                      <a:r>
                        <a:rPr lang="en-US" dirty="0"/>
                        <a:t>Use Case </a:t>
                      </a:r>
                      <a:r>
                        <a:rPr lang="en-US" dirty="0" err="1"/>
                        <a:t>bắt</a:t>
                      </a:r>
                      <a:r>
                        <a:rPr lang="en-US" baseline="0" dirty="0"/>
                        <a:t> </a:t>
                      </a:r>
                      <a:r>
                        <a:rPr lang="en-US" baseline="0" dirty="0" err="1"/>
                        <a:t>đầu</a:t>
                      </a:r>
                      <a:r>
                        <a:rPr lang="en-US" baseline="0" dirty="0"/>
                        <a:t> </a:t>
                      </a:r>
                      <a:r>
                        <a:rPr lang="en-US" baseline="0" dirty="0" err="1"/>
                        <a:t>khi</a:t>
                      </a:r>
                      <a:r>
                        <a:rPr lang="en-US" baseline="0" dirty="0"/>
                        <a:t> </a:t>
                      </a:r>
                      <a:r>
                        <a:rPr lang="en-US" baseline="0" dirty="0" err="1"/>
                        <a:t>sinh</a:t>
                      </a:r>
                      <a:r>
                        <a:rPr lang="en-US" baseline="0" dirty="0"/>
                        <a:t> </a:t>
                      </a:r>
                      <a:r>
                        <a:rPr lang="en-US" baseline="0" dirty="0" err="1"/>
                        <a:t>viên</a:t>
                      </a:r>
                      <a:r>
                        <a:rPr lang="en-US" baseline="0" dirty="0"/>
                        <a:t> </a:t>
                      </a:r>
                      <a:r>
                        <a:rPr lang="en-US" baseline="0" dirty="0" err="1"/>
                        <a:t>gọi</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chức</a:t>
                      </a:r>
                      <a:r>
                        <a:rPr lang="en-US" baseline="0" dirty="0"/>
                        <a:t> </a:t>
                      </a:r>
                      <a:r>
                        <a:rPr lang="en-US" baseline="0" dirty="0" err="1"/>
                        <a:t>năng</a:t>
                      </a:r>
                      <a:r>
                        <a:rPr lang="en-US" baseline="0" dirty="0"/>
                        <a:t> </a:t>
                      </a:r>
                      <a:r>
                        <a:rPr lang="en-US" baseline="0" dirty="0" err="1"/>
                        <a:t>đăng</a:t>
                      </a:r>
                      <a:r>
                        <a:rPr lang="en-US" baseline="0" dirty="0"/>
                        <a:t> </a:t>
                      </a:r>
                      <a:r>
                        <a:rPr lang="en-US" baseline="0" dirty="0" err="1"/>
                        <a:t>ký</a:t>
                      </a:r>
                      <a:r>
                        <a:rPr lang="en-US" baseline="0" dirty="0"/>
                        <a:t>:</a:t>
                      </a:r>
                    </a:p>
                    <a:p>
                      <a:pPr marL="342900" indent="-342900">
                        <a:buAutoNum type="arabicPeriod"/>
                      </a:pPr>
                      <a:r>
                        <a:rPr lang="en-US" baseline="0" dirty="0" err="1"/>
                        <a:t>Nhập</a:t>
                      </a:r>
                      <a:r>
                        <a:rPr lang="en-US" baseline="0" dirty="0"/>
                        <a:t> </a:t>
                      </a:r>
                      <a:r>
                        <a:rPr lang="en-US" baseline="0" dirty="0" err="1"/>
                        <a:t>mã</a:t>
                      </a:r>
                      <a:r>
                        <a:rPr lang="en-US" baseline="0" dirty="0"/>
                        <a:t> </a:t>
                      </a:r>
                      <a:r>
                        <a:rPr lang="en-US" baseline="0" dirty="0" err="1"/>
                        <a:t>số</a:t>
                      </a:r>
                      <a:r>
                        <a:rPr lang="en-US" baseline="0" dirty="0"/>
                        <a:t> </a:t>
                      </a:r>
                      <a:r>
                        <a:rPr lang="en-US" baseline="0" dirty="0" err="1"/>
                        <a:t>sinh</a:t>
                      </a:r>
                      <a:r>
                        <a:rPr lang="en-US" baseline="0" dirty="0"/>
                        <a:t> </a:t>
                      </a:r>
                      <a:r>
                        <a:rPr lang="en-US" baseline="0" dirty="0" err="1"/>
                        <a:t>viên</a:t>
                      </a:r>
                      <a:endParaRPr lang="en-US" baseline="0" dirty="0"/>
                    </a:p>
                    <a:p>
                      <a:pPr marL="342900" indent="-342900">
                        <a:buAutoNum type="arabicPeriod"/>
                      </a:pPr>
                      <a:r>
                        <a:rPr lang="en-US" baseline="0" dirty="0" err="1"/>
                        <a:t>Hệ</a:t>
                      </a:r>
                      <a:r>
                        <a:rPr lang="en-US" baseline="0" dirty="0"/>
                        <a:t> </a:t>
                      </a:r>
                      <a:r>
                        <a:rPr lang="en-US" baseline="0" dirty="0" err="1"/>
                        <a:t>thống</a:t>
                      </a:r>
                      <a:r>
                        <a:rPr lang="en-US" baseline="0" dirty="0"/>
                        <a:t> </a:t>
                      </a:r>
                      <a:r>
                        <a:rPr lang="en-US" baseline="0" dirty="0" err="1"/>
                        <a:t>hiển</a:t>
                      </a:r>
                      <a:r>
                        <a:rPr lang="en-US" baseline="0" dirty="0"/>
                        <a:t> </a:t>
                      </a:r>
                      <a:r>
                        <a:rPr lang="en-US" baseline="0" dirty="0" err="1"/>
                        <a:t>thị</a:t>
                      </a:r>
                      <a:r>
                        <a:rPr lang="en-US" baseline="0" dirty="0"/>
                        <a:t> </a:t>
                      </a:r>
                      <a:r>
                        <a:rPr lang="en-US" baseline="0" dirty="0" err="1"/>
                        <a:t>các</a:t>
                      </a:r>
                      <a:r>
                        <a:rPr lang="en-US" baseline="0" dirty="0"/>
                        <a:t> </a:t>
                      </a:r>
                      <a:r>
                        <a:rPr lang="en-US" baseline="0" dirty="0" err="1"/>
                        <a:t>môn</a:t>
                      </a:r>
                      <a:r>
                        <a:rPr lang="en-US" baseline="0" dirty="0"/>
                        <a:t> </a:t>
                      </a:r>
                      <a:r>
                        <a:rPr lang="en-US" baseline="0" dirty="0" err="1"/>
                        <a:t>học</a:t>
                      </a:r>
                      <a:r>
                        <a:rPr lang="en-US" baseline="0" dirty="0"/>
                        <a:t> </a:t>
                      </a:r>
                      <a:r>
                        <a:rPr lang="en-US" baseline="0" dirty="0" err="1"/>
                        <a:t>mà</a:t>
                      </a:r>
                      <a:r>
                        <a:rPr lang="en-US" baseline="0" dirty="0"/>
                        <a:t> SV </a:t>
                      </a:r>
                      <a:r>
                        <a:rPr lang="en-US" baseline="0" dirty="0" err="1"/>
                        <a:t>có</a:t>
                      </a:r>
                      <a:r>
                        <a:rPr lang="en-US" baseline="0" dirty="0"/>
                        <a:t> </a:t>
                      </a:r>
                      <a:r>
                        <a:rPr lang="en-US" baseline="0" dirty="0" err="1"/>
                        <a:t>thể</a:t>
                      </a:r>
                      <a:r>
                        <a:rPr lang="en-US" baseline="0" dirty="0"/>
                        <a:t> </a:t>
                      </a:r>
                      <a:r>
                        <a:rPr lang="en-US" baseline="0" dirty="0" err="1"/>
                        <a:t>đăng</a:t>
                      </a:r>
                      <a:r>
                        <a:rPr lang="en-US" baseline="0" dirty="0"/>
                        <a:t> </a:t>
                      </a:r>
                      <a:r>
                        <a:rPr lang="en-US" baseline="0" dirty="0" err="1"/>
                        <a:t>ký</a:t>
                      </a:r>
                      <a:r>
                        <a:rPr lang="en-US" baseline="0" dirty="0"/>
                        <a:t>.</a:t>
                      </a:r>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endParaRPr lang="en-US" sz="3600" dirty="0"/>
          </a:p>
        </p:txBody>
      </p:sp>
      <p:sp>
        <p:nvSpPr>
          <p:cNvPr id="3" name="Content Placeholder 2"/>
          <p:cNvSpPr>
            <a:spLocks noGrp="1"/>
          </p:cNvSpPr>
          <p:nvPr>
            <p:ph idx="1"/>
          </p:nvPr>
        </p:nvSpPr>
        <p:spPr>
          <a:xfrm>
            <a:off x="457200" y="1295400"/>
            <a:ext cx="8229600" cy="5410200"/>
          </a:xfrm>
        </p:spPr>
        <p:txBody>
          <a:bodyPr/>
          <a:lstStyle/>
          <a:p>
            <a:pPr>
              <a:buNone/>
            </a:pPr>
            <a:r>
              <a:rPr lang="en-US" sz="3200" dirty="0">
                <a:solidFill>
                  <a:srgbClr val="FFFF00"/>
                </a:solidFill>
              </a:rPr>
              <a:t>3.2.4 </a:t>
            </a:r>
            <a:r>
              <a:rPr lang="en-US" sz="3200" dirty="0" err="1">
                <a:solidFill>
                  <a:srgbClr val="FFFF00"/>
                </a:solidFill>
              </a:rPr>
              <a:t>Bảng</a:t>
            </a:r>
            <a:r>
              <a:rPr lang="en-US" sz="3200" dirty="0">
                <a:solidFill>
                  <a:srgbClr val="FFFF00"/>
                </a:solidFill>
              </a:rPr>
              <a:t> </a:t>
            </a:r>
            <a:r>
              <a:rPr lang="en-US" sz="3200" dirty="0" err="1">
                <a:solidFill>
                  <a:srgbClr val="FFFF00"/>
                </a:solidFill>
              </a:rPr>
              <a:t>mô</a:t>
            </a:r>
            <a:r>
              <a:rPr lang="en-US" sz="3200" dirty="0">
                <a:solidFill>
                  <a:srgbClr val="FFFF00"/>
                </a:solidFill>
              </a:rPr>
              <a:t> </a:t>
            </a:r>
            <a:r>
              <a:rPr lang="en-US" sz="3200" dirty="0" err="1">
                <a:solidFill>
                  <a:srgbClr val="FFFF00"/>
                </a:solidFill>
              </a:rPr>
              <a:t>tả</a:t>
            </a:r>
            <a:r>
              <a:rPr lang="en-US" sz="3200" dirty="0">
                <a:solidFill>
                  <a:srgbClr val="FFFF00"/>
                </a:solidFill>
              </a:rPr>
              <a:t> Use Case </a:t>
            </a:r>
          </a:p>
          <a:p>
            <a:endParaRPr lang="en-US" dirty="0"/>
          </a:p>
        </p:txBody>
      </p:sp>
      <p:graphicFrame>
        <p:nvGraphicFramePr>
          <p:cNvPr id="4" name="Table 3"/>
          <p:cNvGraphicFramePr>
            <a:graphicFrameLocks noGrp="1"/>
          </p:cNvGraphicFramePr>
          <p:nvPr/>
        </p:nvGraphicFramePr>
        <p:xfrm>
          <a:off x="762000" y="2057400"/>
          <a:ext cx="7772400" cy="3667760"/>
        </p:xfrm>
        <a:graphic>
          <a:graphicData uri="http://schemas.openxmlformats.org/drawingml/2006/table">
            <a:tbl>
              <a:tblPr firstRow="1" bandRow="1">
                <a:tableStyleId>{21E4AEA4-8DFA-4A89-87EB-49C32662AFE0}</a:tableStyleId>
              </a:tblPr>
              <a:tblGrid>
                <a:gridCol w="26670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370840">
                <a:tc>
                  <a:txBody>
                    <a:bodyPr/>
                    <a:lstStyle/>
                    <a:p>
                      <a:r>
                        <a:rPr lang="en-US" dirty="0"/>
                        <a:t>Use Case ID</a:t>
                      </a:r>
                    </a:p>
                  </a:txBody>
                  <a:tcPr/>
                </a:tc>
                <a:tc>
                  <a:txBody>
                    <a:bodyPr/>
                    <a:lstStyle/>
                    <a:p>
                      <a:r>
                        <a:rPr lang="en-US" dirty="0"/>
                        <a:t>UC 01</a:t>
                      </a:r>
                    </a:p>
                  </a:txBody>
                  <a:tcPr/>
                </a:tc>
                <a:extLst>
                  <a:ext uri="{0D108BD9-81ED-4DB2-BD59-A6C34878D82A}">
                    <a16:rowId xmlns:a16="http://schemas.microsoft.com/office/drawing/2014/main" val="10000"/>
                  </a:ext>
                </a:extLst>
              </a:tr>
              <a:tr h="370840">
                <a:tc>
                  <a:txBody>
                    <a:bodyPr/>
                    <a:lstStyle/>
                    <a:p>
                      <a:r>
                        <a:rPr lang="en-US" dirty="0" err="1"/>
                        <a:t>Tên</a:t>
                      </a:r>
                      <a:r>
                        <a:rPr lang="en-US" baseline="0" dirty="0"/>
                        <a:t> Use Case</a:t>
                      </a:r>
                      <a:endParaRPr lang="en-US" dirty="0"/>
                    </a:p>
                  </a:txBody>
                  <a:tcPr/>
                </a:tc>
                <a:tc>
                  <a:txBody>
                    <a:bodyPr/>
                    <a:lstStyle/>
                    <a:p>
                      <a:r>
                        <a:rPr lang="en-US" dirty="0" err="1"/>
                        <a:t>Đăng</a:t>
                      </a:r>
                      <a:r>
                        <a:rPr lang="en-US" baseline="0" dirty="0"/>
                        <a:t> </a:t>
                      </a:r>
                      <a:r>
                        <a:rPr lang="en-US" baseline="0" dirty="0" err="1"/>
                        <a:t>ký</a:t>
                      </a:r>
                      <a:r>
                        <a:rPr lang="en-US" baseline="0" dirty="0"/>
                        <a:t> </a:t>
                      </a:r>
                      <a:r>
                        <a:rPr lang="en-US" baseline="0" dirty="0" err="1"/>
                        <a:t>học</a:t>
                      </a:r>
                      <a:r>
                        <a:rPr lang="en-US" baseline="0" dirty="0"/>
                        <a:t> </a:t>
                      </a:r>
                      <a:r>
                        <a:rPr lang="en-US" baseline="0" dirty="0" err="1"/>
                        <a:t>kỳ</a:t>
                      </a:r>
                      <a:r>
                        <a:rPr lang="en-US" baseline="0" dirty="0"/>
                        <a:t> </a:t>
                      </a:r>
                      <a:r>
                        <a:rPr lang="en-US" baseline="0" dirty="0" err="1"/>
                        <a:t>phụ</a:t>
                      </a:r>
                      <a:r>
                        <a:rPr lang="en-US" baseline="0" dirty="0"/>
                        <a:t> (</a:t>
                      </a:r>
                      <a:r>
                        <a:rPr lang="en-US" baseline="0" dirty="0" err="1"/>
                        <a:t>tt</a:t>
                      </a:r>
                      <a:r>
                        <a:rPr lang="en-US" baseline="0" dirty="0"/>
                        <a:t>)</a:t>
                      </a:r>
                      <a:endParaRPr lang="en-US" dirty="0"/>
                    </a:p>
                  </a:txBody>
                  <a:tcPr/>
                </a:tc>
                <a:extLst>
                  <a:ext uri="{0D108BD9-81ED-4DB2-BD59-A6C34878D82A}">
                    <a16:rowId xmlns:a16="http://schemas.microsoft.com/office/drawing/2014/main" val="10001"/>
                  </a:ext>
                </a:extLst>
              </a:tr>
              <a:tr h="370840">
                <a:tc>
                  <a:txBody>
                    <a:bodyPr/>
                    <a:lstStyle/>
                    <a:p>
                      <a:r>
                        <a:rPr lang="en-US" dirty="0" err="1"/>
                        <a:t>Kịch</a:t>
                      </a:r>
                      <a:r>
                        <a:rPr lang="en-US" baseline="0" dirty="0"/>
                        <a:t> </a:t>
                      </a:r>
                      <a:r>
                        <a:rPr lang="en-US" baseline="0" dirty="0" err="1"/>
                        <a:t>bản</a:t>
                      </a:r>
                      <a:r>
                        <a:rPr lang="en-US" baseline="0" dirty="0"/>
                        <a:t> </a:t>
                      </a:r>
                      <a:r>
                        <a:rPr lang="en-US" baseline="0" dirty="0" err="1"/>
                        <a:t>chính</a:t>
                      </a:r>
                      <a:endParaRPr lang="en-US" dirty="0"/>
                    </a:p>
                  </a:txBody>
                  <a:tcPr/>
                </a:tc>
                <a:tc>
                  <a:txBody>
                    <a:bodyPr/>
                    <a:lstStyle/>
                    <a:p>
                      <a:pPr marL="342900" indent="-342900">
                        <a:buFont typeface="+mj-lt"/>
                        <a:buAutoNum type="arabicPeriod" startAt="3"/>
                      </a:pPr>
                      <a:r>
                        <a:rPr lang="en-US" baseline="0" dirty="0" err="1"/>
                        <a:t>Sinh</a:t>
                      </a:r>
                      <a:r>
                        <a:rPr lang="en-US" baseline="0" dirty="0"/>
                        <a:t> </a:t>
                      </a:r>
                      <a:r>
                        <a:rPr lang="en-US" baseline="0" dirty="0" err="1"/>
                        <a:t>viên</a:t>
                      </a:r>
                      <a:r>
                        <a:rPr lang="en-US" baseline="0" dirty="0"/>
                        <a:t> </a:t>
                      </a:r>
                      <a:r>
                        <a:rPr lang="en-US" baseline="0" dirty="0" err="1"/>
                        <a:t>chọn</a:t>
                      </a:r>
                      <a:r>
                        <a:rPr lang="en-US" baseline="0" dirty="0"/>
                        <a:t> </a:t>
                      </a:r>
                      <a:r>
                        <a:rPr lang="en-US" baseline="0" dirty="0" err="1"/>
                        <a:t>môn</a:t>
                      </a:r>
                      <a:r>
                        <a:rPr lang="en-US" baseline="0" dirty="0"/>
                        <a:t> </a:t>
                      </a:r>
                      <a:r>
                        <a:rPr lang="en-US" baseline="0" dirty="0" err="1"/>
                        <a:t>muốn</a:t>
                      </a:r>
                      <a:r>
                        <a:rPr lang="en-US" baseline="0" dirty="0"/>
                        <a:t> </a:t>
                      </a:r>
                      <a:r>
                        <a:rPr lang="en-US" baseline="0" dirty="0" err="1"/>
                        <a:t>đăng</a:t>
                      </a:r>
                      <a:r>
                        <a:rPr lang="en-US" baseline="0" dirty="0"/>
                        <a:t> </a:t>
                      </a:r>
                      <a:r>
                        <a:rPr lang="en-US" baseline="0" dirty="0" err="1"/>
                        <a:t>ký</a:t>
                      </a:r>
                      <a:endParaRPr lang="en-US" baseline="0" dirty="0"/>
                    </a:p>
                    <a:p>
                      <a:pPr marL="342900" indent="-342900">
                        <a:buAutoNum type="arabicPeriod" startAt="3"/>
                      </a:pPr>
                      <a:r>
                        <a:rPr lang="en-US" baseline="0" dirty="0" err="1"/>
                        <a:t>Sinh</a:t>
                      </a:r>
                      <a:r>
                        <a:rPr lang="en-US" baseline="0" dirty="0"/>
                        <a:t> </a:t>
                      </a:r>
                      <a:r>
                        <a:rPr lang="en-US" baseline="0" dirty="0" err="1"/>
                        <a:t>viên</a:t>
                      </a:r>
                      <a:r>
                        <a:rPr lang="en-US" baseline="0" dirty="0"/>
                        <a:t> </a:t>
                      </a:r>
                      <a:r>
                        <a:rPr lang="en-US" baseline="0" dirty="0" err="1"/>
                        <a:t>xác</a:t>
                      </a:r>
                      <a:r>
                        <a:rPr lang="en-US" baseline="0" dirty="0"/>
                        <a:t> </a:t>
                      </a:r>
                      <a:r>
                        <a:rPr lang="en-US" baseline="0" dirty="0" err="1"/>
                        <a:t>nhận</a:t>
                      </a:r>
                      <a:r>
                        <a:rPr lang="en-US" baseline="0" dirty="0"/>
                        <a:t> </a:t>
                      </a:r>
                      <a:r>
                        <a:rPr lang="en-US" baseline="0" dirty="0" err="1"/>
                        <a:t>đồng</a:t>
                      </a:r>
                      <a:r>
                        <a:rPr lang="en-US" baseline="0" dirty="0"/>
                        <a:t> ý </a:t>
                      </a:r>
                      <a:r>
                        <a:rPr lang="en-US" baseline="0" dirty="0" err="1"/>
                        <a:t>các</a:t>
                      </a:r>
                      <a:r>
                        <a:rPr lang="en-US" baseline="0" dirty="0"/>
                        <a:t> </a:t>
                      </a:r>
                      <a:r>
                        <a:rPr lang="en-US" baseline="0" dirty="0" err="1"/>
                        <a:t>môn</a:t>
                      </a:r>
                      <a:r>
                        <a:rPr lang="en-US" baseline="0" dirty="0"/>
                        <a:t> </a:t>
                      </a:r>
                      <a:r>
                        <a:rPr lang="en-US" baseline="0" dirty="0" err="1"/>
                        <a:t>học</a:t>
                      </a:r>
                      <a:r>
                        <a:rPr lang="en-US" baseline="0" dirty="0"/>
                        <a:t> </a:t>
                      </a:r>
                      <a:r>
                        <a:rPr lang="en-US" baseline="0" dirty="0" err="1"/>
                        <a:t>đã</a:t>
                      </a:r>
                      <a:r>
                        <a:rPr lang="en-US" baseline="0" dirty="0"/>
                        <a:t> </a:t>
                      </a:r>
                      <a:r>
                        <a:rPr lang="en-US" baseline="0" dirty="0" err="1"/>
                        <a:t>chọn</a:t>
                      </a:r>
                      <a:r>
                        <a:rPr lang="en-US" baseline="0" dirty="0"/>
                        <a:t> </a:t>
                      </a:r>
                      <a:r>
                        <a:rPr lang="en-US" baseline="0" dirty="0" err="1"/>
                        <a:t>đăng</a:t>
                      </a:r>
                      <a:r>
                        <a:rPr lang="en-US" baseline="0" dirty="0"/>
                        <a:t> </a:t>
                      </a:r>
                      <a:r>
                        <a:rPr lang="en-US" baseline="0" dirty="0" err="1"/>
                        <a:t>ký</a:t>
                      </a:r>
                      <a:r>
                        <a:rPr lang="en-US" baseline="0" dirty="0"/>
                        <a:t>.</a:t>
                      </a:r>
                    </a:p>
                    <a:p>
                      <a:pPr marL="342900" indent="-342900">
                        <a:buAutoNum type="arabicPeriod" startAt="3"/>
                      </a:pPr>
                      <a:r>
                        <a:rPr lang="en-US" baseline="0" dirty="0" err="1"/>
                        <a:t>Hệ</a:t>
                      </a:r>
                      <a:r>
                        <a:rPr lang="en-US" baseline="0" dirty="0"/>
                        <a:t> </a:t>
                      </a:r>
                      <a:r>
                        <a:rPr lang="en-US" baseline="0" dirty="0" err="1"/>
                        <a:t>thống</a:t>
                      </a:r>
                      <a:r>
                        <a:rPr lang="en-US" baseline="0" dirty="0"/>
                        <a:t> </a:t>
                      </a:r>
                      <a:r>
                        <a:rPr lang="en-US" baseline="0" dirty="0" err="1"/>
                        <a:t>kiểm</a:t>
                      </a:r>
                      <a:r>
                        <a:rPr lang="en-US" baseline="0" dirty="0"/>
                        <a:t> </a:t>
                      </a:r>
                      <a:r>
                        <a:rPr lang="en-US" baseline="0" dirty="0" err="1"/>
                        <a:t>tra</a:t>
                      </a:r>
                      <a:r>
                        <a:rPr lang="en-US" baseline="0" dirty="0"/>
                        <a:t> </a:t>
                      </a:r>
                      <a:r>
                        <a:rPr lang="en-US" baseline="0" dirty="0" err="1"/>
                        <a:t>thông</a:t>
                      </a:r>
                      <a:r>
                        <a:rPr lang="en-US" baseline="0" dirty="0"/>
                        <a:t> tin </a:t>
                      </a:r>
                      <a:r>
                        <a:rPr lang="en-US" baseline="0" dirty="0" err="1"/>
                        <a:t>đăng</a:t>
                      </a:r>
                      <a:r>
                        <a:rPr lang="en-US" baseline="0" dirty="0"/>
                        <a:t> </a:t>
                      </a:r>
                      <a:r>
                        <a:rPr lang="en-US" baseline="0" dirty="0" err="1"/>
                        <a:t>ký</a:t>
                      </a:r>
                      <a:r>
                        <a:rPr lang="en-US" baseline="0" dirty="0"/>
                        <a:t> </a:t>
                      </a:r>
                      <a:r>
                        <a:rPr lang="en-US" baseline="0" dirty="0" err="1"/>
                        <a:t>của</a:t>
                      </a:r>
                      <a:r>
                        <a:rPr lang="en-US" baseline="0" dirty="0"/>
                        <a:t> SV </a:t>
                      </a:r>
                      <a:r>
                        <a:rPr lang="en-US" baseline="0" dirty="0" err="1"/>
                        <a:t>có</a:t>
                      </a:r>
                      <a:r>
                        <a:rPr lang="en-US" baseline="0" dirty="0"/>
                        <a:t> </a:t>
                      </a:r>
                      <a:r>
                        <a:rPr lang="en-US" baseline="0" dirty="0" err="1"/>
                        <a:t>phù</a:t>
                      </a:r>
                      <a:r>
                        <a:rPr lang="en-US" baseline="0" dirty="0"/>
                        <a:t> </a:t>
                      </a:r>
                      <a:r>
                        <a:rPr lang="en-US" baseline="0" dirty="0" err="1"/>
                        <a:t>hợp</a:t>
                      </a:r>
                      <a:r>
                        <a:rPr lang="en-US" baseline="0" dirty="0"/>
                        <a:t> qui </a:t>
                      </a:r>
                      <a:r>
                        <a:rPr lang="en-US" baseline="0" dirty="0" err="1"/>
                        <a:t>định</a:t>
                      </a:r>
                      <a:r>
                        <a:rPr lang="en-US" baseline="0" dirty="0"/>
                        <a:t> </a:t>
                      </a:r>
                      <a:r>
                        <a:rPr lang="en-US" baseline="0" dirty="0" err="1"/>
                        <a:t>của</a:t>
                      </a:r>
                      <a:r>
                        <a:rPr lang="en-US" baseline="0" dirty="0"/>
                        <a:t> PĐT</a:t>
                      </a:r>
                    </a:p>
                    <a:p>
                      <a:pPr marL="342900" indent="-342900">
                        <a:buAutoNum type="arabicPeriod" startAt="3"/>
                      </a:pPr>
                      <a:r>
                        <a:rPr lang="en-US" baseline="0" dirty="0" err="1"/>
                        <a:t>Hệ</a:t>
                      </a:r>
                      <a:r>
                        <a:rPr lang="en-US" baseline="0" dirty="0"/>
                        <a:t> </a:t>
                      </a:r>
                      <a:r>
                        <a:rPr lang="en-US" baseline="0" dirty="0" err="1"/>
                        <a:t>thống</a:t>
                      </a:r>
                      <a:r>
                        <a:rPr lang="en-US" baseline="0" dirty="0"/>
                        <a:t> </a:t>
                      </a:r>
                      <a:r>
                        <a:rPr lang="en-US" baseline="0" dirty="0" err="1"/>
                        <a:t>ghi</a:t>
                      </a:r>
                      <a:r>
                        <a:rPr lang="en-US" baseline="0" dirty="0"/>
                        <a:t> </a:t>
                      </a:r>
                      <a:r>
                        <a:rPr lang="en-US" baseline="0" dirty="0" err="1"/>
                        <a:t>nhận</a:t>
                      </a:r>
                      <a:r>
                        <a:rPr lang="en-US" baseline="0" dirty="0"/>
                        <a:t> </a:t>
                      </a:r>
                      <a:r>
                        <a:rPr lang="en-US" baseline="0" dirty="0" err="1"/>
                        <a:t>lại</a:t>
                      </a:r>
                      <a:r>
                        <a:rPr lang="en-US" baseline="0" dirty="0"/>
                        <a:t> </a:t>
                      </a:r>
                      <a:r>
                        <a:rPr lang="en-US" baseline="0" dirty="0" err="1"/>
                        <a:t>các</a:t>
                      </a:r>
                      <a:r>
                        <a:rPr lang="en-US" baseline="0" dirty="0"/>
                        <a:t> </a:t>
                      </a:r>
                      <a:r>
                        <a:rPr lang="en-US" baseline="0" dirty="0" err="1"/>
                        <a:t>môn</a:t>
                      </a:r>
                      <a:r>
                        <a:rPr lang="en-US" baseline="0" dirty="0"/>
                        <a:t> </a:t>
                      </a:r>
                      <a:r>
                        <a:rPr lang="en-US" baseline="0" dirty="0" err="1"/>
                        <a:t>mà</a:t>
                      </a:r>
                      <a:r>
                        <a:rPr lang="en-US" baseline="0" dirty="0"/>
                        <a:t> SV </a:t>
                      </a:r>
                      <a:r>
                        <a:rPr lang="en-US" baseline="0" dirty="0" err="1"/>
                        <a:t>đã</a:t>
                      </a:r>
                      <a:r>
                        <a:rPr lang="en-US" baseline="0" dirty="0"/>
                        <a:t> </a:t>
                      </a:r>
                      <a:r>
                        <a:rPr lang="en-US" baseline="0" dirty="0" err="1"/>
                        <a:t>đăng</a:t>
                      </a:r>
                      <a:r>
                        <a:rPr lang="en-US" baseline="0" dirty="0"/>
                        <a:t> </a:t>
                      </a:r>
                      <a:r>
                        <a:rPr lang="en-US" baseline="0" dirty="0" err="1"/>
                        <a:t>ký</a:t>
                      </a:r>
                      <a:endParaRPr lang="en-US" baseline="0" dirty="0"/>
                    </a:p>
                    <a:p>
                      <a:pPr marL="342900" indent="-342900">
                        <a:buAutoNum type="arabicPeriod" startAt="3"/>
                      </a:pPr>
                      <a:r>
                        <a:rPr lang="en-US" baseline="0" dirty="0" err="1"/>
                        <a:t>Hệ</a:t>
                      </a:r>
                      <a:r>
                        <a:rPr lang="en-US" baseline="0" dirty="0"/>
                        <a:t> </a:t>
                      </a:r>
                      <a:r>
                        <a:rPr lang="en-US" baseline="0" dirty="0" err="1"/>
                        <a:t>thống</a:t>
                      </a:r>
                      <a:r>
                        <a:rPr lang="en-US" baseline="0" dirty="0"/>
                        <a:t> </a:t>
                      </a:r>
                      <a:r>
                        <a:rPr lang="en-US" baseline="0" dirty="0" err="1"/>
                        <a:t>thông</a:t>
                      </a:r>
                      <a:r>
                        <a:rPr lang="en-US" baseline="0" dirty="0"/>
                        <a:t> </a:t>
                      </a:r>
                      <a:r>
                        <a:rPr lang="en-US" baseline="0" dirty="0" err="1"/>
                        <a:t>báo</a:t>
                      </a:r>
                      <a:r>
                        <a:rPr lang="en-US" baseline="0" dirty="0"/>
                        <a:t> </a:t>
                      </a:r>
                      <a:r>
                        <a:rPr lang="en-US" baseline="0" dirty="0" err="1"/>
                        <a:t>việc</a:t>
                      </a:r>
                      <a:r>
                        <a:rPr lang="en-US" baseline="0" dirty="0"/>
                        <a:t> </a:t>
                      </a:r>
                      <a:r>
                        <a:rPr lang="en-US" baseline="0" dirty="0" err="1"/>
                        <a:t>đăng</a:t>
                      </a:r>
                      <a:r>
                        <a:rPr lang="en-US" baseline="0" dirty="0"/>
                        <a:t> </a:t>
                      </a:r>
                      <a:r>
                        <a:rPr lang="en-US" baseline="0" dirty="0" err="1"/>
                        <a:t>ký</a:t>
                      </a:r>
                      <a:r>
                        <a:rPr lang="en-US" baseline="0" dirty="0"/>
                        <a:t> </a:t>
                      </a:r>
                      <a:r>
                        <a:rPr lang="en-US" baseline="0" dirty="0" err="1"/>
                        <a:t>thành</a:t>
                      </a:r>
                      <a:r>
                        <a:rPr lang="en-US" baseline="0" dirty="0"/>
                        <a:t> </a:t>
                      </a:r>
                      <a:r>
                        <a:rPr lang="en-US" baseline="0" dirty="0" err="1"/>
                        <a:t>công</a:t>
                      </a:r>
                      <a:endParaRPr lang="en-US" dirty="0"/>
                    </a:p>
                  </a:txBody>
                  <a:tcPr/>
                </a:tc>
                <a:extLst>
                  <a:ext uri="{0D108BD9-81ED-4DB2-BD59-A6C34878D82A}">
                    <a16:rowId xmlns:a16="http://schemas.microsoft.com/office/drawing/2014/main" val="10002"/>
                  </a:ext>
                </a:extLst>
              </a:tr>
              <a:tr h="370840">
                <a:tc>
                  <a:txBody>
                    <a:bodyPr/>
                    <a:lstStyle/>
                    <a:p>
                      <a:r>
                        <a:rPr lang="en-US" dirty="0" err="1"/>
                        <a:t>Kịch</a:t>
                      </a:r>
                      <a:r>
                        <a:rPr lang="en-US" dirty="0"/>
                        <a:t> </a:t>
                      </a:r>
                      <a:r>
                        <a:rPr lang="en-US" dirty="0" err="1"/>
                        <a:t>bản</a:t>
                      </a:r>
                      <a:r>
                        <a:rPr lang="en-US" baseline="0" dirty="0"/>
                        <a:t> </a:t>
                      </a:r>
                      <a:r>
                        <a:rPr lang="en-US" baseline="0" dirty="0" err="1"/>
                        <a:t>phụ</a:t>
                      </a:r>
                      <a:endParaRPr lang="en-US" dirty="0"/>
                    </a:p>
                  </a:txBody>
                  <a:tcPr/>
                </a:tc>
                <a:tc>
                  <a:txBody>
                    <a:bodyPr/>
                    <a:lstStyle/>
                    <a:p>
                      <a:pPr marL="0" indent="-342900">
                        <a:buNone/>
                      </a:pPr>
                      <a:r>
                        <a:rPr lang="en-US" dirty="0" err="1"/>
                        <a:t>Nếu</a:t>
                      </a:r>
                      <a:r>
                        <a:rPr lang="en-US" dirty="0"/>
                        <a:t> </a:t>
                      </a:r>
                      <a:r>
                        <a:rPr lang="en-US" dirty="0" err="1"/>
                        <a:t>số</a:t>
                      </a:r>
                      <a:r>
                        <a:rPr lang="en-US" baseline="0" dirty="0"/>
                        <a:t> </a:t>
                      </a:r>
                      <a:r>
                        <a:rPr lang="en-US" baseline="0" dirty="0" err="1"/>
                        <a:t>môn</a:t>
                      </a:r>
                      <a:r>
                        <a:rPr lang="en-US" baseline="0" dirty="0"/>
                        <a:t> </a:t>
                      </a:r>
                      <a:r>
                        <a:rPr lang="en-US" baseline="0" dirty="0" err="1"/>
                        <a:t>mà</a:t>
                      </a:r>
                      <a:r>
                        <a:rPr lang="en-US" baseline="0" dirty="0"/>
                        <a:t> SV </a:t>
                      </a:r>
                      <a:r>
                        <a:rPr lang="en-US" baseline="0" dirty="0" err="1"/>
                        <a:t>đăng</a:t>
                      </a:r>
                      <a:r>
                        <a:rPr lang="en-US" baseline="0" dirty="0"/>
                        <a:t> </a:t>
                      </a:r>
                      <a:r>
                        <a:rPr lang="en-US" baseline="0" dirty="0" err="1"/>
                        <a:t>ký</a:t>
                      </a:r>
                      <a:r>
                        <a:rPr lang="en-US" baseline="0" dirty="0"/>
                        <a:t> </a:t>
                      </a:r>
                      <a:r>
                        <a:rPr lang="en-US" baseline="0" dirty="0" err="1"/>
                        <a:t>không</a:t>
                      </a:r>
                      <a:r>
                        <a:rPr lang="en-US" baseline="0" dirty="0"/>
                        <a:t> </a:t>
                      </a:r>
                      <a:r>
                        <a:rPr lang="en-US" baseline="0" dirty="0" err="1"/>
                        <a:t>đủ</a:t>
                      </a:r>
                      <a:r>
                        <a:rPr lang="en-US" baseline="0" dirty="0"/>
                        <a:t> </a:t>
                      </a:r>
                      <a:r>
                        <a:rPr lang="en-US" baseline="0" dirty="0" err="1"/>
                        <a:t>số</a:t>
                      </a:r>
                      <a:r>
                        <a:rPr lang="en-US" baseline="0" dirty="0"/>
                        <a:t> 15 SV </a:t>
                      </a:r>
                      <a:r>
                        <a:rPr lang="en-US" baseline="0" dirty="0" err="1"/>
                        <a:t>trở</a:t>
                      </a:r>
                      <a:r>
                        <a:rPr lang="en-US" baseline="0" dirty="0"/>
                        <a:t> </a:t>
                      </a:r>
                      <a:r>
                        <a:rPr lang="en-US" baseline="0" dirty="0" err="1"/>
                        <a:t>lên</a:t>
                      </a:r>
                      <a:r>
                        <a:rPr lang="en-US" baseline="0" dirty="0"/>
                        <a:t> </a:t>
                      </a:r>
                      <a:r>
                        <a:rPr lang="en-US" baseline="0" dirty="0" err="1"/>
                        <a:t>thì</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thông</a:t>
                      </a:r>
                      <a:r>
                        <a:rPr lang="en-US" baseline="0" dirty="0"/>
                        <a:t> </a:t>
                      </a:r>
                      <a:r>
                        <a:rPr lang="en-US" baseline="0" dirty="0" err="1"/>
                        <a:t>báo</a:t>
                      </a:r>
                      <a:r>
                        <a:rPr lang="en-US" baseline="0" dirty="0"/>
                        <a:t> </a:t>
                      </a:r>
                      <a:r>
                        <a:rPr lang="en-US" baseline="0" dirty="0" err="1"/>
                        <a:t>không</a:t>
                      </a:r>
                      <a:r>
                        <a:rPr lang="en-US" baseline="0" dirty="0"/>
                        <a:t> </a:t>
                      </a:r>
                      <a:r>
                        <a:rPr lang="en-US" baseline="0" dirty="0" err="1"/>
                        <a:t>mở</a:t>
                      </a:r>
                      <a:r>
                        <a:rPr lang="en-US" baseline="0" dirty="0"/>
                        <a:t> </a:t>
                      </a:r>
                      <a:r>
                        <a:rPr lang="en-US" baseline="0" dirty="0" err="1"/>
                        <a:t>lớp</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endParaRPr lang="en-US" sz="3600" dirty="0"/>
          </a:p>
        </p:txBody>
      </p:sp>
      <p:sp>
        <p:nvSpPr>
          <p:cNvPr id="3" name="Content Placeholder 2"/>
          <p:cNvSpPr>
            <a:spLocks noGrp="1"/>
          </p:cNvSpPr>
          <p:nvPr>
            <p:ph idx="1"/>
          </p:nvPr>
        </p:nvSpPr>
        <p:spPr>
          <a:xfrm>
            <a:off x="304800" y="1143000"/>
            <a:ext cx="8686800" cy="5562600"/>
          </a:xfrm>
        </p:spPr>
        <p:txBody>
          <a:bodyPr/>
          <a:lstStyle/>
          <a:p>
            <a:pPr>
              <a:buNone/>
            </a:pPr>
            <a:r>
              <a:rPr lang="en-US" sz="2400" dirty="0">
                <a:solidFill>
                  <a:srgbClr val="FFFF00"/>
                </a:solidFill>
              </a:rPr>
              <a:t>3.2.4 </a:t>
            </a:r>
            <a:r>
              <a:rPr lang="en-US" sz="2400" dirty="0" err="1">
                <a:solidFill>
                  <a:srgbClr val="FFFF00"/>
                </a:solidFill>
              </a:rPr>
              <a:t>Bảng</a:t>
            </a:r>
            <a:r>
              <a:rPr lang="en-US" sz="2400" dirty="0">
                <a:solidFill>
                  <a:srgbClr val="FFFF00"/>
                </a:solidFill>
              </a:rPr>
              <a:t> </a:t>
            </a:r>
            <a:r>
              <a:rPr lang="en-US" sz="2400" dirty="0" err="1">
                <a:solidFill>
                  <a:srgbClr val="FFFF00"/>
                </a:solidFill>
              </a:rPr>
              <a:t>mô</a:t>
            </a:r>
            <a:r>
              <a:rPr lang="en-US" sz="2400" dirty="0">
                <a:solidFill>
                  <a:srgbClr val="FFFF00"/>
                </a:solidFill>
              </a:rPr>
              <a:t> </a:t>
            </a:r>
            <a:r>
              <a:rPr lang="en-US" sz="2400" dirty="0" err="1">
                <a:solidFill>
                  <a:srgbClr val="FFFF00"/>
                </a:solidFill>
              </a:rPr>
              <a:t>tả</a:t>
            </a:r>
            <a:r>
              <a:rPr lang="en-US" sz="2400" dirty="0">
                <a:solidFill>
                  <a:srgbClr val="FFFF00"/>
                </a:solidFill>
              </a:rPr>
              <a:t> Use </a:t>
            </a:r>
            <a:r>
              <a:rPr lang="en-US" sz="2400" dirty="0" err="1">
                <a:solidFill>
                  <a:srgbClr val="FFFF00"/>
                </a:solidFill>
              </a:rPr>
              <a:t>Case:</a:t>
            </a:r>
            <a:r>
              <a:rPr lang="en-US" sz="2400" dirty="0" err="1"/>
              <a:t>Trình</a:t>
            </a:r>
            <a:r>
              <a:rPr lang="en-US" sz="2400" dirty="0"/>
              <a:t> </a:t>
            </a:r>
            <a:r>
              <a:rPr lang="en-US" sz="2400" dirty="0" err="1"/>
              <a:t>bày</a:t>
            </a:r>
            <a:r>
              <a:rPr lang="en-US" sz="2400" dirty="0"/>
              <a:t> </a:t>
            </a:r>
            <a:r>
              <a:rPr lang="en-US" sz="2400" dirty="0" err="1"/>
              <a:t>dạng</a:t>
            </a:r>
            <a:r>
              <a:rPr lang="en-US" sz="2400" dirty="0"/>
              <a:t> </a:t>
            </a:r>
            <a:r>
              <a:rPr lang="en-US" sz="2400" dirty="0" err="1"/>
              <a:t>cột</a:t>
            </a:r>
            <a:r>
              <a:rPr lang="en-US" sz="2400" dirty="0"/>
              <a:t>: </a:t>
            </a:r>
            <a:r>
              <a:rPr lang="en-US" sz="2400" dirty="0" err="1"/>
              <a:t>Luồng</a:t>
            </a:r>
            <a:r>
              <a:rPr lang="en-US" sz="2400" dirty="0"/>
              <a:t> </a:t>
            </a:r>
            <a:r>
              <a:rPr lang="en-US" sz="2400" dirty="0" err="1"/>
              <a:t>sự</a:t>
            </a:r>
            <a:r>
              <a:rPr lang="en-US" sz="2400" dirty="0"/>
              <a:t> </a:t>
            </a:r>
            <a:r>
              <a:rPr lang="en-US" sz="2400" dirty="0" err="1"/>
              <a:t>kiện</a:t>
            </a:r>
            <a:r>
              <a:rPr lang="en-US" sz="2400" dirty="0"/>
              <a:t> </a:t>
            </a:r>
          </a:p>
          <a:p>
            <a:endParaRPr lang="en-US" dirty="0"/>
          </a:p>
        </p:txBody>
      </p:sp>
      <p:graphicFrame>
        <p:nvGraphicFramePr>
          <p:cNvPr id="4" name="Table 3"/>
          <p:cNvGraphicFramePr>
            <a:graphicFrameLocks noGrp="1"/>
          </p:cNvGraphicFramePr>
          <p:nvPr/>
        </p:nvGraphicFramePr>
        <p:xfrm>
          <a:off x="304800" y="1752600"/>
          <a:ext cx="8610600" cy="4953002"/>
        </p:xfrm>
        <a:graphic>
          <a:graphicData uri="http://schemas.openxmlformats.org/drawingml/2006/table">
            <a:tbl>
              <a:tblPr firstRow="1" bandRow="1">
                <a:tableStyleId>{00A15C55-8517-42AA-B614-E9B94910E393}</a:tableStyleId>
              </a:tblPr>
              <a:tblGrid>
                <a:gridCol w="4184592">
                  <a:extLst>
                    <a:ext uri="{9D8B030D-6E8A-4147-A177-3AD203B41FA5}">
                      <a16:colId xmlns:a16="http://schemas.microsoft.com/office/drawing/2014/main" val="20000"/>
                    </a:ext>
                  </a:extLst>
                </a:gridCol>
                <a:gridCol w="4426008">
                  <a:extLst>
                    <a:ext uri="{9D8B030D-6E8A-4147-A177-3AD203B41FA5}">
                      <a16:colId xmlns:a16="http://schemas.microsoft.com/office/drawing/2014/main" val="20001"/>
                    </a:ext>
                  </a:extLst>
                </a:gridCol>
              </a:tblGrid>
              <a:tr h="415772">
                <a:tc>
                  <a:txBody>
                    <a:bodyPr/>
                    <a:lstStyle/>
                    <a:p>
                      <a:r>
                        <a:rPr lang="en-US" dirty="0" err="1"/>
                        <a:t>Sinh</a:t>
                      </a:r>
                      <a:r>
                        <a:rPr lang="en-US" baseline="0" dirty="0"/>
                        <a:t> </a:t>
                      </a:r>
                      <a:r>
                        <a:rPr lang="en-US" baseline="0" dirty="0" err="1"/>
                        <a:t>viên</a:t>
                      </a:r>
                      <a:endParaRPr lang="en-US" dirty="0"/>
                    </a:p>
                  </a:txBody>
                  <a:tcPr/>
                </a:tc>
                <a:tc>
                  <a:txBody>
                    <a:bodyPr/>
                    <a:lstStyle/>
                    <a:p>
                      <a:r>
                        <a:rPr lang="en-US" dirty="0" err="1"/>
                        <a:t>Hệ</a:t>
                      </a:r>
                      <a:r>
                        <a:rPr lang="en-US" baseline="0" dirty="0"/>
                        <a:t> </a:t>
                      </a:r>
                      <a:r>
                        <a:rPr lang="en-US" baseline="0" dirty="0" err="1"/>
                        <a:t>thống</a:t>
                      </a:r>
                      <a:r>
                        <a:rPr lang="en-US" baseline="0" dirty="0"/>
                        <a:t> </a:t>
                      </a:r>
                      <a:r>
                        <a:rPr lang="en-US" baseline="0" dirty="0" err="1"/>
                        <a:t>Đăng</a:t>
                      </a:r>
                      <a:r>
                        <a:rPr lang="en-US" baseline="0" dirty="0"/>
                        <a:t> </a:t>
                      </a:r>
                      <a:r>
                        <a:rPr lang="en-US" baseline="0" dirty="0" err="1"/>
                        <a:t>ký</a:t>
                      </a:r>
                      <a:r>
                        <a:rPr lang="en-US" baseline="0" dirty="0"/>
                        <a:t> </a:t>
                      </a:r>
                      <a:r>
                        <a:rPr lang="en-US" baseline="0" dirty="0" err="1"/>
                        <a:t>Học</a:t>
                      </a:r>
                      <a:r>
                        <a:rPr lang="en-US" baseline="0" dirty="0"/>
                        <a:t> </a:t>
                      </a:r>
                      <a:r>
                        <a:rPr lang="en-US" baseline="0" dirty="0" err="1"/>
                        <a:t>kỳ</a:t>
                      </a:r>
                      <a:r>
                        <a:rPr lang="en-US" baseline="0" dirty="0"/>
                        <a:t> </a:t>
                      </a:r>
                      <a:r>
                        <a:rPr lang="en-US" baseline="0" dirty="0" err="1"/>
                        <a:t>phụ</a:t>
                      </a:r>
                      <a:endParaRPr lang="en-US" dirty="0"/>
                    </a:p>
                  </a:txBody>
                  <a:tcPr/>
                </a:tc>
                <a:extLst>
                  <a:ext uri="{0D108BD9-81ED-4DB2-BD59-A6C34878D82A}">
                    <a16:rowId xmlns:a16="http://schemas.microsoft.com/office/drawing/2014/main" val="10000"/>
                  </a:ext>
                </a:extLst>
              </a:tr>
              <a:tr h="415772">
                <a:tc>
                  <a:txBody>
                    <a:bodyPr/>
                    <a:lstStyle/>
                    <a:p>
                      <a:r>
                        <a:rPr lang="en-US" dirty="0"/>
                        <a:t>1.  </a:t>
                      </a:r>
                      <a:r>
                        <a:rPr lang="en-US" dirty="0" err="1"/>
                        <a:t>Nhập</a:t>
                      </a:r>
                      <a:r>
                        <a:rPr lang="en-US" dirty="0"/>
                        <a:t> </a:t>
                      </a:r>
                      <a:r>
                        <a:rPr lang="en-US" dirty="0" err="1"/>
                        <a:t>mã</a:t>
                      </a:r>
                      <a:r>
                        <a:rPr lang="en-US" baseline="0" dirty="0"/>
                        <a:t> </a:t>
                      </a:r>
                      <a:r>
                        <a:rPr lang="en-US" baseline="0" dirty="0" err="1"/>
                        <a:t>số</a:t>
                      </a:r>
                      <a:r>
                        <a:rPr lang="en-US" baseline="0" dirty="0"/>
                        <a:t> </a:t>
                      </a:r>
                      <a:r>
                        <a:rPr lang="en-US" baseline="0" dirty="0" err="1"/>
                        <a:t>sinh</a:t>
                      </a:r>
                      <a:r>
                        <a:rPr lang="en-US" baseline="0" dirty="0"/>
                        <a:t> </a:t>
                      </a:r>
                      <a:r>
                        <a:rPr lang="en-US" baseline="0" dirty="0" err="1"/>
                        <a:t>viên</a:t>
                      </a:r>
                      <a:endParaRPr lang="en-US" dirty="0"/>
                    </a:p>
                  </a:txBody>
                  <a:tcPr/>
                </a:tc>
                <a:tc>
                  <a:txBody>
                    <a:bodyPr/>
                    <a:lstStyle/>
                    <a:p>
                      <a:endParaRPr lang="en-US" dirty="0"/>
                    </a:p>
                  </a:txBody>
                  <a:tcPr/>
                </a:tc>
                <a:extLst>
                  <a:ext uri="{0D108BD9-81ED-4DB2-BD59-A6C34878D82A}">
                    <a16:rowId xmlns:a16="http://schemas.microsoft.com/office/drawing/2014/main" val="10001"/>
                  </a:ext>
                </a:extLst>
              </a:tr>
              <a:tr h="727601">
                <a:tc>
                  <a:txBody>
                    <a:bodyPr/>
                    <a:lstStyle/>
                    <a:p>
                      <a:endParaRPr lang="en-US" dirty="0"/>
                    </a:p>
                  </a:txBody>
                  <a:tcPr/>
                </a:tc>
                <a:tc>
                  <a:txBody>
                    <a:bodyPr/>
                    <a:lstStyle/>
                    <a:p>
                      <a:pPr marL="342900" indent="-342900">
                        <a:buFont typeface="+mj-lt"/>
                        <a:buAutoNum type="arabicPeriod" startAt="2"/>
                      </a:pPr>
                      <a:r>
                        <a:rPr lang="en-US" baseline="0" dirty="0" err="1"/>
                        <a:t>Hệ</a:t>
                      </a:r>
                      <a:r>
                        <a:rPr lang="en-US" baseline="0" dirty="0"/>
                        <a:t> </a:t>
                      </a:r>
                      <a:r>
                        <a:rPr lang="en-US" baseline="0" dirty="0" err="1"/>
                        <a:t>thống</a:t>
                      </a:r>
                      <a:r>
                        <a:rPr lang="en-US" baseline="0" dirty="0"/>
                        <a:t> </a:t>
                      </a:r>
                      <a:r>
                        <a:rPr lang="en-US" baseline="0" dirty="0" err="1"/>
                        <a:t>hiển</a:t>
                      </a:r>
                      <a:r>
                        <a:rPr lang="en-US" baseline="0" dirty="0"/>
                        <a:t> </a:t>
                      </a:r>
                      <a:r>
                        <a:rPr lang="en-US" baseline="0" dirty="0" err="1"/>
                        <a:t>thị</a:t>
                      </a:r>
                      <a:r>
                        <a:rPr lang="en-US" baseline="0" dirty="0"/>
                        <a:t> </a:t>
                      </a:r>
                      <a:r>
                        <a:rPr lang="en-US" baseline="0" dirty="0" err="1"/>
                        <a:t>các</a:t>
                      </a:r>
                      <a:r>
                        <a:rPr lang="en-US" baseline="0" dirty="0"/>
                        <a:t> </a:t>
                      </a:r>
                      <a:r>
                        <a:rPr lang="en-US" baseline="0" dirty="0" err="1"/>
                        <a:t>môn</a:t>
                      </a:r>
                      <a:r>
                        <a:rPr lang="en-US" baseline="0" dirty="0"/>
                        <a:t> </a:t>
                      </a:r>
                      <a:r>
                        <a:rPr lang="en-US" baseline="0" dirty="0" err="1"/>
                        <a:t>học</a:t>
                      </a:r>
                      <a:r>
                        <a:rPr lang="en-US" baseline="0" dirty="0"/>
                        <a:t> </a:t>
                      </a:r>
                      <a:r>
                        <a:rPr lang="en-US" baseline="0" dirty="0" err="1"/>
                        <a:t>mà</a:t>
                      </a:r>
                      <a:r>
                        <a:rPr lang="en-US" baseline="0" dirty="0"/>
                        <a:t> SV </a:t>
                      </a:r>
                      <a:r>
                        <a:rPr lang="en-US" baseline="0" dirty="0" err="1"/>
                        <a:t>có</a:t>
                      </a:r>
                      <a:r>
                        <a:rPr lang="en-US" baseline="0" dirty="0"/>
                        <a:t> </a:t>
                      </a:r>
                      <a:r>
                        <a:rPr lang="en-US" baseline="0" dirty="0" err="1"/>
                        <a:t>thể</a:t>
                      </a:r>
                      <a:r>
                        <a:rPr lang="en-US" baseline="0" dirty="0"/>
                        <a:t> </a:t>
                      </a:r>
                      <a:r>
                        <a:rPr lang="en-US" baseline="0" dirty="0" err="1"/>
                        <a:t>đăng</a:t>
                      </a:r>
                      <a:r>
                        <a:rPr lang="en-US" baseline="0" dirty="0"/>
                        <a:t> </a:t>
                      </a:r>
                      <a:r>
                        <a:rPr lang="en-US" baseline="0" dirty="0" err="1"/>
                        <a:t>ký</a:t>
                      </a:r>
                      <a:endParaRPr lang="en-US" dirty="0"/>
                    </a:p>
                  </a:txBody>
                  <a:tcPr/>
                </a:tc>
                <a:extLst>
                  <a:ext uri="{0D108BD9-81ED-4DB2-BD59-A6C34878D82A}">
                    <a16:rowId xmlns:a16="http://schemas.microsoft.com/office/drawing/2014/main" val="10002"/>
                  </a:ext>
                </a:extLst>
              </a:tr>
              <a:tr h="5197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  </a:t>
                      </a:r>
                      <a:r>
                        <a:rPr lang="en-US" baseline="0" dirty="0" err="1"/>
                        <a:t>Sinh</a:t>
                      </a:r>
                      <a:r>
                        <a:rPr lang="en-US" baseline="0" dirty="0"/>
                        <a:t> </a:t>
                      </a:r>
                      <a:r>
                        <a:rPr lang="en-US" baseline="0" dirty="0" err="1"/>
                        <a:t>viên</a:t>
                      </a:r>
                      <a:r>
                        <a:rPr lang="en-US" baseline="0" dirty="0"/>
                        <a:t> </a:t>
                      </a:r>
                      <a:r>
                        <a:rPr lang="en-US" baseline="0" dirty="0" err="1"/>
                        <a:t>chọn</a:t>
                      </a:r>
                      <a:r>
                        <a:rPr lang="en-US" baseline="0" dirty="0"/>
                        <a:t> </a:t>
                      </a:r>
                      <a:r>
                        <a:rPr lang="en-US" baseline="0" dirty="0" err="1"/>
                        <a:t>môn</a:t>
                      </a:r>
                      <a:r>
                        <a:rPr lang="en-US" baseline="0" dirty="0"/>
                        <a:t> </a:t>
                      </a:r>
                      <a:r>
                        <a:rPr lang="en-US" baseline="0" dirty="0" err="1"/>
                        <a:t>muốn</a:t>
                      </a:r>
                      <a:r>
                        <a:rPr lang="en-US" baseline="0" dirty="0"/>
                        <a:t> </a:t>
                      </a:r>
                      <a:r>
                        <a:rPr lang="en-US" baseline="0" dirty="0" err="1"/>
                        <a:t>đăng</a:t>
                      </a:r>
                      <a:r>
                        <a:rPr lang="en-US" baseline="0" dirty="0"/>
                        <a:t> </a:t>
                      </a:r>
                      <a:r>
                        <a:rPr lang="en-US" baseline="0" dirty="0" err="1"/>
                        <a:t>ký</a:t>
                      </a:r>
                      <a:endParaRPr lang="en-US" dirty="0"/>
                    </a:p>
                  </a:txBody>
                  <a:tcPr/>
                </a:tc>
                <a:tc>
                  <a:txBody>
                    <a:bodyPr/>
                    <a:lstStyle/>
                    <a:p>
                      <a:pPr marL="0" indent="-342900">
                        <a:buNone/>
                      </a:pPr>
                      <a:endParaRPr lang="en-US" dirty="0"/>
                    </a:p>
                  </a:txBody>
                  <a:tcPr/>
                </a:tc>
                <a:extLst>
                  <a:ext uri="{0D108BD9-81ED-4DB2-BD59-A6C34878D82A}">
                    <a16:rowId xmlns:a16="http://schemas.microsoft.com/office/drawing/2014/main" val="10003"/>
                  </a:ext>
                </a:extLst>
              </a:tr>
              <a:tr h="727601">
                <a:tc>
                  <a:txBody>
                    <a:bodyPr/>
                    <a:lstStyle/>
                    <a:p>
                      <a:pPr marL="342900" indent="-342900">
                        <a:buFont typeface="+mj-lt"/>
                        <a:buAutoNum type="arabicPeriod" startAt="4"/>
                      </a:pPr>
                      <a:r>
                        <a:rPr lang="en-US" baseline="0" dirty="0" err="1"/>
                        <a:t>Sinh</a:t>
                      </a:r>
                      <a:r>
                        <a:rPr lang="en-US" baseline="0" dirty="0"/>
                        <a:t> </a:t>
                      </a:r>
                      <a:r>
                        <a:rPr lang="en-US" baseline="0" dirty="0" err="1"/>
                        <a:t>viên</a:t>
                      </a:r>
                      <a:r>
                        <a:rPr lang="en-US" baseline="0" dirty="0"/>
                        <a:t> </a:t>
                      </a:r>
                      <a:r>
                        <a:rPr lang="en-US" baseline="0" dirty="0" err="1"/>
                        <a:t>xác</a:t>
                      </a:r>
                      <a:r>
                        <a:rPr lang="en-US" baseline="0" dirty="0"/>
                        <a:t> </a:t>
                      </a:r>
                      <a:r>
                        <a:rPr lang="en-US" baseline="0" dirty="0" err="1"/>
                        <a:t>nhận</a:t>
                      </a:r>
                      <a:r>
                        <a:rPr lang="en-US" baseline="0" dirty="0"/>
                        <a:t> </a:t>
                      </a:r>
                      <a:r>
                        <a:rPr lang="en-US" baseline="0" dirty="0" err="1"/>
                        <a:t>đồng</a:t>
                      </a:r>
                      <a:r>
                        <a:rPr lang="en-US" baseline="0" dirty="0"/>
                        <a:t> ý </a:t>
                      </a:r>
                      <a:r>
                        <a:rPr lang="en-US" baseline="0" dirty="0" err="1"/>
                        <a:t>các</a:t>
                      </a:r>
                      <a:r>
                        <a:rPr lang="en-US" baseline="0" dirty="0"/>
                        <a:t> </a:t>
                      </a:r>
                      <a:r>
                        <a:rPr lang="en-US" baseline="0" dirty="0" err="1"/>
                        <a:t>môn</a:t>
                      </a:r>
                      <a:r>
                        <a:rPr lang="en-US" baseline="0" dirty="0"/>
                        <a:t> </a:t>
                      </a:r>
                      <a:r>
                        <a:rPr lang="en-US" baseline="0" dirty="0" err="1"/>
                        <a:t>học</a:t>
                      </a:r>
                      <a:r>
                        <a:rPr lang="en-US" baseline="0" dirty="0"/>
                        <a:t> </a:t>
                      </a:r>
                      <a:r>
                        <a:rPr lang="en-US" baseline="0" dirty="0" err="1"/>
                        <a:t>đã</a:t>
                      </a:r>
                      <a:r>
                        <a:rPr lang="en-US" baseline="0" dirty="0"/>
                        <a:t> </a:t>
                      </a:r>
                      <a:r>
                        <a:rPr lang="en-US" baseline="0" dirty="0" err="1"/>
                        <a:t>đăng</a:t>
                      </a:r>
                      <a:r>
                        <a:rPr lang="en-US" baseline="0" dirty="0"/>
                        <a:t> </a:t>
                      </a:r>
                      <a:r>
                        <a:rPr lang="en-US" baseline="0" dirty="0" err="1"/>
                        <a:t>ký</a:t>
                      </a:r>
                      <a:endParaRPr lang="en-US" dirty="0"/>
                    </a:p>
                  </a:txBody>
                  <a:tcPr/>
                </a:tc>
                <a:tc>
                  <a:txBody>
                    <a:bodyPr/>
                    <a:lstStyle/>
                    <a:p>
                      <a:pPr marL="0" indent="-342900">
                        <a:buNone/>
                      </a:pPr>
                      <a:endParaRPr lang="en-US" dirty="0"/>
                    </a:p>
                  </a:txBody>
                  <a:tcPr/>
                </a:tc>
                <a:extLst>
                  <a:ext uri="{0D108BD9-81ED-4DB2-BD59-A6C34878D82A}">
                    <a16:rowId xmlns:a16="http://schemas.microsoft.com/office/drawing/2014/main" val="10004"/>
                  </a:ext>
                </a:extLst>
              </a:tr>
              <a:tr h="727601">
                <a:tc>
                  <a:txBody>
                    <a:bodyPr/>
                    <a:lstStyle/>
                    <a:p>
                      <a:endParaRPr lang="en-US" dirty="0"/>
                    </a:p>
                  </a:txBody>
                  <a:tcPr/>
                </a:tc>
                <a:tc>
                  <a:txBody>
                    <a:bodyPr/>
                    <a:lstStyle/>
                    <a:p>
                      <a:pPr marL="365760" marR="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baseline="0" dirty="0" err="1"/>
                        <a:t>Hệ</a:t>
                      </a:r>
                      <a:r>
                        <a:rPr lang="en-US" baseline="0" dirty="0"/>
                        <a:t> </a:t>
                      </a:r>
                      <a:r>
                        <a:rPr lang="en-US" baseline="0" dirty="0" err="1"/>
                        <a:t>thống</a:t>
                      </a:r>
                      <a:r>
                        <a:rPr lang="en-US" baseline="0" dirty="0"/>
                        <a:t> </a:t>
                      </a:r>
                      <a:r>
                        <a:rPr lang="en-US" baseline="0" dirty="0" err="1"/>
                        <a:t>kiểm</a:t>
                      </a:r>
                      <a:r>
                        <a:rPr lang="en-US" baseline="0" dirty="0"/>
                        <a:t> </a:t>
                      </a:r>
                      <a:r>
                        <a:rPr lang="en-US" baseline="0" dirty="0" err="1"/>
                        <a:t>tra</a:t>
                      </a:r>
                      <a:r>
                        <a:rPr lang="en-US" baseline="0" dirty="0"/>
                        <a:t> </a:t>
                      </a:r>
                      <a:r>
                        <a:rPr lang="en-US" baseline="0" dirty="0" err="1"/>
                        <a:t>thông</a:t>
                      </a:r>
                      <a:r>
                        <a:rPr lang="en-US" baseline="0" dirty="0"/>
                        <a:t> tin </a:t>
                      </a:r>
                      <a:r>
                        <a:rPr lang="en-US" baseline="0" dirty="0" err="1"/>
                        <a:t>đăng</a:t>
                      </a:r>
                      <a:r>
                        <a:rPr lang="en-US" baseline="0" dirty="0"/>
                        <a:t> </a:t>
                      </a:r>
                      <a:r>
                        <a:rPr lang="en-US" baseline="0" dirty="0" err="1"/>
                        <a:t>ký</a:t>
                      </a:r>
                      <a:r>
                        <a:rPr lang="en-US" baseline="0" dirty="0"/>
                        <a:t> </a:t>
                      </a:r>
                      <a:r>
                        <a:rPr lang="en-US" baseline="0" dirty="0" err="1"/>
                        <a:t>của</a:t>
                      </a:r>
                      <a:r>
                        <a:rPr lang="en-US" baseline="0" dirty="0"/>
                        <a:t> SV </a:t>
                      </a:r>
                      <a:r>
                        <a:rPr lang="en-US" baseline="0" dirty="0" err="1"/>
                        <a:t>có</a:t>
                      </a:r>
                      <a:r>
                        <a:rPr lang="en-US" baseline="0" dirty="0"/>
                        <a:t> </a:t>
                      </a:r>
                      <a:r>
                        <a:rPr lang="en-US" baseline="0" dirty="0" err="1"/>
                        <a:t>phù</a:t>
                      </a:r>
                      <a:r>
                        <a:rPr lang="en-US" baseline="0" dirty="0"/>
                        <a:t> </a:t>
                      </a:r>
                      <a:r>
                        <a:rPr lang="en-US" baseline="0" dirty="0" err="1"/>
                        <a:t>hợp</a:t>
                      </a:r>
                      <a:r>
                        <a:rPr lang="en-US" baseline="0" dirty="0"/>
                        <a:t> qui </a:t>
                      </a:r>
                      <a:r>
                        <a:rPr lang="en-US" baseline="0" dirty="0" err="1"/>
                        <a:t>định</a:t>
                      </a:r>
                      <a:r>
                        <a:rPr lang="en-US" baseline="0" dirty="0"/>
                        <a:t> PĐT</a:t>
                      </a:r>
                      <a:endParaRPr lang="en-US" dirty="0"/>
                    </a:p>
                  </a:txBody>
                  <a:tcPr/>
                </a:tc>
                <a:extLst>
                  <a:ext uri="{0D108BD9-81ED-4DB2-BD59-A6C34878D82A}">
                    <a16:rowId xmlns:a16="http://schemas.microsoft.com/office/drawing/2014/main" val="10005"/>
                  </a:ext>
                </a:extLst>
              </a:tr>
              <a:tr h="727601">
                <a:tc>
                  <a:txBody>
                    <a:bodyPr/>
                    <a:lstStyle/>
                    <a:p>
                      <a:endParaRPr lang="en-US" dirty="0"/>
                    </a:p>
                  </a:txBody>
                  <a:tcPr/>
                </a:tc>
                <a:tc>
                  <a:txBody>
                    <a:bodyPr/>
                    <a:lstStyle/>
                    <a:p>
                      <a:pPr marL="365760" marR="0" indent="-3429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baseline="0" dirty="0" err="1"/>
                        <a:t>Hệ</a:t>
                      </a:r>
                      <a:r>
                        <a:rPr lang="en-US" baseline="0" dirty="0"/>
                        <a:t> </a:t>
                      </a:r>
                      <a:r>
                        <a:rPr lang="en-US" baseline="0" dirty="0" err="1"/>
                        <a:t>thống</a:t>
                      </a:r>
                      <a:r>
                        <a:rPr lang="en-US" baseline="0" dirty="0"/>
                        <a:t> </a:t>
                      </a:r>
                      <a:r>
                        <a:rPr lang="en-US" baseline="0" dirty="0" err="1"/>
                        <a:t>ghi</a:t>
                      </a:r>
                      <a:r>
                        <a:rPr lang="en-US" baseline="0" dirty="0"/>
                        <a:t> </a:t>
                      </a:r>
                      <a:r>
                        <a:rPr lang="en-US" baseline="0" dirty="0" err="1"/>
                        <a:t>nhận</a:t>
                      </a:r>
                      <a:r>
                        <a:rPr lang="en-US" baseline="0" dirty="0"/>
                        <a:t> </a:t>
                      </a:r>
                      <a:r>
                        <a:rPr lang="en-US" baseline="0" dirty="0" err="1"/>
                        <a:t>lại</a:t>
                      </a:r>
                      <a:r>
                        <a:rPr lang="en-US" baseline="0" dirty="0"/>
                        <a:t> </a:t>
                      </a:r>
                      <a:r>
                        <a:rPr lang="en-US" baseline="0" dirty="0" err="1"/>
                        <a:t>các</a:t>
                      </a:r>
                      <a:r>
                        <a:rPr lang="en-US" baseline="0" dirty="0"/>
                        <a:t> </a:t>
                      </a:r>
                      <a:r>
                        <a:rPr lang="en-US" baseline="0" dirty="0" err="1"/>
                        <a:t>môn</a:t>
                      </a:r>
                      <a:r>
                        <a:rPr lang="en-US" baseline="0" dirty="0"/>
                        <a:t> </a:t>
                      </a:r>
                      <a:r>
                        <a:rPr lang="en-US" baseline="0" dirty="0" err="1"/>
                        <a:t>mà</a:t>
                      </a:r>
                      <a:r>
                        <a:rPr lang="en-US" baseline="0" dirty="0"/>
                        <a:t> SV </a:t>
                      </a:r>
                      <a:r>
                        <a:rPr lang="en-US" baseline="0" dirty="0" err="1"/>
                        <a:t>đã</a:t>
                      </a:r>
                      <a:r>
                        <a:rPr lang="en-US" baseline="0" dirty="0"/>
                        <a:t> </a:t>
                      </a:r>
                      <a:r>
                        <a:rPr lang="en-US" baseline="0" dirty="0" err="1"/>
                        <a:t>đăng</a:t>
                      </a:r>
                      <a:r>
                        <a:rPr lang="en-US" baseline="0" dirty="0"/>
                        <a:t> </a:t>
                      </a:r>
                      <a:r>
                        <a:rPr lang="en-US" baseline="0" dirty="0" err="1"/>
                        <a:t>ký</a:t>
                      </a:r>
                      <a:endParaRPr lang="en-US" dirty="0"/>
                    </a:p>
                  </a:txBody>
                  <a:tcPr/>
                </a:tc>
                <a:extLst>
                  <a:ext uri="{0D108BD9-81ED-4DB2-BD59-A6C34878D82A}">
                    <a16:rowId xmlns:a16="http://schemas.microsoft.com/office/drawing/2014/main" val="10006"/>
                  </a:ext>
                </a:extLst>
              </a:tr>
              <a:tr h="691340">
                <a:tc>
                  <a:txBody>
                    <a:bodyPr/>
                    <a:lstStyle/>
                    <a:p>
                      <a:endParaRPr lang="en-US" dirty="0"/>
                    </a:p>
                  </a:txBody>
                  <a:tcPr/>
                </a:tc>
                <a:tc>
                  <a:txBody>
                    <a:bodyPr/>
                    <a:lstStyle/>
                    <a:p>
                      <a:pPr marL="365760" marR="0" indent="-3429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baseline="0" dirty="0" err="1"/>
                        <a:t>Hệ</a:t>
                      </a:r>
                      <a:r>
                        <a:rPr lang="en-US" baseline="0" dirty="0"/>
                        <a:t> </a:t>
                      </a:r>
                      <a:r>
                        <a:rPr lang="en-US" baseline="0" dirty="0" err="1"/>
                        <a:t>thống</a:t>
                      </a:r>
                      <a:r>
                        <a:rPr lang="en-US" baseline="0" dirty="0"/>
                        <a:t> </a:t>
                      </a:r>
                      <a:r>
                        <a:rPr lang="en-US" baseline="0" dirty="0" err="1"/>
                        <a:t>thông</a:t>
                      </a:r>
                      <a:r>
                        <a:rPr lang="en-US" baseline="0" dirty="0"/>
                        <a:t> </a:t>
                      </a:r>
                      <a:r>
                        <a:rPr lang="en-US" baseline="0" dirty="0" err="1"/>
                        <a:t>báo</a:t>
                      </a:r>
                      <a:r>
                        <a:rPr lang="en-US" baseline="0" dirty="0"/>
                        <a:t> </a:t>
                      </a:r>
                      <a:r>
                        <a:rPr lang="en-US" baseline="0" dirty="0" err="1"/>
                        <a:t>đăng</a:t>
                      </a:r>
                      <a:r>
                        <a:rPr lang="en-US" baseline="0" dirty="0"/>
                        <a:t> </a:t>
                      </a:r>
                      <a:r>
                        <a:rPr lang="en-US" baseline="0" dirty="0" err="1"/>
                        <a:t>ký</a:t>
                      </a:r>
                      <a:r>
                        <a:rPr lang="en-US" baseline="0" dirty="0"/>
                        <a:t> </a:t>
                      </a:r>
                      <a:r>
                        <a:rPr lang="en-US" baseline="0" dirty="0" err="1"/>
                        <a:t>thành</a:t>
                      </a:r>
                      <a:r>
                        <a:rPr lang="en-US" baseline="0" dirty="0"/>
                        <a:t> </a:t>
                      </a:r>
                      <a:r>
                        <a:rPr lang="en-US" baseline="0" dirty="0" err="1"/>
                        <a:t>công</a:t>
                      </a:r>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00"/>
                </a:solidFill>
              </a:rPr>
              <a:t>Mô</a:t>
            </a:r>
            <a:r>
              <a:rPr lang="en-US" dirty="0">
                <a:solidFill>
                  <a:srgbClr val="FFFF00"/>
                </a:solidFill>
              </a:rPr>
              <a:t> </a:t>
            </a:r>
            <a:r>
              <a:rPr lang="en-US" dirty="0" err="1">
                <a:solidFill>
                  <a:srgbClr val="FFFF00"/>
                </a:solidFill>
              </a:rPr>
              <a:t>tả</a:t>
            </a:r>
            <a:r>
              <a:rPr lang="en-US" dirty="0">
                <a:solidFill>
                  <a:srgbClr val="FFFF00"/>
                </a:solidFill>
              </a:rPr>
              <a:t> </a:t>
            </a:r>
            <a:r>
              <a:rPr lang="en-US" dirty="0" err="1">
                <a:solidFill>
                  <a:srgbClr val="FFFF00"/>
                </a:solidFill>
              </a:rPr>
              <a:t>bài</a:t>
            </a:r>
            <a:r>
              <a:rPr lang="en-US" dirty="0">
                <a:solidFill>
                  <a:srgbClr val="FFFF00"/>
                </a:solidFill>
              </a:rPr>
              <a:t> </a:t>
            </a:r>
            <a:r>
              <a:rPr lang="en-US" dirty="0" err="1">
                <a:solidFill>
                  <a:srgbClr val="FFFF00"/>
                </a:solidFill>
              </a:rPr>
              <a:t>toán</a:t>
            </a:r>
            <a:endParaRPr lang="en-US" dirty="0">
              <a:solidFill>
                <a:srgbClr val="FFFF00"/>
              </a:solidFill>
            </a:endParaRPr>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pPr indent="384048" algn="just">
              <a:lnSpc>
                <a:spcPct val="120000"/>
              </a:lnSpc>
              <a:spcBef>
                <a:spcPts val="1200"/>
              </a:spcBef>
            </a:pPr>
            <a:r>
              <a:rPr lang="en-US" dirty="0" err="1"/>
              <a:t>Một</a:t>
            </a:r>
            <a:r>
              <a:rPr lang="en-US" dirty="0"/>
              <a:t> </a:t>
            </a:r>
            <a:r>
              <a:rPr lang="en-US" dirty="0" err="1"/>
              <a:t>Công</a:t>
            </a:r>
            <a:r>
              <a:rPr lang="en-US" dirty="0"/>
              <a:t> </a:t>
            </a:r>
            <a:r>
              <a:rPr lang="en-US" dirty="0" err="1"/>
              <a:t>ty</a:t>
            </a:r>
            <a:r>
              <a:rPr lang="en-US" dirty="0"/>
              <a:t> </a:t>
            </a:r>
            <a:r>
              <a:rPr lang="en-US" dirty="0" err="1"/>
              <a:t>muốn</a:t>
            </a:r>
            <a:r>
              <a:rPr lang="en-US" dirty="0"/>
              <a:t> </a:t>
            </a:r>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để</a:t>
            </a:r>
            <a:r>
              <a:rPr lang="en-US" dirty="0"/>
              <a:t> </a:t>
            </a:r>
            <a:r>
              <a:rPr lang="en-US" dirty="0" err="1"/>
              <a:t>phục</a:t>
            </a:r>
            <a:r>
              <a:rPr lang="en-US" dirty="0"/>
              <a:t> </a:t>
            </a:r>
            <a:r>
              <a:rPr lang="en-US" dirty="0" err="1"/>
              <a:t>vụ</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kinh</a:t>
            </a:r>
            <a:r>
              <a:rPr lang="en-US" dirty="0"/>
              <a:t> </a:t>
            </a:r>
            <a:r>
              <a:rPr lang="en-US" dirty="0" err="1"/>
              <a:t>doanh</a:t>
            </a:r>
            <a:r>
              <a:rPr lang="en-US" dirty="0"/>
              <a:t>, </a:t>
            </a:r>
            <a:r>
              <a:rPr lang="en-US" dirty="0" err="1"/>
              <a:t>bán</a:t>
            </a:r>
            <a:r>
              <a:rPr lang="en-US" dirty="0"/>
              <a:t> </a:t>
            </a:r>
            <a:r>
              <a:rPr lang="en-US" dirty="0" err="1"/>
              <a:t>hàng</a:t>
            </a:r>
            <a:r>
              <a:rPr lang="en-US" dirty="0"/>
              <a:t>. </a:t>
            </a:r>
            <a:r>
              <a:rPr lang="en-US" dirty="0" err="1"/>
              <a:t>Công</a:t>
            </a:r>
            <a:r>
              <a:rPr lang="en-US" dirty="0"/>
              <a:t> </a:t>
            </a:r>
            <a:r>
              <a:rPr lang="en-US" dirty="0" err="1"/>
              <a:t>ty</a:t>
            </a:r>
            <a:r>
              <a:rPr lang="en-US" dirty="0"/>
              <a:t> </a:t>
            </a:r>
            <a:r>
              <a:rPr lang="en-US" dirty="0" err="1"/>
              <a:t>có</a:t>
            </a:r>
            <a:r>
              <a:rPr lang="en-US" dirty="0"/>
              <a:t> </a:t>
            </a:r>
            <a:r>
              <a:rPr lang="en-US" dirty="0" err="1"/>
              <a:t>nhiều</a:t>
            </a:r>
            <a:r>
              <a:rPr lang="en-US" dirty="0"/>
              <a:t> </a:t>
            </a:r>
            <a:r>
              <a:rPr lang="en-US" dirty="0" err="1"/>
              <a:t>điểm</a:t>
            </a:r>
            <a:r>
              <a:rPr lang="en-US" dirty="0"/>
              <a:t> </a:t>
            </a:r>
            <a:r>
              <a:rPr lang="en-US" dirty="0" err="1"/>
              <a:t>bán</a:t>
            </a:r>
            <a:r>
              <a:rPr lang="en-US" dirty="0"/>
              <a:t> </a:t>
            </a:r>
            <a:r>
              <a:rPr lang="en-US" dirty="0" err="1"/>
              <a:t>hàng</a:t>
            </a:r>
            <a:r>
              <a:rPr lang="en-US" dirty="0"/>
              <a:t> (POST: Point Of Sale Terminal), </a:t>
            </a:r>
            <a:r>
              <a:rPr lang="en-US" dirty="0" err="1"/>
              <a:t>đó</a:t>
            </a:r>
            <a:r>
              <a:rPr lang="en-US" dirty="0"/>
              <a:t> </a:t>
            </a:r>
            <a:r>
              <a:rPr lang="en-US" dirty="0" err="1"/>
              <a:t>là</a:t>
            </a:r>
            <a:r>
              <a:rPr lang="en-US" dirty="0"/>
              <a:t> </a:t>
            </a:r>
            <a:r>
              <a:rPr lang="en-US" dirty="0" err="1"/>
              <a:t>những</a:t>
            </a:r>
            <a:r>
              <a:rPr lang="en-US" dirty="0"/>
              <a:t> </a:t>
            </a:r>
            <a:r>
              <a:rPr lang="en-US" dirty="0" err="1"/>
              <a:t>cửa</a:t>
            </a:r>
            <a:r>
              <a:rPr lang="en-US" dirty="0"/>
              <a:t> </a:t>
            </a:r>
            <a:r>
              <a:rPr lang="en-US" dirty="0" err="1"/>
              <a:t>hàng</a:t>
            </a:r>
            <a:r>
              <a:rPr lang="en-US" dirty="0"/>
              <a:t> </a:t>
            </a:r>
            <a:r>
              <a:rPr lang="en-US" dirty="0" err="1"/>
              <a:t>siêu</a:t>
            </a:r>
            <a:r>
              <a:rPr lang="en-US" dirty="0"/>
              <a:t> </a:t>
            </a:r>
            <a:r>
              <a:rPr lang="en-US" dirty="0" err="1"/>
              <a:t>thị</a:t>
            </a:r>
            <a:r>
              <a:rPr lang="en-US" dirty="0"/>
              <a:t> </a:t>
            </a:r>
            <a:r>
              <a:rPr lang="en-US" dirty="0" err="1"/>
              <a:t>nhỏ</a:t>
            </a:r>
            <a:r>
              <a:rPr lang="en-US" dirty="0"/>
              <a:t>, do </a:t>
            </a:r>
            <a:r>
              <a:rPr lang="en-US" dirty="0" err="1"/>
              <a:t>vậy</a:t>
            </a:r>
            <a:r>
              <a:rPr lang="en-US" dirty="0"/>
              <a:t> </a:t>
            </a:r>
            <a:r>
              <a:rPr lang="en-US" dirty="0" err="1"/>
              <a:t>hệ</a:t>
            </a:r>
            <a:r>
              <a:rPr lang="en-US" dirty="0"/>
              <a:t> </a:t>
            </a:r>
            <a:r>
              <a:rPr lang="en-US" dirty="0" err="1"/>
              <a:t>thống</a:t>
            </a:r>
            <a:r>
              <a:rPr lang="en-US" dirty="0"/>
              <a:t> </a:t>
            </a:r>
            <a:r>
              <a:rPr lang="en-US" dirty="0" err="1"/>
              <a:t>cần</a:t>
            </a:r>
            <a:r>
              <a:rPr lang="en-US" dirty="0"/>
              <a:t> </a:t>
            </a:r>
            <a:r>
              <a:rPr lang="en-US" dirty="0" err="1"/>
              <a:t>phải</a:t>
            </a:r>
            <a:r>
              <a:rPr lang="en-US" dirty="0"/>
              <a:t> </a:t>
            </a:r>
            <a:r>
              <a:rPr lang="en-US" dirty="0" err="1"/>
              <a:t>ghi</a:t>
            </a:r>
            <a:r>
              <a:rPr lang="en-US" dirty="0"/>
              <a:t> </a:t>
            </a:r>
            <a:r>
              <a:rPr lang="en-US" dirty="0" err="1"/>
              <a:t>nhận</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bán</a:t>
            </a:r>
            <a:r>
              <a:rPr lang="en-US" dirty="0"/>
              <a:t> </a:t>
            </a:r>
            <a:r>
              <a:rPr lang="en-US" dirty="0" err="1"/>
              <a:t>hàng</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dirty="0" err="1"/>
              <a:t>thanh</a:t>
            </a:r>
            <a:r>
              <a:rPr lang="en-US" dirty="0"/>
              <a:t> </a:t>
            </a:r>
            <a:r>
              <a:rPr lang="en-US" dirty="0" err="1"/>
              <a:t>toán</a:t>
            </a:r>
            <a:r>
              <a:rPr lang="en-US" dirty="0"/>
              <a:t> </a:t>
            </a:r>
            <a:r>
              <a:rPr lang="en-US" dirty="0" err="1"/>
              <a:t>với</a:t>
            </a:r>
            <a:r>
              <a:rPr lang="en-US" dirty="0"/>
              <a:t> </a:t>
            </a:r>
            <a:r>
              <a:rPr lang="en-US" dirty="0" err="1"/>
              <a:t>khách</a:t>
            </a:r>
            <a:r>
              <a:rPr lang="en-US" dirty="0"/>
              <a:t> </a:t>
            </a:r>
            <a:r>
              <a:rPr lang="en-US" dirty="0" err="1"/>
              <a:t>hàng</a:t>
            </a:r>
            <a:r>
              <a:rPr lang="en-US" dirty="0"/>
              <a:t>, </a:t>
            </a:r>
            <a:r>
              <a:rPr lang="en-US" dirty="0" err="1"/>
              <a:t>chủ</a:t>
            </a:r>
            <a:r>
              <a:rPr lang="en-US" dirty="0"/>
              <a:t> </a:t>
            </a:r>
            <a:r>
              <a:rPr lang="en-US" dirty="0" err="1"/>
              <a:t>yếu</a:t>
            </a:r>
            <a:r>
              <a:rPr lang="en-US" dirty="0"/>
              <a:t> </a:t>
            </a:r>
            <a:r>
              <a:rPr lang="en-US" dirty="0" err="1"/>
              <a:t>khách</a:t>
            </a:r>
            <a:r>
              <a:rPr lang="en-US" dirty="0"/>
              <a:t> </a:t>
            </a:r>
            <a:r>
              <a:rPr lang="en-US" dirty="0" err="1"/>
              <a:t>hàng</a:t>
            </a:r>
            <a:r>
              <a:rPr lang="en-US" dirty="0"/>
              <a:t> </a:t>
            </a:r>
            <a:r>
              <a:rPr lang="en-US" dirty="0" err="1"/>
              <a:t>mua</a:t>
            </a:r>
            <a:r>
              <a:rPr lang="en-US" dirty="0"/>
              <a:t> </a:t>
            </a:r>
            <a:r>
              <a:rPr lang="en-US" dirty="0" err="1"/>
              <a:t>lẻ</a:t>
            </a:r>
            <a:r>
              <a:rPr lang="en-US" dirty="0"/>
              <a:t>. </a:t>
            </a:r>
          </a:p>
          <a:p>
            <a:pPr indent="384048" algn="just">
              <a:lnSpc>
                <a:spcPct val="120000"/>
              </a:lnSpc>
              <a:spcBef>
                <a:spcPts val="1200"/>
              </a:spcBef>
            </a:pPr>
            <a:r>
              <a:rPr lang="en-US" dirty="0" err="1"/>
              <a:t>Ngoài</a:t>
            </a:r>
            <a:r>
              <a:rPr lang="en-US" dirty="0"/>
              <a:t> </a:t>
            </a:r>
            <a:r>
              <a:rPr lang="en-US" dirty="0" err="1"/>
              <a:t>ra</a:t>
            </a:r>
            <a:r>
              <a:rPr lang="en-US" dirty="0"/>
              <a:t> </a:t>
            </a:r>
            <a:r>
              <a:rPr lang="en-US" dirty="0" err="1"/>
              <a:t>hệ</a:t>
            </a:r>
            <a:r>
              <a:rPr lang="en-US" dirty="0"/>
              <a:t> </a:t>
            </a:r>
            <a:r>
              <a:rPr lang="en-US" dirty="0" err="1"/>
              <a:t>thống</a:t>
            </a:r>
            <a:r>
              <a:rPr lang="en-US" dirty="0"/>
              <a:t> </a:t>
            </a:r>
            <a:r>
              <a:rPr lang="en-US" dirty="0" err="1"/>
              <a:t>còn</a:t>
            </a:r>
            <a:r>
              <a:rPr lang="en-US" dirty="0"/>
              <a:t> </a:t>
            </a:r>
            <a:r>
              <a:rPr lang="en-US" dirty="0" err="1"/>
              <a:t>giúp</a:t>
            </a:r>
            <a:r>
              <a:rPr lang="en-US" dirty="0"/>
              <a:t> </a:t>
            </a:r>
            <a:r>
              <a:rPr lang="en-US" dirty="0" err="1"/>
              <a:t>Giám</a:t>
            </a:r>
            <a:r>
              <a:rPr lang="en-US" dirty="0"/>
              <a:t> </a:t>
            </a:r>
            <a:r>
              <a:rPr lang="en-US" dirty="0" err="1"/>
              <a:t>đốc</a:t>
            </a:r>
            <a:r>
              <a:rPr lang="en-US" dirty="0"/>
              <a:t> </a:t>
            </a:r>
            <a:r>
              <a:rPr lang="en-US" dirty="0" err="1"/>
              <a:t>Công</a:t>
            </a:r>
            <a:r>
              <a:rPr lang="en-US" dirty="0"/>
              <a:t> </a:t>
            </a:r>
            <a:r>
              <a:rPr lang="en-US" dirty="0" err="1"/>
              <a:t>ty</a:t>
            </a:r>
            <a:r>
              <a:rPr lang="en-US" dirty="0"/>
              <a:t> </a:t>
            </a:r>
            <a:r>
              <a:rPr lang="en-US" dirty="0" err="1"/>
              <a:t>theo</a:t>
            </a:r>
            <a:r>
              <a:rPr lang="en-US" dirty="0"/>
              <a:t> </a:t>
            </a:r>
            <a:r>
              <a:rPr lang="en-US" dirty="0" err="1"/>
              <a:t>dõi</a:t>
            </a:r>
            <a:r>
              <a:rPr lang="en-US" dirty="0"/>
              <a:t> </a:t>
            </a:r>
            <a:r>
              <a:rPr lang="en-US" dirty="0" err="1"/>
              <a:t>được</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kinh</a:t>
            </a:r>
            <a:r>
              <a:rPr lang="en-US" dirty="0"/>
              <a:t> </a:t>
            </a:r>
            <a:r>
              <a:rPr lang="en-US" dirty="0" err="1"/>
              <a:t>doanh</a:t>
            </a:r>
            <a:r>
              <a:rPr lang="en-US" dirty="0"/>
              <a:t>, </a:t>
            </a:r>
            <a:r>
              <a:rPr lang="en-US" dirty="0" err="1"/>
              <a:t>tự</a:t>
            </a:r>
            <a:r>
              <a:rPr lang="en-US" dirty="0"/>
              <a:t> </a:t>
            </a:r>
            <a:r>
              <a:rPr lang="en-US" dirty="0" err="1"/>
              <a:t>động</a:t>
            </a:r>
            <a:r>
              <a:rPr lang="en-US" dirty="0"/>
              <a:t> </a:t>
            </a:r>
            <a:r>
              <a:rPr lang="en-US" dirty="0" err="1"/>
              <a:t>kiểm</a:t>
            </a:r>
            <a:r>
              <a:rPr lang="en-US" dirty="0"/>
              <a:t> </a:t>
            </a:r>
            <a:r>
              <a:rPr lang="en-US" dirty="0" err="1"/>
              <a:t>kê</a:t>
            </a:r>
            <a:r>
              <a:rPr lang="en-US" dirty="0"/>
              <a:t> </a:t>
            </a:r>
            <a:r>
              <a:rPr lang="en-US" dirty="0" err="1"/>
              <a:t>các</a:t>
            </a:r>
            <a:r>
              <a:rPr lang="en-US" dirty="0"/>
              <a:t> </a:t>
            </a:r>
            <a:r>
              <a:rPr lang="en-US" dirty="0" err="1"/>
              <a:t>mặt</a:t>
            </a:r>
            <a:r>
              <a:rPr lang="en-US" dirty="0"/>
              <a:t> </a:t>
            </a:r>
            <a:r>
              <a:rPr lang="en-US" dirty="0" err="1"/>
              <a:t>hàng</a:t>
            </a:r>
            <a:r>
              <a:rPr lang="en-US" dirty="0"/>
              <a:t> </a:t>
            </a:r>
            <a:r>
              <a:rPr lang="en-US" dirty="0" err="1"/>
              <a:t>tồn</a:t>
            </a:r>
            <a:r>
              <a:rPr lang="en-US" dirty="0"/>
              <a:t> </a:t>
            </a:r>
            <a:r>
              <a:rPr lang="en-US" dirty="0" err="1"/>
              <a:t>đọng</a:t>
            </a:r>
            <a:r>
              <a:rPr lang="en-US" dirty="0"/>
              <a:t> </a:t>
            </a:r>
            <a:r>
              <a:rPr lang="en-US" dirty="0" err="1"/>
              <a:t>trong</a:t>
            </a:r>
            <a:r>
              <a:rPr lang="en-US" dirty="0"/>
              <a:t> </a:t>
            </a:r>
            <a:r>
              <a:rPr lang="en-US" dirty="0" err="1"/>
              <a:t>kho</a:t>
            </a:r>
            <a:r>
              <a:rPr lang="en-US" dirty="0"/>
              <a:t>, </a:t>
            </a:r>
            <a:r>
              <a:rPr lang="en-US" dirty="0" err="1"/>
              <a:t>các</a:t>
            </a:r>
            <a:r>
              <a:rPr lang="en-US" dirty="0"/>
              <a:t> </a:t>
            </a:r>
            <a:r>
              <a:rPr lang="en-US" dirty="0" err="1"/>
              <a:t>mặt</a:t>
            </a:r>
            <a:r>
              <a:rPr lang="en-US" dirty="0"/>
              <a:t> </a:t>
            </a:r>
            <a:r>
              <a:rPr lang="en-US" dirty="0" err="1"/>
              <a:t>hàng</a:t>
            </a:r>
            <a:r>
              <a:rPr lang="en-US" dirty="0"/>
              <a:t> </a:t>
            </a:r>
            <a:r>
              <a:rPr lang="en-US" dirty="0" err="1"/>
              <a:t>bán</a:t>
            </a:r>
            <a:r>
              <a:rPr lang="en-US" dirty="0"/>
              <a:t> </a:t>
            </a:r>
            <a:r>
              <a:rPr lang="en-US" dirty="0" err="1"/>
              <a:t>chạy</a:t>
            </a:r>
            <a:r>
              <a:rPr lang="en-US" dirty="0"/>
              <a:t>, v.v. </a:t>
            </a:r>
            <a:r>
              <a:rPr lang="en-US" dirty="0" err="1"/>
              <a:t>để</a:t>
            </a:r>
            <a:r>
              <a:rPr lang="en-US" dirty="0"/>
              <a:t> </a:t>
            </a:r>
            <a:r>
              <a:rPr lang="en-US" dirty="0" err="1"/>
              <a:t>hỗ</a:t>
            </a:r>
            <a:r>
              <a:rPr lang="en-US" dirty="0"/>
              <a:t> </a:t>
            </a:r>
            <a:r>
              <a:rPr lang="en-US" dirty="0" err="1"/>
              <a:t>trợ</a:t>
            </a:r>
            <a:r>
              <a:rPr lang="en-US" dirty="0"/>
              <a:t> </a:t>
            </a:r>
            <a:r>
              <a:rPr lang="en-US" dirty="0" err="1"/>
              <a:t>ra</a:t>
            </a:r>
            <a:r>
              <a:rPr lang="en-US" dirty="0"/>
              <a:t> </a:t>
            </a:r>
            <a:r>
              <a:rPr lang="en-US" dirty="0" err="1"/>
              <a:t>quyết</a:t>
            </a:r>
            <a:r>
              <a:rPr lang="en-US" dirty="0"/>
              <a:t> </a:t>
            </a:r>
            <a:r>
              <a:rPr lang="en-US" dirty="0" err="1"/>
              <a:t>định</a:t>
            </a:r>
            <a:r>
              <a:rPr lang="en-US" dirty="0"/>
              <a:t> </a:t>
            </a:r>
            <a:r>
              <a:rPr lang="en-US" dirty="0" err="1"/>
              <a:t>trong</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kinh</a:t>
            </a:r>
            <a:r>
              <a:rPr lang="en-US" dirty="0"/>
              <a:t> </a:t>
            </a:r>
            <a:r>
              <a:rPr lang="en-US" dirty="0" err="1"/>
              <a:t>doanh</a:t>
            </a:r>
            <a:r>
              <a:rPr lang="en-US" dirty="0"/>
              <a:t> </a:t>
            </a:r>
            <a:r>
              <a:rPr lang="en-US" dirty="0" err="1"/>
              <a:t>của</a:t>
            </a:r>
            <a:r>
              <a:rPr lang="en-US" dirty="0"/>
              <a:t> </a:t>
            </a:r>
            <a:r>
              <a:rPr lang="en-US" dirty="0" err="1"/>
              <a:t>Công</a:t>
            </a:r>
            <a:r>
              <a:rPr lang="en-US" dirty="0"/>
              <a:t> </a:t>
            </a:r>
            <a:r>
              <a:rPr lang="en-US" dirty="0" err="1"/>
              <a:t>ty</a:t>
            </a:r>
            <a:r>
              <a:rPr lang="en-US" dirty="0"/>
              <a:t>. </a:t>
            </a:r>
          </a:p>
          <a:p>
            <a:pPr indent="384048" algn="just">
              <a:lnSpc>
                <a:spcPct val="120000"/>
              </a:lnSpc>
              <a:spcBef>
                <a:spcPts val="1200"/>
              </a:spcBef>
            </a:pPr>
            <a:r>
              <a:rPr lang="en-US" dirty="0" err="1"/>
              <a:t>Trong</a:t>
            </a:r>
            <a:r>
              <a:rPr lang="en-US" dirty="0"/>
              <a:t> </a:t>
            </a:r>
            <a:r>
              <a:rPr lang="en-US" dirty="0" err="1"/>
              <a:t>mỗi</a:t>
            </a:r>
            <a:r>
              <a:rPr lang="en-US" dirty="0"/>
              <a:t> </a:t>
            </a:r>
            <a:r>
              <a:rPr lang="en-US" dirty="0" err="1"/>
              <a:t>cửa</a:t>
            </a:r>
            <a:r>
              <a:rPr lang="en-US" dirty="0"/>
              <a:t> </a:t>
            </a:r>
            <a:r>
              <a:rPr lang="en-US" dirty="0" err="1"/>
              <a:t>hàng</a:t>
            </a:r>
            <a:r>
              <a:rPr lang="en-US" dirty="0"/>
              <a:t> </a:t>
            </a:r>
            <a:r>
              <a:rPr lang="en-US" dirty="0" err="1"/>
              <a:t>siêu</a:t>
            </a:r>
            <a:r>
              <a:rPr lang="en-US" dirty="0"/>
              <a:t> </a:t>
            </a:r>
            <a:r>
              <a:rPr lang="en-US" dirty="0" err="1"/>
              <a:t>thị</a:t>
            </a:r>
            <a:r>
              <a:rPr lang="en-US" dirty="0"/>
              <a:t> </a:t>
            </a:r>
            <a:r>
              <a:rPr lang="en-US" dirty="0" err="1"/>
              <a:t>nhỏ</a:t>
            </a:r>
            <a:r>
              <a:rPr lang="en-US" dirty="0"/>
              <a:t> </a:t>
            </a:r>
            <a:r>
              <a:rPr lang="en-US" dirty="0" err="1"/>
              <a:t>đều</a:t>
            </a:r>
            <a:r>
              <a:rPr lang="en-US" dirty="0"/>
              <a:t> </a:t>
            </a:r>
            <a:r>
              <a:rPr lang="en-US" dirty="0" err="1"/>
              <a:t>có</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phần</a:t>
            </a:r>
            <a:r>
              <a:rPr lang="en-US" dirty="0"/>
              <a:t> </a:t>
            </a:r>
            <a:r>
              <a:rPr lang="en-US" dirty="0" err="1"/>
              <a:t>cứng</a:t>
            </a:r>
            <a:r>
              <a:rPr lang="en-US" dirty="0"/>
              <a:t> </a:t>
            </a:r>
            <a:r>
              <a:rPr lang="en-US" dirty="0" err="1"/>
              <a:t>như</a:t>
            </a:r>
            <a:r>
              <a:rPr lang="en-US" dirty="0"/>
              <a:t>: </a:t>
            </a:r>
            <a:r>
              <a:rPr lang="en-US" dirty="0" err="1"/>
              <a:t>máy</a:t>
            </a:r>
            <a:r>
              <a:rPr lang="en-US" dirty="0"/>
              <a:t> </a:t>
            </a:r>
            <a:r>
              <a:rPr lang="en-US" dirty="0" err="1"/>
              <a:t>tính</a:t>
            </a:r>
            <a:r>
              <a:rPr lang="en-US" dirty="0"/>
              <a:t>, </a:t>
            </a:r>
            <a:r>
              <a:rPr lang="en-US" dirty="0" err="1"/>
              <a:t>máy</a:t>
            </a:r>
            <a:r>
              <a:rPr lang="en-US" dirty="0"/>
              <a:t> </a:t>
            </a:r>
            <a:r>
              <a:rPr lang="en-US" dirty="0" err="1"/>
              <a:t>đọc</a:t>
            </a:r>
            <a:r>
              <a:rPr lang="en-US" dirty="0"/>
              <a:t> </a:t>
            </a:r>
            <a:r>
              <a:rPr lang="en-US" dirty="0" err="1"/>
              <a:t>mã</a:t>
            </a:r>
            <a:r>
              <a:rPr lang="en-US" dirty="0"/>
              <a:t> </a:t>
            </a:r>
            <a:r>
              <a:rPr lang="en-US" dirty="0" err="1"/>
              <a:t>vạch</a:t>
            </a:r>
            <a:r>
              <a:rPr lang="en-US" dirty="0"/>
              <a:t> </a:t>
            </a:r>
            <a:r>
              <a:rPr lang="en-US" dirty="0" err="1"/>
              <a:t>và</a:t>
            </a:r>
            <a:r>
              <a:rPr lang="en-US" dirty="0"/>
              <a:t> </a:t>
            </a:r>
            <a:r>
              <a:rPr lang="en-US" dirty="0" err="1"/>
              <a:t>phần</a:t>
            </a:r>
            <a:r>
              <a:rPr lang="en-US" dirty="0"/>
              <a:t> </a:t>
            </a:r>
            <a:r>
              <a:rPr lang="en-US" dirty="0" err="1"/>
              <a:t>mềm</a:t>
            </a:r>
            <a:r>
              <a:rPr lang="en-US" dirty="0"/>
              <a:t> </a:t>
            </a:r>
            <a:r>
              <a:rPr lang="en-US" dirty="0" err="1"/>
              <a:t>hệ</a:t>
            </a:r>
            <a:r>
              <a:rPr lang="en-US" dirty="0"/>
              <a:t> </a:t>
            </a:r>
            <a:r>
              <a:rPr lang="en-US" dirty="0" err="1"/>
              <a:t>thống</a:t>
            </a:r>
            <a:r>
              <a:rPr lang="en-US" dirty="0"/>
              <a:t> </a:t>
            </a:r>
            <a:r>
              <a:rPr lang="en-US" dirty="0" err="1"/>
              <a:t>cần</a:t>
            </a:r>
            <a:r>
              <a:rPr lang="en-US" dirty="0"/>
              <a:t> </a:t>
            </a:r>
            <a:r>
              <a:rPr lang="en-US" dirty="0" err="1"/>
              <a:t>thiết</a:t>
            </a:r>
            <a:r>
              <a:rPr lang="en-US" dirty="0"/>
              <a: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err="1">
                <a:solidFill>
                  <a:srgbClr val="FFFF00"/>
                </a:solidFill>
              </a:rPr>
              <a:t>Mô</a:t>
            </a:r>
            <a:r>
              <a:rPr lang="en-US" dirty="0">
                <a:solidFill>
                  <a:srgbClr val="FFFF00"/>
                </a:solidFill>
              </a:rPr>
              <a:t> </a:t>
            </a:r>
            <a:r>
              <a:rPr lang="en-US" dirty="0" err="1">
                <a:solidFill>
                  <a:srgbClr val="FFFF00"/>
                </a:solidFill>
              </a:rPr>
              <a:t>tả</a:t>
            </a:r>
            <a:r>
              <a:rPr lang="en-US" dirty="0">
                <a:solidFill>
                  <a:srgbClr val="FFFF00"/>
                </a:solidFill>
              </a:rPr>
              <a:t> </a:t>
            </a:r>
            <a:r>
              <a:rPr lang="en-US" dirty="0" err="1">
                <a:solidFill>
                  <a:srgbClr val="FFFF00"/>
                </a:solidFill>
              </a:rPr>
              <a:t>bài</a:t>
            </a:r>
            <a:r>
              <a:rPr lang="en-US" dirty="0">
                <a:solidFill>
                  <a:srgbClr val="FFFF00"/>
                </a:solidFill>
              </a:rPr>
              <a:t> </a:t>
            </a:r>
            <a:r>
              <a:rPr lang="en-US" dirty="0" err="1">
                <a:solidFill>
                  <a:srgbClr val="FFFF00"/>
                </a:solidFill>
              </a:rPr>
              <a:t>toán</a:t>
            </a:r>
            <a:endParaRPr lang="en-US" dirty="0"/>
          </a:p>
        </p:txBody>
      </p:sp>
      <p:sp>
        <p:nvSpPr>
          <p:cNvPr id="3" name="Content Placeholder 2"/>
          <p:cNvSpPr>
            <a:spLocks noGrp="1"/>
          </p:cNvSpPr>
          <p:nvPr>
            <p:ph idx="1"/>
          </p:nvPr>
        </p:nvSpPr>
        <p:spPr>
          <a:xfrm>
            <a:off x="457200" y="1066800"/>
            <a:ext cx="8305800" cy="5638800"/>
          </a:xfrm>
        </p:spPr>
        <p:txBody>
          <a:bodyPr>
            <a:normAutofit fontScale="55000" lnSpcReduction="20000"/>
          </a:bodyPr>
          <a:lstStyle/>
          <a:p>
            <a:pPr indent="384048" algn="just">
              <a:lnSpc>
                <a:spcPct val="120000"/>
              </a:lnSpc>
              <a:buNone/>
            </a:pPr>
            <a:r>
              <a:rPr lang="en-US" dirty="0" err="1"/>
              <a:t>Hệ</a:t>
            </a:r>
            <a:r>
              <a:rPr lang="en-US" dirty="0"/>
              <a:t> </a:t>
            </a:r>
            <a:r>
              <a:rPr lang="en-US" dirty="0" err="1"/>
              <a:t>thống</a:t>
            </a:r>
            <a:r>
              <a:rPr lang="en-US" dirty="0"/>
              <a:t> </a:t>
            </a:r>
            <a:r>
              <a:rPr lang="en-US" dirty="0" err="1"/>
              <a:t>bán</a:t>
            </a:r>
            <a:r>
              <a:rPr lang="en-US" dirty="0"/>
              <a:t> </a:t>
            </a:r>
            <a:r>
              <a:rPr lang="en-US" dirty="0" err="1"/>
              <a:t>hàng</a:t>
            </a:r>
            <a:r>
              <a:rPr lang="en-US" dirty="0"/>
              <a:t> </a:t>
            </a:r>
            <a:r>
              <a:rPr lang="en-US" dirty="0" err="1"/>
              <a:t>là</a:t>
            </a:r>
            <a:r>
              <a:rPr lang="en-US" dirty="0"/>
              <a:t> </a:t>
            </a:r>
            <a:r>
              <a:rPr lang="en-US" dirty="0" err="1"/>
              <a:t>chương</a:t>
            </a:r>
            <a:r>
              <a:rPr lang="en-US" dirty="0"/>
              <a:t> </a:t>
            </a:r>
            <a:r>
              <a:rPr lang="en-US" dirty="0" err="1"/>
              <a:t>trình</a:t>
            </a:r>
            <a:r>
              <a:rPr lang="en-US" dirty="0"/>
              <a:t> </a:t>
            </a:r>
            <a:r>
              <a:rPr lang="en-US" dirty="0" err="1"/>
              <a:t>phần</a:t>
            </a:r>
            <a:r>
              <a:rPr lang="en-US" dirty="0"/>
              <a:t> </a:t>
            </a:r>
            <a:r>
              <a:rPr lang="en-US" dirty="0" err="1"/>
              <a:t>mềm</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ghi</a:t>
            </a:r>
            <a:r>
              <a:rPr lang="en-US" dirty="0"/>
              <a:t> </a:t>
            </a:r>
            <a:r>
              <a:rPr lang="en-US" dirty="0" err="1"/>
              <a:t>lại</a:t>
            </a:r>
            <a:r>
              <a:rPr lang="en-US" dirty="0"/>
              <a:t> </a:t>
            </a:r>
            <a:r>
              <a:rPr lang="en-US" dirty="0" err="1"/>
              <a:t>các</a:t>
            </a:r>
            <a:r>
              <a:rPr lang="en-US" dirty="0"/>
              <a:t> </a:t>
            </a:r>
            <a:r>
              <a:rPr lang="en-US" dirty="0" err="1"/>
              <a:t>phiên</a:t>
            </a:r>
            <a:r>
              <a:rPr lang="en-US" dirty="0"/>
              <a:t> </a:t>
            </a:r>
            <a:r>
              <a:rPr lang="en-US" dirty="0" err="1"/>
              <a:t>bán</a:t>
            </a:r>
            <a:r>
              <a:rPr lang="en-US" dirty="0"/>
              <a:t> </a:t>
            </a:r>
            <a:r>
              <a:rPr lang="en-US" dirty="0" err="1"/>
              <a:t>hàng</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thanh</a:t>
            </a:r>
            <a:r>
              <a:rPr lang="en-US" dirty="0"/>
              <a:t> </a:t>
            </a:r>
            <a:r>
              <a:rPr lang="en-US" dirty="0" err="1"/>
              <a:t>toán</a:t>
            </a:r>
            <a:r>
              <a:rPr lang="en-US" dirty="0"/>
              <a:t> </a:t>
            </a:r>
            <a:r>
              <a:rPr lang="en-US" dirty="0" err="1"/>
              <a:t>nhanh</a:t>
            </a:r>
            <a:r>
              <a:rPr lang="en-US" dirty="0"/>
              <a:t> </a:t>
            </a:r>
            <a:r>
              <a:rPr lang="en-US" dirty="0" err="1"/>
              <a:t>với</a:t>
            </a:r>
            <a:r>
              <a:rPr lang="en-US" dirty="0"/>
              <a:t> </a:t>
            </a:r>
            <a:r>
              <a:rPr lang="en-US" dirty="0" err="1"/>
              <a:t>khách</a:t>
            </a:r>
            <a:r>
              <a:rPr lang="en-US" dirty="0"/>
              <a:t> </a:t>
            </a:r>
            <a:r>
              <a:rPr lang="en-US" dirty="0" err="1"/>
              <a:t>hàng</a:t>
            </a:r>
            <a:r>
              <a:rPr lang="en-US" dirty="0"/>
              <a:t>, </a:t>
            </a:r>
            <a:r>
              <a:rPr lang="en-US" dirty="0" err="1"/>
              <a:t>chủ</a:t>
            </a:r>
            <a:r>
              <a:rPr lang="en-US" dirty="0"/>
              <a:t> </a:t>
            </a:r>
            <a:r>
              <a:rPr lang="en-US" dirty="0" err="1"/>
              <a:t>yếu</a:t>
            </a:r>
            <a:r>
              <a:rPr lang="en-US" dirty="0"/>
              <a:t> </a:t>
            </a:r>
            <a:r>
              <a:rPr lang="en-US" dirty="0" err="1"/>
              <a:t>là</a:t>
            </a:r>
            <a:r>
              <a:rPr lang="en-US" dirty="0"/>
              <a:t> </a:t>
            </a:r>
            <a:r>
              <a:rPr lang="en-US" dirty="0" err="1"/>
              <a:t>phục</a:t>
            </a:r>
            <a:r>
              <a:rPr lang="en-US" dirty="0"/>
              <a:t> </a:t>
            </a:r>
            <a:r>
              <a:rPr lang="en-US" dirty="0" err="1"/>
              <a:t>vụ</a:t>
            </a:r>
            <a:r>
              <a:rPr lang="en-US" dirty="0"/>
              <a:t> </a:t>
            </a:r>
            <a:r>
              <a:rPr lang="en-US" dirty="0" err="1"/>
              <a:t>khách</a:t>
            </a:r>
            <a:r>
              <a:rPr lang="en-US" dirty="0"/>
              <a:t> </a:t>
            </a:r>
            <a:r>
              <a:rPr lang="en-US" dirty="0" err="1"/>
              <a:t>hàng</a:t>
            </a:r>
            <a:r>
              <a:rPr lang="en-US" dirty="0"/>
              <a:t> </a:t>
            </a:r>
            <a:r>
              <a:rPr lang="en-US" dirty="0" err="1"/>
              <a:t>mua</a:t>
            </a:r>
            <a:r>
              <a:rPr lang="en-US" dirty="0"/>
              <a:t> </a:t>
            </a:r>
            <a:r>
              <a:rPr lang="en-US" dirty="0" err="1"/>
              <a:t>lẻ</a:t>
            </a:r>
            <a:r>
              <a:rPr lang="en-US" dirty="0"/>
              <a:t>. </a:t>
            </a:r>
            <a:r>
              <a:rPr lang="en-US" dirty="0" err="1"/>
              <a:t>Thông</a:t>
            </a:r>
            <a:r>
              <a:rPr lang="en-US" dirty="0"/>
              <a:t> </a:t>
            </a:r>
            <a:r>
              <a:rPr lang="en-US" dirty="0" err="1"/>
              <a:t>thường</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mới</a:t>
            </a:r>
            <a:r>
              <a:rPr lang="en-US" dirty="0"/>
              <a:t> </a:t>
            </a:r>
            <a:r>
              <a:rPr lang="en-US" dirty="0" err="1"/>
              <a:t>được</a:t>
            </a:r>
            <a:r>
              <a:rPr lang="en-US" dirty="0"/>
              <a:t> </a:t>
            </a:r>
            <a:r>
              <a:rPr lang="en-US" dirty="0" err="1"/>
              <a:t>xây</a:t>
            </a:r>
            <a:r>
              <a:rPr lang="en-US" dirty="0"/>
              <a:t> </a:t>
            </a:r>
            <a:r>
              <a:rPr lang="en-US" dirty="0" err="1"/>
              <a:t>dựng</a:t>
            </a:r>
            <a:r>
              <a:rPr lang="en-US" dirty="0"/>
              <a:t> </a:t>
            </a:r>
            <a:r>
              <a:rPr lang="en-US" dirty="0" err="1"/>
              <a:t>là</a:t>
            </a:r>
            <a:r>
              <a:rPr lang="en-US" dirty="0"/>
              <a:t> </a:t>
            </a:r>
            <a:r>
              <a:rPr lang="en-US" dirty="0" err="1"/>
              <a:t>nhằm</a:t>
            </a:r>
            <a:r>
              <a:rPr lang="en-US" dirty="0"/>
              <a:t> </a:t>
            </a:r>
            <a:r>
              <a:rPr lang="en-US" dirty="0" err="1"/>
              <a:t>để</a:t>
            </a:r>
            <a:r>
              <a:rPr lang="en-US" dirty="0"/>
              <a:t> </a:t>
            </a:r>
            <a:r>
              <a:rPr lang="en-US" dirty="0" err="1"/>
              <a:t>thay</a:t>
            </a:r>
            <a:r>
              <a:rPr lang="en-US" dirty="0"/>
              <a:t> </a:t>
            </a:r>
            <a:r>
              <a:rPr lang="en-US" dirty="0" err="1"/>
              <a:t>thế</a:t>
            </a:r>
            <a:r>
              <a:rPr lang="en-US" dirty="0"/>
              <a:t> </a:t>
            </a:r>
            <a:r>
              <a:rPr lang="en-US" dirty="0" err="1"/>
              <a:t>cho</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cũ</a:t>
            </a:r>
            <a:r>
              <a:rPr lang="en-US" dirty="0"/>
              <a:t> </a:t>
            </a:r>
            <a:r>
              <a:rPr lang="en-US" dirty="0" err="1"/>
              <a:t>đã</a:t>
            </a:r>
            <a:r>
              <a:rPr lang="en-US" dirty="0"/>
              <a:t> </a:t>
            </a:r>
            <a:r>
              <a:rPr lang="en-US" dirty="0" err="1"/>
              <a:t>bộc</a:t>
            </a:r>
            <a:r>
              <a:rPr lang="en-US" dirty="0"/>
              <a:t> </a:t>
            </a:r>
            <a:r>
              <a:rPr lang="en-US" dirty="0" err="1"/>
              <a:t>lộ</a:t>
            </a:r>
            <a:r>
              <a:rPr lang="en-US" dirty="0"/>
              <a:t> </a:t>
            </a:r>
            <a:r>
              <a:rPr lang="en-US" dirty="0" err="1"/>
              <a:t>nhiều</a:t>
            </a:r>
            <a:r>
              <a:rPr lang="en-US" dirty="0"/>
              <a:t> </a:t>
            </a:r>
            <a:r>
              <a:rPr lang="en-US" dirty="0" err="1"/>
              <a:t>điều</a:t>
            </a:r>
            <a:r>
              <a:rPr lang="en-US" dirty="0"/>
              <a:t> </a:t>
            </a:r>
            <a:r>
              <a:rPr lang="en-US" dirty="0" err="1"/>
              <a:t>bất</a:t>
            </a:r>
            <a:r>
              <a:rPr lang="en-US" dirty="0"/>
              <a:t> </a:t>
            </a:r>
            <a:r>
              <a:rPr lang="en-US" dirty="0" err="1"/>
              <a:t>cập</a:t>
            </a:r>
            <a:r>
              <a:rPr lang="en-US" dirty="0"/>
              <a:t>. </a:t>
            </a:r>
            <a:r>
              <a:rPr lang="en-US" dirty="0" err="1"/>
              <a:t>Chính</a:t>
            </a:r>
            <a:r>
              <a:rPr lang="en-US" dirty="0"/>
              <a:t> </a:t>
            </a:r>
            <a:r>
              <a:rPr lang="en-US" dirty="0" err="1"/>
              <a:t>vì</a:t>
            </a:r>
            <a:r>
              <a:rPr lang="en-US" dirty="0"/>
              <a:t> </a:t>
            </a:r>
            <a:r>
              <a:rPr lang="en-US" dirty="0" err="1"/>
              <a:t>thế</a:t>
            </a:r>
            <a:r>
              <a:rPr lang="en-US" dirty="0"/>
              <a:t> </a:t>
            </a:r>
            <a:r>
              <a:rPr lang="en-US" dirty="0" err="1"/>
              <a:t>mà</a:t>
            </a:r>
            <a:r>
              <a:rPr lang="en-US" dirty="0"/>
              <a:t> </a:t>
            </a:r>
            <a:r>
              <a:rPr lang="en-US" dirty="0" err="1"/>
              <a:t>việc</a:t>
            </a:r>
            <a:r>
              <a:rPr lang="en-US" dirty="0"/>
              <a:t> </a:t>
            </a:r>
            <a:r>
              <a:rPr lang="en-US" dirty="0" err="1"/>
              <a:t>tìm</a:t>
            </a:r>
            <a:r>
              <a:rPr lang="en-US" dirty="0"/>
              <a:t> </a:t>
            </a:r>
            <a:r>
              <a:rPr lang="en-US" dirty="0" err="1"/>
              <a:t>hiểu</a:t>
            </a:r>
            <a:r>
              <a:rPr lang="en-US" dirty="0"/>
              <a:t> </a:t>
            </a:r>
            <a:r>
              <a:rPr lang="en-US" dirty="0" err="1"/>
              <a:t>nhu</a:t>
            </a:r>
            <a:r>
              <a:rPr lang="en-US" dirty="0"/>
              <a:t> </a:t>
            </a:r>
            <a:r>
              <a:rPr lang="en-US" dirty="0" err="1"/>
              <a:t>cầu</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mới</a:t>
            </a:r>
            <a:r>
              <a:rPr lang="en-US" dirty="0"/>
              <a:t> </a:t>
            </a:r>
            <a:r>
              <a:rPr lang="en-US" dirty="0" err="1"/>
              <a:t>thường</a:t>
            </a:r>
            <a:r>
              <a:rPr lang="en-US" dirty="0"/>
              <a:t> </a:t>
            </a:r>
            <a:r>
              <a:rPr lang="en-US" dirty="0" err="1"/>
              <a:t>bắt</a:t>
            </a:r>
            <a:r>
              <a:rPr lang="en-US" dirty="0"/>
              <a:t> </a:t>
            </a:r>
            <a:r>
              <a:rPr lang="en-US" dirty="0" err="1"/>
              <a:t>đầu</a:t>
            </a:r>
            <a:r>
              <a:rPr lang="en-US" dirty="0"/>
              <a:t> </a:t>
            </a:r>
            <a:r>
              <a:rPr lang="en-US" dirty="0" err="1"/>
              <a:t>từ</a:t>
            </a:r>
            <a:r>
              <a:rPr lang="en-US" dirty="0"/>
              <a:t> </a:t>
            </a:r>
            <a:r>
              <a:rPr lang="en-US" dirty="0" err="1"/>
              <a:t>việc</a:t>
            </a:r>
            <a:r>
              <a:rPr lang="en-US" dirty="0"/>
              <a:t> </a:t>
            </a:r>
            <a:r>
              <a:rPr lang="en-US" dirty="0" err="1"/>
              <a:t>khảo</a:t>
            </a:r>
            <a:r>
              <a:rPr lang="en-US" dirty="0"/>
              <a:t> </a:t>
            </a:r>
            <a:r>
              <a:rPr lang="en-US" dirty="0" err="1"/>
              <a:t>sát</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hệ</a:t>
            </a:r>
            <a:r>
              <a:rPr lang="en-US" dirty="0"/>
              <a:t> </a:t>
            </a:r>
            <a:r>
              <a:rPr lang="en-US" dirty="0" err="1"/>
              <a:t>thống</a:t>
            </a:r>
            <a:r>
              <a:rPr lang="en-US" dirty="0"/>
              <a:t> </a:t>
            </a:r>
            <a:r>
              <a:rPr lang="en-US" dirty="0" err="1"/>
              <a:t>cũ</a:t>
            </a:r>
            <a:r>
              <a:rPr lang="en-US" dirty="0"/>
              <a:t>. </a:t>
            </a:r>
          </a:p>
          <a:p>
            <a:pPr indent="384048">
              <a:lnSpc>
                <a:spcPct val="120000"/>
              </a:lnSpc>
              <a:buNone/>
            </a:pPr>
            <a:r>
              <a:rPr lang="en-US" dirty="0" err="1"/>
              <a:t>Mục</a:t>
            </a:r>
            <a:r>
              <a:rPr lang="en-US" dirty="0"/>
              <a:t> </a:t>
            </a:r>
            <a:r>
              <a:rPr lang="en-US" dirty="0" err="1"/>
              <a:t>đích</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bán</a:t>
            </a:r>
            <a:r>
              <a:rPr lang="en-US" dirty="0"/>
              <a:t> </a:t>
            </a:r>
            <a:r>
              <a:rPr lang="en-US" dirty="0" err="1"/>
              <a:t>hàng</a:t>
            </a:r>
            <a:r>
              <a:rPr lang="en-US" dirty="0"/>
              <a:t> </a:t>
            </a:r>
            <a:r>
              <a:rPr lang="en-US" dirty="0" err="1"/>
              <a:t>là</a:t>
            </a:r>
            <a:r>
              <a:rPr lang="en-US" dirty="0"/>
              <a:t>: </a:t>
            </a:r>
          </a:p>
          <a:p>
            <a:pPr algn="just">
              <a:lnSpc>
                <a:spcPct val="120000"/>
              </a:lnSpc>
            </a:pPr>
            <a:r>
              <a:rPr lang="en-US" dirty="0" err="1"/>
              <a:t>Tăng</a:t>
            </a:r>
            <a:r>
              <a:rPr lang="en-US" dirty="0"/>
              <a:t> </a:t>
            </a:r>
            <a:r>
              <a:rPr lang="en-US" dirty="0" err="1"/>
              <a:t>nhanh</a:t>
            </a:r>
            <a:r>
              <a:rPr lang="en-US" dirty="0"/>
              <a:t> </a:t>
            </a:r>
            <a:r>
              <a:rPr lang="en-US" dirty="0" err="1"/>
              <a:t>hoặc</a:t>
            </a:r>
            <a:r>
              <a:rPr lang="en-US" dirty="0"/>
              <a:t> </a:t>
            </a:r>
            <a:r>
              <a:rPr lang="en-US" dirty="0" err="1"/>
              <a:t>tự</a:t>
            </a:r>
            <a:r>
              <a:rPr lang="en-US" dirty="0"/>
              <a:t> </a:t>
            </a:r>
            <a:r>
              <a:rPr lang="en-US" dirty="0" err="1"/>
              <a:t>động</a:t>
            </a:r>
            <a:r>
              <a:rPr lang="en-US" dirty="0"/>
              <a:t> </a:t>
            </a:r>
            <a:r>
              <a:rPr lang="en-US" dirty="0" err="1"/>
              <a:t>hoá</a:t>
            </a:r>
            <a:r>
              <a:rPr lang="en-US" dirty="0"/>
              <a:t> </a:t>
            </a:r>
            <a:r>
              <a:rPr lang="en-US" dirty="0" err="1"/>
              <a:t>việc</a:t>
            </a:r>
            <a:r>
              <a:rPr lang="en-US" dirty="0"/>
              <a:t> </a:t>
            </a:r>
            <a:r>
              <a:rPr lang="en-US" dirty="0" err="1"/>
              <a:t>bán</a:t>
            </a:r>
            <a:r>
              <a:rPr lang="en-US" dirty="0"/>
              <a:t> </a:t>
            </a:r>
            <a:r>
              <a:rPr lang="en-US" dirty="0" err="1"/>
              <a:t>hàng</a:t>
            </a:r>
            <a:r>
              <a:rPr lang="en-US" dirty="0"/>
              <a:t>, </a:t>
            </a:r>
            <a:r>
              <a:rPr lang="en-US" dirty="0" err="1"/>
              <a:t>ghi</a:t>
            </a:r>
            <a:r>
              <a:rPr lang="en-US" dirty="0"/>
              <a:t> </a:t>
            </a:r>
            <a:r>
              <a:rPr lang="en-US" dirty="0" err="1"/>
              <a:t>nhận</a:t>
            </a:r>
            <a:r>
              <a:rPr lang="en-US" dirty="0"/>
              <a:t> </a:t>
            </a:r>
            <a:r>
              <a:rPr lang="en-US" dirty="0" err="1"/>
              <a:t>các</a:t>
            </a:r>
            <a:r>
              <a:rPr lang="en-US" dirty="0"/>
              <a:t> </a:t>
            </a:r>
            <a:r>
              <a:rPr lang="en-US" dirty="0" err="1"/>
              <a:t>mặt</a:t>
            </a:r>
            <a:r>
              <a:rPr lang="en-US" dirty="0"/>
              <a:t> </a:t>
            </a:r>
            <a:r>
              <a:rPr lang="en-US" dirty="0" err="1"/>
              <a:t>hàng</a:t>
            </a:r>
            <a:r>
              <a:rPr lang="en-US" dirty="0"/>
              <a:t>: </a:t>
            </a:r>
            <a:r>
              <a:rPr lang="en-US" dirty="0" err="1"/>
              <a:t>loại</a:t>
            </a:r>
            <a:r>
              <a:rPr lang="en-US" dirty="0"/>
              <a:t> </a:t>
            </a:r>
            <a:r>
              <a:rPr lang="en-US" dirty="0" err="1"/>
              <a:t>sản</a:t>
            </a:r>
            <a:r>
              <a:rPr lang="en-US" dirty="0"/>
              <a:t> </a:t>
            </a:r>
            <a:r>
              <a:rPr lang="en-US" dirty="0" err="1"/>
              <a:t>phẩm</a:t>
            </a:r>
            <a:r>
              <a:rPr lang="en-US" dirty="0"/>
              <a:t>, </a:t>
            </a:r>
            <a:r>
              <a:rPr lang="en-US" dirty="0" err="1"/>
              <a:t>mô</a:t>
            </a:r>
            <a:r>
              <a:rPr lang="en-US" dirty="0"/>
              <a:t> </a:t>
            </a:r>
            <a:r>
              <a:rPr lang="en-US" dirty="0" err="1"/>
              <a:t>tả</a:t>
            </a:r>
            <a:r>
              <a:rPr lang="en-US" dirty="0"/>
              <a:t> </a:t>
            </a:r>
            <a:r>
              <a:rPr lang="en-US" dirty="0" err="1"/>
              <a:t>sản</a:t>
            </a:r>
            <a:r>
              <a:rPr lang="en-US" dirty="0"/>
              <a:t> </a:t>
            </a:r>
            <a:r>
              <a:rPr lang="en-US" dirty="0" err="1"/>
              <a:t>phẩm</a:t>
            </a:r>
            <a:r>
              <a:rPr lang="en-US" dirty="0"/>
              <a:t>, </a:t>
            </a:r>
            <a:r>
              <a:rPr lang="en-US" dirty="0" err="1"/>
              <a:t>số</a:t>
            </a:r>
            <a:r>
              <a:rPr lang="en-US" dirty="0"/>
              <a:t> </a:t>
            </a:r>
            <a:r>
              <a:rPr lang="en-US" dirty="0" err="1"/>
              <a:t>lượng</a:t>
            </a:r>
            <a:r>
              <a:rPr lang="en-US" dirty="0"/>
              <a:t> </a:t>
            </a:r>
            <a:r>
              <a:rPr lang="en-US" dirty="0" err="1"/>
              <a:t>và</a:t>
            </a:r>
            <a:r>
              <a:rPr lang="en-US" dirty="0"/>
              <a:t> </a:t>
            </a:r>
            <a:r>
              <a:rPr lang="en-US" dirty="0" err="1"/>
              <a:t>xác</a:t>
            </a:r>
            <a:r>
              <a:rPr lang="en-US" dirty="0"/>
              <a:t> </a:t>
            </a:r>
            <a:r>
              <a:rPr lang="en-US" dirty="0" err="1"/>
              <a:t>định</a:t>
            </a:r>
            <a:r>
              <a:rPr lang="en-US" dirty="0"/>
              <a:t> </a:t>
            </a:r>
            <a:r>
              <a:rPr lang="en-US" dirty="0" err="1"/>
              <a:t>giá</a:t>
            </a:r>
            <a:r>
              <a:rPr lang="en-US" dirty="0"/>
              <a:t> </a:t>
            </a:r>
            <a:r>
              <a:rPr lang="en-US" dirty="0" err="1"/>
              <a:t>bán</a:t>
            </a:r>
            <a:r>
              <a:rPr lang="en-US" dirty="0"/>
              <a:t>, </a:t>
            </a:r>
            <a:r>
              <a:rPr lang="en-US" dirty="0" err="1"/>
              <a:t>tính</a:t>
            </a:r>
            <a:r>
              <a:rPr lang="en-US" dirty="0"/>
              <a:t> </a:t>
            </a:r>
            <a:r>
              <a:rPr lang="en-US" dirty="0" err="1"/>
              <a:t>tiền</a:t>
            </a:r>
            <a:r>
              <a:rPr lang="en-US" dirty="0"/>
              <a:t>, v.v., </a:t>
            </a:r>
            <a:r>
              <a:rPr lang="en-US" dirty="0" err="1"/>
              <a:t>đáp</a:t>
            </a:r>
            <a:r>
              <a:rPr lang="en-US" dirty="0"/>
              <a:t> </a:t>
            </a:r>
            <a:r>
              <a:rPr lang="en-US" dirty="0" err="1"/>
              <a:t>ứng</a:t>
            </a:r>
            <a:r>
              <a:rPr lang="en-US" dirty="0"/>
              <a:t> </a:t>
            </a:r>
            <a:r>
              <a:rPr lang="en-US" dirty="0" err="1"/>
              <a:t>mọi</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khách</a:t>
            </a:r>
            <a:r>
              <a:rPr lang="en-US" dirty="0"/>
              <a:t> </a:t>
            </a:r>
            <a:r>
              <a:rPr lang="en-US" dirty="0" err="1"/>
              <a:t>hàng</a:t>
            </a:r>
            <a:r>
              <a:rPr lang="en-US" dirty="0"/>
              <a:t>.</a:t>
            </a:r>
          </a:p>
          <a:p>
            <a:pPr algn="just">
              <a:lnSpc>
                <a:spcPct val="120000"/>
              </a:lnSpc>
            </a:pPr>
            <a:r>
              <a:rPr lang="en-US" dirty="0" err="1"/>
              <a:t>Thanh</a:t>
            </a:r>
            <a:r>
              <a:rPr lang="en-US" dirty="0"/>
              <a:t> </a:t>
            </a:r>
            <a:r>
              <a:rPr lang="en-US" dirty="0" err="1"/>
              <a:t>toán</a:t>
            </a:r>
            <a:r>
              <a:rPr lang="en-US" dirty="0"/>
              <a:t> </a:t>
            </a:r>
            <a:r>
              <a:rPr lang="en-US" dirty="0" err="1"/>
              <a:t>nhanh</a:t>
            </a:r>
            <a:r>
              <a:rPr lang="en-US" dirty="0"/>
              <a:t> </a:t>
            </a:r>
            <a:r>
              <a:rPr lang="en-US" dirty="0" err="1"/>
              <a:t>với</a:t>
            </a:r>
            <a:r>
              <a:rPr lang="en-US" dirty="0"/>
              <a:t> </a:t>
            </a:r>
            <a:r>
              <a:rPr lang="en-US" dirty="0" err="1"/>
              <a:t>khách</a:t>
            </a:r>
            <a:r>
              <a:rPr lang="en-US" dirty="0"/>
              <a:t> </a:t>
            </a:r>
            <a:r>
              <a:rPr lang="en-US" dirty="0" err="1"/>
              <a:t>hàng</a:t>
            </a:r>
            <a:r>
              <a:rPr lang="en-US" dirty="0"/>
              <a:t> </a:t>
            </a:r>
            <a:r>
              <a:rPr lang="en-US" dirty="0" err="1"/>
              <a:t>bằng</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tiền</a:t>
            </a:r>
            <a:r>
              <a:rPr lang="en-US" dirty="0"/>
              <a:t> </a:t>
            </a:r>
            <a:r>
              <a:rPr lang="en-US" dirty="0" err="1"/>
              <a:t>mặt</a:t>
            </a:r>
            <a:r>
              <a:rPr lang="en-US" dirty="0"/>
              <a:t>, </a:t>
            </a:r>
            <a:r>
              <a:rPr lang="en-US" dirty="0" err="1"/>
              <a:t>thẻ</a:t>
            </a:r>
            <a:r>
              <a:rPr lang="en-US" dirty="0"/>
              <a:t> </a:t>
            </a:r>
            <a:r>
              <a:rPr lang="en-US" dirty="0" err="1"/>
              <a:t>tín</a:t>
            </a:r>
            <a:r>
              <a:rPr lang="en-US" dirty="0"/>
              <a:t> </a:t>
            </a:r>
            <a:r>
              <a:rPr lang="en-US" dirty="0" err="1"/>
              <a:t>dụng</a:t>
            </a:r>
            <a:r>
              <a:rPr lang="en-US" dirty="0"/>
              <a:t> (Credit Card), hay </a:t>
            </a:r>
            <a:r>
              <a:rPr lang="en-US" dirty="0" err="1"/>
              <a:t>séc</a:t>
            </a:r>
            <a:r>
              <a:rPr lang="en-US" dirty="0"/>
              <a:t> (Check).</a:t>
            </a:r>
          </a:p>
          <a:p>
            <a:pPr algn="just">
              <a:lnSpc>
                <a:spcPct val="120000"/>
              </a:lnSpc>
            </a:pPr>
            <a:r>
              <a:rPr lang="en-US" dirty="0" err="1"/>
              <a:t>Phân</a:t>
            </a:r>
            <a:r>
              <a:rPr lang="en-US" dirty="0"/>
              <a:t> </a:t>
            </a:r>
            <a:r>
              <a:rPr lang="en-US" dirty="0" err="1"/>
              <a:t>tích</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bán</a:t>
            </a:r>
            <a:r>
              <a:rPr lang="en-US" dirty="0"/>
              <a:t> </a:t>
            </a:r>
            <a:r>
              <a:rPr lang="en-US" dirty="0" err="1"/>
              <a:t>hàng</a:t>
            </a:r>
            <a:r>
              <a:rPr lang="en-US" dirty="0"/>
              <a:t> </a:t>
            </a:r>
            <a:r>
              <a:rPr lang="en-US" dirty="0" err="1"/>
              <a:t>một</a:t>
            </a:r>
            <a:r>
              <a:rPr lang="en-US" dirty="0"/>
              <a:t> </a:t>
            </a:r>
            <a:r>
              <a:rPr lang="en-US" dirty="0" err="1"/>
              <a:t>cách</a:t>
            </a:r>
            <a:r>
              <a:rPr lang="en-US" dirty="0"/>
              <a:t> </a:t>
            </a:r>
            <a:r>
              <a:rPr lang="en-US" dirty="0" err="1"/>
              <a:t>nhanh</a:t>
            </a:r>
            <a:r>
              <a:rPr lang="en-US" dirty="0"/>
              <a:t> </a:t>
            </a:r>
            <a:r>
              <a:rPr lang="en-US" dirty="0" err="1"/>
              <a:t>chóng</a:t>
            </a:r>
            <a:r>
              <a:rPr lang="en-US" dirty="0"/>
              <a:t> </a:t>
            </a:r>
            <a:r>
              <a:rPr lang="en-US" dirty="0" err="1"/>
              <a:t>và</a:t>
            </a:r>
            <a:r>
              <a:rPr lang="en-US" dirty="0"/>
              <a:t> </a:t>
            </a:r>
            <a:r>
              <a:rPr lang="en-US" dirty="0" err="1"/>
              <a:t>chính</a:t>
            </a:r>
            <a:r>
              <a:rPr lang="en-US" dirty="0"/>
              <a:t> </a:t>
            </a:r>
            <a:r>
              <a:rPr lang="en-US" dirty="0" err="1"/>
              <a:t>xác</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quyết</a:t>
            </a:r>
            <a:r>
              <a:rPr lang="en-US" dirty="0"/>
              <a:t> </a:t>
            </a:r>
            <a:r>
              <a:rPr lang="en-US" dirty="0" err="1"/>
              <a:t>định</a:t>
            </a:r>
            <a:r>
              <a:rPr lang="en-US" dirty="0"/>
              <a:t> </a:t>
            </a:r>
            <a:r>
              <a:rPr lang="en-US" dirty="0" err="1"/>
              <a:t>trong</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kinh</a:t>
            </a:r>
            <a:r>
              <a:rPr lang="en-US" dirty="0"/>
              <a:t> </a:t>
            </a:r>
            <a:r>
              <a:rPr lang="en-US" dirty="0" err="1"/>
              <a:t>doanh</a:t>
            </a:r>
            <a:r>
              <a:rPr lang="en-US" dirty="0"/>
              <a:t>,  </a:t>
            </a:r>
          </a:p>
          <a:p>
            <a:pPr algn="just">
              <a:lnSpc>
                <a:spcPct val="120000"/>
              </a:lnSpc>
            </a:pPr>
            <a:r>
              <a:rPr lang="en-US" dirty="0"/>
              <a:t></a:t>
            </a:r>
            <a:r>
              <a:rPr lang="en-US" dirty="0" err="1"/>
              <a:t>Thực</a:t>
            </a:r>
            <a:r>
              <a:rPr lang="en-US" dirty="0"/>
              <a:t> </a:t>
            </a:r>
            <a:r>
              <a:rPr lang="en-US" dirty="0" err="1"/>
              <a:t>hiện</a:t>
            </a:r>
            <a:r>
              <a:rPr lang="en-US" dirty="0"/>
              <a:t> </a:t>
            </a:r>
            <a:r>
              <a:rPr lang="en-US" dirty="0" err="1"/>
              <a:t>tự</a:t>
            </a:r>
            <a:r>
              <a:rPr lang="en-US" dirty="0"/>
              <a:t> </a:t>
            </a:r>
            <a:r>
              <a:rPr lang="en-US" dirty="0" err="1"/>
              <a:t>động</a:t>
            </a:r>
            <a:r>
              <a:rPr lang="en-US" dirty="0"/>
              <a:t> </a:t>
            </a:r>
            <a:r>
              <a:rPr lang="en-US" dirty="0" err="1"/>
              <a:t>kiểm</a:t>
            </a:r>
            <a:r>
              <a:rPr lang="en-US" dirty="0"/>
              <a:t> </a:t>
            </a:r>
            <a:r>
              <a:rPr lang="en-US" dirty="0" err="1"/>
              <a:t>kê</a:t>
            </a:r>
            <a:r>
              <a:rPr lang="en-US" dirty="0"/>
              <a:t> </a:t>
            </a:r>
            <a:r>
              <a:rPr lang="en-US" dirty="0" err="1"/>
              <a:t>các</a:t>
            </a:r>
            <a:r>
              <a:rPr lang="en-US" dirty="0"/>
              <a:t> </a:t>
            </a:r>
            <a:r>
              <a:rPr lang="en-US" dirty="0" err="1"/>
              <a:t>mặt</a:t>
            </a:r>
            <a:r>
              <a:rPr lang="en-US" dirty="0"/>
              <a:t> </a:t>
            </a:r>
            <a:r>
              <a:rPr lang="en-US" dirty="0" err="1"/>
              <a:t>hàng</a:t>
            </a:r>
            <a:r>
              <a:rPr lang="en-US" dirty="0"/>
              <a:t> </a:t>
            </a:r>
            <a:r>
              <a:rPr lang="en-US" dirty="0" err="1"/>
              <a:t>trong</a:t>
            </a:r>
            <a:r>
              <a:rPr lang="en-US" dirty="0"/>
              <a:t> </a:t>
            </a:r>
            <a:r>
              <a:rPr lang="en-US" dirty="0" err="1"/>
              <a:t>kho</a:t>
            </a:r>
            <a:r>
              <a:rPr lang="en-US" dirty="0"/>
              <a:t>, </a:t>
            </a:r>
            <a:r>
              <a:rPr lang="en-US" dirty="0" err="1"/>
              <a:t>theo</a:t>
            </a:r>
            <a:r>
              <a:rPr lang="en-US" dirty="0"/>
              <a:t> </a:t>
            </a:r>
            <a:r>
              <a:rPr lang="en-US" dirty="0" err="1"/>
              <a:t>dõi</a:t>
            </a:r>
            <a:r>
              <a:rPr lang="en-US" dirty="0"/>
              <a:t> </a:t>
            </a:r>
            <a:r>
              <a:rPr lang="en-US" dirty="0" err="1"/>
              <a:t>được</a:t>
            </a:r>
            <a:r>
              <a:rPr lang="en-US" dirty="0"/>
              <a:t> </a:t>
            </a:r>
            <a:r>
              <a:rPr lang="en-US" dirty="0" err="1"/>
              <a:t>những</a:t>
            </a:r>
            <a:r>
              <a:rPr lang="en-US" dirty="0"/>
              <a:t> </a:t>
            </a:r>
            <a:r>
              <a:rPr lang="en-US" dirty="0" err="1"/>
              <a:t>mặt</a:t>
            </a:r>
            <a:r>
              <a:rPr lang="en-US" dirty="0"/>
              <a:t> </a:t>
            </a:r>
            <a:r>
              <a:rPr lang="en-US" dirty="0" err="1"/>
              <a:t>hàng</a:t>
            </a:r>
            <a:r>
              <a:rPr lang="en-US" dirty="0"/>
              <a:t> </a:t>
            </a:r>
            <a:r>
              <a:rPr lang="en-US" dirty="0" err="1"/>
              <a:t>bán</a:t>
            </a:r>
            <a:r>
              <a:rPr lang="en-US" dirty="0"/>
              <a:t> </a:t>
            </a:r>
            <a:r>
              <a:rPr lang="en-US" dirty="0" err="1"/>
              <a:t>chạy</a:t>
            </a:r>
            <a:r>
              <a:rPr lang="en-US" dirty="0"/>
              <a:t>, </a:t>
            </a:r>
            <a:r>
              <a:rPr lang="en-US" dirty="0" err="1"/>
              <a:t>những</a:t>
            </a:r>
            <a:r>
              <a:rPr lang="en-US" dirty="0"/>
              <a:t> </a:t>
            </a:r>
            <a:r>
              <a:rPr lang="en-US" dirty="0" err="1"/>
              <a:t>mặt</a:t>
            </a:r>
            <a:r>
              <a:rPr lang="en-US" dirty="0"/>
              <a:t> </a:t>
            </a:r>
            <a:r>
              <a:rPr lang="en-US" dirty="0" err="1"/>
              <a:t>hàng</a:t>
            </a:r>
            <a:r>
              <a:rPr lang="en-US" dirty="0"/>
              <a:t> </a:t>
            </a:r>
            <a:r>
              <a:rPr lang="en-US" dirty="0" err="1"/>
              <a:t>tồn</a:t>
            </a:r>
            <a:r>
              <a:rPr lang="en-US" dirty="0"/>
              <a:t> </a:t>
            </a:r>
            <a:r>
              <a:rPr lang="en-US" dirty="0" err="1"/>
              <a:t>kho</a:t>
            </a:r>
            <a:r>
              <a:rPr lang="en-US" dirty="0"/>
              <a:t> </a:t>
            </a:r>
            <a:r>
              <a:rPr lang="en-US" dirty="0" err="1"/>
              <a:t>để</a:t>
            </a:r>
            <a:r>
              <a:rPr lang="en-US" dirty="0"/>
              <a:t> </a:t>
            </a:r>
            <a:r>
              <a:rPr lang="en-US" dirty="0" err="1"/>
              <a:t>có</a:t>
            </a:r>
            <a:r>
              <a:rPr lang="en-US" dirty="0"/>
              <a:t> </a:t>
            </a:r>
            <a:r>
              <a:rPr lang="en-US" dirty="0" err="1"/>
              <a:t>được</a:t>
            </a:r>
            <a:r>
              <a:rPr lang="en-US" dirty="0"/>
              <a:t> </a:t>
            </a:r>
            <a:r>
              <a:rPr lang="en-US" dirty="0" err="1"/>
              <a:t>những</a:t>
            </a:r>
            <a:r>
              <a:rPr lang="en-US" dirty="0"/>
              <a:t> </a:t>
            </a:r>
            <a:r>
              <a:rPr lang="en-US" dirty="0" err="1"/>
              <a:t>quyết</a:t>
            </a:r>
            <a:r>
              <a:rPr lang="en-US" dirty="0"/>
              <a:t> </a:t>
            </a:r>
            <a:r>
              <a:rPr lang="en-US" dirty="0" err="1"/>
              <a:t>định</a:t>
            </a:r>
            <a:r>
              <a:rPr lang="en-US" dirty="0"/>
              <a:t> </a:t>
            </a:r>
            <a:r>
              <a:rPr lang="en-US" dirty="0" err="1"/>
              <a:t>kịp</a:t>
            </a:r>
            <a:r>
              <a:rPr lang="en-US" dirty="0"/>
              <a:t> </a:t>
            </a:r>
            <a:r>
              <a:rPr lang="en-US" dirty="0" err="1"/>
              <a:t>thời</a:t>
            </a:r>
            <a:r>
              <a:rPr lang="en-US" dirty="0"/>
              <a:t> </a:t>
            </a:r>
            <a:r>
              <a:rPr lang="en-US" dirty="0" err="1"/>
              <a:t>trong</a:t>
            </a:r>
            <a:r>
              <a:rPr lang="en-US" dirty="0"/>
              <a:t> </a:t>
            </a:r>
            <a:r>
              <a:rPr lang="en-US" dirty="0" err="1"/>
              <a:t>kinh</a:t>
            </a:r>
            <a:r>
              <a:rPr lang="en-US" dirty="0"/>
              <a:t> </a:t>
            </a:r>
            <a:r>
              <a:rPr lang="en-US" dirty="0" err="1"/>
              <a:t>doanh</a:t>
            </a:r>
            <a:r>
              <a:rPr lang="en-US" dirty="0"/>
              <a:t>.   </a:t>
            </a:r>
          </a:p>
          <a:p>
            <a:pPr indent="384048" algn="just">
              <a:lnSpc>
                <a:spcPct val="120000"/>
              </a:lnSpc>
              <a:buNone/>
            </a:pPr>
            <a:r>
              <a:rPr lang="en-US" dirty="0" err="1"/>
              <a:t>Tóm</a:t>
            </a:r>
            <a:r>
              <a:rPr lang="en-US" dirty="0"/>
              <a:t> </a:t>
            </a:r>
            <a:r>
              <a:rPr lang="en-US" dirty="0" err="1"/>
              <a:t>lại</a:t>
            </a:r>
            <a:r>
              <a:rPr lang="en-US" dirty="0"/>
              <a:t>, </a:t>
            </a:r>
            <a:r>
              <a:rPr lang="en-US" dirty="0" err="1"/>
              <a:t>hệ</a:t>
            </a:r>
            <a:r>
              <a:rPr lang="en-US" dirty="0"/>
              <a:t> </a:t>
            </a:r>
            <a:r>
              <a:rPr lang="en-US" dirty="0" err="1"/>
              <a:t>thống</a:t>
            </a:r>
            <a:r>
              <a:rPr lang="en-US" dirty="0"/>
              <a:t> </a:t>
            </a:r>
            <a:r>
              <a:rPr lang="en-US" dirty="0" err="1"/>
              <a:t>xây</a:t>
            </a:r>
            <a:r>
              <a:rPr lang="en-US" dirty="0"/>
              <a:t> </a:t>
            </a:r>
            <a:r>
              <a:rPr lang="en-US" dirty="0" err="1"/>
              <a:t>dựng</a:t>
            </a:r>
            <a:r>
              <a:rPr lang="en-US" dirty="0"/>
              <a:t> </a:t>
            </a:r>
            <a:r>
              <a:rPr lang="en-US" dirty="0" err="1"/>
              <a:t>nhằm</a:t>
            </a:r>
            <a:r>
              <a:rPr lang="en-US" dirty="0"/>
              <a:t> </a:t>
            </a:r>
            <a:r>
              <a:rPr lang="en-US" dirty="0" err="1"/>
              <a:t>tự</a:t>
            </a:r>
            <a:r>
              <a:rPr lang="en-US" dirty="0"/>
              <a:t> </a:t>
            </a:r>
            <a:r>
              <a:rPr lang="en-US" dirty="0" err="1"/>
              <a:t>động</a:t>
            </a:r>
            <a:r>
              <a:rPr lang="en-US" dirty="0"/>
              <a:t> </a:t>
            </a:r>
            <a:r>
              <a:rPr lang="en-US" dirty="0" err="1"/>
              <a:t>hoá</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kinh</a:t>
            </a:r>
            <a:r>
              <a:rPr lang="en-US" dirty="0"/>
              <a:t> </a:t>
            </a:r>
            <a:r>
              <a:rPr lang="en-US" dirty="0" err="1"/>
              <a:t>doanh</a:t>
            </a:r>
            <a:r>
              <a:rPr lang="en-US" dirty="0"/>
              <a:t>, </a:t>
            </a:r>
            <a:r>
              <a:rPr lang="en-US" dirty="0" err="1"/>
              <a:t>phục</a:t>
            </a:r>
            <a:r>
              <a:rPr lang="en-US" dirty="0"/>
              <a:t> </a:t>
            </a:r>
            <a:r>
              <a:rPr lang="en-US" dirty="0" err="1"/>
              <a:t>vụ</a:t>
            </a:r>
            <a:r>
              <a:rPr lang="en-US" dirty="0"/>
              <a:t> </a:t>
            </a:r>
            <a:r>
              <a:rPr lang="en-US" dirty="0" err="1"/>
              <a:t>khách</a:t>
            </a:r>
            <a:r>
              <a:rPr lang="en-US" dirty="0"/>
              <a:t> </a:t>
            </a:r>
            <a:r>
              <a:rPr lang="en-US" dirty="0" err="1"/>
              <a:t>hàng</a:t>
            </a:r>
            <a:r>
              <a:rPr lang="en-US" dirty="0"/>
              <a:t> </a:t>
            </a:r>
            <a:r>
              <a:rPr lang="en-US" dirty="0" err="1"/>
              <a:t>nhanh</a:t>
            </a:r>
            <a:r>
              <a:rPr lang="en-US" dirty="0"/>
              <a:t> </a:t>
            </a:r>
            <a:r>
              <a:rPr lang="en-US" dirty="0" err="1"/>
              <a:t>hơn</a:t>
            </a:r>
            <a:r>
              <a:rPr lang="en-US" dirty="0"/>
              <a:t>, </a:t>
            </a:r>
            <a:r>
              <a:rPr lang="en-US" dirty="0" err="1"/>
              <a:t>tốt</a:t>
            </a:r>
            <a:r>
              <a:rPr lang="en-US" dirty="0"/>
              <a:t> </a:t>
            </a:r>
            <a:r>
              <a:rPr lang="en-US" dirty="0" err="1"/>
              <a:t>hơn</a:t>
            </a:r>
            <a:r>
              <a:rPr lang="en-US" dirty="0"/>
              <a:t> </a:t>
            </a:r>
            <a:r>
              <a:rPr lang="en-US" dirty="0" err="1"/>
              <a:t>và</a:t>
            </a:r>
            <a:r>
              <a:rPr lang="en-US" dirty="0"/>
              <a:t> </a:t>
            </a:r>
            <a:r>
              <a:rPr lang="en-US" dirty="0" err="1"/>
              <a:t>rẻ</a:t>
            </a:r>
            <a:r>
              <a:rPr lang="en-US" dirty="0"/>
              <a:t> </a:t>
            </a:r>
            <a:r>
              <a:rPr lang="en-US" dirty="0" err="1"/>
              <a:t>hơn</a:t>
            </a:r>
            <a:r>
              <a:rPr lang="en-US" dirty="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00"/>
                </a:solidFill>
              </a:rPr>
              <a:t>Mô</a:t>
            </a:r>
            <a:r>
              <a:rPr lang="en-US" dirty="0">
                <a:solidFill>
                  <a:srgbClr val="FFFF00"/>
                </a:solidFill>
              </a:rPr>
              <a:t> </a:t>
            </a:r>
            <a:r>
              <a:rPr lang="en-US" dirty="0" err="1">
                <a:solidFill>
                  <a:srgbClr val="FFFF00"/>
                </a:solidFill>
              </a:rPr>
              <a:t>tả</a:t>
            </a:r>
            <a:r>
              <a:rPr lang="en-US" dirty="0">
                <a:solidFill>
                  <a:srgbClr val="FFFF00"/>
                </a:solidFill>
              </a:rPr>
              <a:t> </a:t>
            </a:r>
            <a:r>
              <a:rPr lang="en-US" dirty="0" err="1">
                <a:solidFill>
                  <a:srgbClr val="FFFF00"/>
                </a:solidFill>
              </a:rPr>
              <a:t>bài</a:t>
            </a:r>
            <a:r>
              <a:rPr lang="en-US" dirty="0">
                <a:solidFill>
                  <a:srgbClr val="FFFF00"/>
                </a:solidFill>
              </a:rPr>
              <a:t> </a:t>
            </a:r>
            <a:r>
              <a:rPr lang="en-US" dirty="0" err="1">
                <a:solidFill>
                  <a:srgbClr val="FFFF00"/>
                </a:solidFill>
              </a:rPr>
              <a:t>toán</a:t>
            </a:r>
            <a:endParaRPr lang="en-US" dirty="0"/>
          </a:p>
        </p:txBody>
      </p:sp>
      <p:sp>
        <p:nvSpPr>
          <p:cNvPr id="3" name="Content Placeholder 2"/>
          <p:cNvSpPr>
            <a:spLocks noGrp="1"/>
          </p:cNvSpPr>
          <p:nvPr>
            <p:ph idx="1"/>
          </p:nvPr>
        </p:nvSpPr>
        <p:spPr>
          <a:xfrm>
            <a:off x="457200" y="1600200"/>
            <a:ext cx="8382000" cy="4525963"/>
          </a:xfrm>
        </p:spPr>
        <p:txBody>
          <a:bodyPr>
            <a:normAutofit fontScale="85000" lnSpcReduction="20000"/>
          </a:bodyPr>
          <a:lstStyle/>
          <a:p>
            <a:pPr indent="384048" algn="just">
              <a:lnSpc>
                <a:spcPct val="120000"/>
              </a:lnSpc>
              <a:buNone/>
            </a:pPr>
            <a:r>
              <a:rPr lang="en-US" dirty="0" err="1"/>
              <a:t>Các</a:t>
            </a:r>
            <a:r>
              <a:rPr lang="en-US" dirty="0"/>
              <a:t> </a:t>
            </a:r>
            <a:r>
              <a:rPr lang="en-US" dirty="0" err="1"/>
              <a:t>chức</a:t>
            </a:r>
            <a:r>
              <a:rPr lang="en-US" dirty="0"/>
              <a:t> </a:t>
            </a:r>
            <a:r>
              <a:rPr lang="en-US" dirty="0" err="1"/>
              <a:t>năng</a:t>
            </a:r>
            <a:r>
              <a:rPr lang="en-US" dirty="0"/>
              <a:t>, </a:t>
            </a:r>
            <a:r>
              <a:rPr lang="en-US" dirty="0" err="1"/>
              <a:t>nhiệm</a:t>
            </a:r>
            <a:r>
              <a:rPr lang="en-US" dirty="0"/>
              <a:t> </a:t>
            </a:r>
            <a:r>
              <a:rPr lang="en-US" dirty="0" err="1"/>
              <a:t>vụ</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là</a:t>
            </a:r>
            <a:r>
              <a:rPr lang="en-US" dirty="0"/>
              <a:t> </a:t>
            </a:r>
            <a:r>
              <a:rPr lang="en-US" dirty="0" err="1"/>
              <a:t>những</a:t>
            </a:r>
            <a:r>
              <a:rPr lang="en-US" dirty="0"/>
              <a:t> </a:t>
            </a:r>
            <a:r>
              <a:rPr lang="en-US" dirty="0" err="1"/>
              <a:t>gì</a:t>
            </a:r>
            <a:r>
              <a:rPr lang="en-US" dirty="0"/>
              <a:t> </a:t>
            </a:r>
            <a:r>
              <a:rPr lang="en-US" dirty="0" err="1"/>
              <a:t>mà</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yêu</a:t>
            </a:r>
            <a:r>
              <a:rPr lang="en-US" dirty="0"/>
              <a:t> </a:t>
            </a:r>
            <a:r>
              <a:rPr lang="en-US" dirty="0" err="1"/>
              <a:t>cầu</a:t>
            </a:r>
            <a:r>
              <a:rPr lang="en-US" dirty="0"/>
              <a:t> </a:t>
            </a:r>
            <a:r>
              <a:rPr lang="en-US" dirty="0" err="1"/>
              <a:t>thực</a:t>
            </a:r>
            <a:r>
              <a:rPr lang="en-US" dirty="0"/>
              <a:t> </a:t>
            </a:r>
            <a:r>
              <a:rPr lang="en-US" dirty="0" err="1"/>
              <a:t>hiện</a:t>
            </a:r>
            <a:r>
              <a:rPr lang="en-US" dirty="0"/>
              <a:t>. </a:t>
            </a:r>
            <a:r>
              <a:rPr lang="en-US" dirty="0" err="1"/>
              <a:t>Có</a:t>
            </a:r>
            <a:r>
              <a:rPr lang="en-US" dirty="0"/>
              <a:t> </a:t>
            </a:r>
            <a:r>
              <a:rPr lang="en-US" dirty="0" err="1"/>
              <a:t>thể</a:t>
            </a:r>
            <a:r>
              <a:rPr lang="en-US" dirty="0"/>
              <a:t> </a:t>
            </a:r>
            <a:r>
              <a:rPr lang="en-US" dirty="0" err="1"/>
              <a:t>chia</a:t>
            </a:r>
            <a:r>
              <a:rPr lang="en-US" dirty="0"/>
              <a:t> </a:t>
            </a:r>
            <a:r>
              <a:rPr lang="en-US" dirty="0" err="1"/>
              <a:t>thành</a:t>
            </a:r>
            <a:r>
              <a:rPr lang="en-US" dirty="0"/>
              <a:t> </a:t>
            </a:r>
            <a:r>
              <a:rPr lang="en-US" dirty="0" err="1"/>
              <a:t>hai</a:t>
            </a:r>
            <a:r>
              <a:rPr lang="en-US" dirty="0"/>
              <a:t> </a:t>
            </a:r>
            <a:r>
              <a:rPr lang="en-US" dirty="0" err="1"/>
              <a:t>loại</a:t>
            </a:r>
            <a:r>
              <a:rPr lang="en-US" dirty="0"/>
              <a:t>: </a:t>
            </a:r>
          </a:p>
          <a:p>
            <a:pPr algn="just">
              <a:lnSpc>
                <a:spcPct val="110000"/>
              </a:lnSpc>
            </a:pPr>
            <a:r>
              <a:rPr lang="en-US" dirty="0" err="1">
                <a:solidFill>
                  <a:srgbClr val="FFFF00"/>
                </a:solidFill>
              </a:rPr>
              <a:t>Những</a:t>
            </a:r>
            <a:r>
              <a:rPr lang="en-US" dirty="0">
                <a:solidFill>
                  <a:srgbClr val="FFFF00"/>
                </a:solidFill>
              </a:rPr>
              <a:t> </a:t>
            </a:r>
            <a:r>
              <a:rPr lang="en-US" dirty="0" err="1">
                <a:solidFill>
                  <a:srgbClr val="FFFF00"/>
                </a:solidFill>
              </a:rPr>
              <a:t>chức</a:t>
            </a:r>
            <a:r>
              <a:rPr lang="en-US" dirty="0">
                <a:solidFill>
                  <a:srgbClr val="FFFF00"/>
                </a:solidFill>
              </a:rPr>
              <a:t> </a:t>
            </a:r>
            <a:r>
              <a:rPr lang="en-US" dirty="0" err="1">
                <a:solidFill>
                  <a:srgbClr val="FFFF00"/>
                </a:solidFill>
              </a:rPr>
              <a:t>năng</a:t>
            </a:r>
            <a:r>
              <a:rPr lang="en-US" dirty="0">
                <a:solidFill>
                  <a:srgbClr val="FFFF00"/>
                </a:solidFill>
              </a:rPr>
              <a:t> </a:t>
            </a:r>
            <a:r>
              <a:rPr lang="en-US" dirty="0" err="1">
                <a:solidFill>
                  <a:srgbClr val="FFFF00"/>
                </a:solidFill>
              </a:rPr>
              <a:t>hiển</a:t>
            </a:r>
            <a:r>
              <a:rPr lang="en-US" dirty="0">
                <a:solidFill>
                  <a:srgbClr val="FFFF00"/>
                </a:solidFill>
              </a:rPr>
              <a:t>: </a:t>
            </a:r>
            <a:r>
              <a:rPr lang="en-US" dirty="0" err="1"/>
              <a:t>những</a:t>
            </a:r>
            <a:r>
              <a:rPr lang="en-US" dirty="0"/>
              <a:t> </a:t>
            </a:r>
            <a:r>
              <a:rPr lang="en-US" dirty="0" err="1"/>
              <a:t>chức</a:t>
            </a:r>
            <a:r>
              <a:rPr lang="en-US" dirty="0"/>
              <a:t> </a:t>
            </a:r>
            <a:r>
              <a:rPr lang="en-US" dirty="0" err="1"/>
              <a:t>năng</a:t>
            </a:r>
            <a:r>
              <a:rPr lang="en-US" dirty="0"/>
              <a:t> </a:t>
            </a:r>
            <a:r>
              <a:rPr lang="en-US" dirty="0" err="1"/>
              <a:t>cần</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người</a:t>
            </a:r>
            <a:r>
              <a:rPr lang="en-US" dirty="0"/>
              <a:t> </a:t>
            </a:r>
            <a:r>
              <a:rPr lang="en-US" dirty="0" err="1"/>
              <a:t>sử</a:t>
            </a:r>
            <a:r>
              <a:rPr lang="en-US" dirty="0"/>
              <a:t> </a:t>
            </a:r>
            <a:r>
              <a:rPr lang="en-US" dirty="0" err="1"/>
              <a:t>dụng</a:t>
            </a:r>
            <a:r>
              <a:rPr lang="en-US" dirty="0"/>
              <a:t> (NSD) </a:t>
            </a:r>
            <a:r>
              <a:rPr lang="en-US" dirty="0" err="1"/>
              <a:t>có</a:t>
            </a:r>
            <a:r>
              <a:rPr lang="en-US" dirty="0"/>
              <a:t> </a:t>
            </a:r>
            <a:r>
              <a:rPr lang="en-US" dirty="0" err="1"/>
              <a:t>thể</a:t>
            </a:r>
            <a:r>
              <a:rPr lang="en-US" dirty="0"/>
              <a:t> </a:t>
            </a:r>
            <a:r>
              <a:rPr lang="en-US" dirty="0" err="1"/>
              <a:t>nhận</a:t>
            </a:r>
            <a:r>
              <a:rPr lang="en-US" dirty="0"/>
              <a:t> </a:t>
            </a:r>
            <a:r>
              <a:rPr lang="en-US" dirty="0" err="1"/>
              <a:t>biết</a:t>
            </a:r>
            <a:r>
              <a:rPr lang="en-US" dirty="0"/>
              <a:t>, </a:t>
            </a:r>
            <a:r>
              <a:rPr lang="en-US" dirty="0" err="1"/>
              <a:t>theo</a:t>
            </a:r>
            <a:r>
              <a:rPr lang="en-US" dirty="0"/>
              <a:t> </a:t>
            </a:r>
            <a:r>
              <a:rPr lang="en-US" dirty="0" err="1"/>
              <a:t>dõi</a:t>
            </a:r>
            <a:r>
              <a:rPr lang="en-US" dirty="0"/>
              <a:t> </a:t>
            </a:r>
            <a:r>
              <a:rPr lang="en-US" dirty="0" err="1"/>
              <a:t>được</a:t>
            </a:r>
            <a:r>
              <a:rPr lang="en-US" dirty="0"/>
              <a:t> </a:t>
            </a:r>
            <a:r>
              <a:rPr lang="en-US" dirty="0" err="1"/>
              <a:t>sự</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chúng</a:t>
            </a:r>
            <a:r>
              <a:rPr lang="en-US" dirty="0"/>
              <a:t>. </a:t>
            </a:r>
          </a:p>
          <a:p>
            <a:pPr algn="just">
              <a:lnSpc>
                <a:spcPct val="120000"/>
              </a:lnSpc>
              <a:buNone/>
            </a:pPr>
            <a:r>
              <a:rPr lang="en-US" dirty="0" err="1">
                <a:solidFill>
                  <a:srgbClr val="71DAFF"/>
                </a:solidFill>
              </a:rPr>
              <a:t>Ví</a:t>
            </a:r>
            <a:r>
              <a:rPr lang="en-US" dirty="0">
                <a:solidFill>
                  <a:srgbClr val="71DAFF"/>
                </a:solidFill>
              </a:rPr>
              <a:t> </a:t>
            </a:r>
            <a:r>
              <a:rPr lang="en-US" dirty="0" err="1">
                <a:solidFill>
                  <a:srgbClr val="71DAFF"/>
                </a:solidFill>
              </a:rPr>
              <a:t>dụ</a:t>
            </a:r>
            <a:r>
              <a:rPr lang="en-US" dirty="0">
                <a:solidFill>
                  <a:srgbClr val="71DAFF"/>
                </a:solidFill>
              </a:rPr>
              <a:t>: </a:t>
            </a:r>
            <a:r>
              <a:rPr lang="en-US" dirty="0" err="1"/>
              <a:t>khi</a:t>
            </a:r>
            <a:r>
              <a:rPr lang="en-US" dirty="0"/>
              <a:t> </a:t>
            </a:r>
            <a:r>
              <a:rPr lang="en-US" dirty="0" err="1"/>
              <a:t>người</a:t>
            </a:r>
            <a:r>
              <a:rPr lang="en-US" dirty="0"/>
              <a:t> </a:t>
            </a:r>
            <a:r>
              <a:rPr lang="en-US" dirty="0" err="1"/>
              <a:t>bán</a:t>
            </a:r>
            <a:r>
              <a:rPr lang="en-US" dirty="0"/>
              <a:t> </a:t>
            </a:r>
            <a:r>
              <a:rPr lang="en-US" dirty="0" err="1"/>
              <a:t>nhập</a:t>
            </a:r>
            <a:r>
              <a:rPr lang="en-US" dirty="0"/>
              <a:t> </a:t>
            </a:r>
            <a:r>
              <a:rPr lang="en-US" dirty="0" err="1"/>
              <a:t>các</a:t>
            </a:r>
            <a:r>
              <a:rPr lang="en-US" dirty="0"/>
              <a:t> </a:t>
            </a:r>
            <a:r>
              <a:rPr lang="en-US" dirty="0" err="1"/>
              <a:t>mặt</a:t>
            </a:r>
            <a:r>
              <a:rPr lang="en-US" dirty="0"/>
              <a:t> </a:t>
            </a:r>
            <a:r>
              <a:rPr lang="en-US" dirty="0" err="1"/>
              <a:t>hàng</a:t>
            </a:r>
            <a:r>
              <a:rPr lang="en-US" dirty="0"/>
              <a:t> </a:t>
            </a:r>
            <a:r>
              <a:rPr lang="en-US" dirty="0" err="1"/>
              <a:t>mà</a:t>
            </a:r>
            <a:r>
              <a:rPr lang="en-US" dirty="0"/>
              <a:t> </a:t>
            </a:r>
            <a:r>
              <a:rPr lang="en-US" dirty="0" err="1"/>
              <a:t>khách</a:t>
            </a:r>
            <a:r>
              <a:rPr lang="en-US" dirty="0"/>
              <a:t> </a:t>
            </a:r>
            <a:r>
              <a:rPr lang="en-US" dirty="0" err="1"/>
              <a:t>đã</a:t>
            </a:r>
            <a:r>
              <a:rPr lang="en-US" dirty="0"/>
              <a:t> </a:t>
            </a:r>
            <a:r>
              <a:rPr lang="en-US" dirty="0" err="1"/>
              <a:t>chọn</a:t>
            </a:r>
            <a:r>
              <a:rPr lang="en-US" dirty="0"/>
              <a:t> </a:t>
            </a:r>
            <a:r>
              <a:rPr lang="en-US" dirty="0" err="1"/>
              <a:t>mua</a:t>
            </a:r>
            <a:r>
              <a:rPr lang="en-US" dirty="0"/>
              <a:t> ở </a:t>
            </a:r>
            <a:r>
              <a:rPr lang="en-US" dirty="0" err="1"/>
              <a:t>trong</a:t>
            </a:r>
            <a:r>
              <a:rPr lang="en-US" dirty="0"/>
              <a:t> </a:t>
            </a:r>
            <a:r>
              <a:rPr lang="en-US" dirty="0" err="1"/>
              <a:t>giỏ</a:t>
            </a:r>
            <a:r>
              <a:rPr lang="en-US" dirty="0"/>
              <a:t> </a:t>
            </a:r>
            <a:r>
              <a:rPr lang="en-US" dirty="0" err="1"/>
              <a:t>hàng</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thì</a:t>
            </a:r>
            <a:r>
              <a:rPr lang="en-US" dirty="0"/>
              <a:t> </a:t>
            </a:r>
            <a:r>
              <a:rPr lang="en-US" dirty="0" err="1"/>
              <a:t>mọi</a:t>
            </a:r>
            <a:r>
              <a:rPr lang="en-US" dirty="0"/>
              <a:t> </a:t>
            </a:r>
            <a:r>
              <a:rPr lang="en-US" dirty="0" err="1"/>
              <a:t>thông</a:t>
            </a:r>
            <a:r>
              <a:rPr lang="en-US" dirty="0"/>
              <a:t> tin </a:t>
            </a:r>
            <a:r>
              <a:rPr lang="en-US" dirty="0" err="1"/>
              <a:t>liên</a:t>
            </a:r>
            <a:r>
              <a:rPr lang="en-US" dirty="0"/>
              <a:t> </a:t>
            </a:r>
            <a:r>
              <a:rPr lang="en-US" dirty="0" err="1"/>
              <a:t>quan</a:t>
            </a:r>
            <a:r>
              <a:rPr lang="en-US" dirty="0"/>
              <a:t> </a:t>
            </a:r>
            <a:r>
              <a:rPr lang="en-US" dirty="0" err="1"/>
              <a:t>đến</a:t>
            </a:r>
            <a:r>
              <a:rPr lang="en-US" dirty="0"/>
              <a:t> </a:t>
            </a:r>
            <a:r>
              <a:rPr lang="en-US" dirty="0" err="1"/>
              <a:t>tên</a:t>
            </a:r>
            <a:r>
              <a:rPr lang="en-US" dirty="0"/>
              <a:t> </a:t>
            </a:r>
            <a:r>
              <a:rPr lang="en-US" dirty="0" err="1"/>
              <a:t>gọi</a:t>
            </a:r>
            <a:r>
              <a:rPr lang="en-US" dirty="0"/>
              <a:t> </a:t>
            </a:r>
            <a:r>
              <a:rPr lang="en-US" dirty="0" err="1"/>
              <a:t>sản</a:t>
            </a:r>
            <a:r>
              <a:rPr lang="en-US" dirty="0"/>
              <a:t> </a:t>
            </a:r>
            <a:r>
              <a:rPr lang="en-US" dirty="0" err="1"/>
              <a:t>phẩm</a:t>
            </a:r>
            <a:r>
              <a:rPr lang="en-US" dirty="0"/>
              <a:t>, </a:t>
            </a:r>
            <a:r>
              <a:rPr lang="en-US" dirty="0" err="1"/>
              <a:t>số</a:t>
            </a:r>
            <a:r>
              <a:rPr lang="en-US" dirty="0"/>
              <a:t> </a:t>
            </a:r>
            <a:r>
              <a:rPr lang="en-US" dirty="0" err="1"/>
              <a:t>lượng</a:t>
            </a:r>
            <a:r>
              <a:rPr lang="en-US" dirty="0"/>
              <a:t>, </a:t>
            </a:r>
            <a:r>
              <a:rPr lang="en-US" dirty="0" err="1"/>
              <a:t>giá</a:t>
            </a:r>
            <a:r>
              <a:rPr lang="en-US" dirty="0"/>
              <a:t> </a:t>
            </a:r>
            <a:r>
              <a:rPr lang="en-US" dirty="0" err="1"/>
              <a:t>bán</a:t>
            </a:r>
            <a:r>
              <a:rPr lang="en-US" dirty="0"/>
              <a:t>, v.v. </a:t>
            </a:r>
            <a:r>
              <a:rPr lang="en-US" dirty="0" err="1"/>
              <a:t>đều</a:t>
            </a:r>
            <a:r>
              <a:rPr lang="en-US" dirty="0"/>
              <a:t> </a:t>
            </a:r>
            <a:r>
              <a:rPr lang="en-US" dirty="0" err="1"/>
              <a:t>phải</a:t>
            </a:r>
            <a:r>
              <a:rPr lang="en-US" dirty="0"/>
              <a:t> </a:t>
            </a:r>
            <a:r>
              <a:rPr lang="en-US" dirty="0" err="1"/>
              <a:t>được</a:t>
            </a:r>
            <a:r>
              <a:rPr lang="en-US" dirty="0"/>
              <a:t> </a:t>
            </a:r>
            <a:r>
              <a:rPr lang="en-US" dirty="0" err="1"/>
              <a:t>hiện</a:t>
            </a:r>
            <a:r>
              <a:rPr lang="en-US" dirty="0"/>
              <a:t> </a:t>
            </a:r>
            <a:r>
              <a:rPr lang="en-US" dirty="0" err="1"/>
              <a:t>lên</a:t>
            </a:r>
            <a:r>
              <a:rPr lang="en-US" dirty="0"/>
              <a:t> </a:t>
            </a:r>
            <a:r>
              <a:rPr lang="en-US" dirty="0" err="1"/>
              <a:t>màn</a:t>
            </a:r>
            <a:r>
              <a:rPr lang="en-US" dirty="0"/>
              <a:t> </a:t>
            </a:r>
            <a:r>
              <a:rPr lang="en-US" dirty="0" err="1"/>
              <a:t>hình</a:t>
            </a:r>
            <a:r>
              <a:rPr lang="en-US" dirty="0"/>
              <a:t> </a:t>
            </a:r>
            <a:r>
              <a:rPr lang="en-US" dirty="0" err="1"/>
              <a:t>và</a:t>
            </a:r>
            <a:r>
              <a:rPr lang="en-US" dirty="0"/>
              <a:t> </a:t>
            </a:r>
            <a:r>
              <a:rPr lang="en-US" dirty="0" err="1"/>
              <a:t>khách</a:t>
            </a:r>
            <a:r>
              <a:rPr lang="en-US" dirty="0"/>
              <a:t> </a:t>
            </a:r>
            <a:r>
              <a:rPr lang="en-US" dirty="0" err="1"/>
              <a:t>hàng</a:t>
            </a:r>
            <a:r>
              <a:rPr lang="en-US" dirty="0"/>
              <a:t> </a:t>
            </a:r>
            <a:r>
              <a:rPr lang="en-US" dirty="0" err="1"/>
              <a:t>có</a:t>
            </a:r>
            <a:r>
              <a:rPr lang="en-US" dirty="0"/>
              <a:t> </a:t>
            </a:r>
            <a:r>
              <a:rPr lang="en-US" dirty="0" err="1"/>
              <a:t>thể</a:t>
            </a:r>
            <a:r>
              <a:rPr lang="en-US" dirty="0"/>
              <a:t> </a:t>
            </a:r>
            <a:r>
              <a:rPr lang="en-US" dirty="0" err="1"/>
              <a:t>theo</a:t>
            </a:r>
            <a:r>
              <a:rPr lang="en-US" dirty="0"/>
              <a:t> </a:t>
            </a:r>
            <a:r>
              <a:rPr lang="en-US" dirty="0" err="1"/>
              <a:t>dõi</a:t>
            </a:r>
            <a:r>
              <a:rPr lang="en-US" dirty="0"/>
              <a:t> </a:t>
            </a:r>
            <a:r>
              <a:rPr lang="en-US" dirty="0" err="1"/>
              <a:t>một</a:t>
            </a:r>
            <a:r>
              <a:rPr lang="en-US" dirty="0"/>
              <a:t> </a:t>
            </a:r>
            <a:r>
              <a:rPr lang="en-US" dirty="0" err="1"/>
              <a:t>cách</a:t>
            </a:r>
            <a:r>
              <a:rPr lang="en-US" dirty="0"/>
              <a:t> </a:t>
            </a:r>
            <a:r>
              <a:rPr lang="en-US" dirty="0" err="1"/>
              <a:t>tường</a:t>
            </a:r>
            <a:r>
              <a:rPr lang="en-US" dirty="0"/>
              <a:t> minh.</a:t>
            </a:r>
          </a:p>
          <a:p>
            <a:pPr>
              <a:buNone/>
            </a:pPr>
            <a:endParaRPr lang="en-US" dirty="0"/>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00"/>
                </a:solidFill>
              </a:rPr>
              <a:t>Mô</a:t>
            </a:r>
            <a:r>
              <a:rPr lang="en-US" dirty="0">
                <a:solidFill>
                  <a:srgbClr val="FFFF00"/>
                </a:solidFill>
              </a:rPr>
              <a:t> </a:t>
            </a:r>
            <a:r>
              <a:rPr lang="en-US" dirty="0" err="1">
                <a:solidFill>
                  <a:srgbClr val="FFFF00"/>
                </a:solidFill>
              </a:rPr>
              <a:t>tả</a:t>
            </a:r>
            <a:r>
              <a:rPr lang="en-US" dirty="0">
                <a:solidFill>
                  <a:srgbClr val="FFFF00"/>
                </a:solidFill>
              </a:rPr>
              <a:t> </a:t>
            </a:r>
            <a:r>
              <a:rPr lang="en-US" dirty="0" err="1">
                <a:solidFill>
                  <a:srgbClr val="FFFF00"/>
                </a:solidFill>
              </a:rPr>
              <a:t>bài</a:t>
            </a:r>
            <a:r>
              <a:rPr lang="en-US" dirty="0">
                <a:solidFill>
                  <a:srgbClr val="FFFF00"/>
                </a:solidFill>
              </a:rPr>
              <a:t> </a:t>
            </a:r>
            <a:r>
              <a:rPr lang="en-US" dirty="0" err="1">
                <a:solidFill>
                  <a:srgbClr val="FFFF00"/>
                </a:solidFill>
              </a:rPr>
              <a:t>toán</a:t>
            </a:r>
            <a:endParaRPr lang="en-US" dirty="0"/>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algn="just">
              <a:lnSpc>
                <a:spcPct val="120000"/>
              </a:lnSpc>
            </a:pPr>
            <a:r>
              <a:rPr lang="en-US" dirty="0" err="1">
                <a:solidFill>
                  <a:srgbClr val="FFFF00"/>
                </a:solidFill>
              </a:rPr>
              <a:t>Những</a:t>
            </a:r>
            <a:r>
              <a:rPr lang="en-US" dirty="0">
                <a:solidFill>
                  <a:srgbClr val="FFFF00"/>
                </a:solidFill>
              </a:rPr>
              <a:t> </a:t>
            </a:r>
            <a:r>
              <a:rPr lang="en-US" dirty="0" err="1">
                <a:solidFill>
                  <a:srgbClr val="FFFF00"/>
                </a:solidFill>
              </a:rPr>
              <a:t>chức</a:t>
            </a:r>
            <a:r>
              <a:rPr lang="en-US" dirty="0">
                <a:solidFill>
                  <a:srgbClr val="FFFF00"/>
                </a:solidFill>
              </a:rPr>
              <a:t> </a:t>
            </a:r>
            <a:r>
              <a:rPr lang="en-US" dirty="0" err="1">
                <a:solidFill>
                  <a:srgbClr val="FFFF00"/>
                </a:solidFill>
              </a:rPr>
              <a:t>năng</a:t>
            </a:r>
            <a:r>
              <a:rPr lang="en-US" dirty="0">
                <a:solidFill>
                  <a:srgbClr val="FFFF00"/>
                </a:solidFill>
              </a:rPr>
              <a:t> </a:t>
            </a:r>
            <a:r>
              <a:rPr lang="en-US" dirty="0" err="1">
                <a:solidFill>
                  <a:srgbClr val="FFFF00"/>
                </a:solidFill>
              </a:rPr>
              <a:t>ẩn</a:t>
            </a:r>
            <a:r>
              <a:rPr lang="en-US" dirty="0">
                <a:solidFill>
                  <a:srgbClr val="FFFF00"/>
                </a:solidFill>
              </a:rPr>
              <a:t>: </a:t>
            </a:r>
            <a:r>
              <a:rPr lang="en-US" dirty="0" err="1"/>
              <a:t>những</a:t>
            </a:r>
            <a:r>
              <a:rPr lang="en-US" dirty="0"/>
              <a:t> </a:t>
            </a:r>
            <a:r>
              <a:rPr lang="en-US" dirty="0" err="1"/>
              <a:t>chức</a:t>
            </a:r>
            <a:r>
              <a:rPr lang="en-US" dirty="0"/>
              <a:t> </a:t>
            </a:r>
            <a:r>
              <a:rPr lang="en-US" dirty="0" err="1"/>
              <a:t>năng</a:t>
            </a:r>
            <a:r>
              <a:rPr lang="en-US" dirty="0"/>
              <a:t> </a:t>
            </a:r>
            <a:r>
              <a:rPr lang="en-US" dirty="0" err="1"/>
              <a:t>cần</a:t>
            </a:r>
            <a:r>
              <a:rPr lang="en-US" dirty="0"/>
              <a:t> </a:t>
            </a:r>
            <a:r>
              <a:rPr lang="en-US" dirty="0" err="1"/>
              <a:t>thực</a:t>
            </a:r>
            <a:r>
              <a:rPr lang="en-US" dirty="0"/>
              <a:t> </a:t>
            </a:r>
            <a:r>
              <a:rPr lang="en-US" dirty="0" err="1"/>
              <a:t>hiện</a:t>
            </a:r>
            <a:r>
              <a:rPr lang="en-US" dirty="0"/>
              <a:t> </a:t>
            </a:r>
            <a:r>
              <a:rPr lang="en-US" dirty="0" err="1"/>
              <a:t>và</a:t>
            </a:r>
            <a:r>
              <a:rPr lang="en-US" dirty="0"/>
              <a:t> NSD </a:t>
            </a:r>
            <a:r>
              <a:rPr lang="en-US" dirty="0" err="1"/>
              <a:t>không</a:t>
            </a:r>
            <a:r>
              <a:rPr lang="en-US" dirty="0"/>
              <a:t> </a:t>
            </a:r>
            <a:r>
              <a:rPr lang="en-US" dirty="0" err="1"/>
              <a:t>theo</a:t>
            </a:r>
            <a:r>
              <a:rPr lang="en-US" dirty="0"/>
              <a:t> </a:t>
            </a:r>
            <a:r>
              <a:rPr lang="en-US" dirty="0" err="1"/>
              <a:t>dõi</a:t>
            </a:r>
            <a:r>
              <a:rPr lang="en-US" dirty="0"/>
              <a:t> </a:t>
            </a:r>
            <a:r>
              <a:rPr lang="en-US" dirty="0" err="1"/>
              <a:t>được</a:t>
            </a:r>
            <a:r>
              <a:rPr lang="en-US" dirty="0"/>
              <a:t>. </a:t>
            </a:r>
            <a:r>
              <a:rPr lang="en-US" dirty="0" err="1"/>
              <a:t>Thường</a:t>
            </a:r>
            <a:r>
              <a:rPr lang="en-US" dirty="0"/>
              <a:t> </a:t>
            </a:r>
            <a:r>
              <a:rPr lang="en-US" dirty="0" err="1"/>
              <a:t>đó</a:t>
            </a:r>
            <a:r>
              <a:rPr lang="en-US" dirty="0"/>
              <a:t> </a:t>
            </a:r>
            <a:r>
              <a:rPr lang="en-US" dirty="0" err="1"/>
              <a:t>là</a:t>
            </a:r>
            <a:r>
              <a:rPr lang="en-US" dirty="0"/>
              <a:t> </a:t>
            </a:r>
            <a:r>
              <a:rPr lang="en-US" dirty="0" err="1"/>
              <a:t>những</a:t>
            </a:r>
            <a:r>
              <a:rPr lang="en-US" dirty="0"/>
              <a:t> </a:t>
            </a:r>
            <a:r>
              <a:rPr lang="en-US" dirty="0" err="1"/>
              <a:t>chức</a:t>
            </a:r>
            <a:r>
              <a:rPr lang="en-US" dirty="0"/>
              <a:t> </a:t>
            </a:r>
            <a:r>
              <a:rPr lang="en-US" dirty="0" err="1"/>
              <a:t>năng</a:t>
            </a:r>
            <a:r>
              <a:rPr lang="en-US" dirty="0"/>
              <a:t> </a:t>
            </a:r>
            <a:r>
              <a:rPr lang="en-US" dirty="0" err="1"/>
              <a:t>kỹ</a:t>
            </a:r>
            <a:r>
              <a:rPr lang="en-US" dirty="0"/>
              <a:t> </a:t>
            </a:r>
            <a:r>
              <a:rPr lang="en-US" dirty="0" err="1"/>
              <a:t>thuật</a:t>
            </a:r>
            <a:r>
              <a:rPr lang="en-US" dirty="0"/>
              <a:t> </a:t>
            </a:r>
            <a:r>
              <a:rPr lang="en-US" dirty="0" err="1"/>
              <a:t>như</a:t>
            </a:r>
            <a:r>
              <a:rPr lang="en-US" dirty="0"/>
              <a:t> </a:t>
            </a:r>
            <a:r>
              <a:rPr lang="en-US" dirty="0" err="1"/>
              <a:t>những</a:t>
            </a:r>
            <a:r>
              <a:rPr lang="en-US" dirty="0"/>
              <a:t> </a:t>
            </a:r>
            <a:r>
              <a:rPr lang="en-US" dirty="0" err="1"/>
              <a:t>công</a:t>
            </a:r>
            <a:r>
              <a:rPr lang="en-US" dirty="0"/>
              <a:t> </a:t>
            </a:r>
            <a:r>
              <a:rPr lang="en-US" dirty="0" err="1"/>
              <a:t>việc</a:t>
            </a:r>
            <a:r>
              <a:rPr lang="en-US" dirty="0"/>
              <a:t> </a:t>
            </a:r>
            <a:r>
              <a:rPr lang="en-US" dirty="0" err="1"/>
              <a:t>tổ</a:t>
            </a:r>
            <a:r>
              <a:rPr lang="en-US" dirty="0"/>
              <a:t> </a:t>
            </a:r>
            <a:r>
              <a:rPr lang="en-US" dirty="0" err="1"/>
              <a:t>chức</a:t>
            </a:r>
            <a:r>
              <a:rPr lang="en-US" dirty="0"/>
              <a:t> </a:t>
            </a:r>
            <a:r>
              <a:rPr lang="en-US" dirty="0" err="1"/>
              <a:t>lưu</a:t>
            </a:r>
            <a:r>
              <a:rPr lang="en-US" dirty="0"/>
              <a:t> </a:t>
            </a:r>
            <a:r>
              <a:rPr lang="en-US" dirty="0" err="1"/>
              <a:t>trữ</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sự</a:t>
            </a:r>
            <a:r>
              <a:rPr lang="en-US" dirty="0"/>
              <a:t> </a:t>
            </a:r>
            <a:r>
              <a:rPr lang="en-US" dirty="0" err="1"/>
              <a:t>bền</a:t>
            </a:r>
            <a:r>
              <a:rPr lang="en-US" dirty="0"/>
              <a:t> </a:t>
            </a:r>
            <a:r>
              <a:rPr lang="en-US" dirty="0" err="1"/>
              <a:t>vững</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các</a:t>
            </a:r>
            <a:r>
              <a:rPr lang="en-US" dirty="0"/>
              <a:t> CSDL.  </a:t>
            </a:r>
          </a:p>
          <a:p>
            <a:pPr algn="just">
              <a:lnSpc>
                <a:spcPct val="120000"/>
              </a:lnSpc>
              <a:spcBef>
                <a:spcPts val="1200"/>
              </a:spcBef>
              <a:buNone/>
            </a:pPr>
            <a:r>
              <a:rPr lang="en-US" dirty="0" err="1">
                <a:solidFill>
                  <a:srgbClr val="71DAFF"/>
                </a:solidFill>
              </a:rPr>
              <a:t>Ví</a:t>
            </a:r>
            <a:r>
              <a:rPr lang="en-US" dirty="0">
                <a:solidFill>
                  <a:srgbClr val="71DAFF"/>
                </a:solidFill>
              </a:rPr>
              <a:t> </a:t>
            </a:r>
            <a:r>
              <a:rPr lang="en-US" dirty="0" err="1">
                <a:solidFill>
                  <a:srgbClr val="71DAFF"/>
                </a:solidFill>
              </a:rPr>
              <a:t>dụ</a:t>
            </a:r>
            <a:r>
              <a:rPr lang="en-US" dirty="0">
                <a:solidFill>
                  <a:srgbClr val="71DAFF"/>
                </a:solidFill>
              </a:rPr>
              <a:t>: </a:t>
            </a:r>
            <a:r>
              <a:rPr lang="en-US" dirty="0" err="1"/>
              <a:t>sau</a:t>
            </a:r>
            <a:r>
              <a:rPr lang="en-US" dirty="0"/>
              <a:t> </a:t>
            </a:r>
            <a:r>
              <a:rPr lang="en-US" dirty="0" err="1"/>
              <a:t>mỗi</a:t>
            </a:r>
            <a:r>
              <a:rPr lang="en-US" dirty="0"/>
              <a:t> </a:t>
            </a:r>
            <a:r>
              <a:rPr lang="en-US" dirty="0" err="1"/>
              <a:t>phiên</a:t>
            </a:r>
            <a:r>
              <a:rPr lang="en-US" dirty="0"/>
              <a:t> </a:t>
            </a:r>
            <a:r>
              <a:rPr lang="en-US" dirty="0" err="1"/>
              <a:t>bán</a:t>
            </a:r>
            <a:r>
              <a:rPr lang="en-US" dirty="0"/>
              <a:t> </a:t>
            </a:r>
            <a:r>
              <a:rPr lang="en-US" dirty="0" err="1"/>
              <a:t>hàng</a:t>
            </a:r>
            <a:r>
              <a:rPr lang="en-US" dirty="0"/>
              <a:t>, </a:t>
            </a:r>
            <a:r>
              <a:rPr lang="en-US" dirty="0" err="1"/>
              <a:t>nghĩa</a:t>
            </a:r>
            <a:r>
              <a:rPr lang="en-US" dirty="0"/>
              <a:t> </a:t>
            </a:r>
            <a:r>
              <a:rPr lang="en-US" dirty="0" err="1"/>
              <a:t>là</a:t>
            </a:r>
            <a:r>
              <a:rPr lang="en-US" dirty="0"/>
              <a:t> </a:t>
            </a:r>
            <a:r>
              <a:rPr lang="en-US" dirty="0" err="1"/>
              <a:t>sau</a:t>
            </a:r>
            <a:r>
              <a:rPr lang="en-US" dirty="0"/>
              <a:t> </a:t>
            </a:r>
            <a:r>
              <a:rPr lang="en-US" dirty="0" err="1"/>
              <a:t>khi</a:t>
            </a:r>
            <a:r>
              <a:rPr lang="en-US" dirty="0"/>
              <a:t> </a:t>
            </a:r>
            <a:r>
              <a:rPr lang="en-US" dirty="0" err="1"/>
              <a:t>khách</a:t>
            </a:r>
            <a:r>
              <a:rPr lang="en-US" dirty="0"/>
              <a:t> </a:t>
            </a:r>
            <a:r>
              <a:rPr lang="en-US" dirty="0" err="1"/>
              <a:t>đã</a:t>
            </a:r>
            <a:r>
              <a:rPr lang="en-US" dirty="0"/>
              <a:t> </a:t>
            </a:r>
            <a:r>
              <a:rPr lang="en-US" dirty="0" err="1"/>
              <a:t>trả</a:t>
            </a:r>
            <a:r>
              <a:rPr lang="en-US" dirty="0"/>
              <a:t> </a:t>
            </a:r>
            <a:r>
              <a:rPr lang="en-US" dirty="0" err="1"/>
              <a:t>đủ</a:t>
            </a:r>
            <a:r>
              <a:rPr lang="en-US" dirty="0"/>
              <a:t> </a:t>
            </a:r>
            <a:r>
              <a:rPr lang="en-US" dirty="0" err="1"/>
              <a:t>tiền</a:t>
            </a:r>
            <a:r>
              <a:rPr lang="en-US" dirty="0"/>
              <a:t> </a:t>
            </a:r>
            <a:r>
              <a:rPr lang="en-US" dirty="0" err="1"/>
              <a:t>mua</a:t>
            </a:r>
            <a:r>
              <a:rPr lang="en-US" dirty="0"/>
              <a:t> </a:t>
            </a:r>
            <a:r>
              <a:rPr lang="en-US" dirty="0" err="1"/>
              <a:t>hàng</a:t>
            </a:r>
            <a:r>
              <a:rPr lang="en-US" dirty="0"/>
              <a:t>, </a:t>
            </a:r>
            <a:r>
              <a:rPr lang="en-US" dirty="0" err="1"/>
              <a:t>hệ</a:t>
            </a:r>
            <a:r>
              <a:rPr lang="en-US" dirty="0"/>
              <a:t> </a:t>
            </a:r>
            <a:r>
              <a:rPr lang="en-US" dirty="0" err="1"/>
              <a:t>thống</a:t>
            </a:r>
            <a:r>
              <a:rPr lang="en-US" dirty="0"/>
              <a:t> </a:t>
            </a:r>
            <a:r>
              <a:rPr lang="en-US" dirty="0" err="1"/>
              <a:t>bán</a:t>
            </a:r>
            <a:r>
              <a:rPr lang="en-US" dirty="0"/>
              <a:t> </a:t>
            </a:r>
            <a:r>
              <a:rPr lang="en-US" dirty="0" err="1"/>
              <a:t>hàng</a:t>
            </a:r>
            <a:r>
              <a:rPr lang="en-US" dirty="0"/>
              <a:t> </a:t>
            </a:r>
            <a:r>
              <a:rPr lang="en-US" dirty="0" err="1"/>
              <a:t>phải</a:t>
            </a:r>
            <a:r>
              <a:rPr lang="en-US" dirty="0"/>
              <a:t> </a:t>
            </a:r>
            <a:r>
              <a:rPr lang="en-US" dirty="0" err="1"/>
              <a:t>thực</a:t>
            </a:r>
            <a:r>
              <a:rPr lang="en-US" dirty="0"/>
              <a:t> </a:t>
            </a:r>
            <a:r>
              <a:rPr lang="en-US" dirty="0" err="1"/>
              <a:t>hiện</a:t>
            </a:r>
            <a:r>
              <a:rPr lang="en-US" dirty="0"/>
              <a:t> </a:t>
            </a:r>
            <a:r>
              <a:rPr lang="en-US" dirty="0" err="1"/>
              <a:t>cập</a:t>
            </a:r>
            <a:r>
              <a:rPr lang="en-US" dirty="0"/>
              <a:t> </a:t>
            </a:r>
            <a:r>
              <a:rPr lang="en-US" dirty="0" err="1"/>
              <a:t>nhật</a:t>
            </a:r>
            <a:r>
              <a:rPr lang="en-US" dirty="0"/>
              <a:t> </a:t>
            </a:r>
            <a:r>
              <a:rPr lang="en-US" dirty="0" err="1"/>
              <a:t>lại</a:t>
            </a:r>
            <a:r>
              <a:rPr lang="en-US" dirty="0"/>
              <a:t> </a:t>
            </a:r>
            <a:r>
              <a:rPr lang="en-US" dirty="0" err="1"/>
              <a:t>số</a:t>
            </a:r>
            <a:r>
              <a:rPr lang="en-US" dirty="0"/>
              <a:t> </a:t>
            </a:r>
            <a:r>
              <a:rPr lang="en-US" dirty="0" err="1"/>
              <a:t>lượng</a:t>
            </a:r>
            <a:r>
              <a:rPr lang="en-US" dirty="0"/>
              <a:t> </a:t>
            </a:r>
            <a:r>
              <a:rPr lang="en-US" dirty="0" err="1"/>
              <a:t>của</a:t>
            </a:r>
            <a:r>
              <a:rPr lang="en-US" dirty="0"/>
              <a:t> </a:t>
            </a:r>
            <a:r>
              <a:rPr lang="en-US" dirty="0" err="1"/>
              <a:t>những</a:t>
            </a:r>
            <a:r>
              <a:rPr lang="en-US" dirty="0"/>
              <a:t> </a:t>
            </a:r>
            <a:r>
              <a:rPr lang="en-US" dirty="0" err="1"/>
              <a:t>mặt</a:t>
            </a:r>
            <a:r>
              <a:rPr lang="en-US" dirty="0"/>
              <a:t> </a:t>
            </a:r>
            <a:r>
              <a:rPr lang="en-US" dirty="0" err="1"/>
              <a:t>hàng</a:t>
            </a:r>
            <a:r>
              <a:rPr lang="en-US" dirty="0"/>
              <a:t> </a:t>
            </a:r>
            <a:r>
              <a:rPr lang="en-US" dirty="0" err="1"/>
              <a:t>vừa</a:t>
            </a:r>
            <a:r>
              <a:rPr lang="en-US" dirty="0"/>
              <a:t> </a:t>
            </a:r>
            <a:r>
              <a:rPr lang="en-US" dirty="0" err="1"/>
              <a:t>bán</a:t>
            </a:r>
            <a:r>
              <a:rPr lang="en-US" dirty="0"/>
              <a:t> </a:t>
            </a:r>
            <a:r>
              <a:rPr lang="en-US" dirty="0" err="1"/>
              <a:t>được</a:t>
            </a:r>
            <a:r>
              <a:rPr lang="en-US" dirty="0"/>
              <a:t>. </a:t>
            </a:r>
            <a:r>
              <a:rPr lang="en-US" dirty="0" err="1"/>
              <a:t>Những</a:t>
            </a:r>
            <a:r>
              <a:rPr lang="en-US" dirty="0"/>
              <a:t> </a:t>
            </a:r>
            <a:r>
              <a:rPr lang="en-US" dirty="0" err="1"/>
              <a:t>hoạt</a:t>
            </a:r>
            <a:r>
              <a:rPr lang="en-US" dirty="0"/>
              <a:t> </a:t>
            </a:r>
            <a:r>
              <a:rPr lang="en-US" dirty="0" err="1"/>
              <a:t>động</a:t>
            </a:r>
            <a:r>
              <a:rPr lang="en-US" dirty="0"/>
              <a:t> </a:t>
            </a:r>
            <a:r>
              <a:rPr lang="en-US" dirty="0" err="1"/>
              <a:t>này</a:t>
            </a:r>
            <a:r>
              <a:rPr lang="en-US" dirty="0"/>
              <a:t> NSD </a:t>
            </a:r>
            <a:r>
              <a:rPr lang="en-US" dirty="0" err="1"/>
              <a:t>không</a:t>
            </a:r>
            <a:r>
              <a:rPr lang="en-US" dirty="0"/>
              <a:t> </a:t>
            </a:r>
            <a:r>
              <a:rPr lang="en-US" dirty="0" err="1"/>
              <a:t>theo</a:t>
            </a:r>
            <a:r>
              <a:rPr lang="en-US" dirty="0"/>
              <a:t> </a:t>
            </a:r>
            <a:r>
              <a:rPr lang="en-US" dirty="0" err="1"/>
              <a:t>dõi</a:t>
            </a:r>
            <a:r>
              <a:rPr lang="en-US" dirty="0"/>
              <a:t> </a:t>
            </a:r>
            <a:r>
              <a:rPr lang="en-US" dirty="0" err="1"/>
              <a:t>được</a:t>
            </a:r>
            <a:r>
              <a:rPr lang="en-US" dirty="0"/>
              <a:t>. </a:t>
            </a:r>
          </a:p>
          <a:p>
            <a:pPr algn="just">
              <a:lnSpc>
                <a:spcPct val="120000"/>
              </a:lnSpc>
              <a:spcBef>
                <a:spcPts val="1200"/>
              </a:spcBef>
            </a:pPr>
            <a:r>
              <a:rPr lang="en-US" dirty="0"/>
              <a:t></a:t>
            </a:r>
            <a:r>
              <a:rPr lang="en-US" dirty="0" err="1">
                <a:solidFill>
                  <a:srgbClr val="FFFF00"/>
                </a:solidFill>
              </a:rPr>
              <a:t>Một</a:t>
            </a:r>
            <a:r>
              <a:rPr lang="en-US" dirty="0">
                <a:solidFill>
                  <a:srgbClr val="FFFF00"/>
                </a:solidFill>
              </a:rPr>
              <a:t> </a:t>
            </a:r>
            <a:r>
              <a:rPr lang="en-US" dirty="0" err="1">
                <a:solidFill>
                  <a:srgbClr val="FFFF00"/>
                </a:solidFill>
              </a:rPr>
              <a:t>số</a:t>
            </a:r>
            <a:r>
              <a:rPr lang="en-US" dirty="0">
                <a:solidFill>
                  <a:srgbClr val="FFFF00"/>
                </a:solidFill>
              </a:rPr>
              <a:t> </a:t>
            </a:r>
            <a:r>
              <a:rPr lang="en-US" dirty="0" err="1">
                <a:solidFill>
                  <a:srgbClr val="FFFF00"/>
                </a:solidFill>
              </a:rPr>
              <a:t>chức</a:t>
            </a:r>
            <a:r>
              <a:rPr lang="en-US" dirty="0">
                <a:solidFill>
                  <a:srgbClr val="FFFF00"/>
                </a:solidFill>
              </a:rPr>
              <a:t> </a:t>
            </a:r>
            <a:r>
              <a:rPr lang="en-US" dirty="0" err="1">
                <a:solidFill>
                  <a:srgbClr val="FFFF00"/>
                </a:solidFill>
              </a:rPr>
              <a:t>năng</a:t>
            </a:r>
            <a:r>
              <a:rPr lang="en-US" dirty="0">
                <a:solidFill>
                  <a:srgbClr val="FFFF00"/>
                </a:solidFill>
              </a:rPr>
              <a:t> </a:t>
            </a:r>
            <a:r>
              <a:rPr lang="en-US" dirty="0" err="1">
                <a:solidFill>
                  <a:srgbClr val="FFFF00"/>
                </a:solidFill>
              </a:rPr>
              <a:t>tuỳ</a:t>
            </a:r>
            <a:r>
              <a:rPr lang="en-US" dirty="0">
                <a:solidFill>
                  <a:srgbClr val="FFFF00"/>
                </a:solidFill>
              </a:rPr>
              <a:t> </a:t>
            </a:r>
            <a:r>
              <a:rPr lang="en-US" dirty="0" err="1">
                <a:solidFill>
                  <a:srgbClr val="FFFF00"/>
                </a:solidFill>
              </a:rPr>
              <a:t>chọn</a:t>
            </a:r>
            <a:r>
              <a:rPr lang="en-US" dirty="0">
                <a:solidFill>
                  <a:srgbClr val="FFFF00"/>
                </a:solidFill>
              </a:rPr>
              <a:t>: </a:t>
            </a:r>
            <a:r>
              <a:rPr lang="en-US" dirty="0" err="1"/>
              <a:t>Những</a:t>
            </a:r>
            <a:r>
              <a:rPr lang="en-US" dirty="0"/>
              <a:t> </a:t>
            </a:r>
            <a:r>
              <a:rPr lang="en-US" dirty="0" err="1"/>
              <a:t>chức</a:t>
            </a:r>
            <a:r>
              <a:rPr lang="en-US" dirty="0"/>
              <a:t> </a:t>
            </a:r>
            <a:r>
              <a:rPr lang="en-US" dirty="0" err="1"/>
              <a:t>năng</a:t>
            </a:r>
            <a:r>
              <a:rPr lang="en-US" dirty="0"/>
              <a:t> </a:t>
            </a:r>
            <a:r>
              <a:rPr lang="en-US" dirty="0" err="1"/>
              <a:t>có</a:t>
            </a:r>
            <a:r>
              <a:rPr lang="en-US" dirty="0"/>
              <a:t> </a:t>
            </a:r>
            <a:r>
              <a:rPr lang="en-US" dirty="0" err="1"/>
              <a:t>thể</a:t>
            </a:r>
            <a:r>
              <a:rPr lang="en-US" dirty="0"/>
              <a:t> </a:t>
            </a:r>
            <a:r>
              <a:rPr lang="en-US" dirty="0" err="1"/>
              <a:t>bổ</a:t>
            </a:r>
            <a:r>
              <a:rPr lang="en-US" dirty="0"/>
              <a:t> sung </a:t>
            </a:r>
            <a:r>
              <a:rPr lang="en-US" dirty="0" err="1"/>
              <a:t>tăng</a:t>
            </a:r>
            <a:r>
              <a:rPr lang="en-US" dirty="0"/>
              <a:t> </a:t>
            </a:r>
            <a:r>
              <a:rPr lang="en-US" dirty="0" err="1"/>
              <a:t>thêm</a:t>
            </a:r>
            <a:r>
              <a:rPr lang="en-US" dirty="0"/>
              <a:t> </a:t>
            </a:r>
            <a:r>
              <a:rPr lang="en-US" dirty="0" err="1"/>
              <a:t>mức</a:t>
            </a:r>
            <a:r>
              <a:rPr lang="en-US" dirty="0"/>
              <a:t> </a:t>
            </a:r>
            <a:r>
              <a:rPr lang="en-US" dirty="0" err="1"/>
              <a:t>độ</a:t>
            </a:r>
            <a:r>
              <a:rPr lang="en-US" dirty="0"/>
              <a:t> </a:t>
            </a:r>
            <a:r>
              <a:rPr lang="en-US" dirty="0" err="1"/>
              <a:t>thân</a:t>
            </a:r>
            <a:r>
              <a:rPr lang="en-US" dirty="0"/>
              <a:t> </a:t>
            </a:r>
            <a:r>
              <a:rPr lang="en-US" dirty="0" err="1"/>
              <a:t>thiện</a:t>
            </a:r>
            <a:r>
              <a:rPr lang="en-US" dirty="0"/>
              <a:t>, </a:t>
            </a:r>
            <a:r>
              <a:rPr lang="en-US" dirty="0" err="1"/>
              <a:t>tiện</a:t>
            </a:r>
            <a:r>
              <a:rPr lang="en-US" dirty="0"/>
              <a:t> </a:t>
            </a:r>
            <a:r>
              <a:rPr lang="en-US" dirty="0" err="1"/>
              <a:t>dụng</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nhưng</a:t>
            </a:r>
            <a:r>
              <a:rPr lang="en-US" dirty="0"/>
              <a:t> </a:t>
            </a:r>
            <a:r>
              <a:rPr lang="en-US" dirty="0" err="1"/>
              <a:t>không</a:t>
            </a:r>
            <a:r>
              <a:rPr lang="en-US" dirty="0"/>
              <a:t> </a:t>
            </a:r>
            <a:r>
              <a:rPr lang="en-US" dirty="0" err="1"/>
              <a:t>ảnh</a:t>
            </a:r>
            <a:r>
              <a:rPr lang="en-US" dirty="0"/>
              <a:t> </a:t>
            </a:r>
            <a:r>
              <a:rPr lang="en-US" dirty="0" err="1"/>
              <a:t>hưởng</a:t>
            </a:r>
            <a:r>
              <a:rPr lang="en-US" dirty="0"/>
              <a:t> </a:t>
            </a:r>
            <a:r>
              <a:rPr lang="en-US" dirty="0" err="1"/>
              <a:t>tới</a:t>
            </a:r>
            <a:r>
              <a:rPr lang="en-US" dirty="0"/>
              <a:t> </a:t>
            </a:r>
            <a:r>
              <a:rPr lang="en-US" dirty="0" err="1"/>
              <a:t>giá</a:t>
            </a:r>
            <a:r>
              <a:rPr lang="en-US" dirty="0"/>
              <a:t> </a:t>
            </a:r>
            <a:r>
              <a:rPr lang="en-US" dirty="0" err="1"/>
              <a:t>trị</a:t>
            </a:r>
            <a:r>
              <a:rPr lang="en-US" dirty="0"/>
              <a:t> </a:t>
            </a:r>
            <a:r>
              <a:rPr lang="en-US" dirty="0" err="1"/>
              <a:t>cũng</a:t>
            </a:r>
            <a:r>
              <a:rPr lang="en-US" dirty="0"/>
              <a:t> </a:t>
            </a:r>
            <a:r>
              <a:rPr lang="en-US" dirty="0" err="1"/>
              <a:t>như</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khác</a:t>
            </a:r>
            <a:r>
              <a:rPr lang="en-US" dirty="0"/>
              <a:t> </a:t>
            </a:r>
            <a:r>
              <a:rPr lang="en-US" dirty="0" err="1"/>
              <a:t>của</a:t>
            </a:r>
            <a:r>
              <a:rPr lang="en-US" dirty="0"/>
              <a:t> </a:t>
            </a:r>
            <a:r>
              <a:rPr lang="en-US" dirty="0" err="1"/>
              <a:t>hệ</a:t>
            </a:r>
            <a:r>
              <a:rPr lang="en-US" dirty="0"/>
              <a:t> </a:t>
            </a:r>
            <a:r>
              <a:rPr lang="en-US" dirty="0" err="1"/>
              <a:t>thống</a:t>
            </a:r>
            <a:r>
              <a:rPr lang="en-US" dirty="0"/>
              <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00"/>
                </a:solidFill>
              </a:rPr>
              <a:t>Mô</a:t>
            </a:r>
            <a:r>
              <a:rPr lang="en-US" dirty="0">
                <a:solidFill>
                  <a:srgbClr val="FFFF00"/>
                </a:solidFill>
              </a:rPr>
              <a:t> </a:t>
            </a:r>
            <a:r>
              <a:rPr lang="en-US" dirty="0" err="1">
                <a:solidFill>
                  <a:srgbClr val="FFFF00"/>
                </a:solidFill>
              </a:rPr>
              <a:t>tả</a:t>
            </a:r>
            <a:r>
              <a:rPr lang="en-US" dirty="0">
                <a:solidFill>
                  <a:srgbClr val="FFFF00"/>
                </a:solidFill>
              </a:rPr>
              <a:t> </a:t>
            </a:r>
            <a:r>
              <a:rPr lang="en-US" dirty="0" err="1">
                <a:solidFill>
                  <a:srgbClr val="FFFF00"/>
                </a:solidFill>
              </a:rPr>
              <a:t>bài</a:t>
            </a:r>
            <a:r>
              <a:rPr lang="en-US" dirty="0">
                <a:solidFill>
                  <a:srgbClr val="FFFF00"/>
                </a:solidFill>
              </a:rPr>
              <a:t> </a:t>
            </a:r>
            <a:r>
              <a:rPr lang="en-US" dirty="0" err="1">
                <a:solidFill>
                  <a:srgbClr val="FFFF00"/>
                </a:solidFill>
              </a:rPr>
              <a:t>toán</a:t>
            </a:r>
            <a:endParaRPr lang="en-US" dirty="0"/>
          </a:p>
        </p:txBody>
      </p:sp>
      <p:sp>
        <p:nvSpPr>
          <p:cNvPr id="3" name="Content Placeholder 2"/>
          <p:cNvSpPr>
            <a:spLocks noGrp="1"/>
          </p:cNvSpPr>
          <p:nvPr>
            <p:ph idx="1"/>
          </p:nvPr>
        </p:nvSpPr>
        <p:spPr>
          <a:xfrm>
            <a:off x="457200" y="1447800"/>
            <a:ext cx="8305800" cy="5029200"/>
          </a:xfrm>
        </p:spPr>
        <p:txBody>
          <a:bodyPr>
            <a:normAutofit fontScale="77500" lnSpcReduction="20000"/>
          </a:bodyPr>
          <a:lstStyle/>
          <a:p>
            <a:pPr indent="384048" algn="just">
              <a:lnSpc>
                <a:spcPct val="120000"/>
              </a:lnSpc>
              <a:buNone/>
            </a:pP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phải</a:t>
            </a:r>
            <a:r>
              <a:rPr lang="en-US" dirty="0"/>
              <a:t> </a:t>
            </a:r>
            <a:r>
              <a:rPr lang="en-US" dirty="0" err="1"/>
              <a:t>được</a:t>
            </a:r>
            <a:r>
              <a:rPr lang="en-US" dirty="0"/>
              <a:t> </a:t>
            </a:r>
            <a:r>
              <a:rPr lang="en-US" dirty="0" err="1"/>
              <a:t>chia</a:t>
            </a:r>
            <a:r>
              <a:rPr lang="en-US" dirty="0"/>
              <a:t> </a:t>
            </a:r>
            <a:r>
              <a:rPr lang="en-US" dirty="0" err="1"/>
              <a:t>thành</a:t>
            </a:r>
            <a:r>
              <a:rPr lang="en-US" dirty="0"/>
              <a:t> </a:t>
            </a:r>
            <a:r>
              <a:rPr lang="en-US" dirty="0" err="1"/>
              <a:t>các</a:t>
            </a:r>
            <a:r>
              <a:rPr lang="en-US" dirty="0"/>
              <a:t> </a:t>
            </a:r>
            <a:r>
              <a:rPr lang="en-US" dirty="0" err="1"/>
              <a:t>nhóm</a:t>
            </a:r>
            <a:r>
              <a:rPr lang="en-US" dirty="0"/>
              <a:t> </a:t>
            </a:r>
            <a:r>
              <a:rPr lang="en-US" dirty="0" err="1"/>
              <a:t>theo</a:t>
            </a:r>
            <a:r>
              <a:rPr lang="en-US" dirty="0"/>
              <a:t> </a:t>
            </a:r>
            <a:r>
              <a:rPr lang="en-US" dirty="0" err="1"/>
              <a:t>các</a:t>
            </a:r>
            <a:r>
              <a:rPr lang="en-US" dirty="0"/>
              <a:t> </a:t>
            </a:r>
            <a:r>
              <a:rPr lang="en-US" dirty="0" err="1"/>
              <a:t>mối</a:t>
            </a:r>
            <a:r>
              <a:rPr lang="en-US" dirty="0"/>
              <a:t> </a:t>
            </a:r>
            <a:r>
              <a:rPr lang="en-US" dirty="0" err="1"/>
              <a:t>liên</a:t>
            </a:r>
            <a:r>
              <a:rPr lang="en-US" dirty="0"/>
              <a:t> </a:t>
            </a:r>
            <a:r>
              <a:rPr lang="en-US" dirty="0" err="1"/>
              <a:t>hệ</a:t>
            </a:r>
            <a:r>
              <a:rPr lang="en-US" dirty="0"/>
              <a:t> </a:t>
            </a:r>
            <a:r>
              <a:rPr lang="en-US" dirty="0" err="1"/>
              <a:t>với</a:t>
            </a:r>
            <a:r>
              <a:rPr lang="en-US" dirty="0"/>
              <a:t> </a:t>
            </a:r>
            <a:r>
              <a:rPr lang="en-US" dirty="0" err="1"/>
              <a:t>nhau</a:t>
            </a:r>
            <a:r>
              <a:rPr lang="en-US" dirty="0"/>
              <a:t>. </a:t>
            </a:r>
            <a:r>
              <a:rPr lang="en-US" dirty="0" err="1"/>
              <a:t>Dựa</a:t>
            </a:r>
            <a:r>
              <a:rPr lang="en-US" dirty="0"/>
              <a:t> </a:t>
            </a:r>
            <a:r>
              <a:rPr lang="en-US" dirty="0" err="1"/>
              <a:t>vào</a:t>
            </a:r>
            <a:r>
              <a:rPr lang="en-US" dirty="0"/>
              <a:t> </a:t>
            </a:r>
            <a:r>
              <a:rPr lang="en-US" dirty="0" err="1"/>
              <a:t>cách</a:t>
            </a:r>
            <a:r>
              <a:rPr lang="en-US" dirty="0"/>
              <a:t> </a:t>
            </a:r>
            <a:r>
              <a:rPr lang="en-US" dirty="0" err="1"/>
              <a:t>phân</a:t>
            </a:r>
            <a:r>
              <a:rPr lang="en-US" dirty="0"/>
              <a:t> </a:t>
            </a:r>
            <a:r>
              <a:rPr lang="en-US" dirty="0" err="1"/>
              <a:t>chia</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để</a:t>
            </a:r>
            <a:r>
              <a:rPr lang="en-US" dirty="0"/>
              <a:t> </a:t>
            </a:r>
            <a:r>
              <a:rPr lang="en-US" dirty="0" err="1"/>
              <a:t>sau</a:t>
            </a:r>
            <a:r>
              <a:rPr lang="en-US" dirty="0"/>
              <a:t> </a:t>
            </a:r>
            <a:r>
              <a:rPr lang="en-US" dirty="0" err="1"/>
              <a:t>này</a:t>
            </a:r>
            <a:r>
              <a:rPr lang="en-US" dirty="0"/>
              <a:t> </a:t>
            </a:r>
            <a:r>
              <a:rPr lang="en-US" dirty="0" err="1"/>
              <a:t>chia</a:t>
            </a:r>
            <a:r>
              <a:rPr lang="en-US" dirty="0"/>
              <a:t> </a:t>
            </a:r>
            <a:r>
              <a:rPr lang="en-US" dirty="0" err="1"/>
              <a:t>nhỏ</a:t>
            </a:r>
            <a:r>
              <a:rPr lang="en-US" dirty="0"/>
              <a:t> </a:t>
            </a:r>
            <a:r>
              <a:rPr lang="en-US" dirty="0" err="1"/>
              <a:t>hệ</a:t>
            </a:r>
            <a:r>
              <a:rPr lang="en-US" dirty="0"/>
              <a:t> </a:t>
            </a:r>
            <a:r>
              <a:rPr lang="en-US" dirty="0" err="1"/>
              <a:t>thống</a:t>
            </a:r>
            <a:r>
              <a:rPr lang="en-US" dirty="0"/>
              <a:t> </a:t>
            </a:r>
            <a:r>
              <a:rPr lang="en-US" dirty="0" err="1"/>
              <a:t>thành</a:t>
            </a:r>
            <a:r>
              <a:rPr lang="en-US" dirty="0"/>
              <a:t> </a:t>
            </a:r>
            <a:r>
              <a:rPr lang="en-US" dirty="0" err="1"/>
              <a:t>các</a:t>
            </a:r>
            <a:r>
              <a:rPr lang="en-US" dirty="0"/>
              <a:t> </a:t>
            </a:r>
            <a:r>
              <a:rPr lang="en-US" dirty="0" err="1"/>
              <a:t>gói</a:t>
            </a:r>
            <a:r>
              <a:rPr lang="en-US" dirty="0"/>
              <a:t>, </a:t>
            </a:r>
            <a:r>
              <a:rPr lang="en-US" dirty="0" err="1"/>
              <a:t>các</a:t>
            </a:r>
            <a:r>
              <a:rPr lang="en-US" dirty="0"/>
              <a:t> </a:t>
            </a:r>
            <a:r>
              <a:rPr lang="en-US" dirty="0" err="1"/>
              <a:t>hệ</a:t>
            </a:r>
            <a:r>
              <a:rPr lang="en-US" dirty="0"/>
              <a:t> </a:t>
            </a:r>
            <a:r>
              <a:rPr lang="en-US" dirty="0" err="1"/>
              <a:t>thống</a:t>
            </a:r>
            <a:r>
              <a:rPr lang="en-US" dirty="0"/>
              <a:t> con </a:t>
            </a:r>
            <a:r>
              <a:rPr lang="en-US" dirty="0" err="1"/>
              <a:t>trong</a:t>
            </a:r>
            <a:r>
              <a:rPr lang="en-US" dirty="0"/>
              <a:t> </a:t>
            </a:r>
            <a:r>
              <a:rPr lang="en-US" dirty="0" err="1"/>
              <a:t>quá</a:t>
            </a:r>
            <a:r>
              <a:rPr lang="en-US" dirty="0"/>
              <a:t> </a:t>
            </a:r>
            <a:r>
              <a:rPr lang="en-US" dirty="0" err="1"/>
              <a:t>trình</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p>
          <a:p>
            <a:pPr>
              <a:spcBef>
                <a:spcPts val="1200"/>
              </a:spcBef>
              <a:buNone/>
            </a:pPr>
            <a:r>
              <a:rPr lang="en-US" dirty="0" err="1">
                <a:solidFill>
                  <a:srgbClr val="71DAFF"/>
                </a:solidFill>
              </a:rPr>
              <a:t>Ví</a:t>
            </a:r>
            <a:r>
              <a:rPr lang="en-US" dirty="0">
                <a:solidFill>
                  <a:srgbClr val="71DAFF"/>
                </a:solidFill>
              </a:rPr>
              <a:t> </a:t>
            </a:r>
            <a:r>
              <a:rPr lang="en-US" dirty="0" err="1">
                <a:solidFill>
                  <a:srgbClr val="71DAFF"/>
                </a:solidFill>
              </a:rPr>
              <a:t>dụ</a:t>
            </a:r>
            <a:r>
              <a:rPr lang="en-US" dirty="0">
                <a:solidFill>
                  <a:srgbClr val="71DAFF"/>
                </a:solidFill>
              </a:rPr>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bán</a:t>
            </a:r>
            <a:r>
              <a:rPr lang="en-US" dirty="0"/>
              <a:t> </a:t>
            </a:r>
            <a:r>
              <a:rPr lang="en-US" dirty="0" err="1"/>
              <a:t>hàng</a:t>
            </a:r>
            <a:r>
              <a:rPr lang="en-US" dirty="0"/>
              <a:t> </a:t>
            </a:r>
            <a:r>
              <a:rPr lang="en-US" dirty="0" err="1"/>
              <a:t>có</a:t>
            </a:r>
            <a:r>
              <a:rPr lang="en-US" dirty="0"/>
              <a:t> </a:t>
            </a:r>
            <a:r>
              <a:rPr lang="en-US" dirty="0" err="1"/>
              <a:t>thể</a:t>
            </a:r>
            <a:r>
              <a:rPr lang="en-US" dirty="0"/>
              <a:t> </a:t>
            </a:r>
            <a:r>
              <a:rPr lang="en-US" dirty="0" err="1"/>
              <a:t>chia</a:t>
            </a:r>
            <a:r>
              <a:rPr lang="en-US" dirty="0"/>
              <a:t> </a:t>
            </a:r>
            <a:r>
              <a:rPr lang="en-US" dirty="0" err="1"/>
              <a:t>thành</a:t>
            </a:r>
            <a:r>
              <a:rPr lang="en-US" dirty="0"/>
              <a:t> </a:t>
            </a:r>
            <a:r>
              <a:rPr lang="en-US" dirty="0" err="1"/>
              <a:t>hai</a:t>
            </a:r>
            <a:r>
              <a:rPr lang="en-US" dirty="0"/>
              <a:t> </a:t>
            </a:r>
            <a:r>
              <a:rPr lang="en-US" dirty="0" err="1"/>
              <a:t>nhóm</a:t>
            </a:r>
            <a:r>
              <a:rPr lang="en-US" dirty="0"/>
              <a:t> </a:t>
            </a:r>
            <a:r>
              <a:rPr lang="en-US" dirty="0" err="1"/>
              <a:t>chính</a:t>
            </a:r>
            <a:r>
              <a:rPr lang="en-US" dirty="0"/>
              <a:t>:  </a:t>
            </a:r>
          </a:p>
          <a:p>
            <a:pPr>
              <a:spcBef>
                <a:spcPts val="1200"/>
              </a:spcBef>
              <a:spcAft>
                <a:spcPts val="1200"/>
              </a:spcAft>
            </a:pPr>
            <a:r>
              <a:rPr lang="en-US" dirty="0" err="1"/>
              <a:t>Các</a:t>
            </a:r>
            <a:r>
              <a:rPr lang="en-US" dirty="0"/>
              <a:t> </a:t>
            </a:r>
            <a:r>
              <a:rPr lang="en-US" dirty="0" err="1"/>
              <a:t>chức</a:t>
            </a:r>
            <a:r>
              <a:rPr lang="en-US" dirty="0"/>
              <a:t> </a:t>
            </a:r>
            <a:r>
              <a:rPr lang="en-US" dirty="0" err="1"/>
              <a:t>năng</a:t>
            </a:r>
            <a:r>
              <a:rPr lang="en-US" dirty="0"/>
              <a:t> </a:t>
            </a:r>
            <a:r>
              <a:rPr lang="en-US" dirty="0" err="1"/>
              <a:t>bán</a:t>
            </a:r>
            <a:r>
              <a:rPr lang="en-US" dirty="0"/>
              <a:t> </a:t>
            </a:r>
            <a:r>
              <a:rPr lang="en-US" dirty="0" err="1"/>
              <a:t>hàng</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sở</a:t>
            </a:r>
            <a:r>
              <a:rPr lang="en-US" dirty="0"/>
              <a:t>) </a:t>
            </a:r>
          </a:p>
          <a:p>
            <a:r>
              <a:rPr lang="en-US" dirty="0" err="1"/>
              <a:t>Các</a:t>
            </a:r>
            <a:r>
              <a:rPr lang="en-US" dirty="0"/>
              <a:t> </a:t>
            </a:r>
            <a:r>
              <a:rPr lang="en-US" dirty="0" err="1"/>
              <a:t>chức</a:t>
            </a:r>
            <a:r>
              <a:rPr lang="en-US" dirty="0"/>
              <a:t> </a:t>
            </a:r>
            <a:r>
              <a:rPr lang="en-US" dirty="0" err="1"/>
              <a:t>năng</a:t>
            </a:r>
            <a:r>
              <a:rPr lang="en-US" dirty="0"/>
              <a:t> </a:t>
            </a:r>
            <a:r>
              <a:rPr lang="en-US" dirty="0" err="1"/>
              <a:t>thanh</a:t>
            </a:r>
            <a:r>
              <a:rPr lang="en-US" dirty="0"/>
              <a:t> </a:t>
            </a:r>
            <a:r>
              <a:rPr lang="en-US" dirty="0" err="1"/>
              <a:t>toán</a:t>
            </a:r>
            <a:r>
              <a:rPr lang="en-US" dirty="0"/>
              <a:t>.</a:t>
            </a:r>
          </a:p>
          <a:p>
            <a:pPr indent="384048" algn="just">
              <a:lnSpc>
                <a:spcPct val="120000"/>
              </a:lnSpc>
              <a:buNone/>
            </a:pPr>
            <a:r>
              <a:rPr lang="en-US" dirty="0" err="1"/>
              <a:t>Dựa</a:t>
            </a:r>
            <a:r>
              <a:rPr lang="en-US" dirty="0"/>
              <a:t> </a:t>
            </a:r>
            <a:r>
              <a:rPr lang="en-US" dirty="0" err="1"/>
              <a:t>trên</a:t>
            </a:r>
            <a:r>
              <a:rPr lang="en-US" dirty="0"/>
              <a:t> </a:t>
            </a:r>
            <a:r>
              <a:rPr lang="en-US" dirty="0" err="1"/>
              <a:t>những</a:t>
            </a:r>
            <a:r>
              <a:rPr lang="en-US" dirty="0"/>
              <a:t> </a:t>
            </a:r>
            <a:r>
              <a:rPr lang="en-US" dirty="0" err="1"/>
              <a:t>kết</a:t>
            </a:r>
            <a:r>
              <a:rPr lang="en-US" dirty="0"/>
              <a:t> </a:t>
            </a:r>
            <a:r>
              <a:rPr lang="en-US" dirty="0" err="1"/>
              <a:t>quả</a:t>
            </a:r>
            <a:r>
              <a:rPr lang="en-US" dirty="0"/>
              <a:t> </a:t>
            </a:r>
            <a:r>
              <a:rPr lang="en-US" dirty="0" err="1"/>
              <a:t>khảo</a:t>
            </a:r>
            <a:r>
              <a:rPr lang="en-US" dirty="0"/>
              <a:t> </a:t>
            </a:r>
            <a:r>
              <a:rPr lang="en-US" dirty="0" err="1"/>
              <a:t>sát</a:t>
            </a:r>
            <a:r>
              <a:rPr lang="en-US" dirty="0"/>
              <a:t> </a:t>
            </a:r>
            <a:r>
              <a:rPr lang="en-US" dirty="0" err="1"/>
              <a:t>bài</a:t>
            </a:r>
            <a:r>
              <a:rPr lang="en-US" dirty="0"/>
              <a:t> </a:t>
            </a:r>
            <a:r>
              <a:rPr lang="en-US" dirty="0" err="1"/>
              <a:t>toán</a:t>
            </a:r>
            <a:r>
              <a:rPr lang="en-US" dirty="0"/>
              <a:t> </a:t>
            </a:r>
            <a:r>
              <a:rPr lang="en-US" dirty="0" err="1"/>
              <a:t>bán</a:t>
            </a:r>
            <a:r>
              <a:rPr lang="en-US" dirty="0"/>
              <a:t> </a:t>
            </a:r>
            <a:r>
              <a:rPr lang="en-US" dirty="0" err="1"/>
              <a:t>hàng</a:t>
            </a:r>
            <a:r>
              <a:rPr lang="en-US" dirty="0"/>
              <a:t>, </a:t>
            </a:r>
            <a:r>
              <a:rPr lang="en-US" dirty="0" err="1"/>
              <a:t>nghiên</a:t>
            </a:r>
            <a:r>
              <a:rPr lang="en-US" dirty="0"/>
              <a:t> </a:t>
            </a:r>
            <a:r>
              <a:rPr lang="en-US" dirty="0" err="1"/>
              <a:t>cứu</a:t>
            </a:r>
            <a:r>
              <a:rPr lang="en-US" dirty="0"/>
              <a:t> </a:t>
            </a:r>
            <a:r>
              <a:rPr lang="en-US" dirty="0" err="1"/>
              <a:t>các</a:t>
            </a:r>
            <a:r>
              <a:rPr lang="en-US" dirty="0"/>
              <a:t> </a:t>
            </a:r>
            <a:r>
              <a:rPr lang="en-US" dirty="0" err="1"/>
              <a:t>sổ</a:t>
            </a:r>
            <a:r>
              <a:rPr lang="en-US" dirty="0"/>
              <a:t> </a:t>
            </a:r>
            <a:r>
              <a:rPr lang="en-US" dirty="0" err="1"/>
              <a:t>sách</a:t>
            </a:r>
            <a:r>
              <a:rPr lang="en-US" dirty="0"/>
              <a:t>, </a:t>
            </a:r>
            <a:r>
              <a:rPr lang="en-US" dirty="0" err="1"/>
              <a:t>tài</a:t>
            </a:r>
            <a:r>
              <a:rPr lang="en-US" dirty="0"/>
              <a:t> </a:t>
            </a:r>
            <a:r>
              <a:rPr lang="en-US" dirty="0" err="1"/>
              <a:t>liệu</a:t>
            </a:r>
            <a:r>
              <a:rPr lang="en-US" dirty="0"/>
              <a:t> </a:t>
            </a:r>
            <a:r>
              <a:rPr lang="en-US" dirty="0" err="1"/>
              <a:t>và</a:t>
            </a:r>
            <a:r>
              <a:rPr lang="en-US" dirty="0"/>
              <a:t> </a:t>
            </a:r>
            <a:r>
              <a:rPr lang="en-US" dirty="0" err="1"/>
              <a:t>trên</a:t>
            </a:r>
            <a:r>
              <a:rPr lang="en-US" dirty="0"/>
              <a:t> </a:t>
            </a:r>
            <a:r>
              <a:rPr lang="en-US" dirty="0" err="1"/>
              <a:t>cơ</a:t>
            </a:r>
            <a:r>
              <a:rPr lang="en-US" dirty="0"/>
              <a:t> </a:t>
            </a:r>
            <a:r>
              <a:rPr lang="en-US" dirty="0" err="1"/>
              <a:t>sở</a:t>
            </a:r>
            <a:r>
              <a:rPr lang="en-US" dirty="0"/>
              <a:t> </a:t>
            </a:r>
            <a:r>
              <a:rPr lang="en-US" dirty="0" err="1"/>
              <a:t>trao</a:t>
            </a:r>
            <a:r>
              <a:rPr lang="en-US" dirty="0"/>
              <a:t> </a:t>
            </a:r>
            <a:r>
              <a:rPr lang="en-US" dirty="0" err="1"/>
              <a:t>đổi</a:t>
            </a:r>
            <a:r>
              <a:rPr lang="en-US" dirty="0"/>
              <a:t> </a:t>
            </a:r>
            <a:r>
              <a:rPr lang="en-US" dirty="0" err="1"/>
              <a:t>với</a:t>
            </a:r>
            <a:r>
              <a:rPr lang="en-US" dirty="0"/>
              <a:t> </a:t>
            </a:r>
            <a:r>
              <a:rPr lang="en-US" dirty="0" err="1"/>
              <a:t>những</a:t>
            </a:r>
            <a:r>
              <a:rPr lang="en-US" dirty="0"/>
              <a:t> </a:t>
            </a:r>
            <a:r>
              <a:rPr lang="en-US" dirty="0" err="1"/>
              <a:t>người</a:t>
            </a:r>
            <a:r>
              <a:rPr lang="en-US" dirty="0"/>
              <a:t> </a:t>
            </a:r>
            <a:r>
              <a:rPr lang="en-US" dirty="0" err="1"/>
              <a:t>bán</a:t>
            </a:r>
            <a:r>
              <a:rPr lang="en-US" dirty="0"/>
              <a:t> </a:t>
            </a:r>
            <a:r>
              <a:rPr lang="en-US" dirty="0" err="1"/>
              <a:t>hàng</a:t>
            </a:r>
            <a:r>
              <a:rPr lang="en-US" dirty="0"/>
              <a:t>, </a:t>
            </a:r>
            <a:r>
              <a:rPr lang="en-US" dirty="0" err="1"/>
              <a:t>với</a:t>
            </a:r>
            <a:r>
              <a:rPr lang="en-US" dirty="0"/>
              <a:t> </a:t>
            </a:r>
            <a:r>
              <a:rPr lang="en-US" dirty="0" err="1"/>
              <a:t>khách</a:t>
            </a:r>
            <a:r>
              <a:rPr lang="en-US" dirty="0"/>
              <a:t> </a:t>
            </a:r>
            <a:r>
              <a:rPr lang="en-US" dirty="0" err="1"/>
              <a:t>hàng</a:t>
            </a:r>
            <a:r>
              <a:rPr lang="en-US" dirty="0"/>
              <a:t>, v.v. </a:t>
            </a:r>
            <a:r>
              <a:rPr lang="en-US" dirty="0" err="1"/>
              <a:t>chúng</a:t>
            </a:r>
            <a:r>
              <a:rPr lang="en-US" dirty="0"/>
              <a:t> </a:t>
            </a:r>
            <a:r>
              <a:rPr lang="en-US" dirty="0" err="1"/>
              <a:t>ta</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chính</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như</a:t>
            </a:r>
            <a:r>
              <a:rPr lang="en-US" dirty="0"/>
              <a:t> </a:t>
            </a:r>
            <a:r>
              <a:rPr lang="en-US" dirty="0" err="1"/>
              <a:t>sau</a:t>
            </a:r>
            <a:r>
              <a:rPr lang="en-US" dirty="0"/>
              <a:t>: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err="1">
                <a:solidFill>
                  <a:srgbClr val="FFFF00"/>
                </a:solidFill>
              </a:rPr>
              <a:t>Mô</a:t>
            </a:r>
            <a:r>
              <a:rPr lang="en-US" dirty="0">
                <a:solidFill>
                  <a:srgbClr val="FFFF00"/>
                </a:solidFill>
              </a:rPr>
              <a:t> </a:t>
            </a:r>
            <a:r>
              <a:rPr lang="en-US" dirty="0" err="1">
                <a:solidFill>
                  <a:srgbClr val="FFFF00"/>
                </a:solidFill>
              </a:rPr>
              <a:t>tả</a:t>
            </a:r>
            <a:r>
              <a:rPr lang="en-US" dirty="0">
                <a:solidFill>
                  <a:srgbClr val="FFFF00"/>
                </a:solidFill>
              </a:rPr>
              <a:t> </a:t>
            </a:r>
            <a:r>
              <a:rPr lang="en-US" dirty="0" err="1">
                <a:solidFill>
                  <a:srgbClr val="FFFF00"/>
                </a:solidFill>
              </a:rPr>
              <a:t>bài</a:t>
            </a:r>
            <a:r>
              <a:rPr lang="en-US" dirty="0">
                <a:solidFill>
                  <a:srgbClr val="FFFF00"/>
                </a:solidFill>
              </a:rPr>
              <a:t> </a:t>
            </a:r>
            <a:r>
              <a:rPr lang="en-US" dirty="0" err="1">
                <a:solidFill>
                  <a:srgbClr val="FFFF00"/>
                </a:solidFill>
              </a:rPr>
              <a:t>toán</a:t>
            </a:r>
            <a:endParaRPr lang="en-US" dirty="0"/>
          </a:p>
        </p:txBody>
      </p:sp>
      <p:graphicFrame>
        <p:nvGraphicFramePr>
          <p:cNvPr id="4" name="Content Placeholder 3"/>
          <p:cNvGraphicFramePr>
            <a:graphicFrameLocks noGrp="1"/>
          </p:cNvGraphicFramePr>
          <p:nvPr>
            <p:ph idx="1"/>
          </p:nvPr>
        </p:nvGraphicFramePr>
        <p:xfrm>
          <a:off x="304800" y="1143004"/>
          <a:ext cx="8610600" cy="5419082"/>
        </p:xfrm>
        <a:graphic>
          <a:graphicData uri="http://schemas.openxmlformats.org/drawingml/2006/table">
            <a:tbl>
              <a:tblPr firstRow="1" bandRow="1">
                <a:tableStyleId>{5C22544A-7EE6-4342-B048-85BDC9FD1C3A}</a:tableStyleId>
              </a:tblPr>
              <a:tblGrid>
                <a:gridCol w="1263942">
                  <a:extLst>
                    <a:ext uri="{9D8B030D-6E8A-4147-A177-3AD203B41FA5}">
                      <a16:colId xmlns:a16="http://schemas.microsoft.com/office/drawing/2014/main" val="20000"/>
                    </a:ext>
                  </a:extLst>
                </a:gridCol>
                <a:gridCol w="6398702">
                  <a:extLst>
                    <a:ext uri="{9D8B030D-6E8A-4147-A177-3AD203B41FA5}">
                      <a16:colId xmlns:a16="http://schemas.microsoft.com/office/drawing/2014/main" val="20001"/>
                    </a:ext>
                  </a:extLst>
                </a:gridCol>
                <a:gridCol w="947956">
                  <a:extLst>
                    <a:ext uri="{9D8B030D-6E8A-4147-A177-3AD203B41FA5}">
                      <a16:colId xmlns:a16="http://schemas.microsoft.com/office/drawing/2014/main" val="20002"/>
                    </a:ext>
                  </a:extLst>
                </a:gridCol>
              </a:tblGrid>
              <a:tr h="404282">
                <a:tc>
                  <a:txBody>
                    <a:bodyPr/>
                    <a:lstStyle/>
                    <a:p>
                      <a:pPr algn="ctr"/>
                      <a:r>
                        <a:rPr kumimoji="0" lang="en-US" sz="1800" b="1" kern="1200" dirty="0">
                          <a:solidFill>
                            <a:schemeClr val="lt1"/>
                          </a:solidFill>
                          <a:latin typeface="+mn-lt"/>
                          <a:ea typeface="+mn-ea"/>
                          <a:cs typeface="+mn-cs"/>
                        </a:rPr>
                        <a:t>Qui </a:t>
                      </a:r>
                      <a:r>
                        <a:rPr kumimoji="0" lang="en-US" sz="1800" b="1" kern="1200" dirty="0" err="1">
                          <a:solidFill>
                            <a:schemeClr val="lt1"/>
                          </a:solidFill>
                          <a:latin typeface="+mn-lt"/>
                          <a:ea typeface="+mn-ea"/>
                          <a:cs typeface="+mn-cs"/>
                        </a:rPr>
                        <a:t>tắc</a:t>
                      </a:r>
                      <a:r>
                        <a:rPr kumimoji="0" lang="en-US" sz="1800" b="1" kern="1200" dirty="0">
                          <a:solidFill>
                            <a:schemeClr val="lt1"/>
                          </a:solidFill>
                          <a:latin typeface="+mn-lt"/>
                          <a:ea typeface="+mn-ea"/>
                          <a:cs typeface="+mn-cs"/>
                        </a:rPr>
                        <a:t> # </a:t>
                      </a:r>
                      <a:endParaRPr lang="en-US" dirty="0"/>
                    </a:p>
                  </a:txBody>
                  <a:tcPr/>
                </a:tc>
                <a:tc>
                  <a:txBody>
                    <a:bodyPr/>
                    <a:lstStyle/>
                    <a:p>
                      <a:pPr algn="ctr"/>
                      <a:r>
                        <a:rPr kumimoji="0" lang="en-US" sz="1800" b="1" kern="1200" dirty="0" err="1">
                          <a:solidFill>
                            <a:schemeClr val="lt1"/>
                          </a:solidFill>
                          <a:latin typeface="+mn-lt"/>
                          <a:ea typeface="+mn-ea"/>
                          <a:cs typeface="+mn-cs"/>
                        </a:rPr>
                        <a:t>Chức</a:t>
                      </a:r>
                      <a:r>
                        <a:rPr kumimoji="0" lang="en-US" sz="1800" b="1" kern="1200" dirty="0">
                          <a:solidFill>
                            <a:schemeClr val="lt1"/>
                          </a:solidFill>
                          <a:latin typeface="+mn-lt"/>
                          <a:ea typeface="+mn-ea"/>
                          <a:cs typeface="+mn-cs"/>
                        </a:rPr>
                        <a:t> </a:t>
                      </a:r>
                      <a:r>
                        <a:rPr kumimoji="0" lang="en-US" sz="1800" b="1" kern="1200" dirty="0" err="1">
                          <a:solidFill>
                            <a:schemeClr val="lt1"/>
                          </a:solidFill>
                          <a:latin typeface="+mn-lt"/>
                          <a:ea typeface="+mn-ea"/>
                          <a:cs typeface="+mn-cs"/>
                        </a:rPr>
                        <a:t>năng</a:t>
                      </a:r>
                      <a:r>
                        <a:rPr kumimoji="0" lang="en-US" sz="1800" b="1" kern="1200" dirty="0">
                          <a:solidFill>
                            <a:schemeClr val="lt1"/>
                          </a:solidFill>
                          <a:latin typeface="+mn-lt"/>
                          <a:ea typeface="+mn-ea"/>
                          <a:cs typeface="+mn-cs"/>
                        </a:rPr>
                        <a:t> </a:t>
                      </a:r>
                      <a:endParaRPr lang="en-US" dirty="0"/>
                    </a:p>
                  </a:txBody>
                  <a:tcPr/>
                </a:tc>
                <a:tc>
                  <a:txBody>
                    <a:bodyPr/>
                    <a:lstStyle/>
                    <a:p>
                      <a:pPr algn="ctr"/>
                      <a:r>
                        <a:rPr kumimoji="0" lang="en-US" sz="1800" b="1" kern="1200" dirty="0" err="1">
                          <a:solidFill>
                            <a:schemeClr val="lt1"/>
                          </a:solidFill>
                          <a:latin typeface="+mn-lt"/>
                          <a:ea typeface="+mn-ea"/>
                          <a:cs typeface="+mn-cs"/>
                        </a:rPr>
                        <a:t>Loại</a:t>
                      </a:r>
                      <a:r>
                        <a:rPr kumimoji="0" lang="en-US" sz="1800" b="1" kern="1200" dirty="0">
                          <a:solidFill>
                            <a:schemeClr val="lt1"/>
                          </a:solidFill>
                          <a:latin typeface="+mn-lt"/>
                          <a:ea typeface="+mn-ea"/>
                          <a:cs typeface="+mn-cs"/>
                        </a:rPr>
                        <a:t> </a:t>
                      </a:r>
                      <a:endParaRPr lang="en-US" dirty="0"/>
                    </a:p>
                  </a:txBody>
                  <a:tcPr/>
                </a:tc>
                <a:extLst>
                  <a:ext uri="{0D108BD9-81ED-4DB2-BD59-A6C34878D82A}">
                    <a16:rowId xmlns:a16="http://schemas.microsoft.com/office/drawing/2014/main" val="10000"/>
                  </a:ext>
                </a:extLst>
              </a:tr>
              <a:tr h="697803">
                <a:tc>
                  <a:txBody>
                    <a:bodyPr/>
                    <a:lstStyle/>
                    <a:p>
                      <a:r>
                        <a:rPr kumimoji="0" lang="en-US" sz="1800" kern="1200" dirty="0">
                          <a:solidFill>
                            <a:schemeClr val="dk1"/>
                          </a:solidFill>
                          <a:latin typeface="+mn-lt"/>
                          <a:ea typeface="+mn-ea"/>
                          <a:cs typeface="+mn-cs"/>
                        </a:rPr>
                        <a:t>R1.1 </a:t>
                      </a:r>
                      <a:endParaRPr lang="en-US" dirty="0"/>
                    </a:p>
                  </a:txBody>
                  <a:tcPr/>
                </a:tc>
                <a:tc>
                  <a:txBody>
                    <a:bodyPr/>
                    <a:lstStyle/>
                    <a:p>
                      <a:r>
                        <a:rPr kumimoji="0" lang="en-US" sz="1800" kern="1200" dirty="0" err="1">
                          <a:solidFill>
                            <a:schemeClr val="dk1"/>
                          </a:solidFill>
                          <a:latin typeface="+mn-lt"/>
                          <a:ea typeface="+mn-ea"/>
                          <a:cs typeface="+mn-cs"/>
                        </a:rPr>
                        <a:t>Ghi</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nhận</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các</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mặt</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hàng</a:t>
                      </a:r>
                      <a:r>
                        <a:rPr kumimoji="0" lang="en-US" sz="1800" kern="1200" dirty="0">
                          <a:solidFill>
                            <a:schemeClr val="dk1"/>
                          </a:solidFill>
                          <a:latin typeface="+mn-lt"/>
                          <a:ea typeface="+mn-ea"/>
                          <a:cs typeface="+mn-cs"/>
                        </a:rPr>
                        <a:t> ở </a:t>
                      </a:r>
                      <a:r>
                        <a:rPr kumimoji="0" lang="en-US" sz="1800" kern="1200" dirty="0" err="1">
                          <a:solidFill>
                            <a:schemeClr val="dk1"/>
                          </a:solidFill>
                          <a:latin typeface="+mn-lt"/>
                          <a:ea typeface="+mn-ea"/>
                          <a:cs typeface="+mn-cs"/>
                        </a:rPr>
                        <a:t>trong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giỏ</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hàng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mà</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khách</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hàng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đã</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chọn</a:t>
                      </a:r>
                      <a:endParaRPr lang="en-US" dirty="0"/>
                    </a:p>
                  </a:txBody>
                  <a:tcPr/>
                </a:tc>
                <a:tc>
                  <a:txBody>
                    <a:bodyPr/>
                    <a:lstStyle/>
                    <a:p>
                      <a:r>
                        <a:rPr kumimoji="0" lang="en-US" sz="1800" kern="1200" dirty="0" err="1">
                          <a:solidFill>
                            <a:schemeClr val="dk1"/>
                          </a:solidFill>
                          <a:latin typeface="+mn-lt"/>
                          <a:ea typeface="+mn-ea"/>
                          <a:cs typeface="+mn-cs"/>
                        </a:rPr>
                        <a:t>Hiển</a:t>
                      </a:r>
                      <a:endParaRPr lang="en-US" dirty="0"/>
                    </a:p>
                  </a:txBody>
                  <a:tcPr/>
                </a:tc>
                <a:extLst>
                  <a:ext uri="{0D108BD9-81ED-4DB2-BD59-A6C34878D82A}">
                    <a16:rowId xmlns:a16="http://schemas.microsoft.com/office/drawing/2014/main" val="10001"/>
                  </a:ext>
                </a:extLst>
              </a:tr>
              <a:tr h="4042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mn-lt"/>
                          <a:ea typeface="+mn-ea"/>
                          <a:cs typeface="+mn-cs"/>
                        </a:rPr>
                        <a:t>R1.2 </a:t>
                      </a:r>
                      <a:endParaRPr lang="en-US" dirty="0"/>
                    </a:p>
                  </a:txBody>
                  <a:tcPr/>
                </a:tc>
                <a:tc>
                  <a:txBody>
                    <a:bodyPr/>
                    <a:lstStyle/>
                    <a:p>
                      <a:r>
                        <a:rPr kumimoji="0" lang="en-US" sz="1800" kern="1200" dirty="0" err="1">
                          <a:solidFill>
                            <a:schemeClr val="dk1"/>
                          </a:solidFill>
                          <a:latin typeface="+mn-lt"/>
                          <a:ea typeface="+mn-ea"/>
                          <a:cs typeface="+mn-cs"/>
                        </a:rPr>
                        <a:t>Tính</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tổng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số</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tiền</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bán</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cho</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khách</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hàng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đang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mua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solidFill>
                            <a:schemeClr val="dk1"/>
                          </a:solidFill>
                          <a:latin typeface="+mn-lt"/>
                          <a:ea typeface="+mn-ea"/>
                          <a:cs typeface="+mn-cs"/>
                        </a:rPr>
                        <a:t>Hiển</a:t>
                      </a:r>
                      <a:endParaRPr lang="en-US" dirty="0"/>
                    </a:p>
                  </a:txBody>
                  <a:tcPr/>
                </a:tc>
                <a:extLst>
                  <a:ext uri="{0D108BD9-81ED-4DB2-BD59-A6C34878D82A}">
                    <a16:rowId xmlns:a16="http://schemas.microsoft.com/office/drawing/2014/main" val="10002"/>
                  </a:ext>
                </a:extLst>
              </a:tr>
              <a:tr h="7796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mn-lt"/>
                          <a:ea typeface="+mn-ea"/>
                          <a:cs typeface="+mn-cs"/>
                        </a:rPr>
                        <a:t>R1.3 </a:t>
                      </a:r>
                      <a:endParaRPr lang="en-US" dirty="0"/>
                    </a:p>
                    <a:p>
                      <a:endParaRPr lang="en-US" dirty="0"/>
                    </a:p>
                  </a:txBody>
                  <a:tcPr/>
                </a:tc>
                <a:tc>
                  <a:txBody>
                    <a:bodyPr/>
                    <a:lstStyle/>
                    <a:p>
                      <a:r>
                        <a:rPr kumimoji="0" lang="en-US" sz="1800" kern="1200" dirty="0" err="1">
                          <a:solidFill>
                            <a:schemeClr val="dk1"/>
                          </a:solidFill>
                          <a:latin typeface="+mn-lt"/>
                          <a:ea typeface="+mn-ea"/>
                          <a:cs typeface="+mn-cs"/>
                        </a:rPr>
                        <a:t>Nhập</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các</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thông</a:t>
                      </a:r>
                      <a:r>
                        <a:rPr kumimoji="0" lang="en-US" sz="1800" kern="1200" dirty="0">
                          <a:solidFill>
                            <a:schemeClr val="dk1"/>
                          </a:solidFill>
                          <a:latin typeface="+mn-lt"/>
                          <a:ea typeface="+mn-ea"/>
                          <a:cs typeface="+mn-cs"/>
                        </a:rPr>
                        <a:t> tin </a:t>
                      </a:r>
                      <a:r>
                        <a:rPr kumimoji="0" lang="en-US" sz="1800" kern="1200" dirty="0" err="1">
                          <a:solidFill>
                            <a:schemeClr val="dk1"/>
                          </a:solidFill>
                          <a:latin typeface="+mn-lt"/>
                          <a:ea typeface="+mn-ea"/>
                          <a:cs typeface="+mn-cs"/>
                        </a:rPr>
                        <a:t>về</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các</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mặt</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hàng</a:t>
                      </a:r>
                      <a:r>
                        <a:rPr kumimoji="0" lang="en-US" sz="1800" kern="1200" dirty="0">
                          <a:solidFill>
                            <a:schemeClr val="dk1"/>
                          </a:solidFill>
                          <a:latin typeface="+mn-lt"/>
                          <a:ea typeface="+mn-ea"/>
                          <a:cs typeface="+mn-cs"/>
                        </a:rPr>
                        <a:t> qua </a:t>
                      </a:r>
                      <a:r>
                        <a:rPr kumimoji="0" lang="en-US" sz="1800" kern="1200" dirty="0" err="1">
                          <a:solidFill>
                            <a:schemeClr val="dk1"/>
                          </a:solidFill>
                          <a:latin typeface="+mn-lt"/>
                          <a:ea typeface="+mn-ea"/>
                          <a:cs typeface="+mn-cs"/>
                        </a:rPr>
                        <a:t>mã</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vạch</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bằng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máy</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đọc</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mã</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vạch</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hoặc</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nhập</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mã</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sản</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phẩm</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trực</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tiếp</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từ</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bàn</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phím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solidFill>
                            <a:schemeClr val="dk1"/>
                          </a:solidFill>
                          <a:latin typeface="+mn-lt"/>
                          <a:ea typeface="+mn-ea"/>
                          <a:cs typeface="+mn-cs"/>
                        </a:rPr>
                        <a:t>Hiển</a:t>
                      </a:r>
                      <a:endParaRPr lang="en-US" dirty="0"/>
                    </a:p>
                    <a:p>
                      <a:endParaRPr lang="en-US" dirty="0"/>
                    </a:p>
                  </a:txBody>
                  <a:tcPr/>
                </a:tc>
                <a:extLst>
                  <a:ext uri="{0D108BD9-81ED-4DB2-BD59-A6C34878D82A}">
                    <a16:rowId xmlns:a16="http://schemas.microsoft.com/office/drawing/2014/main" val="10003"/>
                  </a:ext>
                </a:extLst>
              </a:tr>
              <a:tr h="4042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mn-lt"/>
                          <a:ea typeface="+mn-ea"/>
                          <a:cs typeface="+mn-cs"/>
                        </a:rPr>
                        <a:t>R1.4 </a:t>
                      </a:r>
                      <a:endParaRPr lang="en-US" dirty="0"/>
                    </a:p>
                  </a:txBody>
                  <a:tcPr/>
                </a:tc>
                <a:tc>
                  <a:txBody>
                    <a:bodyPr/>
                    <a:lstStyle/>
                    <a:p>
                      <a:r>
                        <a:rPr kumimoji="0" lang="en-US" sz="1800" kern="1200" dirty="0" err="1">
                          <a:solidFill>
                            <a:schemeClr val="dk1"/>
                          </a:solidFill>
                          <a:latin typeface="+mn-lt"/>
                          <a:ea typeface="+mn-ea"/>
                          <a:cs typeface="+mn-cs"/>
                        </a:rPr>
                        <a:t>Cập</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nhật</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trừ</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bớt</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số</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lượng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đã</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bán</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sau</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từng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phiên</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bán</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hàng</a:t>
                      </a:r>
                      <a:endParaRPr lang="en-US" dirty="0"/>
                    </a:p>
                  </a:txBody>
                  <a:tcPr/>
                </a:tc>
                <a:tc>
                  <a:txBody>
                    <a:bodyPr/>
                    <a:lstStyle/>
                    <a:p>
                      <a:r>
                        <a:rPr kumimoji="0" lang="en-US" sz="1800" kern="1200" dirty="0" err="1">
                          <a:solidFill>
                            <a:schemeClr val="dk1"/>
                          </a:solidFill>
                          <a:latin typeface="+mn-lt"/>
                          <a:ea typeface="+mn-ea"/>
                          <a:cs typeface="+mn-cs"/>
                        </a:rPr>
                        <a:t>Ẩn</a:t>
                      </a:r>
                      <a:endParaRPr lang="en-US" dirty="0"/>
                    </a:p>
                  </a:txBody>
                  <a:tcPr/>
                </a:tc>
                <a:extLst>
                  <a:ext uri="{0D108BD9-81ED-4DB2-BD59-A6C34878D82A}">
                    <a16:rowId xmlns:a16="http://schemas.microsoft.com/office/drawing/2014/main" val="10004"/>
                  </a:ext>
                </a:extLst>
              </a:tr>
              <a:tr h="4042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mn-lt"/>
                          <a:ea typeface="+mn-ea"/>
                          <a:cs typeface="+mn-cs"/>
                        </a:rPr>
                        <a:t>R1.5 </a:t>
                      </a:r>
                      <a:endParaRPr lang="en-US" dirty="0"/>
                    </a:p>
                  </a:txBody>
                  <a:tcPr/>
                </a:tc>
                <a:tc>
                  <a:txBody>
                    <a:bodyPr/>
                    <a:lstStyle/>
                    <a:p>
                      <a:r>
                        <a:rPr kumimoji="0" lang="en-US" sz="1800" kern="1200" dirty="0" err="1">
                          <a:solidFill>
                            <a:schemeClr val="dk1"/>
                          </a:solidFill>
                          <a:latin typeface="+mn-lt"/>
                          <a:ea typeface="+mn-ea"/>
                          <a:cs typeface="+mn-cs"/>
                        </a:rPr>
                        <a:t>Kết</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thúc</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một</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phiên</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bán</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hàng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solidFill>
                            <a:schemeClr val="dk1"/>
                          </a:solidFill>
                          <a:latin typeface="+mn-lt"/>
                          <a:ea typeface="+mn-ea"/>
                          <a:cs typeface="+mn-cs"/>
                        </a:rPr>
                        <a:t>Ẩn</a:t>
                      </a:r>
                      <a:endParaRPr lang="en-US" dirty="0"/>
                    </a:p>
                  </a:txBody>
                  <a:tcPr/>
                </a:tc>
                <a:extLst>
                  <a:ext uri="{0D108BD9-81ED-4DB2-BD59-A6C34878D82A}">
                    <a16:rowId xmlns:a16="http://schemas.microsoft.com/office/drawing/2014/main" val="10005"/>
                  </a:ext>
                </a:extLst>
              </a:tr>
              <a:tr h="4042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mn-lt"/>
                          <a:ea typeface="+mn-ea"/>
                          <a:cs typeface="+mn-cs"/>
                        </a:rPr>
                        <a:t>R1.6 </a:t>
                      </a:r>
                      <a:endParaRPr lang="en-US" dirty="0"/>
                    </a:p>
                  </a:txBody>
                  <a:tcPr/>
                </a:tc>
                <a:tc>
                  <a:txBody>
                    <a:bodyPr/>
                    <a:lstStyle/>
                    <a:p>
                      <a:r>
                        <a:rPr kumimoji="0" lang="en-US" sz="1800" kern="1200" dirty="0" err="1">
                          <a:solidFill>
                            <a:schemeClr val="dk1"/>
                          </a:solidFill>
                          <a:latin typeface="+mn-lt"/>
                          <a:ea typeface="+mn-ea"/>
                          <a:cs typeface="+mn-cs"/>
                        </a:rPr>
                        <a:t>Người</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bán</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hàng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phải</a:t>
                      </a:r>
                      <a:r>
                        <a:rPr kumimoji="0" lang="en-US" sz="1800" kern="1200" dirty="0">
                          <a:solidFill>
                            <a:schemeClr val="dk1"/>
                          </a:solidFill>
                          <a:latin typeface="+mn-lt"/>
                          <a:ea typeface="+mn-ea"/>
                          <a:cs typeface="+mn-cs"/>
                        </a:rPr>
                        <a:t> login </a:t>
                      </a:r>
                      <a:r>
                        <a:rPr kumimoji="0" lang="en-US" sz="1800" kern="1200" dirty="0" err="1">
                          <a:solidFill>
                            <a:schemeClr val="dk1"/>
                          </a:solidFill>
                          <a:latin typeface="+mn-lt"/>
                          <a:ea typeface="+mn-ea"/>
                          <a:cs typeface="+mn-cs"/>
                        </a:rPr>
                        <a:t>để</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khởi</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động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hệ</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thống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cho</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biết</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tên</a:t>
                      </a:r>
                      <a:r>
                        <a:rPr kumimoji="0" lang="en-US" sz="1800" kern="1200" dirty="0">
                          <a:solidFill>
                            <a:schemeClr val="dk1"/>
                          </a:solidFill>
                          <a:latin typeface="+mn-lt"/>
                          <a:ea typeface="+mn-ea"/>
                          <a:cs typeface="+mn-cs"/>
                        </a:rPr>
                        <a:t> ID </a:t>
                      </a:r>
                      <a:r>
                        <a:rPr kumimoji="0" lang="en-US" sz="1800" kern="1200" dirty="0" err="1">
                          <a:solidFill>
                            <a:schemeClr val="dk1"/>
                          </a:solidFill>
                          <a:latin typeface="+mn-lt"/>
                          <a:ea typeface="+mn-ea"/>
                          <a:cs typeface="+mn-cs"/>
                        </a:rPr>
                        <a:t>và</a:t>
                      </a:r>
                      <a:r>
                        <a:rPr kumimoji="0" lang="en-US" sz="1800" kern="1200" dirty="0">
                          <a:solidFill>
                            <a:schemeClr val="dk1"/>
                          </a:solidFill>
                          <a:latin typeface="+mn-lt"/>
                          <a:ea typeface="+mn-ea"/>
                          <a:cs typeface="+mn-cs"/>
                        </a:rPr>
                        <a:t> password) </a:t>
                      </a:r>
                      <a:r>
                        <a:rPr kumimoji="0" lang="en-US" sz="1800" kern="1200" dirty="0" err="1">
                          <a:solidFill>
                            <a:schemeClr val="dk1"/>
                          </a:solidFill>
                          <a:latin typeface="+mn-lt"/>
                          <a:ea typeface="+mn-ea"/>
                          <a:cs typeface="+mn-cs"/>
                        </a:rPr>
                        <a:t>để</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sử</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dụng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hệ</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thống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solidFill>
                            <a:schemeClr val="dk1"/>
                          </a:solidFill>
                          <a:latin typeface="+mn-lt"/>
                          <a:ea typeface="+mn-ea"/>
                          <a:cs typeface="+mn-cs"/>
                        </a:rPr>
                        <a:t>Hiển</a:t>
                      </a:r>
                      <a:endParaRPr lang="en-US" dirty="0"/>
                    </a:p>
                    <a:p>
                      <a:endParaRPr lang="en-US" dirty="0"/>
                    </a:p>
                  </a:txBody>
                  <a:tcPr/>
                </a:tc>
                <a:extLst>
                  <a:ext uri="{0D108BD9-81ED-4DB2-BD59-A6C34878D82A}">
                    <a16:rowId xmlns:a16="http://schemas.microsoft.com/office/drawing/2014/main" val="10006"/>
                  </a:ext>
                </a:extLst>
              </a:tr>
              <a:tr h="4042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mn-lt"/>
                          <a:ea typeface="+mn-ea"/>
                          <a:cs typeface="+mn-cs"/>
                        </a:rPr>
                        <a:t>R1.7 </a:t>
                      </a:r>
                      <a:endParaRPr lang="en-US" dirty="0"/>
                    </a:p>
                  </a:txBody>
                  <a:tcPr/>
                </a:tc>
                <a:tc>
                  <a:txBody>
                    <a:bodyPr/>
                    <a:lstStyle/>
                    <a:p>
                      <a:r>
                        <a:rPr kumimoji="0" lang="en-US" sz="1800" kern="1200" dirty="0" err="1">
                          <a:solidFill>
                            <a:schemeClr val="dk1"/>
                          </a:solidFill>
                          <a:latin typeface="+mn-lt"/>
                          <a:ea typeface="+mn-ea"/>
                          <a:cs typeface="+mn-cs"/>
                        </a:rPr>
                        <a:t>Cung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cấp</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một</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cơ</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chế</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lưu</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trữ</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nhất</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quán</a:t>
                      </a:r>
                      <a:r>
                        <a:rPr kumimoji="0" lang="en-US" sz="1800" kern="1200" dirty="0">
                          <a:solidFill>
                            <a:schemeClr val="dk1"/>
                          </a:solidFill>
                          <a:latin typeface="+mn-lt"/>
                          <a:ea typeface="+mn-ea"/>
                          <a:cs typeface="+mn-cs"/>
                        </a:rPr>
                        <a:t> CSDL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solidFill>
                            <a:schemeClr val="dk1"/>
                          </a:solidFill>
                          <a:latin typeface="+mn-lt"/>
                          <a:ea typeface="+mn-ea"/>
                          <a:cs typeface="+mn-cs"/>
                        </a:rPr>
                        <a:t>Ẩn</a:t>
                      </a:r>
                      <a:endParaRPr lang="en-US" dirty="0"/>
                    </a:p>
                  </a:txBody>
                  <a:tcPr/>
                </a:tc>
                <a:extLst>
                  <a:ext uri="{0D108BD9-81ED-4DB2-BD59-A6C34878D82A}">
                    <a16:rowId xmlns:a16="http://schemas.microsoft.com/office/drawing/2014/main" val="10007"/>
                  </a:ext>
                </a:extLst>
              </a:tr>
              <a:tr h="4042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mn-lt"/>
                          <a:ea typeface="+mn-ea"/>
                          <a:cs typeface="+mn-cs"/>
                        </a:rPr>
                        <a:t>R1.8 </a:t>
                      </a:r>
                      <a:endParaRPr lang="en-US" dirty="0"/>
                    </a:p>
                  </a:txBody>
                  <a:tcPr/>
                </a:tc>
                <a:tc>
                  <a:txBody>
                    <a:bodyPr/>
                    <a:lstStyle/>
                    <a:p>
                      <a:r>
                        <a:rPr kumimoji="0" lang="en-US" sz="1800" kern="1200" dirty="0" err="1">
                          <a:solidFill>
                            <a:schemeClr val="dk1"/>
                          </a:solidFill>
                          <a:latin typeface="+mn-lt"/>
                          <a:ea typeface="+mn-ea"/>
                          <a:cs typeface="+mn-cs"/>
                        </a:rPr>
                        <a:t>Cung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cấp</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cơ</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chế</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trao</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đổi</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giữa</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các</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tiến</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trình</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trao</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đổi</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thông</a:t>
                      </a:r>
                      <a:r>
                        <a:rPr kumimoji="0" lang="en-US" sz="1800" kern="1200" dirty="0">
                          <a:solidFill>
                            <a:schemeClr val="dk1"/>
                          </a:solidFill>
                          <a:latin typeface="+mn-lt"/>
                          <a:ea typeface="+mn-ea"/>
                          <a:cs typeface="+mn-cs"/>
                        </a:rPr>
                        <a:t> tin </a:t>
                      </a:r>
                      <a:r>
                        <a:rPr kumimoji="0" lang="en-US" sz="1800" kern="1200" dirty="0" err="1">
                          <a:solidFill>
                            <a:schemeClr val="dk1"/>
                          </a:solidFill>
                          <a:latin typeface="+mn-lt"/>
                          <a:ea typeface="+mn-ea"/>
                          <a:cs typeface="+mn-cs"/>
                        </a:rPr>
                        <a:t>giữa</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các</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hệ</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thống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với</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nhau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solidFill>
                            <a:schemeClr val="dk1"/>
                          </a:solidFill>
                          <a:latin typeface="+mn-lt"/>
                          <a:ea typeface="+mn-ea"/>
                          <a:cs typeface="+mn-cs"/>
                        </a:rPr>
                        <a:t>Ẩn</a:t>
                      </a:r>
                      <a:endParaRPr lang="en-US" dirty="0"/>
                    </a:p>
                    <a:p>
                      <a:endParaRPr lang="en-US" dirty="0"/>
                    </a:p>
                  </a:txBody>
                  <a:tcPr/>
                </a:tc>
                <a:extLst>
                  <a:ext uri="{0D108BD9-81ED-4DB2-BD59-A6C34878D82A}">
                    <a16:rowId xmlns:a16="http://schemas.microsoft.com/office/drawing/2014/main" val="10008"/>
                  </a:ext>
                </a:extLst>
              </a:tr>
              <a:tr h="4042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mn-lt"/>
                          <a:ea typeface="+mn-ea"/>
                          <a:cs typeface="+mn-cs"/>
                        </a:rPr>
                        <a:t>R1.9 </a:t>
                      </a:r>
                      <a:endParaRPr lang="en-US" dirty="0"/>
                    </a:p>
                  </a:txBody>
                  <a:tcPr/>
                </a:tc>
                <a:tc>
                  <a:txBody>
                    <a:bodyPr/>
                    <a:lstStyle/>
                    <a:p>
                      <a:r>
                        <a:rPr kumimoji="0" lang="en-US" sz="1800" kern="1200" dirty="0" err="1">
                          <a:solidFill>
                            <a:schemeClr val="dk1"/>
                          </a:solidFill>
                          <a:latin typeface="+mn-lt"/>
                          <a:ea typeface="+mn-ea"/>
                          <a:cs typeface="+mn-cs"/>
                        </a:rPr>
                        <a:t>Hiển</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thị</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các</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thông</a:t>
                      </a:r>
                      <a:r>
                        <a:rPr kumimoji="0" lang="en-US" sz="1800" kern="1200" dirty="0">
                          <a:solidFill>
                            <a:schemeClr val="dk1"/>
                          </a:solidFill>
                          <a:latin typeface="+mn-lt"/>
                          <a:ea typeface="+mn-ea"/>
                          <a:cs typeface="+mn-cs"/>
                        </a:rPr>
                        <a:t> tin </a:t>
                      </a:r>
                      <a:r>
                        <a:rPr kumimoji="0" lang="en-US" sz="1800" kern="1200" dirty="0" err="1">
                          <a:solidFill>
                            <a:schemeClr val="dk1"/>
                          </a:solidFill>
                          <a:latin typeface="+mn-lt"/>
                          <a:ea typeface="+mn-ea"/>
                          <a:cs typeface="+mn-cs"/>
                        </a:rPr>
                        <a:t>mô</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tả</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và</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giá</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bán</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các</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mặt</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hàng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để</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khách</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hàng</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có</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thể</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theo</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dõi</a:t>
                      </a:r>
                      <a:r>
                        <a:rPr kumimoji="0" lang="en-US" sz="1800" kern="1200" dirty="0">
                          <a:solidFill>
                            <a:schemeClr val="dk1"/>
                          </a:solidFill>
                          <a:latin typeface="+mn-lt"/>
                          <a:ea typeface="+mn-ea"/>
                          <a:cs typeface="+mn-cs"/>
                        </a:rPr>
                        <a:t> </a:t>
                      </a:r>
                      <a:r>
                        <a:rPr kumimoji="0" lang="en-US" sz="1800" kern="1200" dirty="0" err="1">
                          <a:solidFill>
                            <a:schemeClr val="dk1"/>
                          </a:solidFill>
                          <a:latin typeface="+mn-lt"/>
                          <a:ea typeface="+mn-ea"/>
                          <a:cs typeface="+mn-cs"/>
                        </a:rPr>
                        <a:t>được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solidFill>
                            <a:schemeClr val="dk1"/>
                          </a:solidFill>
                          <a:latin typeface="+mn-lt"/>
                          <a:ea typeface="+mn-ea"/>
                          <a:cs typeface="+mn-cs"/>
                        </a:rPr>
                        <a:t>Hiển</a:t>
                      </a:r>
                      <a:endParaRPr lang="en-US" dirty="0"/>
                    </a:p>
                    <a:p>
                      <a:endParaRPr lang="en-US" dirty="0"/>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lumMod val="75000"/>
                  </a:schemeClr>
                </a:solidFill>
              </a:rPr>
              <a:t>3.1 </a:t>
            </a:r>
            <a:r>
              <a:rPr lang="en-US" dirty="0" err="1">
                <a:solidFill>
                  <a:schemeClr val="accent1">
                    <a:lumMod val="75000"/>
                  </a:schemeClr>
                </a:solidFill>
              </a:rPr>
              <a:t>Giới</a:t>
            </a:r>
            <a:r>
              <a:rPr lang="en-US" dirty="0">
                <a:solidFill>
                  <a:schemeClr val="accent1">
                    <a:lumMod val="75000"/>
                  </a:schemeClr>
                </a:solidFill>
              </a:rPr>
              <a:t> </a:t>
            </a:r>
            <a:r>
              <a:rPr lang="en-US" dirty="0" err="1">
                <a:solidFill>
                  <a:schemeClr val="accent1">
                    <a:lumMod val="75000"/>
                  </a:schemeClr>
                </a:solidFill>
              </a:rPr>
              <a:t>thiệu</a:t>
            </a:r>
            <a:r>
              <a:rPr lang="en-US" dirty="0">
                <a:solidFill>
                  <a:schemeClr val="accent1">
                    <a:lumMod val="75000"/>
                  </a:schemeClr>
                </a:solidFill>
              </a:rPr>
              <a:t> UML</a:t>
            </a: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marL="0" algn="just">
              <a:buNone/>
            </a:pPr>
            <a:r>
              <a:rPr lang="en-US" dirty="0">
                <a:solidFill>
                  <a:srgbClr val="FFFF00"/>
                </a:solidFill>
              </a:rPr>
              <a:t>3.1.2 UML </a:t>
            </a:r>
            <a:r>
              <a:rPr lang="en-US" dirty="0" err="1">
                <a:solidFill>
                  <a:srgbClr val="FFFF00"/>
                </a:solidFill>
              </a:rPr>
              <a:t>là</a:t>
            </a:r>
            <a:r>
              <a:rPr lang="en-US" dirty="0">
                <a:solidFill>
                  <a:srgbClr val="FFFF00"/>
                </a:solidFill>
              </a:rPr>
              <a:t> </a:t>
            </a:r>
            <a:r>
              <a:rPr lang="en-US" dirty="0" err="1">
                <a:solidFill>
                  <a:srgbClr val="FFFF00"/>
                </a:solidFill>
              </a:rPr>
              <a:t>gì</a:t>
            </a:r>
            <a:endParaRPr lang="en-US" dirty="0">
              <a:solidFill>
                <a:srgbClr val="FFFF00"/>
              </a:solidFill>
            </a:endParaRPr>
          </a:p>
          <a:p>
            <a:pPr indent="457200" algn="just">
              <a:buNone/>
            </a:pPr>
            <a:r>
              <a:rPr lang="en-US" dirty="0" err="1"/>
              <a:t>Ngôn</a:t>
            </a:r>
            <a:r>
              <a:rPr lang="en-US" dirty="0"/>
              <a:t> </a:t>
            </a:r>
            <a:r>
              <a:rPr lang="en-US" dirty="0" err="1"/>
              <a:t>ngữ</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thống</a:t>
            </a:r>
            <a:r>
              <a:rPr lang="en-US" dirty="0"/>
              <a:t> </a:t>
            </a:r>
            <a:r>
              <a:rPr lang="en-US" dirty="0" err="1"/>
              <a:t>nhất</a:t>
            </a:r>
            <a:r>
              <a:rPr lang="en-US" dirty="0"/>
              <a:t> (Unified Modeling Language, </a:t>
            </a:r>
            <a:r>
              <a:rPr lang="en-US" dirty="0" err="1"/>
              <a:t>viết</a:t>
            </a:r>
            <a:r>
              <a:rPr lang="en-US" dirty="0"/>
              <a:t> </a:t>
            </a:r>
            <a:r>
              <a:rPr lang="en-US" dirty="0" err="1"/>
              <a:t>tắt</a:t>
            </a:r>
            <a:r>
              <a:rPr lang="en-US" dirty="0"/>
              <a:t> UML) </a:t>
            </a:r>
            <a:r>
              <a:rPr lang="en-US" dirty="0" err="1"/>
              <a:t>là</a:t>
            </a:r>
            <a:r>
              <a:rPr lang="en-US" dirty="0"/>
              <a:t> </a:t>
            </a:r>
            <a:r>
              <a:rPr lang="en-US" dirty="0" err="1"/>
              <a:t>một</a:t>
            </a:r>
            <a:r>
              <a:rPr lang="en-US" dirty="0"/>
              <a:t> </a:t>
            </a:r>
            <a:r>
              <a:rPr lang="en-US" dirty="0" err="1"/>
              <a:t>ngôn</a:t>
            </a:r>
            <a:r>
              <a:rPr lang="en-US" dirty="0"/>
              <a:t> </a:t>
            </a:r>
            <a:r>
              <a:rPr lang="en-US" dirty="0" err="1"/>
              <a:t>ngữ</a:t>
            </a:r>
            <a:r>
              <a:rPr lang="en-US" dirty="0"/>
              <a:t> </a:t>
            </a:r>
            <a:r>
              <a:rPr lang="en-US" dirty="0" err="1"/>
              <a:t>mô</a:t>
            </a:r>
            <a:r>
              <a:rPr lang="en-US" dirty="0"/>
              <a:t> </a:t>
            </a:r>
            <a:r>
              <a:rPr lang="en-US" dirty="0" err="1"/>
              <a:t>hình</a:t>
            </a:r>
            <a:r>
              <a:rPr lang="en-US" dirty="0"/>
              <a:t> </a:t>
            </a:r>
            <a:r>
              <a:rPr lang="en-US" dirty="0" err="1"/>
              <a:t>gồm</a:t>
            </a:r>
            <a:r>
              <a:rPr lang="en-US" dirty="0"/>
              <a:t> </a:t>
            </a:r>
            <a:r>
              <a:rPr lang="en-US" dirty="0" err="1"/>
              <a:t>các</a:t>
            </a:r>
            <a:r>
              <a:rPr lang="en-US" dirty="0"/>
              <a:t> </a:t>
            </a:r>
            <a:r>
              <a:rPr lang="en-US" dirty="0" err="1"/>
              <a:t>ký</a:t>
            </a:r>
            <a:r>
              <a:rPr lang="en-US" dirty="0"/>
              <a:t> </a:t>
            </a:r>
            <a:r>
              <a:rPr lang="en-US" dirty="0" err="1"/>
              <a:t>hiệu</a:t>
            </a:r>
            <a:r>
              <a:rPr lang="en-US" dirty="0"/>
              <a:t> </a:t>
            </a:r>
            <a:r>
              <a:rPr lang="en-US" dirty="0" err="1"/>
              <a:t>đồ</a:t>
            </a:r>
            <a:r>
              <a:rPr lang="en-US" dirty="0"/>
              <a:t> </a:t>
            </a:r>
            <a:r>
              <a:rPr lang="en-US" dirty="0" err="1"/>
              <a:t>họa</a:t>
            </a:r>
            <a:r>
              <a:rPr lang="en-US" dirty="0"/>
              <a:t> </a:t>
            </a:r>
            <a:r>
              <a:rPr lang="en-US" dirty="0" err="1"/>
              <a:t>mà</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hướng</a:t>
            </a:r>
            <a:r>
              <a:rPr lang="en-US" dirty="0"/>
              <a:t> </a:t>
            </a:r>
            <a:r>
              <a:rPr lang="en-US" dirty="0" err="1"/>
              <a:t>đối</a:t>
            </a:r>
            <a:r>
              <a:rPr lang="en-US" dirty="0"/>
              <a:t> </a:t>
            </a:r>
            <a:r>
              <a:rPr lang="en-US" dirty="0" err="1"/>
              <a:t>tượng</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thiết</a:t>
            </a:r>
            <a:r>
              <a:rPr lang="en-US" dirty="0"/>
              <a:t> </a:t>
            </a:r>
            <a:r>
              <a:rPr lang="en-US" dirty="0" err="1"/>
              <a:t>kế</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một</a:t>
            </a:r>
            <a:r>
              <a:rPr lang="en-US" dirty="0"/>
              <a:t> </a:t>
            </a:r>
            <a:r>
              <a:rPr lang="en-US" dirty="0" err="1"/>
              <a:t>cách</a:t>
            </a:r>
            <a:r>
              <a:rPr lang="en-US" dirty="0"/>
              <a:t> </a:t>
            </a:r>
            <a:r>
              <a:rPr lang="en-US" dirty="0" err="1"/>
              <a:t>nhanh</a:t>
            </a:r>
            <a:r>
              <a:rPr lang="en-US" dirty="0"/>
              <a:t> </a:t>
            </a:r>
            <a:r>
              <a:rPr lang="en-US" dirty="0" err="1"/>
              <a:t>chóng</a:t>
            </a:r>
            <a:r>
              <a:rPr lang="en-US" dirty="0"/>
              <a:t>.</a:t>
            </a:r>
            <a:r>
              <a:rPr lang="en-US" dirty="0">
                <a:solidFill>
                  <a:srgbClr val="71DAFF"/>
                </a:solidFill>
              </a:rPr>
              <a:t> </a:t>
            </a:r>
          </a:p>
          <a:p>
            <a:pPr indent="457200" algn="just">
              <a:buNone/>
            </a:pPr>
            <a:r>
              <a:rPr lang="en-US" dirty="0"/>
              <a:t>UML </a:t>
            </a:r>
            <a:r>
              <a:rPr lang="en-US" dirty="0" err="1"/>
              <a:t>sử</a:t>
            </a:r>
            <a:r>
              <a:rPr lang="en-US" dirty="0"/>
              <a:t> </a:t>
            </a:r>
            <a:r>
              <a:rPr lang="en-US" dirty="0" err="1"/>
              <a:t>dụng</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ký</a:t>
            </a:r>
            <a:r>
              <a:rPr lang="en-US" dirty="0"/>
              <a:t> </a:t>
            </a:r>
            <a:r>
              <a:rPr lang="en-US" dirty="0" err="1"/>
              <a:t>hiệu</a:t>
            </a:r>
            <a:r>
              <a:rPr lang="en-US" dirty="0"/>
              <a:t> </a:t>
            </a:r>
            <a:r>
              <a:rPr lang="en-US" dirty="0" err="1"/>
              <a:t>thống</a:t>
            </a:r>
            <a:r>
              <a:rPr lang="en-US" dirty="0"/>
              <a:t> </a:t>
            </a:r>
            <a:r>
              <a:rPr lang="en-US" dirty="0" err="1"/>
              <a:t>nhất</a:t>
            </a:r>
            <a:r>
              <a:rPr lang="en-US" dirty="0"/>
              <a:t> </a:t>
            </a:r>
            <a:r>
              <a:rPr lang="en-US" dirty="0" err="1"/>
              <a:t>biểu</a:t>
            </a:r>
            <a:r>
              <a:rPr lang="en-US" dirty="0"/>
              <a:t> </a:t>
            </a:r>
            <a:r>
              <a:rPr lang="en-US" dirty="0" err="1"/>
              <a:t>diễn</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mô</a:t>
            </a:r>
            <a:r>
              <a:rPr lang="en-US" dirty="0"/>
              <a:t> </a:t>
            </a:r>
            <a:r>
              <a:rPr lang="en-US" dirty="0" err="1"/>
              <a:t>hình</a:t>
            </a:r>
            <a:r>
              <a:rPr lang="en-US" dirty="0"/>
              <a:t> (model elements). </a:t>
            </a:r>
            <a:r>
              <a:rPr lang="en-US" dirty="0" err="1"/>
              <a:t>Tập</a:t>
            </a:r>
            <a:r>
              <a:rPr lang="en-US" dirty="0"/>
              <a:t> </a:t>
            </a:r>
            <a:r>
              <a:rPr lang="en-US" dirty="0" err="1"/>
              <a:t>hợp</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mô</a:t>
            </a:r>
            <a:r>
              <a:rPr lang="en-US" dirty="0"/>
              <a:t> </a:t>
            </a:r>
            <a:r>
              <a:rPr lang="en-US" dirty="0" err="1"/>
              <a:t>hình</a:t>
            </a:r>
            <a:r>
              <a:rPr lang="en-US" dirty="0"/>
              <a:t> </a:t>
            </a:r>
            <a:r>
              <a:rPr lang="en-US" dirty="0" err="1"/>
              <a:t>tạo</a:t>
            </a:r>
            <a:r>
              <a:rPr lang="en-US" dirty="0"/>
              <a:t> </a:t>
            </a:r>
            <a:r>
              <a:rPr lang="en-US" dirty="0" err="1"/>
              <a:t>thành</a:t>
            </a:r>
            <a:r>
              <a:rPr lang="en-US" dirty="0"/>
              <a:t> </a:t>
            </a:r>
            <a:r>
              <a:rPr lang="en-US" dirty="0" err="1"/>
              <a:t>các</a:t>
            </a:r>
            <a:r>
              <a:rPr lang="en-US" dirty="0"/>
              <a:t> </a:t>
            </a:r>
            <a:r>
              <a:rPr lang="en-US" dirty="0" err="1"/>
              <a:t>sơ</a:t>
            </a:r>
            <a:r>
              <a:rPr lang="en-US" dirty="0"/>
              <a:t> </a:t>
            </a:r>
            <a:r>
              <a:rPr lang="en-US" dirty="0" err="1"/>
              <a:t>đồ</a:t>
            </a:r>
            <a:r>
              <a:rPr lang="en-US" dirty="0"/>
              <a:t> UML (UML diagrams). </a:t>
            </a:r>
          </a:p>
          <a:p>
            <a:pPr marL="0" algn="just">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err="1">
                <a:solidFill>
                  <a:srgbClr val="FFFF00"/>
                </a:solidFill>
              </a:rPr>
              <a:t>Mô</a:t>
            </a:r>
            <a:r>
              <a:rPr lang="en-US" dirty="0">
                <a:solidFill>
                  <a:srgbClr val="FFFF00"/>
                </a:solidFill>
              </a:rPr>
              <a:t> </a:t>
            </a:r>
            <a:r>
              <a:rPr lang="en-US" dirty="0" err="1">
                <a:solidFill>
                  <a:srgbClr val="FFFF00"/>
                </a:solidFill>
              </a:rPr>
              <a:t>tả</a:t>
            </a:r>
            <a:r>
              <a:rPr lang="en-US" dirty="0">
                <a:solidFill>
                  <a:srgbClr val="FFFF00"/>
                </a:solidFill>
              </a:rPr>
              <a:t> </a:t>
            </a:r>
            <a:r>
              <a:rPr lang="en-US" dirty="0" err="1">
                <a:solidFill>
                  <a:srgbClr val="FFFF00"/>
                </a:solidFill>
              </a:rPr>
              <a:t>bài</a:t>
            </a:r>
            <a:r>
              <a:rPr lang="en-US" dirty="0">
                <a:solidFill>
                  <a:srgbClr val="FFFF00"/>
                </a:solidFill>
              </a:rPr>
              <a:t> </a:t>
            </a:r>
            <a:r>
              <a:rPr lang="en-US" dirty="0" err="1">
                <a:solidFill>
                  <a:srgbClr val="FFFF00"/>
                </a:solidFill>
              </a:rPr>
              <a:t>toán</a:t>
            </a:r>
            <a:endParaRPr lang="en-US" dirty="0"/>
          </a:p>
        </p:txBody>
      </p:sp>
      <p:graphicFrame>
        <p:nvGraphicFramePr>
          <p:cNvPr id="4" name="Content Placeholder 3"/>
          <p:cNvGraphicFramePr>
            <a:graphicFrameLocks noGrp="1"/>
          </p:cNvGraphicFramePr>
          <p:nvPr>
            <p:ph idx="1"/>
          </p:nvPr>
        </p:nvGraphicFramePr>
        <p:xfrm>
          <a:off x="304800" y="1600200"/>
          <a:ext cx="8610600" cy="2796114"/>
        </p:xfrm>
        <a:graphic>
          <a:graphicData uri="http://schemas.openxmlformats.org/drawingml/2006/table">
            <a:tbl>
              <a:tblPr firstRow="1" bandRow="1">
                <a:tableStyleId>{21E4AEA4-8DFA-4A89-87EB-49C32662AFE0}</a:tableStyleId>
              </a:tblPr>
              <a:tblGrid>
                <a:gridCol w="1263942">
                  <a:extLst>
                    <a:ext uri="{9D8B030D-6E8A-4147-A177-3AD203B41FA5}">
                      <a16:colId xmlns:a16="http://schemas.microsoft.com/office/drawing/2014/main" val="20000"/>
                    </a:ext>
                  </a:extLst>
                </a:gridCol>
                <a:gridCol w="6398702">
                  <a:extLst>
                    <a:ext uri="{9D8B030D-6E8A-4147-A177-3AD203B41FA5}">
                      <a16:colId xmlns:a16="http://schemas.microsoft.com/office/drawing/2014/main" val="20001"/>
                    </a:ext>
                  </a:extLst>
                </a:gridCol>
                <a:gridCol w="947956">
                  <a:extLst>
                    <a:ext uri="{9D8B030D-6E8A-4147-A177-3AD203B41FA5}">
                      <a16:colId xmlns:a16="http://schemas.microsoft.com/office/drawing/2014/main" val="20002"/>
                    </a:ext>
                  </a:extLst>
                </a:gridCol>
              </a:tblGrid>
              <a:tr h="404282">
                <a:tc>
                  <a:txBody>
                    <a:bodyPr/>
                    <a:lstStyle/>
                    <a:p>
                      <a:pPr algn="ctr"/>
                      <a:r>
                        <a:rPr kumimoji="0" lang="en-US" sz="1800" kern="1200" dirty="0"/>
                        <a:t>Qui </a:t>
                      </a:r>
                      <a:r>
                        <a:rPr kumimoji="0" lang="en-US" sz="1800" kern="1200" dirty="0" err="1"/>
                        <a:t>tắc</a:t>
                      </a:r>
                      <a:r>
                        <a:rPr kumimoji="0" lang="en-US" sz="1800" kern="1200" dirty="0"/>
                        <a:t> # </a:t>
                      </a:r>
                      <a:endParaRPr lang="en-US" dirty="0"/>
                    </a:p>
                  </a:txBody>
                  <a:tcPr/>
                </a:tc>
                <a:tc>
                  <a:txBody>
                    <a:bodyPr/>
                    <a:lstStyle/>
                    <a:p>
                      <a:pPr algn="ctr"/>
                      <a:r>
                        <a:rPr kumimoji="0" lang="en-US" sz="1800" kern="1200" dirty="0" err="1"/>
                        <a:t>Chức</a:t>
                      </a:r>
                      <a:r>
                        <a:rPr kumimoji="0" lang="en-US" sz="1800" kern="1200" dirty="0"/>
                        <a:t> </a:t>
                      </a:r>
                      <a:r>
                        <a:rPr kumimoji="0" lang="en-US" sz="1800" kern="1200" dirty="0" err="1"/>
                        <a:t>năng</a:t>
                      </a:r>
                      <a:r>
                        <a:rPr kumimoji="0" lang="en-US" sz="1800" kern="1200" dirty="0"/>
                        <a:t> </a:t>
                      </a:r>
                      <a:endParaRPr lang="en-US" dirty="0"/>
                    </a:p>
                  </a:txBody>
                  <a:tcPr/>
                </a:tc>
                <a:tc>
                  <a:txBody>
                    <a:bodyPr/>
                    <a:lstStyle/>
                    <a:p>
                      <a:pPr algn="ctr"/>
                      <a:r>
                        <a:rPr kumimoji="0" lang="en-US" sz="1800" kern="1200" dirty="0" err="1"/>
                        <a:t>Loại</a:t>
                      </a:r>
                      <a:r>
                        <a:rPr kumimoji="0" lang="en-US" sz="1800" kern="1200" dirty="0"/>
                        <a:t> </a:t>
                      </a:r>
                      <a:endParaRPr lang="en-US" dirty="0"/>
                    </a:p>
                  </a:txBody>
                  <a:tcPr/>
                </a:tc>
                <a:extLst>
                  <a:ext uri="{0D108BD9-81ED-4DB2-BD59-A6C34878D82A}">
                    <a16:rowId xmlns:a16="http://schemas.microsoft.com/office/drawing/2014/main" val="10000"/>
                  </a:ext>
                </a:extLst>
              </a:tr>
              <a:tr h="697803">
                <a:tc>
                  <a:txBody>
                    <a:bodyPr/>
                    <a:lstStyle/>
                    <a:p>
                      <a:r>
                        <a:rPr kumimoji="0" lang="en-US" sz="1800" kern="1200" dirty="0"/>
                        <a:t>R2.1 </a:t>
                      </a:r>
                      <a:endParaRPr lang="en-US" dirty="0"/>
                    </a:p>
                  </a:txBody>
                  <a:tcPr/>
                </a:tc>
                <a:tc>
                  <a:txBody>
                    <a:bodyPr/>
                    <a:lstStyle/>
                    <a:p>
                      <a:r>
                        <a:rPr kumimoji="0" lang="en-US" sz="1800" kern="1200" dirty="0"/>
                        <a:t>Thu </a:t>
                      </a:r>
                      <a:r>
                        <a:rPr kumimoji="0" lang="en-US" sz="1800" kern="1200" dirty="0" err="1"/>
                        <a:t>tiền</a:t>
                      </a:r>
                      <a:r>
                        <a:rPr kumimoji="0" lang="en-US" sz="1800" kern="1200" dirty="0"/>
                        <a:t> </a:t>
                      </a:r>
                      <a:r>
                        <a:rPr kumimoji="0" lang="en-US" sz="1800" kern="1200" dirty="0" err="1"/>
                        <a:t>mặt</a:t>
                      </a:r>
                      <a:r>
                        <a:rPr kumimoji="0" lang="en-US" sz="1800" kern="1200" dirty="0"/>
                        <a:t>, </a:t>
                      </a:r>
                      <a:r>
                        <a:rPr kumimoji="0" lang="en-US" sz="1800" kern="1200" dirty="0" err="1"/>
                        <a:t>nhập</a:t>
                      </a:r>
                      <a:r>
                        <a:rPr kumimoji="0" lang="en-US" sz="1800" kern="1200" dirty="0"/>
                        <a:t> </a:t>
                      </a:r>
                      <a:r>
                        <a:rPr kumimoji="0" lang="en-US" sz="1800" kern="1200" dirty="0" err="1"/>
                        <a:t>số</a:t>
                      </a:r>
                      <a:r>
                        <a:rPr kumimoji="0" lang="en-US" sz="1800" kern="1200" dirty="0"/>
                        <a:t> </a:t>
                      </a:r>
                      <a:r>
                        <a:rPr kumimoji="0" lang="en-US" sz="1800" kern="1200" dirty="0" err="1"/>
                        <a:t>tiền</a:t>
                      </a:r>
                      <a:r>
                        <a:rPr kumimoji="0" lang="en-US" sz="1800" kern="1200" dirty="0"/>
                        <a:t> </a:t>
                      </a:r>
                      <a:r>
                        <a:rPr kumimoji="0" lang="en-US" sz="1800" kern="1200" dirty="0" err="1"/>
                        <a:t>khách</a:t>
                      </a:r>
                      <a:r>
                        <a:rPr kumimoji="0" lang="en-US" sz="1800" kern="1200" dirty="0"/>
                        <a:t> </a:t>
                      </a:r>
                      <a:r>
                        <a:rPr kumimoji="0" lang="en-US" sz="1800" kern="1200" dirty="0" err="1"/>
                        <a:t>đưa</a:t>
                      </a:r>
                      <a:r>
                        <a:rPr kumimoji="0" lang="en-US" sz="1800" kern="1200" dirty="0"/>
                        <a:t> </a:t>
                      </a:r>
                      <a:r>
                        <a:rPr kumimoji="0" lang="en-US" sz="1800" kern="1200" dirty="0" err="1"/>
                        <a:t>và</a:t>
                      </a:r>
                      <a:r>
                        <a:rPr kumimoji="0" lang="en-US" sz="1800" kern="1200" dirty="0"/>
                        <a:t> </a:t>
                      </a:r>
                      <a:r>
                        <a:rPr kumimoji="0" lang="en-US" sz="1800" kern="1200" dirty="0" err="1"/>
                        <a:t>tính</a:t>
                      </a:r>
                      <a:r>
                        <a:rPr kumimoji="0" lang="en-US" sz="1800" kern="1200" dirty="0"/>
                        <a:t> </a:t>
                      </a:r>
                      <a:r>
                        <a:rPr kumimoji="0" lang="en-US" sz="1800" kern="1200" dirty="0" err="1"/>
                        <a:t>số</a:t>
                      </a:r>
                      <a:r>
                        <a:rPr kumimoji="0" lang="en-US" sz="1800" kern="1200" dirty="0"/>
                        <a:t> </a:t>
                      </a:r>
                      <a:r>
                        <a:rPr kumimoji="0" lang="en-US" sz="1800" kern="1200" dirty="0" err="1"/>
                        <a:t>dư</a:t>
                      </a:r>
                      <a:r>
                        <a:rPr kumimoji="0" lang="en-US" sz="1800" kern="1200" dirty="0"/>
                        <a:t> </a:t>
                      </a:r>
                      <a:r>
                        <a:rPr kumimoji="0" lang="en-US" sz="1800" kern="1200" dirty="0" err="1"/>
                        <a:t>phải</a:t>
                      </a:r>
                      <a:r>
                        <a:rPr kumimoji="0" lang="en-US" sz="1800" kern="1200" dirty="0"/>
                        <a:t> </a:t>
                      </a:r>
                      <a:r>
                        <a:rPr kumimoji="0" lang="en-US" sz="1800" kern="1200" dirty="0" err="1"/>
                        <a:t>trả</a:t>
                      </a:r>
                      <a:r>
                        <a:rPr kumimoji="0" lang="en-US" sz="1800" kern="1200" dirty="0"/>
                        <a:t> </a:t>
                      </a:r>
                      <a:r>
                        <a:rPr kumimoji="0" lang="en-US" sz="1800" kern="1200" dirty="0" err="1"/>
                        <a:t>lại</a:t>
                      </a:r>
                      <a:r>
                        <a:rPr kumimoji="0" lang="en-US" sz="1800" kern="1200" dirty="0"/>
                        <a:t> </a:t>
                      </a:r>
                      <a:r>
                        <a:rPr kumimoji="0" lang="en-US" sz="1800" kern="1200" dirty="0" err="1"/>
                        <a:t>cho</a:t>
                      </a:r>
                      <a:r>
                        <a:rPr kumimoji="0" lang="en-US" sz="1800" kern="1200" dirty="0"/>
                        <a:t> </a:t>
                      </a:r>
                      <a:r>
                        <a:rPr kumimoji="0" lang="en-US" sz="1800" kern="1200" dirty="0" err="1"/>
                        <a:t>khách</a:t>
                      </a:r>
                      <a:r>
                        <a:rPr kumimoji="0" lang="en-US" sz="1800" kern="1200" dirty="0"/>
                        <a:t> </a:t>
                      </a:r>
                      <a:r>
                        <a:rPr kumimoji="0" lang="en-US" sz="1800" kern="1200" dirty="0" err="1"/>
                        <a:t>hàng</a:t>
                      </a:r>
                      <a:endParaRPr lang="en-US" dirty="0"/>
                    </a:p>
                  </a:txBody>
                  <a:tcPr/>
                </a:tc>
                <a:tc>
                  <a:txBody>
                    <a:bodyPr/>
                    <a:lstStyle/>
                    <a:p>
                      <a:r>
                        <a:rPr kumimoji="0" lang="en-US" sz="1800" kern="1200" dirty="0" err="1"/>
                        <a:t>Hiển</a:t>
                      </a:r>
                      <a:endParaRPr lang="en-US" dirty="0"/>
                    </a:p>
                  </a:txBody>
                  <a:tcPr/>
                </a:tc>
                <a:extLst>
                  <a:ext uri="{0D108BD9-81ED-4DB2-BD59-A6C34878D82A}">
                    <a16:rowId xmlns:a16="http://schemas.microsoft.com/office/drawing/2014/main" val="10001"/>
                  </a:ext>
                </a:extLst>
              </a:tr>
              <a:tr h="4042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t>R2.2 </a:t>
                      </a:r>
                      <a:endParaRPr lang="en-US" dirty="0"/>
                    </a:p>
                  </a:txBody>
                  <a:tcPr/>
                </a:tc>
                <a:tc>
                  <a:txBody>
                    <a:bodyPr/>
                    <a:lstStyle/>
                    <a:p>
                      <a:r>
                        <a:rPr kumimoji="0" lang="en-US" sz="1800" kern="1200" dirty="0"/>
                        <a:t>Thu </a:t>
                      </a:r>
                      <a:r>
                        <a:rPr kumimoji="0" lang="en-US" sz="1800" kern="1200" dirty="0" err="1"/>
                        <a:t>tiền</a:t>
                      </a:r>
                      <a:r>
                        <a:rPr kumimoji="0" lang="en-US" sz="1800" kern="1200" dirty="0"/>
                        <a:t> </a:t>
                      </a:r>
                      <a:r>
                        <a:rPr kumimoji="0" lang="en-US" sz="1800" kern="1200" dirty="0" err="1"/>
                        <a:t>bằng</a:t>
                      </a:r>
                      <a:r>
                        <a:rPr kumimoji="0" lang="en-US" sz="1800" kern="1200" dirty="0"/>
                        <a:t> </a:t>
                      </a:r>
                      <a:r>
                        <a:rPr kumimoji="0" lang="en-US" sz="1800" kern="1200" dirty="0" err="1"/>
                        <a:t>thẻ</a:t>
                      </a:r>
                      <a:r>
                        <a:rPr kumimoji="0" lang="en-US" sz="1800" kern="1200" dirty="0"/>
                        <a:t> </a:t>
                      </a:r>
                      <a:r>
                        <a:rPr kumimoji="0" lang="en-US" sz="1800" kern="1200" dirty="0" err="1"/>
                        <a:t>tín</a:t>
                      </a:r>
                      <a:r>
                        <a:rPr kumimoji="0" lang="en-US" sz="1800" kern="1200" dirty="0"/>
                        <a:t> </a:t>
                      </a:r>
                      <a:r>
                        <a:rPr kumimoji="0" lang="en-US" sz="1800" kern="1200" dirty="0" err="1"/>
                        <a:t>dụng</a:t>
                      </a:r>
                      <a:r>
                        <a:rPr kumimoji="0" lang="en-US" sz="1800" kern="1200" dirty="0"/>
                        <a:t> (Credit), </a:t>
                      </a:r>
                      <a:r>
                        <a:rPr kumimoji="0" lang="en-US" sz="1800" kern="1200" dirty="0" err="1"/>
                        <a:t>nhập</a:t>
                      </a:r>
                      <a:r>
                        <a:rPr kumimoji="0" lang="en-US" sz="1800" kern="1200" dirty="0"/>
                        <a:t> </a:t>
                      </a:r>
                      <a:r>
                        <a:rPr kumimoji="0" lang="en-US" sz="1800" kern="1200" dirty="0" err="1"/>
                        <a:t>thông</a:t>
                      </a:r>
                      <a:r>
                        <a:rPr kumimoji="0" lang="en-US" sz="1800" kern="1200" dirty="0"/>
                        <a:t> tin </a:t>
                      </a:r>
                      <a:r>
                        <a:rPr kumimoji="0" lang="en-US" sz="1800" kern="1200" dirty="0" err="1"/>
                        <a:t>của</a:t>
                      </a:r>
                      <a:r>
                        <a:rPr kumimoji="0" lang="en-US" sz="1800" kern="1200" dirty="0"/>
                        <a:t> </a:t>
                      </a:r>
                      <a:r>
                        <a:rPr kumimoji="0" lang="en-US" sz="1800" kern="1200" dirty="0" err="1"/>
                        <a:t>thẻ</a:t>
                      </a:r>
                      <a:r>
                        <a:rPr kumimoji="0" lang="en-US" sz="1800" kern="1200" dirty="0"/>
                        <a:t> </a:t>
                      </a:r>
                      <a:r>
                        <a:rPr kumimoji="0" lang="en-US" sz="1800" kern="1200" dirty="0" err="1"/>
                        <a:t>tín</a:t>
                      </a:r>
                      <a:r>
                        <a:rPr kumimoji="0" lang="en-US" sz="1800" kern="1200" dirty="0"/>
                        <a:t> </a:t>
                      </a:r>
                    </a:p>
                    <a:p>
                      <a:r>
                        <a:rPr kumimoji="0" lang="en-US" sz="1800" kern="1200" dirty="0" err="1"/>
                        <a:t>dụng</a:t>
                      </a:r>
                      <a:r>
                        <a:rPr kumimoji="0" lang="en-US" sz="1800" kern="1200" dirty="0"/>
                        <a:t> </a:t>
                      </a:r>
                      <a:r>
                        <a:rPr kumimoji="0" lang="en-US" sz="1800" kern="1200" dirty="0" err="1"/>
                        <a:t>của</a:t>
                      </a:r>
                      <a:r>
                        <a:rPr kumimoji="0" lang="en-US" sz="1800" kern="1200" dirty="0"/>
                        <a:t> </a:t>
                      </a:r>
                      <a:r>
                        <a:rPr kumimoji="0" lang="en-US" sz="1800" kern="1200" dirty="0" err="1"/>
                        <a:t>khách</a:t>
                      </a:r>
                      <a:r>
                        <a:rPr kumimoji="0" lang="en-US" sz="1800" kern="1200" dirty="0"/>
                        <a:t> qua </a:t>
                      </a:r>
                      <a:r>
                        <a:rPr kumimoji="0" lang="en-US" sz="1800" kern="1200" dirty="0" err="1"/>
                        <a:t>máy</a:t>
                      </a:r>
                      <a:r>
                        <a:rPr kumimoji="0" lang="en-US" sz="1800" kern="1200" dirty="0"/>
                        <a:t>  </a:t>
                      </a:r>
                      <a:r>
                        <a:rPr kumimoji="0" lang="en-US" sz="1800" kern="1200" dirty="0" err="1"/>
                        <a:t>đọc</a:t>
                      </a:r>
                      <a:r>
                        <a:rPr kumimoji="0" lang="en-US" sz="1800" kern="1200" dirty="0"/>
                        <a:t> </a:t>
                      </a:r>
                      <a:r>
                        <a:rPr kumimoji="0" lang="en-US" sz="1800" kern="1200" dirty="0" err="1"/>
                        <a:t>thẻ</a:t>
                      </a:r>
                      <a:r>
                        <a:rPr kumimoji="0" lang="en-US" sz="1800" kern="1200" dirty="0"/>
                        <a:t> </a:t>
                      </a:r>
                      <a:r>
                        <a:rPr kumimoji="0" lang="en-US" sz="1800" kern="1200" dirty="0" err="1"/>
                        <a:t>hoặc</a:t>
                      </a:r>
                      <a:r>
                        <a:rPr kumimoji="0" lang="en-US" sz="1800" kern="1200" dirty="0"/>
                        <a:t> </a:t>
                      </a:r>
                      <a:r>
                        <a:rPr kumimoji="0" lang="en-US" sz="1800" kern="1200" dirty="0" err="1"/>
                        <a:t>nhập</a:t>
                      </a:r>
                      <a:r>
                        <a:rPr kumimoji="0" lang="en-US" sz="1800" kern="1200" dirty="0"/>
                        <a:t> </a:t>
                      </a:r>
                      <a:r>
                        <a:rPr kumimoji="0" lang="en-US" sz="1800" kern="1200" dirty="0" err="1"/>
                        <a:t>trực</a:t>
                      </a:r>
                      <a:r>
                        <a:rPr kumimoji="0" lang="en-US" sz="1800" kern="1200" dirty="0"/>
                        <a:t> </a:t>
                      </a:r>
                      <a:r>
                        <a:rPr kumimoji="0" lang="en-US" sz="1800" kern="1200" dirty="0" err="1"/>
                        <a:t>tiếp</a:t>
                      </a:r>
                      <a:r>
                        <a:rPr kumimoji="0" lang="en-US" sz="1800" kern="1200" dirty="0"/>
                        <a:t> </a:t>
                      </a:r>
                      <a:r>
                        <a:rPr kumimoji="0" lang="en-US" sz="1800" kern="1200" dirty="0" err="1"/>
                        <a:t>từ</a:t>
                      </a:r>
                      <a:r>
                        <a:rPr kumimoji="0" lang="en-US" sz="1800" kern="1200" dirty="0"/>
                        <a:t> </a:t>
                      </a:r>
                      <a:r>
                        <a:rPr kumimoji="0" lang="en-US" sz="1800" kern="1200" dirty="0" err="1"/>
                        <a:t>bàn</a:t>
                      </a:r>
                      <a:r>
                        <a:rPr kumimoji="0" lang="en-US" sz="1800" kern="1200" dirty="0"/>
                        <a:t> </a:t>
                      </a:r>
                    </a:p>
                    <a:p>
                      <a:r>
                        <a:rPr kumimoji="0" lang="en-US" sz="1800" kern="1200" dirty="0" err="1"/>
                        <a:t>phím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t>Hiển</a:t>
                      </a:r>
                      <a:endParaRPr lang="en-US" dirty="0"/>
                    </a:p>
                  </a:txBody>
                  <a:tcPr/>
                </a:tc>
                <a:extLst>
                  <a:ext uri="{0D108BD9-81ED-4DB2-BD59-A6C34878D82A}">
                    <a16:rowId xmlns:a16="http://schemas.microsoft.com/office/drawing/2014/main" val="10002"/>
                  </a:ext>
                </a:extLst>
              </a:tr>
              <a:tr h="7796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t>R2.3 </a:t>
                      </a:r>
                      <a:endParaRPr lang="en-US" dirty="0"/>
                    </a:p>
                    <a:p>
                      <a:endParaRPr lang="en-US" dirty="0"/>
                    </a:p>
                  </a:txBody>
                  <a:tcPr/>
                </a:tc>
                <a:tc>
                  <a:txBody>
                    <a:bodyPr/>
                    <a:lstStyle/>
                    <a:p>
                      <a:r>
                        <a:rPr kumimoji="0" lang="en-US" sz="1800" kern="1200" dirty="0"/>
                        <a:t>Thu </a:t>
                      </a:r>
                      <a:r>
                        <a:rPr kumimoji="0" lang="en-US" sz="1800" kern="1200" dirty="0" err="1"/>
                        <a:t>tiền</a:t>
                      </a:r>
                      <a:r>
                        <a:rPr kumimoji="0" lang="en-US" sz="1800" kern="1200" dirty="0"/>
                        <a:t> </a:t>
                      </a:r>
                      <a:r>
                        <a:rPr kumimoji="0" lang="en-US" sz="1800" kern="1200" dirty="0" err="1"/>
                        <a:t>bằng</a:t>
                      </a:r>
                      <a:r>
                        <a:rPr kumimoji="0" lang="en-US" sz="1800" kern="1200" dirty="0"/>
                        <a:t> </a:t>
                      </a:r>
                      <a:r>
                        <a:rPr kumimoji="0" lang="en-US" sz="1800" kern="1200" dirty="0" err="1"/>
                        <a:t>séc</a:t>
                      </a:r>
                      <a:r>
                        <a:rPr kumimoji="0" lang="en-US" sz="1800" kern="1200" dirty="0"/>
                        <a:t>, </a:t>
                      </a:r>
                      <a:r>
                        <a:rPr kumimoji="0" lang="en-US" sz="1800" kern="1200" dirty="0" err="1"/>
                        <a:t>nhập</a:t>
                      </a:r>
                      <a:r>
                        <a:rPr kumimoji="0" lang="en-US" sz="1800" kern="1200" dirty="0"/>
                        <a:t> </a:t>
                      </a:r>
                      <a:r>
                        <a:rPr kumimoji="0" lang="en-US" sz="1800" kern="1200" dirty="0" err="1"/>
                        <a:t>số</a:t>
                      </a:r>
                      <a:r>
                        <a:rPr kumimoji="0" lang="en-US" sz="1800" kern="1200" dirty="0"/>
                        <a:t> </a:t>
                      </a:r>
                      <a:r>
                        <a:rPr kumimoji="0" lang="en-US" sz="1800" kern="1200" dirty="0" err="1"/>
                        <a:t>hiệu</a:t>
                      </a:r>
                      <a:r>
                        <a:rPr kumimoji="0" lang="en-US" sz="1800" kern="1200" dirty="0"/>
                        <a:t> </a:t>
                      </a:r>
                      <a:r>
                        <a:rPr kumimoji="0" lang="en-US" sz="1800" kern="1200" dirty="0" err="1"/>
                        <a:t>và</a:t>
                      </a:r>
                      <a:r>
                        <a:rPr kumimoji="0" lang="en-US" sz="1800" kern="1200" dirty="0"/>
                        <a:t> </a:t>
                      </a:r>
                      <a:r>
                        <a:rPr kumimoji="0" lang="en-US" sz="1800" kern="1200" dirty="0" err="1"/>
                        <a:t>số</a:t>
                      </a:r>
                      <a:r>
                        <a:rPr kumimoji="0" lang="en-US" sz="1800" kern="1200" dirty="0"/>
                        <a:t> </a:t>
                      </a:r>
                      <a:r>
                        <a:rPr kumimoji="0" lang="en-US" sz="1800" kern="1200" dirty="0" err="1"/>
                        <a:t>tiền</a:t>
                      </a:r>
                      <a:r>
                        <a:rPr kumimoji="0" lang="en-US" sz="1800" kern="1200" dirty="0"/>
                        <a:t> </a:t>
                      </a:r>
                      <a:r>
                        <a:rPr kumimoji="0" lang="en-US" sz="1800" kern="1200" dirty="0" err="1"/>
                        <a:t>của</a:t>
                      </a:r>
                      <a:r>
                        <a:rPr kumimoji="0" lang="en-US" sz="1800" kern="1200" dirty="0"/>
                        <a:t> </a:t>
                      </a:r>
                      <a:r>
                        <a:rPr kumimoji="0" lang="en-US" sz="1800" kern="1200" dirty="0" err="1"/>
                        <a:t>tờ</a:t>
                      </a:r>
                      <a:r>
                        <a:rPr kumimoji="0" lang="en-US" sz="1800" kern="1200" dirty="0"/>
                        <a:t> Check, </a:t>
                      </a:r>
                      <a:r>
                        <a:rPr kumimoji="0" lang="en-US" sz="1800" kern="1200" dirty="0" err="1"/>
                        <a:t>tính</a:t>
                      </a:r>
                      <a:r>
                        <a:rPr kumimoji="0" lang="en-US" sz="1800" kern="1200" dirty="0"/>
                        <a:t> </a:t>
                      </a:r>
                      <a:r>
                        <a:rPr kumimoji="0" lang="en-US" sz="1800" kern="1200" dirty="0" err="1"/>
                        <a:t>số</a:t>
                      </a:r>
                      <a:r>
                        <a:rPr kumimoji="0" lang="en-US" sz="1800" kern="1200" dirty="0"/>
                        <a:t> </a:t>
                      </a:r>
                      <a:r>
                        <a:rPr kumimoji="0" lang="en-US" sz="1800" kern="1200" dirty="0" err="1"/>
                        <a:t>dư</a:t>
                      </a:r>
                      <a:r>
                        <a:rPr kumimoji="0" lang="en-US" sz="1800" kern="1200" dirty="0"/>
                        <a:t> </a:t>
                      </a:r>
                      <a:r>
                        <a:rPr kumimoji="0" lang="en-US" sz="1800" kern="1200" dirty="0" err="1"/>
                        <a:t>phải</a:t>
                      </a:r>
                      <a:r>
                        <a:rPr kumimoji="0" lang="en-US" sz="1800" kern="1200" dirty="0"/>
                        <a:t> </a:t>
                      </a:r>
                      <a:r>
                        <a:rPr kumimoji="0" lang="en-US" sz="1800" kern="1200" dirty="0" err="1"/>
                        <a:t>trả</a:t>
                      </a:r>
                      <a:r>
                        <a:rPr kumimoji="0" lang="en-US" sz="1800" kern="1200" dirty="0"/>
                        <a:t> </a:t>
                      </a:r>
                      <a:r>
                        <a:rPr kumimoji="0" lang="en-US" sz="1800" kern="1200" dirty="0" err="1"/>
                        <a:t>lại</a:t>
                      </a:r>
                      <a:r>
                        <a:rPr kumimoji="0" lang="en-US" sz="1800" kern="1200" dirty="0"/>
                        <a:t> </a:t>
                      </a:r>
                      <a:r>
                        <a:rPr kumimoji="0" lang="en-US" sz="1800" kern="1200" dirty="0" err="1"/>
                        <a:t>cho</a:t>
                      </a:r>
                      <a:r>
                        <a:rPr kumimoji="0" lang="en-US" sz="1800" kern="1200" dirty="0"/>
                        <a:t> </a:t>
                      </a:r>
                      <a:r>
                        <a:rPr kumimoji="0" lang="en-US" sz="1800" kern="1200" dirty="0" err="1"/>
                        <a:t>khách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t>Hiển</a:t>
                      </a:r>
                      <a:endParaRPr lang="en-US" dirty="0"/>
                    </a:p>
                    <a:p>
                      <a:endParaRPr lang="en-US" dirty="0"/>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381000" y="1066800"/>
            <a:ext cx="8305800" cy="400110"/>
          </a:xfrm>
          <a:prstGeom prst="rect">
            <a:avLst/>
          </a:prstGeom>
        </p:spPr>
        <p:txBody>
          <a:bodyPr wrap="square">
            <a:spAutoFit/>
          </a:bodyPr>
          <a:lstStyle/>
          <a:p>
            <a:r>
              <a:rPr lang="en-US" sz="2000" dirty="0" err="1"/>
              <a:t>Những</a:t>
            </a:r>
            <a:r>
              <a:rPr lang="en-US" sz="2000" dirty="0"/>
              <a:t> </a:t>
            </a:r>
            <a:r>
              <a:rPr lang="en-US" sz="2000" dirty="0" err="1"/>
              <a:t>chức</a:t>
            </a:r>
            <a:r>
              <a:rPr lang="en-US" sz="2000" dirty="0"/>
              <a:t> </a:t>
            </a:r>
            <a:r>
              <a:rPr lang="en-US" sz="2000" dirty="0" err="1"/>
              <a:t>năng</a:t>
            </a:r>
            <a:r>
              <a:rPr lang="en-US" sz="2000" dirty="0"/>
              <a:t> </a:t>
            </a:r>
            <a:r>
              <a:rPr lang="en-US" sz="2000" dirty="0" err="1"/>
              <a:t>thực</a:t>
            </a:r>
            <a:r>
              <a:rPr lang="en-US" sz="2000" dirty="0"/>
              <a:t> </a:t>
            </a:r>
            <a:r>
              <a:rPr lang="en-US" sz="2000" dirty="0" err="1"/>
              <a:t>hiện</a:t>
            </a:r>
            <a:r>
              <a:rPr lang="en-US" sz="2000" dirty="0"/>
              <a:t> </a:t>
            </a:r>
            <a:r>
              <a:rPr lang="en-US" sz="2000" dirty="0" err="1"/>
              <a:t>thanh</a:t>
            </a:r>
            <a:r>
              <a:rPr lang="en-US" sz="2000" dirty="0"/>
              <a:t> </a:t>
            </a:r>
            <a:r>
              <a:rPr lang="en-US" sz="2000" dirty="0" err="1"/>
              <a:t>toán</a:t>
            </a:r>
            <a:r>
              <a:rPr lang="en-US" sz="2000" dirty="0"/>
              <a:t> </a:t>
            </a:r>
            <a:r>
              <a:rPr lang="en-US" sz="2000" dirty="0" err="1"/>
              <a:t>với</a:t>
            </a:r>
            <a:r>
              <a:rPr lang="en-US" sz="2000" dirty="0"/>
              <a:t> </a:t>
            </a:r>
            <a:r>
              <a:rPr lang="en-US" sz="2000" dirty="0" err="1"/>
              <a:t>khách</a:t>
            </a:r>
            <a:r>
              <a:rPr lang="en-US" sz="2000" dirty="0"/>
              <a:t> </a:t>
            </a:r>
            <a:r>
              <a:rPr lang="en-US" sz="2000" dirty="0" err="1"/>
              <a:t>hàng</a:t>
            </a:r>
            <a:endParaRPr lang="en-US" sz="2000" dirty="0"/>
          </a:p>
        </p:txBody>
      </p:sp>
      <p:sp>
        <p:nvSpPr>
          <p:cNvPr id="8" name="Rectangle 7"/>
          <p:cNvSpPr/>
          <p:nvPr/>
        </p:nvSpPr>
        <p:spPr>
          <a:xfrm>
            <a:off x="304800" y="4648200"/>
            <a:ext cx="8534400" cy="1938992"/>
          </a:xfrm>
          <a:prstGeom prst="rect">
            <a:avLst/>
          </a:prstGeom>
        </p:spPr>
        <p:txBody>
          <a:bodyPr wrap="square">
            <a:spAutoFit/>
          </a:bodyPr>
          <a:lstStyle/>
          <a:p>
            <a:pPr algn="just"/>
            <a:r>
              <a:rPr lang="en-US" sz="2000" dirty="0" err="1"/>
              <a:t>Các</a:t>
            </a:r>
            <a:r>
              <a:rPr lang="en-US" sz="2000" dirty="0"/>
              <a:t> </a:t>
            </a:r>
            <a:r>
              <a:rPr lang="en-US" sz="2000" dirty="0" err="1"/>
              <a:t>chức</a:t>
            </a:r>
            <a:r>
              <a:rPr lang="en-US" sz="2000" dirty="0"/>
              <a:t> </a:t>
            </a:r>
            <a:r>
              <a:rPr lang="en-US" sz="2000" dirty="0" err="1"/>
              <a:t>năng</a:t>
            </a:r>
            <a:r>
              <a:rPr lang="en-US" sz="2000" dirty="0"/>
              <a:t> </a:t>
            </a:r>
            <a:r>
              <a:rPr lang="en-US" sz="2000" dirty="0" err="1"/>
              <a:t>hệ</a:t>
            </a:r>
            <a:r>
              <a:rPr lang="en-US" sz="2000" dirty="0"/>
              <a:t> </a:t>
            </a:r>
            <a:r>
              <a:rPr lang="en-US" sz="2000" dirty="0" err="1"/>
              <a:t>thống</a:t>
            </a:r>
            <a:r>
              <a:rPr lang="en-US" sz="2000" dirty="0"/>
              <a:t> </a:t>
            </a:r>
            <a:r>
              <a:rPr lang="en-US" sz="2000" dirty="0" err="1"/>
              <a:t>thường</a:t>
            </a:r>
            <a:r>
              <a:rPr lang="en-US" sz="2000" dirty="0"/>
              <a:t>  </a:t>
            </a:r>
            <a:r>
              <a:rPr lang="en-US" sz="2000" dirty="0" err="1"/>
              <a:t>được</a:t>
            </a:r>
            <a:r>
              <a:rPr lang="en-US" sz="2000" dirty="0"/>
              <a:t>  </a:t>
            </a:r>
            <a:r>
              <a:rPr lang="en-US" sz="2000" dirty="0" err="1"/>
              <a:t>đánh</a:t>
            </a:r>
            <a:r>
              <a:rPr lang="en-US" sz="2000" dirty="0"/>
              <a:t> </a:t>
            </a:r>
            <a:r>
              <a:rPr lang="en-US" sz="2000" dirty="0" err="1"/>
              <a:t>số</a:t>
            </a:r>
            <a:r>
              <a:rPr lang="en-US" sz="2000" dirty="0"/>
              <a:t> </a:t>
            </a:r>
            <a:r>
              <a:rPr lang="en-US" sz="2000" dirty="0" err="1"/>
              <a:t>theo</a:t>
            </a:r>
            <a:r>
              <a:rPr lang="en-US" sz="2000" dirty="0"/>
              <a:t> </a:t>
            </a:r>
            <a:r>
              <a:rPr lang="en-US" sz="2000" dirty="0" err="1"/>
              <a:t>các</a:t>
            </a:r>
            <a:r>
              <a:rPr lang="en-US" sz="2000" dirty="0"/>
              <a:t> qui </a:t>
            </a:r>
            <a:r>
              <a:rPr lang="en-US" sz="2000" dirty="0" err="1"/>
              <a:t>tắc</a:t>
            </a:r>
            <a:r>
              <a:rPr lang="en-US" sz="2000" dirty="0"/>
              <a:t> </a:t>
            </a:r>
            <a:r>
              <a:rPr lang="en-US" sz="2000" dirty="0" err="1"/>
              <a:t>tham</a:t>
            </a:r>
            <a:r>
              <a:rPr lang="en-US" sz="2000" dirty="0"/>
              <a:t> </a:t>
            </a:r>
            <a:r>
              <a:rPr lang="en-US" sz="2000" dirty="0" err="1"/>
              <a:t>chiếu</a:t>
            </a:r>
            <a:r>
              <a:rPr lang="en-US" sz="2000" dirty="0"/>
              <a:t> (Reference Rule) </a:t>
            </a:r>
            <a:r>
              <a:rPr lang="en-US" sz="2000" dirty="0" err="1"/>
              <a:t>để</a:t>
            </a:r>
            <a:r>
              <a:rPr lang="en-US" sz="2000" dirty="0"/>
              <a:t> </a:t>
            </a:r>
            <a:r>
              <a:rPr lang="en-US" sz="2000" dirty="0" err="1"/>
              <a:t>tiện</a:t>
            </a:r>
            <a:r>
              <a:rPr lang="en-US" sz="2000" dirty="0"/>
              <a:t> </a:t>
            </a:r>
            <a:r>
              <a:rPr lang="en-US" sz="2000" dirty="0" err="1"/>
              <a:t>cho</a:t>
            </a:r>
            <a:r>
              <a:rPr lang="en-US" sz="2000" dirty="0"/>
              <a:t> </a:t>
            </a:r>
            <a:r>
              <a:rPr lang="en-US" sz="2000" dirty="0" err="1"/>
              <a:t>việc</a:t>
            </a:r>
            <a:r>
              <a:rPr lang="en-US" sz="2000" dirty="0"/>
              <a:t> </a:t>
            </a:r>
            <a:r>
              <a:rPr lang="en-US" sz="2000" dirty="0" err="1"/>
              <a:t>sử</a:t>
            </a:r>
            <a:r>
              <a:rPr lang="en-US" sz="2000" dirty="0"/>
              <a:t> </a:t>
            </a:r>
            <a:r>
              <a:rPr lang="en-US" sz="2000" dirty="0" err="1"/>
              <a:t>dụng</a:t>
            </a:r>
            <a:r>
              <a:rPr lang="en-US" sz="2000" dirty="0"/>
              <a:t> </a:t>
            </a:r>
            <a:r>
              <a:rPr lang="en-US" sz="2000" dirty="0" err="1"/>
              <a:t>tham</a:t>
            </a:r>
            <a:r>
              <a:rPr lang="en-US" sz="2000" dirty="0"/>
              <a:t> </a:t>
            </a:r>
            <a:r>
              <a:rPr lang="en-US" sz="2000" dirty="0" err="1"/>
              <a:t>chiếu</a:t>
            </a:r>
            <a:r>
              <a:rPr lang="en-US" sz="2000" dirty="0"/>
              <a:t> </a:t>
            </a:r>
            <a:r>
              <a:rPr lang="en-US" sz="2000" dirty="0" err="1"/>
              <a:t>trong</a:t>
            </a:r>
            <a:r>
              <a:rPr lang="en-US" sz="2000" dirty="0"/>
              <a:t> </a:t>
            </a:r>
            <a:r>
              <a:rPr lang="en-US" sz="2000" dirty="0" err="1"/>
              <a:t>các</a:t>
            </a:r>
            <a:r>
              <a:rPr lang="en-US" sz="2000" dirty="0"/>
              <a:t> </a:t>
            </a:r>
            <a:r>
              <a:rPr lang="en-US" sz="2000" dirty="0" err="1"/>
              <a:t>mục</a:t>
            </a:r>
            <a:r>
              <a:rPr lang="en-US" sz="2000" dirty="0"/>
              <a:t> </a:t>
            </a:r>
            <a:r>
              <a:rPr lang="en-US" sz="2000" dirty="0" err="1"/>
              <a:t>phân</a:t>
            </a:r>
            <a:r>
              <a:rPr lang="en-US" sz="2000" dirty="0"/>
              <a:t> </a:t>
            </a:r>
            <a:r>
              <a:rPr lang="en-US" sz="2000" dirty="0" err="1"/>
              <a:t>tích</a:t>
            </a:r>
            <a:r>
              <a:rPr lang="en-US" sz="2000" dirty="0"/>
              <a:t> </a:t>
            </a:r>
            <a:r>
              <a:rPr lang="en-US" sz="2000" dirty="0" err="1"/>
              <a:t>sau</a:t>
            </a:r>
            <a:r>
              <a:rPr lang="en-US" sz="2000" dirty="0"/>
              <a:t> </a:t>
            </a:r>
            <a:r>
              <a:rPr lang="en-US" sz="2000" dirty="0" err="1"/>
              <a:t>này</a:t>
            </a:r>
            <a:r>
              <a:rPr lang="en-US" sz="2000" dirty="0"/>
              <a:t>.  </a:t>
            </a:r>
          </a:p>
          <a:p>
            <a:pPr algn="just"/>
            <a:r>
              <a:rPr lang="en-US" sz="2000" dirty="0" err="1">
                <a:solidFill>
                  <a:srgbClr val="71DAFF"/>
                </a:solidFill>
              </a:rPr>
              <a:t>Chú</a:t>
            </a:r>
            <a:r>
              <a:rPr lang="en-US" sz="2000" dirty="0">
                <a:solidFill>
                  <a:srgbClr val="71DAFF"/>
                </a:solidFill>
              </a:rPr>
              <a:t> ý:</a:t>
            </a:r>
            <a:r>
              <a:rPr lang="en-US" sz="2000" dirty="0"/>
              <a:t> </a:t>
            </a:r>
            <a:r>
              <a:rPr lang="en-US" sz="2000" dirty="0" err="1"/>
              <a:t>Trong</a:t>
            </a:r>
            <a:r>
              <a:rPr lang="en-US" sz="2000" dirty="0"/>
              <a:t> </a:t>
            </a:r>
            <a:r>
              <a:rPr lang="en-US" sz="2000" dirty="0" err="1"/>
              <a:t>đánh</a:t>
            </a:r>
            <a:r>
              <a:rPr lang="en-US" sz="2000" dirty="0"/>
              <a:t> </a:t>
            </a:r>
            <a:r>
              <a:rPr lang="en-US" sz="2000" dirty="0" err="1"/>
              <a:t>số</a:t>
            </a:r>
            <a:r>
              <a:rPr lang="en-US" sz="2000" dirty="0"/>
              <a:t> </a:t>
            </a:r>
            <a:r>
              <a:rPr lang="en-US" sz="2000" dirty="0" err="1"/>
              <a:t>các</a:t>
            </a:r>
            <a:r>
              <a:rPr lang="en-US" sz="2000" dirty="0"/>
              <a:t> </a:t>
            </a:r>
            <a:r>
              <a:rPr lang="en-US" sz="2000" dirty="0" err="1"/>
              <a:t>mục</a:t>
            </a:r>
            <a:r>
              <a:rPr lang="en-US" sz="2000" dirty="0"/>
              <a:t>, </a:t>
            </a:r>
            <a:r>
              <a:rPr lang="en-US" sz="2000" dirty="0" err="1"/>
              <a:t>phần</a:t>
            </a:r>
            <a:r>
              <a:rPr lang="en-US" sz="2000" dirty="0"/>
              <a:t>, hay qui </a:t>
            </a:r>
            <a:r>
              <a:rPr lang="en-US" sz="2000" dirty="0" err="1"/>
              <a:t>tắc</a:t>
            </a:r>
            <a:r>
              <a:rPr lang="en-US" sz="2000" dirty="0"/>
              <a:t>, v.v. </a:t>
            </a:r>
            <a:r>
              <a:rPr lang="en-US" sz="2000" dirty="0" err="1"/>
              <a:t>chúng</a:t>
            </a:r>
            <a:r>
              <a:rPr lang="en-US" sz="2000" dirty="0"/>
              <a:t> </a:t>
            </a:r>
            <a:r>
              <a:rPr lang="en-US" sz="2000" dirty="0" err="1"/>
              <a:t>ta</a:t>
            </a:r>
            <a:r>
              <a:rPr lang="en-US" sz="2000" dirty="0"/>
              <a:t> </a:t>
            </a:r>
            <a:r>
              <a:rPr lang="en-US" sz="2000" dirty="0" err="1"/>
              <a:t>sử</a:t>
            </a:r>
            <a:r>
              <a:rPr lang="en-US" sz="2000" dirty="0"/>
              <a:t> </a:t>
            </a:r>
            <a:r>
              <a:rPr lang="en-US" sz="2000" dirty="0" err="1"/>
              <a:t>dụng</a:t>
            </a:r>
            <a:r>
              <a:rPr lang="en-US" sz="2000" dirty="0"/>
              <a:t> </a:t>
            </a:r>
            <a:r>
              <a:rPr lang="en-US" sz="2000" dirty="0" err="1"/>
              <a:t>thống</a:t>
            </a:r>
            <a:r>
              <a:rPr lang="en-US" sz="2000" dirty="0"/>
              <a:t> </a:t>
            </a:r>
            <a:r>
              <a:rPr lang="en-US" sz="2000" dirty="0" err="1"/>
              <a:t>nhất</a:t>
            </a:r>
            <a:r>
              <a:rPr lang="en-US" sz="2000" dirty="0"/>
              <a:t> qui </a:t>
            </a:r>
            <a:r>
              <a:rPr lang="en-US" sz="2000" dirty="0" err="1"/>
              <a:t>tắc</a:t>
            </a:r>
            <a:r>
              <a:rPr lang="en-US" sz="2000" dirty="0"/>
              <a:t> </a:t>
            </a:r>
            <a:r>
              <a:rPr lang="en-US" sz="2000" dirty="0" err="1"/>
              <a:t>đánh</a:t>
            </a:r>
            <a:r>
              <a:rPr lang="en-US" sz="2000" dirty="0"/>
              <a:t> </a:t>
            </a:r>
            <a:r>
              <a:rPr lang="en-US" sz="2000" dirty="0" err="1"/>
              <a:t>số</a:t>
            </a:r>
            <a:r>
              <a:rPr lang="en-US" sz="2000" dirty="0"/>
              <a:t> </a:t>
            </a:r>
            <a:r>
              <a:rPr lang="en-US" sz="2000" dirty="0" err="1"/>
              <a:t>dấu</a:t>
            </a:r>
            <a:r>
              <a:rPr lang="en-US" sz="2000" dirty="0"/>
              <a:t> </a:t>
            </a:r>
            <a:r>
              <a:rPr lang="en-US" sz="2000" dirty="0" err="1"/>
              <a:t>chấm</a:t>
            </a:r>
            <a:r>
              <a:rPr lang="en-US" sz="2000" dirty="0"/>
              <a:t> (‘.’) </a:t>
            </a:r>
            <a:r>
              <a:rPr lang="en-US" sz="2000" dirty="0" err="1"/>
              <a:t>như</a:t>
            </a:r>
            <a:r>
              <a:rPr lang="en-US" sz="2000" dirty="0"/>
              <a:t> </a:t>
            </a:r>
            <a:r>
              <a:rPr lang="en-US" sz="2000" dirty="0" err="1"/>
              <a:t>trong</a:t>
            </a:r>
            <a:r>
              <a:rPr lang="en-US" sz="2000" dirty="0"/>
              <a:t> </a:t>
            </a:r>
            <a:r>
              <a:rPr lang="en-US" sz="2000" dirty="0" err="1"/>
              <a:t>các</a:t>
            </a:r>
            <a:r>
              <a:rPr lang="en-US" sz="2000" dirty="0"/>
              <a:t> </a:t>
            </a:r>
            <a:r>
              <a:rPr lang="en-US" sz="2000" dirty="0" err="1"/>
              <a:t>tài</a:t>
            </a:r>
            <a:r>
              <a:rPr lang="en-US" sz="2000" dirty="0"/>
              <a:t> </a:t>
            </a:r>
            <a:r>
              <a:rPr lang="en-US" sz="2000" dirty="0" err="1"/>
              <a:t>liệu</a:t>
            </a:r>
            <a:r>
              <a:rPr lang="en-US" sz="2000" dirty="0"/>
              <a:t> </a:t>
            </a:r>
            <a:r>
              <a:rPr lang="en-US" sz="2000" dirty="0" err="1"/>
              <a:t>vẫn</a:t>
            </a:r>
            <a:r>
              <a:rPr lang="en-US" sz="2000" dirty="0"/>
              <a:t> </a:t>
            </a:r>
            <a:r>
              <a:rPr lang="en-US" sz="2000" dirty="0" err="1"/>
              <a:t>sử</a:t>
            </a:r>
            <a:r>
              <a:rPr lang="en-US" sz="2000" dirty="0"/>
              <a:t> </a:t>
            </a:r>
            <a:r>
              <a:rPr lang="en-US" sz="2000" dirty="0" err="1"/>
              <a:t>dụng</a:t>
            </a:r>
            <a:r>
              <a:rPr lang="en-US" sz="20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lumMod val="75000"/>
                  </a:schemeClr>
                </a:solidFill>
              </a:rPr>
              <a:t>3.1 </a:t>
            </a:r>
            <a:r>
              <a:rPr lang="en-US" dirty="0" err="1">
                <a:solidFill>
                  <a:schemeClr val="accent1">
                    <a:lumMod val="75000"/>
                  </a:schemeClr>
                </a:solidFill>
              </a:rPr>
              <a:t>Giới</a:t>
            </a:r>
            <a:r>
              <a:rPr lang="en-US" dirty="0">
                <a:solidFill>
                  <a:schemeClr val="accent1">
                    <a:lumMod val="75000"/>
                  </a:schemeClr>
                </a:solidFill>
              </a:rPr>
              <a:t> </a:t>
            </a:r>
            <a:r>
              <a:rPr lang="en-US" dirty="0" err="1">
                <a:solidFill>
                  <a:schemeClr val="accent1">
                    <a:lumMod val="75000"/>
                  </a:schemeClr>
                </a:solidFill>
              </a:rPr>
              <a:t>thiệu</a:t>
            </a:r>
            <a:r>
              <a:rPr lang="en-US" dirty="0">
                <a:solidFill>
                  <a:schemeClr val="accent1">
                    <a:lumMod val="75000"/>
                  </a:schemeClr>
                </a:solidFill>
              </a:rPr>
              <a:t> UML</a:t>
            </a:r>
          </a:p>
        </p:txBody>
      </p:sp>
      <p:sp>
        <p:nvSpPr>
          <p:cNvPr id="3" name="Content Placeholder 2"/>
          <p:cNvSpPr>
            <a:spLocks noGrp="1"/>
          </p:cNvSpPr>
          <p:nvPr>
            <p:ph idx="1"/>
          </p:nvPr>
        </p:nvSpPr>
        <p:spPr>
          <a:xfrm>
            <a:off x="457200" y="1600200"/>
            <a:ext cx="8229600" cy="4876800"/>
          </a:xfrm>
        </p:spPr>
        <p:txBody>
          <a:bodyPr>
            <a:normAutofit/>
          </a:bodyPr>
          <a:lstStyle/>
          <a:p>
            <a:pPr marL="0" algn="just">
              <a:buNone/>
            </a:pPr>
            <a:r>
              <a:rPr lang="en-US" dirty="0">
                <a:solidFill>
                  <a:srgbClr val="FFFF00"/>
                </a:solidFill>
              </a:rPr>
              <a:t>3.1.3 </a:t>
            </a:r>
            <a:r>
              <a:rPr lang="en-US" dirty="0" err="1">
                <a:solidFill>
                  <a:srgbClr val="FFFF00"/>
                </a:solidFill>
              </a:rPr>
              <a:t>Các</a:t>
            </a:r>
            <a:r>
              <a:rPr lang="en-US" dirty="0">
                <a:solidFill>
                  <a:srgbClr val="FFFF00"/>
                </a:solidFill>
              </a:rPr>
              <a:t> </a:t>
            </a:r>
            <a:r>
              <a:rPr lang="en-US" dirty="0" err="1">
                <a:solidFill>
                  <a:srgbClr val="FFFF00"/>
                </a:solidFill>
              </a:rPr>
              <a:t>loại</a:t>
            </a:r>
            <a:r>
              <a:rPr lang="en-US" dirty="0">
                <a:solidFill>
                  <a:srgbClr val="FFFF00"/>
                </a:solidFill>
              </a:rPr>
              <a:t> </a:t>
            </a:r>
            <a:r>
              <a:rPr lang="en-US" dirty="0" err="1">
                <a:solidFill>
                  <a:srgbClr val="FFFF00"/>
                </a:solidFill>
              </a:rPr>
              <a:t>sơ</a:t>
            </a:r>
            <a:r>
              <a:rPr lang="en-US" dirty="0">
                <a:solidFill>
                  <a:srgbClr val="FFFF00"/>
                </a:solidFill>
              </a:rPr>
              <a:t> </a:t>
            </a:r>
            <a:r>
              <a:rPr lang="en-US" dirty="0" err="1">
                <a:solidFill>
                  <a:srgbClr val="FFFF00"/>
                </a:solidFill>
              </a:rPr>
              <a:t>đồ</a:t>
            </a:r>
            <a:r>
              <a:rPr lang="en-US" dirty="0">
                <a:solidFill>
                  <a:srgbClr val="FFFF00"/>
                </a:solidFill>
              </a:rPr>
              <a:t> UML </a:t>
            </a:r>
          </a:p>
          <a:p>
            <a:pPr>
              <a:buNone/>
            </a:pPr>
            <a:r>
              <a:rPr lang="en-US" dirty="0" err="1"/>
              <a:t>Có</a:t>
            </a:r>
            <a:r>
              <a:rPr lang="en-US" dirty="0"/>
              <a:t> </a:t>
            </a:r>
            <a:r>
              <a:rPr lang="en-US" dirty="0" err="1"/>
              <a:t>các</a:t>
            </a:r>
            <a:r>
              <a:rPr lang="en-US" dirty="0"/>
              <a:t> </a:t>
            </a:r>
            <a:r>
              <a:rPr lang="en-US" dirty="0" err="1"/>
              <a:t>loại</a:t>
            </a:r>
            <a:r>
              <a:rPr lang="en-US" dirty="0"/>
              <a:t> </a:t>
            </a:r>
            <a:r>
              <a:rPr lang="en-US" dirty="0" err="1"/>
              <a:t>sơ</a:t>
            </a:r>
            <a:r>
              <a:rPr lang="en-US" dirty="0"/>
              <a:t> </a:t>
            </a:r>
            <a:r>
              <a:rPr lang="en-US" dirty="0" err="1"/>
              <a:t>đồ</a:t>
            </a:r>
            <a:r>
              <a:rPr lang="en-US" dirty="0"/>
              <a:t> UML </a:t>
            </a:r>
            <a:r>
              <a:rPr lang="en-US" dirty="0" err="1"/>
              <a:t>sau</a:t>
            </a:r>
            <a:r>
              <a:rPr lang="en-US" dirty="0"/>
              <a:t> </a:t>
            </a:r>
            <a:r>
              <a:rPr lang="en-US" dirty="0" err="1"/>
              <a:t>đây</a:t>
            </a:r>
            <a:r>
              <a:rPr lang="en-US" dirty="0"/>
              <a:t>:</a:t>
            </a:r>
          </a:p>
          <a:p>
            <a:pPr lvl="0"/>
            <a:r>
              <a:rPr lang="en-US" dirty="0" err="1"/>
              <a:t>Sơ</a:t>
            </a:r>
            <a:r>
              <a:rPr lang="en-US" dirty="0"/>
              <a:t> </a:t>
            </a:r>
            <a:r>
              <a:rPr lang="en-US" dirty="0" err="1"/>
              <a:t>đồ</a:t>
            </a:r>
            <a:r>
              <a:rPr lang="en-US" dirty="0"/>
              <a:t> Use case (Use case Diagram)</a:t>
            </a:r>
          </a:p>
          <a:p>
            <a:pPr lvl="0"/>
            <a:r>
              <a:rPr lang="en-US" dirty="0" err="1"/>
              <a:t>Sơ</a:t>
            </a:r>
            <a:r>
              <a:rPr lang="en-US" dirty="0"/>
              <a:t> </a:t>
            </a:r>
            <a:r>
              <a:rPr lang="en-US" dirty="0" err="1"/>
              <a:t>đồ</a:t>
            </a:r>
            <a:r>
              <a:rPr lang="en-US" dirty="0"/>
              <a:t> </a:t>
            </a:r>
            <a:r>
              <a:rPr lang="en-US" dirty="0" err="1"/>
              <a:t>lớp</a:t>
            </a:r>
            <a:r>
              <a:rPr lang="en-US" dirty="0"/>
              <a:t> (Class Diagram)</a:t>
            </a:r>
          </a:p>
          <a:p>
            <a:pPr lvl="0"/>
            <a:r>
              <a:rPr lang="en-US" dirty="0" err="1"/>
              <a:t>Sơ</a:t>
            </a:r>
            <a:r>
              <a:rPr lang="en-US" dirty="0"/>
              <a:t> </a:t>
            </a:r>
            <a:r>
              <a:rPr lang="en-US" dirty="0" err="1"/>
              <a:t>đồ</a:t>
            </a:r>
            <a:r>
              <a:rPr lang="en-US" dirty="0"/>
              <a:t> </a:t>
            </a:r>
            <a:r>
              <a:rPr lang="en-US" dirty="0" err="1"/>
              <a:t>hoạt</a:t>
            </a:r>
            <a:r>
              <a:rPr lang="en-US" dirty="0"/>
              <a:t> </a:t>
            </a:r>
            <a:r>
              <a:rPr lang="en-US" dirty="0" err="1"/>
              <a:t>động</a:t>
            </a:r>
            <a:r>
              <a:rPr lang="en-US" dirty="0"/>
              <a:t> (Activity Diagram)</a:t>
            </a:r>
          </a:p>
          <a:p>
            <a:pPr lvl="0"/>
            <a:r>
              <a:rPr lang="en-US" dirty="0" err="1"/>
              <a:t>Sơ</a:t>
            </a:r>
            <a:r>
              <a:rPr lang="en-US" dirty="0"/>
              <a:t> </a:t>
            </a:r>
            <a:r>
              <a:rPr lang="en-US" dirty="0" err="1"/>
              <a:t>đồ</a:t>
            </a:r>
            <a:r>
              <a:rPr lang="en-US" dirty="0"/>
              <a:t> </a:t>
            </a:r>
            <a:r>
              <a:rPr lang="en-US" dirty="0" err="1"/>
              <a:t>tuần</a:t>
            </a:r>
            <a:r>
              <a:rPr lang="en-US" dirty="0"/>
              <a:t> </a:t>
            </a:r>
            <a:r>
              <a:rPr lang="en-US" dirty="0" err="1"/>
              <a:t>tự</a:t>
            </a:r>
            <a:r>
              <a:rPr lang="en-US" dirty="0"/>
              <a:t> (Sequence Diagram)</a:t>
            </a:r>
          </a:p>
          <a:p>
            <a:pPr lvl="0"/>
            <a:r>
              <a:rPr lang="en-US" dirty="0" err="1"/>
              <a:t>Sơ</a:t>
            </a:r>
            <a:r>
              <a:rPr lang="en-US" dirty="0"/>
              <a:t> </a:t>
            </a:r>
            <a:r>
              <a:rPr lang="en-US" dirty="0" err="1"/>
              <a:t>đồ</a:t>
            </a:r>
            <a:r>
              <a:rPr lang="en-US" dirty="0"/>
              <a:t> </a:t>
            </a:r>
            <a:r>
              <a:rPr lang="en-US" dirty="0" err="1"/>
              <a:t>cộng</a:t>
            </a:r>
            <a:r>
              <a:rPr lang="en-US" dirty="0"/>
              <a:t> </a:t>
            </a:r>
            <a:r>
              <a:rPr lang="en-US" dirty="0" err="1"/>
              <a:t>tác</a:t>
            </a:r>
            <a:r>
              <a:rPr lang="en-US" dirty="0"/>
              <a:t> (Collaboration Diagram) </a:t>
            </a:r>
          </a:p>
          <a:p>
            <a:pPr marL="0" algn="just">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p>
        </p:txBody>
      </p:sp>
      <p:sp>
        <p:nvSpPr>
          <p:cNvPr id="3" name="Content Placeholder 2"/>
          <p:cNvSpPr>
            <a:spLocks noGrp="1"/>
          </p:cNvSpPr>
          <p:nvPr>
            <p:ph idx="1"/>
          </p:nvPr>
        </p:nvSpPr>
        <p:spPr>
          <a:xfrm>
            <a:off x="457200" y="1295400"/>
            <a:ext cx="8382000" cy="5334000"/>
          </a:xfrm>
        </p:spPr>
        <p:txBody>
          <a:bodyPr>
            <a:normAutofit fontScale="70000" lnSpcReduction="20000"/>
          </a:bodyPr>
          <a:lstStyle/>
          <a:p>
            <a:pPr>
              <a:buNone/>
            </a:pPr>
            <a:r>
              <a:rPr lang="en-US" sz="3400" dirty="0">
                <a:solidFill>
                  <a:srgbClr val="FFFF00"/>
                </a:solidFill>
              </a:rPr>
              <a:t>3.2.1 </a:t>
            </a:r>
            <a:r>
              <a:rPr lang="en-US" sz="3400" dirty="0" err="1">
                <a:solidFill>
                  <a:srgbClr val="FFFF00"/>
                </a:solidFill>
              </a:rPr>
              <a:t>Giới</a:t>
            </a:r>
            <a:r>
              <a:rPr lang="en-US" sz="3400" dirty="0">
                <a:solidFill>
                  <a:srgbClr val="FFFF00"/>
                </a:solidFill>
              </a:rPr>
              <a:t> </a:t>
            </a:r>
            <a:r>
              <a:rPr lang="en-US" sz="3400" dirty="0" err="1">
                <a:solidFill>
                  <a:srgbClr val="FFFF00"/>
                </a:solidFill>
              </a:rPr>
              <a:t>thiệu</a:t>
            </a:r>
            <a:r>
              <a:rPr lang="en-US" sz="3400" dirty="0">
                <a:solidFill>
                  <a:srgbClr val="FFFF00"/>
                </a:solidFill>
              </a:rPr>
              <a:t> </a:t>
            </a:r>
            <a:r>
              <a:rPr lang="en-US" sz="3400" dirty="0" err="1">
                <a:solidFill>
                  <a:srgbClr val="FFFF00"/>
                </a:solidFill>
              </a:rPr>
              <a:t>lược</a:t>
            </a:r>
            <a:r>
              <a:rPr lang="en-US" sz="3400" dirty="0">
                <a:solidFill>
                  <a:srgbClr val="FFFF00"/>
                </a:solidFill>
              </a:rPr>
              <a:t> </a:t>
            </a:r>
            <a:r>
              <a:rPr lang="en-US" sz="3400" dirty="0" err="1">
                <a:solidFill>
                  <a:srgbClr val="FFFF00"/>
                </a:solidFill>
              </a:rPr>
              <a:t>đồ</a:t>
            </a:r>
            <a:r>
              <a:rPr lang="en-US" sz="3400" dirty="0">
                <a:solidFill>
                  <a:srgbClr val="FFFF00"/>
                </a:solidFill>
              </a:rPr>
              <a:t> Use Case</a:t>
            </a:r>
          </a:p>
          <a:p>
            <a:pPr indent="457200" algn="just">
              <a:lnSpc>
                <a:spcPct val="120000"/>
              </a:lnSpc>
              <a:buNone/>
            </a:pPr>
            <a:r>
              <a:rPr lang="en-US" sz="3100" dirty="0">
                <a:solidFill>
                  <a:schemeClr val="accent1">
                    <a:lumMod val="75000"/>
                  </a:schemeClr>
                </a:solidFill>
              </a:rPr>
              <a:t>Use Case </a:t>
            </a:r>
            <a:r>
              <a:rPr lang="en-US" sz="3100" dirty="0" err="1"/>
              <a:t>được</a:t>
            </a:r>
            <a:r>
              <a:rPr lang="en-US" sz="3100" dirty="0"/>
              <a:t> </a:t>
            </a:r>
            <a:r>
              <a:rPr lang="en-US" sz="3100" dirty="0">
                <a:solidFill>
                  <a:srgbClr val="71DAFF"/>
                </a:solidFill>
              </a:rPr>
              <a:t>Ivan Jacobson </a:t>
            </a:r>
            <a:r>
              <a:rPr lang="en-US" sz="3100" dirty="0" err="1"/>
              <a:t>đề</a:t>
            </a:r>
            <a:r>
              <a:rPr lang="en-US" sz="3100" dirty="0"/>
              <a:t> </a:t>
            </a:r>
            <a:r>
              <a:rPr lang="en-US" sz="3100" dirty="0" err="1"/>
              <a:t>xuất</a:t>
            </a:r>
            <a:r>
              <a:rPr lang="en-US" sz="3100" dirty="0"/>
              <a:t> </a:t>
            </a:r>
            <a:r>
              <a:rPr lang="en-US" sz="3100" dirty="0" err="1"/>
              <a:t>từ</a:t>
            </a:r>
            <a:r>
              <a:rPr lang="en-US" sz="3100" dirty="0"/>
              <a:t> </a:t>
            </a:r>
            <a:r>
              <a:rPr lang="en-US" sz="3100" dirty="0" err="1"/>
              <a:t>năm</a:t>
            </a:r>
            <a:r>
              <a:rPr lang="en-US" sz="3100" dirty="0"/>
              <a:t> </a:t>
            </a:r>
            <a:r>
              <a:rPr lang="en-US" sz="3100" dirty="0">
                <a:solidFill>
                  <a:srgbClr val="92D050"/>
                </a:solidFill>
              </a:rPr>
              <a:t>1994</a:t>
            </a:r>
            <a:r>
              <a:rPr lang="en-US" sz="3100" dirty="0"/>
              <a:t> </a:t>
            </a:r>
            <a:r>
              <a:rPr lang="vi-VN" sz="3100" dirty="0"/>
              <a:t>nhằm mô tả các </a:t>
            </a:r>
            <a:r>
              <a:rPr lang="en-US" sz="3100" dirty="0" err="1"/>
              <a:t>chức</a:t>
            </a:r>
            <a:r>
              <a:rPr lang="en-US" sz="3100" dirty="0"/>
              <a:t> </a:t>
            </a:r>
            <a:r>
              <a:rPr lang="en-US" sz="3100" dirty="0" err="1"/>
              <a:t>năng</a:t>
            </a:r>
            <a:r>
              <a:rPr lang="en-US" sz="3100" dirty="0"/>
              <a:t> </a:t>
            </a:r>
            <a:r>
              <a:rPr lang="en-US" sz="3100" dirty="0" err="1"/>
              <a:t>hoạt</a:t>
            </a:r>
            <a:r>
              <a:rPr lang="en-US" sz="3100" dirty="0"/>
              <a:t> </a:t>
            </a:r>
            <a:r>
              <a:rPr lang="en-US" sz="3100" dirty="0" err="1"/>
              <a:t>động</a:t>
            </a:r>
            <a:r>
              <a:rPr lang="vi-VN" sz="3100" dirty="0"/>
              <a:t> của hệ thống cho khách hàng và xác định</a:t>
            </a:r>
            <a:r>
              <a:rPr lang="en-US" sz="3100" dirty="0"/>
              <a:t> </a:t>
            </a:r>
            <a:r>
              <a:rPr lang="vi-VN" sz="3100" dirty="0"/>
              <a:t>mối quan hệ tương tác giữa hệ thống phần mềm với </a:t>
            </a:r>
            <a:r>
              <a:rPr lang="en-US" sz="3100" dirty="0" err="1"/>
              <a:t>người</a:t>
            </a:r>
            <a:r>
              <a:rPr lang="en-US" sz="3100" dirty="0"/>
              <a:t> </a:t>
            </a:r>
            <a:r>
              <a:rPr lang="en-US" sz="3100" dirty="0" err="1"/>
              <a:t>sử</a:t>
            </a:r>
            <a:r>
              <a:rPr lang="en-US" sz="3100" dirty="0"/>
              <a:t> </a:t>
            </a:r>
            <a:r>
              <a:rPr lang="en-US" sz="3100" dirty="0" err="1"/>
              <a:t>dụng</a:t>
            </a:r>
            <a:r>
              <a:rPr lang="en-US" sz="3100" dirty="0"/>
              <a:t> </a:t>
            </a:r>
            <a:r>
              <a:rPr lang="en-US" sz="3100" dirty="0" err="1"/>
              <a:t>sau</a:t>
            </a:r>
            <a:r>
              <a:rPr lang="en-US" sz="3100" dirty="0"/>
              <a:t> </a:t>
            </a:r>
            <a:r>
              <a:rPr lang="en-US" sz="3100" dirty="0" err="1"/>
              <a:t>này</a:t>
            </a:r>
            <a:r>
              <a:rPr lang="vi-VN" sz="3100" dirty="0"/>
              <a:t>.</a:t>
            </a:r>
            <a:r>
              <a:rPr lang="en-US" sz="3100" dirty="0">
                <a:solidFill>
                  <a:srgbClr val="71DAFF"/>
                </a:solidFill>
              </a:rPr>
              <a:t> </a:t>
            </a:r>
          </a:p>
          <a:p>
            <a:pPr indent="457200" algn="just">
              <a:lnSpc>
                <a:spcPct val="120000"/>
              </a:lnSpc>
              <a:spcBef>
                <a:spcPts val="1200"/>
              </a:spcBef>
              <a:buNone/>
            </a:pPr>
            <a:r>
              <a:rPr lang="en-US" sz="3100" dirty="0" err="1"/>
              <a:t>Nói</a:t>
            </a:r>
            <a:r>
              <a:rPr lang="en-US" sz="3100" dirty="0"/>
              <a:t> </a:t>
            </a:r>
            <a:r>
              <a:rPr lang="en-US" sz="3100" dirty="0" err="1"/>
              <a:t>cách</a:t>
            </a:r>
            <a:r>
              <a:rPr lang="en-US" sz="3100" dirty="0"/>
              <a:t> </a:t>
            </a:r>
            <a:r>
              <a:rPr lang="en-US" sz="3100" dirty="0" err="1"/>
              <a:t>khác</a:t>
            </a:r>
            <a:r>
              <a:rPr lang="vi-VN" sz="3100" dirty="0"/>
              <a:t>, </a:t>
            </a:r>
            <a:r>
              <a:rPr lang="en-US" sz="3100" dirty="0">
                <a:solidFill>
                  <a:schemeClr val="accent1">
                    <a:lumMod val="75000"/>
                  </a:schemeClr>
                </a:solidFill>
              </a:rPr>
              <a:t>Use Case </a:t>
            </a:r>
            <a:r>
              <a:rPr lang="en-US" sz="3100" dirty="0"/>
              <a:t>(c</a:t>
            </a:r>
            <a:r>
              <a:rPr lang="vi-VN" sz="3100" dirty="0"/>
              <a:t>a sử dụng</a:t>
            </a:r>
            <a:r>
              <a:rPr lang="en-US" sz="3100" dirty="0"/>
              <a:t>)</a:t>
            </a:r>
            <a:r>
              <a:rPr lang="vi-VN" sz="3100" dirty="0"/>
              <a:t> mô tả tập các hoạt động của hệ thống theo quan điểm của các </a:t>
            </a:r>
            <a:r>
              <a:rPr lang="vi-VN" sz="3100" dirty="0">
                <a:solidFill>
                  <a:srgbClr val="71DAFF"/>
                </a:solidFill>
              </a:rPr>
              <a:t>Actor</a:t>
            </a:r>
            <a:r>
              <a:rPr lang="en-US" sz="3100" dirty="0">
                <a:solidFill>
                  <a:srgbClr val="71DAFF"/>
                </a:solidFill>
              </a:rPr>
              <a:t> </a:t>
            </a:r>
            <a:r>
              <a:rPr lang="en-US" sz="3100" dirty="0"/>
              <a:t>(</a:t>
            </a:r>
            <a:r>
              <a:rPr lang="vi-VN" sz="3100" dirty="0"/>
              <a:t>tác nhân</a:t>
            </a:r>
            <a:r>
              <a:rPr lang="en-US" sz="3100" dirty="0"/>
              <a:t>)</a:t>
            </a:r>
            <a:r>
              <a:rPr lang="vi-VN" sz="3100" dirty="0"/>
              <a:t>. Nó mô tả các yêu cầu của hệ thống và trả lời cho câu hỏi: </a:t>
            </a:r>
          </a:p>
          <a:p>
            <a:pPr indent="457200" algn="just">
              <a:spcBef>
                <a:spcPts val="1200"/>
              </a:spcBef>
              <a:buNone/>
            </a:pPr>
            <a:r>
              <a:rPr lang="en-US" sz="3100" i="1" dirty="0">
                <a:solidFill>
                  <a:srgbClr val="FFFF00"/>
                </a:solidFill>
              </a:rPr>
              <a:t>		</a:t>
            </a:r>
            <a:r>
              <a:rPr lang="vi-VN" sz="3100" i="1" dirty="0">
                <a:solidFill>
                  <a:srgbClr val="FFFF00"/>
                </a:solidFill>
              </a:rPr>
              <a:t>Hệ thống phải làm cái gì (What ?) </a:t>
            </a:r>
          </a:p>
          <a:p>
            <a:pPr indent="457200" algn="just">
              <a:lnSpc>
                <a:spcPct val="120000"/>
              </a:lnSpc>
              <a:spcBef>
                <a:spcPts val="1200"/>
              </a:spcBef>
              <a:buNone/>
            </a:pPr>
            <a:r>
              <a:rPr lang="en-US" sz="3100" dirty="0" err="1"/>
              <a:t>Tóm</a:t>
            </a:r>
            <a:r>
              <a:rPr lang="en-US" sz="3100" dirty="0"/>
              <a:t> </a:t>
            </a:r>
            <a:r>
              <a:rPr lang="en-US" sz="3100" dirty="0" err="1"/>
              <a:t>lại</a:t>
            </a:r>
            <a:r>
              <a:rPr lang="en-US" sz="3100" dirty="0"/>
              <a:t>, </a:t>
            </a:r>
            <a:r>
              <a:rPr lang="en-US" sz="3100" dirty="0">
                <a:solidFill>
                  <a:schemeClr val="accent1">
                    <a:lumMod val="75000"/>
                  </a:schemeClr>
                </a:solidFill>
              </a:rPr>
              <a:t>Use Case </a:t>
            </a:r>
            <a:r>
              <a:rPr lang="vi-VN" sz="3100" dirty="0"/>
              <a:t>mô tả một quá trình từ </a:t>
            </a:r>
            <a:r>
              <a:rPr lang="en-US" sz="3100" dirty="0" err="1"/>
              <a:t>lúc</a:t>
            </a:r>
            <a:r>
              <a:rPr lang="en-US" sz="3100" dirty="0"/>
              <a:t> </a:t>
            </a:r>
            <a:r>
              <a:rPr lang="vi-VN" sz="3100" dirty="0"/>
              <a:t>bắt đầu cho đến khi kết thúc, gồm dãy các thao tác, các giao dịch cần thiết để sản sinh ra cái gì đó (giá trị, thông tin) theo yêu cầu của</a:t>
            </a:r>
            <a:r>
              <a:rPr lang="en-US" sz="3100" dirty="0"/>
              <a:t> </a:t>
            </a:r>
            <a:r>
              <a:rPr lang="vi-VN" sz="3100" dirty="0"/>
              <a:t>một tổ chức, của tác nhân, v.v. </a:t>
            </a:r>
            <a:endParaRPr lang="en-US" sz="3100" dirty="0"/>
          </a:p>
          <a:p>
            <a:pPr marL="0" algn="jus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p>
        </p:txBody>
      </p:sp>
      <p:sp>
        <p:nvSpPr>
          <p:cNvPr id="3" name="Content Placeholder 2"/>
          <p:cNvSpPr>
            <a:spLocks noGrp="1"/>
          </p:cNvSpPr>
          <p:nvPr>
            <p:ph idx="1"/>
          </p:nvPr>
        </p:nvSpPr>
        <p:spPr>
          <a:xfrm>
            <a:off x="457200" y="1295400"/>
            <a:ext cx="8382000" cy="5334000"/>
          </a:xfrm>
        </p:spPr>
        <p:txBody>
          <a:bodyPr>
            <a:normAutofit fontScale="77500" lnSpcReduction="20000"/>
          </a:bodyPr>
          <a:lstStyle/>
          <a:p>
            <a:pPr>
              <a:buNone/>
            </a:pPr>
            <a:r>
              <a:rPr lang="en-US" sz="3400" dirty="0">
                <a:solidFill>
                  <a:srgbClr val="FFFF00"/>
                </a:solidFill>
              </a:rPr>
              <a:t>3.2.1 </a:t>
            </a:r>
            <a:r>
              <a:rPr lang="en-US" sz="3400" dirty="0" err="1">
                <a:solidFill>
                  <a:srgbClr val="FFFF00"/>
                </a:solidFill>
              </a:rPr>
              <a:t>Giới</a:t>
            </a:r>
            <a:r>
              <a:rPr lang="en-US" sz="3400" dirty="0">
                <a:solidFill>
                  <a:srgbClr val="FFFF00"/>
                </a:solidFill>
              </a:rPr>
              <a:t> </a:t>
            </a:r>
            <a:r>
              <a:rPr lang="en-US" sz="3400" dirty="0" err="1">
                <a:solidFill>
                  <a:srgbClr val="FFFF00"/>
                </a:solidFill>
              </a:rPr>
              <a:t>thiệu</a:t>
            </a:r>
            <a:r>
              <a:rPr lang="en-US" sz="3400" dirty="0">
                <a:solidFill>
                  <a:srgbClr val="FFFF00"/>
                </a:solidFill>
              </a:rPr>
              <a:t> </a:t>
            </a:r>
            <a:r>
              <a:rPr lang="en-US" sz="3400" dirty="0" err="1">
                <a:solidFill>
                  <a:srgbClr val="FFFF00"/>
                </a:solidFill>
              </a:rPr>
              <a:t>lược</a:t>
            </a:r>
            <a:r>
              <a:rPr lang="en-US" sz="3400" dirty="0">
                <a:solidFill>
                  <a:srgbClr val="FFFF00"/>
                </a:solidFill>
              </a:rPr>
              <a:t> </a:t>
            </a:r>
            <a:r>
              <a:rPr lang="en-US" sz="3400" dirty="0" err="1">
                <a:solidFill>
                  <a:srgbClr val="FFFF00"/>
                </a:solidFill>
              </a:rPr>
              <a:t>đồ</a:t>
            </a:r>
            <a:r>
              <a:rPr lang="en-US" sz="3400" dirty="0">
                <a:solidFill>
                  <a:srgbClr val="FFFF00"/>
                </a:solidFill>
              </a:rPr>
              <a:t> Use Case</a:t>
            </a:r>
          </a:p>
          <a:p>
            <a:pPr indent="457200" algn="just">
              <a:lnSpc>
                <a:spcPct val="120000"/>
              </a:lnSpc>
              <a:buNone/>
            </a:pPr>
            <a:r>
              <a:rPr lang="vi-VN" sz="3100" dirty="0"/>
              <a:t>Mục tiêu của </a:t>
            </a:r>
            <a:r>
              <a:rPr lang="en-US" sz="3100" dirty="0">
                <a:solidFill>
                  <a:schemeClr val="accent1">
                    <a:lumMod val="75000"/>
                  </a:schemeClr>
                </a:solidFill>
              </a:rPr>
              <a:t>Use Case </a:t>
            </a:r>
            <a:r>
              <a:rPr lang="vi-VN" sz="3100" dirty="0"/>
              <a:t>trong cả quá trình phát triển phần mềm: </a:t>
            </a:r>
          </a:p>
          <a:p>
            <a:pPr indent="274320" algn="just">
              <a:lnSpc>
                <a:spcPct val="120000"/>
              </a:lnSpc>
            </a:pPr>
            <a:r>
              <a:rPr lang="vi-VN" sz="3100" dirty="0"/>
              <a:t> Mô tả các yêu cầu chức năng của hệ thống, là kết quả của quá trình khảo sát, nghiên cứu các yêu cầu của bài toán và những thoả thuận giữa khách hàng, </a:t>
            </a:r>
            <a:r>
              <a:rPr lang="en-US" sz="3100" dirty="0" err="1"/>
              <a:t>người</a:t>
            </a:r>
            <a:r>
              <a:rPr lang="en-US" sz="3100" dirty="0"/>
              <a:t> </a:t>
            </a:r>
            <a:r>
              <a:rPr lang="en-US" sz="3100" dirty="0" err="1"/>
              <a:t>sử</a:t>
            </a:r>
            <a:r>
              <a:rPr lang="en-US" sz="3100" dirty="0"/>
              <a:t> </a:t>
            </a:r>
            <a:r>
              <a:rPr lang="en-US" sz="3100" dirty="0" err="1"/>
              <a:t>dụng</a:t>
            </a:r>
            <a:r>
              <a:rPr lang="vi-VN" sz="3100" dirty="0"/>
              <a:t> hệ thống với người phát triển phần mềm.   </a:t>
            </a:r>
          </a:p>
          <a:p>
            <a:pPr indent="274320" algn="just">
              <a:lnSpc>
                <a:spcPct val="120000"/>
              </a:lnSpc>
            </a:pPr>
            <a:r>
              <a:rPr lang="vi-VN" sz="3100" dirty="0"/>
              <a:t> Làm cơ sở để người phân tích viên hiểu, người thiết kế xây dựng các kiến trúc, người lập trình cài đặt các chức năng của hệ thống. </a:t>
            </a:r>
            <a:endParaRPr lang="en-US" sz="3100" dirty="0"/>
          </a:p>
          <a:p>
            <a:pPr indent="274320" algn="just">
              <a:lnSpc>
                <a:spcPct val="120000"/>
              </a:lnSpc>
            </a:pPr>
            <a:r>
              <a:rPr lang="en-US" sz="3100" dirty="0"/>
              <a:t> </a:t>
            </a:r>
            <a:r>
              <a:rPr lang="vi-VN" sz="3100" dirty="0"/>
              <a:t>Cung cấp các cơ sở để kiểm duyệt, thử nghiệm hệ thống</a:t>
            </a:r>
            <a:r>
              <a:rPr lang="en-US" sz="3100" dirty="0"/>
              <a:t> </a:t>
            </a:r>
            <a:r>
              <a:rPr lang="en-US" sz="3100" dirty="0" err="1"/>
              <a:t>sau</a:t>
            </a:r>
            <a:r>
              <a:rPr lang="en-US" sz="3100" dirty="0"/>
              <a:t> </a:t>
            </a:r>
            <a:r>
              <a:rPr lang="en-US" sz="3100" dirty="0" err="1"/>
              <a:t>này</a:t>
            </a:r>
            <a:r>
              <a:rPr lang="vi-VN" sz="3100" dirty="0"/>
              <a:t>.</a:t>
            </a:r>
            <a:endParaRPr lang="en-US" sz="3100" dirty="0"/>
          </a:p>
          <a:p>
            <a:pPr marL="0" algn="just">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p>
        </p:txBody>
      </p:sp>
      <p:sp>
        <p:nvSpPr>
          <p:cNvPr id="3" name="Content Placeholder 2"/>
          <p:cNvSpPr>
            <a:spLocks noGrp="1"/>
          </p:cNvSpPr>
          <p:nvPr>
            <p:ph idx="1"/>
          </p:nvPr>
        </p:nvSpPr>
        <p:spPr>
          <a:xfrm>
            <a:off x="457200" y="1295400"/>
            <a:ext cx="8382000" cy="5334000"/>
          </a:xfrm>
        </p:spPr>
        <p:txBody>
          <a:bodyPr>
            <a:normAutofit fontScale="70000" lnSpcReduction="20000"/>
          </a:bodyPr>
          <a:lstStyle/>
          <a:p>
            <a:pPr>
              <a:buNone/>
            </a:pPr>
            <a:r>
              <a:rPr lang="en-US" sz="3400" dirty="0">
                <a:solidFill>
                  <a:srgbClr val="FFFF00"/>
                </a:solidFill>
              </a:rPr>
              <a:t>3.2.1 </a:t>
            </a:r>
            <a:r>
              <a:rPr lang="en-US" sz="3400" dirty="0" err="1">
                <a:solidFill>
                  <a:srgbClr val="FFFF00"/>
                </a:solidFill>
              </a:rPr>
              <a:t>Giới</a:t>
            </a:r>
            <a:r>
              <a:rPr lang="en-US" sz="3400" dirty="0">
                <a:solidFill>
                  <a:srgbClr val="FFFF00"/>
                </a:solidFill>
              </a:rPr>
              <a:t> </a:t>
            </a:r>
            <a:r>
              <a:rPr lang="en-US" sz="3400" dirty="0" err="1">
                <a:solidFill>
                  <a:srgbClr val="FFFF00"/>
                </a:solidFill>
              </a:rPr>
              <a:t>thiệu</a:t>
            </a:r>
            <a:r>
              <a:rPr lang="en-US" sz="3400" dirty="0">
                <a:solidFill>
                  <a:srgbClr val="FFFF00"/>
                </a:solidFill>
              </a:rPr>
              <a:t> </a:t>
            </a:r>
            <a:r>
              <a:rPr lang="en-US" sz="3400" dirty="0" err="1">
                <a:solidFill>
                  <a:srgbClr val="FFFF00"/>
                </a:solidFill>
              </a:rPr>
              <a:t>lược</a:t>
            </a:r>
            <a:r>
              <a:rPr lang="en-US" sz="3400" dirty="0">
                <a:solidFill>
                  <a:srgbClr val="FFFF00"/>
                </a:solidFill>
              </a:rPr>
              <a:t> </a:t>
            </a:r>
            <a:r>
              <a:rPr lang="en-US" sz="3400" dirty="0" err="1">
                <a:solidFill>
                  <a:srgbClr val="FFFF00"/>
                </a:solidFill>
              </a:rPr>
              <a:t>đồ</a:t>
            </a:r>
            <a:r>
              <a:rPr lang="en-US" sz="3400" dirty="0">
                <a:solidFill>
                  <a:srgbClr val="FFFF00"/>
                </a:solidFill>
              </a:rPr>
              <a:t> Use Case</a:t>
            </a:r>
          </a:p>
          <a:p>
            <a:pPr indent="457200" algn="just">
              <a:lnSpc>
                <a:spcPct val="120000"/>
              </a:lnSpc>
              <a:buNone/>
            </a:pPr>
            <a:r>
              <a:rPr lang="en-US" sz="3100" dirty="0">
                <a:solidFill>
                  <a:schemeClr val="accent1">
                    <a:lumMod val="75000"/>
                  </a:schemeClr>
                </a:solidFill>
              </a:rPr>
              <a:t>Use Case</a:t>
            </a:r>
            <a:r>
              <a:rPr lang="vi-VN" sz="3100" dirty="0"/>
              <a:t> đóng vai trò rất quan trọng trong cả quá trình phát triển phần</a:t>
            </a:r>
            <a:r>
              <a:rPr lang="en-US" sz="3100" dirty="0"/>
              <a:t> </a:t>
            </a:r>
            <a:r>
              <a:rPr lang="vi-VN" sz="3100" dirty="0"/>
              <a:t>mềm, tất cả các pha phân tích, thiết kế sau này đều dựa vào các </a:t>
            </a:r>
            <a:r>
              <a:rPr lang="en-US" sz="3100" dirty="0">
                <a:solidFill>
                  <a:schemeClr val="accent1">
                    <a:lumMod val="75000"/>
                  </a:schemeClr>
                </a:solidFill>
              </a:rPr>
              <a:t>Use Case </a:t>
            </a:r>
            <a:r>
              <a:rPr lang="vi-VN" sz="3100" dirty="0"/>
              <a:t>. Như vậy, quá trình được hướng dẫn bởi </a:t>
            </a:r>
            <a:r>
              <a:rPr lang="en-US" sz="3100" dirty="0">
                <a:solidFill>
                  <a:schemeClr val="accent1">
                    <a:lumMod val="75000"/>
                  </a:schemeClr>
                </a:solidFill>
              </a:rPr>
              <a:t>Use Case </a:t>
            </a:r>
            <a:r>
              <a:rPr lang="vi-VN" sz="3100" dirty="0"/>
              <a:t>là một cách hữu hiệu để mô hình hoá hệ thống. </a:t>
            </a:r>
            <a:endParaRPr lang="en-US" sz="3100" dirty="0"/>
          </a:p>
          <a:p>
            <a:pPr indent="457200" algn="just">
              <a:lnSpc>
                <a:spcPct val="120000"/>
              </a:lnSpc>
            </a:pPr>
            <a:r>
              <a:rPr lang="vi-VN" sz="3100" dirty="0"/>
              <a:t>Người sử dụng phải nêu được các yêu cầu của hệ thống</a:t>
            </a:r>
            <a:endParaRPr lang="en-US" sz="3100" dirty="0"/>
          </a:p>
          <a:p>
            <a:pPr indent="457200" algn="just">
              <a:lnSpc>
                <a:spcPct val="120000"/>
              </a:lnSpc>
            </a:pPr>
            <a:r>
              <a:rPr lang="en-US" sz="3100" dirty="0"/>
              <a:t>P</a:t>
            </a:r>
            <a:r>
              <a:rPr lang="vi-VN" sz="3100" dirty="0"/>
              <a:t>hân tích viên phải hiểu được các công việc của hệ thống</a:t>
            </a:r>
            <a:endParaRPr lang="en-US" sz="3100" dirty="0"/>
          </a:p>
          <a:p>
            <a:pPr marL="859536" indent="-457200" algn="just">
              <a:lnSpc>
                <a:spcPct val="120000"/>
              </a:lnSpc>
            </a:pPr>
            <a:r>
              <a:rPr lang="en-US" sz="3100" dirty="0"/>
              <a:t>N</a:t>
            </a:r>
            <a:r>
              <a:rPr lang="vi-VN" sz="3100" dirty="0"/>
              <a:t>gười thiết kế phải đưa ra được các thành phần để thực hiện các </a:t>
            </a:r>
            <a:r>
              <a:rPr lang="en-US" sz="3100" dirty="0"/>
              <a:t>Use Case</a:t>
            </a:r>
          </a:p>
          <a:p>
            <a:pPr indent="457200" algn="just">
              <a:lnSpc>
                <a:spcPct val="120000"/>
              </a:lnSpc>
            </a:pPr>
            <a:r>
              <a:rPr lang="en-US" sz="3100" dirty="0"/>
              <a:t>N</a:t>
            </a:r>
            <a:r>
              <a:rPr lang="vi-VN" sz="3100" dirty="0"/>
              <a:t>gười lập trình thực hiện</a:t>
            </a:r>
            <a:r>
              <a:rPr lang="en-US" sz="3100" dirty="0"/>
              <a:t> </a:t>
            </a:r>
            <a:r>
              <a:rPr lang="vi-VN" sz="3100" dirty="0"/>
              <a:t>cài đặt chúng</a:t>
            </a:r>
            <a:endParaRPr lang="en-US" sz="3100" dirty="0"/>
          </a:p>
          <a:p>
            <a:pPr marL="859536" indent="-457200" algn="just">
              <a:lnSpc>
                <a:spcPct val="120000"/>
              </a:lnSpc>
            </a:pPr>
            <a:r>
              <a:rPr lang="en-US" sz="3100" dirty="0"/>
              <a:t>C</a:t>
            </a:r>
            <a:r>
              <a:rPr lang="vi-VN" sz="3100" dirty="0"/>
              <a:t>uối cùng nhân viên kiểm tra hệ thống dựa vào những </a:t>
            </a:r>
            <a:r>
              <a:rPr lang="en-US" sz="3100" dirty="0"/>
              <a:t>Use Case</a:t>
            </a:r>
            <a:r>
              <a:rPr lang="vi-VN" sz="3100" dirty="0"/>
              <a:t> đó</a:t>
            </a:r>
            <a:r>
              <a:rPr lang="en-US" sz="3100" dirty="0"/>
              <a:t> </a:t>
            </a:r>
            <a:r>
              <a:rPr lang="en-US" sz="3100" dirty="0" err="1"/>
              <a:t>để</a:t>
            </a:r>
            <a:r>
              <a:rPr lang="en-US" sz="3100" dirty="0"/>
              <a:t> </a:t>
            </a:r>
            <a:r>
              <a:rPr lang="en-US" sz="3100" dirty="0" err="1"/>
              <a:t>kiểm</a:t>
            </a:r>
            <a:r>
              <a:rPr lang="en-US" sz="3100" dirty="0"/>
              <a:t> </a:t>
            </a:r>
            <a:r>
              <a:rPr lang="en-US" sz="3100" dirty="0" err="1"/>
              <a:t>thử</a:t>
            </a:r>
            <a:r>
              <a:rPr lang="vi-VN" sz="3100" dirty="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p>
        </p:txBody>
      </p:sp>
      <p:sp>
        <p:nvSpPr>
          <p:cNvPr id="3" name="Content Placeholder 2"/>
          <p:cNvSpPr>
            <a:spLocks noGrp="1"/>
          </p:cNvSpPr>
          <p:nvPr>
            <p:ph idx="1"/>
          </p:nvPr>
        </p:nvSpPr>
        <p:spPr>
          <a:xfrm>
            <a:off x="457200" y="1295400"/>
            <a:ext cx="8382000" cy="5334000"/>
          </a:xfrm>
        </p:spPr>
        <p:txBody>
          <a:bodyPr>
            <a:normAutofit/>
          </a:bodyPr>
          <a:lstStyle/>
          <a:p>
            <a:pPr>
              <a:buNone/>
            </a:pPr>
            <a:r>
              <a:rPr lang="en-US" sz="2400" dirty="0">
                <a:solidFill>
                  <a:srgbClr val="FFFF00"/>
                </a:solidFill>
              </a:rPr>
              <a:t>3.2.1 </a:t>
            </a:r>
            <a:r>
              <a:rPr lang="en-US" sz="2400" dirty="0" err="1">
                <a:solidFill>
                  <a:srgbClr val="FFFF00"/>
                </a:solidFill>
              </a:rPr>
              <a:t>Giới</a:t>
            </a:r>
            <a:r>
              <a:rPr lang="en-US" sz="2400" dirty="0">
                <a:solidFill>
                  <a:srgbClr val="FFFF00"/>
                </a:solidFill>
              </a:rPr>
              <a:t> </a:t>
            </a:r>
            <a:r>
              <a:rPr lang="en-US" sz="2400" dirty="0" err="1">
                <a:solidFill>
                  <a:srgbClr val="FFFF00"/>
                </a:solidFill>
              </a:rPr>
              <a:t>thiệu</a:t>
            </a:r>
            <a:r>
              <a:rPr lang="en-US" sz="2400" dirty="0">
                <a:solidFill>
                  <a:srgbClr val="FFFF00"/>
                </a:solidFill>
              </a:rPr>
              <a:t> </a:t>
            </a:r>
            <a:r>
              <a:rPr lang="en-US" sz="2400" dirty="0" err="1">
                <a:solidFill>
                  <a:srgbClr val="FFFF00"/>
                </a:solidFill>
              </a:rPr>
              <a:t>lược</a:t>
            </a:r>
            <a:r>
              <a:rPr lang="en-US" sz="2400" dirty="0">
                <a:solidFill>
                  <a:srgbClr val="FFFF00"/>
                </a:solidFill>
              </a:rPr>
              <a:t> </a:t>
            </a:r>
            <a:r>
              <a:rPr lang="en-US" sz="2400" dirty="0" err="1">
                <a:solidFill>
                  <a:srgbClr val="FFFF00"/>
                </a:solidFill>
              </a:rPr>
              <a:t>đồ</a:t>
            </a:r>
            <a:r>
              <a:rPr lang="en-US" sz="2400" dirty="0">
                <a:solidFill>
                  <a:srgbClr val="FFFF00"/>
                </a:solidFill>
              </a:rPr>
              <a:t> Use Case</a:t>
            </a:r>
          </a:p>
        </p:txBody>
      </p:sp>
      <p:pic>
        <p:nvPicPr>
          <p:cNvPr id="1031" name="Picture 7"/>
          <p:cNvPicPr>
            <a:picLocks noChangeAspect="1" noChangeArrowheads="1"/>
          </p:cNvPicPr>
          <p:nvPr/>
        </p:nvPicPr>
        <p:blipFill>
          <a:blip r:embed="rId2" cstate="print"/>
          <a:srcRect/>
          <a:stretch>
            <a:fillRect/>
          </a:stretch>
        </p:blipFill>
        <p:spPr bwMode="auto">
          <a:xfrm>
            <a:off x="457200" y="2133600"/>
            <a:ext cx="8365269" cy="387667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792162"/>
          </a:xfrm>
        </p:spPr>
        <p:txBody>
          <a:bodyPr>
            <a:noAutofit/>
          </a:bodyPr>
          <a:lstStyle/>
          <a:p>
            <a:r>
              <a:rPr lang="en-US" sz="3600" dirty="0">
                <a:solidFill>
                  <a:schemeClr val="accent1">
                    <a:lumMod val="75000"/>
                  </a:schemeClr>
                </a:solidFill>
              </a:rPr>
              <a:t>3.2 </a:t>
            </a:r>
            <a:r>
              <a:rPr lang="en-US" sz="3600" dirty="0" err="1">
                <a:solidFill>
                  <a:schemeClr val="accent1">
                    <a:lumMod val="75000"/>
                  </a:schemeClr>
                </a:solidFill>
              </a:rPr>
              <a:t>Lược</a:t>
            </a:r>
            <a:r>
              <a:rPr lang="en-US" sz="3600" dirty="0">
                <a:solidFill>
                  <a:schemeClr val="accent1">
                    <a:lumMod val="75000"/>
                  </a:schemeClr>
                </a:solidFill>
              </a:rPr>
              <a:t> </a:t>
            </a:r>
            <a:r>
              <a:rPr lang="en-US" sz="3600" dirty="0" err="1">
                <a:solidFill>
                  <a:schemeClr val="accent1">
                    <a:lumMod val="75000"/>
                  </a:schemeClr>
                </a:solidFill>
              </a:rPr>
              <a:t>đồ</a:t>
            </a:r>
            <a:r>
              <a:rPr lang="en-US" sz="3600" dirty="0">
                <a:solidFill>
                  <a:schemeClr val="accent1">
                    <a:lumMod val="75000"/>
                  </a:schemeClr>
                </a:solidFill>
              </a:rPr>
              <a:t> Use Case (Use Case Diagram)</a:t>
            </a:r>
          </a:p>
        </p:txBody>
      </p:sp>
      <p:sp>
        <p:nvSpPr>
          <p:cNvPr id="3" name="Content Placeholder 2"/>
          <p:cNvSpPr>
            <a:spLocks noGrp="1"/>
          </p:cNvSpPr>
          <p:nvPr>
            <p:ph idx="1"/>
          </p:nvPr>
        </p:nvSpPr>
        <p:spPr>
          <a:xfrm>
            <a:off x="457200" y="1143000"/>
            <a:ext cx="8382000" cy="5486400"/>
          </a:xfrm>
        </p:spPr>
        <p:txBody>
          <a:bodyPr>
            <a:normAutofit fontScale="47500" lnSpcReduction="20000"/>
          </a:bodyPr>
          <a:lstStyle/>
          <a:p>
            <a:pPr>
              <a:buNone/>
            </a:pPr>
            <a:r>
              <a:rPr lang="en-US" sz="5100" dirty="0">
                <a:solidFill>
                  <a:srgbClr val="FFFF00"/>
                </a:solidFill>
              </a:rPr>
              <a:t>3.2.2 </a:t>
            </a:r>
            <a:r>
              <a:rPr lang="en-US" sz="5100" dirty="0" err="1">
                <a:solidFill>
                  <a:srgbClr val="FFFF00"/>
                </a:solidFill>
              </a:rPr>
              <a:t>Các</a:t>
            </a:r>
            <a:r>
              <a:rPr lang="en-US" sz="5100" dirty="0">
                <a:solidFill>
                  <a:srgbClr val="FFFF00"/>
                </a:solidFill>
              </a:rPr>
              <a:t> </a:t>
            </a:r>
            <a:r>
              <a:rPr lang="en-US" sz="5100" dirty="0" err="1">
                <a:solidFill>
                  <a:srgbClr val="FFFF00"/>
                </a:solidFill>
              </a:rPr>
              <a:t>thành</a:t>
            </a:r>
            <a:r>
              <a:rPr lang="en-US" sz="5100" dirty="0">
                <a:solidFill>
                  <a:srgbClr val="FFFF00"/>
                </a:solidFill>
              </a:rPr>
              <a:t> </a:t>
            </a:r>
            <a:r>
              <a:rPr lang="en-US" sz="5100" dirty="0" err="1">
                <a:solidFill>
                  <a:srgbClr val="FFFF00"/>
                </a:solidFill>
              </a:rPr>
              <a:t>phần</a:t>
            </a:r>
            <a:r>
              <a:rPr lang="en-US" sz="5100" dirty="0">
                <a:solidFill>
                  <a:srgbClr val="FFFF00"/>
                </a:solidFill>
              </a:rPr>
              <a:t> </a:t>
            </a:r>
            <a:r>
              <a:rPr lang="en-US" sz="5100" dirty="0" err="1">
                <a:solidFill>
                  <a:srgbClr val="FFFF00"/>
                </a:solidFill>
              </a:rPr>
              <a:t>của</a:t>
            </a:r>
            <a:r>
              <a:rPr lang="en-US" sz="5100" dirty="0">
                <a:solidFill>
                  <a:srgbClr val="FFFF00"/>
                </a:solidFill>
              </a:rPr>
              <a:t> </a:t>
            </a:r>
            <a:r>
              <a:rPr lang="en-US" sz="5100" dirty="0" err="1">
                <a:solidFill>
                  <a:srgbClr val="FFFF00"/>
                </a:solidFill>
              </a:rPr>
              <a:t>lược</a:t>
            </a:r>
            <a:r>
              <a:rPr lang="en-US" sz="5100" dirty="0">
                <a:solidFill>
                  <a:srgbClr val="FFFF00"/>
                </a:solidFill>
              </a:rPr>
              <a:t> </a:t>
            </a:r>
            <a:r>
              <a:rPr lang="en-US" sz="5100" dirty="0" err="1">
                <a:solidFill>
                  <a:srgbClr val="FFFF00"/>
                </a:solidFill>
              </a:rPr>
              <a:t>đồ</a:t>
            </a:r>
            <a:r>
              <a:rPr lang="en-US" sz="5100" dirty="0">
                <a:solidFill>
                  <a:srgbClr val="FFFF00"/>
                </a:solidFill>
              </a:rPr>
              <a:t> Use Case</a:t>
            </a:r>
          </a:p>
          <a:p>
            <a:pPr indent="457200" algn="just">
              <a:lnSpc>
                <a:spcPct val="120000"/>
              </a:lnSpc>
              <a:spcBef>
                <a:spcPts val="1200"/>
              </a:spcBef>
            </a:pPr>
            <a:r>
              <a:rPr lang="en-US" sz="4200" dirty="0">
                <a:solidFill>
                  <a:srgbClr val="FFC000"/>
                </a:solidFill>
              </a:rPr>
              <a:t>Use Case </a:t>
            </a:r>
            <a:r>
              <a:rPr lang="en-US" sz="4200" dirty="0" err="1"/>
              <a:t>được</a:t>
            </a:r>
            <a:r>
              <a:rPr lang="en-US" sz="4200" dirty="0"/>
              <a:t> </a:t>
            </a:r>
            <a:r>
              <a:rPr lang="en-US" sz="4200" dirty="0" err="1"/>
              <a:t>ký</a:t>
            </a:r>
            <a:r>
              <a:rPr lang="en-US" sz="4200" dirty="0"/>
              <a:t> </a:t>
            </a:r>
            <a:r>
              <a:rPr lang="vi-VN" sz="4200" dirty="0"/>
              <a:t>h</a:t>
            </a:r>
            <a:r>
              <a:rPr lang="en-US" sz="4200" dirty="0" err="1"/>
              <a:t>i</a:t>
            </a:r>
            <a:r>
              <a:rPr lang="vi-VN" sz="4200" dirty="0"/>
              <a:t>ệ</a:t>
            </a:r>
            <a:r>
              <a:rPr lang="en-US" sz="4200" dirty="0"/>
              <a:t>u </a:t>
            </a:r>
            <a:r>
              <a:rPr lang="en-US" sz="4200" dirty="0" err="1"/>
              <a:t>là</a:t>
            </a:r>
            <a:r>
              <a:rPr lang="en-US" sz="4200" dirty="0"/>
              <a:t> </a:t>
            </a:r>
            <a:r>
              <a:rPr lang="en-US" sz="4200" dirty="0" err="1"/>
              <a:t>hình</a:t>
            </a:r>
            <a:r>
              <a:rPr lang="en-US" sz="4200" dirty="0"/>
              <a:t> </a:t>
            </a:r>
            <a:r>
              <a:rPr lang="en-US" sz="4200" dirty="0" err="1"/>
              <a:t>elip</a:t>
            </a:r>
            <a:r>
              <a:rPr lang="en-US" sz="4200" dirty="0"/>
              <a:t> </a:t>
            </a:r>
            <a:r>
              <a:rPr lang="en-US" sz="4200" dirty="0" err="1"/>
              <a:t>như</a:t>
            </a:r>
            <a:r>
              <a:rPr lang="en-US" sz="4200" dirty="0"/>
              <a:t> </a:t>
            </a:r>
            <a:r>
              <a:rPr lang="en-US" sz="4200" dirty="0" err="1"/>
              <a:t>sau</a:t>
            </a:r>
            <a:r>
              <a:rPr lang="en-US" sz="4200" dirty="0"/>
              <a:t> </a:t>
            </a:r>
            <a:r>
              <a:rPr lang="en-US" sz="4200" dirty="0">
                <a:solidFill>
                  <a:srgbClr val="71DAFF"/>
                </a:solidFill>
              </a:rPr>
              <a:t> </a:t>
            </a:r>
          </a:p>
          <a:p>
            <a:pPr indent="457200" algn="just">
              <a:lnSpc>
                <a:spcPct val="120000"/>
              </a:lnSpc>
            </a:pPr>
            <a:endParaRPr lang="en-US" sz="3100" dirty="0">
              <a:solidFill>
                <a:srgbClr val="71DAFF"/>
              </a:solidFill>
            </a:endParaRPr>
          </a:p>
          <a:p>
            <a:pPr indent="457200" algn="just">
              <a:lnSpc>
                <a:spcPct val="120000"/>
              </a:lnSpc>
              <a:spcBef>
                <a:spcPts val="1200"/>
              </a:spcBef>
              <a:buNone/>
            </a:pPr>
            <a:r>
              <a:rPr lang="vi-VN" sz="4200" dirty="0"/>
              <a:t>Trong đó, </a:t>
            </a:r>
            <a:r>
              <a:rPr lang="vi-VN" sz="4200" b="1" i="1" dirty="0">
                <a:solidFill>
                  <a:srgbClr val="FFFF00"/>
                </a:solidFill>
              </a:rPr>
              <a:t>Hoạt động </a:t>
            </a:r>
            <a:r>
              <a:rPr lang="vi-VN" sz="4200" dirty="0"/>
              <a:t>là các chức năng, nhiệm vụ hay gọi chung là dịch vụ của hệ thống và thường được mô tả bằng các động từ, hay mệnh đề động từ đơn</a:t>
            </a:r>
            <a:r>
              <a:rPr lang="en-US" sz="4200" dirty="0"/>
              <a:t>.</a:t>
            </a:r>
          </a:p>
          <a:p>
            <a:pPr indent="457200" algn="just">
              <a:lnSpc>
                <a:spcPct val="120000"/>
              </a:lnSpc>
              <a:buNone/>
            </a:pPr>
            <a:r>
              <a:rPr lang="en-US" sz="4200" dirty="0">
                <a:solidFill>
                  <a:srgbClr val="FFFF00"/>
                </a:solidFill>
              </a:rPr>
              <a:t>V</a:t>
            </a:r>
            <a:r>
              <a:rPr lang="vi-VN" sz="4200" dirty="0">
                <a:solidFill>
                  <a:srgbClr val="FFFF00"/>
                </a:solidFill>
              </a:rPr>
              <a:t>í dụ</a:t>
            </a:r>
            <a:r>
              <a:rPr lang="vi-VN" sz="4200" dirty="0"/>
              <a:t>:</a:t>
            </a:r>
            <a:r>
              <a:rPr lang="en-US" sz="4200" dirty="0"/>
              <a:t> </a:t>
            </a:r>
            <a:r>
              <a:rPr lang="vi-VN" sz="4200" dirty="0"/>
              <a:t>bán hàng, thanh toán, khởi động hệ thống, v.v.</a:t>
            </a:r>
            <a:endParaRPr lang="en-US" sz="4200" dirty="0"/>
          </a:p>
          <a:p>
            <a:pPr indent="457200" algn="just">
              <a:lnSpc>
                <a:spcPct val="120000"/>
              </a:lnSpc>
              <a:spcBef>
                <a:spcPts val="1200"/>
              </a:spcBef>
            </a:pPr>
            <a:r>
              <a:rPr lang="en-US" sz="4200" dirty="0" err="1">
                <a:solidFill>
                  <a:srgbClr val="71DAFF"/>
                </a:solidFill>
              </a:rPr>
              <a:t>Tác</a:t>
            </a:r>
            <a:r>
              <a:rPr lang="en-US" sz="4200" dirty="0">
                <a:solidFill>
                  <a:srgbClr val="71DAFF"/>
                </a:solidFill>
              </a:rPr>
              <a:t> </a:t>
            </a:r>
            <a:r>
              <a:rPr lang="en-US" sz="4200" dirty="0" err="1">
                <a:solidFill>
                  <a:srgbClr val="71DAFF"/>
                </a:solidFill>
              </a:rPr>
              <a:t>nhân</a:t>
            </a:r>
            <a:r>
              <a:rPr lang="en-US" sz="4200" dirty="0">
                <a:solidFill>
                  <a:srgbClr val="71DAFF"/>
                </a:solidFill>
              </a:rPr>
              <a:t> (</a:t>
            </a:r>
            <a:r>
              <a:rPr lang="vi-VN" sz="4200" dirty="0">
                <a:solidFill>
                  <a:srgbClr val="71DAFF"/>
                </a:solidFill>
              </a:rPr>
              <a:t>Actor</a:t>
            </a:r>
            <a:r>
              <a:rPr lang="en-US" sz="4200" dirty="0">
                <a:solidFill>
                  <a:srgbClr val="71DAFF"/>
                </a:solidFill>
              </a:rPr>
              <a:t>) </a:t>
            </a:r>
            <a:r>
              <a:rPr lang="vi-VN" sz="4200" dirty="0"/>
              <a:t>là những thực thể bên ngoài có tương tác với hệ thống, bao gồm người, vật, thiết bị hay các hệ thống khác có trao đổi thông tin với hệ thống. Nói cách khác, tác nhân đại diện cho người hay một bộ phận của tổ chức mong muốn nhận được các thông tin (dữ liệu) hoặc các câu trả lời từ những </a:t>
            </a:r>
            <a:r>
              <a:rPr lang="en-US" sz="4200" dirty="0">
                <a:solidFill>
                  <a:srgbClr val="FFC000"/>
                </a:solidFill>
              </a:rPr>
              <a:t>Use Case </a:t>
            </a:r>
            <a:r>
              <a:rPr lang="vi-VN" sz="4200" dirty="0"/>
              <a:t>tương ứng.  </a:t>
            </a:r>
          </a:p>
          <a:p>
            <a:pPr indent="457200" algn="just">
              <a:lnSpc>
                <a:spcPct val="120000"/>
              </a:lnSpc>
              <a:spcBef>
                <a:spcPts val="1200"/>
              </a:spcBef>
              <a:buNone/>
            </a:pPr>
            <a:r>
              <a:rPr lang="vi-VN" sz="4200" dirty="0">
                <a:solidFill>
                  <a:srgbClr val="FFFF00"/>
                </a:solidFill>
              </a:rPr>
              <a:t>Ví dụ</a:t>
            </a:r>
            <a:r>
              <a:rPr lang="vi-VN" sz="4200" dirty="0"/>
              <a:t>: Khách mua hàng, người bán hàng là hai tác nhân của </a:t>
            </a:r>
            <a:r>
              <a:rPr lang="en-US" sz="4200" dirty="0" err="1"/>
              <a:t>hệ</a:t>
            </a:r>
            <a:r>
              <a:rPr lang="en-US" sz="4200" dirty="0"/>
              <a:t> </a:t>
            </a:r>
            <a:r>
              <a:rPr lang="en-US" sz="4200" dirty="0" err="1"/>
              <a:t>thống</a:t>
            </a:r>
            <a:r>
              <a:rPr lang="en-US" sz="4200" dirty="0"/>
              <a:t> </a:t>
            </a:r>
            <a:r>
              <a:rPr lang="en-US" sz="4200" dirty="0" err="1"/>
              <a:t>bán</a:t>
            </a:r>
            <a:r>
              <a:rPr lang="en-US" sz="4200" dirty="0"/>
              <a:t> </a:t>
            </a:r>
            <a:r>
              <a:rPr lang="en-US" sz="4200" dirty="0" err="1"/>
              <a:t>hàng</a:t>
            </a:r>
            <a:r>
              <a:rPr lang="en-US" sz="4200" dirty="0"/>
              <a:t>.</a:t>
            </a:r>
            <a:r>
              <a:rPr lang="vi-VN" sz="4200" dirty="0"/>
              <a:t> </a:t>
            </a:r>
            <a:endParaRPr lang="en-US" sz="4200" dirty="0"/>
          </a:p>
        </p:txBody>
      </p:sp>
      <p:sp>
        <p:nvSpPr>
          <p:cNvPr id="4" name="Oval 3"/>
          <p:cNvSpPr/>
          <p:nvPr/>
        </p:nvSpPr>
        <p:spPr>
          <a:xfrm>
            <a:off x="6553200" y="1447800"/>
            <a:ext cx="2209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t>Hoạt</a:t>
            </a:r>
            <a:r>
              <a:rPr lang="en-US" sz="2000" b="1" dirty="0"/>
              <a:t> </a:t>
            </a:r>
            <a:r>
              <a:rPr lang="en-US" sz="2000" b="1" dirty="0" err="1"/>
              <a:t>động</a:t>
            </a:r>
            <a:endParaRPr lang="en-US" sz="2000" b="1" dirty="0"/>
          </a:p>
        </p:txBody>
      </p:sp>
    </p:spTree>
  </p:cSld>
  <p:clrMapOvr>
    <a:masterClrMapping/>
  </p:clrMapOvr>
</p:sld>
</file>

<file path=ppt/theme/theme1.xml><?xml version="1.0" encoding="utf-8"?>
<a:theme xmlns:a="http://schemas.openxmlformats.org/drawingml/2006/main" name="Technic">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Chương 3_UseCaseDiagram</Template>
  <TotalTime>0</TotalTime>
  <Words>3893</Words>
  <Application>Microsoft Office PowerPoint</Application>
  <PresentationFormat>On-screen Show (4:3)</PresentationFormat>
  <Paragraphs>266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Franklin Gothic Book</vt:lpstr>
      <vt:lpstr>Wingdings</vt:lpstr>
      <vt:lpstr>Wingdings 2</vt:lpstr>
      <vt:lpstr>Technic</vt:lpstr>
      <vt:lpstr>Chương 3  mô hình use case</vt:lpstr>
      <vt:lpstr>3.1 Giới thiệu UML</vt:lpstr>
      <vt:lpstr>3.1 Giới thiệu UML</vt:lpstr>
      <vt:lpstr>3.1 Giới thiệu UML</vt:lpstr>
      <vt:lpstr>3.2 Lược đồ Use Case (Use Case Diagram)</vt:lpstr>
      <vt:lpstr>3.2 Lược đồ Use Case (Use Case Diagram)</vt:lpstr>
      <vt:lpstr>3.2 Lược đồ Use Case (Use Case Diagram)</vt:lpstr>
      <vt:lpstr>3.2 Lược đồ Use Case (Use Case Diagram)</vt:lpstr>
      <vt:lpstr>3.2 Lược đồ Use Case (Use Case Diagram)</vt:lpstr>
      <vt:lpstr>3.2 Lược đồ Use Case (Use Case Diagram)</vt:lpstr>
      <vt:lpstr>3.2 Lược đồ Use Case (Use Case Diagram)</vt:lpstr>
      <vt:lpstr>3.2 Lược đồ Use Case (Use Case Diagram)</vt:lpstr>
      <vt:lpstr>3.2 Lược đồ Use Case (Use Case Diagram)</vt:lpstr>
      <vt:lpstr>3.2 Lược đồ Use Case (Use Case Diagram)</vt:lpstr>
      <vt:lpstr>3.2 Lược đồ Use Case (Use Case Diagram)</vt:lpstr>
      <vt:lpstr>3.2 Lược đồ Use Case (Use Case Diagram)</vt:lpstr>
      <vt:lpstr>3.2 Lược đồ Use Case (Use Case Diagram)</vt:lpstr>
      <vt:lpstr>3.2 Lược đồ Use Case (Use Case Diagram)</vt:lpstr>
      <vt:lpstr>3.2 Lược đồ Use Case (Use Case Diagram)</vt:lpstr>
      <vt:lpstr>3.2 Lược đồ Use Case (Use Case Diagram)</vt:lpstr>
      <vt:lpstr>3.2 Lược đồ Use Case (Use Case Diagram)</vt:lpstr>
      <vt:lpstr>3.2 Lược đồ Use Case (Use Case Diagram)</vt:lpstr>
      <vt:lpstr>3.2 Lược đồ Use Case (Use Case Diagram)</vt:lpstr>
      <vt:lpstr>Mô tả bài toán</vt:lpstr>
      <vt:lpstr>Mô tả bài toán</vt:lpstr>
      <vt:lpstr>Mô tả bài toán</vt:lpstr>
      <vt:lpstr>Mô tả bài toán</vt:lpstr>
      <vt:lpstr>Mô tả bài toán</vt:lpstr>
      <vt:lpstr>Mô tả bài toán</vt:lpstr>
      <vt:lpstr>Mô tả bài toán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mô hình use case</dc:title>
  <dc:creator>cho tao</dc:creator>
  <cp:lastModifiedBy>cho tao</cp:lastModifiedBy>
  <cp:revision>1</cp:revision>
  <dcterms:created xsi:type="dcterms:W3CDTF">2023-03-10T02:13:56Z</dcterms:created>
  <dcterms:modified xsi:type="dcterms:W3CDTF">2023-03-10T02:14:14Z</dcterms:modified>
</cp:coreProperties>
</file>