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349" r:id="rId4"/>
    <p:sldId id="272" r:id="rId5"/>
    <p:sldId id="351" r:id="rId6"/>
    <p:sldId id="350" r:id="rId7"/>
    <p:sldId id="352" r:id="rId8"/>
    <p:sldId id="346" r:id="rId9"/>
    <p:sldId id="347" r:id="rId10"/>
    <p:sldId id="348" r:id="rId11"/>
    <p:sldId id="353" r:id="rId12"/>
    <p:sldId id="354" r:id="rId13"/>
    <p:sldId id="355" r:id="rId14"/>
    <p:sldId id="356" r:id="rId15"/>
    <p:sldId id="357" r:id="rId16"/>
    <p:sldId id="359" r:id="rId17"/>
    <p:sldId id="358" r:id="rId18"/>
    <p:sldId id="36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DAFF"/>
    <a:srgbClr val="69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105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81000"/>
            <a:ext cx="8839200" cy="1752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Chương</a:t>
            </a:r>
            <a:r>
              <a:rPr lang="en-US" dirty="0">
                <a:solidFill>
                  <a:schemeClr val="tx2"/>
                </a:solidFill>
              </a:rPr>
              <a:t> 4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>
                <a:solidFill>
                  <a:schemeClr val="tx2"/>
                </a:solidFill>
              </a:rPr>
              <a:t>mô </a:t>
            </a:r>
            <a:r>
              <a:rPr lang="en-US" dirty="0" err="1">
                <a:solidFill>
                  <a:schemeClr val="tx2"/>
                </a:solidFill>
              </a:rPr>
              <a:t>hình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lớp</a:t>
            </a:r>
            <a:r>
              <a:rPr lang="en-US" dirty="0">
                <a:solidFill>
                  <a:schemeClr val="tx2"/>
                </a:solidFill>
              </a:rPr>
              <a:t> (class diagram)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67000"/>
            <a:ext cx="8458200" cy="3429000"/>
          </a:xfrm>
        </p:spPr>
        <p:txBody>
          <a:bodyPr>
            <a:normAutofit/>
          </a:bodyPr>
          <a:lstStyle/>
          <a:p>
            <a:pPr marL="342900" indent="-342900" algn="l">
              <a:spcAft>
                <a:spcPts val="1200"/>
              </a:spcAft>
              <a:buAutoNum type="arabicPeriod"/>
            </a:pP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thiệu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endParaRPr lang="en-US" sz="2800" dirty="0"/>
          </a:p>
          <a:p>
            <a:pPr marL="342900" indent="-342900" algn="l">
              <a:buAutoNum type="arabicPeriod"/>
            </a:pP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endParaRPr lang="en-US" sz="2800" dirty="0"/>
          </a:p>
          <a:p>
            <a:pPr marL="342900" indent="-342900" algn="l">
              <a:spcBef>
                <a:spcPts val="1200"/>
              </a:spcBef>
              <a:buFont typeface="Wingdings 2"/>
              <a:buAutoNum type="arabicPeriod"/>
            </a:pP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bước</a:t>
            </a:r>
            <a:r>
              <a:rPr lang="en-US" sz="2800" dirty="0"/>
              <a:t>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Class Diagram</a:t>
            </a:r>
          </a:p>
          <a:p>
            <a:pPr marL="342900" indent="-342900" algn="l">
              <a:spcBef>
                <a:spcPts val="1200"/>
              </a:spcBef>
              <a:buAutoNum type="arabicPeriod"/>
            </a:pP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vẽ</a:t>
            </a:r>
            <a:r>
              <a:rPr lang="en-US" sz="2800" dirty="0"/>
              <a:t> </a:t>
            </a:r>
            <a:r>
              <a:rPr lang="en-US" sz="2800" dirty="0" err="1"/>
              <a:t>lược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Class Diagram</a:t>
            </a:r>
          </a:p>
          <a:p>
            <a:pPr marL="342900" indent="-342900" algn="l">
              <a:buAutoNum type="arabicPeriod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4.3 </a:t>
            </a:r>
            <a:r>
              <a:rPr lang="en-US" sz="3200" dirty="0" err="1">
                <a:solidFill>
                  <a:srgbClr val="92D050"/>
                </a:solidFill>
              </a:rPr>
              <a:t>Xây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dựng</a:t>
            </a:r>
            <a:r>
              <a:rPr lang="en-US" sz="3200" dirty="0">
                <a:solidFill>
                  <a:srgbClr val="92D050"/>
                </a:solidFill>
              </a:rPr>
              <a:t>  Class Diagram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FFFF00"/>
                </a:solidFill>
              </a:rPr>
              <a:t>4.3.2 </a:t>
            </a:r>
            <a:r>
              <a:rPr lang="en-US" sz="2400" dirty="0" err="1">
                <a:solidFill>
                  <a:srgbClr val="FFFF00"/>
                </a:solidFill>
              </a:rPr>
              <a:t>Đặc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tả</a:t>
            </a:r>
            <a:r>
              <a:rPr lang="en-US" sz="2400" dirty="0">
                <a:solidFill>
                  <a:srgbClr val="FFFF00"/>
                </a:solidFill>
              </a:rPr>
              <a:t> Class</a:t>
            </a:r>
          </a:p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: </a:t>
            </a:r>
            <a:r>
              <a:rPr lang="en-US" sz="2400" dirty="0" err="1"/>
              <a:t>tên</a:t>
            </a:r>
            <a:r>
              <a:rPr lang="en-US" sz="2400" dirty="0"/>
              <a:t>,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,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thước</a:t>
            </a:r>
            <a:endParaRPr lang="en-US" sz="2400" dirty="0"/>
          </a:p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endParaRPr lang="en-US" sz="2400" dirty="0"/>
          </a:p>
          <a:p>
            <a:pPr marL="822960">
              <a:buFont typeface="Wingdings" pitchFamily="2" charset="2"/>
              <a:buChar char="Ø"/>
            </a:pPr>
            <a:r>
              <a:rPr lang="en-US" sz="2400" dirty="0" err="1"/>
              <a:t>Tên</a:t>
            </a:r>
            <a:endParaRPr lang="en-US" sz="2400" dirty="0"/>
          </a:p>
          <a:p>
            <a:pPr marL="822960">
              <a:buFont typeface="Wingdings" pitchFamily="2" charset="2"/>
              <a:buChar char="Ø"/>
            </a:pP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endParaRPr lang="en-US" sz="2400" dirty="0"/>
          </a:p>
          <a:p>
            <a:pPr marL="822960">
              <a:buFont typeface="Wingdings" pitchFamily="2" charset="2"/>
              <a:buChar char="Ø"/>
            </a:pP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: </a:t>
            </a:r>
            <a:r>
              <a:rPr lang="en-US" sz="2400" dirty="0" err="1"/>
              <a:t>tên</a:t>
            </a:r>
            <a:r>
              <a:rPr lang="en-US" sz="2400" dirty="0"/>
              <a:t>,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,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thước</a:t>
            </a:r>
            <a:endParaRPr lang="en-US" sz="2400" dirty="0"/>
          </a:p>
          <a:p>
            <a:pPr marL="822960">
              <a:buFont typeface="Wingdings" pitchFamily="2" charset="2"/>
              <a:buChar char="Ø"/>
            </a:pP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: </a:t>
            </a:r>
            <a:r>
              <a:rPr lang="en-US" sz="2400" dirty="0" err="1"/>
              <a:t>tên</a:t>
            </a:r>
            <a:r>
              <a:rPr lang="en-US" sz="2400" dirty="0"/>
              <a:t>,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,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thước</a:t>
            </a:r>
            <a:endParaRPr lang="en-US" sz="2400" dirty="0"/>
          </a:p>
          <a:p>
            <a:pPr marL="822960">
              <a:buFont typeface="Wingdings" pitchFamily="2" charset="2"/>
              <a:buChar char="Ø"/>
            </a:pP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endParaRPr lang="en-US" sz="2400" dirty="0"/>
          </a:p>
          <a:p>
            <a:pPr marL="822960">
              <a:buFont typeface="Wingdings" pitchFamily="2" charset="2"/>
              <a:buChar char="Ø"/>
            </a:pP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endParaRPr lang="en-US" sz="2400" dirty="0"/>
          </a:p>
          <a:p>
            <a:pPr marL="822960">
              <a:buFont typeface="Wingdings" pitchFamily="2" charset="2"/>
              <a:buChar char="Ø"/>
            </a:pP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4.4 </a:t>
            </a:r>
            <a:r>
              <a:rPr lang="en-US" sz="3200" dirty="0" err="1">
                <a:solidFill>
                  <a:srgbClr val="92D050"/>
                </a:solidFill>
              </a:rPr>
              <a:t>Bài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tập</a:t>
            </a:r>
            <a:r>
              <a:rPr lang="en-US" sz="3200" dirty="0">
                <a:solidFill>
                  <a:srgbClr val="92D050"/>
                </a:solidFill>
              </a:rPr>
              <a:t>: </a:t>
            </a:r>
            <a:r>
              <a:rPr lang="en-US" sz="3200" dirty="0" err="1">
                <a:solidFill>
                  <a:srgbClr val="92D050"/>
                </a:solidFill>
              </a:rPr>
              <a:t>xây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dựng</a:t>
            </a:r>
            <a:r>
              <a:rPr lang="en-US" sz="3200" dirty="0">
                <a:solidFill>
                  <a:srgbClr val="92D050"/>
                </a:solidFill>
              </a:rPr>
              <a:t>  Class Diagram </a:t>
            </a:r>
            <a:r>
              <a:rPr lang="en-US" sz="3200" dirty="0" err="1">
                <a:solidFill>
                  <a:srgbClr val="92D050"/>
                </a:solidFill>
              </a:rPr>
              <a:t>cho</a:t>
            </a:r>
            <a:r>
              <a:rPr lang="en-US" sz="3200" dirty="0">
                <a:solidFill>
                  <a:srgbClr val="92D050"/>
                </a:solidFill>
              </a:rPr>
              <a:t> web </a:t>
            </a:r>
            <a:r>
              <a:rPr lang="en-US" sz="3200" dirty="0" err="1">
                <a:solidFill>
                  <a:srgbClr val="92D050"/>
                </a:solidFill>
              </a:rPr>
              <a:t>thương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mại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điện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tử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>
                <a:solidFill>
                  <a:srgbClr val="FFFF00"/>
                </a:solidFill>
              </a:rPr>
              <a:t>4.4.1 </a:t>
            </a:r>
            <a:r>
              <a:rPr lang="en-US" sz="2400" dirty="0" err="1">
                <a:solidFill>
                  <a:srgbClr val="FFFF00"/>
                </a:solidFill>
              </a:rPr>
              <a:t>Mô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tả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hoạt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động</a:t>
            </a:r>
            <a:endParaRPr lang="en-US" sz="2400" dirty="0">
              <a:solidFill>
                <a:srgbClr val="FFFF00"/>
              </a:solidFill>
            </a:endParaRPr>
          </a:p>
          <a:p>
            <a:pPr algn="just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i="1" dirty="0" err="1"/>
              <a:t>quần</a:t>
            </a:r>
            <a:r>
              <a:rPr lang="en-US" i="1" dirty="0"/>
              <a:t> </a:t>
            </a:r>
            <a:r>
              <a:rPr lang="en-US" i="1" dirty="0" err="1"/>
              <a:t>áo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internet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quảng</a:t>
            </a:r>
            <a:r>
              <a:rPr lang="en-US" dirty="0"/>
              <a:t> </a:t>
            </a:r>
            <a:r>
              <a:rPr lang="en-US" dirty="0" err="1"/>
              <a:t>bá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rãi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ghé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website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mãi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qua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4.4 </a:t>
            </a:r>
            <a:r>
              <a:rPr lang="en-US" sz="3200" dirty="0" err="1">
                <a:solidFill>
                  <a:srgbClr val="92D050"/>
                </a:solidFill>
              </a:rPr>
              <a:t>Bài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tập</a:t>
            </a:r>
            <a:r>
              <a:rPr lang="en-US" sz="3200" dirty="0">
                <a:solidFill>
                  <a:srgbClr val="92D050"/>
                </a:solidFill>
              </a:rPr>
              <a:t>: </a:t>
            </a:r>
            <a:r>
              <a:rPr lang="en-US" sz="3200" dirty="0" err="1">
                <a:solidFill>
                  <a:srgbClr val="92D050"/>
                </a:solidFill>
              </a:rPr>
              <a:t>xây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dựng</a:t>
            </a:r>
            <a:r>
              <a:rPr lang="en-US" sz="3200" dirty="0">
                <a:solidFill>
                  <a:srgbClr val="92D050"/>
                </a:solidFill>
              </a:rPr>
              <a:t>  Class Diagram </a:t>
            </a:r>
            <a:r>
              <a:rPr lang="en-US" sz="3200" dirty="0" err="1">
                <a:solidFill>
                  <a:srgbClr val="92D050"/>
                </a:solidFill>
              </a:rPr>
              <a:t>cho</a:t>
            </a:r>
            <a:r>
              <a:rPr lang="en-US" sz="3200" dirty="0">
                <a:solidFill>
                  <a:srgbClr val="92D050"/>
                </a:solidFill>
              </a:rPr>
              <a:t> web </a:t>
            </a:r>
            <a:r>
              <a:rPr lang="en-US" sz="3200" dirty="0" err="1">
                <a:solidFill>
                  <a:srgbClr val="92D050"/>
                </a:solidFill>
              </a:rPr>
              <a:t>thương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mại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điện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tử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5029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600" dirty="0">
                <a:solidFill>
                  <a:srgbClr val="FFFF00"/>
                </a:solidFill>
              </a:rPr>
              <a:t>4.4.2 </a:t>
            </a:r>
            <a:r>
              <a:rPr lang="en-US" sz="2600" dirty="0" err="1">
                <a:solidFill>
                  <a:srgbClr val="FFFF00"/>
                </a:solidFill>
              </a:rPr>
              <a:t>Xây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dựng</a:t>
            </a:r>
            <a:r>
              <a:rPr lang="en-US" sz="2600" dirty="0">
                <a:solidFill>
                  <a:srgbClr val="FFFF00"/>
                </a:solidFill>
              </a:rPr>
              <a:t> Use Case Diagram</a:t>
            </a:r>
          </a:p>
          <a:p>
            <a:pPr algn="just">
              <a:buNone/>
            </a:pPr>
            <a:r>
              <a:rPr lang="en-US" dirty="0" err="1">
                <a:solidFill>
                  <a:srgbClr val="69D8FF"/>
                </a:solidFill>
              </a:rPr>
              <a:t>Bước</a:t>
            </a:r>
            <a:r>
              <a:rPr lang="en-US" dirty="0">
                <a:solidFill>
                  <a:srgbClr val="69D8FF"/>
                </a:solidFill>
              </a:rPr>
              <a:t> 1:</a:t>
            </a:r>
            <a:r>
              <a:rPr lang="en-US" dirty="0"/>
              <a:t> </a:t>
            </a:r>
            <a:r>
              <a:rPr lang="en-US" dirty="0" err="1">
                <a:solidFill>
                  <a:srgbClr val="69D8FF"/>
                </a:solidFill>
              </a:rPr>
              <a:t>Xác</a:t>
            </a:r>
            <a:r>
              <a:rPr lang="en-US" dirty="0">
                <a:solidFill>
                  <a:srgbClr val="69D8FF"/>
                </a:solidFill>
              </a:rPr>
              <a:t> </a:t>
            </a:r>
            <a:r>
              <a:rPr lang="en-US" dirty="0" err="1">
                <a:solidFill>
                  <a:srgbClr val="69D8FF"/>
                </a:solidFill>
              </a:rPr>
              <a:t>định</a:t>
            </a:r>
            <a:r>
              <a:rPr lang="en-US" dirty="0">
                <a:solidFill>
                  <a:srgbClr val="69D8FF"/>
                </a:solidFill>
              </a:rPr>
              <a:t> </a:t>
            </a:r>
            <a:r>
              <a:rPr lang="en-US" dirty="0" err="1">
                <a:solidFill>
                  <a:srgbClr val="69D8FF"/>
                </a:solidFill>
              </a:rPr>
              <a:t>các</a:t>
            </a:r>
            <a:r>
              <a:rPr lang="en-US" dirty="0">
                <a:solidFill>
                  <a:srgbClr val="69D8FF"/>
                </a:solidFill>
              </a:rPr>
              <a:t> </a:t>
            </a:r>
            <a:r>
              <a:rPr lang="en-US" dirty="0" err="1">
                <a:solidFill>
                  <a:srgbClr val="69D8FF"/>
                </a:solidFill>
              </a:rPr>
              <a:t>tác</a:t>
            </a:r>
            <a:r>
              <a:rPr lang="en-US" dirty="0">
                <a:solidFill>
                  <a:srgbClr val="69D8FF"/>
                </a:solidFill>
              </a:rPr>
              <a:t> </a:t>
            </a:r>
            <a:r>
              <a:rPr lang="en-US" dirty="0" err="1">
                <a:solidFill>
                  <a:srgbClr val="69D8FF"/>
                </a:solidFill>
              </a:rPr>
              <a:t>nhân</a:t>
            </a:r>
            <a:r>
              <a:rPr lang="en-US" dirty="0">
                <a:solidFill>
                  <a:srgbClr val="69D8FF"/>
                </a:solidFill>
              </a:rPr>
              <a:t> (Actor) </a:t>
            </a:r>
            <a:r>
              <a:rPr lang="en-US" dirty="0" err="1">
                <a:solidFill>
                  <a:srgbClr val="69D8FF"/>
                </a:solidFill>
              </a:rPr>
              <a:t>bằng</a:t>
            </a:r>
            <a:r>
              <a:rPr lang="en-US" dirty="0">
                <a:solidFill>
                  <a:srgbClr val="69D8FF"/>
                </a:solidFill>
              </a:rPr>
              <a:t> </a:t>
            </a:r>
            <a:r>
              <a:rPr lang="en-US" dirty="0" err="1">
                <a:solidFill>
                  <a:srgbClr val="69D8FF"/>
                </a:solidFill>
              </a:rPr>
              <a:t>cách</a:t>
            </a:r>
            <a:r>
              <a:rPr lang="en-US" dirty="0">
                <a:solidFill>
                  <a:srgbClr val="69D8FF"/>
                </a:solidFill>
              </a:rPr>
              <a:t> </a:t>
            </a:r>
            <a:r>
              <a:rPr lang="en-US" dirty="0" err="1">
                <a:solidFill>
                  <a:srgbClr val="69D8FF"/>
                </a:solidFill>
              </a:rPr>
              <a:t>trả</a:t>
            </a:r>
            <a:r>
              <a:rPr lang="en-US" dirty="0">
                <a:solidFill>
                  <a:srgbClr val="69D8FF"/>
                </a:solidFill>
              </a:rPr>
              <a:t> </a:t>
            </a:r>
            <a:r>
              <a:rPr lang="en-US" dirty="0" err="1">
                <a:solidFill>
                  <a:srgbClr val="69D8FF"/>
                </a:solidFill>
              </a:rPr>
              <a:t>lời</a:t>
            </a:r>
            <a:r>
              <a:rPr lang="en-US" dirty="0">
                <a:solidFill>
                  <a:srgbClr val="69D8FF"/>
                </a:solidFill>
              </a:rPr>
              <a:t> </a:t>
            </a:r>
            <a:r>
              <a:rPr lang="en-US" dirty="0" err="1">
                <a:solidFill>
                  <a:srgbClr val="69D8FF"/>
                </a:solidFill>
              </a:rPr>
              <a:t>câu</a:t>
            </a:r>
            <a:r>
              <a:rPr lang="en-US" dirty="0">
                <a:solidFill>
                  <a:srgbClr val="69D8FF"/>
                </a:solidFill>
              </a:rPr>
              <a:t> </a:t>
            </a:r>
            <a:r>
              <a:rPr lang="en-US" dirty="0" err="1">
                <a:solidFill>
                  <a:srgbClr val="69D8FF"/>
                </a:solidFill>
              </a:rPr>
              <a:t>hỏi</a:t>
            </a:r>
            <a:r>
              <a:rPr lang="en-US" dirty="0">
                <a:solidFill>
                  <a:srgbClr val="69D8FF"/>
                </a:solidFill>
              </a:rPr>
              <a:t> </a:t>
            </a:r>
            <a:r>
              <a:rPr lang="en-US" i="1" dirty="0">
                <a:solidFill>
                  <a:srgbClr val="69D8FF"/>
                </a:solidFill>
              </a:rPr>
              <a:t>Ai </a:t>
            </a:r>
            <a:r>
              <a:rPr lang="en-US" i="1" dirty="0" err="1">
                <a:solidFill>
                  <a:srgbClr val="69D8FF"/>
                </a:solidFill>
              </a:rPr>
              <a:t>sử</a:t>
            </a:r>
            <a:r>
              <a:rPr lang="en-US" i="1" dirty="0">
                <a:solidFill>
                  <a:srgbClr val="69D8FF"/>
                </a:solidFill>
              </a:rPr>
              <a:t> </a:t>
            </a:r>
            <a:r>
              <a:rPr lang="en-US" i="1" dirty="0" err="1">
                <a:solidFill>
                  <a:srgbClr val="69D8FF"/>
                </a:solidFill>
              </a:rPr>
              <a:t>dụng</a:t>
            </a:r>
            <a:r>
              <a:rPr lang="en-US" i="1" dirty="0">
                <a:solidFill>
                  <a:srgbClr val="69D8FF"/>
                </a:solidFill>
              </a:rPr>
              <a:t> </a:t>
            </a:r>
            <a:r>
              <a:rPr lang="en-US" i="1" dirty="0" err="1">
                <a:solidFill>
                  <a:srgbClr val="69D8FF"/>
                </a:solidFill>
              </a:rPr>
              <a:t>hệ</a:t>
            </a:r>
            <a:r>
              <a:rPr lang="en-US" i="1" dirty="0">
                <a:solidFill>
                  <a:srgbClr val="69D8FF"/>
                </a:solidFill>
              </a:rPr>
              <a:t> </a:t>
            </a:r>
            <a:r>
              <a:rPr lang="en-US" i="1" dirty="0" err="1">
                <a:solidFill>
                  <a:srgbClr val="69D8FF"/>
                </a:solidFill>
              </a:rPr>
              <a:t>thống</a:t>
            </a:r>
            <a:r>
              <a:rPr lang="en-US" i="1" dirty="0">
                <a:solidFill>
                  <a:srgbClr val="69D8FF"/>
                </a:solidFill>
              </a:rPr>
              <a:t> </a:t>
            </a:r>
            <a:r>
              <a:rPr lang="en-US" i="1" dirty="0" err="1">
                <a:solidFill>
                  <a:srgbClr val="69D8FF"/>
                </a:solidFill>
              </a:rPr>
              <a:t>này</a:t>
            </a:r>
            <a:r>
              <a:rPr lang="en-US" dirty="0">
                <a:solidFill>
                  <a:srgbClr val="69D8FF"/>
                </a:solidFill>
              </a:rPr>
              <a:t> ?.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vãng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(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)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,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, …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lvl="0">
              <a:buFont typeface="Wingdings" pitchFamily="2" charset="2"/>
              <a:buChar char="§"/>
            </a:pP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,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,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mãi</a:t>
            </a:r>
            <a:r>
              <a:rPr lang="en-US" dirty="0"/>
              <a:t>, …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, …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, …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, …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i="1" dirty="0" err="1"/>
              <a:t>Hệ</a:t>
            </a:r>
            <a:r>
              <a:rPr lang="en-US" i="1" dirty="0"/>
              <a:t> </a:t>
            </a:r>
            <a:r>
              <a:rPr lang="en-US" i="1" dirty="0" err="1"/>
              <a:t>thống</a:t>
            </a:r>
            <a:r>
              <a:rPr lang="en-US" i="1" dirty="0"/>
              <a:t> </a:t>
            </a:r>
            <a:r>
              <a:rPr lang="en-US" i="1" dirty="0" err="1"/>
              <a:t>nào</a:t>
            </a:r>
            <a:r>
              <a:rPr lang="en-US" i="1" dirty="0"/>
              <a:t> </a:t>
            </a:r>
            <a:r>
              <a:rPr lang="en-US" i="1" dirty="0" err="1"/>
              <a:t>tương</a:t>
            </a:r>
            <a:r>
              <a:rPr lang="en-US" i="1" dirty="0"/>
              <a:t> </a:t>
            </a:r>
            <a:r>
              <a:rPr lang="en-US" i="1" dirty="0" err="1"/>
              <a:t>tác</a:t>
            </a:r>
            <a:r>
              <a:rPr lang="en-US" i="1" dirty="0"/>
              <a:t> </a:t>
            </a:r>
            <a:r>
              <a:rPr lang="en-US" i="1" dirty="0" err="1"/>
              <a:t>với</a:t>
            </a:r>
            <a:r>
              <a:rPr lang="en-US" i="1" dirty="0"/>
              <a:t> </a:t>
            </a:r>
            <a:r>
              <a:rPr lang="en-US" i="1" dirty="0" err="1"/>
              <a:t>hệ</a:t>
            </a:r>
            <a:r>
              <a:rPr lang="en-US" i="1" dirty="0"/>
              <a:t> </a:t>
            </a:r>
            <a:r>
              <a:rPr lang="en-US" i="1" dirty="0" err="1"/>
              <a:t>thống</a:t>
            </a:r>
            <a:r>
              <a:rPr lang="en-US" i="1" dirty="0"/>
              <a:t> </a:t>
            </a:r>
            <a:r>
              <a:rPr lang="en-US" i="1" dirty="0" err="1"/>
              <a:t>này</a:t>
            </a:r>
            <a:r>
              <a:rPr lang="en-US" dirty="0"/>
              <a:t> ?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actor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vãng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4.4 </a:t>
            </a:r>
            <a:r>
              <a:rPr lang="en-US" sz="3200" dirty="0" err="1">
                <a:solidFill>
                  <a:srgbClr val="92D050"/>
                </a:solidFill>
              </a:rPr>
              <a:t>Bài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tập</a:t>
            </a:r>
            <a:r>
              <a:rPr lang="en-US" sz="3200" dirty="0">
                <a:solidFill>
                  <a:srgbClr val="92D050"/>
                </a:solidFill>
              </a:rPr>
              <a:t>: </a:t>
            </a:r>
            <a:r>
              <a:rPr lang="en-US" sz="3200" dirty="0" err="1">
                <a:solidFill>
                  <a:srgbClr val="92D050"/>
                </a:solidFill>
              </a:rPr>
              <a:t>xây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dựng</a:t>
            </a:r>
            <a:r>
              <a:rPr lang="en-US" sz="3200" dirty="0">
                <a:solidFill>
                  <a:srgbClr val="92D050"/>
                </a:solidFill>
              </a:rPr>
              <a:t>  Class Diagram </a:t>
            </a:r>
            <a:r>
              <a:rPr lang="en-US" sz="3200" dirty="0" err="1">
                <a:solidFill>
                  <a:srgbClr val="92D050"/>
                </a:solidFill>
              </a:rPr>
              <a:t>cho</a:t>
            </a:r>
            <a:r>
              <a:rPr lang="en-US" sz="3200" dirty="0">
                <a:solidFill>
                  <a:srgbClr val="92D050"/>
                </a:solidFill>
              </a:rPr>
              <a:t> web </a:t>
            </a:r>
            <a:r>
              <a:rPr lang="en-US" sz="3200" dirty="0" err="1">
                <a:solidFill>
                  <a:srgbClr val="92D050"/>
                </a:solidFill>
              </a:rPr>
              <a:t>thương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mại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điện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tử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5029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600" dirty="0">
                <a:solidFill>
                  <a:srgbClr val="FFFF00"/>
                </a:solidFill>
              </a:rPr>
              <a:t>4.4.2 </a:t>
            </a:r>
            <a:r>
              <a:rPr lang="en-US" sz="2600" dirty="0" err="1">
                <a:solidFill>
                  <a:srgbClr val="FFFF00"/>
                </a:solidFill>
              </a:rPr>
              <a:t>Xây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dựng</a:t>
            </a:r>
            <a:r>
              <a:rPr lang="en-US" sz="2600" dirty="0">
                <a:solidFill>
                  <a:srgbClr val="FFFF00"/>
                </a:solidFill>
              </a:rPr>
              <a:t> Use Case Diagram</a:t>
            </a:r>
          </a:p>
          <a:p>
            <a:pPr algn="just">
              <a:buNone/>
            </a:pPr>
            <a:r>
              <a:rPr lang="en-US" dirty="0" err="1">
                <a:solidFill>
                  <a:srgbClr val="69D8FF"/>
                </a:solidFill>
              </a:rPr>
              <a:t>Bước</a:t>
            </a:r>
            <a:r>
              <a:rPr lang="en-US" dirty="0">
                <a:solidFill>
                  <a:srgbClr val="69D8FF"/>
                </a:solidFill>
              </a:rPr>
              <a:t> 2:</a:t>
            </a:r>
            <a:r>
              <a:rPr lang="en-US" dirty="0"/>
              <a:t> </a:t>
            </a:r>
            <a:r>
              <a:rPr lang="en-US" dirty="0" err="1">
                <a:solidFill>
                  <a:srgbClr val="69D8FF"/>
                </a:solidFill>
              </a:rPr>
              <a:t>Xác</a:t>
            </a:r>
            <a:r>
              <a:rPr lang="en-US" dirty="0">
                <a:solidFill>
                  <a:srgbClr val="69D8FF"/>
                </a:solidFill>
              </a:rPr>
              <a:t> </a:t>
            </a:r>
            <a:r>
              <a:rPr lang="en-US" dirty="0" err="1">
                <a:solidFill>
                  <a:srgbClr val="69D8FF"/>
                </a:solidFill>
              </a:rPr>
              <a:t>định</a:t>
            </a:r>
            <a:r>
              <a:rPr lang="en-US" dirty="0">
                <a:solidFill>
                  <a:srgbClr val="69D8FF"/>
                </a:solidFill>
              </a:rPr>
              <a:t> Use Case </a:t>
            </a:r>
            <a:r>
              <a:rPr lang="en-US" dirty="0" err="1">
                <a:solidFill>
                  <a:srgbClr val="69D8FF"/>
                </a:solidFill>
              </a:rPr>
              <a:t>bằng</a:t>
            </a:r>
            <a:r>
              <a:rPr lang="en-US" dirty="0">
                <a:solidFill>
                  <a:srgbClr val="69D8FF"/>
                </a:solidFill>
              </a:rPr>
              <a:t> </a:t>
            </a:r>
            <a:r>
              <a:rPr lang="en-US" dirty="0" err="1">
                <a:solidFill>
                  <a:srgbClr val="69D8FF"/>
                </a:solidFill>
              </a:rPr>
              <a:t>cách</a:t>
            </a:r>
            <a:r>
              <a:rPr lang="en-US" dirty="0">
                <a:solidFill>
                  <a:srgbClr val="69D8FF"/>
                </a:solidFill>
              </a:rPr>
              <a:t> </a:t>
            </a:r>
            <a:r>
              <a:rPr lang="en-US" dirty="0" err="1">
                <a:solidFill>
                  <a:srgbClr val="69D8FF"/>
                </a:solidFill>
              </a:rPr>
              <a:t>trả</a:t>
            </a:r>
            <a:r>
              <a:rPr lang="en-US" dirty="0">
                <a:solidFill>
                  <a:srgbClr val="69D8FF"/>
                </a:solidFill>
              </a:rPr>
              <a:t> </a:t>
            </a:r>
            <a:r>
              <a:rPr lang="en-US" dirty="0" err="1">
                <a:solidFill>
                  <a:srgbClr val="69D8FF"/>
                </a:solidFill>
              </a:rPr>
              <a:t>lời</a:t>
            </a:r>
            <a:r>
              <a:rPr lang="en-US" dirty="0">
                <a:solidFill>
                  <a:srgbClr val="69D8FF"/>
                </a:solidFill>
              </a:rPr>
              <a:t> </a:t>
            </a:r>
            <a:r>
              <a:rPr lang="en-US" dirty="0" err="1">
                <a:solidFill>
                  <a:srgbClr val="69D8FF"/>
                </a:solidFill>
              </a:rPr>
              <a:t>câu</a:t>
            </a:r>
            <a:r>
              <a:rPr lang="en-US" dirty="0">
                <a:solidFill>
                  <a:srgbClr val="69D8FF"/>
                </a:solidFill>
              </a:rPr>
              <a:t> </a:t>
            </a:r>
            <a:r>
              <a:rPr lang="en-US" dirty="0" err="1">
                <a:solidFill>
                  <a:srgbClr val="69D8FF"/>
                </a:solidFill>
              </a:rPr>
              <a:t>hỏi</a:t>
            </a:r>
            <a:r>
              <a:rPr lang="en-US" dirty="0">
                <a:solidFill>
                  <a:srgbClr val="69D8FF"/>
                </a:solidFill>
              </a:rPr>
              <a:t> </a:t>
            </a:r>
            <a:r>
              <a:rPr lang="en-US" i="1" dirty="0" err="1">
                <a:solidFill>
                  <a:srgbClr val="69D8FF"/>
                </a:solidFill>
              </a:rPr>
              <a:t>Tác</a:t>
            </a:r>
            <a:r>
              <a:rPr lang="en-US" i="1" dirty="0">
                <a:solidFill>
                  <a:srgbClr val="69D8FF"/>
                </a:solidFill>
              </a:rPr>
              <a:t> </a:t>
            </a:r>
            <a:r>
              <a:rPr lang="en-US" i="1" dirty="0" err="1">
                <a:solidFill>
                  <a:srgbClr val="69D8FF"/>
                </a:solidFill>
              </a:rPr>
              <a:t>nhân</a:t>
            </a:r>
            <a:r>
              <a:rPr lang="en-US" i="1" dirty="0">
                <a:solidFill>
                  <a:srgbClr val="69D8FF"/>
                </a:solidFill>
              </a:rPr>
              <a:t> (Actor) </a:t>
            </a:r>
            <a:r>
              <a:rPr lang="en-US" i="1" dirty="0" err="1">
                <a:solidFill>
                  <a:srgbClr val="69D8FF"/>
                </a:solidFill>
              </a:rPr>
              <a:t>sử</a:t>
            </a:r>
            <a:r>
              <a:rPr lang="en-US" i="1" dirty="0">
                <a:solidFill>
                  <a:srgbClr val="69D8FF"/>
                </a:solidFill>
              </a:rPr>
              <a:t> </a:t>
            </a:r>
            <a:r>
              <a:rPr lang="en-US" i="1" dirty="0" err="1">
                <a:solidFill>
                  <a:srgbClr val="69D8FF"/>
                </a:solidFill>
              </a:rPr>
              <a:t>dụng</a:t>
            </a:r>
            <a:r>
              <a:rPr lang="en-US" i="1" dirty="0">
                <a:solidFill>
                  <a:srgbClr val="69D8FF"/>
                </a:solidFill>
              </a:rPr>
              <a:t> </a:t>
            </a:r>
            <a:r>
              <a:rPr lang="en-US" i="1" dirty="0" err="1">
                <a:solidFill>
                  <a:srgbClr val="69D8FF"/>
                </a:solidFill>
              </a:rPr>
              <a:t>chức</a:t>
            </a:r>
            <a:r>
              <a:rPr lang="en-US" i="1" dirty="0">
                <a:solidFill>
                  <a:srgbClr val="69D8FF"/>
                </a:solidFill>
              </a:rPr>
              <a:t> </a:t>
            </a:r>
            <a:r>
              <a:rPr lang="en-US" i="1" dirty="0" err="1">
                <a:solidFill>
                  <a:srgbClr val="69D8FF"/>
                </a:solidFill>
              </a:rPr>
              <a:t>năng</a:t>
            </a:r>
            <a:r>
              <a:rPr lang="en-US" i="1" dirty="0">
                <a:solidFill>
                  <a:srgbClr val="69D8FF"/>
                </a:solidFill>
              </a:rPr>
              <a:t> </a:t>
            </a:r>
            <a:r>
              <a:rPr lang="en-US" i="1" dirty="0" err="1">
                <a:solidFill>
                  <a:srgbClr val="69D8FF"/>
                </a:solidFill>
              </a:rPr>
              <a:t>gì</a:t>
            </a:r>
            <a:r>
              <a:rPr lang="en-US" i="1" dirty="0">
                <a:solidFill>
                  <a:srgbClr val="69D8FF"/>
                </a:solidFill>
              </a:rPr>
              <a:t> </a:t>
            </a:r>
            <a:r>
              <a:rPr lang="en-US" i="1" dirty="0" err="1">
                <a:solidFill>
                  <a:srgbClr val="69D8FF"/>
                </a:solidFill>
              </a:rPr>
              <a:t>trên</a:t>
            </a:r>
            <a:r>
              <a:rPr lang="en-US" i="1" dirty="0">
                <a:solidFill>
                  <a:srgbClr val="69D8FF"/>
                </a:solidFill>
              </a:rPr>
              <a:t> </a:t>
            </a:r>
            <a:r>
              <a:rPr lang="en-US" i="1" dirty="0" err="1">
                <a:solidFill>
                  <a:srgbClr val="69D8FF"/>
                </a:solidFill>
              </a:rPr>
              <a:t>hệ</a:t>
            </a:r>
            <a:r>
              <a:rPr lang="en-US" i="1" dirty="0">
                <a:solidFill>
                  <a:srgbClr val="69D8FF"/>
                </a:solidFill>
              </a:rPr>
              <a:t> </a:t>
            </a:r>
            <a:r>
              <a:rPr lang="en-US" i="1" dirty="0" err="1">
                <a:solidFill>
                  <a:srgbClr val="69D8FF"/>
                </a:solidFill>
              </a:rPr>
              <a:t>thống</a:t>
            </a:r>
            <a:r>
              <a:rPr lang="en-US" i="1" dirty="0">
                <a:solidFill>
                  <a:srgbClr val="69D8FF"/>
                </a:solidFill>
              </a:rPr>
              <a:t> </a:t>
            </a:r>
            <a:r>
              <a:rPr lang="en-US" i="1" dirty="0" err="1">
                <a:solidFill>
                  <a:srgbClr val="69D8FF"/>
                </a:solidFill>
              </a:rPr>
              <a:t>này</a:t>
            </a:r>
            <a:r>
              <a:rPr lang="en-US" dirty="0">
                <a:solidFill>
                  <a:srgbClr val="69D8FF"/>
                </a:solidFill>
              </a:rPr>
              <a:t> ?.</a:t>
            </a:r>
          </a:p>
          <a:p>
            <a:pPr lvl="0">
              <a:buFont typeface="Wingdings" pitchFamily="2" charset="2"/>
              <a:buChar char="§"/>
            </a:pP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hết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vãng</a:t>
            </a:r>
            <a:r>
              <a:rPr lang="en-US" sz="2800" dirty="0"/>
              <a:t> </a:t>
            </a:r>
            <a:r>
              <a:rPr lang="en-US" sz="2800" dirty="0" err="1"/>
              <a:t>lai</a:t>
            </a:r>
            <a:r>
              <a:rPr lang="en-US" sz="2800" dirty="0"/>
              <a:t>,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err="1"/>
              <a:t>chủ</a:t>
            </a:r>
            <a:r>
              <a:rPr lang="en-US" sz="2800" dirty="0"/>
              <a:t>,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,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nhà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,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, </a:t>
            </a:r>
            <a:r>
              <a:rPr lang="en-US" sz="2800" dirty="0" err="1"/>
              <a:t>xem</a:t>
            </a:r>
            <a:r>
              <a:rPr lang="en-US" sz="2800" dirty="0"/>
              <a:t> chi </a:t>
            </a:r>
            <a:r>
              <a:rPr lang="en-US" sz="2800" dirty="0" err="1"/>
              <a:t>tiết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,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khuyến</a:t>
            </a:r>
            <a:r>
              <a:rPr lang="en-US" sz="2800" dirty="0"/>
              <a:t> </a:t>
            </a:r>
            <a:r>
              <a:rPr lang="en-US" sz="2800" dirty="0" err="1"/>
              <a:t>mãi</a:t>
            </a:r>
            <a:r>
              <a:rPr lang="en-US" sz="2800" dirty="0"/>
              <a:t>, </a:t>
            </a:r>
            <a:r>
              <a:rPr lang="en-US" sz="2800" dirty="0" err="1"/>
              <a:t>mua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giỏ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chat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bán</a:t>
            </a:r>
            <a:r>
              <a:rPr lang="en-US" sz="2800" dirty="0"/>
              <a:t>, </a:t>
            </a: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ký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khoản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trở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.</a:t>
            </a:r>
          </a:p>
          <a:p>
            <a:pPr lvl="0">
              <a:buFont typeface="Wingdings" pitchFamily="2" charset="2"/>
              <a:buChar char="§"/>
            </a:pP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,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,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thanh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,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bán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, chat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dõi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tiền</a:t>
            </a:r>
            <a:r>
              <a:rPr lang="en-US" sz="2800" dirty="0"/>
              <a:t>,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dõi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7921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4.4 </a:t>
            </a:r>
            <a:r>
              <a:rPr lang="en-US" sz="2400" dirty="0" err="1">
                <a:solidFill>
                  <a:srgbClr val="92D050"/>
                </a:solidFill>
              </a:rPr>
              <a:t>Bài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tập</a:t>
            </a:r>
            <a:r>
              <a:rPr lang="en-US" sz="2400" dirty="0">
                <a:solidFill>
                  <a:srgbClr val="92D050"/>
                </a:solidFill>
              </a:rPr>
              <a:t>: </a:t>
            </a:r>
            <a:r>
              <a:rPr lang="en-US" sz="2400" dirty="0" err="1">
                <a:solidFill>
                  <a:srgbClr val="92D050"/>
                </a:solidFill>
              </a:rPr>
              <a:t>xây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dựng</a:t>
            </a:r>
            <a:r>
              <a:rPr lang="en-US" sz="2400" dirty="0">
                <a:solidFill>
                  <a:srgbClr val="92D050"/>
                </a:solidFill>
              </a:rPr>
              <a:t>  Class Diagram </a:t>
            </a:r>
            <a:r>
              <a:rPr lang="en-US" sz="2400" dirty="0" err="1">
                <a:solidFill>
                  <a:srgbClr val="92D050"/>
                </a:solidFill>
              </a:rPr>
              <a:t>cho</a:t>
            </a:r>
            <a:r>
              <a:rPr lang="en-US" sz="2400" dirty="0">
                <a:solidFill>
                  <a:srgbClr val="92D050"/>
                </a:solidFill>
              </a:rPr>
              <a:t> web </a:t>
            </a:r>
            <a:r>
              <a:rPr lang="en-US" sz="2400" dirty="0" err="1">
                <a:solidFill>
                  <a:srgbClr val="92D050"/>
                </a:solidFill>
              </a:rPr>
              <a:t>thương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mại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điện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tử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523999"/>
            <a:ext cx="5181600" cy="5186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04800" y="838200"/>
            <a:ext cx="8686800" cy="792162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FFFF00"/>
                </a:solidFill>
              </a:rPr>
              <a:t>4.4.2 </a:t>
            </a:r>
            <a:r>
              <a:rPr lang="en-US" sz="2000" dirty="0" err="1">
                <a:solidFill>
                  <a:srgbClr val="FFFF00"/>
                </a:solidFill>
              </a:rPr>
              <a:t>Xây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dựng</a:t>
            </a:r>
            <a:r>
              <a:rPr lang="en-US" sz="2000" dirty="0">
                <a:solidFill>
                  <a:srgbClr val="FFFF00"/>
                </a:solidFill>
              </a:rPr>
              <a:t> Use Case Diagram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4.4 </a:t>
            </a:r>
            <a:r>
              <a:rPr lang="en-US" sz="2800" dirty="0" err="1">
                <a:solidFill>
                  <a:srgbClr val="92D050"/>
                </a:solidFill>
              </a:rPr>
              <a:t>Bài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>
                <a:solidFill>
                  <a:srgbClr val="92D050"/>
                </a:solidFill>
              </a:rPr>
              <a:t>tập</a:t>
            </a:r>
            <a:r>
              <a:rPr lang="en-US" sz="2800" dirty="0">
                <a:solidFill>
                  <a:srgbClr val="92D050"/>
                </a:solidFill>
              </a:rPr>
              <a:t>: </a:t>
            </a:r>
            <a:r>
              <a:rPr lang="en-US" sz="2800" dirty="0" err="1">
                <a:solidFill>
                  <a:srgbClr val="92D050"/>
                </a:solidFill>
              </a:rPr>
              <a:t>xây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>
                <a:solidFill>
                  <a:srgbClr val="92D050"/>
                </a:solidFill>
              </a:rPr>
              <a:t>dựng</a:t>
            </a:r>
            <a:r>
              <a:rPr lang="en-US" sz="2800" dirty="0">
                <a:solidFill>
                  <a:srgbClr val="92D050"/>
                </a:solidFill>
              </a:rPr>
              <a:t>  Class Diagram </a:t>
            </a:r>
            <a:r>
              <a:rPr lang="en-US" sz="2800" dirty="0" err="1">
                <a:solidFill>
                  <a:srgbClr val="92D050"/>
                </a:solidFill>
              </a:rPr>
              <a:t>cho</a:t>
            </a:r>
            <a:r>
              <a:rPr lang="en-US" sz="2800" dirty="0">
                <a:solidFill>
                  <a:srgbClr val="92D050"/>
                </a:solidFill>
              </a:rPr>
              <a:t> web </a:t>
            </a:r>
            <a:r>
              <a:rPr lang="en-US" sz="2800" dirty="0" err="1">
                <a:solidFill>
                  <a:srgbClr val="92D050"/>
                </a:solidFill>
              </a:rPr>
              <a:t>thương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>
                <a:solidFill>
                  <a:srgbClr val="92D050"/>
                </a:solidFill>
              </a:rPr>
              <a:t>mại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>
                <a:solidFill>
                  <a:srgbClr val="92D050"/>
                </a:solidFill>
              </a:rPr>
              <a:t>điện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>
                <a:solidFill>
                  <a:srgbClr val="92D050"/>
                </a:solidFill>
              </a:rPr>
              <a:t>tử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105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200" dirty="0">
                <a:solidFill>
                  <a:srgbClr val="FFFF00"/>
                </a:solidFill>
              </a:rPr>
              <a:t>4.4.3 </a:t>
            </a:r>
            <a:r>
              <a:rPr lang="en-US" sz="3200" dirty="0" err="1">
                <a:solidFill>
                  <a:srgbClr val="FFFF00"/>
                </a:solidFill>
              </a:rPr>
              <a:t>Xây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dựng</a:t>
            </a:r>
            <a:r>
              <a:rPr lang="en-US" sz="3200" dirty="0">
                <a:solidFill>
                  <a:srgbClr val="FFFF00"/>
                </a:solidFill>
              </a:rPr>
              <a:t> Class Diagram</a:t>
            </a:r>
          </a:p>
          <a:p>
            <a:pPr algn="just">
              <a:buNone/>
            </a:pPr>
            <a:r>
              <a:rPr lang="en-US" sz="3200" dirty="0" err="1">
                <a:solidFill>
                  <a:srgbClr val="69D8FF"/>
                </a:solidFill>
              </a:rPr>
              <a:t>Bước</a:t>
            </a:r>
            <a:r>
              <a:rPr lang="en-US" sz="3200" dirty="0">
                <a:solidFill>
                  <a:srgbClr val="69D8FF"/>
                </a:solidFill>
              </a:rPr>
              <a:t> 1: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69D8FF"/>
                </a:solidFill>
              </a:rPr>
              <a:t>Xác</a:t>
            </a:r>
            <a:r>
              <a:rPr lang="en-US" sz="3200" dirty="0">
                <a:solidFill>
                  <a:srgbClr val="69D8FF"/>
                </a:solidFill>
              </a:rPr>
              <a:t> </a:t>
            </a:r>
            <a:r>
              <a:rPr lang="en-US" sz="3200" dirty="0" err="1">
                <a:solidFill>
                  <a:srgbClr val="69D8FF"/>
                </a:solidFill>
              </a:rPr>
              <a:t>định</a:t>
            </a:r>
            <a:r>
              <a:rPr lang="en-US" sz="3200" dirty="0">
                <a:solidFill>
                  <a:srgbClr val="69D8FF"/>
                </a:solidFill>
              </a:rPr>
              <a:t> </a:t>
            </a:r>
            <a:r>
              <a:rPr lang="en-US" sz="3200" dirty="0" err="1">
                <a:solidFill>
                  <a:srgbClr val="69D8FF"/>
                </a:solidFill>
              </a:rPr>
              <a:t>các</a:t>
            </a:r>
            <a:r>
              <a:rPr lang="en-US" sz="3200" dirty="0">
                <a:solidFill>
                  <a:srgbClr val="69D8FF"/>
                </a:solidFill>
              </a:rPr>
              <a:t> </a:t>
            </a:r>
            <a:r>
              <a:rPr lang="en-US" sz="3200" dirty="0" err="1">
                <a:solidFill>
                  <a:srgbClr val="69D8FF"/>
                </a:solidFill>
              </a:rPr>
              <a:t>lớp</a:t>
            </a:r>
            <a:r>
              <a:rPr lang="en-US" sz="3200" dirty="0">
                <a:solidFill>
                  <a:srgbClr val="69D8FF"/>
                </a:solidFill>
              </a:rPr>
              <a:t> </a:t>
            </a:r>
            <a:r>
              <a:rPr lang="en-US" sz="3200" dirty="0" err="1">
                <a:solidFill>
                  <a:srgbClr val="69D8FF"/>
                </a:solidFill>
              </a:rPr>
              <a:t>dự</a:t>
            </a:r>
            <a:r>
              <a:rPr lang="en-US" sz="3200" dirty="0">
                <a:solidFill>
                  <a:srgbClr val="69D8FF"/>
                </a:solidFill>
              </a:rPr>
              <a:t> </a:t>
            </a:r>
            <a:r>
              <a:rPr lang="en-US" sz="3200" dirty="0" err="1">
                <a:solidFill>
                  <a:srgbClr val="69D8FF"/>
                </a:solidFill>
              </a:rPr>
              <a:t>kiến</a:t>
            </a:r>
            <a:r>
              <a:rPr lang="en-US" sz="3200" dirty="0">
                <a:solidFill>
                  <a:srgbClr val="69D8FF"/>
                </a:solidFill>
              </a:rPr>
              <a:t>.</a:t>
            </a:r>
          </a:p>
          <a:p>
            <a:pPr lvl="0" algn="just">
              <a:buFont typeface="Wingdings" pitchFamily="2" charset="2"/>
              <a:buChar char="§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Use Case </a:t>
            </a:r>
            <a:r>
              <a:rPr lang="en-US" dirty="0" err="1">
                <a:solidFill>
                  <a:srgbClr val="FFC000"/>
                </a:solidFill>
              </a:rPr>
              <a:t>Xem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sản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phẩm</a:t>
            </a:r>
            <a:r>
              <a:rPr lang="en-US" dirty="0"/>
              <a:t>,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(Products).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(Product Types)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(Providers)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</a:t>
            </a:r>
          </a:p>
          <a:p>
            <a:pPr lvl="0" algn="just">
              <a:buFont typeface="Wingdings" pitchFamily="2" charset="2"/>
              <a:buChar char="§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Use Case </a:t>
            </a:r>
            <a:r>
              <a:rPr lang="en-US" dirty="0" err="1">
                <a:solidFill>
                  <a:srgbClr val="FFC000"/>
                </a:solidFill>
              </a:rPr>
              <a:t>Xem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khuyến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mã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mãi</a:t>
            </a:r>
            <a:r>
              <a:rPr lang="en-US" dirty="0"/>
              <a:t> (Promotions)</a:t>
            </a:r>
          </a:p>
          <a:p>
            <a:pPr lvl="0" algn="just">
              <a:buFont typeface="Wingdings" pitchFamily="2" charset="2"/>
              <a:buChar char="§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Use Case </a:t>
            </a:r>
            <a:r>
              <a:rPr lang="en-US" dirty="0" err="1">
                <a:solidFill>
                  <a:srgbClr val="FFC000"/>
                </a:solidFill>
              </a:rPr>
              <a:t>Quản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lý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giỏ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hàng</a:t>
            </a:r>
            <a:r>
              <a:rPr lang="en-US" dirty="0"/>
              <a:t>,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Giỏ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(Shopping Carts)</a:t>
            </a:r>
          </a:p>
          <a:p>
            <a:pPr lvl="0" algn="just">
              <a:buFont typeface="Wingdings" pitchFamily="2" charset="2"/>
              <a:buChar char="§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Use Case </a:t>
            </a:r>
            <a:r>
              <a:rPr lang="en-US" dirty="0">
                <a:solidFill>
                  <a:srgbClr val="FFC000"/>
                </a:solidFill>
              </a:rPr>
              <a:t>Chat</a:t>
            </a:r>
            <a:r>
              <a:rPr lang="en-US" dirty="0"/>
              <a:t>,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chat (Chat session).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chat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(Sales)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vãng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(Guest)</a:t>
            </a:r>
          </a:p>
          <a:p>
            <a:pPr lvl="0" algn="just">
              <a:buFont typeface="Wingdings" pitchFamily="2" charset="2"/>
              <a:buChar char="§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Use Case </a:t>
            </a:r>
            <a:r>
              <a:rPr lang="en-US" dirty="0" err="1">
                <a:solidFill>
                  <a:srgbClr val="FFC000"/>
                </a:solidFill>
              </a:rPr>
              <a:t>Đăng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ký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thành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viên</a:t>
            </a:r>
            <a:r>
              <a:rPr lang="en-US" dirty="0"/>
              <a:t>,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(Customers)</a:t>
            </a:r>
          </a:p>
          <a:p>
            <a:pPr lvl="0" algn="just">
              <a:buFont typeface="Wingdings" pitchFamily="2" charset="2"/>
              <a:buChar char="§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Use Case </a:t>
            </a:r>
            <a:r>
              <a:rPr lang="en-US" dirty="0" err="1">
                <a:solidFill>
                  <a:srgbClr val="FFC000"/>
                </a:solidFill>
              </a:rPr>
              <a:t>Quản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lý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đơn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hàng</a:t>
            </a:r>
            <a:r>
              <a:rPr lang="en-US" dirty="0"/>
              <a:t>,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(Orders), </a:t>
            </a:r>
            <a:r>
              <a:rPr lang="en-US" dirty="0" err="1"/>
              <a:t>lớp</a:t>
            </a:r>
            <a:r>
              <a:rPr lang="en-US" dirty="0"/>
              <a:t> Thu </a:t>
            </a:r>
            <a:r>
              <a:rPr lang="en-US" dirty="0" err="1"/>
              <a:t>tiền</a:t>
            </a:r>
            <a:r>
              <a:rPr lang="en-US" dirty="0"/>
              <a:t> (Payments)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(Shipping Orders).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4.4 </a:t>
            </a:r>
            <a:r>
              <a:rPr lang="en-US" sz="3200" dirty="0" err="1">
                <a:solidFill>
                  <a:srgbClr val="92D050"/>
                </a:solidFill>
              </a:rPr>
              <a:t>Bài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tập</a:t>
            </a:r>
            <a:r>
              <a:rPr lang="en-US" sz="3200" dirty="0">
                <a:solidFill>
                  <a:srgbClr val="92D050"/>
                </a:solidFill>
              </a:rPr>
              <a:t>: </a:t>
            </a:r>
            <a:r>
              <a:rPr lang="en-US" sz="3200" dirty="0" err="1">
                <a:solidFill>
                  <a:srgbClr val="92D050"/>
                </a:solidFill>
              </a:rPr>
              <a:t>xây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dựng</a:t>
            </a:r>
            <a:r>
              <a:rPr lang="en-US" sz="3200" dirty="0">
                <a:solidFill>
                  <a:srgbClr val="92D050"/>
                </a:solidFill>
              </a:rPr>
              <a:t>  Class Diagram </a:t>
            </a:r>
            <a:r>
              <a:rPr lang="en-US" sz="3200" dirty="0" err="1">
                <a:solidFill>
                  <a:srgbClr val="92D050"/>
                </a:solidFill>
              </a:rPr>
              <a:t>cho</a:t>
            </a:r>
            <a:r>
              <a:rPr lang="en-US" sz="3200" dirty="0">
                <a:solidFill>
                  <a:srgbClr val="92D050"/>
                </a:solidFill>
              </a:rPr>
              <a:t> web </a:t>
            </a:r>
            <a:r>
              <a:rPr lang="en-US" sz="3200" dirty="0" err="1">
                <a:solidFill>
                  <a:srgbClr val="92D050"/>
                </a:solidFill>
              </a:rPr>
              <a:t>thương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mại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điện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tử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438400"/>
            <a:ext cx="7620000" cy="407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1447800"/>
            <a:ext cx="8001000" cy="792162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FFFF00"/>
                </a:solidFill>
              </a:rPr>
              <a:t>4.4.2 </a:t>
            </a:r>
            <a:r>
              <a:rPr lang="en-US" sz="2000" dirty="0" err="1">
                <a:solidFill>
                  <a:srgbClr val="FFFF00"/>
                </a:solidFill>
              </a:rPr>
              <a:t>Xây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dựng</a:t>
            </a:r>
            <a:r>
              <a:rPr lang="en-US" sz="2000" dirty="0">
                <a:solidFill>
                  <a:srgbClr val="FFFF00"/>
                </a:solidFill>
              </a:rPr>
              <a:t> Use Case Diagram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0207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4.4 </a:t>
            </a:r>
            <a:r>
              <a:rPr lang="en-US" sz="3200" dirty="0" err="1">
                <a:solidFill>
                  <a:srgbClr val="92D050"/>
                </a:solidFill>
              </a:rPr>
              <a:t>Bài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tập</a:t>
            </a:r>
            <a:r>
              <a:rPr lang="en-US" sz="3200" dirty="0">
                <a:solidFill>
                  <a:srgbClr val="92D050"/>
                </a:solidFill>
              </a:rPr>
              <a:t>: </a:t>
            </a:r>
            <a:r>
              <a:rPr lang="en-US" sz="3200" dirty="0" err="1">
                <a:solidFill>
                  <a:srgbClr val="92D050"/>
                </a:solidFill>
              </a:rPr>
              <a:t>xây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dựng</a:t>
            </a:r>
            <a:r>
              <a:rPr lang="en-US" sz="3200" dirty="0">
                <a:solidFill>
                  <a:srgbClr val="92D050"/>
                </a:solidFill>
              </a:rPr>
              <a:t>  Class Diagram </a:t>
            </a:r>
            <a:r>
              <a:rPr lang="en-US" sz="3200" dirty="0" err="1">
                <a:solidFill>
                  <a:srgbClr val="92D050"/>
                </a:solidFill>
              </a:rPr>
              <a:t>cho</a:t>
            </a:r>
            <a:r>
              <a:rPr lang="en-US" sz="3200" dirty="0">
                <a:solidFill>
                  <a:srgbClr val="92D050"/>
                </a:solidFill>
              </a:rPr>
              <a:t> web </a:t>
            </a:r>
            <a:r>
              <a:rPr lang="en-US" sz="3200" dirty="0" err="1">
                <a:solidFill>
                  <a:srgbClr val="92D050"/>
                </a:solidFill>
              </a:rPr>
              <a:t>thương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mại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điện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tử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105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200" dirty="0">
                <a:solidFill>
                  <a:srgbClr val="FFFF00"/>
                </a:solidFill>
              </a:rPr>
              <a:t>4.4.3 </a:t>
            </a:r>
            <a:r>
              <a:rPr lang="en-US" sz="3200" dirty="0" err="1">
                <a:solidFill>
                  <a:srgbClr val="FFFF00"/>
                </a:solidFill>
              </a:rPr>
              <a:t>Xây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dựng</a:t>
            </a:r>
            <a:r>
              <a:rPr lang="en-US" sz="3200" dirty="0">
                <a:solidFill>
                  <a:srgbClr val="FFFF00"/>
                </a:solidFill>
              </a:rPr>
              <a:t> Class Diagram</a:t>
            </a:r>
          </a:p>
          <a:p>
            <a:pPr algn="just">
              <a:buNone/>
            </a:pPr>
            <a:r>
              <a:rPr lang="en-US" sz="3200" dirty="0" err="1">
                <a:solidFill>
                  <a:srgbClr val="69D8FF"/>
                </a:solidFill>
              </a:rPr>
              <a:t>Bước</a:t>
            </a:r>
            <a:r>
              <a:rPr lang="en-US" sz="3200" dirty="0">
                <a:solidFill>
                  <a:srgbClr val="69D8FF"/>
                </a:solidFill>
              </a:rPr>
              <a:t> 2: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71DAFF"/>
                </a:solidFill>
              </a:rPr>
              <a:t>Xác</a:t>
            </a:r>
            <a:r>
              <a:rPr lang="en-US" sz="3200" dirty="0">
                <a:solidFill>
                  <a:srgbClr val="71DAFF"/>
                </a:solidFill>
              </a:rPr>
              <a:t> </a:t>
            </a:r>
            <a:r>
              <a:rPr lang="en-US" sz="3200" dirty="0" err="1">
                <a:solidFill>
                  <a:srgbClr val="71DAFF"/>
                </a:solidFill>
              </a:rPr>
              <a:t>định</a:t>
            </a:r>
            <a:r>
              <a:rPr lang="en-US" sz="3200" dirty="0">
                <a:solidFill>
                  <a:srgbClr val="71DAFF"/>
                </a:solidFill>
              </a:rPr>
              <a:t> </a:t>
            </a:r>
            <a:r>
              <a:rPr lang="en-US" sz="3200" dirty="0" err="1">
                <a:solidFill>
                  <a:srgbClr val="71DAFF"/>
                </a:solidFill>
              </a:rPr>
              <a:t>thuộc</a:t>
            </a:r>
            <a:r>
              <a:rPr lang="en-US" sz="3200" dirty="0">
                <a:solidFill>
                  <a:srgbClr val="71DAFF"/>
                </a:solidFill>
              </a:rPr>
              <a:t> </a:t>
            </a:r>
            <a:r>
              <a:rPr lang="en-US" sz="3200" dirty="0" err="1">
                <a:solidFill>
                  <a:srgbClr val="71DAFF"/>
                </a:solidFill>
              </a:rPr>
              <a:t>tính</a:t>
            </a:r>
            <a:r>
              <a:rPr lang="en-US" sz="3200" dirty="0">
                <a:solidFill>
                  <a:srgbClr val="71DAFF"/>
                </a:solidFill>
              </a:rPr>
              <a:t> </a:t>
            </a:r>
            <a:r>
              <a:rPr lang="en-US" sz="3200" dirty="0" err="1">
                <a:solidFill>
                  <a:srgbClr val="71DAFF"/>
                </a:solidFill>
              </a:rPr>
              <a:t>cho</a:t>
            </a:r>
            <a:r>
              <a:rPr lang="en-US" sz="3200" dirty="0">
                <a:solidFill>
                  <a:srgbClr val="71DAFF"/>
                </a:solidFill>
              </a:rPr>
              <a:t> </a:t>
            </a:r>
            <a:r>
              <a:rPr lang="en-US" sz="3200" dirty="0" err="1">
                <a:solidFill>
                  <a:srgbClr val="71DAFF"/>
                </a:solidFill>
              </a:rPr>
              <a:t>các</a:t>
            </a:r>
            <a:r>
              <a:rPr lang="en-US" sz="3200" dirty="0">
                <a:solidFill>
                  <a:srgbClr val="71DAFF"/>
                </a:solidFill>
              </a:rPr>
              <a:t> </a:t>
            </a:r>
            <a:r>
              <a:rPr lang="en-US" sz="3200" dirty="0" err="1">
                <a:solidFill>
                  <a:srgbClr val="71DAFF"/>
                </a:solidFill>
              </a:rPr>
              <a:t>lớp</a:t>
            </a:r>
            <a:r>
              <a:rPr lang="en-US" sz="3200" dirty="0">
                <a:solidFill>
                  <a:srgbClr val="71DAFF"/>
                </a:solidFill>
              </a:rPr>
              <a:t> </a:t>
            </a:r>
            <a:r>
              <a:rPr lang="en-US" sz="3200" dirty="0" err="1">
                <a:solidFill>
                  <a:srgbClr val="71DAFF"/>
                </a:solidFill>
              </a:rPr>
              <a:t>dự</a:t>
            </a:r>
            <a:r>
              <a:rPr lang="en-US" sz="3200" dirty="0">
                <a:solidFill>
                  <a:srgbClr val="71DAFF"/>
                </a:solidFill>
              </a:rPr>
              <a:t> </a:t>
            </a:r>
            <a:r>
              <a:rPr lang="en-US" sz="3200" dirty="0" err="1">
                <a:solidFill>
                  <a:srgbClr val="71DAFF"/>
                </a:solidFill>
              </a:rPr>
              <a:t>kiến</a:t>
            </a:r>
            <a:r>
              <a:rPr lang="en-US" sz="3200" dirty="0">
                <a:solidFill>
                  <a:srgbClr val="69D8FF"/>
                </a:solidFill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Giỏ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Giỏ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giỏ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(Prices)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NV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(User)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4.4 </a:t>
            </a:r>
            <a:r>
              <a:rPr lang="en-US" sz="3200" dirty="0" err="1">
                <a:solidFill>
                  <a:srgbClr val="92D050"/>
                </a:solidFill>
              </a:rPr>
              <a:t>Bài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tập</a:t>
            </a:r>
            <a:r>
              <a:rPr lang="en-US" sz="3200" dirty="0">
                <a:solidFill>
                  <a:srgbClr val="92D050"/>
                </a:solidFill>
              </a:rPr>
              <a:t>: </a:t>
            </a:r>
            <a:r>
              <a:rPr lang="en-US" sz="3200" dirty="0" err="1">
                <a:solidFill>
                  <a:srgbClr val="92D050"/>
                </a:solidFill>
              </a:rPr>
              <a:t>xây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dựng</a:t>
            </a:r>
            <a:r>
              <a:rPr lang="en-US" sz="3200" dirty="0">
                <a:solidFill>
                  <a:srgbClr val="92D050"/>
                </a:solidFill>
              </a:rPr>
              <a:t>  Class Diagram </a:t>
            </a:r>
            <a:r>
              <a:rPr lang="en-US" sz="3200" dirty="0" err="1">
                <a:solidFill>
                  <a:srgbClr val="92D050"/>
                </a:solidFill>
              </a:rPr>
              <a:t>cho</a:t>
            </a:r>
            <a:r>
              <a:rPr lang="en-US" sz="3200" dirty="0">
                <a:solidFill>
                  <a:srgbClr val="92D050"/>
                </a:solidFill>
              </a:rPr>
              <a:t> web </a:t>
            </a:r>
            <a:r>
              <a:rPr lang="en-US" sz="3200" dirty="0" err="1">
                <a:solidFill>
                  <a:srgbClr val="92D050"/>
                </a:solidFill>
              </a:rPr>
              <a:t>thương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mại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điện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tử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51054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5000" dirty="0">
                <a:solidFill>
                  <a:srgbClr val="FFFF00"/>
                </a:solidFill>
              </a:rPr>
              <a:t>4.4.3 </a:t>
            </a:r>
            <a:r>
              <a:rPr lang="en-US" sz="5000" dirty="0" err="1">
                <a:solidFill>
                  <a:srgbClr val="FFFF00"/>
                </a:solidFill>
              </a:rPr>
              <a:t>Xây</a:t>
            </a:r>
            <a:r>
              <a:rPr lang="en-US" sz="5000" dirty="0">
                <a:solidFill>
                  <a:srgbClr val="FFFF00"/>
                </a:solidFill>
              </a:rPr>
              <a:t> </a:t>
            </a:r>
            <a:r>
              <a:rPr lang="en-US" sz="5000" dirty="0" err="1">
                <a:solidFill>
                  <a:srgbClr val="FFFF00"/>
                </a:solidFill>
              </a:rPr>
              <a:t>dựng</a:t>
            </a:r>
            <a:r>
              <a:rPr lang="en-US" sz="5000" dirty="0">
                <a:solidFill>
                  <a:srgbClr val="FFFF00"/>
                </a:solidFill>
              </a:rPr>
              <a:t> Class Diagram</a:t>
            </a:r>
          </a:p>
          <a:p>
            <a:pPr algn="just">
              <a:buNone/>
            </a:pPr>
            <a:r>
              <a:rPr lang="en-US" sz="5000" dirty="0" err="1">
                <a:solidFill>
                  <a:srgbClr val="69D8FF"/>
                </a:solidFill>
              </a:rPr>
              <a:t>Bước</a:t>
            </a:r>
            <a:r>
              <a:rPr lang="en-US" sz="5000" dirty="0">
                <a:solidFill>
                  <a:srgbClr val="69D8FF"/>
                </a:solidFill>
              </a:rPr>
              <a:t> 2:</a:t>
            </a:r>
            <a:r>
              <a:rPr lang="en-US" sz="5000" dirty="0"/>
              <a:t> </a:t>
            </a:r>
            <a:r>
              <a:rPr lang="en-US" sz="5000" dirty="0" err="1">
                <a:solidFill>
                  <a:srgbClr val="71DAFF"/>
                </a:solidFill>
              </a:rPr>
              <a:t>Xác</a:t>
            </a:r>
            <a:r>
              <a:rPr lang="en-US" sz="5000" dirty="0">
                <a:solidFill>
                  <a:srgbClr val="71DAFF"/>
                </a:solidFill>
              </a:rPr>
              <a:t> </a:t>
            </a:r>
            <a:r>
              <a:rPr lang="en-US" sz="5000" dirty="0" err="1">
                <a:solidFill>
                  <a:srgbClr val="71DAFF"/>
                </a:solidFill>
              </a:rPr>
              <a:t>định</a:t>
            </a:r>
            <a:r>
              <a:rPr lang="en-US" sz="5000" dirty="0">
                <a:solidFill>
                  <a:srgbClr val="71DAFF"/>
                </a:solidFill>
              </a:rPr>
              <a:t> </a:t>
            </a:r>
            <a:r>
              <a:rPr lang="en-US" sz="5000" dirty="0" err="1">
                <a:solidFill>
                  <a:srgbClr val="71DAFF"/>
                </a:solidFill>
              </a:rPr>
              <a:t>thuộc</a:t>
            </a:r>
            <a:r>
              <a:rPr lang="en-US" sz="5000" dirty="0">
                <a:solidFill>
                  <a:srgbClr val="71DAFF"/>
                </a:solidFill>
              </a:rPr>
              <a:t> </a:t>
            </a:r>
            <a:r>
              <a:rPr lang="en-US" sz="5000" dirty="0" err="1">
                <a:solidFill>
                  <a:srgbClr val="71DAFF"/>
                </a:solidFill>
              </a:rPr>
              <a:t>tính</a:t>
            </a:r>
            <a:r>
              <a:rPr lang="en-US" sz="5000" dirty="0">
                <a:solidFill>
                  <a:srgbClr val="71DAFF"/>
                </a:solidFill>
              </a:rPr>
              <a:t> </a:t>
            </a:r>
            <a:r>
              <a:rPr lang="en-US" sz="5000" dirty="0" err="1">
                <a:solidFill>
                  <a:srgbClr val="71DAFF"/>
                </a:solidFill>
              </a:rPr>
              <a:t>cho</a:t>
            </a:r>
            <a:r>
              <a:rPr lang="en-US" sz="5000" dirty="0">
                <a:solidFill>
                  <a:srgbClr val="71DAFF"/>
                </a:solidFill>
              </a:rPr>
              <a:t> </a:t>
            </a:r>
            <a:r>
              <a:rPr lang="en-US" sz="5000" dirty="0" err="1">
                <a:solidFill>
                  <a:srgbClr val="71DAFF"/>
                </a:solidFill>
              </a:rPr>
              <a:t>các</a:t>
            </a:r>
            <a:r>
              <a:rPr lang="en-US" sz="5000" dirty="0">
                <a:solidFill>
                  <a:srgbClr val="71DAFF"/>
                </a:solidFill>
              </a:rPr>
              <a:t> </a:t>
            </a:r>
            <a:r>
              <a:rPr lang="en-US" sz="5000" dirty="0" err="1">
                <a:solidFill>
                  <a:srgbClr val="71DAFF"/>
                </a:solidFill>
              </a:rPr>
              <a:t>lớp</a:t>
            </a:r>
            <a:r>
              <a:rPr lang="en-US" sz="5000" dirty="0">
                <a:solidFill>
                  <a:srgbClr val="71DAFF"/>
                </a:solidFill>
              </a:rPr>
              <a:t> </a:t>
            </a:r>
            <a:r>
              <a:rPr lang="en-US" sz="5000" dirty="0" err="1">
                <a:solidFill>
                  <a:srgbClr val="71DAFF"/>
                </a:solidFill>
              </a:rPr>
              <a:t>dự</a:t>
            </a:r>
            <a:r>
              <a:rPr lang="en-US" sz="5000" dirty="0">
                <a:solidFill>
                  <a:srgbClr val="71DAFF"/>
                </a:solidFill>
              </a:rPr>
              <a:t> </a:t>
            </a:r>
            <a:r>
              <a:rPr lang="en-US" sz="5000" dirty="0" err="1">
                <a:solidFill>
                  <a:srgbClr val="71DAFF"/>
                </a:solidFill>
              </a:rPr>
              <a:t>kiến</a:t>
            </a:r>
            <a:r>
              <a:rPr lang="en-US" sz="5000" dirty="0">
                <a:solidFill>
                  <a:srgbClr val="69D8FF"/>
                </a:solidFill>
              </a:rPr>
              <a:t>.</a:t>
            </a:r>
          </a:p>
          <a:p>
            <a:endParaRPr lang="en-US" dirty="0"/>
          </a:p>
          <a:p>
            <a:r>
              <a:rPr lang="en-US" sz="4500" dirty="0" err="1"/>
              <a:t>Sản</a:t>
            </a:r>
            <a:r>
              <a:rPr lang="en-US" sz="4500" dirty="0"/>
              <a:t> </a:t>
            </a:r>
            <a:r>
              <a:rPr lang="en-US" sz="4500" dirty="0" err="1"/>
              <a:t>phẩm</a:t>
            </a:r>
            <a:r>
              <a:rPr lang="en-US" sz="4500" dirty="0"/>
              <a:t>(</a:t>
            </a:r>
            <a:r>
              <a:rPr lang="en-US" sz="4500" dirty="0" err="1"/>
              <a:t>Mã</a:t>
            </a:r>
            <a:r>
              <a:rPr lang="en-US" sz="4500" dirty="0"/>
              <a:t> SP, </a:t>
            </a:r>
            <a:r>
              <a:rPr lang="en-US" sz="4500" dirty="0" err="1"/>
              <a:t>Tên</a:t>
            </a:r>
            <a:r>
              <a:rPr lang="en-US" sz="4500" dirty="0"/>
              <a:t> SP, …)</a:t>
            </a:r>
          </a:p>
          <a:p>
            <a:r>
              <a:rPr lang="en-US" sz="4500" dirty="0" err="1"/>
              <a:t>Loại</a:t>
            </a:r>
            <a:r>
              <a:rPr lang="en-US" sz="4500" dirty="0"/>
              <a:t> </a:t>
            </a:r>
            <a:r>
              <a:rPr lang="en-US" sz="4500" dirty="0" err="1"/>
              <a:t>Sản</a:t>
            </a:r>
            <a:r>
              <a:rPr lang="en-US" sz="4500" dirty="0"/>
              <a:t> </a:t>
            </a:r>
            <a:r>
              <a:rPr lang="en-US" sz="4500" dirty="0" err="1"/>
              <a:t>phẩm</a:t>
            </a:r>
            <a:r>
              <a:rPr lang="en-US" sz="4500" dirty="0"/>
              <a:t>(</a:t>
            </a:r>
            <a:r>
              <a:rPr lang="en-US" sz="4500" dirty="0" err="1"/>
              <a:t>Mã</a:t>
            </a:r>
            <a:r>
              <a:rPr lang="en-US" sz="4500" dirty="0"/>
              <a:t> LSP, </a:t>
            </a:r>
            <a:r>
              <a:rPr lang="en-US" sz="4500" dirty="0" err="1"/>
              <a:t>Tên</a:t>
            </a:r>
            <a:r>
              <a:rPr lang="en-US" sz="4500" dirty="0"/>
              <a:t> </a:t>
            </a:r>
            <a:r>
              <a:rPr lang="en-US" sz="4500" dirty="0" err="1"/>
              <a:t>loại</a:t>
            </a:r>
            <a:r>
              <a:rPr lang="en-US" sz="4500" dirty="0"/>
              <a:t>)</a:t>
            </a:r>
          </a:p>
          <a:p>
            <a:r>
              <a:rPr lang="en-US" sz="4500" dirty="0" err="1"/>
              <a:t>Nhà</a:t>
            </a:r>
            <a:r>
              <a:rPr lang="en-US" sz="4500" dirty="0"/>
              <a:t> </a:t>
            </a:r>
            <a:r>
              <a:rPr lang="en-US" sz="4500" dirty="0" err="1"/>
              <a:t>sản</a:t>
            </a:r>
            <a:r>
              <a:rPr lang="en-US" sz="4500" dirty="0"/>
              <a:t> </a:t>
            </a:r>
            <a:r>
              <a:rPr lang="en-US" sz="4500" dirty="0" err="1"/>
              <a:t>xuất</a:t>
            </a:r>
            <a:r>
              <a:rPr lang="en-US" sz="4500" dirty="0"/>
              <a:t>(</a:t>
            </a:r>
            <a:r>
              <a:rPr lang="en-US" sz="4500" dirty="0" err="1"/>
              <a:t>Mã</a:t>
            </a:r>
            <a:r>
              <a:rPr lang="en-US" sz="4500" dirty="0"/>
              <a:t> NSX, </a:t>
            </a:r>
            <a:r>
              <a:rPr lang="en-US" sz="4500" dirty="0" err="1"/>
              <a:t>tên</a:t>
            </a:r>
            <a:r>
              <a:rPr lang="en-US" sz="4500" dirty="0"/>
              <a:t> NSX)</a:t>
            </a:r>
          </a:p>
          <a:p>
            <a:r>
              <a:rPr lang="en-US" sz="4500" dirty="0" err="1"/>
              <a:t>Khuyến</a:t>
            </a:r>
            <a:r>
              <a:rPr lang="en-US" sz="4500" dirty="0"/>
              <a:t> </a:t>
            </a:r>
            <a:r>
              <a:rPr lang="en-US" sz="4500" dirty="0" err="1"/>
              <a:t>mãi</a:t>
            </a:r>
            <a:r>
              <a:rPr lang="en-US" sz="4500" dirty="0"/>
              <a:t>(</a:t>
            </a:r>
            <a:r>
              <a:rPr lang="en-US" sz="4500" dirty="0" err="1"/>
              <a:t>Mã</a:t>
            </a:r>
            <a:r>
              <a:rPr lang="en-US" sz="4500" dirty="0"/>
              <a:t> KM, </a:t>
            </a:r>
            <a:r>
              <a:rPr lang="en-US" sz="4500" dirty="0" err="1"/>
              <a:t>Mã</a:t>
            </a:r>
            <a:r>
              <a:rPr lang="en-US" sz="4500" dirty="0"/>
              <a:t> SP, </a:t>
            </a:r>
            <a:r>
              <a:rPr lang="en-US" sz="4500" dirty="0" err="1"/>
              <a:t>mô</a:t>
            </a:r>
            <a:r>
              <a:rPr lang="en-US" sz="4500" dirty="0"/>
              <a:t> </a:t>
            </a:r>
            <a:r>
              <a:rPr lang="en-US" sz="4500" dirty="0" err="1"/>
              <a:t>tả</a:t>
            </a:r>
            <a:r>
              <a:rPr lang="en-US" sz="4500" dirty="0"/>
              <a:t>, </a:t>
            </a:r>
            <a:r>
              <a:rPr lang="en-US" sz="4500" dirty="0" err="1"/>
              <a:t>giá</a:t>
            </a:r>
            <a:r>
              <a:rPr lang="en-US" sz="4500" dirty="0"/>
              <a:t> </a:t>
            </a:r>
            <a:r>
              <a:rPr lang="en-US" sz="4500" dirty="0" err="1"/>
              <a:t>trị</a:t>
            </a:r>
            <a:r>
              <a:rPr lang="en-US" sz="4500" dirty="0"/>
              <a:t> </a:t>
            </a:r>
            <a:r>
              <a:rPr lang="en-US" sz="4500" dirty="0" err="1"/>
              <a:t>khuyến</a:t>
            </a:r>
            <a:r>
              <a:rPr lang="en-US" sz="4500" dirty="0"/>
              <a:t> </a:t>
            </a:r>
            <a:r>
              <a:rPr lang="en-US" sz="4500" dirty="0" err="1"/>
              <a:t>mãi</a:t>
            </a:r>
            <a:r>
              <a:rPr lang="en-US" sz="4500" dirty="0"/>
              <a:t>, </a:t>
            </a:r>
            <a:r>
              <a:rPr lang="en-US" sz="4500" dirty="0" err="1"/>
              <a:t>ngày</a:t>
            </a:r>
            <a:r>
              <a:rPr lang="en-US" sz="4500" dirty="0"/>
              <a:t> </a:t>
            </a:r>
            <a:r>
              <a:rPr lang="en-US" sz="4500" dirty="0" err="1"/>
              <a:t>bắt</a:t>
            </a:r>
            <a:r>
              <a:rPr lang="en-US" sz="4500" dirty="0"/>
              <a:t> </a:t>
            </a:r>
            <a:r>
              <a:rPr lang="en-US" sz="4500" dirty="0" err="1"/>
              <a:t>đầu</a:t>
            </a:r>
            <a:r>
              <a:rPr lang="en-US" sz="4500" dirty="0"/>
              <a:t>, </a:t>
            </a:r>
            <a:r>
              <a:rPr lang="en-US" sz="4500" dirty="0" err="1"/>
              <a:t>ngày</a:t>
            </a:r>
            <a:r>
              <a:rPr lang="en-US" sz="4500" dirty="0"/>
              <a:t> </a:t>
            </a:r>
            <a:r>
              <a:rPr lang="en-US" sz="4500" dirty="0" err="1"/>
              <a:t>kết</a:t>
            </a:r>
            <a:r>
              <a:rPr lang="en-US" sz="4500" dirty="0"/>
              <a:t> </a:t>
            </a:r>
            <a:r>
              <a:rPr lang="en-US" sz="4500" dirty="0" err="1"/>
              <a:t>thúc</a:t>
            </a:r>
            <a:r>
              <a:rPr lang="en-US" sz="4500" dirty="0"/>
              <a:t>)</a:t>
            </a:r>
          </a:p>
          <a:p>
            <a:r>
              <a:rPr lang="en-US" sz="4500" dirty="0" err="1"/>
              <a:t>Giá</a:t>
            </a:r>
            <a:r>
              <a:rPr lang="en-US" sz="4500" dirty="0"/>
              <a:t> </a:t>
            </a:r>
            <a:r>
              <a:rPr lang="en-US" sz="4500" dirty="0" err="1"/>
              <a:t>bán</a:t>
            </a:r>
            <a:r>
              <a:rPr lang="en-US" sz="4500" dirty="0"/>
              <a:t>(</a:t>
            </a:r>
            <a:r>
              <a:rPr lang="en-US" sz="4500" dirty="0" err="1"/>
              <a:t>Mã</a:t>
            </a:r>
            <a:r>
              <a:rPr lang="en-US" sz="4500" dirty="0"/>
              <a:t> GB, </a:t>
            </a:r>
            <a:r>
              <a:rPr lang="en-US" sz="4500" dirty="0" err="1"/>
              <a:t>Mã</a:t>
            </a:r>
            <a:r>
              <a:rPr lang="en-US" sz="4500" dirty="0"/>
              <a:t> SP, </a:t>
            </a:r>
            <a:r>
              <a:rPr lang="en-US" sz="4500" dirty="0" err="1"/>
              <a:t>giá</a:t>
            </a:r>
            <a:r>
              <a:rPr lang="en-US" sz="4500" dirty="0"/>
              <a:t> </a:t>
            </a:r>
            <a:r>
              <a:rPr lang="en-US" sz="4500" dirty="0" err="1"/>
              <a:t>bán</a:t>
            </a:r>
            <a:r>
              <a:rPr lang="en-US" sz="4500" dirty="0"/>
              <a:t>, </a:t>
            </a:r>
            <a:r>
              <a:rPr lang="en-US" sz="4500" dirty="0" err="1"/>
              <a:t>ngày</a:t>
            </a:r>
            <a:r>
              <a:rPr lang="en-US" sz="4500" dirty="0"/>
              <a:t> </a:t>
            </a:r>
            <a:r>
              <a:rPr lang="en-US" sz="4500" dirty="0" err="1"/>
              <a:t>bắt</a:t>
            </a:r>
            <a:r>
              <a:rPr lang="en-US" sz="4500" dirty="0"/>
              <a:t> </a:t>
            </a:r>
            <a:r>
              <a:rPr lang="en-US" sz="4500" dirty="0" err="1"/>
              <a:t>đầu</a:t>
            </a:r>
            <a:r>
              <a:rPr lang="en-US" sz="4500" dirty="0"/>
              <a:t>, </a:t>
            </a:r>
            <a:r>
              <a:rPr lang="en-US" sz="4500" dirty="0" err="1"/>
              <a:t>ngày</a:t>
            </a:r>
            <a:r>
              <a:rPr lang="en-US" sz="4500" dirty="0"/>
              <a:t> </a:t>
            </a:r>
            <a:r>
              <a:rPr lang="en-US" sz="4500" dirty="0" err="1"/>
              <a:t>kết</a:t>
            </a:r>
            <a:r>
              <a:rPr lang="en-US" sz="4500" dirty="0"/>
              <a:t> </a:t>
            </a:r>
            <a:r>
              <a:rPr lang="en-US" sz="4500" dirty="0" err="1"/>
              <a:t>thúc</a:t>
            </a:r>
            <a:r>
              <a:rPr lang="en-US" sz="4500" dirty="0"/>
              <a:t>)</a:t>
            </a:r>
          </a:p>
          <a:p>
            <a:r>
              <a:rPr lang="en-US" sz="4500" dirty="0" err="1"/>
              <a:t>Giỏ</a:t>
            </a:r>
            <a:r>
              <a:rPr lang="en-US" sz="4500" dirty="0"/>
              <a:t> </a:t>
            </a:r>
            <a:r>
              <a:rPr lang="en-US" sz="4500" dirty="0" err="1"/>
              <a:t>hàng</a:t>
            </a:r>
            <a:r>
              <a:rPr lang="en-US" sz="4500" dirty="0"/>
              <a:t>(</a:t>
            </a:r>
            <a:r>
              <a:rPr lang="en-US" sz="4500" dirty="0" err="1"/>
              <a:t>Mã</a:t>
            </a:r>
            <a:r>
              <a:rPr lang="en-US" sz="4500" dirty="0"/>
              <a:t> GH, </a:t>
            </a:r>
            <a:r>
              <a:rPr lang="en-US" sz="4500" dirty="0" err="1"/>
              <a:t>ngày</a:t>
            </a:r>
            <a:r>
              <a:rPr lang="en-US" sz="4500" dirty="0"/>
              <a:t>)</a:t>
            </a:r>
          </a:p>
          <a:p>
            <a:r>
              <a:rPr lang="en-US" sz="4500" dirty="0"/>
              <a:t>Chi </a:t>
            </a:r>
            <a:r>
              <a:rPr lang="en-US" sz="4500" dirty="0" err="1"/>
              <a:t>tiết</a:t>
            </a:r>
            <a:r>
              <a:rPr lang="en-US" sz="4500" dirty="0"/>
              <a:t> </a:t>
            </a:r>
            <a:r>
              <a:rPr lang="en-US" sz="4500" dirty="0" err="1"/>
              <a:t>Giỏ</a:t>
            </a:r>
            <a:r>
              <a:rPr lang="en-US" sz="4500" dirty="0"/>
              <a:t> </a:t>
            </a:r>
            <a:r>
              <a:rPr lang="en-US" sz="4500" dirty="0" err="1"/>
              <a:t>hàng</a:t>
            </a:r>
            <a:r>
              <a:rPr lang="en-US" sz="4500" dirty="0"/>
              <a:t>(</a:t>
            </a:r>
            <a:r>
              <a:rPr lang="en-US" sz="4500" dirty="0" err="1"/>
              <a:t>Mã</a:t>
            </a:r>
            <a:r>
              <a:rPr lang="en-US" sz="4500" dirty="0"/>
              <a:t> GH, </a:t>
            </a:r>
            <a:r>
              <a:rPr lang="en-US" sz="4500" dirty="0" err="1"/>
              <a:t>Mã</a:t>
            </a:r>
            <a:r>
              <a:rPr lang="en-US" sz="4500" dirty="0"/>
              <a:t> SP, </a:t>
            </a:r>
            <a:r>
              <a:rPr lang="en-US" sz="4500" dirty="0" err="1"/>
              <a:t>số</a:t>
            </a:r>
            <a:r>
              <a:rPr lang="en-US" sz="4500" dirty="0"/>
              <a:t> </a:t>
            </a:r>
            <a:r>
              <a:rPr lang="en-US" sz="4500" dirty="0" err="1"/>
              <a:t>lượng</a:t>
            </a:r>
            <a:r>
              <a:rPr lang="en-US" sz="4500" dirty="0"/>
              <a:t>, </a:t>
            </a:r>
            <a:r>
              <a:rPr lang="en-US" sz="4500" dirty="0" err="1"/>
              <a:t>giá</a:t>
            </a:r>
            <a:r>
              <a:rPr lang="en-US" sz="4500" dirty="0"/>
              <a:t> </a:t>
            </a:r>
            <a:r>
              <a:rPr lang="en-US" sz="4500" dirty="0" err="1"/>
              <a:t>bán</a:t>
            </a:r>
            <a:r>
              <a:rPr lang="en-US" sz="4500" dirty="0"/>
              <a:t>, </a:t>
            </a:r>
            <a:r>
              <a:rPr lang="en-US" sz="4500" dirty="0" err="1"/>
              <a:t>giá</a:t>
            </a:r>
            <a:r>
              <a:rPr lang="en-US" sz="4500" dirty="0"/>
              <a:t> </a:t>
            </a:r>
            <a:r>
              <a:rPr lang="en-US" sz="4500" dirty="0" err="1"/>
              <a:t>trị</a:t>
            </a:r>
            <a:r>
              <a:rPr lang="en-US" sz="4500" dirty="0"/>
              <a:t> </a:t>
            </a:r>
            <a:r>
              <a:rPr lang="en-US" sz="4500" dirty="0" err="1"/>
              <a:t>khuyến</a:t>
            </a:r>
            <a:r>
              <a:rPr lang="en-US" sz="4500" dirty="0"/>
              <a:t> </a:t>
            </a:r>
            <a:r>
              <a:rPr lang="en-US" sz="4500" dirty="0" err="1"/>
              <a:t>mãi</a:t>
            </a:r>
            <a:r>
              <a:rPr lang="en-US" sz="4500" dirty="0"/>
              <a:t>)</a:t>
            </a:r>
          </a:p>
          <a:p>
            <a:r>
              <a:rPr lang="en-US" sz="4500" dirty="0" err="1"/>
              <a:t>Khách</a:t>
            </a:r>
            <a:r>
              <a:rPr lang="en-US" sz="4500" dirty="0"/>
              <a:t> </a:t>
            </a:r>
            <a:r>
              <a:rPr lang="en-US" sz="4500" dirty="0" err="1"/>
              <a:t>hàng</a:t>
            </a:r>
            <a:r>
              <a:rPr lang="en-US" sz="4500" dirty="0"/>
              <a:t>(</a:t>
            </a:r>
            <a:r>
              <a:rPr lang="en-US" sz="4500" dirty="0" err="1"/>
              <a:t>Mã</a:t>
            </a:r>
            <a:r>
              <a:rPr lang="en-US" sz="4500" dirty="0"/>
              <a:t> KH, </a:t>
            </a:r>
            <a:r>
              <a:rPr lang="en-US" sz="4500" dirty="0" err="1"/>
              <a:t>Tên</a:t>
            </a:r>
            <a:r>
              <a:rPr lang="en-US" sz="4500" dirty="0"/>
              <a:t> KH, </a:t>
            </a:r>
            <a:r>
              <a:rPr lang="en-US" sz="4500" dirty="0" err="1"/>
              <a:t>Địa</a:t>
            </a:r>
            <a:r>
              <a:rPr lang="en-US" sz="4500" dirty="0"/>
              <a:t> </a:t>
            </a:r>
            <a:r>
              <a:rPr lang="en-US" sz="4500" dirty="0" err="1"/>
              <a:t>chỉ</a:t>
            </a:r>
            <a:r>
              <a:rPr lang="en-US" sz="4500" dirty="0"/>
              <a:t>, </a:t>
            </a:r>
            <a:r>
              <a:rPr lang="en-US" sz="4500" dirty="0" err="1"/>
              <a:t>Điện</a:t>
            </a:r>
            <a:r>
              <a:rPr lang="en-US" sz="4500" dirty="0"/>
              <a:t> </a:t>
            </a:r>
            <a:r>
              <a:rPr lang="en-US" sz="4500" dirty="0" err="1"/>
              <a:t>thoại</a:t>
            </a:r>
            <a:r>
              <a:rPr lang="en-US" sz="4500" dirty="0"/>
              <a:t>, </a:t>
            </a:r>
            <a:r>
              <a:rPr lang="en-US" sz="4500" dirty="0" err="1"/>
              <a:t>ngày</a:t>
            </a:r>
            <a:r>
              <a:rPr lang="en-US" sz="4500" dirty="0"/>
              <a:t> </a:t>
            </a:r>
            <a:r>
              <a:rPr lang="en-US" sz="4500" dirty="0" err="1"/>
              <a:t>đăng</a:t>
            </a:r>
            <a:r>
              <a:rPr lang="en-US" sz="4500" dirty="0"/>
              <a:t> </a:t>
            </a:r>
            <a:r>
              <a:rPr lang="en-US" sz="4500" dirty="0" err="1"/>
              <a:t>ký</a:t>
            </a:r>
            <a:r>
              <a:rPr lang="en-US" sz="4500" dirty="0"/>
              <a:t> </a:t>
            </a:r>
            <a:r>
              <a:rPr lang="en-US" sz="4500" dirty="0" err="1"/>
              <a:t>thành</a:t>
            </a:r>
            <a:r>
              <a:rPr lang="en-US" sz="4500" dirty="0"/>
              <a:t> </a:t>
            </a:r>
            <a:r>
              <a:rPr lang="en-US" sz="4500" dirty="0" err="1"/>
              <a:t>viên</a:t>
            </a:r>
            <a:r>
              <a:rPr lang="en-US" sz="4500" dirty="0"/>
              <a:t>)</a:t>
            </a:r>
          </a:p>
          <a:p>
            <a:r>
              <a:rPr lang="en-US" sz="4500" dirty="0" err="1"/>
              <a:t>Đơn</a:t>
            </a:r>
            <a:r>
              <a:rPr lang="en-US" sz="4500" dirty="0"/>
              <a:t> </a:t>
            </a:r>
            <a:r>
              <a:rPr lang="en-US" sz="4500" dirty="0" err="1"/>
              <a:t>hàng</a:t>
            </a:r>
            <a:r>
              <a:rPr lang="en-US" sz="4500" dirty="0"/>
              <a:t>(</a:t>
            </a:r>
            <a:r>
              <a:rPr lang="en-US" sz="4500" dirty="0" err="1"/>
              <a:t>Mã</a:t>
            </a:r>
            <a:r>
              <a:rPr lang="en-US" sz="4500" dirty="0"/>
              <a:t> ĐH, </a:t>
            </a:r>
            <a:r>
              <a:rPr lang="en-US" sz="4500" dirty="0" err="1"/>
              <a:t>ngày</a:t>
            </a:r>
            <a:r>
              <a:rPr lang="en-US" sz="4500" dirty="0"/>
              <a:t> </a:t>
            </a:r>
            <a:r>
              <a:rPr lang="en-US" sz="4500" dirty="0" err="1"/>
              <a:t>đặt</a:t>
            </a:r>
            <a:r>
              <a:rPr lang="en-US" sz="4500" dirty="0"/>
              <a:t>, </a:t>
            </a:r>
            <a:r>
              <a:rPr lang="en-US" sz="4500" dirty="0" err="1"/>
              <a:t>Mã</a:t>
            </a:r>
            <a:r>
              <a:rPr lang="en-US" sz="4500" dirty="0"/>
              <a:t> KH)</a:t>
            </a:r>
          </a:p>
          <a:p>
            <a:r>
              <a:rPr lang="en-US" sz="4500" dirty="0"/>
              <a:t>Chi </a:t>
            </a:r>
            <a:r>
              <a:rPr lang="en-US" sz="4500" dirty="0" err="1"/>
              <a:t>tiết</a:t>
            </a:r>
            <a:r>
              <a:rPr lang="en-US" sz="4500" dirty="0"/>
              <a:t> </a:t>
            </a:r>
            <a:r>
              <a:rPr lang="en-US" sz="4500" dirty="0" err="1"/>
              <a:t>Đơn</a:t>
            </a:r>
            <a:r>
              <a:rPr lang="en-US" sz="4500" dirty="0"/>
              <a:t> </a:t>
            </a:r>
            <a:r>
              <a:rPr lang="en-US" sz="4500" dirty="0" err="1"/>
              <a:t>hàng</a:t>
            </a:r>
            <a:r>
              <a:rPr lang="en-US" sz="4500" dirty="0"/>
              <a:t>(</a:t>
            </a:r>
            <a:r>
              <a:rPr lang="en-US" sz="4500" dirty="0" err="1"/>
              <a:t>Mã</a:t>
            </a:r>
            <a:r>
              <a:rPr lang="en-US" sz="4500" dirty="0"/>
              <a:t> ĐH, </a:t>
            </a:r>
            <a:r>
              <a:rPr lang="en-US" sz="4500" dirty="0" err="1"/>
              <a:t>Mã</a:t>
            </a:r>
            <a:r>
              <a:rPr lang="en-US" sz="4500" dirty="0"/>
              <a:t> SP, </a:t>
            </a:r>
            <a:r>
              <a:rPr lang="en-US" sz="4500" dirty="0" err="1"/>
              <a:t>số</a:t>
            </a:r>
            <a:r>
              <a:rPr lang="en-US" sz="4500" dirty="0"/>
              <a:t> </a:t>
            </a:r>
            <a:r>
              <a:rPr lang="en-US" sz="4500" dirty="0" err="1"/>
              <a:t>lượng</a:t>
            </a:r>
            <a:r>
              <a:rPr lang="en-US" sz="4500" dirty="0"/>
              <a:t>, </a:t>
            </a:r>
            <a:r>
              <a:rPr lang="en-US" sz="4500" dirty="0" err="1"/>
              <a:t>giá</a:t>
            </a:r>
            <a:r>
              <a:rPr lang="en-US" sz="4500" dirty="0"/>
              <a:t> </a:t>
            </a:r>
            <a:r>
              <a:rPr lang="en-US" sz="4500" dirty="0" err="1"/>
              <a:t>bán</a:t>
            </a:r>
            <a:r>
              <a:rPr lang="en-US" sz="4500" dirty="0"/>
              <a:t>, </a:t>
            </a:r>
            <a:r>
              <a:rPr lang="en-US" sz="4500" dirty="0" err="1"/>
              <a:t>Mã</a:t>
            </a:r>
            <a:r>
              <a:rPr lang="en-US" sz="4500" dirty="0"/>
              <a:t> KM)</a:t>
            </a:r>
          </a:p>
          <a:p>
            <a:r>
              <a:rPr lang="en-US" sz="4500" dirty="0"/>
              <a:t>Thu </a:t>
            </a:r>
            <a:r>
              <a:rPr lang="en-US" sz="4500" dirty="0" err="1"/>
              <a:t>tiền</a:t>
            </a:r>
            <a:r>
              <a:rPr lang="en-US" sz="4500" dirty="0"/>
              <a:t>(</a:t>
            </a:r>
            <a:r>
              <a:rPr lang="en-US" sz="4500" dirty="0" err="1"/>
              <a:t>Mã</a:t>
            </a:r>
            <a:r>
              <a:rPr lang="en-US" sz="4500" dirty="0"/>
              <a:t> TT, </a:t>
            </a:r>
            <a:r>
              <a:rPr lang="en-US" sz="4500" dirty="0" err="1"/>
              <a:t>Mã</a:t>
            </a:r>
            <a:r>
              <a:rPr lang="en-US" sz="4500" dirty="0"/>
              <a:t> ĐH, </a:t>
            </a:r>
            <a:r>
              <a:rPr lang="en-US" sz="4500" dirty="0" err="1"/>
              <a:t>số</a:t>
            </a:r>
            <a:r>
              <a:rPr lang="en-US" sz="4500" dirty="0"/>
              <a:t> </a:t>
            </a:r>
            <a:r>
              <a:rPr lang="en-US" sz="4500" dirty="0" err="1"/>
              <a:t>tiền</a:t>
            </a:r>
            <a:r>
              <a:rPr lang="en-US" sz="4500" dirty="0"/>
              <a:t>, </a:t>
            </a:r>
            <a:r>
              <a:rPr lang="en-US" sz="4500" dirty="0" err="1"/>
              <a:t>ngày</a:t>
            </a:r>
            <a:r>
              <a:rPr lang="en-US" sz="4500" dirty="0"/>
              <a:t> </a:t>
            </a:r>
            <a:r>
              <a:rPr lang="en-US" sz="4500" dirty="0" err="1"/>
              <a:t>thu</a:t>
            </a:r>
            <a:r>
              <a:rPr lang="en-US" sz="4500" dirty="0"/>
              <a:t>, </a:t>
            </a:r>
            <a:r>
              <a:rPr lang="en-US" sz="4500" dirty="0" err="1"/>
              <a:t>hình</a:t>
            </a:r>
            <a:r>
              <a:rPr lang="en-US" sz="4500" dirty="0"/>
              <a:t> </a:t>
            </a:r>
            <a:r>
              <a:rPr lang="en-US" sz="4500" dirty="0" err="1"/>
              <a:t>thức</a:t>
            </a:r>
            <a:r>
              <a:rPr lang="en-US" sz="4500" dirty="0"/>
              <a:t> TT)</a:t>
            </a:r>
          </a:p>
          <a:p>
            <a:r>
              <a:rPr lang="en-US" sz="4500" dirty="0" err="1"/>
              <a:t>Chuyển</a:t>
            </a:r>
            <a:r>
              <a:rPr lang="en-US" sz="4500" dirty="0"/>
              <a:t> </a:t>
            </a:r>
            <a:r>
              <a:rPr lang="en-US" sz="4500" dirty="0" err="1"/>
              <a:t>hàng</a:t>
            </a:r>
            <a:r>
              <a:rPr lang="en-US" sz="4500" dirty="0"/>
              <a:t>(</a:t>
            </a:r>
            <a:r>
              <a:rPr lang="en-US" sz="4500" dirty="0" err="1"/>
              <a:t>Mã</a:t>
            </a:r>
            <a:r>
              <a:rPr lang="en-US" sz="4500" dirty="0"/>
              <a:t> CH, </a:t>
            </a:r>
            <a:r>
              <a:rPr lang="en-US" sz="4500" dirty="0" err="1"/>
              <a:t>Mã</a:t>
            </a:r>
            <a:r>
              <a:rPr lang="en-US" sz="4500" dirty="0"/>
              <a:t> ĐH, </a:t>
            </a:r>
            <a:r>
              <a:rPr lang="en-US" sz="4500" dirty="0" err="1"/>
              <a:t>ngày</a:t>
            </a:r>
            <a:r>
              <a:rPr lang="en-US" sz="4500" dirty="0"/>
              <a:t> </a:t>
            </a:r>
            <a:r>
              <a:rPr lang="en-US" sz="4500" dirty="0" err="1"/>
              <a:t>chuyển</a:t>
            </a:r>
            <a:r>
              <a:rPr lang="en-US" sz="4500" dirty="0"/>
              <a:t>, </a:t>
            </a:r>
            <a:r>
              <a:rPr lang="en-US" sz="4500" dirty="0" err="1"/>
              <a:t>ngày</a:t>
            </a:r>
            <a:r>
              <a:rPr lang="en-US" sz="4500" dirty="0"/>
              <a:t> </a:t>
            </a:r>
            <a:r>
              <a:rPr lang="en-US" sz="4500" dirty="0" err="1"/>
              <a:t>đến</a:t>
            </a:r>
            <a:r>
              <a:rPr lang="en-US" sz="4500" dirty="0"/>
              <a:t>, </a:t>
            </a:r>
            <a:r>
              <a:rPr lang="en-US" sz="4500" dirty="0" err="1"/>
              <a:t>phí</a:t>
            </a:r>
            <a:r>
              <a:rPr lang="en-US" sz="4500" dirty="0"/>
              <a:t>)</a:t>
            </a:r>
          </a:p>
          <a:p>
            <a:r>
              <a:rPr lang="en-US" sz="4500" dirty="0" err="1"/>
              <a:t>Người</a:t>
            </a:r>
            <a:r>
              <a:rPr lang="en-US" sz="4500" dirty="0"/>
              <a:t> </a:t>
            </a:r>
            <a:r>
              <a:rPr lang="en-US" sz="4500" dirty="0" err="1"/>
              <a:t>dùng</a:t>
            </a:r>
            <a:r>
              <a:rPr lang="en-US" sz="4500" dirty="0"/>
              <a:t>(</a:t>
            </a:r>
            <a:r>
              <a:rPr lang="en-US" sz="4500" dirty="0" err="1"/>
              <a:t>Mã</a:t>
            </a:r>
            <a:r>
              <a:rPr lang="en-US" sz="4500" dirty="0"/>
              <a:t> ND, </a:t>
            </a:r>
            <a:r>
              <a:rPr lang="en-US" sz="4500" dirty="0" err="1"/>
              <a:t>Tên</a:t>
            </a:r>
            <a:r>
              <a:rPr lang="en-US" sz="4500" dirty="0"/>
              <a:t> ND, </a:t>
            </a:r>
            <a:r>
              <a:rPr lang="en-US" sz="4500" dirty="0" err="1"/>
              <a:t>chức</a:t>
            </a:r>
            <a:r>
              <a:rPr lang="en-US" sz="4500" dirty="0"/>
              <a:t> </a:t>
            </a:r>
            <a:r>
              <a:rPr lang="en-US" sz="4500" dirty="0" err="1"/>
              <a:t>vụ</a:t>
            </a:r>
            <a:r>
              <a:rPr lang="en-US" sz="4500" dirty="0"/>
              <a:t>)</a:t>
            </a:r>
          </a:p>
          <a:p>
            <a:r>
              <a:rPr lang="en-US" sz="4500" dirty="0" err="1"/>
              <a:t>Lượt</a:t>
            </a:r>
            <a:r>
              <a:rPr lang="en-US" sz="4500" dirty="0"/>
              <a:t> chat(</a:t>
            </a:r>
            <a:r>
              <a:rPr lang="en-US" sz="4500" dirty="0" err="1"/>
              <a:t>Mã</a:t>
            </a:r>
            <a:r>
              <a:rPr lang="en-US" sz="4500" dirty="0"/>
              <a:t> LC, </a:t>
            </a:r>
            <a:r>
              <a:rPr lang="en-US" sz="4500" dirty="0" err="1"/>
              <a:t>Mã</a:t>
            </a:r>
            <a:r>
              <a:rPr lang="en-US" sz="4500" dirty="0"/>
              <a:t> ND, </a:t>
            </a:r>
            <a:r>
              <a:rPr lang="en-US" sz="4500" dirty="0" err="1"/>
              <a:t>ngày</a:t>
            </a:r>
            <a:r>
              <a:rPr lang="en-US" sz="4500" dirty="0"/>
              <a:t>, </a:t>
            </a:r>
            <a:r>
              <a:rPr lang="en-US" sz="4500" dirty="0" err="1"/>
              <a:t>nội</a:t>
            </a:r>
            <a:r>
              <a:rPr lang="en-US" sz="4500" dirty="0"/>
              <a:t> dung, </a:t>
            </a:r>
            <a:r>
              <a:rPr lang="en-US" sz="4500" dirty="0" err="1"/>
              <a:t>Mã</a:t>
            </a:r>
            <a:r>
              <a:rPr lang="en-US" sz="4500" dirty="0"/>
              <a:t> KVL)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762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4.1 </a:t>
            </a:r>
            <a:r>
              <a:rPr lang="en-US" sz="3200" dirty="0" err="1">
                <a:solidFill>
                  <a:srgbClr val="92D050"/>
                </a:solidFill>
              </a:rPr>
              <a:t>Giới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thiệu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mô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hình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lớp</a:t>
            </a:r>
            <a:r>
              <a:rPr lang="en-US" sz="3200" dirty="0">
                <a:solidFill>
                  <a:srgbClr val="92D050"/>
                </a:solidFill>
              </a:rPr>
              <a:t> (Class Diagram)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715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>
                <a:solidFill>
                  <a:srgbClr val="FFFF00"/>
                </a:solidFill>
              </a:rPr>
              <a:t>4.1.1 </a:t>
            </a:r>
            <a:r>
              <a:rPr lang="en-US" sz="2000" dirty="0" err="1">
                <a:solidFill>
                  <a:srgbClr val="FFFF00"/>
                </a:solidFill>
              </a:rPr>
              <a:t>Công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dụng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của</a:t>
            </a:r>
            <a:r>
              <a:rPr lang="en-US" sz="2000" dirty="0">
                <a:solidFill>
                  <a:srgbClr val="FFFF00"/>
                </a:solidFill>
              </a:rPr>
              <a:t> Class Diagram</a:t>
            </a:r>
          </a:p>
          <a:p>
            <a:pPr indent="457200" algn="just">
              <a:lnSpc>
                <a:spcPct val="120000"/>
              </a:lnSpc>
              <a:buNone/>
            </a:pPr>
            <a:r>
              <a:rPr lang="en-US" sz="2000" dirty="0"/>
              <a:t>Class Diagram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trọng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giai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,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mềm</a:t>
            </a:r>
            <a:r>
              <a:rPr lang="en-US" sz="2000" dirty="0"/>
              <a:t>,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khía</a:t>
            </a:r>
            <a:r>
              <a:rPr lang="en-US" sz="2000" dirty="0"/>
              <a:t> </a:t>
            </a:r>
            <a:r>
              <a:rPr lang="en-US" sz="2000" dirty="0" err="1"/>
              <a:t>cạnh</a:t>
            </a:r>
            <a:r>
              <a:rPr lang="en-US" sz="2000" dirty="0"/>
              <a:t> </a:t>
            </a:r>
            <a:r>
              <a:rPr lang="en-US" sz="2000" dirty="0" err="1"/>
              <a:t>tĩnh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vi-VN" sz="2000" dirty="0"/>
              <a:t>. </a:t>
            </a:r>
            <a:endParaRPr lang="en-US" sz="2000" dirty="0"/>
          </a:p>
          <a:p>
            <a:pPr indent="457200" algn="just">
              <a:lnSpc>
                <a:spcPct val="120000"/>
              </a:lnSpc>
              <a:buNone/>
            </a:pP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Class Diagram,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quyết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rất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yếu</a:t>
            </a:r>
            <a:r>
              <a:rPr lang="en-US" sz="2000" dirty="0"/>
              <a:t> </a:t>
            </a:r>
            <a:r>
              <a:rPr lang="en-US" sz="2000" dirty="0" err="1"/>
              <a:t>tố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khó</a:t>
            </a:r>
            <a:r>
              <a:rPr lang="en-US" sz="2000" dirty="0"/>
              <a:t>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giai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.</a:t>
            </a:r>
            <a:r>
              <a:rPr lang="en-US" sz="2000" dirty="0">
                <a:solidFill>
                  <a:srgbClr val="71DAFF"/>
                </a:solidFill>
              </a:rPr>
              <a:t> </a:t>
            </a:r>
          </a:p>
          <a:p>
            <a:pPr marL="0" algn="just">
              <a:buNone/>
            </a:pPr>
            <a:r>
              <a:rPr lang="en-US" sz="2000" dirty="0">
                <a:solidFill>
                  <a:srgbClr val="FFFF00"/>
                </a:solidFill>
              </a:rPr>
              <a:t>4.1.2 </a:t>
            </a:r>
            <a:r>
              <a:rPr lang="en-US" sz="2000" dirty="0" err="1">
                <a:solidFill>
                  <a:srgbClr val="FFFF00"/>
                </a:solidFill>
              </a:rPr>
              <a:t>Tính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chất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của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mô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hình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lớp</a:t>
            </a:r>
            <a:endParaRPr lang="en-US" sz="2000" dirty="0">
              <a:solidFill>
                <a:srgbClr val="FFFF00"/>
              </a:solidFill>
            </a:endParaRPr>
          </a:p>
          <a:p>
            <a:pPr marL="0" algn="just"/>
            <a:r>
              <a:rPr lang="en-US" sz="2000" dirty="0" err="1">
                <a:solidFill>
                  <a:srgbClr val="69D8FF"/>
                </a:solidFill>
              </a:rPr>
              <a:t>Tính</a:t>
            </a:r>
            <a:r>
              <a:rPr lang="en-US" sz="2000" dirty="0">
                <a:solidFill>
                  <a:srgbClr val="69D8FF"/>
                </a:solidFill>
              </a:rPr>
              <a:t> </a:t>
            </a:r>
            <a:r>
              <a:rPr lang="en-US" sz="2000" dirty="0" err="1">
                <a:solidFill>
                  <a:srgbClr val="69D8FF"/>
                </a:solidFill>
              </a:rPr>
              <a:t>trừu</a:t>
            </a:r>
            <a:r>
              <a:rPr lang="en-US" sz="2000" dirty="0">
                <a:solidFill>
                  <a:srgbClr val="69D8FF"/>
                </a:solidFill>
              </a:rPr>
              <a:t> </a:t>
            </a:r>
            <a:r>
              <a:rPr lang="en-US" sz="2000" dirty="0" err="1">
                <a:solidFill>
                  <a:srgbClr val="69D8FF"/>
                </a:solidFill>
              </a:rPr>
              <a:t>tượng</a:t>
            </a:r>
            <a:r>
              <a:rPr lang="en-US" sz="2000" dirty="0">
                <a:solidFill>
                  <a:srgbClr val="69D8FF"/>
                </a:solidFill>
              </a:rPr>
              <a:t> (abstraction):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nội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,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.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chất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 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trừu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. </a:t>
            </a:r>
          </a:p>
          <a:p>
            <a:pPr marL="0" algn="just"/>
            <a:r>
              <a:rPr lang="en-US" sz="2000" dirty="0" err="1">
                <a:solidFill>
                  <a:srgbClr val="69D8FF"/>
                </a:solidFill>
              </a:rPr>
              <a:t>Tính</a:t>
            </a:r>
            <a:r>
              <a:rPr lang="en-US" sz="2000" dirty="0">
                <a:solidFill>
                  <a:srgbClr val="69D8FF"/>
                </a:solidFill>
              </a:rPr>
              <a:t> </a:t>
            </a:r>
            <a:r>
              <a:rPr lang="en-US" sz="2000" dirty="0" err="1">
                <a:solidFill>
                  <a:srgbClr val="69D8FF"/>
                </a:solidFill>
              </a:rPr>
              <a:t>đóng</a:t>
            </a:r>
            <a:r>
              <a:rPr lang="en-US" sz="2000" dirty="0">
                <a:solidFill>
                  <a:srgbClr val="69D8FF"/>
                </a:solidFill>
              </a:rPr>
              <a:t> </a:t>
            </a:r>
            <a:r>
              <a:rPr lang="en-US" sz="2000" dirty="0" err="1">
                <a:solidFill>
                  <a:srgbClr val="69D8FF"/>
                </a:solidFill>
              </a:rPr>
              <a:t>gói</a:t>
            </a:r>
            <a:r>
              <a:rPr lang="en-US" sz="2000" dirty="0">
                <a:solidFill>
                  <a:srgbClr val="69D8FF"/>
                </a:solidFill>
              </a:rPr>
              <a:t> (encapsulation) </a:t>
            </a:r>
            <a:r>
              <a:rPr lang="en-US" sz="2000" dirty="0" err="1">
                <a:solidFill>
                  <a:srgbClr val="69D8FF"/>
                </a:solidFill>
              </a:rPr>
              <a:t>và</a:t>
            </a:r>
            <a:r>
              <a:rPr lang="en-US" sz="2000" dirty="0">
                <a:solidFill>
                  <a:srgbClr val="69D8FF"/>
                </a:solidFill>
              </a:rPr>
              <a:t> </a:t>
            </a:r>
            <a:r>
              <a:rPr lang="en-US" sz="2000" dirty="0" err="1">
                <a:solidFill>
                  <a:srgbClr val="69D8FF"/>
                </a:solidFill>
              </a:rPr>
              <a:t>che</a:t>
            </a:r>
            <a:r>
              <a:rPr lang="en-US" sz="2000" dirty="0">
                <a:solidFill>
                  <a:srgbClr val="69D8FF"/>
                </a:solidFill>
              </a:rPr>
              <a:t> </a:t>
            </a:r>
            <a:r>
              <a:rPr lang="en-US" sz="2000" dirty="0" err="1">
                <a:solidFill>
                  <a:srgbClr val="69D8FF"/>
                </a:solidFill>
              </a:rPr>
              <a:t>giấu</a:t>
            </a:r>
            <a:r>
              <a:rPr lang="en-US" sz="2000" dirty="0">
                <a:solidFill>
                  <a:srgbClr val="69D8FF"/>
                </a:solidFill>
              </a:rPr>
              <a:t> </a:t>
            </a:r>
            <a:r>
              <a:rPr lang="en-US" sz="2000" dirty="0" err="1">
                <a:solidFill>
                  <a:srgbClr val="69D8FF"/>
                </a:solidFill>
              </a:rPr>
              <a:t>thông</a:t>
            </a:r>
            <a:r>
              <a:rPr lang="en-US" sz="2000" dirty="0">
                <a:solidFill>
                  <a:srgbClr val="69D8FF"/>
                </a:solidFill>
              </a:rPr>
              <a:t> tin (information hiding):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chất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nội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,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vẹn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.</a:t>
            </a:r>
          </a:p>
          <a:p>
            <a:pPr marL="0" algn="just"/>
            <a:r>
              <a:rPr lang="en-US" sz="2000" dirty="0" err="1">
                <a:solidFill>
                  <a:srgbClr val="69D8FF"/>
                </a:solidFill>
              </a:rPr>
              <a:t>Tính</a:t>
            </a:r>
            <a:r>
              <a:rPr lang="en-US" sz="2000" dirty="0">
                <a:solidFill>
                  <a:srgbClr val="69D8FF"/>
                </a:solidFill>
              </a:rPr>
              <a:t> </a:t>
            </a:r>
            <a:r>
              <a:rPr lang="en-US" sz="2000" dirty="0" err="1">
                <a:solidFill>
                  <a:srgbClr val="69D8FF"/>
                </a:solidFill>
              </a:rPr>
              <a:t>đa</a:t>
            </a:r>
            <a:r>
              <a:rPr lang="en-US" sz="2000" dirty="0">
                <a:solidFill>
                  <a:srgbClr val="69D8FF"/>
                </a:solidFill>
              </a:rPr>
              <a:t> </a:t>
            </a:r>
            <a:r>
              <a:rPr lang="en-US" sz="2000" dirty="0" err="1">
                <a:solidFill>
                  <a:srgbClr val="69D8FF"/>
                </a:solidFill>
              </a:rPr>
              <a:t>hình</a:t>
            </a:r>
            <a:r>
              <a:rPr lang="en-US" sz="2000" dirty="0">
                <a:solidFill>
                  <a:srgbClr val="69D8FF"/>
                </a:solidFill>
              </a:rPr>
              <a:t> (polymorphism):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qua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 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> (message).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so </a:t>
            </a:r>
            <a:r>
              <a:rPr lang="en-US" sz="2000" dirty="0" err="1"/>
              <a:t>sánh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tùy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phản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.</a:t>
            </a:r>
          </a:p>
          <a:p>
            <a:pPr marL="0" algn="just"/>
            <a:r>
              <a:rPr lang="en-US" sz="1800" dirty="0" err="1">
                <a:solidFill>
                  <a:srgbClr val="69D8FF"/>
                </a:solidFill>
              </a:rPr>
              <a:t>Tính</a:t>
            </a:r>
            <a:r>
              <a:rPr lang="en-US" sz="1800" dirty="0">
                <a:solidFill>
                  <a:srgbClr val="69D8FF"/>
                </a:solidFill>
              </a:rPr>
              <a:t> </a:t>
            </a:r>
            <a:r>
              <a:rPr lang="en-US" sz="1800" dirty="0" err="1">
                <a:solidFill>
                  <a:srgbClr val="69D8FF"/>
                </a:solidFill>
              </a:rPr>
              <a:t>kế</a:t>
            </a:r>
            <a:r>
              <a:rPr lang="en-US" sz="1800" dirty="0">
                <a:solidFill>
                  <a:srgbClr val="69D8FF"/>
                </a:solidFill>
              </a:rPr>
              <a:t> </a:t>
            </a:r>
            <a:r>
              <a:rPr lang="en-US" sz="1800" dirty="0" err="1">
                <a:solidFill>
                  <a:srgbClr val="69D8FF"/>
                </a:solidFill>
              </a:rPr>
              <a:t>thừa</a:t>
            </a:r>
            <a:r>
              <a:rPr lang="en-US" sz="1800" dirty="0">
                <a:solidFill>
                  <a:srgbClr val="69D8FF"/>
                </a:solidFill>
              </a:rPr>
              <a:t> (inheritance): </a:t>
            </a:r>
            <a:r>
              <a:rPr lang="en-US" sz="1800" dirty="0" err="1"/>
              <a:t>Đặc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phép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sẵn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đặc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mà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qua </a:t>
            </a:r>
            <a:r>
              <a:rPr lang="en-US" sz="1800" dirty="0" err="1"/>
              <a:t>kế</a:t>
            </a:r>
            <a:r>
              <a:rPr lang="en-US" sz="1800" dirty="0"/>
              <a:t> </a:t>
            </a:r>
            <a:r>
              <a:rPr lang="en-US" sz="1800" dirty="0" err="1"/>
              <a:t>thừa</a:t>
            </a:r>
            <a:r>
              <a:rPr lang="en-US" sz="1800" dirty="0"/>
              <a:t>.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762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4.2 </a:t>
            </a:r>
            <a:r>
              <a:rPr lang="en-US" sz="3200" dirty="0" err="1">
                <a:solidFill>
                  <a:srgbClr val="92D050"/>
                </a:solidFill>
              </a:rPr>
              <a:t>Các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thành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phần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của</a:t>
            </a:r>
            <a:r>
              <a:rPr lang="en-US" sz="3200" dirty="0">
                <a:solidFill>
                  <a:srgbClr val="92D050"/>
                </a:solidFill>
              </a:rPr>
              <a:t>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715000"/>
          </a:xfrm>
        </p:spPr>
        <p:txBody>
          <a:bodyPr>
            <a:normAutofit fontScale="55000" lnSpcReduction="20000"/>
          </a:bodyPr>
          <a:lstStyle/>
          <a:p>
            <a:pPr marL="0" algn="just">
              <a:buNone/>
            </a:pPr>
            <a:r>
              <a:rPr lang="en-US" sz="3600" dirty="0">
                <a:solidFill>
                  <a:srgbClr val="FFFF00"/>
                </a:solidFill>
              </a:rPr>
              <a:t>4.2.1 </a:t>
            </a:r>
            <a:r>
              <a:rPr lang="en-US" sz="3600" dirty="0" err="1">
                <a:solidFill>
                  <a:srgbClr val="FFFF00"/>
                </a:solidFill>
              </a:rPr>
              <a:t>Lớp</a:t>
            </a:r>
            <a:r>
              <a:rPr lang="en-US" sz="3600" dirty="0">
                <a:solidFill>
                  <a:srgbClr val="FFFF00"/>
                </a:solidFill>
              </a:rPr>
              <a:t> (Class)</a:t>
            </a:r>
          </a:p>
          <a:p>
            <a:pPr indent="457200" algn="just">
              <a:lnSpc>
                <a:spcPct val="120000"/>
              </a:lnSpc>
              <a:buNone/>
            </a:pPr>
            <a:r>
              <a:rPr lang="en-US" sz="3600" dirty="0"/>
              <a:t>Class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thành</a:t>
            </a:r>
            <a:r>
              <a:rPr lang="en-US" sz="3600" dirty="0"/>
              <a:t> </a:t>
            </a:r>
            <a:r>
              <a:rPr lang="en-US" sz="3600" dirty="0" err="1"/>
              <a:t>phần</a:t>
            </a:r>
            <a:r>
              <a:rPr lang="en-US" sz="3600" dirty="0"/>
              <a:t> </a:t>
            </a:r>
            <a:r>
              <a:rPr lang="en-US" sz="3600" dirty="0" err="1"/>
              <a:t>chính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bản</a:t>
            </a:r>
            <a:r>
              <a:rPr lang="en-US" sz="3600" dirty="0"/>
              <a:t> </a:t>
            </a:r>
            <a:r>
              <a:rPr lang="en-US" sz="3600" dirty="0" err="1"/>
              <a:t>vẽ</a:t>
            </a:r>
            <a:r>
              <a:rPr lang="en-US" sz="3600" dirty="0"/>
              <a:t>, </a:t>
            </a:r>
            <a:r>
              <a:rPr lang="en-US" sz="3600" dirty="0" err="1"/>
              <a:t>mô</a:t>
            </a:r>
            <a:r>
              <a:rPr lang="en-US" sz="3600" dirty="0"/>
              <a:t> </a:t>
            </a:r>
            <a:r>
              <a:rPr lang="en-US" sz="3600" dirty="0" err="1"/>
              <a:t>tả</a:t>
            </a:r>
            <a:r>
              <a:rPr lang="en-US" sz="3600" dirty="0"/>
              <a:t> </a:t>
            </a:r>
            <a:r>
              <a:rPr lang="en-US" sz="3600" dirty="0" err="1"/>
              <a:t>về</a:t>
            </a:r>
            <a:r>
              <a:rPr lang="en-US" sz="3600" dirty="0"/>
              <a:t> </a:t>
            </a:r>
            <a:r>
              <a:rPr lang="en-US" sz="3600" dirty="0" err="1"/>
              <a:t>một</a:t>
            </a:r>
            <a:r>
              <a:rPr lang="en-US" sz="3600" dirty="0"/>
              <a:t> </a:t>
            </a:r>
            <a:r>
              <a:rPr lang="en-US" sz="3600" dirty="0" err="1"/>
              <a:t>nhóm</a:t>
            </a:r>
            <a:r>
              <a:rPr lang="en-US" sz="3600" dirty="0"/>
              <a:t> </a:t>
            </a:r>
            <a:r>
              <a:rPr lang="en-US" sz="3600" dirty="0" err="1"/>
              <a:t>đối</a:t>
            </a:r>
            <a:r>
              <a:rPr lang="en-US" sz="3600" dirty="0"/>
              <a:t> </a:t>
            </a:r>
            <a:r>
              <a:rPr lang="en-US" sz="3600" dirty="0" err="1"/>
              <a:t>tượng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cùng</a:t>
            </a:r>
            <a:r>
              <a:rPr lang="en-US" sz="3600" dirty="0"/>
              <a:t> </a:t>
            </a:r>
            <a:r>
              <a:rPr lang="en-US" sz="3600" dirty="0" err="1"/>
              <a:t>tính</a:t>
            </a:r>
            <a:r>
              <a:rPr lang="en-US" sz="3600" dirty="0"/>
              <a:t> </a:t>
            </a:r>
            <a:r>
              <a:rPr lang="en-US" sz="3600" dirty="0" err="1"/>
              <a:t>chất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hành</a:t>
            </a:r>
            <a:r>
              <a:rPr lang="en-US" sz="3600" dirty="0"/>
              <a:t> </a:t>
            </a:r>
            <a:r>
              <a:rPr lang="en-US" sz="3600" dirty="0" err="1"/>
              <a:t>động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err="1"/>
              <a:t>thống</a:t>
            </a:r>
            <a:r>
              <a:rPr lang="en-US" sz="3600" dirty="0"/>
              <a:t>. </a:t>
            </a:r>
            <a:r>
              <a:rPr lang="en-US" sz="3600" dirty="0" err="1"/>
              <a:t>Ký</a:t>
            </a:r>
            <a:r>
              <a:rPr lang="en-US" sz="3600" dirty="0"/>
              <a:t> </a:t>
            </a:r>
            <a:r>
              <a:rPr lang="en-US" sz="3600" dirty="0" err="1"/>
              <a:t>hiệu</a:t>
            </a:r>
            <a:r>
              <a:rPr lang="en-US" sz="3600" dirty="0"/>
              <a:t>:</a:t>
            </a:r>
          </a:p>
          <a:p>
            <a:pPr indent="457200" algn="just">
              <a:lnSpc>
                <a:spcPct val="120000"/>
              </a:lnSpc>
              <a:buNone/>
            </a:pPr>
            <a:endParaRPr lang="en-US" sz="2000" dirty="0">
              <a:solidFill>
                <a:srgbClr val="71DAFF"/>
              </a:solidFill>
            </a:endParaRPr>
          </a:p>
          <a:p>
            <a:pPr indent="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rgbClr val="71DAFF"/>
                </a:solidFill>
              </a:rPr>
              <a:t>				</a:t>
            </a:r>
            <a:r>
              <a:rPr lang="en-US" sz="2900" dirty="0">
                <a:sym typeface="Symbol"/>
              </a:rPr>
              <a:t>  </a:t>
            </a:r>
            <a:r>
              <a:rPr lang="en-US" sz="2900" dirty="0" err="1">
                <a:solidFill>
                  <a:srgbClr val="FFFF00"/>
                </a:solidFill>
                <a:sym typeface="Symbol"/>
              </a:rPr>
              <a:t>Tên</a:t>
            </a:r>
            <a:r>
              <a:rPr lang="en-US" sz="2900" dirty="0">
                <a:solidFill>
                  <a:srgbClr val="FFFF00"/>
                </a:solidFill>
                <a:sym typeface="Symbol"/>
              </a:rPr>
              <a:t> </a:t>
            </a:r>
            <a:r>
              <a:rPr lang="en-US" sz="2900" dirty="0" err="1">
                <a:solidFill>
                  <a:srgbClr val="FFFF00"/>
                </a:solidFill>
                <a:sym typeface="Symbol"/>
              </a:rPr>
              <a:t>lớp</a:t>
            </a:r>
            <a:endParaRPr lang="en-US" sz="2900" dirty="0">
              <a:solidFill>
                <a:srgbClr val="71DAFF"/>
              </a:solidFill>
            </a:endParaRPr>
          </a:p>
          <a:p>
            <a:pPr indent="457200" algn="just">
              <a:spcBef>
                <a:spcPts val="1200"/>
              </a:spcBef>
              <a:buNone/>
            </a:pPr>
            <a:r>
              <a:rPr lang="en-US" sz="2900" dirty="0"/>
              <a:t>				</a:t>
            </a:r>
            <a:r>
              <a:rPr lang="en-US" sz="2900" dirty="0">
                <a:sym typeface="Symbol"/>
              </a:rPr>
              <a:t>  </a:t>
            </a:r>
            <a:r>
              <a:rPr lang="en-US" sz="2900" dirty="0" err="1">
                <a:solidFill>
                  <a:srgbClr val="FFFF00"/>
                </a:solidFill>
                <a:sym typeface="Symbol"/>
              </a:rPr>
              <a:t>Thuộc</a:t>
            </a:r>
            <a:r>
              <a:rPr lang="en-US" sz="2900" dirty="0">
                <a:solidFill>
                  <a:srgbClr val="FFFF00"/>
                </a:solidFill>
                <a:sym typeface="Symbol"/>
              </a:rPr>
              <a:t> </a:t>
            </a:r>
            <a:r>
              <a:rPr lang="en-US" sz="2900" dirty="0" err="1">
                <a:solidFill>
                  <a:srgbClr val="FFFF00"/>
                </a:solidFill>
                <a:sym typeface="Symbol"/>
              </a:rPr>
              <a:t>tính</a:t>
            </a:r>
            <a:endParaRPr lang="en-US" sz="2900" dirty="0"/>
          </a:p>
          <a:p>
            <a:pPr indent="45720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900" dirty="0"/>
              <a:t>				</a:t>
            </a:r>
            <a:r>
              <a:rPr lang="en-US" sz="2900" dirty="0">
                <a:sym typeface="Symbol"/>
              </a:rPr>
              <a:t>  </a:t>
            </a:r>
            <a:r>
              <a:rPr lang="en-US" sz="2900" dirty="0" err="1">
                <a:solidFill>
                  <a:srgbClr val="FFFF00"/>
                </a:solidFill>
                <a:sym typeface="Symbol"/>
              </a:rPr>
              <a:t>Phương</a:t>
            </a:r>
            <a:r>
              <a:rPr lang="en-US" sz="2900" dirty="0">
                <a:solidFill>
                  <a:srgbClr val="FFFF00"/>
                </a:solidFill>
                <a:sym typeface="Symbol"/>
              </a:rPr>
              <a:t> </a:t>
            </a:r>
            <a:r>
              <a:rPr lang="en-US" sz="2900" dirty="0" err="1">
                <a:solidFill>
                  <a:srgbClr val="FFFF00"/>
                </a:solidFill>
                <a:sym typeface="Symbol"/>
              </a:rPr>
              <a:t>thức</a:t>
            </a:r>
            <a:endParaRPr lang="en-US" sz="2900" dirty="0"/>
          </a:p>
          <a:p>
            <a:pPr indent="457200" algn="just">
              <a:spcBef>
                <a:spcPts val="1200"/>
              </a:spcBef>
              <a:buNone/>
            </a:pPr>
            <a:r>
              <a:rPr lang="en-US" sz="2900" dirty="0"/>
              <a:t>4.2.1.1 </a:t>
            </a:r>
            <a:r>
              <a:rPr lang="en-US" sz="2900" i="1" dirty="0" err="1">
                <a:solidFill>
                  <a:srgbClr val="71DAFF"/>
                </a:solidFill>
              </a:rPr>
              <a:t>Tên</a:t>
            </a:r>
            <a:r>
              <a:rPr lang="en-US" sz="2900" i="1" dirty="0">
                <a:solidFill>
                  <a:srgbClr val="71DAFF"/>
                </a:solidFill>
              </a:rPr>
              <a:t> </a:t>
            </a:r>
            <a:r>
              <a:rPr lang="en-US" sz="2900" i="1" dirty="0" err="1">
                <a:solidFill>
                  <a:srgbClr val="71DAFF"/>
                </a:solidFill>
              </a:rPr>
              <a:t>lớp</a:t>
            </a:r>
            <a:r>
              <a:rPr lang="en-US" sz="2900" i="1" dirty="0">
                <a:solidFill>
                  <a:srgbClr val="71DAFF"/>
                </a:solidFill>
              </a:rPr>
              <a:t> (Class name)</a:t>
            </a:r>
            <a:r>
              <a:rPr lang="en-US" sz="2900" dirty="0">
                <a:solidFill>
                  <a:srgbClr val="71DAFF"/>
                </a:solidFill>
              </a:rPr>
              <a:t> </a:t>
            </a:r>
          </a:p>
          <a:p>
            <a:pPr indent="457200" algn="just">
              <a:lnSpc>
                <a:spcPct val="17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500" dirty="0"/>
              <a:t>	</a:t>
            </a:r>
            <a:r>
              <a:rPr lang="en-US" sz="2900" dirty="0" err="1"/>
              <a:t>Dùng</a:t>
            </a:r>
            <a:r>
              <a:rPr lang="en-US" sz="2900" dirty="0"/>
              <a:t> </a:t>
            </a:r>
            <a:r>
              <a:rPr lang="en-US" sz="2900" dirty="0" err="1"/>
              <a:t>danh</a:t>
            </a:r>
            <a:r>
              <a:rPr lang="en-US" sz="2900" dirty="0"/>
              <a:t> </a:t>
            </a:r>
            <a:r>
              <a:rPr lang="en-US" sz="2900" dirty="0" err="1"/>
              <a:t>từ</a:t>
            </a:r>
            <a:r>
              <a:rPr lang="en-US" sz="2900" dirty="0"/>
              <a:t> </a:t>
            </a:r>
            <a:r>
              <a:rPr lang="en-US" sz="2900" dirty="0" err="1"/>
              <a:t>chung</a:t>
            </a:r>
            <a:r>
              <a:rPr lang="en-US" sz="2900" dirty="0"/>
              <a:t> </a:t>
            </a:r>
            <a:r>
              <a:rPr lang="en-US" sz="2900" dirty="0" err="1"/>
              <a:t>để</a:t>
            </a:r>
            <a:r>
              <a:rPr lang="en-US" sz="2900" dirty="0"/>
              <a:t> </a:t>
            </a:r>
            <a:r>
              <a:rPr lang="en-US" sz="2900" dirty="0" err="1"/>
              <a:t>đặt</a:t>
            </a:r>
            <a:r>
              <a:rPr lang="en-US" sz="2900" dirty="0"/>
              <a:t> </a:t>
            </a:r>
            <a:r>
              <a:rPr lang="en-US" sz="2900" dirty="0" err="1"/>
              <a:t>tên</a:t>
            </a:r>
            <a:r>
              <a:rPr lang="en-US" sz="2900" dirty="0"/>
              <a:t> </a:t>
            </a:r>
            <a:r>
              <a:rPr lang="en-US" sz="2900" dirty="0" err="1"/>
              <a:t>lớp</a:t>
            </a:r>
            <a:r>
              <a:rPr lang="en-US" sz="2900" dirty="0"/>
              <a:t>, </a:t>
            </a:r>
            <a:r>
              <a:rPr lang="en-US" sz="2900" dirty="0" err="1"/>
              <a:t>không</a:t>
            </a:r>
            <a:r>
              <a:rPr lang="en-US" sz="2900" dirty="0"/>
              <a:t> </a:t>
            </a:r>
            <a:r>
              <a:rPr lang="en-US" sz="2900" dirty="0" err="1"/>
              <a:t>trùng</a:t>
            </a:r>
            <a:r>
              <a:rPr lang="en-US" sz="2900" dirty="0"/>
              <a:t> </a:t>
            </a:r>
            <a:r>
              <a:rPr lang="en-US" sz="2900" dirty="0" err="1"/>
              <a:t>lắp</a:t>
            </a:r>
            <a:r>
              <a:rPr lang="en-US" sz="2900" dirty="0"/>
              <a:t> </a:t>
            </a:r>
            <a:r>
              <a:rPr lang="en-US" sz="2900" dirty="0" err="1"/>
              <a:t>với</a:t>
            </a:r>
            <a:r>
              <a:rPr lang="en-US" sz="2900" dirty="0"/>
              <a:t> </a:t>
            </a:r>
            <a:r>
              <a:rPr lang="en-US" sz="2900" dirty="0" err="1"/>
              <a:t>bất</a:t>
            </a:r>
            <a:r>
              <a:rPr lang="en-US" sz="2900" dirty="0"/>
              <a:t> </a:t>
            </a:r>
            <a:r>
              <a:rPr lang="en-US" sz="2900" dirty="0" err="1"/>
              <a:t>kỳ</a:t>
            </a:r>
            <a:r>
              <a:rPr lang="en-US" sz="2900" dirty="0"/>
              <a:t> </a:t>
            </a:r>
            <a:r>
              <a:rPr lang="en-US" sz="2900" dirty="0" err="1"/>
              <a:t>tên</a:t>
            </a:r>
            <a:r>
              <a:rPr lang="en-US" sz="2900" dirty="0"/>
              <a:t> </a:t>
            </a:r>
            <a:r>
              <a:rPr lang="en-US" sz="2900" dirty="0" err="1"/>
              <a:t>nào</a:t>
            </a:r>
            <a:r>
              <a:rPr lang="en-US" sz="2900" dirty="0"/>
              <a:t> </a:t>
            </a:r>
            <a:r>
              <a:rPr lang="en-US" sz="2900" dirty="0" err="1"/>
              <a:t>trong</a:t>
            </a:r>
            <a:r>
              <a:rPr lang="en-US" sz="2900" dirty="0"/>
              <a:t> </a:t>
            </a:r>
            <a:r>
              <a:rPr lang="en-US" sz="2900" dirty="0" err="1"/>
              <a:t>lược</a:t>
            </a:r>
            <a:r>
              <a:rPr lang="en-US" sz="2900" dirty="0"/>
              <a:t> </a:t>
            </a:r>
            <a:r>
              <a:rPr lang="en-US" sz="2900" dirty="0" err="1"/>
              <a:t>đồ</a:t>
            </a:r>
            <a:r>
              <a:rPr lang="en-US" sz="2900" dirty="0"/>
              <a:t>. </a:t>
            </a:r>
            <a:r>
              <a:rPr lang="en-US" sz="2900" dirty="0" err="1"/>
              <a:t>Mỗi</a:t>
            </a:r>
            <a:r>
              <a:rPr lang="en-US" sz="2900" dirty="0"/>
              <a:t> </a:t>
            </a:r>
            <a:r>
              <a:rPr lang="en-US" sz="2900" dirty="0" err="1"/>
              <a:t>lớp</a:t>
            </a:r>
            <a:r>
              <a:rPr lang="en-US" sz="2900" dirty="0"/>
              <a:t> </a:t>
            </a:r>
            <a:r>
              <a:rPr lang="en-US" sz="2900" dirty="0" err="1"/>
              <a:t>chỉ</a:t>
            </a:r>
            <a:r>
              <a:rPr lang="en-US" sz="2900" dirty="0"/>
              <a:t> </a:t>
            </a:r>
            <a:r>
              <a:rPr lang="en-US" sz="2900" dirty="0" err="1"/>
              <a:t>mô</a:t>
            </a:r>
            <a:r>
              <a:rPr lang="en-US" sz="2900" dirty="0"/>
              <a:t> </a:t>
            </a:r>
            <a:r>
              <a:rPr lang="en-US" sz="2900" dirty="0" err="1"/>
              <a:t>tả</a:t>
            </a:r>
            <a:r>
              <a:rPr lang="en-US" sz="2900" dirty="0"/>
              <a:t> </a:t>
            </a:r>
            <a:r>
              <a:rPr lang="en-US" sz="2900" dirty="0" err="1"/>
              <a:t>một</a:t>
            </a:r>
            <a:r>
              <a:rPr lang="en-US" sz="2900" dirty="0"/>
              <a:t> </a:t>
            </a:r>
            <a:r>
              <a:rPr lang="en-US" sz="2900" dirty="0" err="1"/>
              <a:t>đối</a:t>
            </a:r>
            <a:r>
              <a:rPr lang="en-US" sz="2900" dirty="0"/>
              <a:t> </a:t>
            </a:r>
            <a:r>
              <a:rPr lang="en-US" sz="2900" dirty="0" err="1"/>
              <a:t>tượng</a:t>
            </a:r>
            <a:r>
              <a:rPr lang="en-US" sz="2900" dirty="0"/>
              <a:t>. 	</a:t>
            </a:r>
          </a:p>
          <a:p>
            <a:pPr indent="4572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900" dirty="0"/>
              <a:t>	4.2.1.2 </a:t>
            </a:r>
            <a:r>
              <a:rPr lang="en-US" sz="2900" i="1" dirty="0" err="1">
                <a:solidFill>
                  <a:srgbClr val="71DAFF"/>
                </a:solidFill>
              </a:rPr>
              <a:t>Thuộc</a:t>
            </a:r>
            <a:r>
              <a:rPr lang="en-US" sz="2900" i="1" dirty="0">
                <a:solidFill>
                  <a:srgbClr val="71DAFF"/>
                </a:solidFill>
              </a:rPr>
              <a:t> </a:t>
            </a:r>
            <a:r>
              <a:rPr lang="en-US" sz="2900" i="1" dirty="0" err="1">
                <a:solidFill>
                  <a:srgbClr val="71DAFF"/>
                </a:solidFill>
              </a:rPr>
              <a:t>tính</a:t>
            </a:r>
            <a:r>
              <a:rPr lang="en-US" sz="2900" i="1" dirty="0">
                <a:solidFill>
                  <a:srgbClr val="71DAFF"/>
                </a:solidFill>
              </a:rPr>
              <a:t> (Attributes/Properties)</a:t>
            </a:r>
            <a:r>
              <a:rPr lang="en-US" sz="2900" dirty="0">
                <a:solidFill>
                  <a:srgbClr val="71DAFF"/>
                </a:solidFill>
              </a:rPr>
              <a:t> </a:t>
            </a:r>
          </a:p>
          <a:p>
            <a:pPr indent="4572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900" dirty="0"/>
              <a:t>	</a:t>
            </a:r>
            <a:r>
              <a:rPr lang="en-US" sz="2900" dirty="0" err="1"/>
              <a:t>Để</a:t>
            </a:r>
            <a:r>
              <a:rPr lang="en-US" sz="2900" dirty="0"/>
              <a:t> </a:t>
            </a:r>
            <a:r>
              <a:rPr lang="en-US" sz="2900" dirty="0" err="1">
                <a:sym typeface="Symbol"/>
              </a:rPr>
              <a:t>mô</a:t>
            </a:r>
            <a:r>
              <a:rPr lang="en-US" sz="2900" dirty="0">
                <a:sym typeface="Symbol"/>
              </a:rPr>
              <a:t> </a:t>
            </a:r>
            <a:r>
              <a:rPr lang="en-US" sz="2900" dirty="0" err="1">
                <a:sym typeface="Symbol"/>
              </a:rPr>
              <a:t>tả</a:t>
            </a:r>
            <a:r>
              <a:rPr lang="en-US" sz="2900" dirty="0">
                <a:sym typeface="Symbol"/>
              </a:rPr>
              <a:t> </a:t>
            </a:r>
            <a:r>
              <a:rPr lang="en-US" sz="2900" dirty="0" err="1">
                <a:sym typeface="Symbol"/>
              </a:rPr>
              <a:t>tính</a:t>
            </a:r>
            <a:r>
              <a:rPr lang="en-US" sz="2900" dirty="0">
                <a:sym typeface="Symbol"/>
              </a:rPr>
              <a:t> </a:t>
            </a:r>
            <a:r>
              <a:rPr lang="en-US" sz="2900" dirty="0" err="1">
                <a:sym typeface="Symbol"/>
              </a:rPr>
              <a:t>chất</a:t>
            </a:r>
            <a:r>
              <a:rPr lang="en-US" sz="2900" dirty="0">
                <a:sym typeface="Symbol"/>
              </a:rPr>
              <a:t>, </a:t>
            </a:r>
            <a:r>
              <a:rPr lang="en-US" sz="2900" dirty="0" err="1">
                <a:sym typeface="Symbol"/>
              </a:rPr>
              <a:t>đặc</a:t>
            </a:r>
            <a:r>
              <a:rPr lang="en-US" sz="2900" dirty="0">
                <a:sym typeface="Symbol"/>
              </a:rPr>
              <a:t> </a:t>
            </a:r>
            <a:r>
              <a:rPr lang="en-US" sz="2900" dirty="0" err="1">
                <a:sym typeface="Symbol"/>
              </a:rPr>
              <a:t>điểm</a:t>
            </a:r>
            <a:r>
              <a:rPr lang="en-US" sz="2900" dirty="0">
                <a:sym typeface="Symbol"/>
              </a:rPr>
              <a:t> </a:t>
            </a:r>
            <a:r>
              <a:rPr lang="en-US" sz="2900" dirty="0" err="1">
                <a:sym typeface="Symbol"/>
              </a:rPr>
              <a:t>của</a:t>
            </a:r>
            <a:r>
              <a:rPr lang="en-US" sz="2900" dirty="0">
                <a:sym typeface="Symbol"/>
              </a:rPr>
              <a:t> </a:t>
            </a:r>
            <a:r>
              <a:rPr lang="en-US" sz="2900" dirty="0" err="1">
                <a:sym typeface="Symbol"/>
              </a:rPr>
              <a:t>đối</a:t>
            </a:r>
            <a:r>
              <a:rPr lang="en-US" sz="2900" dirty="0">
                <a:sym typeface="Symbol"/>
              </a:rPr>
              <a:t> </a:t>
            </a:r>
            <a:r>
              <a:rPr lang="en-US" sz="2900" dirty="0" err="1">
                <a:sym typeface="Symbol"/>
              </a:rPr>
              <a:t>tượng</a:t>
            </a:r>
            <a:r>
              <a:rPr lang="en-US" sz="2900" dirty="0">
                <a:sym typeface="Symbol"/>
              </a:rPr>
              <a:t>, </a:t>
            </a:r>
            <a:r>
              <a:rPr lang="en-US" sz="2900" dirty="0" err="1">
                <a:sym typeface="Symbol"/>
              </a:rPr>
              <a:t>d</a:t>
            </a:r>
            <a:r>
              <a:rPr lang="en-US" sz="2900" dirty="0" err="1"/>
              <a:t>ùng</a:t>
            </a:r>
            <a:r>
              <a:rPr lang="en-US" sz="2900" dirty="0"/>
              <a:t> </a:t>
            </a:r>
            <a:r>
              <a:rPr lang="en-US" sz="2900" dirty="0" err="1"/>
              <a:t>danh</a:t>
            </a:r>
            <a:r>
              <a:rPr lang="en-US" sz="2900" dirty="0"/>
              <a:t> </a:t>
            </a:r>
            <a:r>
              <a:rPr lang="en-US" sz="2900" dirty="0" err="1"/>
              <a:t>từ</a:t>
            </a:r>
            <a:r>
              <a:rPr lang="en-US" sz="2900" dirty="0"/>
              <a:t> </a:t>
            </a:r>
            <a:r>
              <a:rPr lang="en-US" sz="2900" dirty="0" err="1"/>
              <a:t>để</a:t>
            </a:r>
            <a:r>
              <a:rPr lang="en-US" sz="2900" dirty="0"/>
              <a:t> </a:t>
            </a:r>
            <a:r>
              <a:rPr lang="en-US" sz="2900" dirty="0" err="1"/>
              <a:t>đặt</a:t>
            </a:r>
            <a:r>
              <a:rPr lang="en-US" sz="2900" dirty="0"/>
              <a:t> </a:t>
            </a:r>
            <a:r>
              <a:rPr lang="en-US" sz="2900" dirty="0" err="1"/>
              <a:t>tên</a:t>
            </a:r>
            <a:r>
              <a:rPr lang="en-US" sz="2900" dirty="0"/>
              <a:t> </a:t>
            </a:r>
            <a:r>
              <a:rPr lang="en-US" sz="2900" dirty="0" err="1"/>
              <a:t>thuộc</a:t>
            </a:r>
            <a:r>
              <a:rPr lang="en-US" sz="2900" dirty="0"/>
              <a:t> </a:t>
            </a:r>
            <a:r>
              <a:rPr lang="en-US" sz="2900" dirty="0" err="1"/>
              <a:t>tính</a:t>
            </a:r>
            <a:r>
              <a:rPr lang="en-US" sz="2900"/>
              <a:t>, </a:t>
            </a:r>
            <a:endParaRPr lang="en-US" sz="2900" dirty="0">
              <a:solidFill>
                <a:srgbClr val="FFFF00"/>
              </a:solidFill>
              <a:sym typeface="Symbol"/>
            </a:endParaRPr>
          </a:p>
          <a:p>
            <a:pPr indent="457200" algn="just">
              <a:spcBef>
                <a:spcPts val="1200"/>
              </a:spcBef>
              <a:buNone/>
            </a:pPr>
            <a:r>
              <a:rPr lang="en-US" sz="2900" dirty="0">
                <a:sym typeface="Symbol"/>
              </a:rPr>
              <a:t>	</a:t>
            </a:r>
            <a:r>
              <a:rPr lang="en-US" sz="2900" dirty="0"/>
              <a:t> 4.2.1.3 </a:t>
            </a:r>
            <a:r>
              <a:rPr lang="en-US" sz="2900" i="1" dirty="0" err="1">
                <a:solidFill>
                  <a:srgbClr val="71DAFF"/>
                </a:solidFill>
              </a:rPr>
              <a:t>Phương</a:t>
            </a:r>
            <a:r>
              <a:rPr lang="en-US" sz="2900" i="1" dirty="0">
                <a:solidFill>
                  <a:srgbClr val="71DAFF"/>
                </a:solidFill>
              </a:rPr>
              <a:t> </a:t>
            </a:r>
            <a:r>
              <a:rPr lang="en-US" sz="2900" i="1" dirty="0" err="1">
                <a:solidFill>
                  <a:srgbClr val="71DAFF"/>
                </a:solidFill>
              </a:rPr>
              <a:t>thức</a:t>
            </a:r>
            <a:r>
              <a:rPr lang="en-US" sz="2900" i="1" dirty="0">
                <a:solidFill>
                  <a:srgbClr val="71DAFF"/>
                </a:solidFill>
              </a:rPr>
              <a:t> (Methods)</a:t>
            </a:r>
            <a:r>
              <a:rPr lang="en-US" sz="2900" dirty="0">
                <a:solidFill>
                  <a:srgbClr val="71DAFF"/>
                </a:solidFill>
              </a:rPr>
              <a:t> </a:t>
            </a:r>
          </a:p>
          <a:p>
            <a:pPr indent="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900" dirty="0"/>
              <a:t>	</a:t>
            </a:r>
            <a:r>
              <a:rPr lang="en-US" sz="2900" dirty="0" err="1"/>
              <a:t>Để</a:t>
            </a:r>
            <a:r>
              <a:rPr lang="en-US" sz="2900" dirty="0"/>
              <a:t> </a:t>
            </a:r>
            <a:r>
              <a:rPr lang="en-US" sz="2900" dirty="0" err="1">
                <a:sym typeface="Symbol"/>
              </a:rPr>
              <a:t>chỉ</a:t>
            </a:r>
            <a:r>
              <a:rPr lang="en-US" sz="2900" dirty="0">
                <a:sym typeface="Symbol"/>
              </a:rPr>
              <a:t> </a:t>
            </a:r>
            <a:r>
              <a:rPr lang="en-US" sz="2900" dirty="0" err="1">
                <a:sym typeface="Symbol"/>
              </a:rPr>
              <a:t>các</a:t>
            </a:r>
            <a:r>
              <a:rPr lang="en-US" sz="2900" dirty="0">
                <a:sym typeface="Symbol"/>
              </a:rPr>
              <a:t> </a:t>
            </a:r>
            <a:r>
              <a:rPr lang="en-US" sz="2900" dirty="0" err="1">
                <a:sym typeface="Symbol"/>
              </a:rPr>
              <a:t>hành</a:t>
            </a:r>
            <a:r>
              <a:rPr lang="en-US" sz="2900" dirty="0">
                <a:sym typeface="Symbol"/>
              </a:rPr>
              <a:t> </a:t>
            </a:r>
            <a:r>
              <a:rPr lang="en-US" sz="2900" dirty="0" err="1">
                <a:sym typeface="Symbol"/>
              </a:rPr>
              <a:t>động</a:t>
            </a:r>
            <a:r>
              <a:rPr lang="en-US" sz="2900" dirty="0">
                <a:sym typeface="Symbol"/>
              </a:rPr>
              <a:t> </a:t>
            </a:r>
            <a:r>
              <a:rPr lang="en-US" sz="2900" dirty="0" err="1">
                <a:sym typeface="Symbol"/>
              </a:rPr>
              <a:t>mà</a:t>
            </a:r>
            <a:r>
              <a:rPr lang="en-US" sz="2900" dirty="0">
                <a:sym typeface="Symbol"/>
              </a:rPr>
              <a:t> </a:t>
            </a:r>
            <a:r>
              <a:rPr lang="en-US" sz="2900" dirty="0" err="1">
                <a:sym typeface="Symbol"/>
              </a:rPr>
              <a:t>đối</a:t>
            </a:r>
            <a:r>
              <a:rPr lang="en-US" sz="2900" dirty="0">
                <a:sym typeface="Symbol"/>
              </a:rPr>
              <a:t> </a:t>
            </a:r>
            <a:r>
              <a:rPr lang="en-US" sz="2900" dirty="0" err="1">
                <a:sym typeface="Symbol"/>
              </a:rPr>
              <a:t>tượng</a:t>
            </a:r>
            <a:r>
              <a:rPr lang="en-US" sz="2900" dirty="0">
                <a:sym typeface="Symbol"/>
              </a:rPr>
              <a:t> </a:t>
            </a:r>
            <a:r>
              <a:rPr lang="en-US" sz="2900" dirty="0" err="1">
                <a:sym typeface="Symbol"/>
              </a:rPr>
              <a:t>có</a:t>
            </a:r>
            <a:r>
              <a:rPr lang="en-US" sz="2900" dirty="0">
                <a:sym typeface="Symbol"/>
              </a:rPr>
              <a:t> </a:t>
            </a:r>
            <a:r>
              <a:rPr lang="en-US" sz="2900" dirty="0" err="1">
                <a:sym typeface="Symbol"/>
              </a:rPr>
              <a:t>thể</a:t>
            </a:r>
            <a:r>
              <a:rPr lang="en-US" sz="2900" dirty="0">
                <a:sym typeface="Symbol"/>
              </a:rPr>
              <a:t> </a:t>
            </a:r>
            <a:r>
              <a:rPr lang="en-US" sz="2900" dirty="0" err="1">
                <a:sym typeface="Symbol"/>
              </a:rPr>
              <a:t>thực</a:t>
            </a:r>
            <a:r>
              <a:rPr lang="en-US" sz="2900" dirty="0">
                <a:sym typeface="Symbol"/>
              </a:rPr>
              <a:t> </a:t>
            </a:r>
            <a:r>
              <a:rPr lang="en-US" sz="2900" dirty="0" err="1">
                <a:sym typeface="Symbol"/>
              </a:rPr>
              <a:t>hiện</a:t>
            </a:r>
            <a:r>
              <a:rPr lang="en-US" sz="2900" dirty="0">
                <a:sym typeface="Symbol"/>
              </a:rPr>
              <a:t>, </a:t>
            </a:r>
            <a:r>
              <a:rPr lang="en-US" sz="2900" dirty="0" err="1">
                <a:sym typeface="Symbol"/>
              </a:rPr>
              <a:t>d</a:t>
            </a:r>
            <a:r>
              <a:rPr lang="en-US" sz="2900" dirty="0" err="1"/>
              <a:t>ùng</a:t>
            </a:r>
            <a:r>
              <a:rPr lang="en-US" sz="2900" dirty="0"/>
              <a:t> </a:t>
            </a:r>
            <a:r>
              <a:rPr lang="en-US" sz="2900" dirty="0" err="1"/>
              <a:t>động</a:t>
            </a:r>
            <a:r>
              <a:rPr lang="en-US" sz="2900" dirty="0"/>
              <a:t> </a:t>
            </a:r>
            <a:r>
              <a:rPr lang="en-US" sz="2900" dirty="0" err="1"/>
              <a:t>từ</a:t>
            </a:r>
            <a:r>
              <a:rPr lang="en-US" sz="2900" dirty="0"/>
              <a:t>  </a:t>
            </a:r>
            <a:r>
              <a:rPr lang="en-US" sz="2900" dirty="0" err="1"/>
              <a:t>để</a:t>
            </a:r>
            <a:r>
              <a:rPr lang="en-US" sz="2900" dirty="0"/>
              <a:t> </a:t>
            </a:r>
            <a:r>
              <a:rPr lang="en-US" sz="2900" dirty="0" err="1"/>
              <a:t>đặt</a:t>
            </a:r>
            <a:r>
              <a:rPr lang="en-US" sz="2900" dirty="0"/>
              <a:t> </a:t>
            </a:r>
            <a:r>
              <a:rPr lang="en-US" sz="2900" dirty="0" err="1"/>
              <a:t>tên</a:t>
            </a:r>
            <a:r>
              <a:rPr lang="en-US" sz="2900" dirty="0"/>
              <a:t> </a:t>
            </a:r>
            <a:r>
              <a:rPr lang="en-US" sz="2900" dirty="0" err="1"/>
              <a:t>p</a:t>
            </a:r>
            <a:r>
              <a:rPr lang="en-US" sz="2900" dirty="0" err="1">
                <a:sym typeface="Symbol"/>
              </a:rPr>
              <a:t>hương</a:t>
            </a:r>
            <a:r>
              <a:rPr lang="en-US" sz="2900" dirty="0">
                <a:sym typeface="Symbol"/>
              </a:rPr>
              <a:t> </a:t>
            </a:r>
            <a:r>
              <a:rPr lang="en-US" sz="2900" dirty="0" err="1">
                <a:sym typeface="Symbol"/>
              </a:rPr>
              <a:t>thức</a:t>
            </a:r>
            <a:r>
              <a:rPr lang="en-US" sz="2500" dirty="0">
                <a:sym typeface="Symbol"/>
              </a:rPr>
              <a:t>.</a:t>
            </a:r>
            <a:endParaRPr lang="en-US" sz="2500" dirty="0"/>
          </a:p>
        </p:txBody>
      </p:sp>
      <p:grpSp>
        <p:nvGrpSpPr>
          <p:cNvPr id="7" name="Group 7"/>
          <p:cNvGrpSpPr/>
          <p:nvPr/>
        </p:nvGrpSpPr>
        <p:grpSpPr>
          <a:xfrm>
            <a:off x="2362200" y="2133600"/>
            <a:ext cx="1676400" cy="1143000"/>
            <a:chOff x="3581400" y="5257800"/>
            <a:chExt cx="1676400" cy="1143000"/>
          </a:xfrm>
        </p:grpSpPr>
        <p:sp>
          <p:nvSpPr>
            <p:cNvPr id="4" name="Rectangle 3"/>
            <p:cNvSpPr/>
            <p:nvPr/>
          </p:nvSpPr>
          <p:spPr>
            <a:xfrm>
              <a:off x="3581400" y="5257800"/>
              <a:ext cx="1676400" cy="381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 name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81400" y="5638800"/>
              <a:ext cx="1676400" cy="381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1400" y="6019800"/>
              <a:ext cx="1676400" cy="381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Methods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8683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4.2 </a:t>
            </a:r>
            <a:r>
              <a:rPr lang="en-US" sz="3200" dirty="0" err="1">
                <a:solidFill>
                  <a:srgbClr val="92D050"/>
                </a:solidFill>
              </a:rPr>
              <a:t>Các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thành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phần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của</a:t>
            </a:r>
            <a:r>
              <a:rPr lang="en-US" sz="3200" dirty="0">
                <a:solidFill>
                  <a:srgbClr val="92D050"/>
                </a:solidFill>
              </a:rPr>
              <a:t> Class Diagram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en-US" sz="2000" dirty="0">
                <a:solidFill>
                  <a:srgbClr val="FFFF00"/>
                </a:solidFill>
              </a:rPr>
              <a:t>4.2.2 </a:t>
            </a:r>
            <a:r>
              <a:rPr lang="en-US" sz="2000" i="1" dirty="0" err="1">
                <a:solidFill>
                  <a:srgbClr val="FFFF00"/>
                </a:solidFill>
              </a:rPr>
              <a:t>Quan</a:t>
            </a:r>
            <a:r>
              <a:rPr lang="en-US" sz="2000" i="1" dirty="0">
                <a:solidFill>
                  <a:srgbClr val="FFFF00"/>
                </a:solidFill>
              </a:rPr>
              <a:t> </a:t>
            </a:r>
            <a:r>
              <a:rPr lang="en-US" sz="2000" i="1" dirty="0" err="1">
                <a:solidFill>
                  <a:srgbClr val="FFFF00"/>
                </a:solidFill>
              </a:rPr>
              <a:t>hệ</a:t>
            </a:r>
            <a:r>
              <a:rPr lang="en-US" sz="2000" i="1" dirty="0">
                <a:solidFill>
                  <a:srgbClr val="FFFF00"/>
                </a:solidFill>
              </a:rPr>
              <a:t> (Relationship)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endParaRPr lang="en-US" sz="2000" dirty="0">
              <a:solidFill>
                <a:srgbClr val="71DAFF"/>
              </a:solidFill>
            </a:endParaRPr>
          </a:p>
          <a:p>
            <a:pPr indent="457200" algn="just">
              <a:lnSpc>
                <a:spcPct val="120000"/>
              </a:lnSpc>
              <a:buNone/>
            </a:pPr>
            <a:r>
              <a:rPr lang="en-US" sz="2000" dirty="0"/>
              <a:t>T</a:t>
            </a:r>
            <a:r>
              <a:rPr lang="vi-VN" sz="2000" dirty="0"/>
              <a:t>hể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mối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vi-VN" sz="2000" dirty="0"/>
              <a:t>v</a:t>
            </a:r>
            <a:r>
              <a:rPr lang="en-US" sz="2000" dirty="0" err="1"/>
              <a:t>ới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vi-VN" sz="2000" dirty="0"/>
              <a:t>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:</a:t>
            </a:r>
            <a:endParaRPr lang="vi-VN" sz="2000" dirty="0"/>
          </a:p>
          <a:p>
            <a:pPr indent="457200" algn="just">
              <a:lnSpc>
                <a:spcPct val="110000"/>
              </a:lnSpc>
              <a:buNone/>
            </a:pPr>
            <a:r>
              <a:rPr lang="en-US" sz="2000" dirty="0"/>
              <a:t>4.2.2.1 </a:t>
            </a:r>
            <a:r>
              <a:rPr lang="en-US" sz="2000" dirty="0">
                <a:solidFill>
                  <a:srgbClr val="71DAFF"/>
                </a:solidFill>
              </a:rPr>
              <a:t>Association</a:t>
            </a:r>
            <a:r>
              <a:rPr lang="vi-VN" sz="2000" dirty="0"/>
              <a:t>: </a:t>
            </a:r>
            <a:r>
              <a:rPr lang="en-US" sz="2000" dirty="0"/>
              <a:t>l</a:t>
            </a:r>
            <a:r>
              <a:rPr lang="vi-VN" sz="2000" dirty="0"/>
              <a:t>à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, </a:t>
            </a:r>
            <a:r>
              <a:rPr lang="en-US" sz="2000" dirty="0" err="1"/>
              <a:t>nói</a:t>
            </a:r>
            <a:r>
              <a:rPr lang="en-US" sz="2000" dirty="0"/>
              <a:t> l</a:t>
            </a:r>
            <a:r>
              <a:rPr lang="vi-VN" sz="2000" dirty="0"/>
              <a:t>ên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mối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vi-VN" sz="2000" dirty="0"/>
              <a:t>nhau.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endParaRPr lang="vi-VN" sz="2000" dirty="0"/>
          </a:p>
          <a:p>
            <a:pPr indent="457200" algn="just">
              <a:lnSpc>
                <a:spcPct val="110000"/>
              </a:lnSpc>
              <a:buNone/>
            </a:pPr>
            <a:endParaRPr lang="en-US" sz="2000" dirty="0"/>
          </a:p>
          <a:p>
            <a:pPr indent="457200" algn="just">
              <a:lnSpc>
                <a:spcPct val="110000"/>
              </a:lnSpc>
              <a:buNone/>
            </a:pPr>
            <a:endParaRPr lang="en-US" sz="2000" dirty="0"/>
          </a:p>
          <a:p>
            <a:pPr indent="457200" algn="just">
              <a:lnSpc>
                <a:spcPct val="110000"/>
              </a:lnSpc>
              <a:buNone/>
            </a:pP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endParaRPr lang="en-US" sz="2000" dirty="0"/>
          </a:p>
          <a:p>
            <a:pPr indent="457200" algn="just">
              <a:lnSpc>
                <a:spcPct val="110000"/>
              </a:lnSpc>
              <a:buNone/>
            </a:pPr>
            <a:endParaRPr lang="en-US" sz="2000" dirty="0"/>
          </a:p>
          <a:p>
            <a:pPr indent="457200" algn="just">
              <a:lnSpc>
                <a:spcPct val="110000"/>
              </a:lnSpc>
              <a:buNone/>
            </a:pPr>
            <a:endParaRPr lang="en-US" sz="2000" dirty="0"/>
          </a:p>
          <a:p>
            <a:pPr indent="457200" algn="just">
              <a:lnSpc>
                <a:spcPct val="110000"/>
              </a:lnSpc>
              <a:buNone/>
            </a:pPr>
            <a:endParaRPr lang="en-US" sz="2000" dirty="0"/>
          </a:p>
          <a:p>
            <a:pPr indent="457200" algn="just">
              <a:lnSpc>
                <a:spcPct val="110000"/>
              </a:lnSpc>
              <a:buNone/>
            </a:pPr>
            <a:endParaRPr lang="en-US" sz="2000" dirty="0"/>
          </a:p>
          <a:p>
            <a:pPr indent="457200" algn="just">
              <a:lnSpc>
                <a:spcPct val="110000"/>
              </a:lnSpc>
              <a:buNone/>
            </a:pP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38600" y="3122612"/>
            <a:ext cx="1600200" cy="1588"/>
          </a:xfrm>
          <a:prstGeom prst="line">
            <a:avLst/>
          </a:prstGeom>
          <a:ln w="28575">
            <a:solidFill>
              <a:srgbClr val="71D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438400" y="4267200"/>
            <a:ext cx="4953000" cy="1219200"/>
            <a:chOff x="2438400" y="4267200"/>
            <a:chExt cx="4953000" cy="1219200"/>
          </a:xfrm>
        </p:grpSpPr>
        <p:grpSp>
          <p:nvGrpSpPr>
            <p:cNvPr id="32" name="Group 31"/>
            <p:cNvGrpSpPr/>
            <p:nvPr/>
          </p:nvGrpSpPr>
          <p:grpSpPr>
            <a:xfrm>
              <a:off x="2438400" y="4267200"/>
              <a:ext cx="1676400" cy="1219200"/>
              <a:chOff x="2438400" y="4267200"/>
              <a:chExt cx="1676400" cy="12192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438400" y="4267200"/>
                <a:ext cx="1676400" cy="381000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Lớp</a:t>
                </a:r>
                <a:r>
                  <a:rPr lang="en-US" dirty="0"/>
                  <a:t> </a:t>
                </a:r>
                <a:r>
                  <a:rPr lang="en-US" dirty="0" err="1"/>
                  <a:t>học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438400" y="4648200"/>
                <a:ext cx="1676400" cy="838200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715000" y="4267200"/>
              <a:ext cx="1676400" cy="1219200"/>
              <a:chOff x="5715000" y="4267200"/>
              <a:chExt cx="1676400" cy="12192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715000" y="4267200"/>
                <a:ext cx="1676400" cy="381000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Phòng</a:t>
                </a:r>
                <a:r>
                  <a:rPr lang="en-US" dirty="0"/>
                  <a:t> </a:t>
                </a:r>
                <a:r>
                  <a:rPr lang="en-US" dirty="0" err="1"/>
                  <a:t>học</a:t>
                </a:r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715000" y="4648200"/>
                <a:ext cx="1676400" cy="838200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4114800" y="4876800"/>
              <a:ext cx="1600200" cy="1588"/>
            </a:xfrm>
            <a:prstGeom prst="line">
              <a:avLst/>
            </a:prstGeom>
            <a:ln w="28575">
              <a:solidFill>
                <a:srgbClr val="71D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8683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4.2 </a:t>
            </a:r>
            <a:r>
              <a:rPr lang="en-US" sz="3200" dirty="0" err="1">
                <a:solidFill>
                  <a:srgbClr val="92D050"/>
                </a:solidFill>
              </a:rPr>
              <a:t>Các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thành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phần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của</a:t>
            </a:r>
            <a:r>
              <a:rPr lang="en-US" sz="3200" dirty="0">
                <a:solidFill>
                  <a:srgbClr val="92D050"/>
                </a:solidFill>
              </a:rPr>
              <a:t> Class Diagram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en-US" sz="2000" dirty="0">
                <a:solidFill>
                  <a:srgbClr val="FFFF00"/>
                </a:solidFill>
              </a:rPr>
              <a:t>4.2.2 </a:t>
            </a:r>
            <a:r>
              <a:rPr lang="en-US" sz="2000" i="1" dirty="0" err="1">
                <a:solidFill>
                  <a:srgbClr val="FFFF00"/>
                </a:solidFill>
              </a:rPr>
              <a:t>Quan</a:t>
            </a:r>
            <a:r>
              <a:rPr lang="en-US" sz="2000" i="1" dirty="0">
                <a:solidFill>
                  <a:srgbClr val="FFFF00"/>
                </a:solidFill>
              </a:rPr>
              <a:t> </a:t>
            </a:r>
            <a:r>
              <a:rPr lang="en-US" sz="2000" i="1" dirty="0" err="1">
                <a:solidFill>
                  <a:srgbClr val="FFFF00"/>
                </a:solidFill>
              </a:rPr>
              <a:t>hệ</a:t>
            </a:r>
            <a:r>
              <a:rPr lang="en-US" sz="2000" i="1" dirty="0">
                <a:solidFill>
                  <a:srgbClr val="FFFF00"/>
                </a:solidFill>
              </a:rPr>
              <a:t> (Relationship)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endParaRPr lang="en-US" sz="2000" dirty="0">
              <a:solidFill>
                <a:srgbClr val="71DAFF"/>
              </a:solidFill>
            </a:endParaRPr>
          </a:p>
          <a:p>
            <a:pPr indent="457200" algn="just">
              <a:lnSpc>
                <a:spcPct val="110000"/>
              </a:lnSpc>
              <a:buNone/>
            </a:pPr>
            <a:r>
              <a:rPr lang="en-US" sz="2000" dirty="0"/>
              <a:t>4.2.1.2 </a:t>
            </a:r>
            <a:r>
              <a:rPr lang="en-US" sz="2000" dirty="0">
                <a:solidFill>
                  <a:srgbClr val="71DAFF"/>
                </a:solidFill>
              </a:rPr>
              <a:t>Aggregation</a:t>
            </a:r>
            <a:r>
              <a:rPr lang="vi-VN" sz="2000" dirty="0"/>
              <a:t>: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, </a:t>
            </a:r>
            <a:r>
              <a:rPr lang="en-US" sz="2000" dirty="0" err="1"/>
              <a:t>nói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tồn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(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lúc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).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endParaRPr lang="en-US" sz="2000" dirty="0"/>
          </a:p>
          <a:p>
            <a:pPr indent="457200" algn="just">
              <a:lnSpc>
                <a:spcPct val="110000"/>
              </a:lnSpc>
              <a:buNone/>
            </a:pPr>
            <a:endParaRPr lang="en-US" sz="2000" dirty="0"/>
          </a:p>
          <a:p>
            <a:pPr indent="457200" algn="just">
              <a:lnSpc>
                <a:spcPct val="110000"/>
              </a:lnSpc>
              <a:buNone/>
            </a:pPr>
            <a:endParaRPr lang="en-US" sz="2000" dirty="0"/>
          </a:p>
          <a:p>
            <a:pPr indent="457200" algn="just">
              <a:lnSpc>
                <a:spcPct val="110000"/>
              </a:lnSpc>
              <a:buNone/>
            </a:pPr>
            <a:endParaRPr lang="en-US" sz="2000" dirty="0"/>
          </a:p>
          <a:p>
            <a:pPr indent="457200" algn="just">
              <a:lnSpc>
                <a:spcPct val="110000"/>
              </a:lnSpc>
              <a:buNone/>
            </a:pP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</a:t>
            </a:r>
            <a:r>
              <a:rPr lang="en-US" sz="2000" dirty="0" err="1"/>
              <a:t>Cửa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bao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ngoài</a:t>
            </a:r>
            <a:endParaRPr lang="en-US" sz="2000" dirty="0"/>
          </a:p>
          <a:p>
            <a:pPr indent="457200" algn="just">
              <a:lnSpc>
                <a:spcPct val="110000"/>
              </a:lnSpc>
              <a:buNone/>
            </a:pPr>
            <a:endParaRPr lang="en-US" sz="2000" dirty="0"/>
          </a:p>
          <a:p>
            <a:pPr indent="457200" algn="just">
              <a:lnSpc>
                <a:spcPct val="110000"/>
              </a:lnSpc>
              <a:buNone/>
            </a:pPr>
            <a:endParaRPr lang="en-US" sz="2000" dirty="0"/>
          </a:p>
          <a:p>
            <a:pPr indent="457200" algn="just">
              <a:lnSpc>
                <a:spcPct val="110000"/>
              </a:lnSpc>
              <a:buNone/>
            </a:pPr>
            <a:endParaRPr lang="en-US" sz="2000" dirty="0"/>
          </a:p>
          <a:p>
            <a:pPr indent="457200" algn="just">
              <a:lnSpc>
                <a:spcPct val="110000"/>
              </a:lnSpc>
              <a:buNone/>
            </a:pPr>
            <a:endParaRPr lang="en-US" sz="2000" dirty="0"/>
          </a:p>
          <a:p>
            <a:pPr indent="457200" algn="just">
              <a:lnSpc>
                <a:spcPct val="110000"/>
              </a:lnSpc>
              <a:buNone/>
            </a:pPr>
            <a:endParaRPr lang="en-US" sz="2000" dirty="0"/>
          </a:p>
        </p:txBody>
      </p:sp>
      <p:grpSp>
        <p:nvGrpSpPr>
          <p:cNvPr id="4" name="Group 11"/>
          <p:cNvGrpSpPr/>
          <p:nvPr/>
        </p:nvGrpSpPr>
        <p:grpSpPr>
          <a:xfrm>
            <a:off x="3733800" y="2286000"/>
            <a:ext cx="1524000" cy="304800"/>
            <a:chOff x="2667000" y="4191000"/>
            <a:chExt cx="1524000" cy="304800"/>
          </a:xfrm>
        </p:grpSpPr>
        <p:sp>
          <p:nvSpPr>
            <p:cNvPr id="7" name="Diamond 6"/>
            <p:cNvSpPr/>
            <p:nvPr/>
          </p:nvSpPr>
          <p:spPr>
            <a:xfrm>
              <a:off x="2667000" y="4191000"/>
              <a:ext cx="304800" cy="304800"/>
            </a:xfrm>
            <a:prstGeom prst="diamond">
              <a:avLst/>
            </a:prstGeom>
            <a:noFill/>
            <a:ln w="28575">
              <a:solidFill>
                <a:srgbClr val="71D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3"/>
            </p:cNvCxnSpPr>
            <p:nvPr/>
          </p:nvCxnSpPr>
          <p:spPr>
            <a:xfrm>
              <a:off x="2971800" y="4343400"/>
              <a:ext cx="1219200" cy="1588"/>
            </a:xfrm>
            <a:prstGeom prst="line">
              <a:avLst/>
            </a:prstGeom>
            <a:ln w="28575">
              <a:solidFill>
                <a:srgbClr val="69D8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191000"/>
            <a:ext cx="48577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8683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4.2 </a:t>
            </a:r>
            <a:r>
              <a:rPr lang="en-US" sz="3200" dirty="0" err="1">
                <a:solidFill>
                  <a:srgbClr val="92D050"/>
                </a:solidFill>
              </a:rPr>
              <a:t>Các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thành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phần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của</a:t>
            </a:r>
            <a:r>
              <a:rPr lang="en-US" sz="3200" dirty="0">
                <a:solidFill>
                  <a:srgbClr val="92D050"/>
                </a:solidFill>
              </a:rPr>
              <a:t> Class Diagram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en-US" sz="2000" dirty="0">
                <a:solidFill>
                  <a:srgbClr val="FFFF00"/>
                </a:solidFill>
              </a:rPr>
              <a:t>4.2.2 </a:t>
            </a:r>
            <a:r>
              <a:rPr lang="en-US" sz="2000" i="1" dirty="0" err="1">
                <a:solidFill>
                  <a:srgbClr val="FFFF00"/>
                </a:solidFill>
              </a:rPr>
              <a:t>Quan</a:t>
            </a:r>
            <a:r>
              <a:rPr lang="en-US" sz="2000" i="1" dirty="0">
                <a:solidFill>
                  <a:srgbClr val="FFFF00"/>
                </a:solidFill>
              </a:rPr>
              <a:t> </a:t>
            </a:r>
            <a:r>
              <a:rPr lang="en-US" sz="2000" i="1" dirty="0" err="1">
                <a:solidFill>
                  <a:srgbClr val="FFFF00"/>
                </a:solidFill>
              </a:rPr>
              <a:t>hệ</a:t>
            </a:r>
            <a:r>
              <a:rPr lang="en-US" sz="2000" i="1" dirty="0">
                <a:solidFill>
                  <a:srgbClr val="FFFF00"/>
                </a:solidFill>
              </a:rPr>
              <a:t> (Relationship)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endParaRPr lang="en-US" sz="2000" dirty="0">
              <a:solidFill>
                <a:srgbClr val="71DAFF"/>
              </a:solidFill>
            </a:endParaRPr>
          </a:p>
          <a:p>
            <a:pPr indent="457200" algn="just">
              <a:lnSpc>
                <a:spcPct val="110000"/>
              </a:lnSpc>
              <a:buNone/>
            </a:pPr>
            <a:endParaRPr lang="en-US" sz="900" dirty="0"/>
          </a:p>
          <a:p>
            <a:pPr indent="457200" algn="just">
              <a:lnSpc>
                <a:spcPct val="110000"/>
              </a:lnSpc>
              <a:buNone/>
            </a:pPr>
            <a:r>
              <a:rPr lang="en-US" sz="2000" dirty="0"/>
              <a:t>4.2.1.3 </a:t>
            </a:r>
            <a:r>
              <a:rPr lang="en-US" sz="2000" dirty="0">
                <a:solidFill>
                  <a:srgbClr val="71DAFF"/>
                </a:solidFill>
              </a:rPr>
              <a:t>Composition</a:t>
            </a:r>
            <a:r>
              <a:rPr lang="vi-VN" sz="2000" dirty="0"/>
              <a:t>: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kia</a:t>
            </a:r>
            <a:r>
              <a:rPr lang="en-US" sz="2000" dirty="0"/>
              <a:t>, </a:t>
            </a:r>
            <a:r>
              <a:rPr lang="en-US" sz="2000" dirty="0" err="1"/>
              <a:t>có</a:t>
            </a:r>
            <a:r>
              <a:rPr lang="en-US" sz="2000" dirty="0"/>
              <a:t> ý </a:t>
            </a:r>
            <a:r>
              <a:rPr lang="en-US" sz="2000" dirty="0" err="1"/>
              <a:t>nghĩa</a:t>
            </a:r>
            <a:r>
              <a:rPr lang="en-US" sz="2000" dirty="0"/>
              <a:t> </a:t>
            </a:r>
            <a:r>
              <a:rPr lang="en-US" sz="2000" dirty="0" err="1"/>
              <a:t>mạnh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Aggreation</a:t>
            </a:r>
            <a:r>
              <a:rPr lang="en-US" sz="2000" dirty="0"/>
              <a:t> (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mất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).</a:t>
            </a:r>
          </a:p>
          <a:p>
            <a:pPr indent="457200" algn="just">
              <a:lnSpc>
                <a:spcPct val="110000"/>
              </a:lnSpc>
              <a:buNone/>
            </a:pPr>
            <a:endParaRPr lang="en-US" sz="2000" dirty="0"/>
          </a:p>
          <a:p>
            <a:pPr indent="457200" algn="just">
              <a:lnSpc>
                <a:spcPct val="110000"/>
              </a:lnSpc>
              <a:buNone/>
            </a:pPr>
            <a:endParaRPr lang="en-US" sz="2000" dirty="0"/>
          </a:p>
          <a:p>
            <a:pPr indent="457200" algn="just">
              <a:lnSpc>
                <a:spcPct val="110000"/>
              </a:lnSpc>
              <a:buNone/>
            </a:pPr>
            <a:endParaRPr lang="en-US" sz="2000" dirty="0"/>
          </a:p>
          <a:p>
            <a:pPr indent="457200" algn="just">
              <a:lnSpc>
                <a:spcPct val="110000"/>
              </a:lnSpc>
              <a:buNone/>
            </a:pP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chi </a:t>
            </a:r>
            <a:r>
              <a:rPr lang="en-US" sz="2000" dirty="0" err="1"/>
              <a:t>tiết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endParaRPr lang="en-US" sz="2000" dirty="0"/>
          </a:p>
          <a:p>
            <a:pPr indent="457200" algn="just">
              <a:lnSpc>
                <a:spcPct val="110000"/>
              </a:lnSpc>
              <a:buNone/>
            </a:pPr>
            <a:endParaRPr lang="en-US" sz="2000" dirty="0"/>
          </a:p>
        </p:txBody>
      </p:sp>
      <p:grpSp>
        <p:nvGrpSpPr>
          <p:cNvPr id="5" name="Group 12"/>
          <p:cNvGrpSpPr/>
          <p:nvPr/>
        </p:nvGrpSpPr>
        <p:grpSpPr>
          <a:xfrm>
            <a:off x="3733800" y="2667000"/>
            <a:ext cx="1524000" cy="304800"/>
            <a:chOff x="2667000" y="5334000"/>
            <a:chExt cx="1524000" cy="304800"/>
          </a:xfrm>
        </p:grpSpPr>
        <p:sp>
          <p:nvSpPr>
            <p:cNvPr id="10" name="Diamond 9"/>
            <p:cNvSpPr/>
            <p:nvPr/>
          </p:nvSpPr>
          <p:spPr>
            <a:xfrm>
              <a:off x="2667000" y="5334000"/>
              <a:ext cx="304800" cy="304800"/>
            </a:xfrm>
            <a:prstGeom prst="diamond">
              <a:avLst/>
            </a:prstGeom>
            <a:solidFill>
              <a:srgbClr val="69D8FF"/>
            </a:solidFill>
            <a:ln w="28575">
              <a:solidFill>
                <a:srgbClr val="71D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10" idx="3"/>
            </p:cNvCxnSpPr>
            <p:nvPr/>
          </p:nvCxnSpPr>
          <p:spPr>
            <a:xfrm>
              <a:off x="2971800" y="5486400"/>
              <a:ext cx="1219200" cy="1588"/>
            </a:xfrm>
            <a:prstGeom prst="line">
              <a:avLst/>
            </a:prstGeom>
            <a:ln w="28575">
              <a:solidFill>
                <a:srgbClr val="69D8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133600" y="4572000"/>
            <a:ext cx="4724400" cy="1219200"/>
            <a:chOff x="2133600" y="4572000"/>
            <a:chExt cx="4724400" cy="1219200"/>
          </a:xfrm>
        </p:grpSpPr>
        <p:grpSp>
          <p:nvGrpSpPr>
            <p:cNvPr id="17" name="Group 31"/>
            <p:cNvGrpSpPr/>
            <p:nvPr/>
          </p:nvGrpSpPr>
          <p:grpSpPr>
            <a:xfrm>
              <a:off x="2133600" y="4572000"/>
              <a:ext cx="1676400" cy="1219200"/>
              <a:chOff x="2438400" y="4267200"/>
              <a:chExt cx="1676400" cy="1219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438400" y="4267200"/>
                <a:ext cx="1676400" cy="381000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Hóa</a:t>
                </a:r>
                <a:r>
                  <a:rPr lang="en-US" dirty="0"/>
                  <a:t> </a:t>
                </a:r>
                <a:r>
                  <a:rPr lang="en-US" dirty="0" err="1"/>
                  <a:t>đơn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438400" y="4648200"/>
                <a:ext cx="1676400" cy="838200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32"/>
            <p:cNvGrpSpPr/>
            <p:nvPr/>
          </p:nvGrpSpPr>
          <p:grpSpPr>
            <a:xfrm>
              <a:off x="5181600" y="4572000"/>
              <a:ext cx="1676400" cy="1219200"/>
              <a:chOff x="5715000" y="4267200"/>
              <a:chExt cx="1676400" cy="1219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715000" y="4267200"/>
                <a:ext cx="1676400" cy="381000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Chi </a:t>
                </a:r>
                <a:r>
                  <a:rPr lang="en-US" dirty="0" err="1"/>
                  <a:t>tiết</a:t>
                </a:r>
                <a:r>
                  <a:rPr lang="en-US" dirty="0"/>
                  <a:t> HĐ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715000" y="4648200"/>
                <a:ext cx="1676400" cy="838200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12"/>
            <p:cNvGrpSpPr/>
            <p:nvPr/>
          </p:nvGrpSpPr>
          <p:grpSpPr>
            <a:xfrm>
              <a:off x="3657600" y="5105400"/>
              <a:ext cx="1524000" cy="304800"/>
              <a:chOff x="2667000" y="5334000"/>
              <a:chExt cx="1524000" cy="304800"/>
            </a:xfrm>
          </p:grpSpPr>
          <p:sp>
            <p:nvSpPr>
              <p:cNvPr id="25" name="Diamond 24"/>
              <p:cNvSpPr/>
              <p:nvPr/>
            </p:nvSpPr>
            <p:spPr>
              <a:xfrm>
                <a:off x="2667000" y="5334000"/>
                <a:ext cx="304800" cy="304800"/>
              </a:xfrm>
              <a:prstGeom prst="diamond">
                <a:avLst/>
              </a:prstGeom>
              <a:solidFill>
                <a:srgbClr val="69D8FF"/>
              </a:solidFill>
              <a:ln w="28575">
                <a:solidFill>
                  <a:srgbClr val="71DA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>
                <a:stCxn id="25" idx="3"/>
              </p:cNvCxnSpPr>
              <p:nvPr/>
            </p:nvCxnSpPr>
            <p:spPr>
              <a:xfrm>
                <a:off x="2971800" y="5486400"/>
                <a:ext cx="1219200" cy="1588"/>
              </a:xfrm>
              <a:prstGeom prst="line">
                <a:avLst/>
              </a:prstGeom>
              <a:ln w="28575">
                <a:solidFill>
                  <a:srgbClr val="69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8683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4.2 </a:t>
            </a:r>
            <a:r>
              <a:rPr lang="en-US" sz="3200" dirty="0" err="1">
                <a:solidFill>
                  <a:srgbClr val="92D050"/>
                </a:solidFill>
              </a:rPr>
              <a:t>Các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thành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phần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của</a:t>
            </a:r>
            <a:r>
              <a:rPr lang="en-US" sz="3200" dirty="0">
                <a:solidFill>
                  <a:srgbClr val="92D050"/>
                </a:solidFill>
              </a:rPr>
              <a:t> Class Diagram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en-US" sz="2000" dirty="0">
                <a:solidFill>
                  <a:srgbClr val="FFFF00"/>
                </a:solidFill>
              </a:rPr>
              <a:t>4.2.2 </a:t>
            </a:r>
            <a:r>
              <a:rPr lang="en-US" sz="2000" i="1" dirty="0" err="1">
                <a:solidFill>
                  <a:srgbClr val="FFFF00"/>
                </a:solidFill>
              </a:rPr>
              <a:t>Quan</a:t>
            </a:r>
            <a:r>
              <a:rPr lang="en-US" sz="2000" i="1" dirty="0">
                <a:solidFill>
                  <a:srgbClr val="FFFF00"/>
                </a:solidFill>
              </a:rPr>
              <a:t> </a:t>
            </a:r>
            <a:r>
              <a:rPr lang="en-US" sz="2000" i="1" dirty="0" err="1">
                <a:solidFill>
                  <a:srgbClr val="FFFF00"/>
                </a:solidFill>
              </a:rPr>
              <a:t>hệ</a:t>
            </a:r>
            <a:r>
              <a:rPr lang="en-US" sz="2000" i="1" dirty="0">
                <a:solidFill>
                  <a:srgbClr val="FFFF00"/>
                </a:solidFill>
              </a:rPr>
              <a:t> (Relationship)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endParaRPr lang="en-US" sz="2000" dirty="0">
              <a:solidFill>
                <a:srgbClr val="71DAFF"/>
              </a:solidFill>
            </a:endParaRPr>
          </a:p>
          <a:p>
            <a:pPr indent="457200" algn="just">
              <a:lnSpc>
                <a:spcPct val="110000"/>
              </a:lnSpc>
              <a:buNone/>
            </a:pPr>
            <a:endParaRPr lang="en-US" sz="1000" dirty="0"/>
          </a:p>
          <a:p>
            <a:pPr indent="457200" algn="just">
              <a:lnSpc>
                <a:spcPct val="110000"/>
              </a:lnSpc>
              <a:buNone/>
            </a:pPr>
            <a:r>
              <a:rPr lang="en-US" sz="2000" dirty="0"/>
              <a:t>4.2.1.4 </a:t>
            </a:r>
            <a:r>
              <a:rPr lang="en-US" sz="2000" dirty="0">
                <a:solidFill>
                  <a:srgbClr val="71DAFF"/>
                </a:solidFill>
              </a:rPr>
              <a:t>Generalization</a:t>
            </a:r>
            <a:r>
              <a:rPr lang="vi-VN" sz="2000" dirty="0"/>
              <a:t>: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thừa</a:t>
            </a:r>
            <a:r>
              <a:rPr lang="en-US" sz="2000" dirty="0"/>
              <a:t>, </a:t>
            </a:r>
            <a:r>
              <a:rPr lang="en-US" sz="2000" dirty="0" err="1"/>
              <a:t>lớp</a:t>
            </a:r>
            <a:r>
              <a:rPr lang="en-US" sz="2000" dirty="0"/>
              <a:t> con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thừa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cha.</a:t>
            </a:r>
          </a:p>
          <a:p>
            <a:pPr indent="457200" algn="just">
              <a:lnSpc>
                <a:spcPct val="110000"/>
              </a:lnSpc>
              <a:buNone/>
            </a:pPr>
            <a:endParaRPr lang="en-US" sz="2000" dirty="0"/>
          </a:p>
          <a:p>
            <a:pPr indent="457200" algn="just">
              <a:lnSpc>
                <a:spcPct val="110000"/>
              </a:lnSpc>
              <a:buNone/>
            </a:pPr>
            <a:endParaRPr lang="en-US" sz="2000" dirty="0"/>
          </a:p>
          <a:p>
            <a:pPr indent="457200" algn="just">
              <a:lnSpc>
                <a:spcPct val="110000"/>
              </a:lnSpc>
              <a:buNone/>
            </a:pP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LT, 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TH</a:t>
            </a:r>
          </a:p>
        </p:txBody>
      </p:sp>
      <p:grpSp>
        <p:nvGrpSpPr>
          <p:cNvPr id="5" name="Group 16"/>
          <p:cNvGrpSpPr/>
          <p:nvPr/>
        </p:nvGrpSpPr>
        <p:grpSpPr>
          <a:xfrm>
            <a:off x="3505200" y="2438400"/>
            <a:ext cx="1447800" cy="381000"/>
            <a:chOff x="4191000" y="6248400"/>
            <a:chExt cx="1447800" cy="381000"/>
          </a:xfrm>
        </p:grpSpPr>
        <p:sp>
          <p:nvSpPr>
            <p:cNvPr id="14" name="Isosceles Triangle 13"/>
            <p:cNvSpPr/>
            <p:nvPr/>
          </p:nvSpPr>
          <p:spPr>
            <a:xfrm rot="16200000">
              <a:off x="4114800" y="6324600"/>
              <a:ext cx="381000" cy="228600"/>
            </a:xfrm>
            <a:prstGeom prst="triangle">
              <a:avLst/>
            </a:prstGeom>
            <a:noFill/>
            <a:ln w="28575">
              <a:solidFill>
                <a:srgbClr val="71D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4" idx="3"/>
            </p:cNvCxnSpPr>
            <p:nvPr/>
          </p:nvCxnSpPr>
          <p:spPr>
            <a:xfrm>
              <a:off x="4419600" y="6438900"/>
              <a:ext cx="1219200" cy="38100"/>
            </a:xfrm>
            <a:prstGeom prst="line">
              <a:avLst/>
            </a:prstGeom>
            <a:ln w="28575">
              <a:solidFill>
                <a:srgbClr val="69D8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600200" y="3657600"/>
            <a:ext cx="5562600" cy="2971800"/>
            <a:chOff x="1600200" y="3657600"/>
            <a:chExt cx="5562600" cy="2971800"/>
          </a:xfrm>
        </p:grpSpPr>
        <p:grpSp>
          <p:nvGrpSpPr>
            <p:cNvPr id="13" name="Group 31"/>
            <p:cNvGrpSpPr/>
            <p:nvPr/>
          </p:nvGrpSpPr>
          <p:grpSpPr>
            <a:xfrm>
              <a:off x="1600200" y="5486400"/>
              <a:ext cx="1676400" cy="1143000"/>
              <a:chOff x="2438400" y="4267200"/>
              <a:chExt cx="1676400" cy="1219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438400" y="4267200"/>
                <a:ext cx="1676400" cy="381000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Phòng</a:t>
                </a:r>
                <a:r>
                  <a:rPr lang="en-US" dirty="0"/>
                  <a:t> </a:t>
                </a:r>
                <a:r>
                  <a:rPr lang="en-US" dirty="0" err="1"/>
                  <a:t>học</a:t>
                </a:r>
                <a:r>
                  <a:rPr lang="en-US" dirty="0"/>
                  <a:t> LT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438400" y="4648200"/>
                <a:ext cx="1676400" cy="838200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32"/>
            <p:cNvGrpSpPr/>
            <p:nvPr/>
          </p:nvGrpSpPr>
          <p:grpSpPr>
            <a:xfrm>
              <a:off x="3581400" y="3657600"/>
              <a:ext cx="1676400" cy="1066800"/>
              <a:chOff x="5715000" y="4267200"/>
              <a:chExt cx="1676400" cy="12192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715000" y="4267200"/>
                <a:ext cx="1676400" cy="381000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Phòng</a:t>
                </a:r>
                <a:r>
                  <a:rPr lang="en-US" dirty="0"/>
                  <a:t> </a:t>
                </a:r>
                <a:r>
                  <a:rPr lang="en-US" dirty="0" err="1"/>
                  <a:t>học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715000" y="4648200"/>
                <a:ext cx="1676400" cy="838200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" name="Group 31"/>
            <p:cNvGrpSpPr/>
            <p:nvPr/>
          </p:nvGrpSpPr>
          <p:grpSpPr>
            <a:xfrm>
              <a:off x="5486400" y="5486400"/>
              <a:ext cx="1676400" cy="1143000"/>
              <a:chOff x="2438400" y="4267200"/>
              <a:chExt cx="1676400" cy="1219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438400" y="4267200"/>
                <a:ext cx="1676400" cy="381000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Phòng</a:t>
                </a:r>
                <a:r>
                  <a:rPr lang="en-US" dirty="0"/>
                  <a:t> </a:t>
                </a:r>
                <a:r>
                  <a:rPr lang="en-US" dirty="0" err="1"/>
                  <a:t>học</a:t>
                </a:r>
                <a:r>
                  <a:rPr lang="en-US" dirty="0"/>
                  <a:t> TH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438400" y="4648200"/>
                <a:ext cx="1676400" cy="838200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6" name="Elbow Connector 25"/>
            <p:cNvCxnSpPr>
              <a:stCxn id="20" idx="0"/>
              <a:endCxn id="23" idx="0"/>
            </p:cNvCxnSpPr>
            <p:nvPr/>
          </p:nvCxnSpPr>
          <p:spPr>
            <a:xfrm rot="5400000" flipH="1" flipV="1">
              <a:off x="4381500" y="3543300"/>
              <a:ext cx="12700" cy="3886200"/>
            </a:xfrm>
            <a:prstGeom prst="bentConnector3">
              <a:avLst>
                <a:gd name="adj1" fmla="val 2366292"/>
              </a:avLst>
            </a:prstGeom>
            <a:ln w="28575">
              <a:solidFill>
                <a:srgbClr val="71D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4267200" y="4724400"/>
              <a:ext cx="304800" cy="457202"/>
              <a:chOff x="4267200" y="4724400"/>
              <a:chExt cx="304800" cy="457202"/>
            </a:xfrm>
          </p:grpSpPr>
          <p:sp>
            <p:nvSpPr>
              <p:cNvPr id="31" name="Isosceles Triangle 30"/>
              <p:cNvSpPr/>
              <p:nvPr/>
            </p:nvSpPr>
            <p:spPr>
              <a:xfrm rot="10800000" flipV="1">
                <a:off x="4267200" y="4724400"/>
                <a:ext cx="304800" cy="132347"/>
              </a:xfrm>
              <a:prstGeom prst="triangle">
                <a:avLst/>
              </a:prstGeom>
              <a:noFill/>
              <a:ln w="28575">
                <a:solidFill>
                  <a:srgbClr val="71DA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>
                <a:stCxn id="31" idx="3"/>
              </p:cNvCxnSpPr>
              <p:nvPr/>
            </p:nvCxnSpPr>
            <p:spPr>
              <a:xfrm>
                <a:off x="4419600" y="4856747"/>
                <a:ext cx="2" cy="324855"/>
              </a:xfrm>
              <a:prstGeom prst="line">
                <a:avLst/>
              </a:prstGeom>
              <a:ln w="28575">
                <a:solidFill>
                  <a:srgbClr val="69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762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4.3 </a:t>
            </a:r>
            <a:r>
              <a:rPr lang="en-US" sz="3200" dirty="0" err="1">
                <a:solidFill>
                  <a:srgbClr val="92D050"/>
                </a:solidFill>
              </a:rPr>
              <a:t>Xây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dựng</a:t>
            </a:r>
            <a:r>
              <a:rPr lang="en-US" sz="3200" dirty="0">
                <a:solidFill>
                  <a:srgbClr val="92D050"/>
                </a:solidFill>
              </a:rPr>
              <a:t> 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FFFF00"/>
                </a:solidFill>
              </a:rPr>
              <a:t>4.3.1 </a:t>
            </a:r>
            <a:r>
              <a:rPr lang="en-US" sz="2000" dirty="0" err="1">
                <a:solidFill>
                  <a:srgbClr val="FFFF00"/>
                </a:solidFill>
              </a:rPr>
              <a:t>Các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bước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thực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hiện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khi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xây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dựng</a:t>
            </a:r>
            <a:r>
              <a:rPr lang="en-US" sz="2000" dirty="0">
                <a:solidFill>
                  <a:srgbClr val="FFFF00"/>
                </a:solidFill>
              </a:rPr>
              <a:t> Class Diagram</a:t>
            </a:r>
          </a:p>
          <a:p>
            <a:pPr indent="457200" algn="just">
              <a:lnSpc>
                <a:spcPct val="120000"/>
              </a:lnSpc>
              <a:buNone/>
            </a:pPr>
            <a:r>
              <a:rPr lang="en-US" sz="2000" dirty="0" err="1"/>
              <a:t>Vì</a:t>
            </a:r>
            <a:r>
              <a:rPr lang="en-US" sz="2000" dirty="0"/>
              <a:t> Class Diagram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khó</a:t>
            </a:r>
            <a:r>
              <a:rPr lang="en-US" sz="2000" dirty="0"/>
              <a:t>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giai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bước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71DAFF"/>
                </a:solidFill>
              </a:rPr>
              <a:t> </a:t>
            </a:r>
          </a:p>
          <a:p>
            <a:pPr indent="457200" algn="just">
              <a:buNone/>
            </a:pPr>
            <a:r>
              <a:rPr lang="en-US" sz="2000" dirty="0"/>
              <a:t>4.3.1.1 </a:t>
            </a:r>
            <a:r>
              <a:rPr lang="en-US" sz="2000" i="1" dirty="0" err="1">
                <a:solidFill>
                  <a:srgbClr val="71DAFF"/>
                </a:solidFill>
              </a:rPr>
              <a:t>Bước</a:t>
            </a:r>
            <a:r>
              <a:rPr lang="en-US" sz="2000" i="1" dirty="0">
                <a:solidFill>
                  <a:srgbClr val="71DAFF"/>
                </a:solidFill>
              </a:rPr>
              <a:t> 1: </a:t>
            </a:r>
            <a:r>
              <a:rPr lang="en-US" sz="2000" i="1" dirty="0" err="1">
                <a:solidFill>
                  <a:srgbClr val="71DAFF"/>
                </a:solidFill>
              </a:rPr>
              <a:t>tìm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các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lớp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dự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kiến</a:t>
            </a:r>
            <a:r>
              <a:rPr lang="en-US" sz="2000" i="1" dirty="0">
                <a:solidFill>
                  <a:srgbClr val="71DAFF"/>
                </a:solidFill>
              </a:rPr>
              <a:t>, </a:t>
            </a:r>
            <a:r>
              <a:rPr lang="en-US" sz="2000" i="1" dirty="0" err="1">
                <a:solidFill>
                  <a:srgbClr val="71DAFF"/>
                </a:solidFill>
              </a:rPr>
              <a:t>thường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là</a:t>
            </a:r>
            <a:r>
              <a:rPr lang="en-US" sz="2000" i="1" dirty="0">
                <a:solidFill>
                  <a:srgbClr val="71DAFF"/>
                </a:solidFill>
              </a:rPr>
              <a:t> Entity Class</a:t>
            </a:r>
            <a:r>
              <a:rPr lang="en-US" sz="2000" dirty="0">
                <a:solidFill>
                  <a:srgbClr val="71DAFF"/>
                </a:solidFill>
              </a:rPr>
              <a:t> </a:t>
            </a:r>
          </a:p>
          <a:p>
            <a:pPr indent="457200" algn="just">
              <a:lnSpc>
                <a:spcPct val="120000"/>
              </a:lnSpc>
              <a:buNone/>
            </a:pPr>
            <a:r>
              <a:rPr lang="en-US" sz="2000" dirty="0"/>
              <a:t>Entity Class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thật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, </a:t>
            </a:r>
            <a:r>
              <a:rPr lang="en-US" sz="2000" dirty="0" err="1"/>
              <a:t>ta</a:t>
            </a:r>
            <a:r>
              <a:rPr lang="en-US" sz="2000" dirty="0"/>
              <a:t>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:</a:t>
            </a:r>
          </a:p>
          <a:p>
            <a:pPr indent="457200" algn="just">
              <a:lnSpc>
                <a:spcPct val="120000"/>
              </a:lnSpc>
              <a:buNone/>
            </a:pPr>
            <a:endParaRPr lang="en-US" sz="2000" dirty="0"/>
          </a:p>
          <a:p>
            <a:pPr indent="45720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000" dirty="0"/>
              <a:t>				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600200" y="3505200"/>
            <a:ext cx="6324600" cy="2667000"/>
            <a:chOff x="1600200" y="3505200"/>
            <a:chExt cx="6324600" cy="2667000"/>
          </a:xfrm>
        </p:grpSpPr>
        <p:sp>
          <p:nvSpPr>
            <p:cNvPr id="8" name="Rectangle 7"/>
            <p:cNvSpPr/>
            <p:nvPr/>
          </p:nvSpPr>
          <p:spPr>
            <a:xfrm>
              <a:off x="1828800" y="3962400"/>
              <a:ext cx="1600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Các</a:t>
              </a:r>
              <a:r>
                <a:rPr lang="en-US" dirty="0"/>
                <a:t> </a:t>
              </a:r>
              <a:r>
                <a:rPr lang="en-US" dirty="0" err="1"/>
                <a:t>yêu</a:t>
              </a:r>
              <a:r>
                <a:rPr lang="en-US" dirty="0"/>
                <a:t> </a:t>
              </a:r>
              <a:r>
                <a:rPr lang="en-US" dirty="0" err="1"/>
                <a:t>cầu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86200" y="3505200"/>
              <a:ext cx="1600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Case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6000" y="3962400"/>
              <a:ext cx="1600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Các</a:t>
              </a:r>
              <a:r>
                <a:rPr lang="en-US" dirty="0"/>
                <a:t> </a:t>
              </a:r>
              <a:r>
                <a:rPr lang="en-US" dirty="0" err="1"/>
                <a:t>chuyên</a:t>
              </a:r>
              <a:r>
                <a:rPr lang="en-US" dirty="0"/>
                <a:t> </a:t>
              </a:r>
              <a:r>
                <a:rPr lang="en-US" dirty="0" err="1"/>
                <a:t>gia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5181600"/>
              <a:ext cx="1600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Hệ</a:t>
              </a:r>
              <a:r>
                <a:rPr lang="en-US" dirty="0"/>
                <a:t> </a:t>
              </a:r>
              <a:r>
                <a:rPr lang="en-US" dirty="0" err="1"/>
                <a:t>thống</a:t>
              </a:r>
              <a:r>
                <a:rPr lang="en-US" dirty="0"/>
                <a:t> </a:t>
              </a:r>
              <a:r>
                <a:rPr lang="en-US" dirty="0" err="1"/>
                <a:t>tương</a:t>
              </a:r>
              <a:r>
                <a:rPr lang="en-US" dirty="0"/>
                <a:t> </a:t>
              </a:r>
              <a:r>
                <a:rPr lang="en-US" dirty="0" err="1"/>
                <a:t>tự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00200" y="5029200"/>
              <a:ext cx="1600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Hệ</a:t>
              </a:r>
              <a:r>
                <a:rPr lang="en-US" dirty="0"/>
                <a:t> </a:t>
              </a:r>
              <a:r>
                <a:rPr lang="en-US" dirty="0" err="1"/>
                <a:t>thống</a:t>
              </a:r>
              <a:r>
                <a:rPr lang="en-US" dirty="0"/>
                <a:t> </a:t>
              </a:r>
              <a:r>
                <a:rPr lang="en-US" dirty="0" err="1"/>
                <a:t>trước</a:t>
              </a:r>
              <a:r>
                <a:rPr lang="en-US" dirty="0"/>
                <a:t> </a:t>
              </a:r>
              <a:r>
                <a:rPr lang="en-US" dirty="0" err="1"/>
                <a:t>dó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2400" y="5486400"/>
              <a:ext cx="1600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Classes</a:t>
              </a:r>
            </a:p>
          </p:txBody>
        </p:sp>
        <p:cxnSp>
          <p:nvCxnSpPr>
            <p:cNvPr id="15" name="Straight Arrow Connector 14"/>
            <p:cNvCxnSpPr>
              <a:stCxn id="9" idx="2"/>
              <a:endCxn id="13" idx="0"/>
            </p:cNvCxnSpPr>
            <p:nvPr/>
          </p:nvCxnSpPr>
          <p:spPr>
            <a:xfrm rot="16200000" flipH="1">
              <a:off x="4076700" y="4800600"/>
              <a:ext cx="12954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6200000" flipH="1">
              <a:off x="3390900" y="4457700"/>
              <a:ext cx="1066800" cy="990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5181600" y="4648200"/>
              <a:ext cx="1371600" cy="838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>
            <a:xfrm>
              <a:off x="3200400" y="5562600"/>
              <a:ext cx="762000" cy="2667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1"/>
              <a:endCxn id="13" idx="3"/>
            </p:cNvCxnSpPr>
            <p:nvPr/>
          </p:nvCxnSpPr>
          <p:spPr>
            <a:xfrm rot="10800000" flipV="1">
              <a:off x="5562600" y="5524500"/>
              <a:ext cx="762000" cy="304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762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4.3 </a:t>
            </a:r>
            <a:r>
              <a:rPr lang="en-US" sz="3200" dirty="0" err="1">
                <a:solidFill>
                  <a:srgbClr val="92D050"/>
                </a:solidFill>
              </a:rPr>
              <a:t>Xây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dựng</a:t>
            </a:r>
            <a:r>
              <a:rPr lang="en-US" sz="3200" dirty="0">
                <a:solidFill>
                  <a:srgbClr val="92D050"/>
                </a:solidFill>
              </a:rPr>
              <a:t> 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FFFF00"/>
                </a:solidFill>
              </a:rPr>
              <a:t>4.3.1 </a:t>
            </a:r>
            <a:r>
              <a:rPr lang="en-US" sz="2000" dirty="0" err="1">
                <a:solidFill>
                  <a:srgbClr val="FFFF00"/>
                </a:solidFill>
              </a:rPr>
              <a:t>Các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bước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thực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hiện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khi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xây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dựng</a:t>
            </a:r>
            <a:r>
              <a:rPr lang="en-US" sz="2000" dirty="0">
                <a:solidFill>
                  <a:srgbClr val="FFFF00"/>
                </a:solidFill>
              </a:rPr>
              <a:t> Class Diagram</a:t>
            </a:r>
          </a:p>
          <a:p>
            <a:pPr indent="457200" algn="just">
              <a:buNone/>
            </a:pPr>
            <a:r>
              <a:rPr lang="en-US" sz="2000" dirty="0"/>
              <a:t>4.3.1.2 </a:t>
            </a:r>
            <a:r>
              <a:rPr lang="en-US" sz="2000" i="1" dirty="0" err="1">
                <a:solidFill>
                  <a:srgbClr val="71DAFF"/>
                </a:solidFill>
              </a:rPr>
              <a:t>Bước</a:t>
            </a:r>
            <a:r>
              <a:rPr lang="en-US" sz="2000" i="1" dirty="0">
                <a:solidFill>
                  <a:srgbClr val="71DAFF"/>
                </a:solidFill>
              </a:rPr>
              <a:t> 2: </a:t>
            </a:r>
            <a:r>
              <a:rPr lang="en-US" sz="2000" i="1" dirty="0" err="1">
                <a:solidFill>
                  <a:srgbClr val="71DAFF"/>
                </a:solidFill>
              </a:rPr>
              <a:t>tìm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các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thuộc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tính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và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phương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thức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cho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lớp</a:t>
            </a:r>
            <a:r>
              <a:rPr lang="en-US" sz="2000" dirty="0">
                <a:solidFill>
                  <a:srgbClr val="71DAFF"/>
                </a:solidFill>
              </a:rPr>
              <a:t> </a:t>
            </a:r>
          </a:p>
          <a:p>
            <a:pPr indent="457200" algn="just">
              <a:lnSpc>
                <a:spcPct val="120000"/>
              </a:lnSpc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: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form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sẵn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.</a:t>
            </a:r>
          </a:p>
          <a:p>
            <a:pPr indent="457200" algn="just">
              <a:lnSpc>
                <a:spcPct val="120000"/>
              </a:lnSpc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: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.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chưa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Sequence Diagram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bổ</a:t>
            </a:r>
            <a:r>
              <a:rPr lang="en-US" sz="2000" dirty="0"/>
              <a:t> sung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.</a:t>
            </a:r>
          </a:p>
          <a:p>
            <a:pPr indent="457200" algn="just">
              <a:lnSpc>
                <a:spcPct val="120000"/>
              </a:lnSpc>
              <a:buNone/>
            </a:pPr>
            <a:r>
              <a:rPr lang="en-US" sz="2000" dirty="0"/>
              <a:t>4.3.1.3 </a:t>
            </a:r>
            <a:r>
              <a:rPr lang="en-US" sz="2000" i="1" dirty="0" err="1">
                <a:solidFill>
                  <a:srgbClr val="71DAFF"/>
                </a:solidFill>
              </a:rPr>
              <a:t>Bước</a:t>
            </a:r>
            <a:r>
              <a:rPr lang="en-US" sz="2000" i="1" dirty="0">
                <a:solidFill>
                  <a:srgbClr val="71DAFF"/>
                </a:solidFill>
              </a:rPr>
              <a:t> 3: </a:t>
            </a:r>
            <a:r>
              <a:rPr lang="en-US" sz="2000" i="1" dirty="0" err="1">
                <a:solidFill>
                  <a:srgbClr val="71DAFF"/>
                </a:solidFill>
              </a:rPr>
              <a:t>xây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dựng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các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quan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hệ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giữa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các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lớp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và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tìm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các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lớp</a:t>
            </a:r>
            <a:r>
              <a:rPr lang="en-US" sz="2000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phát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sinh</a:t>
            </a:r>
            <a:endParaRPr lang="en-US" sz="2000" i="1" dirty="0">
              <a:solidFill>
                <a:srgbClr val="71DAFF"/>
              </a:solidFill>
            </a:endParaRPr>
          </a:p>
          <a:p>
            <a:pPr indent="457200" algn="just">
              <a:lnSpc>
                <a:spcPct val="120000"/>
              </a:lnSpc>
              <a:buNone/>
            </a:pP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nghĩa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do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.</a:t>
            </a:r>
          </a:p>
          <a:p>
            <a:pPr indent="45720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000" dirty="0"/>
              <a:t>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Chương 4_ClassDiagram</Template>
  <TotalTime>0</TotalTime>
  <Words>2272</Words>
  <Application>Microsoft Office PowerPoint</Application>
  <PresentationFormat>On-screen Show (4:3)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Franklin Gothic Book</vt:lpstr>
      <vt:lpstr>Wingdings</vt:lpstr>
      <vt:lpstr>Wingdings 2</vt:lpstr>
      <vt:lpstr>Technic</vt:lpstr>
      <vt:lpstr>Chương 4  mô hình lớp (class diagram)</vt:lpstr>
      <vt:lpstr>4.1 Giới thiệu mô hình lớp (Class Diagram)</vt:lpstr>
      <vt:lpstr>4.2 Các thành phần của Class Diagram</vt:lpstr>
      <vt:lpstr>4.2 Các thành phần của Class Diagram</vt:lpstr>
      <vt:lpstr>4.2 Các thành phần của Class Diagram</vt:lpstr>
      <vt:lpstr>4.2 Các thành phần của Class Diagram</vt:lpstr>
      <vt:lpstr>4.2 Các thành phần của Class Diagram</vt:lpstr>
      <vt:lpstr>4.3 Xây dựng  Class Diagram</vt:lpstr>
      <vt:lpstr>4.3 Xây dựng  Class Diagram</vt:lpstr>
      <vt:lpstr>4.3 Xây dựng  Class Diagram</vt:lpstr>
      <vt:lpstr>4.4 Bài tập: xây dựng  Class Diagram cho web thương mại điện tử</vt:lpstr>
      <vt:lpstr>4.4 Bài tập: xây dựng  Class Diagram cho web thương mại điện tử</vt:lpstr>
      <vt:lpstr>4.4 Bài tập: xây dựng  Class Diagram cho web thương mại điện tử</vt:lpstr>
      <vt:lpstr>4.4 Bài tập: xây dựng  Class Diagram cho web thương mại điện tử</vt:lpstr>
      <vt:lpstr>4.4 Bài tập: xây dựng  Class Diagram cho web thương mại điện tử</vt:lpstr>
      <vt:lpstr>4.4 Bài tập: xây dựng  Class Diagram cho web thương mại điện tử</vt:lpstr>
      <vt:lpstr>4.4 Bài tập: xây dựng  Class Diagram cho web thương mại điện tử</vt:lpstr>
      <vt:lpstr>4.4 Bài tập: xây dựng  Class Diagram cho web thương mại điện tử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4  mô hình lớp (class diagram)</dc:title>
  <dc:creator>cho tao</dc:creator>
  <cp:lastModifiedBy>cho tao</cp:lastModifiedBy>
  <cp:revision>1</cp:revision>
  <dcterms:created xsi:type="dcterms:W3CDTF">2023-03-10T02:14:28Z</dcterms:created>
  <dcterms:modified xsi:type="dcterms:W3CDTF">2023-03-10T02:14:35Z</dcterms:modified>
</cp:coreProperties>
</file>