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350" r:id="rId3"/>
    <p:sldId id="351" r:id="rId4"/>
    <p:sldId id="272" r:id="rId5"/>
    <p:sldId id="352" r:id="rId6"/>
    <p:sldId id="353" r:id="rId7"/>
    <p:sldId id="358" r:id="rId8"/>
    <p:sldId id="347" r:id="rId9"/>
    <p:sldId id="354" r:id="rId10"/>
    <p:sldId id="355" r:id="rId11"/>
    <p:sldId id="356" r:id="rId12"/>
    <p:sldId id="357" r:id="rId13"/>
    <p:sldId id="359" r:id="rId14"/>
    <p:sldId id="3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D8FF"/>
    <a:srgbClr val="7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9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0E0D2CF-E759-4215-89D3-84B6F57AE3AE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4834BAD-137B-4500-B8DE-198CD0F6AC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839200" cy="2819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Chương</a:t>
            </a:r>
            <a:r>
              <a:rPr lang="en-US" dirty="0">
                <a:solidFill>
                  <a:schemeClr val="tx2"/>
                </a:solidFill>
              </a:rPr>
              <a:t> 5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>
                <a:solidFill>
                  <a:schemeClr val="tx2"/>
                </a:solidFill>
              </a:rPr>
              <a:t>mô </a:t>
            </a:r>
            <a:r>
              <a:rPr lang="en-US" dirty="0" err="1">
                <a:solidFill>
                  <a:schemeClr val="tx2"/>
                </a:solidFill>
              </a:rPr>
              <a:t>hình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hoạt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động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 (activity diagram)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458200" cy="3429000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1200"/>
              </a:spcAft>
              <a:buAutoNum type="arabicPeriod"/>
            </a:pP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endParaRPr lang="en-US" sz="2800" dirty="0"/>
          </a:p>
          <a:p>
            <a:pPr marL="342900" indent="-342900" algn="l">
              <a:buAutoNum type="arabicPeriod"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endParaRPr lang="en-US" sz="2800" dirty="0"/>
          </a:p>
          <a:p>
            <a:pPr marL="342900" indent="-342900" algn="l">
              <a:spcBef>
                <a:spcPts val="1200"/>
              </a:spcBef>
              <a:buFont typeface="Wingdings 2"/>
              <a:buAutoNum type="arabicPeriod"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Activity Diagram</a:t>
            </a:r>
          </a:p>
          <a:p>
            <a:pPr marL="342900" indent="-342900" algn="l">
              <a:spcBef>
                <a:spcPts val="1200"/>
              </a:spcBef>
              <a:buAutoNum type="arabicPeriod"/>
            </a:pP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vẽ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Activity Diagram</a:t>
            </a:r>
          </a:p>
          <a:p>
            <a:pPr marL="342900" indent="-342900" algn="l">
              <a:buAutoNum type="arabicPeriod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5.4 </a:t>
            </a:r>
            <a:r>
              <a:rPr lang="en-US" sz="3600" dirty="0" err="1">
                <a:solidFill>
                  <a:srgbClr val="92D050"/>
                </a:solidFill>
              </a:rPr>
              <a:t>Bài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tập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xây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dựng</a:t>
            </a:r>
            <a:r>
              <a:rPr lang="en-US" sz="3600" dirty="0">
                <a:solidFill>
                  <a:srgbClr val="92D050"/>
                </a:solidFill>
              </a:rPr>
              <a:t>  Activity Diagram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2800" dirty="0" err="1">
                <a:solidFill>
                  <a:srgbClr val="FFFF00"/>
                </a:solidFill>
              </a:rPr>
              <a:t>Ví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dụ</a:t>
            </a:r>
            <a:r>
              <a:rPr lang="en-US" sz="2800" dirty="0">
                <a:solidFill>
                  <a:srgbClr val="FFFF00"/>
                </a:solidFill>
              </a:rPr>
              <a:t>: </a:t>
            </a:r>
            <a:r>
              <a:rPr lang="en-US" sz="2800" dirty="0" err="1">
                <a:solidFill>
                  <a:srgbClr val="FFFF00"/>
                </a:solidFill>
              </a:rPr>
              <a:t>bảng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mô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tả</a:t>
            </a:r>
            <a:r>
              <a:rPr lang="en-US" sz="2800" dirty="0">
                <a:solidFill>
                  <a:srgbClr val="FFFF00"/>
                </a:solidFill>
              </a:rPr>
              <a:t> Use Case </a:t>
            </a:r>
            <a:r>
              <a:rPr lang="en-US" sz="2800" dirty="0" err="1">
                <a:solidFill>
                  <a:srgbClr val="FFFF00"/>
                </a:solidFill>
              </a:rPr>
              <a:t>Đăng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ký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học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kỳ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phụ</a:t>
            </a:r>
            <a:endParaRPr lang="en-US" sz="28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057400"/>
          <a:ext cx="7772400" cy="4495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baseline="0" dirty="0"/>
                        <a:t>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nhân</a:t>
                      </a:r>
                      <a:r>
                        <a:rPr lang="en-US" baseline="0" dirty="0"/>
                        <a:t> (Actor)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Tóm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tắt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phép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một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chưa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đạt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vào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phụ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Điều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kiện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tiên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quyết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phải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ít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nhất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một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chưa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đạt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thực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hiện</a:t>
                      </a:r>
                      <a:r>
                        <a:rPr lang="en-US" baseline="0" dirty="0"/>
                        <a:t> Use Case </a:t>
                      </a:r>
                      <a:r>
                        <a:rPr lang="en-US" baseline="0" dirty="0" err="1"/>
                        <a:t>này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được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hệ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thống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nhận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Kịch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 </a:t>
                      </a:r>
                      <a:r>
                        <a:rPr lang="en-US" dirty="0" err="1"/>
                        <a:t>bắt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đầu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gọi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thực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hiện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chức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/>
                        <a:t>Nhập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viên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err="1"/>
                        <a:t>Hệ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thống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thị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môn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mà</a:t>
                      </a:r>
                      <a:r>
                        <a:rPr lang="en-US" baseline="0" dirty="0"/>
                        <a:t> SV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thể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5.4 </a:t>
            </a:r>
            <a:r>
              <a:rPr lang="en-US" sz="3600" dirty="0" err="1">
                <a:solidFill>
                  <a:srgbClr val="92D050"/>
                </a:solidFill>
              </a:rPr>
              <a:t>Bài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tập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xây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dựng</a:t>
            </a:r>
            <a:r>
              <a:rPr lang="en-US" sz="3600" dirty="0">
                <a:solidFill>
                  <a:srgbClr val="92D050"/>
                </a:solidFill>
              </a:rPr>
              <a:t>  Activity Diagram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solidFill>
                  <a:srgbClr val="FFFF00"/>
                </a:solidFill>
              </a:rPr>
              <a:t>Ví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dụ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400" dirty="0" err="1">
                <a:solidFill>
                  <a:srgbClr val="FFFF00"/>
                </a:solidFill>
              </a:rPr>
              <a:t>bảng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mô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tả</a:t>
            </a:r>
            <a:r>
              <a:rPr lang="en-US" sz="2400" dirty="0">
                <a:solidFill>
                  <a:srgbClr val="FFFF00"/>
                </a:solidFill>
              </a:rPr>
              <a:t> Use Case </a:t>
            </a:r>
            <a:r>
              <a:rPr lang="en-US" sz="2400" dirty="0" err="1">
                <a:solidFill>
                  <a:srgbClr val="FFFF00"/>
                </a:solidFill>
              </a:rPr>
              <a:t>Đăng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ký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học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kỳ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phụ</a:t>
            </a:r>
            <a:r>
              <a:rPr lang="en-US" sz="2400" dirty="0">
                <a:solidFill>
                  <a:srgbClr val="FFFF00"/>
                </a:solidFill>
              </a:rPr>
              <a:t> (</a:t>
            </a:r>
            <a:r>
              <a:rPr lang="en-US" sz="2400" dirty="0" err="1">
                <a:solidFill>
                  <a:srgbClr val="FFFF00"/>
                </a:solidFill>
              </a:rPr>
              <a:t>tiếp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theo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057400"/>
          <a:ext cx="7772400" cy="366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baseline="0" dirty="0"/>
                        <a:t>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phụ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tt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Kịch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baseline="0" dirty="0" err="1"/>
                        <a:t>Sinh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chọn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môn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muốn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baseline="0" dirty="0" err="1"/>
                        <a:t>Sinh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nhận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đồng</a:t>
                      </a:r>
                      <a:r>
                        <a:rPr lang="en-US" baseline="0" dirty="0"/>
                        <a:t> ý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môn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chọn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r>
                        <a:rPr lang="en-US" baseline="0" dirty="0"/>
                        <a:t>.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baseline="0" dirty="0" err="1"/>
                        <a:t>Hệ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thống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kiểm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thông</a:t>
                      </a:r>
                      <a:r>
                        <a:rPr lang="en-US" baseline="0" dirty="0"/>
                        <a:t> tin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của</a:t>
                      </a:r>
                      <a:r>
                        <a:rPr lang="en-US" baseline="0" dirty="0"/>
                        <a:t> SV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phù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hợp</a:t>
                      </a:r>
                      <a:r>
                        <a:rPr lang="en-US" baseline="0" dirty="0"/>
                        <a:t> qui </a:t>
                      </a:r>
                      <a:r>
                        <a:rPr lang="en-US" baseline="0" dirty="0" err="1"/>
                        <a:t>định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của</a:t>
                      </a:r>
                      <a:r>
                        <a:rPr lang="en-US" baseline="0" dirty="0"/>
                        <a:t> PĐT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baseline="0" dirty="0" err="1"/>
                        <a:t>Hệ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thống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nhận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môn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mà</a:t>
                      </a:r>
                      <a:r>
                        <a:rPr lang="en-US" baseline="0" dirty="0"/>
                        <a:t> SV </a:t>
                      </a:r>
                      <a:r>
                        <a:rPr lang="en-US" baseline="0" dirty="0" err="1"/>
                        <a:t>đã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baseline="0" dirty="0" err="1"/>
                        <a:t>Hệ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thống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báo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việc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thành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công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Kịch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342900">
                        <a:buNone/>
                      </a:pPr>
                      <a:r>
                        <a:rPr lang="en-US" dirty="0" err="1"/>
                        <a:t>Nếu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môn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mà</a:t>
                      </a:r>
                      <a:r>
                        <a:rPr lang="en-US" baseline="0" dirty="0"/>
                        <a:t> SV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đủ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15 SV </a:t>
                      </a:r>
                      <a:r>
                        <a:rPr lang="en-US" baseline="0" dirty="0" err="1"/>
                        <a:t>trở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thì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hệ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thống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báo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mở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lớp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5.4 </a:t>
            </a:r>
            <a:r>
              <a:rPr lang="en-US" sz="3600" dirty="0" err="1">
                <a:solidFill>
                  <a:srgbClr val="92D050"/>
                </a:solidFill>
              </a:rPr>
              <a:t>Bài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tập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xây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dựng</a:t>
            </a:r>
            <a:r>
              <a:rPr lang="en-US" sz="3600" dirty="0">
                <a:solidFill>
                  <a:srgbClr val="92D050"/>
                </a:solidFill>
              </a:rPr>
              <a:t>  Activity Diagram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150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5.4.2 </a:t>
            </a:r>
            <a:r>
              <a:rPr lang="en-US" sz="2000" dirty="0" err="1">
                <a:solidFill>
                  <a:srgbClr val="FFFF00"/>
                </a:solidFill>
              </a:rPr>
              <a:t>Bước</a:t>
            </a:r>
            <a:r>
              <a:rPr lang="en-US" sz="2000" dirty="0">
                <a:solidFill>
                  <a:srgbClr val="FFFF00"/>
                </a:solidFill>
              </a:rPr>
              <a:t> 2: </a:t>
            </a:r>
            <a:r>
              <a:rPr lang="en-US" sz="2000" dirty="0" err="1">
                <a:solidFill>
                  <a:srgbClr val="FFFF00"/>
                </a:solidFill>
              </a:rPr>
              <a:t>chuyển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bảng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mô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tả</a:t>
            </a:r>
            <a:r>
              <a:rPr lang="en-US" sz="2000" dirty="0">
                <a:solidFill>
                  <a:srgbClr val="FFFF00"/>
                </a:solidFill>
              </a:rPr>
              <a:t> Use Case: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bày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: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752600"/>
          <a:ext cx="8610600" cy="485534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7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Sinh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viên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Hệ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thống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Đăng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ký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Học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kỳ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phụ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72">
                <a:tc>
                  <a:txBody>
                    <a:bodyPr/>
                    <a:lstStyle/>
                    <a:p>
                      <a:r>
                        <a:rPr lang="en-US" dirty="0"/>
                        <a:t>1.  </a:t>
                      </a:r>
                      <a:r>
                        <a:rPr lang="en-US" dirty="0" err="1"/>
                        <a:t>Nhập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6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baseline="0" dirty="0" err="1"/>
                        <a:t>Hệ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thống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thị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môn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mà</a:t>
                      </a:r>
                      <a:r>
                        <a:rPr lang="en-US" baseline="0" dirty="0"/>
                        <a:t> SV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thể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 </a:t>
                      </a:r>
                      <a:r>
                        <a:rPr lang="en-US" baseline="0" dirty="0" err="1"/>
                        <a:t>Sinh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chọn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môn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muốn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34290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60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4"/>
                      </a:pPr>
                      <a:r>
                        <a:rPr lang="en-US" baseline="0" dirty="0" err="1"/>
                        <a:t>Sinh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nhận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đồng</a:t>
                      </a:r>
                      <a:r>
                        <a:rPr lang="en-US" baseline="0" dirty="0"/>
                        <a:t> ý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môn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học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34290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6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576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en-US" baseline="0" dirty="0" err="1"/>
                        <a:t>Hệ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thống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kiểm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thông</a:t>
                      </a:r>
                      <a:r>
                        <a:rPr lang="en-US" baseline="0" dirty="0"/>
                        <a:t> tin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của</a:t>
                      </a:r>
                      <a:r>
                        <a:rPr lang="en-US" baseline="0" dirty="0"/>
                        <a:t> SV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phù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hợp</a:t>
                      </a:r>
                      <a:r>
                        <a:rPr lang="en-US" baseline="0" dirty="0"/>
                        <a:t> qui </a:t>
                      </a:r>
                      <a:r>
                        <a:rPr lang="en-US" baseline="0" dirty="0" err="1"/>
                        <a:t>định</a:t>
                      </a:r>
                      <a:r>
                        <a:rPr lang="en-US" baseline="0" dirty="0"/>
                        <a:t> PĐT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6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576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r>
                        <a:rPr lang="en-US" baseline="0" dirty="0" err="1"/>
                        <a:t>Hệ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thống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nhận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lại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môn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mà</a:t>
                      </a:r>
                      <a:r>
                        <a:rPr lang="en-US" baseline="0" dirty="0"/>
                        <a:t> SV </a:t>
                      </a:r>
                      <a:r>
                        <a:rPr lang="en-US" baseline="0" dirty="0" err="1"/>
                        <a:t>đã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1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576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baseline="0" dirty="0" err="1"/>
                        <a:t>Hệ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thống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thông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báo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đăng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ký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thành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công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5.4 </a:t>
            </a:r>
            <a:r>
              <a:rPr lang="en-US" sz="3600" dirty="0" err="1">
                <a:solidFill>
                  <a:srgbClr val="92D050"/>
                </a:solidFill>
              </a:rPr>
              <a:t>Bài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tập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xây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dựng</a:t>
            </a:r>
            <a:r>
              <a:rPr lang="en-US" sz="3600" dirty="0">
                <a:solidFill>
                  <a:srgbClr val="92D050"/>
                </a:solidFill>
              </a:rPr>
              <a:t>  Activity Diagram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150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5.4.3 </a:t>
            </a:r>
            <a:r>
              <a:rPr lang="en-US" sz="2000" dirty="0" err="1">
                <a:solidFill>
                  <a:srgbClr val="FFFF00"/>
                </a:solidFill>
              </a:rPr>
              <a:t>Bước</a:t>
            </a:r>
            <a:r>
              <a:rPr lang="en-US" sz="2000" dirty="0">
                <a:solidFill>
                  <a:srgbClr val="FFFF00"/>
                </a:solidFill>
              </a:rPr>
              <a:t> 3: </a:t>
            </a:r>
            <a:r>
              <a:rPr lang="en-US" sz="2000" dirty="0" err="1">
                <a:solidFill>
                  <a:srgbClr val="FFFF00"/>
                </a:solidFill>
              </a:rPr>
              <a:t>chuyển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bảng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mô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tả</a:t>
            </a:r>
            <a:r>
              <a:rPr lang="en-US" sz="2000" dirty="0">
                <a:solidFill>
                  <a:srgbClr val="FFFF00"/>
                </a:solidFill>
              </a:rPr>
              <a:t> Use Case </a:t>
            </a:r>
            <a:r>
              <a:rPr lang="en-US" sz="2000" dirty="0" err="1">
                <a:solidFill>
                  <a:srgbClr val="FFFF00"/>
                </a:solidFill>
              </a:rPr>
              <a:t>t</a:t>
            </a:r>
            <a:r>
              <a:rPr lang="en-US" sz="2000" dirty="0" err="1"/>
              <a:t>rình</a:t>
            </a:r>
            <a:r>
              <a:rPr lang="en-US" sz="2000" dirty="0"/>
              <a:t> </a:t>
            </a:r>
            <a:r>
              <a:rPr lang="en-US" sz="2000" dirty="0" err="1"/>
              <a:t>bày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 sang Activity Diagram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752600"/>
          <a:ext cx="8610600" cy="485534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7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Sinh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viên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Hệ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thống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Đăng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ký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Học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kỳ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C00000"/>
                          </a:solidFill>
                        </a:rPr>
                        <a:t>phụ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343400" y="1752600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00200" y="2189252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9"/>
          <p:cNvGrpSpPr/>
          <p:nvPr/>
        </p:nvGrpSpPr>
        <p:grpSpPr>
          <a:xfrm>
            <a:off x="1066800" y="2895600"/>
            <a:ext cx="1524000" cy="533400"/>
            <a:chOff x="3200400" y="2438400"/>
            <a:chExt cx="1524000" cy="533400"/>
          </a:xfrm>
        </p:grpSpPr>
        <p:sp>
          <p:nvSpPr>
            <p:cNvPr id="9" name="Rectangle 8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Nhập</a:t>
              </a:r>
              <a:r>
                <a:rPr lang="en-US" sz="1600" dirty="0"/>
                <a:t> MSSV</a:t>
              </a:r>
            </a:p>
          </p:txBody>
        </p:sp>
        <p:sp>
          <p:nvSpPr>
            <p:cNvPr id="10" name="Pie 9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Pie 10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29"/>
          <p:cNvGrpSpPr/>
          <p:nvPr/>
        </p:nvGrpSpPr>
        <p:grpSpPr>
          <a:xfrm>
            <a:off x="5410200" y="2895600"/>
            <a:ext cx="1524000" cy="533400"/>
            <a:chOff x="3200400" y="2438400"/>
            <a:chExt cx="1524000" cy="533400"/>
          </a:xfrm>
        </p:grpSpPr>
        <p:sp>
          <p:nvSpPr>
            <p:cNvPr id="13" name="Rectangle 12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Hiển</a:t>
              </a:r>
              <a:r>
                <a:rPr lang="en-US" sz="1600" dirty="0"/>
                <a:t> </a:t>
              </a:r>
              <a:r>
                <a:rPr lang="en-US" sz="1600" dirty="0" err="1"/>
                <a:t>thị</a:t>
              </a:r>
              <a:r>
                <a:rPr lang="en-US" sz="1600" dirty="0"/>
                <a:t> </a:t>
              </a:r>
              <a:r>
                <a:rPr lang="en-US" sz="1600" dirty="0" err="1"/>
                <a:t>các</a:t>
              </a:r>
              <a:r>
                <a:rPr lang="en-US" sz="1600" dirty="0"/>
                <a:t> MH</a:t>
              </a:r>
            </a:p>
          </p:txBody>
        </p:sp>
        <p:sp>
          <p:nvSpPr>
            <p:cNvPr id="14" name="Pie 13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ie 14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391400" y="2362200"/>
            <a:ext cx="1066800" cy="533400"/>
          </a:xfrm>
          <a:prstGeom prst="rect">
            <a:avLst/>
          </a:prstGeom>
          <a:solidFill>
            <a:srgbClr val="00B0F0"/>
          </a:solidFill>
          <a:ln>
            <a:solidFill>
              <a:srgbClr val="71D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CTMH</a:t>
            </a:r>
          </a:p>
        </p:txBody>
      </p:sp>
      <p:grpSp>
        <p:nvGrpSpPr>
          <p:cNvPr id="17" name="Group 29"/>
          <p:cNvGrpSpPr/>
          <p:nvPr/>
        </p:nvGrpSpPr>
        <p:grpSpPr>
          <a:xfrm>
            <a:off x="1752600" y="3733800"/>
            <a:ext cx="1524000" cy="533400"/>
            <a:chOff x="3200400" y="2438400"/>
            <a:chExt cx="1524000" cy="533400"/>
          </a:xfrm>
        </p:grpSpPr>
        <p:sp>
          <p:nvSpPr>
            <p:cNvPr id="18" name="Rectangle 17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Chọn</a:t>
              </a:r>
              <a:r>
                <a:rPr lang="en-US" sz="1200" dirty="0"/>
                <a:t> MH </a:t>
              </a:r>
              <a:r>
                <a:rPr lang="en-US" sz="1200" dirty="0" err="1"/>
                <a:t>cần</a:t>
              </a:r>
              <a:r>
                <a:rPr lang="en-US" sz="1200" dirty="0"/>
                <a:t> ĐK</a:t>
              </a:r>
            </a:p>
          </p:txBody>
        </p:sp>
        <p:sp>
          <p:nvSpPr>
            <p:cNvPr id="19" name="Pie 18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Pie 19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Diamond 20"/>
          <p:cNvSpPr/>
          <p:nvPr/>
        </p:nvSpPr>
        <p:spPr>
          <a:xfrm>
            <a:off x="5562600" y="5105400"/>
            <a:ext cx="9144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9"/>
          <p:cNvGrpSpPr/>
          <p:nvPr/>
        </p:nvGrpSpPr>
        <p:grpSpPr>
          <a:xfrm>
            <a:off x="1066800" y="4572000"/>
            <a:ext cx="1524000" cy="533400"/>
            <a:chOff x="3200400" y="2438400"/>
            <a:chExt cx="1524000" cy="533400"/>
          </a:xfrm>
        </p:grpSpPr>
        <p:sp>
          <p:nvSpPr>
            <p:cNvPr id="23" name="Rectangle 22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Xác</a:t>
              </a:r>
              <a:r>
                <a:rPr lang="en-US" sz="1200" dirty="0"/>
                <a:t> </a:t>
              </a:r>
              <a:r>
                <a:rPr lang="en-US" sz="1200" dirty="0" err="1"/>
                <a:t>nhận</a:t>
              </a:r>
              <a:r>
                <a:rPr lang="en-US" sz="1200" dirty="0"/>
                <a:t> </a:t>
              </a:r>
              <a:r>
                <a:rPr lang="en-US" sz="1200" dirty="0" err="1"/>
                <a:t>đồng</a:t>
              </a:r>
              <a:r>
                <a:rPr lang="en-US" sz="1200" dirty="0"/>
                <a:t> ý MH </a:t>
              </a:r>
              <a:r>
                <a:rPr lang="en-US" sz="1200" dirty="0" err="1"/>
                <a:t>đã</a:t>
              </a:r>
              <a:r>
                <a:rPr lang="en-US" sz="1200" dirty="0"/>
                <a:t> ĐK</a:t>
              </a:r>
            </a:p>
          </p:txBody>
        </p:sp>
        <p:sp>
          <p:nvSpPr>
            <p:cNvPr id="24" name="Pie 23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Pie 24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9"/>
          <p:cNvGrpSpPr/>
          <p:nvPr/>
        </p:nvGrpSpPr>
        <p:grpSpPr>
          <a:xfrm>
            <a:off x="5334000" y="4267200"/>
            <a:ext cx="1524000" cy="533400"/>
            <a:chOff x="3200400" y="2438400"/>
            <a:chExt cx="1524000" cy="533400"/>
          </a:xfrm>
        </p:grpSpPr>
        <p:sp>
          <p:nvSpPr>
            <p:cNvPr id="27" name="Rectangle 26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Kiểm</a:t>
              </a:r>
              <a:r>
                <a:rPr lang="en-US" sz="1400" dirty="0"/>
                <a:t> </a:t>
              </a:r>
              <a:r>
                <a:rPr lang="en-US" sz="1400" dirty="0" err="1"/>
                <a:t>tra</a:t>
              </a:r>
              <a:r>
                <a:rPr lang="en-US" sz="1400" dirty="0"/>
                <a:t> MH ĐK</a:t>
              </a:r>
              <a:r>
                <a:rPr lang="en-US" sz="1600" dirty="0"/>
                <a:t> </a:t>
              </a:r>
            </a:p>
          </p:txBody>
        </p:sp>
        <p:sp>
          <p:nvSpPr>
            <p:cNvPr id="28" name="Pie 27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Pie 28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7391400" y="3505200"/>
            <a:ext cx="1066800" cy="533400"/>
          </a:xfrm>
          <a:prstGeom prst="rect">
            <a:avLst/>
          </a:prstGeom>
          <a:solidFill>
            <a:srgbClr val="00B0F0"/>
          </a:solidFill>
          <a:ln>
            <a:solidFill>
              <a:srgbClr val="71D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KQ HK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676400" y="4267200"/>
            <a:ext cx="457200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752600" y="2489770"/>
            <a:ext cx="1" cy="43236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2"/>
          </p:cNvCxnSpPr>
          <p:nvPr/>
        </p:nvCxnSpPr>
        <p:spPr>
          <a:xfrm>
            <a:off x="2590800" y="3124200"/>
            <a:ext cx="2819400" cy="381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5" idx="3"/>
          </p:cNvCxnSpPr>
          <p:nvPr/>
        </p:nvCxnSpPr>
        <p:spPr>
          <a:xfrm flipH="1">
            <a:off x="6591300" y="2590800"/>
            <a:ext cx="800100" cy="30480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0" idx="2"/>
          </p:cNvCxnSpPr>
          <p:nvPr/>
        </p:nvCxnSpPr>
        <p:spPr>
          <a:xfrm flipH="1">
            <a:off x="3276600" y="3352800"/>
            <a:ext cx="2209800" cy="6477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90800" y="4648200"/>
            <a:ext cx="2819400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553200" y="3962400"/>
            <a:ext cx="800100" cy="30480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019801" y="4800600"/>
            <a:ext cx="1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7" name="Group 29"/>
          <p:cNvGrpSpPr/>
          <p:nvPr/>
        </p:nvGrpSpPr>
        <p:grpSpPr>
          <a:xfrm>
            <a:off x="1524000" y="5334000"/>
            <a:ext cx="1524000" cy="533400"/>
            <a:chOff x="3200400" y="2438400"/>
            <a:chExt cx="1524000" cy="533400"/>
          </a:xfrm>
        </p:grpSpPr>
        <p:sp>
          <p:nvSpPr>
            <p:cNvPr id="48" name="Rectangle 47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Thông</a:t>
              </a:r>
              <a:r>
                <a:rPr lang="en-US" sz="1200" dirty="0"/>
                <a:t> </a:t>
              </a:r>
              <a:r>
                <a:rPr lang="en-US" sz="1200" dirty="0" err="1"/>
                <a:t>báo</a:t>
              </a:r>
              <a:r>
                <a:rPr lang="en-US" sz="1200" dirty="0"/>
                <a:t> </a:t>
              </a:r>
              <a:r>
                <a:rPr lang="en-US" sz="1200" dirty="0" err="1"/>
                <a:t>không</a:t>
              </a:r>
              <a:r>
                <a:rPr lang="en-US" sz="1200" dirty="0"/>
                <a:t> </a:t>
              </a:r>
              <a:r>
                <a:rPr lang="en-US" sz="1200" dirty="0" err="1"/>
                <a:t>thể</a:t>
              </a:r>
              <a:r>
                <a:rPr lang="en-US" sz="1200" dirty="0"/>
                <a:t> ĐK HKP</a:t>
              </a:r>
            </a:p>
          </p:txBody>
        </p:sp>
        <p:sp>
          <p:nvSpPr>
            <p:cNvPr id="49" name="Pie 48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Pie 49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29"/>
          <p:cNvGrpSpPr/>
          <p:nvPr/>
        </p:nvGrpSpPr>
        <p:grpSpPr>
          <a:xfrm>
            <a:off x="7010400" y="5566882"/>
            <a:ext cx="1524000" cy="533400"/>
            <a:chOff x="3200400" y="2438400"/>
            <a:chExt cx="1524000" cy="533400"/>
          </a:xfrm>
        </p:grpSpPr>
        <p:sp>
          <p:nvSpPr>
            <p:cNvPr id="52" name="Rectangle 51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Cập</a:t>
              </a:r>
              <a:r>
                <a:rPr lang="en-US" sz="1200" dirty="0"/>
                <a:t> </a:t>
              </a:r>
              <a:r>
                <a:rPr lang="en-US" sz="1200" dirty="0" err="1"/>
                <a:t>nhật</a:t>
              </a:r>
              <a:r>
                <a:rPr lang="en-US" sz="1200" dirty="0"/>
                <a:t> DS HKP</a:t>
              </a:r>
            </a:p>
          </p:txBody>
        </p:sp>
        <p:sp>
          <p:nvSpPr>
            <p:cNvPr id="53" name="Pie 52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Pie 53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Straight Arrow Connector 54"/>
          <p:cNvCxnSpPr>
            <a:stCxn id="21" idx="1"/>
            <a:endCxn id="50" idx="2"/>
          </p:cNvCxnSpPr>
          <p:nvPr/>
        </p:nvCxnSpPr>
        <p:spPr>
          <a:xfrm flipH="1">
            <a:off x="3048000" y="5334000"/>
            <a:ext cx="2514600" cy="2667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477000" y="5334000"/>
            <a:ext cx="1295400" cy="228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543800" y="4419600"/>
            <a:ext cx="1066800" cy="533400"/>
          </a:xfrm>
          <a:prstGeom prst="rect">
            <a:avLst/>
          </a:prstGeom>
          <a:solidFill>
            <a:srgbClr val="00B0F0"/>
          </a:solidFill>
          <a:ln>
            <a:solidFill>
              <a:srgbClr val="71D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Lớp</a:t>
            </a:r>
            <a:r>
              <a:rPr lang="en-US" dirty="0"/>
              <a:t> HKP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077200" y="4876800"/>
            <a:ext cx="1" cy="68580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8" name="Group 29"/>
          <p:cNvGrpSpPr/>
          <p:nvPr/>
        </p:nvGrpSpPr>
        <p:grpSpPr>
          <a:xfrm>
            <a:off x="4495800" y="5943600"/>
            <a:ext cx="1524000" cy="533400"/>
            <a:chOff x="3200400" y="2438400"/>
            <a:chExt cx="1524000" cy="533400"/>
          </a:xfrm>
        </p:grpSpPr>
        <p:sp>
          <p:nvSpPr>
            <p:cNvPr id="69" name="Rectangle 68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Thông</a:t>
              </a:r>
              <a:r>
                <a:rPr lang="en-US" sz="1200" dirty="0"/>
                <a:t> </a:t>
              </a:r>
              <a:r>
                <a:rPr lang="en-US" sz="1200" dirty="0" err="1"/>
                <a:t>báo</a:t>
              </a:r>
              <a:r>
                <a:rPr lang="en-US" sz="1200" dirty="0"/>
                <a:t> ĐK </a:t>
              </a:r>
              <a:r>
                <a:rPr lang="en-US" sz="1200" dirty="0" err="1"/>
                <a:t>thành</a:t>
              </a:r>
              <a:r>
                <a:rPr lang="en-US" sz="1200" dirty="0"/>
                <a:t> </a:t>
              </a:r>
              <a:r>
                <a:rPr lang="en-US" sz="1200" dirty="0" err="1"/>
                <a:t>công</a:t>
              </a:r>
              <a:endParaRPr lang="en-US" sz="1200" dirty="0"/>
            </a:p>
          </p:txBody>
        </p:sp>
        <p:sp>
          <p:nvSpPr>
            <p:cNvPr id="70" name="Pie 69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Pie 70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Straight Arrow Connector 71"/>
          <p:cNvCxnSpPr>
            <a:endCxn id="71" idx="2"/>
          </p:cNvCxnSpPr>
          <p:nvPr/>
        </p:nvCxnSpPr>
        <p:spPr>
          <a:xfrm flipH="1">
            <a:off x="6019800" y="5867400"/>
            <a:ext cx="990600" cy="3429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2"/>
          </p:cNvCxnSpPr>
          <p:nvPr/>
        </p:nvCxnSpPr>
        <p:spPr>
          <a:xfrm flipH="1">
            <a:off x="3124200" y="6210300"/>
            <a:ext cx="1371600" cy="1143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671282" y="6096000"/>
            <a:ext cx="457200" cy="457200"/>
            <a:chOff x="1524000" y="5867400"/>
            <a:chExt cx="457200" cy="457200"/>
          </a:xfrm>
        </p:grpSpPr>
        <p:sp>
          <p:nvSpPr>
            <p:cNvPr id="77" name="Oval 76"/>
            <p:cNvSpPr/>
            <p:nvPr/>
          </p:nvSpPr>
          <p:spPr>
            <a:xfrm>
              <a:off x="1600200" y="5943600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524000" y="5867400"/>
              <a:ext cx="457200" cy="4572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>
            <a:off x="2438402" y="5867400"/>
            <a:ext cx="228598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21372079">
            <a:off x="4513375" y="5115629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Thất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bại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 rot="584037">
            <a:off x="6450218" y="5118022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Thành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công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1" grpId="0" animBg="1"/>
      <p:bldP spid="30" grpId="0" animBg="1"/>
      <p:bldP spid="60" grpId="0" animBg="1"/>
      <p:bldP spid="82" grpId="0"/>
      <p:bldP spid="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5.4 </a:t>
            </a:r>
            <a:r>
              <a:rPr lang="en-US" sz="3600" dirty="0" err="1">
                <a:solidFill>
                  <a:srgbClr val="92D050"/>
                </a:solidFill>
              </a:rPr>
              <a:t>Bài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tập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xây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dựng</a:t>
            </a:r>
            <a:r>
              <a:rPr lang="en-US" sz="3600" dirty="0">
                <a:solidFill>
                  <a:srgbClr val="92D050"/>
                </a:solidFill>
              </a:rPr>
              <a:t>  Activity Diagram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678363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FF00"/>
                </a:solidFill>
              </a:rPr>
              <a:t>5.4.4 </a:t>
            </a:r>
            <a:r>
              <a:rPr lang="en-US" sz="2800" dirty="0" err="1">
                <a:solidFill>
                  <a:srgbClr val="FFFF00"/>
                </a:solidFill>
              </a:rPr>
              <a:t>Bài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tập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áp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dụng</a:t>
            </a:r>
            <a:r>
              <a:rPr lang="en-US" sz="2800" dirty="0">
                <a:solidFill>
                  <a:srgbClr val="FFFF00"/>
                </a:solidFill>
              </a:rPr>
              <a:t>: </a:t>
            </a:r>
          </a:p>
          <a:p>
            <a:pPr>
              <a:buFontTx/>
              <a:buChar char="-"/>
            </a:pP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Use Case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tuần</a:t>
            </a:r>
            <a:r>
              <a:rPr lang="en-US" sz="2800" dirty="0"/>
              <a:t> 6 </a:t>
            </a:r>
            <a:r>
              <a:rPr lang="en-US" sz="2800" dirty="0" err="1"/>
              <a:t>gồm</a:t>
            </a:r>
            <a:r>
              <a:rPr lang="en-US" sz="2800" dirty="0"/>
              <a:t> Use Case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, Use Case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.</a:t>
            </a:r>
          </a:p>
          <a:p>
            <a:pPr>
              <a:buFontTx/>
              <a:buChar char="-"/>
            </a:pPr>
            <a:r>
              <a:rPr lang="en-US" sz="2800" dirty="0" err="1"/>
              <a:t>Vẽ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Activity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Use Case </a:t>
            </a:r>
            <a:r>
              <a:rPr lang="en-US" sz="2800" dirty="0" err="1"/>
              <a:t>trên</a:t>
            </a:r>
            <a:r>
              <a:rPr lang="en-US" sz="2800" dirty="0"/>
              <a:t>.</a:t>
            </a:r>
          </a:p>
          <a:p>
            <a:pPr>
              <a:buFontTx/>
              <a:buChar char="-"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5.1 </a:t>
            </a:r>
            <a:r>
              <a:rPr lang="en-US" sz="3200" dirty="0" err="1">
                <a:solidFill>
                  <a:srgbClr val="92D050"/>
                </a:solidFill>
              </a:rPr>
              <a:t>Giới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thiệu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mô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hình</a:t>
            </a:r>
            <a:r>
              <a:rPr lang="en-US" sz="3200" dirty="0">
                <a:solidFill>
                  <a:srgbClr val="92D050"/>
                </a:solidFill>
              </a:rPr>
              <a:t> 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1148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5.1.1 </a:t>
            </a:r>
            <a:r>
              <a:rPr lang="en-US" sz="2000" dirty="0" err="1">
                <a:solidFill>
                  <a:srgbClr val="FFFF00"/>
                </a:solidFill>
              </a:rPr>
              <a:t>Vị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trí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của</a:t>
            </a:r>
            <a:r>
              <a:rPr lang="en-US" sz="2000" dirty="0">
                <a:solidFill>
                  <a:srgbClr val="FFFF00"/>
                </a:solidFill>
              </a:rPr>
              <a:t> Activity Diagram </a:t>
            </a:r>
            <a:r>
              <a:rPr lang="en-US" sz="2000" dirty="0" err="1">
                <a:solidFill>
                  <a:srgbClr val="FFFF00"/>
                </a:solidFill>
              </a:rPr>
              <a:t>trong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các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mô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hình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của</a:t>
            </a:r>
            <a:r>
              <a:rPr lang="en-US" sz="2000" dirty="0">
                <a:solidFill>
                  <a:srgbClr val="FFFF00"/>
                </a:solidFill>
              </a:rPr>
              <a:t> UML</a:t>
            </a:r>
          </a:p>
          <a:p>
            <a:pPr indent="457200" algn="just">
              <a:buNone/>
            </a:pPr>
            <a:r>
              <a:rPr lang="en-US" sz="2000" dirty="0"/>
              <a:t>5.1.1.1 </a:t>
            </a:r>
            <a:r>
              <a:rPr lang="en-US" sz="2000" i="1" dirty="0">
                <a:solidFill>
                  <a:srgbClr val="71DAFF"/>
                </a:solidFill>
              </a:rPr>
              <a:t>Static Model: 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khía</a:t>
            </a:r>
            <a:r>
              <a:rPr lang="en-US" sz="2000" dirty="0"/>
              <a:t> </a:t>
            </a:r>
            <a:r>
              <a:rPr lang="en-US" sz="2000" dirty="0" err="1"/>
              <a:t>cạnh</a:t>
            </a:r>
            <a:r>
              <a:rPr lang="en-US" sz="2000" dirty="0"/>
              <a:t> </a:t>
            </a:r>
            <a:r>
              <a:rPr lang="en-US" sz="2000" dirty="0" err="1"/>
              <a:t>tĩnh</a:t>
            </a:r>
            <a:r>
              <a:rPr lang="en-US" sz="2000" dirty="0"/>
              <a:t>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:</a:t>
            </a:r>
          </a:p>
          <a:p>
            <a:pPr indent="457200" algn="just">
              <a:lnSpc>
                <a:spcPct val="120000"/>
              </a:lnSpc>
              <a:buClr>
                <a:schemeClr val="tx1"/>
              </a:buClr>
              <a:buFontTx/>
              <a:buChar char="-"/>
            </a:pPr>
            <a:r>
              <a:rPr lang="en-US" sz="2000" dirty="0"/>
              <a:t>Class Diagram</a:t>
            </a:r>
          </a:p>
          <a:p>
            <a:pPr indent="457200" algn="just">
              <a:lnSpc>
                <a:spcPct val="120000"/>
              </a:lnSpc>
              <a:buClr>
                <a:schemeClr val="tx1"/>
              </a:buClr>
              <a:buFontTx/>
              <a:buChar char="-"/>
            </a:pPr>
            <a:r>
              <a:rPr lang="en-US" sz="2000" dirty="0"/>
              <a:t> Object Diagram</a:t>
            </a:r>
          </a:p>
          <a:p>
            <a:pPr indent="457200" algn="just">
              <a:lnSpc>
                <a:spcPct val="120000"/>
              </a:lnSpc>
              <a:buClr>
                <a:schemeClr val="tx1"/>
              </a:buClr>
              <a:buFontTx/>
              <a:buChar char="-"/>
            </a:pPr>
            <a:r>
              <a:rPr lang="en-US" sz="2000" dirty="0"/>
              <a:t> Component Diagram</a:t>
            </a:r>
          </a:p>
          <a:p>
            <a:pPr indent="457200" algn="just">
              <a:lnSpc>
                <a:spcPct val="120000"/>
              </a:lnSpc>
              <a:buClr>
                <a:schemeClr val="tx1"/>
              </a:buClr>
              <a:buFontTx/>
              <a:buChar char="-"/>
            </a:pPr>
            <a:r>
              <a:rPr lang="en-US" sz="2000" dirty="0"/>
              <a:t> Deployment Diagram.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/>
              <a:t>5.1.1.2 </a:t>
            </a:r>
            <a:r>
              <a:rPr lang="en-US" sz="2000" i="1" dirty="0">
                <a:solidFill>
                  <a:srgbClr val="71DAFF"/>
                </a:solidFill>
              </a:rPr>
              <a:t>Dynamic Model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:</a:t>
            </a:r>
          </a:p>
          <a:p>
            <a:pPr indent="457200" algn="just">
              <a:lnSpc>
                <a:spcPct val="120000"/>
              </a:lnSpc>
              <a:buClr>
                <a:schemeClr val="tx1"/>
              </a:buClr>
              <a:buFontTx/>
              <a:buChar char="-"/>
            </a:pPr>
            <a:r>
              <a:rPr lang="en-US" sz="2000" dirty="0"/>
              <a:t>Activity Diagram</a:t>
            </a:r>
          </a:p>
          <a:p>
            <a:pPr indent="457200" algn="just">
              <a:lnSpc>
                <a:spcPct val="120000"/>
              </a:lnSpc>
              <a:buClr>
                <a:schemeClr val="tx1"/>
              </a:buClr>
              <a:buFontTx/>
              <a:buChar char="-"/>
            </a:pPr>
            <a:r>
              <a:rPr lang="en-US" sz="2000" dirty="0"/>
              <a:t> State Diagram</a:t>
            </a:r>
          </a:p>
          <a:p>
            <a:pPr indent="457200" algn="just">
              <a:lnSpc>
                <a:spcPct val="120000"/>
              </a:lnSpc>
              <a:buClr>
                <a:schemeClr val="tx1"/>
              </a:buClr>
              <a:buFontTx/>
              <a:buChar char="-"/>
            </a:pPr>
            <a:r>
              <a:rPr lang="en-US" sz="2000" dirty="0"/>
              <a:t> Sequence Diagram</a:t>
            </a:r>
          </a:p>
          <a:p>
            <a:pPr indent="457200" algn="just">
              <a:lnSpc>
                <a:spcPct val="120000"/>
              </a:lnSpc>
              <a:buClr>
                <a:schemeClr val="tx1"/>
              </a:buClr>
              <a:buFontTx/>
              <a:buChar char="-"/>
            </a:pPr>
            <a:r>
              <a:rPr lang="en-US" sz="2000" dirty="0"/>
              <a:t> Collaboration Diagram.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447800"/>
            <a:ext cx="42672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5.1 </a:t>
            </a:r>
            <a:r>
              <a:rPr lang="en-US" sz="3200" dirty="0" err="1">
                <a:solidFill>
                  <a:srgbClr val="92D050"/>
                </a:solidFill>
              </a:rPr>
              <a:t>Giới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thiệu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mô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hình</a:t>
            </a:r>
            <a:r>
              <a:rPr lang="en-US" sz="3200" dirty="0">
                <a:solidFill>
                  <a:srgbClr val="92D050"/>
                </a:solidFill>
              </a:rPr>
              <a:t> 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495800" cy="4648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600" dirty="0">
                <a:solidFill>
                  <a:srgbClr val="FFFF00"/>
                </a:solidFill>
              </a:rPr>
              <a:t>5.1.2 </a:t>
            </a:r>
            <a:r>
              <a:rPr lang="en-US" sz="2600" dirty="0" err="1">
                <a:solidFill>
                  <a:srgbClr val="FFFF00"/>
                </a:solidFill>
              </a:rPr>
              <a:t>Các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thành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phần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cơ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bản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trong</a:t>
            </a:r>
            <a:r>
              <a:rPr lang="en-US" sz="2600" dirty="0">
                <a:solidFill>
                  <a:srgbClr val="FFFF00"/>
                </a:solidFill>
              </a:rPr>
              <a:t> Dynamic Model</a:t>
            </a:r>
          </a:p>
          <a:p>
            <a:pPr>
              <a:buNone/>
            </a:pPr>
            <a:r>
              <a:rPr lang="en-US" sz="2300" dirty="0"/>
              <a:t>   5.1.2.1 </a:t>
            </a:r>
            <a:r>
              <a:rPr lang="en-US" sz="2300" i="1" dirty="0">
                <a:solidFill>
                  <a:srgbClr val="71DAFF"/>
                </a:solidFill>
              </a:rPr>
              <a:t>Event: </a:t>
            </a:r>
            <a:r>
              <a:rPr lang="en-US" sz="2300" dirty="0">
                <a:solidFill>
                  <a:srgbClr val="71DAFF"/>
                </a:solidFill>
              </a:rPr>
              <a:t> </a:t>
            </a:r>
          </a:p>
          <a:p>
            <a:pPr indent="0">
              <a:buNone/>
            </a:pP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kiện</a:t>
            </a:r>
            <a:r>
              <a:rPr lang="en-US" sz="2300" dirty="0"/>
              <a:t>, </a:t>
            </a:r>
            <a:r>
              <a:rPr lang="en-US" sz="2300" dirty="0" err="1"/>
              <a:t>mô</a:t>
            </a:r>
            <a:r>
              <a:rPr lang="en-US" sz="2300" dirty="0"/>
              <a:t> </a:t>
            </a:r>
            <a:r>
              <a:rPr lang="en-US" sz="2300" dirty="0" err="1"/>
              <a:t>tả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hoạt</a:t>
            </a:r>
            <a:r>
              <a:rPr lang="en-US" sz="2300" dirty="0"/>
              <a:t> </a:t>
            </a:r>
            <a:r>
              <a:rPr lang="en-US" sz="2300" dirty="0" err="1"/>
              <a:t>động</a:t>
            </a:r>
            <a:r>
              <a:rPr lang="en-US" sz="2300" dirty="0"/>
              <a:t> </a:t>
            </a:r>
            <a:r>
              <a:rPr lang="en-US" sz="2300" dirty="0" err="1"/>
              <a:t>bên</a:t>
            </a:r>
            <a:r>
              <a:rPr lang="en-US" sz="2300" dirty="0"/>
              <a:t> </a:t>
            </a:r>
            <a:r>
              <a:rPr lang="en-US" sz="2300" dirty="0" err="1"/>
              <a:t>ngoài</a:t>
            </a:r>
            <a:r>
              <a:rPr lang="en-US" sz="2300" dirty="0"/>
              <a:t> </a:t>
            </a:r>
            <a:r>
              <a:rPr lang="en-US" sz="2300" dirty="0" err="1"/>
              <a:t>tác</a:t>
            </a:r>
            <a:r>
              <a:rPr lang="en-US" sz="2300" dirty="0"/>
              <a:t> </a:t>
            </a:r>
            <a:r>
              <a:rPr lang="en-US" sz="2300" dirty="0" err="1"/>
              <a:t>động</a:t>
            </a:r>
            <a:r>
              <a:rPr lang="en-US" sz="2300" dirty="0"/>
              <a:t> </a:t>
            </a:r>
            <a:r>
              <a:rPr lang="en-US" sz="2300" dirty="0" err="1"/>
              <a:t>vào</a:t>
            </a:r>
            <a:r>
              <a:rPr lang="en-US" sz="2300" dirty="0"/>
              <a:t> </a:t>
            </a:r>
            <a:r>
              <a:rPr lang="en-US" sz="2300" dirty="0" err="1"/>
              <a:t>đối</a:t>
            </a:r>
            <a:r>
              <a:rPr lang="en-US" sz="2300" dirty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,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đối</a:t>
            </a:r>
            <a:r>
              <a:rPr lang="en-US" sz="2300" dirty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 </a:t>
            </a:r>
            <a:r>
              <a:rPr lang="en-US" sz="2300" dirty="0" err="1"/>
              <a:t>nhận</a:t>
            </a:r>
            <a:r>
              <a:rPr lang="en-US" sz="2300" dirty="0"/>
              <a:t> </a:t>
            </a:r>
            <a:r>
              <a:rPr lang="en-US" sz="2300" dirty="0" err="1"/>
              <a:t>biết</a:t>
            </a:r>
            <a:r>
              <a:rPr lang="en-US" sz="2300" dirty="0"/>
              <a:t> 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phản</a:t>
            </a:r>
            <a:r>
              <a:rPr lang="en-US" sz="2300" dirty="0"/>
              <a:t>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.</a:t>
            </a:r>
          </a:p>
          <a:p>
            <a:pPr marL="0" indent="0">
              <a:buNone/>
            </a:pPr>
            <a:r>
              <a:rPr lang="en-US" sz="2300" dirty="0"/>
              <a:t>   5.1.2.2 </a:t>
            </a:r>
            <a:r>
              <a:rPr lang="en-US" sz="2300" i="1" dirty="0">
                <a:solidFill>
                  <a:srgbClr val="71DAFF"/>
                </a:solidFill>
              </a:rPr>
              <a:t>Activity</a:t>
            </a:r>
          </a:p>
          <a:p>
            <a:pPr indent="0">
              <a:buNone/>
            </a:pPr>
            <a:r>
              <a:rPr lang="en-US" sz="2300" dirty="0" err="1"/>
              <a:t>Mô</a:t>
            </a:r>
            <a:r>
              <a:rPr lang="en-US" sz="2300" dirty="0"/>
              <a:t> </a:t>
            </a:r>
            <a:r>
              <a:rPr lang="en-US" sz="2300" dirty="0" err="1"/>
              <a:t>tả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hoạt</a:t>
            </a:r>
            <a:r>
              <a:rPr lang="en-US" sz="2300" dirty="0"/>
              <a:t> </a:t>
            </a:r>
            <a:r>
              <a:rPr lang="en-US" sz="2300" dirty="0" err="1"/>
              <a:t>động</a:t>
            </a:r>
            <a:r>
              <a:rPr lang="en-US" sz="2300" dirty="0"/>
              <a:t> </a:t>
            </a:r>
            <a:r>
              <a:rPr lang="en-US" sz="2300" dirty="0" err="1"/>
              <a:t>bên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hệ</a:t>
            </a:r>
            <a:r>
              <a:rPr lang="en-US" sz="2300" dirty="0"/>
              <a:t> </a:t>
            </a:r>
            <a:r>
              <a:rPr lang="en-US" sz="2300" dirty="0" err="1"/>
              <a:t>thống</a:t>
            </a:r>
            <a:r>
              <a:rPr lang="en-US" sz="2300" dirty="0"/>
              <a:t>. </a:t>
            </a:r>
            <a:r>
              <a:rPr lang="en-US" sz="2300" dirty="0" err="1"/>
              <a:t>Hoạt</a:t>
            </a:r>
            <a:r>
              <a:rPr lang="en-US" sz="2300" dirty="0"/>
              <a:t> </a:t>
            </a:r>
            <a:r>
              <a:rPr lang="en-US" sz="2300" dirty="0" err="1"/>
              <a:t>động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thể</a:t>
            </a:r>
            <a:r>
              <a:rPr lang="en-US" sz="2300" dirty="0"/>
              <a:t> do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hoặc</a:t>
            </a:r>
            <a:r>
              <a:rPr lang="en-US" sz="2300" dirty="0"/>
              <a:t> </a:t>
            </a:r>
            <a:r>
              <a:rPr lang="en-US" sz="2300" dirty="0" err="1"/>
              <a:t>nhiều</a:t>
            </a:r>
            <a:r>
              <a:rPr lang="en-US" sz="2300" dirty="0"/>
              <a:t> </a:t>
            </a:r>
            <a:r>
              <a:rPr lang="en-US" sz="2300" dirty="0" err="1"/>
              <a:t>đối</a:t>
            </a:r>
            <a:r>
              <a:rPr lang="en-US" sz="2300" dirty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.</a:t>
            </a:r>
          </a:p>
          <a:p>
            <a:pPr marL="91440" indent="0">
              <a:buNone/>
            </a:pPr>
            <a:r>
              <a:rPr lang="en-US" sz="2300" dirty="0"/>
              <a:t>  5.1.2.3 </a:t>
            </a:r>
            <a:r>
              <a:rPr lang="en-US" sz="2300" i="1" dirty="0">
                <a:solidFill>
                  <a:srgbClr val="71DAFF"/>
                </a:solidFill>
              </a:rPr>
              <a:t>State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trạng</a:t>
            </a:r>
            <a:r>
              <a:rPr lang="en-US" sz="2300" dirty="0"/>
              <a:t> </a:t>
            </a:r>
            <a:r>
              <a:rPr lang="en-US" sz="2300" dirty="0" err="1"/>
              <a:t>thái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đối</a:t>
            </a:r>
            <a:r>
              <a:rPr lang="en-US" sz="2300" dirty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hệ</a:t>
            </a:r>
            <a:r>
              <a:rPr lang="en-US" sz="2300" dirty="0"/>
              <a:t> </a:t>
            </a:r>
            <a:r>
              <a:rPr lang="en-US" sz="2300" dirty="0" err="1"/>
              <a:t>thống</a:t>
            </a:r>
            <a:r>
              <a:rPr lang="en-US" sz="2300" dirty="0"/>
              <a:t>,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mô</a:t>
            </a:r>
            <a:r>
              <a:rPr lang="en-US" sz="2300" dirty="0"/>
              <a:t> </a:t>
            </a:r>
            <a:r>
              <a:rPr lang="en-US" sz="2300" dirty="0" err="1"/>
              <a:t>tả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giá</a:t>
            </a:r>
            <a:r>
              <a:rPr lang="en-US" sz="2300" dirty="0"/>
              <a:t> </a:t>
            </a:r>
            <a:r>
              <a:rPr lang="en-US" sz="2300" dirty="0" err="1"/>
              <a:t>trị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hoặc</a:t>
            </a:r>
            <a:r>
              <a:rPr lang="en-US" sz="2300" dirty="0"/>
              <a:t> </a:t>
            </a:r>
            <a:r>
              <a:rPr lang="en-US" sz="2300" dirty="0" err="1"/>
              <a:t>nhiều</a:t>
            </a:r>
            <a:r>
              <a:rPr lang="en-US" sz="2300" dirty="0"/>
              <a:t> </a:t>
            </a:r>
            <a:r>
              <a:rPr lang="en-US" sz="2300" dirty="0" err="1"/>
              <a:t>thuộc</a:t>
            </a:r>
            <a:r>
              <a:rPr lang="en-US" sz="2300" dirty="0"/>
              <a:t> </a:t>
            </a:r>
            <a:r>
              <a:rPr lang="en-US" sz="2300" dirty="0" err="1"/>
              <a:t>tính</a:t>
            </a:r>
            <a:r>
              <a:rPr lang="en-US" sz="2300" dirty="0"/>
              <a:t>.</a:t>
            </a:r>
          </a:p>
          <a:p>
            <a:pPr marL="91440" indent="0" algn="just">
              <a:lnSpc>
                <a:spcPct val="120000"/>
              </a:lnSpc>
              <a:buNone/>
            </a:pPr>
            <a:r>
              <a:rPr lang="en-US" sz="2300" dirty="0"/>
              <a:t>  5.1.2.4 </a:t>
            </a:r>
            <a:r>
              <a:rPr lang="en-US" sz="2300" i="1" dirty="0">
                <a:solidFill>
                  <a:srgbClr val="71DAFF"/>
                </a:solidFill>
              </a:rPr>
              <a:t>Action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hành</a:t>
            </a:r>
            <a:r>
              <a:rPr lang="en-US" sz="2300" dirty="0"/>
              <a:t> </a:t>
            </a:r>
            <a:r>
              <a:rPr lang="en-US" sz="2300" dirty="0" err="1"/>
              <a:t>động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đối</a:t>
            </a:r>
            <a:r>
              <a:rPr lang="en-US" sz="2300" dirty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.</a:t>
            </a:r>
          </a:p>
          <a:p>
            <a:pPr marL="91440" indent="0" algn="just">
              <a:lnSpc>
                <a:spcPct val="120000"/>
              </a:lnSpc>
              <a:buNone/>
            </a:pPr>
            <a:r>
              <a:rPr lang="en-US" sz="2300" dirty="0"/>
              <a:t>  5.1.2.5 </a:t>
            </a:r>
            <a:r>
              <a:rPr lang="en-US" sz="2300" i="1" dirty="0">
                <a:solidFill>
                  <a:srgbClr val="71DAFF"/>
                </a:solidFill>
              </a:rPr>
              <a:t>Condition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en-US" sz="2300" dirty="0" err="1"/>
              <a:t>Mô</a:t>
            </a:r>
            <a:r>
              <a:rPr lang="en-US" sz="2300" dirty="0"/>
              <a:t> </a:t>
            </a:r>
            <a:r>
              <a:rPr lang="en-US" sz="2300" dirty="0" err="1"/>
              <a:t>tả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điều</a:t>
            </a:r>
            <a:r>
              <a:rPr lang="en-US" sz="2300" dirty="0"/>
              <a:t> </a:t>
            </a:r>
            <a:r>
              <a:rPr lang="en-US" sz="2300" dirty="0" err="1"/>
              <a:t>kiện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hoạt</a:t>
            </a:r>
            <a:r>
              <a:rPr lang="en-US" sz="2300" dirty="0"/>
              <a:t> </a:t>
            </a:r>
            <a:r>
              <a:rPr lang="en-US" sz="2300" dirty="0" err="1"/>
              <a:t>động</a:t>
            </a:r>
            <a:r>
              <a:rPr lang="en-US" sz="2300" dirty="0"/>
              <a:t> </a:t>
            </a:r>
            <a:r>
              <a:rPr lang="en-US" sz="2300" dirty="0" err="1"/>
              <a:t>diễn</a:t>
            </a:r>
            <a:r>
              <a:rPr lang="en-US" sz="2300" dirty="0"/>
              <a:t> </a:t>
            </a:r>
            <a:r>
              <a:rPr lang="en-US" sz="2300" dirty="0" err="1"/>
              <a:t>ra</a:t>
            </a:r>
            <a:r>
              <a:rPr lang="en-US" sz="2300" dirty="0"/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05400" y="2895600"/>
            <a:ext cx="3810000" cy="2514601"/>
            <a:chOff x="5105400" y="1600200"/>
            <a:chExt cx="3810000" cy="2658292"/>
          </a:xfrm>
        </p:grpSpPr>
        <p:sp>
          <p:nvSpPr>
            <p:cNvPr id="7" name="Rectangle 6"/>
            <p:cNvSpPr/>
            <p:nvPr/>
          </p:nvSpPr>
          <p:spPr>
            <a:xfrm>
              <a:off x="6324600" y="3810000"/>
              <a:ext cx="1219200" cy="44849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69D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Contions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81600" y="1676400"/>
              <a:ext cx="9144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71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72400" y="1600200"/>
              <a:ext cx="11430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71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Activities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24800" y="2667000"/>
              <a:ext cx="9906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71D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Actions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2808514"/>
              <a:ext cx="838200" cy="457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69D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2438400"/>
              <a:ext cx="1143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Dynamic Model</a:t>
              </a:r>
            </a:p>
          </p:txBody>
        </p:sp>
        <p:cxnSp>
          <p:nvCxnSpPr>
            <p:cNvPr id="13" name="Straight Arrow Connector 12"/>
            <p:cNvCxnSpPr>
              <a:stCxn id="8" idx="2"/>
              <a:endCxn id="12" idx="1"/>
            </p:cNvCxnSpPr>
            <p:nvPr/>
          </p:nvCxnSpPr>
          <p:spPr>
            <a:xfrm rot="16200000" flipH="1">
              <a:off x="5695950" y="2076450"/>
              <a:ext cx="647700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6534150" y="3454581"/>
              <a:ext cx="685800" cy="38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7543800" y="2057400"/>
              <a:ext cx="685800" cy="53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</p:cNvCxnSpPr>
            <p:nvPr/>
          </p:nvCxnSpPr>
          <p:spPr>
            <a:xfrm flipV="1">
              <a:off x="5943600" y="2969623"/>
              <a:ext cx="457200" cy="674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1"/>
              <a:endCxn id="12" idx="3"/>
            </p:cNvCxnSpPr>
            <p:nvPr/>
          </p:nvCxnSpPr>
          <p:spPr>
            <a:xfrm rot="10800000">
              <a:off x="7543800" y="2781300"/>
              <a:ext cx="381000" cy="114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457200" y="5602272"/>
            <a:ext cx="81534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5.1.3 </a:t>
            </a:r>
            <a:r>
              <a:rPr lang="en-US" dirty="0" err="1">
                <a:solidFill>
                  <a:srgbClr val="FFFF00"/>
                </a:solidFill>
              </a:rPr>
              <a:t>Công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dụng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của</a:t>
            </a:r>
            <a:r>
              <a:rPr lang="en-US" dirty="0">
                <a:solidFill>
                  <a:srgbClr val="FFFF00"/>
                </a:solidFill>
              </a:rPr>
              <a:t> Activity Diagram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bản</a:t>
            </a:r>
            <a:r>
              <a:rPr lang="en-US" sz="1600" dirty="0"/>
              <a:t> </a:t>
            </a:r>
            <a:r>
              <a:rPr lang="en-US" sz="1600" dirty="0" err="1"/>
              <a:t>vẽ</a:t>
            </a:r>
            <a:r>
              <a:rPr lang="en-US" sz="1600" dirty="0"/>
              <a:t> </a:t>
            </a:r>
            <a:r>
              <a:rPr lang="en-US" sz="1600" dirty="0" err="1"/>
              <a:t>tập</a:t>
            </a:r>
            <a:r>
              <a:rPr lang="en-US" sz="1600" dirty="0"/>
              <a:t> </a:t>
            </a:r>
            <a:r>
              <a:rPr lang="en-US" sz="1600" dirty="0" err="1"/>
              <a:t>trung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tả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,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bên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. </a:t>
            </a:r>
            <a:r>
              <a:rPr lang="en-US" sz="1600" dirty="0" err="1"/>
              <a:t>Nó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tả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qui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nghiệp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5.2 </a:t>
            </a:r>
            <a:r>
              <a:rPr lang="en-US" sz="3200" dirty="0" err="1">
                <a:solidFill>
                  <a:srgbClr val="92D050"/>
                </a:solidFill>
              </a:rPr>
              <a:t>Các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thành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phần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của</a:t>
            </a:r>
            <a:r>
              <a:rPr lang="en-US" sz="3200" dirty="0">
                <a:solidFill>
                  <a:srgbClr val="92D050"/>
                </a:solidFill>
              </a:rPr>
              <a:t> Activity Diagram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en-US" sz="2000" dirty="0">
                <a:solidFill>
                  <a:srgbClr val="FFFF00"/>
                </a:solidFill>
              </a:rPr>
              <a:t>5.2.1 </a:t>
            </a:r>
            <a:r>
              <a:rPr lang="en-US" sz="2000" i="1" dirty="0" err="1">
                <a:solidFill>
                  <a:srgbClr val="FFFF00"/>
                </a:solidFill>
              </a:rPr>
              <a:t>Swimlance</a:t>
            </a:r>
            <a:r>
              <a:rPr lang="en-US" sz="2000" i="1" dirty="0">
                <a:solidFill>
                  <a:srgbClr val="FFFF00"/>
                </a:solidFill>
              </a:rPr>
              <a:t> (</a:t>
            </a:r>
            <a:r>
              <a:rPr lang="en-US" sz="2000" i="1" dirty="0" err="1">
                <a:solidFill>
                  <a:srgbClr val="FFFF00"/>
                </a:solidFill>
              </a:rPr>
              <a:t>Đường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sz="2000" i="1" dirty="0" err="1">
                <a:solidFill>
                  <a:srgbClr val="FFFF00"/>
                </a:solidFill>
              </a:rPr>
              <a:t>bơi</a:t>
            </a:r>
            <a:r>
              <a:rPr lang="en-US" sz="2000" i="1" dirty="0">
                <a:solidFill>
                  <a:srgbClr val="FFFF00"/>
                </a:solidFill>
              </a:rPr>
              <a:t>)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endParaRPr lang="en-US" sz="2000" dirty="0">
              <a:solidFill>
                <a:srgbClr val="71DAFF"/>
              </a:solidFill>
            </a:endParaRP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 err="1"/>
              <a:t>Swimlance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qui </a:t>
            </a:r>
            <a:r>
              <a:rPr lang="en-US" sz="2000" dirty="0" err="1"/>
              <a:t>trình</a:t>
            </a:r>
            <a:r>
              <a:rPr lang="vi-VN" sz="2000" dirty="0"/>
              <a:t>.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:</a:t>
            </a:r>
          </a:p>
          <a:p>
            <a:pPr indent="457200" algn="just">
              <a:lnSpc>
                <a:spcPct val="120000"/>
              </a:lnSpc>
              <a:buNone/>
            </a:pPr>
            <a:endParaRPr lang="en-US" sz="2000" dirty="0"/>
          </a:p>
          <a:p>
            <a:pPr indent="457200" algn="just">
              <a:lnSpc>
                <a:spcPct val="120000"/>
              </a:lnSpc>
              <a:buNone/>
            </a:pPr>
            <a:endParaRPr lang="en-US" sz="2000" dirty="0"/>
          </a:p>
          <a:p>
            <a:pPr indent="457200" algn="just">
              <a:lnSpc>
                <a:spcPct val="120000"/>
              </a:lnSpc>
              <a:buNone/>
            </a:pPr>
            <a:endParaRPr lang="en-US" sz="2000" dirty="0"/>
          </a:p>
          <a:p>
            <a:pPr indent="457200" algn="just">
              <a:lnSpc>
                <a:spcPct val="120000"/>
              </a:lnSpc>
              <a:buNone/>
            </a:pPr>
            <a:endParaRPr lang="en-US" sz="2000" dirty="0"/>
          </a:p>
          <a:p>
            <a:pPr marL="0" algn="just">
              <a:buNone/>
            </a:pPr>
            <a:r>
              <a:rPr lang="en-US" sz="2000" dirty="0">
                <a:solidFill>
                  <a:srgbClr val="FFFF00"/>
                </a:solidFill>
              </a:rPr>
              <a:t>5.2.2 </a:t>
            </a:r>
            <a:r>
              <a:rPr lang="en-US" sz="2000" i="1" dirty="0" err="1">
                <a:solidFill>
                  <a:srgbClr val="FFFF00"/>
                </a:solidFill>
              </a:rPr>
              <a:t>Nút</a:t>
            </a:r>
            <a:r>
              <a:rPr lang="en-US" sz="2000" i="1" dirty="0">
                <a:solidFill>
                  <a:srgbClr val="FFFF00"/>
                </a:solidFill>
              </a:rPr>
              <a:t> Start, End (</a:t>
            </a:r>
            <a:r>
              <a:rPr lang="en-US" sz="2000" i="1" dirty="0" err="1">
                <a:solidFill>
                  <a:srgbClr val="FFFF00"/>
                </a:solidFill>
              </a:rPr>
              <a:t>Bắt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sz="2000" i="1" dirty="0" err="1">
                <a:solidFill>
                  <a:srgbClr val="FFFF00"/>
                </a:solidFill>
              </a:rPr>
              <a:t>đầu</a:t>
            </a:r>
            <a:r>
              <a:rPr lang="en-US" sz="2000" i="1" dirty="0">
                <a:solidFill>
                  <a:srgbClr val="FFFF00"/>
                </a:solidFill>
              </a:rPr>
              <a:t>, </a:t>
            </a:r>
            <a:r>
              <a:rPr lang="en-US" sz="2000" i="1" dirty="0" err="1">
                <a:solidFill>
                  <a:srgbClr val="FFFF00"/>
                </a:solidFill>
              </a:rPr>
              <a:t>kết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sz="2000" i="1" dirty="0" err="1">
                <a:solidFill>
                  <a:srgbClr val="FFFF00"/>
                </a:solidFill>
              </a:rPr>
              <a:t>thúc</a:t>
            </a:r>
            <a:r>
              <a:rPr lang="en-US" sz="2000" i="1" dirty="0">
                <a:solidFill>
                  <a:srgbClr val="FFFF00"/>
                </a:solidFill>
              </a:rPr>
              <a:t>)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endParaRPr lang="en-US" sz="2000" dirty="0">
              <a:solidFill>
                <a:srgbClr val="71DAFF"/>
              </a:solidFill>
            </a:endParaRP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/>
              <a:t>Start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qui </a:t>
            </a:r>
            <a:r>
              <a:rPr lang="en-US" sz="2000" dirty="0" err="1"/>
              <a:t>trình</a:t>
            </a:r>
            <a:r>
              <a:rPr lang="en-US" sz="2000" dirty="0"/>
              <a:t>, End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qui </a:t>
            </a:r>
            <a:r>
              <a:rPr lang="en-US" sz="2000" dirty="0" err="1"/>
              <a:t>trình</a:t>
            </a:r>
            <a:r>
              <a:rPr lang="vi-VN" sz="2000" dirty="0"/>
              <a:t>.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:</a:t>
            </a:r>
          </a:p>
          <a:p>
            <a:pPr indent="457200" algn="just">
              <a:lnSpc>
                <a:spcPct val="120000"/>
              </a:lnSpc>
              <a:buNone/>
            </a:pPr>
            <a:endParaRPr lang="en-US" sz="1400" dirty="0"/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/>
              <a:t>		</a:t>
            </a:r>
            <a:r>
              <a:rPr lang="en-US" sz="2000" dirty="0" err="1"/>
              <a:t>Nút</a:t>
            </a:r>
            <a:r>
              <a:rPr lang="en-US" sz="2000" dirty="0"/>
              <a:t> Start</a:t>
            </a:r>
            <a:endParaRPr lang="vi-VN" sz="2000" dirty="0"/>
          </a:p>
          <a:p>
            <a:pPr indent="45720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000" dirty="0"/>
              <a:t>		</a:t>
            </a:r>
            <a:r>
              <a:rPr lang="en-US" sz="2000" dirty="0" err="1"/>
              <a:t>Nút</a:t>
            </a:r>
            <a:r>
              <a:rPr lang="en-US" sz="2000" dirty="0"/>
              <a:t> End</a:t>
            </a:r>
            <a:endParaRPr lang="vi-VN" sz="20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600200" y="2438400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tượng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tượng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1600200" y="5334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524000" y="5867400"/>
            <a:ext cx="457200" cy="457200"/>
            <a:chOff x="1524000" y="5867400"/>
            <a:chExt cx="457200" cy="457200"/>
          </a:xfrm>
        </p:grpSpPr>
        <p:sp>
          <p:nvSpPr>
            <p:cNvPr id="21" name="Oval 20"/>
            <p:cNvSpPr/>
            <p:nvPr/>
          </p:nvSpPr>
          <p:spPr>
            <a:xfrm>
              <a:off x="1600200" y="5943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524000" y="5867400"/>
              <a:ext cx="457200" cy="4572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5.2 </a:t>
            </a:r>
            <a:r>
              <a:rPr lang="en-US" sz="3200" dirty="0" err="1">
                <a:solidFill>
                  <a:srgbClr val="92D050"/>
                </a:solidFill>
              </a:rPr>
              <a:t>Các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thành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phần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của</a:t>
            </a:r>
            <a:r>
              <a:rPr lang="en-US" sz="3200" dirty="0">
                <a:solidFill>
                  <a:srgbClr val="92D050"/>
                </a:solidFill>
              </a:rPr>
              <a:t> 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5.2.3 Activity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do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.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</a:p>
          <a:p>
            <a:pPr indent="45720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000" dirty="0"/>
              <a:t>				</a:t>
            </a:r>
          </a:p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5.2.4 Branch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/>
              <a:t>Branch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rẽ</a:t>
            </a:r>
            <a:r>
              <a:rPr lang="en-US" sz="2000" dirty="0"/>
              <a:t> </a:t>
            </a:r>
            <a:r>
              <a:rPr lang="en-US" sz="2000" dirty="0" err="1"/>
              <a:t>nhánh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mệnh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.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</a:p>
          <a:p>
            <a:pPr indent="457200" algn="just">
              <a:lnSpc>
                <a:spcPct val="120000"/>
              </a:lnSpc>
              <a:spcBef>
                <a:spcPts val="1200"/>
              </a:spcBef>
              <a:buNone/>
            </a:pPr>
            <a:endParaRPr lang="en-US" sz="1200" dirty="0"/>
          </a:p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5.2.5 Fork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/>
              <a:t>Fork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xong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, </a:t>
            </a:r>
            <a:r>
              <a:rPr lang="en-US" sz="2000" dirty="0" err="1"/>
              <a:t>rồi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rẽ</a:t>
            </a:r>
            <a:r>
              <a:rPr lang="en-US" sz="2000" dirty="0"/>
              <a:t> </a:t>
            </a:r>
            <a:r>
              <a:rPr lang="en-US" sz="2000" dirty="0" err="1"/>
              <a:t>nhánh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.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</a:p>
          <a:p>
            <a:pPr indent="457200" algn="just">
              <a:lnSpc>
                <a:spcPct val="120000"/>
              </a:lnSpc>
              <a:spcBef>
                <a:spcPts val="1200"/>
              </a:spcBef>
              <a:buNone/>
            </a:pPr>
            <a:endParaRPr lang="en-US" sz="2000" dirty="0"/>
          </a:p>
        </p:txBody>
      </p:sp>
      <p:grpSp>
        <p:nvGrpSpPr>
          <p:cNvPr id="4" name="Group 29"/>
          <p:cNvGrpSpPr/>
          <p:nvPr/>
        </p:nvGrpSpPr>
        <p:grpSpPr>
          <a:xfrm>
            <a:off x="3276600" y="2286000"/>
            <a:ext cx="1524000" cy="533400"/>
            <a:chOff x="3200400" y="2438400"/>
            <a:chExt cx="1524000" cy="533400"/>
          </a:xfrm>
        </p:grpSpPr>
        <p:sp>
          <p:nvSpPr>
            <p:cNvPr id="18" name="Rectangle 17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Activity</a:t>
              </a:r>
            </a:p>
          </p:txBody>
        </p:sp>
        <p:sp>
          <p:nvSpPr>
            <p:cNvPr id="27" name="Pie 26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Pie 27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Diamond 30"/>
          <p:cNvSpPr/>
          <p:nvPr/>
        </p:nvSpPr>
        <p:spPr>
          <a:xfrm>
            <a:off x="3733800" y="3505200"/>
            <a:ext cx="914400" cy="533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29"/>
          <p:cNvGrpSpPr/>
          <p:nvPr/>
        </p:nvGrpSpPr>
        <p:grpSpPr>
          <a:xfrm>
            <a:off x="3581400" y="5029200"/>
            <a:ext cx="1524000" cy="533400"/>
            <a:chOff x="3200400" y="2438400"/>
            <a:chExt cx="1524000" cy="533400"/>
          </a:xfrm>
        </p:grpSpPr>
        <p:sp>
          <p:nvSpPr>
            <p:cNvPr id="10" name="Rectangle 9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Activity 1</a:t>
              </a:r>
            </a:p>
          </p:txBody>
        </p:sp>
        <p:sp>
          <p:nvSpPr>
            <p:cNvPr id="11" name="Pie 10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Pie 11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29"/>
          <p:cNvGrpSpPr/>
          <p:nvPr/>
        </p:nvGrpSpPr>
        <p:grpSpPr>
          <a:xfrm>
            <a:off x="1905000" y="6172200"/>
            <a:ext cx="1524000" cy="533400"/>
            <a:chOff x="3200400" y="2438400"/>
            <a:chExt cx="1524000" cy="533400"/>
          </a:xfrm>
        </p:grpSpPr>
        <p:sp>
          <p:nvSpPr>
            <p:cNvPr id="14" name="Rectangle 13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Activity 2</a:t>
              </a:r>
            </a:p>
          </p:txBody>
        </p:sp>
        <p:sp>
          <p:nvSpPr>
            <p:cNvPr id="15" name="Pie 14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Pie 15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29"/>
          <p:cNvGrpSpPr/>
          <p:nvPr/>
        </p:nvGrpSpPr>
        <p:grpSpPr>
          <a:xfrm>
            <a:off x="5181600" y="6172200"/>
            <a:ext cx="1524000" cy="533400"/>
            <a:chOff x="3200400" y="2438400"/>
            <a:chExt cx="1524000" cy="533400"/>
          </a:xfrm>
        </p:grpSpPr>
        <p:sp>
          <p:nvSpPr>
            <p:cNvPr id="19" name="Rectangle 18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Activity 3</a:t>
              </a:r>
            </a:p>
          </p:txBody>
        </p:sp>
        <p:sp>
          <p:nvSpPr>
            <p:cNvPr id="20" name="Pie 19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Pie 20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5400000">
            <a:off x="4191000" y="5704726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286874" y="5867400"/>
            <a:ext cx="1056526" cy="3707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43400" y="5867400"/>
            <a:ext cx="1000874" cy="360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48874" y="5867400"/>
            <a:ext cx="609600" cy="158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5.2 </a:t>
            </a:r>
            <a:r>
              <a:rPr lang="en-US" sz="3200" dirty="0" err="1">
                <a:solidFill>
                  <a:srgbClr val="92D050"/>
                </a:solidFill>
              </a:rPr>
              <a:t>Các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thành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phần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của</a:t>
            </a:r>
            <a:r>
              <a:rPr lang="en-US" sz="3200" dirty="0">
                <a:solidFill>
                  <a:srgbClr val="92D050"/>
                </a:solidFill>
              </a:rPr>
              <a:t> 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5.2.6 Join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Fork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hay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rồi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.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</a:p>
          <a:p>
            <a:pPr indent="45720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000" dirty="0"/>
              <a:t>		</a:t>
            </a:r>
          </a:p>
          <a:p>
            <a:pPr indent="457200" algn="just">
              <a:lnSpc>
                <a:spcPct val="120000"/>
              </a:lnSpc>
              <a:spcBef>
                <a:spcPts val="1200"/>
              </a:spcBef>
              <a:buNone/>
            </a:pPr>
            <a:endParaRPr lang="en-US" sz="1200" dirty="0"/>
          </a:p>
          <a:p>
            <a:pPr indent="457200" algn="just">
              <a:lnSpc>
                <a:spcPct val="120000"/>
              </a:lnSpc>
              <a:spcBef>
                <a:spcPts val="1200"/>
              </a:spcBef>
              <a:buNone/>
            </a:pPr>
            <a:endParaRPr lang="en-US" sz="2000" dirty="0"/>
          </a:p>
        </p:txBody>
      </p:sp>
      <p:grpSp>
        <p:nvGrpSpPr>
          <p:cNvPr id="5" name="Group 29"/>
          <p:cNvGrpSpPr/>
          <p:nvPr/>
        </p:nvGrpSpPr>
        <p:grpSpPr>
          <a:xfrm>
            <a:off x="3657600" y="2940978"/>
            <a:ext cx="1524000" cy="533400"/>
            <a:chOff x="3200400" y="2438400"/>
            <a:chExt cx="1524000" cy="533400"/>
          </a:xfrm>
        </p:grpSpPr>
        <p:sp>
          <p:nvSpPr>
            <p:cNvPr id="10" name="Rectangle 9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Activity 2</a:t>
              </a:r>
            </a:p>
          </p:txBody>
        </p:sp>
        <p:sp>
          <p:nvSpPr>
            <p:cNvPr id="11" name="Pie 10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Pie 11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29"/>
          <p:cNvGrpSpPr/>
          <p:nvPr/>
        </p:nvGrpSpPr>
        <p:grpSpPr>
          <a:xfrm>
            <a:off x="1752600" y="2971800"/>
            <a:ext cx="1524000" cy="533400"/>
            <a:chOff x="3200400" y="2438400"/>
            <a:chExt cx="1524000" cy="533400"/>
          </a:xfrm>
        </p:grpSpPr>
        <p:sp>
          <p:nvSpPr>
            <p:cNvPr id="14" name="Rectangle 13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Activity 1</a:t>
              </a:r>
            </a:p>
          </p:txBody>
        </p:sp>
        <p:sp>
          <p:nvSpPr>
            <p:cNvPr id="15" name="Pie 14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Pie 15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5638800" y="2971800"/>
            <a:ext cx="1524000" cy="533400"/>
            <a:chOff x="3200400" y="2438400"/>
            <a:chExt cx="1524000" cy="533400"/>
          </a:xfrm>
        </p:grpSpPr>
        <p:sp>
          <p:nvSpPr>
            <p:cNvPr id="19" name="Rectangle 18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Activity 3</a:t>
              </a:r>
            </a:p>
          </p:txBody>
        </p:sp>
        <p:sp>
          <p:nvSpPr>
            <p:cNvPr id="20" name="Pie 19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Pie 20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5400000">
            <a:off x="4077395" y="3806111"/>
            <a:ext cx="685800" cy="17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4495800" y="3505200"/>
            <a:ext cx="14478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43200" y="3505200"/>
            <a:ext cx="1600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38600" y="4168864"/>
            <a:ext cx="762000" cy="158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4166209" y="4469223"/>
            <a:ext cx="508571" cy="17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9" name="Group 29"/>
          <p:cNvGrpSpPr/>
          <p:nvPr/>
        </p:nvGrpSpPr>
        <p:grpSpPr>
          <a:xfrm>
            <a:off x="3657600" y="4724400"/>
            <a:ext cx="1524000" cy="533400"/>
            <a:chOff x="3200400" y="2438400"/>
            <a:chExt cx="1524000" cy="533400"/>
          </a:xfrm>
        </p:grpSpPr>
        <p:sp>
          <p:nvSpPr>
            <p:cNvPr id="50" name="Rectangle 49"/>
            <p:cNvSpPr/>
            <p:nvPr/>
          </p:nvSpPr>
          <p:spPr>
            <a:xfrm>
              <a:off x="3505200" y="2438400"/>
              <a:ext cx="9144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Activity 4</a:t>
              </a:r>
            </a:p>
          </p:txBody>
        </p:sp>
        <p:sp>
          <p:nvSpPr>
            <p:cNvPr id="51" name="Pie 50"/>
            <p:cNvSpPr/>
            <p:nvPr/>
          </p:nvSpPr>
          <p:spPr>
            <a:xfrm>
              <a:off x="32004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Pie 51"/>
            <p:cNvSpPr/>
            <p:nvPr/>
          </p:nvSpPr>
          <p:spPr>
            <a:xfrm flipH="1">
              <a:off x="4038600" y="2438400"/>
              <a:ext cx="685800" cy="533400"/>
            </a:xfrm>
            <a:prstGeom prst="pie">
              <a:avLst>
                <a:gd name="adj1" fmla="val 5338656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5.2 </a:t>
            </a:r>
            <a:r>
              <a:rPr lang="en-US" sz="3200" dirty="0" err="1">
                <a:solidFill>
                  <a:srgbClr val="92D050"/>
                </a:solidFill>
              </a:rPr>
              <a:t>Các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thành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phần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của</a:t>
            </a:r>
            <a:r>
              <a:rPr lang="en-US" sz="3200" dirty="0">
                <a:solidFill>
                  <a:srgbClr val="92D050"/>
                </a:solidFill>
              </a:rPr>
              <a:t> 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5.2.7  Object </a:t>
            </a:r>
            <a:r>
              <a:rPr lang="en-US" sz="2000" dirty="0" err="1">
                <a:solidFill>
                  <a:srgbClr val="FFFF00"/>
                </a:solidFill>
              </a:rPr>
              <a:t>và</a:t>
            </a:r>
            <a:r>
              <a:rPr lang="en-US" sz="2000" dirty="0">
                <a:solidFill>
                  <a:srgbClr val="FFFF00"/>
                </a:solidFill>
              </a:rPr>
              <a:t> Object Flow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Activity </a:t>
            </a:r>
            <a:r>
              <a:rPr lang="en-US" sz="2000" dirty="0" err="1"/>
              <a:t>gây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: </a:t>
            </a:r>
            <a:r>
              <a:rPr lang="en-US" sz="2000" dirty="0" err="1"/>
              <a:t>Thêm</a:t>
            </a:r>
            <a:r>
              <a:rPr lang="en-US" sz="2000" dirty="0"/>
              <a:t>, </a:t>
            </a:r>
            <a:r>
              <a:rPr lang="en-US" sz="2000" dirty="0" err="1"/>
              <a:t>Xóa</a:t>
            </a:r>
            <a:r>
              <a:rPr lang="en-US" sz="2000" dirty="0"/>
              <a:t>,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,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ta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Object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Object Flow </a:t>
            </a:r>
            <a:r>
              <a:rPr lang="en-US" sz="2000" dirty="0" err="1"/>
              <a:t>để</a:t>
            </a:r>
            <a:r>
              <a:rPr lang="en-US" sz="2000" dirty="0"/>
              <a:t> minh </a:t>
            </a:r>
            <a:r>
              <a:rPr lang="en-US" sz="2000" dirty="0" err="1"/>
              <a:t>họa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Activity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 Object (</a:t>
            </a:r>
            <a:r>
              <a:rPr lang="en-US" sz="2000" dirty="0" err="1"/>
              <a:t>đại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Class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Class Diagram)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gây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Activity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,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Class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, </a:t>
            </a:r>
            <a:r>
              <a:rPr lang="en-US" sz="2000" dirty="0" err="1"/>
              <a:t>ta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Object </a:t>
            </a:r>
            <a:r>
              <a:rPr lang="en-US" sz="2000" dirty="0" err="1"/>
              <a:t>và</a:t>
            </a:r>
            <a:r>
              <a:rPr lang="en-US" sz="2000" dirty="0"/>
              <a:t> Object Flow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.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</a:p>
          <a:p>
            <a:pPr indent="45720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000" dirty="0"/>
              <a:t>		</a:t>
            </a:r>
          </a:p>
          <a:p>
            <a:pPr indent="457200" algn="just">
              <a:lnSpc>
                <a:spcPct val="120000"/>
              </a:lnSpc>
              <a:spcBef>
                <a:spcPts val="1200"/>
              </a:spcBef>
              <a:buNone/>
            </a:pPr>
            <a:endParaRPr lang="en-US" sz="1200" dirty="0"/>
          </a:p>
          <a:p>
            <a:pPr indent="457200" algn="just">
              <a:lnSpc>
                <a:spcPct val="120000"/>
              </a:lnSpc>
              <a:spcBef>
                <a:spcPts val="1200"/>
              </a:spcBef>
              <a:buNone/>
            </a:pP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2438400" y="5105400"/>
            <a:ext cx="1066800" cy="533400"/>
          </a:xfrm>
          <a:prstGeom prst="rect">
            <a:avLst/>
          </a:prstGeom>
          <a:solidFill>
            <a:srgbClr val="00B0F0"/>
          </a:solidFill>
          <a:ln>
            <a:solidFill>
              <a:srgbClr val="71D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94808" y="5358792"/>
            <a:ext cx="147259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5.3 </a:t>
            </a:r>
            <a:r>
              <a:rPr lang="en-US" sz="3200" dirty="0" err="1">
                <a:solidFill>
                  <a:srgbClr val="92D050"/>
                </a:solidFill>
              </a:rPr>
              <a:t>Xây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err="1">
                <a:solidFill>
                  <a:srgbClr val="92D050"/>
                </a:solidFill>
              </a:rPr>
              <a:t>dựng</a:t>
            </a:r>
            <a:r>
              <a:rPr lang="en-US" sz="3200" dirty="0">
                <a:solidFill>
                  <a:srgbClr val="92D050"/>
                </a:solidFill>
              </a:rPr>
              <a:t>  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5.3.1 </a:t>
            </a:r>
            <a:r>
              <a:rPr lang="en-US" sz="2000" dirty="0" err="1">
                <a:solidFill>
                  <a:srgbClr val="FFFF00"/>
                </a:solidFill>
              </a:rPr>
              <a:t>Các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bước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thực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hiện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khi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xây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dựng</a:t>
            </a:r>
            <a:r>
              <a:rPr lang="en-US" sz="2000" dirty="0">
                <a:solidFill>
                  <a:srgbClr val="FFFF00"/>
                </a:solidFill>
              </a:rPr>
              <a:t> Activity Diagram</a:t>
            </a:r>
          </a:p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/>
              <a:t>5.3.1.1 </a:t>
            </a:r>
            <a:r>
              <a:rPr lang="en-US" sz="2000" i="1" dirty="0" err="1">
                <a:solidFill>
                  <a:srgbClr val="71DAFF"/>
                </a:solidFill>
              </a:rPr>
              <a:t>Bước</a:t>
            </a:r>
            <a:r>
              <a:rPr lang="en-US" sz="2000" i="1" dirty="0">
                <a:solidFill>
                  <a:srgbClr val="71DAFF"/>
                </a:solidFill>
              </a:rPr>
              <a:t> 1: </a:t>
            </a:r>
            <a:r>
              <a:rPr lang="en-US" sz="2000" i="1" dirty="0" err="1">
                <a:solidFill>
                  <a:srgbClr val="71DAFF"/>
                </a:solidFill>
              </a:rPr>
              <a:t>Xác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định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các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nghiệp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vụ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cần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mô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tả</a:t>
            </a:r>
            <a:r>
              <a:rPr lang="en-US" sz="2000" dirty="0">
                <a:solidFill>
                  <a:srgbClr val="71DAFF"/>
                </a:solidFill>
              </a:rPr>
              <a:t> </a:t>
            </a: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Use Case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.</a:t>
            </a:r>
          </a:p>
          <a:p>
            <a:pPr marL="365760" indent="0" algn="just">
              <a:lnSpc>
                <a:spcPct val="120000"/>
              </a:lnSpc>
              <a:buNone/>
            </a:pPr>
            <a:r>
              <a:rPr lang="en-US" sz="2000" dirty="0"/>
              <a:t>5.3.1.2 </a:t>
            </a:r>
            <a:r>
              <a:rPr lang="en-US" sz="2000" i="1" dirty="0" err="1">
                <a:solidFill>
                  <a:srgbClr val="71DAFF"/>
                </a:solidFill>
              </a:rPr>
              <a:t>Bước</a:t>
            </a:r>
            <a:r>
              <a:rPr lang="en-US" sz="2000" i="1" dirty="0">
                <a:solidFill>
                  <a:srgbClr val="71DAFF"/>
                </a:solidFill>
              </a:rPr>
              <a:t> 2: </a:t>
            </a:r>
            <a:r>
              <a:rPr lang="en-US" sz="2000" i="1" dirty="0" err="1">
                <a:solidFill>
                  <a:srgbClr val="71DAFF"/>
                </a:solidFill>
              </a:rPr>
              <a:t>Xác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định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trạng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thái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đầu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tiên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và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trạng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thái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kết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thúc</a:t>
            </a:r>
            <a:endParaRPr lang="en-US" sz="2000" i="1" dirty="0">
              <a:solidFill>
                <a:srgbClr val="71DAFF"/>
              </a:solidFill>
            </a:endParaRPr>
          </a:p>
          <a:p>
            <a:pPr indent="457200" algn="just">
              <a:lnSpc>
                <a:spcPct val="120000"/>
              </a:lnSpc>
              <a:buNone/>
            </a:pP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qui </a:t>
            </a:r>
            <a:r>
              <a:rPr lang="en-US" sz="2000" dirty="0" err="1"/>
              <a:t>trình</a:t>
            </a:r>
            <a:r>
              <a:rPr lang="en-US" sz="2000" dirty="0"/>
              <a:t>.</a:t>
            </a:r>
          </a:p>
          <a:p>
            <a:pPr marL="365760" indent="0" algn="just">
              <a:lnSpc>
                <a:spcPct val="120000"/>
              </a:lnSpc>
              <a:buNone/>
            </a:pPr>
            <a:r>
              <a:rPr lang="en-US" sz="2000" dirty="0"/>
              <a:t>5.3.1.3 </a:t>
            </a:r>
            <a:r>
              <a:rPr lang="en-US" sz="2000" i="1" dirty="0" err="1">
                <a:solidFill>
                  <a:srgbClr val="71DAFF"/>
                </a:solidFill>
              </a:rPr>
              <a:t>Bước</a:t>
            </a:r>
            <a:r>
              <a:rPr lang="en-US" sz="2000" i="1" dirty="0">
                <a:solidFill>
                  <a:srgbClr val="71DAFF"/>
                </a:solidFill>
              </a:rPr>
              <a:t> 3: </a:t>
            </a:r>
            <a:r>
              <a:rPr lang="en-US" sz="2000" i="1" dirty="0" err="1">
                <a:solidFill>
                  <a:srgbClr val="71DAFF"/>
                </a:solidFill>
              </a:rPr>
              <a:t>Xác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định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các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hoạt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động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tiếp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  <a:r>
              <a:rPr lang="en-US" sz="2000" i="1" dirty="0" err="1">
                <a:solidFill>
                  <a:srgbClr val="71DAFF"/>
                </a:solidFill>
              </a:rPr>
              <a:t>theo</a:t>
            </a:r>
            <a:r>
              <a:rPr lang="en-US" sz="2000" i="1" dirty="0">
                <a:solidFill>
                  <a:srgbClr val="71DAFF"/>
                </a:solidFill>
              </a:rPr>
              <a:t> </a:t>
            </a:r>
          </a:p>
          <a:p>
            <a:pPr marL="365760" indent="0" algn="just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,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.</a:t>
            </a:r>
          </a:p>
          <a:p>
            <a:pPr>
              <a:buNone/>
            </a:pPr>
            <a:r>
              <a:rPr lang="en-US" sz="2000" dirty="0">
                <a:solidFill>
                  <a:srgbClr val="FFFF00"/>
                </a:solidFill>
              </a:rPr>
              <a:t>5.3.2 </a:t>
            </a:r>
            <a:r>
              <a:rPr lang="en-US" sz="2000" dirty="0" err="1">
                <a:solidFill>
                  <a:srgbClr val="FFFF00"/>
                </a:solidFill>
              </a:rPr>
              <a:t>Mục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đích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sử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dụng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bản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vẽ</a:t>
            </a:r>
            <a:r>
              <a:rPr lang="en-US" sz="2000" dirty="0">
                <a:solidFill>
                  <a:srgbClr val="FFFF00"/>
                </a:solidFill>
              </a:rPr>
              <a:t> Activity Diagram</a:t>
            </a:r>
          </a:p>
          <a:p>
            <a:pPr indent="457200" algn="just">
              <a:lnSpc>
                <a:spcPct val="120000"/>
              </a:lnSpc>
              <a:buFontTx/>
              <a:buChar char="-"/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endParaRPr lang="en-US" sz="2000" dirty="0"/>
          </a:p>
          <a:p>
            <a:pPr indent="457200" algn="just">
              <a:lnSpc>
                <a:spcPct val="120000"/>
              </a:lnSpc>
              <a:buFontTx/>
              <a:buChar char="-"/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Use Case.</a:t>
            </a:r>
          </a:p>
          <a:p>
            <a:pPr indent="457200" algn="just">
              <a:lnSpc>
                <a:spcPct val="120000"/>
              </a:lnSpc>
              <a:buFontTx/>
              <a:buChar char="-"/>
            </a:pP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Sequence Diagram.</a:t>
            </a:r>
          </a:p>
          <a:p>
            <a:pPr marL="365760" indent="0" algn="just">
              <a:lnSpc>
                <a:spcPct val="12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5.4 </a:t>
            </a:r>
            <a:r>
              <a:rPr lang="en-US" sz="3600" dirty="0" err="1">
                <a:solidFill>
                  <a:srgbClr val="92D050"/>
                </a:solidFill>
              </a:rPr>
              <a:t>Bài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tập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xây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 err="1">
                <a:solidFill>
                  <a:srgbClr val="92D050"/>
                </a:solidFill>
              </a:rPr>
              <a:t>dựng</a:t>
            </a:r>
            <a:r>
              <a:rPr lang="en-US" sz="3600" dirty="0">
                <a:solidFill>
                  <a:srgbClr val="92D050"/>
                </a:solidFill>
              </a:rPr>
              <a:t>  Activity Diagram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678363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FFFF00"/>
                </a:solidFill>
              </a:rPr>
              <a:t>5.4.1 </a:t>
            </a:r>
            <a:r>
              <a:rPr lang="en-US" sz="2800" dirty="0" err="1">
                <a:solidFill>
                  <a:srgbClr val="FFFF00"/>
                </a:solidFill>
              </a:rPr>
              <a:t>Bước</a:t>
            </a:r>
            <a:r>
              <a:rPr lang="en-US" sz="2800" dirty="0">
                <a:solidFill>
                  <a:srgbClr val="FFFF00"/>
                </a:solidFill>
              </a:rPr>
              <a:t> 1: </a:t>
            </a:r>
            <a:r>
              <a:rPr lang="en-US" sz="2800" dirty="0" err="1">
                <a:solidFill>
                  <a:srgbClr val="FFFF00"/>
                </a:solidFill>
              </a:rPr>
              <a:t>sử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dụng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bảng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mô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tả</a:t>
            </a:r>
            <a:r>
              <a:rPr lang="en-US" sz="2800" dirty="0">
                <a:solidFill>
                  <a:srgbClr val="FFFF00"/>
                </a:solidFill>
              </a:rPr>
              <a:t> Use Case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4151" t="25843" r="15837" b="14981"/>
          <a:stretch>
            <a:fillRect/>
          </a:stretch>
        </p:blipFill>
        <p:spPr bwMode="auto">
          <a:xfrm>
            <a:off x="762000" y="2209801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Chương 5_ActivityDiagram</Template>
  <TotalTime>0</TotalTime>
  <Words>1353</Words>
  <Application>Microsoft Office PowerPoint</Application>
  <PresentationFormat>On-screen Show (4:3)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Wingdings 2</vt:lpstr>
      <vt:lpstr>Technic</vt:lpstr>
      <vt:lpstr>Chương 5  mô hình hoạt động  (activity diagram)</vt:lpstr>
      <vt:lpstr>5.1 Giới thiệu mô hình Activity Diagram</vt:lpstr>
      <vt:lpstr>5.1 Giới thiệu mô hình Activity Diagram</vt:lpstr>
      <vt:lpstr>5.2 Các thành phần của Activity Diagram</vt:lpstr>
      <vt:lpstr>5.2 Các thành phần của Activity Diagram</vt:lpstr>
      <vt:lpstr>5.2 Các thành phần của Activity Diagram</vt:lpstr>
      <vt:lpstr>5.2 Các thành phần của Activity Diagram</vt:lpstr>
      <vt:lpstr>5.3 Xây dựng  Activity Diagram</vt:lpstr>
      <vt:lpstr>5.4 Bài tập xây dựng  Activity Diagram</vt:lpstr>
      <vt:lpstr>5.4 Bài tập xây dựng  Activity Diagram</vt:lpstr>
      <vt:lpstr>5.4 Bài tập xây dựng  Activity Diagram</vt:lpstr>
      <vt:lpstr>5.4 Bài tập xây dựng  Activity Diagram</vt:lpstr>
      <vt:lpstr>5.4 Bài tập xây dựng  Activity Diagram</vt:lpstr>
      <vt:lpstr>5.4 Bài tập xây dựng  Activity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5  mô hình hoạt động  (activity diagram)</dc:title>
  <dc:creator>cho tao</dc:creator>
  <cp:lastModifiedBy>cho tao</cp:lastModifiedBy>
  <cp:revision>1</cp:revision>
  <dcterms:created xsi:type="dcterms:W3CDTF">2023-03-10T02:14:59Z</dcterms:created>
  <dcterms:modified xsi:type="dcterms:W3CDTF">2023-03-10T02:15:06Z</dcterms:modified>
</cp:coreProperties>
</file>