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350" r:id="rId4"/>
    <p:sldId id="351" r:id="rId5"/>
    <p:sldId id="349" r:id="rId6"/>
    <p:sldId id="347" r:id="rId7"/>
    <p:sldId id="352" r:id="rId8"/>
    <p:sldId id="353" r:id="rId9"/>
    <p:sldId id="354" r:id="rId10"/>
    <p:sldId id="355" r:id="rId11"/>
    <p:sldId id="356" r:id="rId12"/>
    <p:sldId id="357" r:id="rId13"/>
    <p:sldId id="35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D8FF"/>
    <a:srgbClr val="71D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2" d="100"/>
          <a:sy n="52" d="100"/>
        </p:scale>
        <p:origin x="1056"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0E0D2CF-E759-4215-89D3-84B6F57AE3AE}" type="datetimeFigureOut">
              <a:rPr lang="en-US" smtClean="0"/>
              <a:pPr/>
              <a:t>3/10/2023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4834BAD-137B-4500-B8DE-198CD0F6ACD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E0D2CF-E759-4215-89D3-84B6F57AE3AE}"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34BAD-137B-4500-B8DE-198CD0F6AC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E0D2CF-E759-4215-89D3-84B6F57AE3AE}"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34BAD-137B-4500-B8DE-198CD0F6AC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E0D2CF-E759-4215-89D3-84B6F57AE3AE}"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34BAD-137B-4500-B8DE-198CD0F6AC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0E0D2CF-E759-4215-89D3-84B6F57AE3AE}"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34BAD-137B-4500-B8DE-198CD0F6ACD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0E0D2CF-E759-4215-89D3-84B6F57AE3AE}"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34BAD-137B-4500-B8DE-198CD0F6AC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0E0D2CF-E759-4215-89D3-84B6F57AE3AE}" type="datetimeFigureOut">
              <a:rPr lang="en-US" smtClean="0"/>
              <a:pPr/>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834BAD-137B-4500-B8DE-198CD0F6AC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F0E0D2CF-E759-4215-89D3-84B6F57AE3AE}" type="datetimeFigureOut">
              <a:rPr lang="en-US" smtClean="0"/>
              <a:pPr/>
              <a:t>3/10/2023</a:t>
            </a:fld>
            <a:endParaRPr lang="en-US"/>
          </a:p>
        </p:txBody>
      </p:sp>
      <p:sp>
        <p:nvSpPr>
          <p:cNvPr id="8" name="Slide Number Placeholder 7"/>
          <p:cNvSpPr>
            <a:spLocks noGrp="1"/>
          </p:cNvSpPr>
          <p:nvPr>
            <p:ph type="sldNum" sz="quarter" idx="11"/>
          </p:nvPr>
        </p:nvSpPr>
        <p:spPr/>
        <p:txBody>
          <a:bodyPr/>
          <a:lstStyle/>
          <a:p>
            <a:fld id="{54834BAD-137B-4500-B8DE-198CD0F6ACD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0D2CF-E759-4215-89D3-84B6F57AE3AE}" type="datetimeFigureOut">
              <a:rPr lang="en-US" smtClean="0"/>
              <a:pPr/>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834BAD-137B-4500-B8DE-198CD0F6AC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0E0D2CF-E759-4215-89D3-84B6F57AE3AE}"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54834BAD-137B-4500-B8DE-198CD0F6AC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0E0D2CF-E759-4215-89D3-84B6F57AE3AE}"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34BAD-137B-4500-B8DE-198CD0F6AC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0E0D2CF-E759-4215-89D3-84B6F57AE3AE}" type="datetimeFigureOut">
              <a:rPr lang="en-US" smtClean="0"/>
              <a:pPr/>
              <a:t>3/10/2023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4834BAD-137B-4500-B8DE-198CD0F6ACD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
            <a:ext cx="7010400" cy="1981200"/>
          </a:xfrm>
        </p:spPr>
        <p:txBody>
          <a:bodyPr>
            <a:normAutofit fontScale="90000"/>
          </a:bodyPr>
          <a:lstStyle/>
          <a:p>
            <a:pPr algn="ctr"/>
            <a:r>
              <a:rPr lang="en-US" dirty="0" err="1">
                <a:solidFill>
                  <a:schemeClr val="tx2"/>
                </a:solidFill>
              </a:rPr>
              <a:t>Chương</a:t>
            </a:r>
            <a:r>
              <a:rPr lang="en-US" dirty="0">
                <a:solidFill>
                  <a:schemeClr val="tx2"/>
                </a:solidFill>
              </a:rPr>
              <a:t> 6</a:t>
            </a:r>
            <a:br>
              <a:rPr lang="en-US" dirty="0">
                <a:solidFill>
                  <a:schemeClr val="tx2"/>
                </a:solidFill>
              </a:rPr>
            </a:br>
            <a:r>
              <a:rPr>
                <a:solidFill>
                  <a:schemeClr val="tx2"/>
                </a:solidFill>
              </a:rPr>
              <a:t>mô </a:t>
            </a:r>
            <a:r>
              <a:rPr lang="en-US" dirty="0" err="1">
                <a:solidFill>
                  <a:schemeClr val="tx2"/>
                </a:solidFill>
              </a:rPr>
              <a:t>hình</a:t>
            </a:r>
            <a:r>
              <a:rPr lang="en-US" dirty="0">
                <a:solidFill>
                  <a:schemeClr val="tx2"/>
                </a:solidFill>
              </a:rPr>
              <a:t> </a:t>
            </a:r>
            <a:r>
              <a:rPr lang="en-US" dirty="0" err="1">
                <a:solidFill>
                  <a:schemeClr val="tx2"/>
                </a:solidFill>
              </a:rPr>
              <a:t>tuần</a:t>
            </a:r>
            <a:r>
              <a:rPr lang="en-US" dirty="0">
                <a:solidFill>
                  <a:schemeClr val="tx2"/>
                </a:solidFill>
              </a:rPr>
              <a:t> </a:t>
            </a:r>
            <a:r>
              <a:rPr lang="en-US" dirty="0" err="1">
                <a:solidFill>
                  <a:schemeClr val="tx2"/>
                </a:solidFill>
              </a:rPr>
              <a:t>tự</a:t>
            </a:r>
            <a:r>
              <a:rPr lang="en-US" dirty="0">
                <a:solidFill>
                  <a:schemeClr val="tx2"/>
                </a:solidFill>
              </a:rPr>
              <a:t> (sequence diagram)</a:t>
            </a:r>
          </a:p>
        </p:txBody>
      </p:sp>
      <p:sp>
        <p:nvSpPr>
          <p:cNvPr id="3" name="Subtitle 2"/>
          <p:cNvSpPr>
            <a:spLocks noGrp="1"/>
          </p:cNvSpPr>
          <p:nvPr>
            <p:ph type="subTitle" idx="1"/>
          </p:nvPr>
        </p:nvSpPr>
        <p:spPr>
          <a:xfrm>
            <a:off x="304800" y="2667000"/>
            <a:ext cx="8458200" cy="3429000"/>
          </a:xfrm>
        </p:spPr>
        <p:txBody>
          <a:bodyPr>
            <a:normAutofit/>
          </a:bodyPr>
          <a:lstStyle/>
          <a:p>
            <a:pPr marL="342900" indent="-342900" algn="l">
              <a:spcAft>
                <a:spcPts val="1200"/>
              </a:spcAft>
              <a:buAutoNum type="arabicPeriod"/>
            </a:pPr>
            <a:r>
              <a:rPr lang="en-US" sz="2800" dirty="0" err="1"/>
              <a:t>Giới</a:t>
            </a:r>
            <a:r>
              <a:rPr lang="en-US" sz="2800" dirty="0"/>
              <a:t> </a:t>
            </a:r>
            <a:r>
              <a:rPr lang="en-US" sz="2800" dirty="0" err="1"/>
              <a:t>thiệu</a:t>
            </a:r>
            <a:r>
              <a:rPr lang="en-US" sz="2800" dirty="0"/>
              <a:t> </a:t>
            </a:r>
            <a:r>
              <a:rPr lang="en-US" sz="2800" dirty="0" err="1"/>
              <a:t>mô</a:t>
            </a:r>
            <a:r>
              <a:rPr lang="en-US" sz="2800" dirty="0"/>
              <a:t> </a:t>
            </a:r>
            <a:r>
              <a:rPr lang="en-US" sz="2800" dirty="0" err="1"/>
              <a:t>hình</a:t>
            </a:r>
            <a:r>
              <a:rPr lang="en-US" sz="2800" dirty="0"/>
              <a:t> </a:t>
            </a:r>
            <a:r>
              <a:rPr lang="en-US" sz="2800" dirty="0" err="1"/>
              <a:t>tuần</a:t>
            </a:r>
            <a:r>
              <a:rPr lang="en-US" sz="2800" dirty="0"/>
              <a:t> </a:t>
            </a:r>
            <a:r>
              <a:rPr lang="en-US" sz="2800" dirty="0" err="1"/>
              <a:t>tự</a:t>
            </a:r>
            <a:endParaRPr lang="en-US" sz="2800" dirty="0"/>
          </a:p>
          <a:p>
            <a:pPr marL="342900" indent="-342900" algn="l">
              <a:buAutoNum type="arabicPeriod"/>
            </a:pPr>
            <a:r>
              <a:rPr lang="en-US" sz="2800" dirty="0" err="1"/>
              <a:t>Các</a:t>
            </a:r>
            <a:r>
              <a:rPr lang="en-US" sz="2800" dirty="0"/>
              <a:t> </a:t>
            </a:r>
            <a:r>
              <a:rPr lang="en-US" sz="2800" dirty="0" err="1"/>
              <a:t>thành</a:t>
            </a:r>
            <a:r>
              <a:rPr lang="en-US" sz="2800" dirty="0"/>
              <a:t> </a:t>
            </a:r>
            <a:r>
              <a:rPr lang="en-US" sz="2800" dirty="0" err="1"/>
              <a:t>phần</a:t>
            </a:r>
            <a:r>
              <a:rPr lang="en-US" sz="2800" dirty="0"/>
              <a:t> </a:t>
            </a:r>
            <a:r>
              <a:rPr lang="en-US" sz="2800" dirty="0" err="1"/>
              <a:t>trong</a:t>
            </a:r>
            <a:r>
              <a:rPr lang="en-US" sz="2800" dirty="0"/>
              <a:t> </a:t>
            </a:r>
            <a:r>
              <a:rPr lang="en-US" sz="2800" dirty="0" err="1"/>
              <a:t>mô</a:t>
            </a:r>
            <a:r>
              <a:rPr lang="en-US" sz="2800" dirty="0"/>
              <a:t> </a:t>
            </a:r>
            <a:r>
              <a:rPr lang="en-US" sz="2800" dirty="0" err="1"/>
              <a:t>hình</a:t>
            </a:r>
            <a:r>
              <a:rPr lang="en-US" sz="2800" dirty="0"/>
              <a:t> </a:t>
            </a:r>
            <a:r>
              <a:rPr lang="en-US" sz="2800" dirty="0" err="1"/>
              <a:t>tuần</a:t>
            </a:r>
            <a:r>
              <a:rPr lang="en-US" sz="2800" dirty="0"/>
              <a:t> </a:t>
            </a:r>
            <a:r>
              <a:rPr lang="en-US" sz="2800" dirty="0" err="1"/>
              <a:t>tự</a:t>
            </a:r>
            <a:endParaRPr lang="en-US" sz="2800" dirty="0"/>
          </a:p>
          <a:p>
            <a:pPr marL="342900" indent="-342900" algn="l">
              <a:spcBef>
                <a:spcPts val="1200"/>
              </a:spcBef>
              <a:buFont typeface="Wingdings 2"/>
              <a:buAutoNum type="arabicPeriod"/>
            </a:pPr>
            <a:r>
              <a:rPr lang="en-US" sz="2800" dirty="0" err="1"/>
              <a:t>Các</a:t>
            </a:r>
            <a:r>
              <a:rPr lang="en-US" sz="2800" dirty="0"/>
              <a:t> </a:t>
            </a:r>
            <a:r>
              <a:rPr lang="en-US" sz="2800" dirty="0" err="1"/>
              <a:t>bước</a:t>
            </a:r>
            <a:r>
              <a:rPr lang="en-US" sz="2800" dirty="0"/>
              <a:t> </a:t>
            </a:r>
            <a:r>
              <a:rPr lang="en-US" sz="2800" dirty="0" err="1"/>
              <a:t>xây</a:t>
            </a:r>
            <a:r>
              <a:rPr lang="en-US" sz="2800" dirty="0"/>
              <a:t> </a:t>
            </a:r>
            <a:r>
              <a:rPr lang="en-US" sz="2800" dirty="0" err="1"/>
              <a:t>dựng</a:t>
            </a:r>
            <a:r>
              <a:rPr lang="en-US" sz="2800" dirty="0"/>
              <a:t> Sequence Diagram</a:t>
            </a:r>
          </a:p>
          <a:p>
            <a:pPr marL="342900" indent="-342900" algn="l">
              <a:spcBef>
                <a:spcPts val="1200"/>
              </a:spcBef>
              <a:buAutoNum type="arabicPeriod"/>
            </a:pPr>
            <a:r>
              <a:rPr lang="en-US" sz="2800" dirty="0" err="1"/>
              <a:t>Bài</a:t>
            </a:r>
            <a:r>
              <a:rPr lang="en-US" sz="2800" dirty="0"/>
              <a:t> </a:t>
            </a:r>
            <a:r>
              <a:rPr lang="en-US" sz="2800" dirty="0" err="1"/>
              <a:t>tập</a:t>
            </a:r>
            <a:r>
              <a:rPr lang="en-US" sz="2800" dirty="0"/>
              <a:t> </a:t>
            </a:r>
            <a:r>
              <a:rPr lang="en-US" sz="2800" dirty="0" err="1"/>
              <a:t>áp</a:t>
            </a:r>
            <a:r>
              <a:rPr lang="en-US" sz="2800" dirty="0"/>
              <a:t> </a:t>
            </a:r>
            <a:r>
              <a:rPr lang="en-US" sz="2800" dirty="0" err="1"/>
              <a:t>dụng</a:t>
            </a:r>
            <a:r>
              <a:rPr lang="en-US" sz="2800" dirty="0"/>
              <a:t> </a:t>
            </a:r>
            <a:r>
              <a:rPr lang="en-US" sz="2800" dirty="0" err="1"/>
              <a:t>vẽ</a:t>
            </a:r>
            <a:r>
              <a:rPr lang="en-US" sz="2800" dirty="0"/>
              <a:t> </a:t>
            </a:r>
            <a:r>
              <a:rPr lang="en-US" sz="2800" dirty="0" err="1"/>
              <a:t>lược</a:t>
            </a:r>
            <a:r>
              <a:rPr lang="en-US" sz="2800" dirty="0"/>
              <a:t> </a:t>
            </a:r>
            <a:r>
              <a:rPr lang="en-US" sz="2800" dirty="0" err="1"/>
              <a:t>đồ</a:t>
            </a:r>
            <a:r>
              <a:rPr lang="en-US" sz="2800" dirty="0"/>
              <a:t> Sequence Diagram</a:t>
            </a:r>
          </a:p>
          <a:p>
            <a:pPr marL="342900" indent="-342900" algn="l">
              <a:buAutoNum type="arabicPeriod"/>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609600"/>
          </a:xfrm>
        </p:spPr>
        <p:txBody>
          <a:bodyPr>
            <a:normAutofit/>
          </a:bodyPr>
          <a:lstStyle/>
          <a:p>
            <a:r>
              <a:rPr lang="en-US" sz="3200" dirty="0">
                <a:solidFill>
                  <a:srgbClr val="92D050"/>
                </a:solidFill>
              </a:rPr>
              <a:t>6.4 </a:t>
            </a:r>
            <a:r>
              <a:rPr lang="en-US" sz="3200" dirty="0" err="1">
                <a:solidFill>
                  <a:srgbClr val="92D050"/>
                </a:solidFill>
              </a:rPr>
              <a:t>Bài</a:t>
            </a:r>
            <a:r>
              <a:rPr lang="en-US" sz="3200" dirty="0">
                <a:solidFill>
                  <a:srgbClr val="92D050"/>
                </a:solidFill>
              </a:rPr>
              <a:t> </a:t>
            </a:r>
            <a:r>
              <a:rPr lang="en-US" sz="3200" dirty="0" err="1">
                <a:solidFill>
                  <a:srgbClr val="92D050"/>
                </a:solidFill>
              </a:rPr>
              <a:t>tập</a:t>
            </a:r>
            <a:r>
              <a:rPr lang="en-US" sz="3200" dirty="0">
                <a:solidFill>
                  <a:srgbClr val="92D050"/>
                </a:solidFill>
              </a:rPr>
              <a:t> </a:t>
            </a:r>
            <a:r>
              <a:rPr lang="en-US" sz="3200" dirty="0" err="1">
                <a:solidFill>
                  <a:srgbClr val="92D050"/>
                </a:solidFill>
              </a:rPr>
              <a:t>áp</a:t>
            </a:r>
            <a:r>
              <a:rPr lang="en-US" sz="3200" dirty="0">
                <a:solidFill>
                  <a:srgbClr val="92D050"/>
                </a:solidFill>
              </a:rPr>
              <a:t> </a:t>
            </a:r>
            <a:r>
              <a:rPr lang="en-US" sz="3200" dirty="0" err="1">
                <a:solidFill>
                  <a:srgbClr val="92D050"/>
                </a:solidFill>
              </a:rPr>
              <a:t>dụng</a:t>
            </a:r>
            <a:r>
              <a:rPr lang="en-US" sz="3200" dirty="0">
                <a:solidFill>
                  <a:srgbClr val="92D050"/>
                </a:solidFill>
              </a:rPr>
              <a:t> </a:t>
            </a:r>
            <a:r>
              <a:rPr lang="en-US" sz="3200" dirty="0" err="1">
                <a:solidFill>
                  <a:srgbClr val="92D050"/>
                </a:solidFill>
              </a:rPr>
              <a:t>vẽ</a:t>
            </a:r>
            <a:r>
              <a:rPr lang="en-US" sz="3200" dirty="0">
                <a:solidFill>
                  <a:srgbClr val="92D050"/>
                </a:solidFill>
              </a:rPr>
              <a:t> Sequence Diagram</a:t>
            </a:r>
          </a:p>
        </p:txBody>
      </p:sp>
      <p:sp>
        <p:nvSpPr>
          <p:cNvPr id="3" name="Content Placeholder 2"/>
          <p:cNvSpPr>
            <a:spLocks noGrp="1"/>
          </p:cNvSpPr>
          <p:nvPr>
            <p:ph idx="1"/>
          </p:nvPr>
        </p:nvSpPr>
        <p:spPr>
          <a:xfrm>
            <a:off x="457200" y="838200"/>
            <a:ext cx="8458200" cy="533400"/>
          </a:xfrm>
        </p:spPr>
        <p:txBody>
          <a:bodyPr>
            <a:normAutofit/>
          </a:bodyPr>
          <a:lstStyle/>
          <a:p>
            <a:pPr>
              <a:buNone/>
            </a:pPr>
            <a:r>
              <a:rPr lang="en-US" sz="1800" dirty="0">
                <a:solidFill>
                  <a:srgbClr val="FFFF00"/>
                </a:solidFill>
              </a:rPr>
              <a:t>6.4.3 </a:t>
            </a:r>
            <a:r>
              <a:rPr lang="en-US" sz="1800" dirty="0" err="1">
                <a:solidFill>
                  <a:srgbClr val="FFFF00"/>
                </a:solidFill>
              </a:rPr>
              <a:t>Vẽ</a:t>
            </a:r>
            <a:r>
              <a:rPr lang="en-US" sz="1800" dirty="0">
                <a:solidFill>
                  <a:srgbClr val="FFFF00"/>
                </a:solidFill>
              </a:rPr>
              <a:t> </a:t>
            </a:r>
            <a:r>
              <a:rPr lang="en-US" sz="1800" dirty="0" err="1">
                <a:solidFill>
                  <a:srgbClr val="FFFF00"/>
                </a:solidFill>
              </a:rPr>
              <a:t>mô</a:t>
            </a:r>
            <a:r>
              <a:rPr lang="en-US" sz="1800" dirty="0">
                <a:solidFill>
                  <a:srgbClr val="FFFF00"/>
                </a:solidFill>
              </a:rPr>
              <a:t> </a:t>
            </a:r>
            <a:r>
              <a:rPr lang="en-US" sz="1800" dirty="0" err="1">
                <a:solidFill>
                  <a:srgbClr val="FFFF00"/>
                </a:solidFill>
              </a:rPr>
              <a:t>hình</a:t>
            </a:r>
            <a:r>
              <a:rPr lang="en-US" sz="1800" dirty="0">
                <a:solidFill>
                  <a:srgbClr val="FFFF00"/>
                </a:solidFill>
              </a:rPr>
              <a:t> Activity </a:t>
            </a:r>
            <a:r>
              <a:rPr lang="en-US" sz="1800" dirty="0" err="1">
                <a:solidFill>
                  <a:srgbClr val="FFFF00"/>
                </a:solidFill>
              </a:rPr>
              <a:t>cho</a:t>
            </a:r>
            <a:r>
              <a:rPr lang="en-US" sz="1800" dirty="0">
                <a:solidFill>
                  <a:srgbClr val="FFFF00"/>
                </a:solidFill>
              </a:rPr>
              <a:t> </a:t>
            </a:r>
            <a:r>
              <a:rPr lang="en-US" sz="1800" dirty="0" err="1">
                <a:solidFill>
                  <a:srgbClr val="FFFF00"/>
                </a:solidFill>
              </a:rPr>
              <a:t>chức</a:t>
            </a:r>
            <a:r>
              <a:rPr lang="en-US" sz="1800" dirty="0">
                <a:solidFill>
                  <a:srgbClr val="FFFF00"/>
                </a:solidFill>
              </a:rPr>
              <a:t> </a:t>
            </a:r>
            <a:r>
              <a:rPr lang="en-US" sz="1800" dirty="0" err="1">
                <a:solidFill>
                  <a:srgbClr val="FFFF00"/>
                </a:solidFill>
              </a:rPr>
              <a:t>năng</a:t>
            </a:r>
            <a:r>
              <a:rPr lang="en-US" sz="1800" dirty="0">
                <a:solidFill>
                  <a:srgbClr val="FFFF00"/>
                </a:solidFill>
              </a:rPr>
              <a:t> </a:t>
            </a:r>
            <a:r>
              <a:rPr lang="en-US" sz="1800" dirty="0" err="1">
                <a:solidFill>
                  <a:srgbClr val="FFFF00"/>
                </a:solidFill>
              </a:rPr>
              <a:t>Xem</a:t>
            </a:r>
            <a:r>
              <a:rPr lang="en-US" sz="1800" dirty="0">
                <a:solidFill>
                  <a:srgbClr val="FFFF00"/>
                </a:solidFill>
              </a:rPr>
              <a:t> </a:t>
            </a:r>
            <a:r>
              <a:rPr lang="en-US" sz="1800" dirty="0" err="1">
                <a:solidFill>
                  <a:srgbClr val="FFFF00"/>
                </a:solidFill>
              </a:rPr>
              <a:t>sản</a:t>
            </a:r>
            <a:r>
              <a:rPr lang="en-US" sz="1800" dirty="0">
                <a:solidFill>
                  <a:srgbClr val="FFFF00"/>
                </a:solidFill>
              </a:rPr>
              <a:t> </a:t>
            </a:r>
            <a:r>
              <a:rPr lang="en-US" sz="1800" dirty="0" err="1">
                <a:solidFill>
                  <a:srgbClr val="FFFF00"/>
                </a:solidFill>
              </a:rPr>
              <a:t>phẩm</a:t>
            </a:r>
            <a:r>
              <a:rPr lang="en-US" sz="1800" dirty="0">
                <a:solidFill>
                  <a:srgbClr val="FFFF00"/>
                </a:solidFill>
              </a:rPr>
              <a:t> </a:t>
            </a:r>
          </a:p>
        </p:txBody>
      </p:sp>
      <p:pic>
        <p:nvPicPr>
          <p:cNvPr id="3075" name="Picture 3"/>
          <p:cNvPicPr>
            <a:picLocks noChangeAspect="1" noChangeArrowheads="1"/>
          </p:cNvPicPr>
          <p:nvPr/>
        </p:nvPicPr>
        <p:blipFill>
          <a:blip r:embed="rId2" cstate="print"/>
          <a:srcRect/>
          <a:stretch>
            <a:fillRect/>
          </a:stretch>
        </p:blipFill>
        <p:spPr bwMode="auto">
          <a:xfrm>
            <a:off x="2209799" y="1219200"/>
            <a:ext cx="5350669" cy="5486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box(in)">
                                      <p:cBhvr>
                                        <p:cTn id="12"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609600"/>
          </a:xfrm>
        </p:spPr>
        <p:txBody>
          <a:bodyPr>
            <a:normAutofit/>
          </a:bodyPr>
          <a:lstStyle/>
          <a:p>
            <a:r>
              <a:rPr lang="en-US" sz="3200" dirty="0">
                <a:solidFill>
                  <a:srgbClr val="92D050"/>
                </a:solidFill>
              </a:rPr>
              <a:t>6.4 </a:t>
            </a:r>
            <a:r>
              <a:rPr lang="en-US" sz="3200" dirty="0" err="1">
                <a:solidFill>
                  <a:srgbClr val="92D050"/>
                </a:solidFill>
              </a:rPr>
              <a:t>Bài</a:t>
            </a:r>
            <a:r>
              <a:rPr lang="en-US" sz="3200" dirty="0">
                <a:solidFill>
                  <a:srgbClr val="92D050"/>
                </a:solidFill>
              </a:rPr>
              <a:t> </a:t>
            </a:r>
            <a:r>
              <a:rPr lang="en-US" sz="3200" dirty="0" err="1">
                <a:solidFill>
                  <a:srgbClr val="92D050"/>
                </a:solidFill>
              </a:rPr>
              <a:t>tập</a:t>
            </a:r>
            <a:r>
              <a:rPr lang="en-US" sz="3200" dirty="0">
                <a:solidFill>
                  <a:srgbClr val="92D050"/>
                </a:solidFill>
              </a:rPr>
              <a:t> </a:t>
            </a:r>
            <a:r>
              <a:rPr lang="en-US" sz="3200" dirty="0" err="1">
                <a:solidFill>
                  <a:srgbClr val="92D050"/>
                </a:solidFill>
              </a:rPr>
              <a:t>áp</a:t>
            </a:r>
            <a:r>
              <a:rPr lang="en-US" sz="3200" dirty="0">
                <a:solidFill>
                  <a:srgbClr val="92D050"/>
                </a:solidFill>
              </a:rPr>
              <a:t> </a:t>
            </a:r>
            <a:r>
              <a:rPr lang="en-US" sz="3200" dirty="0" err="1">
                <a:solidFill>
                  <a:srgbClr val="92D050"/>
                </a:solidFill>
              </a:rPr>
              <a:t>dụng</a:t>
            </a:r>
            <a:r>
              <a:rPr lang="en-US" sz="3200" dirty="0">
                <a:solidFill>
                  <a:srgbClr val="92D050"/>
                </a:solidFill>
              </a:rPr>
              <a:t> </a:t>
            </a:r>
            <a:r>
              <a:rPr lang="en-US" sz="3200" dirty="0" err="1">
                <a:solidFill>
                  <a:srgbClr val="92D050"/>
                </a:solidFill>
              </a:rPr>
              <a:t>vẽ</a:t>
            </a:r>
            <a:r>
              <a:rPr lang="en-US" sz="3200" dirty="0">
                <a:solidFill>
                  <a:srgbClr val="92D050"/>
                </a:solidFill>
              </a:rPr>
              <a:t> Sequence Diagram</a:t>
            </a:r>
          </a:p>
        </p:txBody>
      </p:sp>
      <p:sp>
        <p:nvSpPr>
          <p:cNvPr id="3" name="Content Placeholder 2"/>
          <p:cNvSpPr>
            <a:spLocks noGrp="1"/>
          </p:cNvSpPr>
          <p:nvPr>
            <p:ph idx="1"/>
          </p:nvPr>
        </p:nvSpPr>
        <p:spPr>
          <a:xfrm>
            <a:off x="457200" y="838200"/>
            <a:ext cx="8458200" cy="533400"/>
          </a:xfrm>
        </p:spPr>
        <p:txBody>
          <a:bodyPr>
            <a:normAutofit/>
          </a:bodyPr>
          <a:lstStyle/>
          <a:p>
            <a:pPr>
              <a:buNone/>
            </a:pPr>
            <a:r>
              <a:rPr lang="en-US" sz="1800" dirty="0">
                <a:solidFill>
                  <a:srgbClr val="FFFF00"/>
                </a:solidFill>
              </a:rPr>
              <a:t>6.4.5 </a:t>
            </a:r>
            <a:r>
              <a:rPr lang="en-US" sz="1800" dirty="0" err="1">
                <a:solidFill>
                  <a:srgbClr val="FFFF00"/>
                </a:solidFill>
              </a:rPr>
              <a:t>Vẽ</a:t>
            </a:r>
            <a:r>
              <a:rPr lang="en-US" sz="1800" dirty="0">
                <a:solidFill>
                  <a:srgbClr val="FFFF00"/>
                </a:solidFill>
              </a:rPr>
              <a:t> </a:t>
            </a:r>
            <a:r>
              <a:rPr lang="en-US" sz="1800" dirty="0" err="1">
                <a:solidFill>
                  <a:srgbClr val="FFFF00"/>
                </a:solidFill>
              </a:rPr>
              <a:t>mô</a:t>
            </a:r>
            <a:r>
              <a:rPr lang="en-US" sz="1800" dirty="0">
                <a:solidFill>
                  <a:srgbClr val="FFFF00"/>
                </a:solidFill>
              </a:rPr>
              <a:t> </a:t>
            </a:r>
            <a:r>
              <a:rPr lang="en-US" sz="1800" dirty="0" err="1">
                <a:solidFill>
                  <a:srgbClr val="FFFF00"/>
                </a:solidFill>
              </a:rPr>
              <a:t>hình</a:t>
            </a:r>
            <a:r>
              <a:rPr lang="en-US" sz="1800" dirty="0">
                <a:solidFill>
                  <a:srgbClr val="FFFF00"/>
                </a:solidFill>
              </a:rPr>
              <a:t> Sequence </a:t>
            </a:r>
            <a:r>
              <a:rPr lang="en-US" sz="1800" dirty="0" err="1">
                <a:solidFill>
                  <a:srgbClr val="FFFF00"/>
                </a:solidFill>
              </a:rPr>
              <a:t>cho</a:t>
            </a:r>
            <a:r>
              <a:rPr lang="en-US" sz="1800" dirty="0">
                <a:solidFill>
                  <a:srgbClr val="FFFF00"/>
                </a:solidFill>
              </a:rPr>
              <a:t> </a:t>
            </a:r>
            <a:r>
              <a:rPr lang="en-US" sz="1800" dirty="0" err="1">
                <a:solidFill>
                  <a:srgbClr val="FFFF00"/>
                </a:solidFill>
              </a:rPr>
              <a:t>chức</a:t>
            </a:r>
            <a:r>
              <a:rPr lang="en-US" sz="1800" dirty="0">
                <a:solidFill>
                  <a:srgbClr val="FFFF00"/>
                </a:solidFill>
              </a:rPr>
              <a:t> </a:t>
            </a:r>
            <a:r>
              <a:rPr lang="en-US" sz="1800" dirty="0" err="1">
                <a:solidFill>
                  <a:srgbClr val="FFFF00"/>
                </a:solidFill>
              </a:rPr>
              <a:t>năng</a:t>
            </a:r>
            <a:r>
              <a:rPr lang="en-US" sz="1800" dirty="0">
                <a:solidFill>
                  <a:srgbClr val="FFFF00"/>
                </a:solidFill>
              </a:rPr>
              <a:t> </a:t>
            </a:r>
            <a:r>
              <a:rPr lang="en-US" sz="1800" dirty="0" err="1">
                <a:solidFill>
                  <a:srgbClr val="FFFF00"/>
                </a:solidFill>
              </a:rPr>
              <a:t>Đăng</a:t>
            </a:r>
            <a:r>
              <a:rPr lang="en-US" sz="1800" dirty="0">
                <a:solidFill>
                  <a:srgbClr val="FFFF00"/>
                </a:solidFill>
              </a:rPr>
              <a:t> </a:t>
            </a:r>
            <a:r>
              <a:rPr lang="en-US" sz="1800" dirty="0" err="1">
                <a:solidFill>
                  <a:srgbClr val="FFFF00"/>
                </a:solidFill>
              </a:rPr>
              <a:t>nhập</a:t>
            </a:r>
            <a:endParaRPr lang="en-US" sz="1800" dirty="0">
              <a:solidFill>
                <a:srgbClr val="FFFF00"/>
              </a:solidFill>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069108" y="1588770"/>
            <a:ext cx="5398492" cy="41262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609600"/>
          </a:xfrm>
        </p:spPr>
        <p:txBody>
          <a:bodyPr>
            <a:normAutofit/>
          </a:bodyPr>
          <a:lstStyle/>
          <a:p>
            <a:r>
              <a:rPr lang="en-US" sz="3200" dirty="0">
                <a:solidFill>
                  <a:srgbClr val="92D050"/>
                </a:solidFill>
              </a:rPr>
              <a:t>6.4 </a:t>
            </a:r>
            <a:r>
              <a:rPr lang="en-US" sz="3200" dirty="0" err="1">
                <a:solidFill>
                  <a:srgbClr val="92D050"/>
                </a:solidFill>
              </a:rPr>
              <a:t>Bài</a:t>
            </a:r>
            <a:r>
              <a:rPr lang="en-US" sz="3200" dirty="0">
                <a:solidFill>
                  <a:srgbClr val="92D050"/>
                </a:solidFill>
              </a:rPr>
              <a:t> </a:t>
            </a:r>
            <a:r>
              <a:rPr lang="en-US" sz="3200" dirty="0" err="1">
                <a:solidFill>
                  <a:srgbClr val="92D050"/>
                </a:solidFill>
              </a:rPr>
              <a:t>tập</a:t>
            </a:r>
            <a:r>
              <a:rPr lang="en-US" sz="3200" dirty="0">
                <a:solidFill>
                  <a:srgbClr val="92D050"/>
                </a:solidFill>
              </a:rPr>
              <a:t> </a:t>
            </a:r>
            <a:r>
              <a:rPr lang="en-US" sz="3200" dirty="0" err="1">
                <a:solidFill>
                  <a:srgbClr val="92D050"/>
                </a:solidFill>
              </a:rPr>
              <a:t>áp</a:t>
            </a:r>
            <a:r>
              <a:rPr lang="en-US" sz="3200" dirty="0">
                <a:solidFill>
                  <a:srgbClr val="92D050"/>
                </a:solidFill>
              </a:rPr>
              <a:t> </a:t>
            </a:r>
            <a:r>
              <a:rPr lang="en-US" sz="3200" dirty="0" err="1">
                <a:solidFill>
                  <a:srgbClr val="92D050"/>
                </a:solidFill>
              </a:rPr>
              <a:t>dụng</a:t>
            </a:r>
            <a:r>
              <a:rPr lang="en-US" sz="3200" dirty="0">
                <a:solidFill>
                  <a:srgbClr val="92D050"/>
                </a:solidFill>
              </a:rPr>
              <a:t> </a:t>
            </a:r>
            <a:r>
              <a:rPr lang="en-US" sz="3200" dirty="0" err="1">
                <a:solidFill>
                  <a:srgbClr val="92D050"/>
                </a:solidFill>
              </a:rPr>
              <a:t>vẽ</a:t>
            </a:r>
            <a:r>
              <a:rPr lang="en-US" sz="3200" dirty="0">
                <a:solidFill>
                  <a:srgbClr val="92D050"/>
                </a:solidFill>
              </a:rPr>
              <a:t> Sequence Diagram</a:t>
            </a:r>
          </a:p>
        </p:txBody>
      </p:sp>
      <p:sp>
        <p:nvSpPr>
          <p:cNvPr id="3" name="Content Placeholder 2"/>
          <p:cNvSpPr>
            <a:spLocks noGrp="1"/>
          </p:cNvSpPr>
          <p:nvPr>
            <p:ph idx="1"/>
          </p:nvPr>
        </p:nvSpPr>
        <p:spPr>
          <a:xfrm>
            <a:off x="457200" y="838200"/>
            <a:ext cx="8458200" cy="533400"/>
          </a:xfrm>
        </p:spPr>
        <p:txBody>
          <a:bodyPr>
            <a:normAutofit/>
          </a:bodyPr>
          <a:lstStyle/>
          <a:p>
            <a:pPr>
              <a:buNone/>
            </a:pPr>
            <a:r>
              <a:rPr lang="en-US" sz="1800" dirty="0">
                <a:solidFill>
                  <a:srgbClr val="FFFF00"/>
                </a:solidFill>
              </a:rPr>
              <a:t>6.4.6 </a:t>
            </a:r>
            <a:r>
              <a:rPr lang="en-US" sz="1800" dirty="0" err="1">
                <a:solidFill>
                  <a:srgbClr val="FFFF00"/>
                </a:solidFill>
              </a:rPr>
              <a:t>Vẽ</a:t>
            </a:r>
            <a:r>
              <a:rPr lang="en-US" sz="1800" dirty="0">
                <a:solidFill>
                  <a:srgbClr val="FFFF00"/>
                </a:solidFill>
              </a:rPr>
              <a:t> </a:t>
            </a:r>
            <a:r>
              <a:rPr lang="en-US" sz="1800" dirty="0" err="1">
                <a:solidFill>
                  <a:srgbClr val="FFFF00"/>
                </a:solidFill>
              </a:rPr>
              <a:t>mô</a:t>
            </a:r>
            <a:r>
              <a:rPr lang="en-US" sz="1800" dirty="0">
                <a:solidFill>
                  <a:srgbClr val="FFFF00"/>
                </a:solidFill>
              </a:rPr>
              <a:t> </a:t>
            </a:r>
            <a:r>
              <a:rPr lang="en-US" sz="1800" dirty="0" err="1">
                <a:solidFill>
                  <a:srgbClr val="FFFF00"/>
                </a:solidFill>
              </a:rPr>
              <a:t>hình</a:t>
            </a:r>
            <a:r>
              <a:rPr lang="en-US" sz="1800" dirty="0">
                <a:solidFill>
                  <a:srgbClr val="FFFF00"/>
                </a:solidFill>
              </a:rPr>
              <a:t> Sequence </a:t>
            </a:r>
            <a:r>
              <a:rPr lang="en-US" sz="1800" dirty="0" err="1">
                <a:solidFill>
                  <a:srgbClr val="FFFF00"/>
                </a:solidFill>
              </a:rPr>
              <a:t>cho</a:t>
            </a:r>
            <a:r>
              <a:rPr lang="en-US" sz="1800" dirty="0">
                <a:solidFill>
                  <a:srgbClr val="FFFF00"/>
                </a:solidFill>
              </a:rPr>
              <a:t> </a:t>
            </a:r>
            <a:r>
              <a:rPr lang="en-US" sz="1800" dirty="0" err="1">
                <a:solidFill>
                  <a:srgbClr val="FFFF00"/>
                </a:solidFill>
              </a:rPr>
              <a:t>chức</a:t>
            </a:r>
            <a:r>
              <a:rPr lang="en-US" sz="1800" dirty="0">
                <a:solidFill>
                  <a:srgbClr val="FFFF00"/>
                </a:solidFill>
              </a:rPr>
              <a:t> </a:t>
            </a:r>
            <a:r>
              <a:rPr lang="en-US" sz="1800" dirty="0" err="1">
                <a:solidFill>
                  <a:srgbClr val="FFFF00"/>
                </a:solidFill>
              </a:rPr>
              <a:t>năng</a:t>
            </a:r>
            <a:r>
              <a:rPr lang="en-US" sz="1800" dirty="0">
                <a:solidFill>
                  <a:srgbClr val="FFFF00"/>
                </a:solidFill>
              </a:rPr>
              <a:t> </a:t>
            </a:r>
            <a:r>
              <a:rPr lang="en-US" sz="1800" dirty="0" err="1">
                <a:solidFill>
                  <a:srgbClr val="FFFF00"/>
                </a:solidFill>
              </a:rPr>
              <a:t>Quản</a:t>
            </a:r>
            <a:r>
              <a:rPr lang="en-US" sz="1800" dirty="0">
                <a:solidFill>
                  <a:srgbClr val="FFFF00"/>
                </a:solidFill>
              </a:rPr>
              <a:t> </a:t>
            </a:r>
            <a:r>
              <a:rPr lang="en-US" sz="1800" dirty="0" err="1">
                <a:solidFill>
                  <a:srgbClr val="FFFF00"/>
                </a:solidFill>
              </a:rPr>
              <a:t>lý</a:t>
            </a:r>
            <a:r>
              <a:rPr lang="en-US" sz="1800" dirty="0">
                <a:solidFill>
                  <a:srgbClr val="FFFF00"/>
                </a:solidFill>
              </a:rPr>
              <a:t> </a:t>
            </a:r>
            <a:r>
              <a:rPr lang="en-US" sz="1800" dirty="0" err="1">
                <a:solidFill>
                  <a:srgbClr val="FFFF00"/>
                </a:solidFill>
              </a:rPr>
              <a:t>sản</a:t>
            </a:r>
            <a:r>
              <a:rPr lang="en-US" sz="1800" dirty="0">
                <a:solidFill>
                  <a:srgbClr val="FFFF00"/>
                </a:solidFill>
              </a:rPr>
              <a:t> </a:t>
            </a:r>
            <a:r>
              <a:rPr lang="en-US" sz="1800" dirty="0" err="1">
                <a:solidFill>
                  <a:srgbClr val="FFFF00"/>
                </a:solidFill>
              </a:rPr>
              <a:t>phẩm</a:t>
            </a:r>
            <a:endParaRPr lang="en-US" sz="1800" dirty="0">
              <a:solidFill>
                <a:srgbClr val="FFFF00"/>
              </a:solidFill>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524000" y="1371600"/>
            <a:ext cx="6477000" cy="4953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609600"/>
          </a:xfrm>
        </p:spPr>
        <p:txBody>
          <a:bodyPr>
            <a:normAutofit/>
          </a:bodyPr>
          <a:lstStyle/>
          <a:p>
            <a:r>
              <a:rPr lang="en-US" sz="3200" dirty="0">
                <a:solidFill>
                  <a:srgbClr val="92D050"/>
                </a:solidFill>
              </a:rPr>
              <a:t>6.4 </a:t>
            </a:r>
            <a:r>
              <a:rPr lang="en-US" sz="3200" dirty="0" err="1">
                <a:solidFill>
                  <a:srgbClr val="92D050"/>
                </a:solidFill>
              </a:rPr>
              <a:t>Bài</a:t>
            </a:r>
            <a:r>
              <a:rPr lang="en-US" sz="3200" dirty="0">
                <a:solidFill>
                  <a:srgbClr val="92D050"/>
                </a:solidFill>
              </a:rPr>
              <a:t> </a:t>
            </a:r>
            <a:r>
              <a:rPr lang="en-US" sz="3200" dirty="0" err="1">
                <a:solidFill>
                  <a:srgbClr val="92D050"/>
                </a:solidFill>
              </a:rPr>
              <a:t>tập</a:t>
            </a:r>
            <a:r>
              <a:rPr lang="en-US" sz="3200" dirty="0">
                <a:solidFill>
                  <a:srgbClr val="92D050"/>
                </a:solidFill>
              </a:rPr>
              <a:t> </a:t>
            </a:r>
            <a:r>
              <a:rPr lang="en-US" sz="3200" dirty="0" err="1">
                <a:solidFill>
                  <a:srgbClr val="92D050"/>
                </a:solidFill>
              </a:rPr>
              <a:t>áp</a:t>
            </a:r>
            <a:r>
              <a:rPr lang="en-US" sz="3200" dirty="0">
                <a:solidFill>
                  <a:srgbClr val="92D050"/>
                </a:solidFill>
              </a:rPr>
              <a:t> </a:t>
            </a:r>
            <a:r>
              <a:rPr lang="en-US" sz="3200" dirty="0" err="1">
                <a:solidFill>
                  <a:srgbClr val="92D050"/>
                </a:solidFill>
              </a:rPr>
              <a:t>dụng</a:t>
            </a:r>
            <a:r>
              <a:rPr lang="en-US" sz="3200" dirty="0">
                <a:solidFill>
                  <a:srgbClr val="92D050"/>
                </a:solidFill>
              </a:rPr>
              <a:t> </a:t>
            </a:r>
            <a:r>
              <a:rPr lang="en-US" sz="3200" dirty="0" err="1">
                <a:solidFill>
                  <a:srgbClr val="92D050"/>
                </a:solidFill>
              </a:rPr>
              <a:t>vẽ</a:t>
            </a:r>
            <a:r>
              <a:rPr lang="en-US" sz="3200" dirty="0">
                <a:solidFill>
                  <a:srgbClr val="92D050"/>
                </a:solidFill>
              </a:rPr>
              <a:t> Sequence Diagram</a:t>
            </a:r>
          </a:p>
        </p:txBody>
      </p:sp>
      <p:sp>
        <p:nvSpPr>
          <p:cNvPr id="3" name="Content Placeholder 2"/>
          <p:cNvSpPr>
            <a:spLocks noGrp="1"/>
          </p:cNvSpPr>
          <p:nvPr>
            <p:ph idx="1"/>
          </p:nvPr>
        </p:nvSpPr>
        <p:spPr>
          <a:xfrm>
            <a:off x="457200" y="838200"/>
            <a:ext cx="8458200" cy="533400"/>
          </a:xfrm>
        </p:spPr>
        <p:txBody>
          <a:bodyPr>
            <a:normAutofit/>
          </a:bodyPr>
          <a:lstStyle/>
          <a:p>
            <a:pPr>
              <a:buNone/>
            </a:pPr>
            <a:r>
              <a:rPr lang="en-US" sz="1800" dirty="0">
                <a:solidFill>
                  <a:srgbClr val="FFFF00"/>
                </a:solidFill>
              </a:rPr>
              <a:t>6.4.7 </a:t>
            </a:r>
            <a:r>
              <a:rPr lang="en-US" sz="1800" dirty="0" err="1">
                <a:solidFill>
                  <a:srgbClr val="FFFF00"/>
                </a:solidFill>
              </a:rPr>
              <a:t>Vẽ</a:t>
            </a:r>
            <a:r>
              <a:rPr lang="en-US" sz="1800" dirty="0">
                <a:solidFill>
                  <a:srgbClr val="FFFF00"/>
                </a:solidFill>
              </a:rPr>
              <a:t> </a:t>
            </a:r>
            <a:r>
              <a:rPr lang="en-US" sz="1800" dirty="0" err="1">
                <a:solidFill>
                  <a:srgbClr val="FFFF00"/>
                </a:solidFill>
              </a:rPr>
              <a:t>mô</a:t>
            </a:r>
            <a:r>
              <a:rPr lang="en-US" sz="1800" dirty="0">
                <a:solidFill>
                  <a:srgbClr val="FFFF00"/>
                </a:solidFill>
              </a:rPr>
              <a:t> </a:t>
            </a:r>
            <a:r>
              <a:rPr lang="en-US" sz="1800" dirty="0" err="1">
                <a:solidFill>
                  <a:srgbClr val="FFFF00"/>
                </a:solidFill>
              </a:rPr>
              <a:t>hình</a:t>
            </a:r>
            <a:r>
              <a:rPr lang="en-US" sz="1800" dirty="0">
                <a:solidFill>
                  <a:srgbClr val="FFFF00"/>
                </a:solidFill>
              </a:rPr>
              <a:t> Sequence </a:t>
            </a:r>
            <a:r>
              <a:rPr lang="en-US" sz="1800" dirty="0" err="1">
                <a:solidFill>
                  <a:srgbClr val="FFFF00"/>
                </a:solidFill>
              </a:rPr>
              <a:t>cho</a:t>
            </a:r>
            <a:r>
              <a:rPr lang="en-US" sz="1800" dirty="0">
                <a:solidFill>
                  <a:srgbClr val="FFFF00"/>
                </a:solidFill>
              </a:rPr>
              <a:t> </a:t>
            </a:r>
            <a:r>
              <a:rPr lang="en-US" sz="1800" dirty="0" err="1">
                <a:solidFill>
                  <a:srgbClr val="FFFF00"/>
                </a:solidFill>
              </a:rPr>
              <a:t>chức</a:t>
            </a:r>
            <a:r>
              <a:rPr lang="en-US" sz="1800" dirty="0">
                <a:solidFill>
                  <a:srgbClr val="FFFF00"/>
                </a:solidFill>
              </a:rPr>
              <a:t> </a:t>
            </a:r>
            <a:r>
              <a:rPr lang="en-US" sz="1800" dirty="0" err="1">
                <a:solidFill>
                  <a:srgbClr val="FFFF00"/>
                </a:solidFill>
              </a:rPr>
              <a:t>năng</a:t>
            </a:r>
            <a:r>
              <a:rPr lang="en-US" sz="1800" dirty="0">
                <a:solidFill>
                  <a:srgbClr val="FFFF00"/>
                </a:solidFill>
              </a:rPr>
              <a:t> </a:t>
            </a:r>
            <a:r>
              <a:rPr lang="en-US" sz="1800" dirty="0" err="1">
                <a:solidFill>
                  <a:srgbClr val="FFFF00"/>
                </a:solidFill>
              </a:rPr>
              <a:t>Tìm</a:t>
            </a:r>
            <a:r>
              <a:rPr lang="en-US" sz="1800" dirty="0">
                <a:solidFill>
                  <a:srgbClr val="FFFF00"/>
                </a:solidFill>
              </a:rPr>
              <a:t> </a:t>
            </a:r>
            <a:r>
              <a:rPr lang="en-US" sz="1800" dirty="0" err="1">
                <a:solidFill>
                  <a:srgbClr val="FFFF00"/>
                </a:solidFill>
              </a:rPr>
              <a:t>kiếm</a:t>
            </a:r>
            <a:r>
              <a:rPr lang="en-US" sz="1800" dirty="0">
                <a:solidFill>
                  <a:srgbClr val="FFFF00"/>
                </a:solidFill>
              </a:rPr>
              <a:t> </a:t>
            </a:r>
            <a:r>
              <a:rPr lang="en-US" sz="1800" dirty="0" err="1">
                <a:solidFill>
                  <a:srgbClr val="FFFF00"/>
                </a:solidFill>
              </a:rPr>
              <a:t>sản</a:t>
            </a:r>
            <a:r>
              <a:rPr lang="en-US" sz="1800" dirty="0">
                <a:solidFill>
                  <a:srgbClr val="FFFF00"/>
                </a:solidFill>
              </a:rPr>
              <a:t> </a:t>
            </a:r>
            <a:r>
              <a:rPr lang="en-US" sz="1800" dirty="0" err="1">
                <a:solidFill>
                  <a:srgbClr val="FFFF00"/>
                </a:solidFill>
              </a:rPr>
              <a:t>phẩm</a:t>
            </a:r>
            <a:endParaRPr lang="en-US" sz="1800" dirty="0">
              <a:solidFill>
                <a:srgbClr val="FFFF00"/>
              </a:solidFill>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981200" y="1524000"/>
            <a:ext cx="5410200" cy="4191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762000"/>
          </a:xfrm>
        </p:spPr>
        <p:txBody>
          <a:bodyPr>
            <a:normAutofit fontScale="90000"/>
          </a:bodyPr>
          <a:lstStyle/>
          <a:p>
            <a:r>
              <a:rPr lang="en-US" sz="3200" dirty="0">
                <a:solidFill>
                  <a:srgbClr val="92D050"/>
                </a:solidFill>
              </a:rPr>
              <a:t>6.1 </a:t>
            </a:r>
            <a:r>
              <a:rPr lang="en-US" sz="3200" dirty="0" err="1">
                <a:solidFill>
                  <a:srgbClr val="92D050"/>
                </a:solidFill>
              </a:rPr>
              <a:t>Giới</a:t>
            </a:r>
            <a:r>
              <a:rPr lang="en-US" sz="3200" dirty="0">
                <a:solidFill>
                  <a:srgbClr val="92D050"/>
                </a:solidFill>
              </a:rPr>
              <a:t> </a:t>
            </a:r>
            <a:r>
              <a:rPr lang="en-US" sz="3200" dirty="0" err="1">
                <a:solidFill>
                  <a:srgbClr val="92D050"/>
                </a:solidFill>
              </a:rPr>
              <a:t>thiệu</a:t>
            </a:r>
            <a:r>
              <a:rPr lang="en-US" sz="3200" dirty="0">
                <a:solidFill>
                  <a:srgbClr val="92D050"/>
                </a:solidFill>
              </a:rPr>
              <a:t> </a:t>
            </a:r>
            <a:r>
              <a:rPr lang="en-US" sz="3200" dirty="0" err="1">
                <a:solidFill>
                  <a:srgbClr val="92D050"/>
                </a:solidFill>
              </a:rPr>
              <a:t>mô</a:t>
            </a:r>
            <a:r>
              <a:rPr lang="en-US" sz="3200" dirty="0">
                <a:solidFill>
                  <a:srgbClr val="92D050"/>
                </a:solidFill>
              </a:rPr>
              <a:t> </a:t>
            </a:r>
            <a:r>
              <a:rPr lang="en-US" sz="3200" dirty="0" err="1">
                <a:solidFill>
                  <a:srgbClr val="92D050"/>
                </a:solidFill>
              </a:rPr>
              <a:t>hình</a:t>
            </a:r>
            <a:r>
              <a:rPr lang="en-US" sz="3200" dirty="0">
                <a:solidFill>
                  <a:srgbClr val="92D050"/>
                </a:solidFill>
              </a:rPr>
              <a:t> </a:t>
            </a:r>
            <a:r>
              <a:rPr lang="en-US" sz="3200" dirty="0" err="1">
                <a:solidFill>
                  <a:srgbClr val="92D050"/>
                </a:solidFill>
              </a:rPr>
              <a:t>tuần</a:t>
            </a:r>
            <a:r>
              <a:rPr lang="en-US" sz="3200" dirty="0">
                <a:solidFill>
                  <a:srgbClr val="92D050"/>
                </a:solidFill>
              </a:rPr>
              <a:t> </a:t>
            </a:r>
            <a:r>
              <a:rPr lang="en-US" sz="3200" dirty="0" err="1">
                <a:solidFill>
                  <a:srgbClr val="92D050"/>
                </a:solidFill>
              </a:rPr>
              <a:t>tự</a:t>
            </a:r>
            <a:r>
              <a:rPr lang="en-US" sz="3200" dirty="0">
                <a:solidFill>
                  <a:srgbClr val="92D050"/>
                </a:solidFill>
              </a:rPr>
              <a:t> (Sequence Diagram)</a:t>
            </a:r>
          </a:p>
        </p:txBody>
      </p:sp>
      <p:sp>
        <p:nvSpPr>
          <p:cNvPr id="3" name="Content Placeholder 2"/>
          <p:cNvSpPr>
            <a:spLocks noGrp="1"/>
          </p:cNvSpPr>
          <p:nvPr>
            <p:ph idx="1"/>
          </p:nvPr>
        </p:nvSpPr>
        <p:spPr>
          <a:xfrm>
            <a:off x="457200" y="990600"/>
            <a:ext cx="4495800" cy="5715000"/>
          </a:xfrm>
        </p:spPr>
        <p:txBody>
          <a:bodyPr>
            <a:normAutofit fontScale="77500" lnSpcReduction="20000"/>
          </a:bodyPr>
          <a:lstStyle/>
          <a:p>
            <a:pPr>
              <a:buNone/>
            </a:pPr>
            <a:r>
              <a:rPr lang="en-US" sz="2000" dirty="0">
                <a:solidFill>
                  <a:srgbClr val="FFFF00"/>
                </a:solidFill>
              </a:rPr>
              <a:t>6.1.1 </a:t>
            </a:r>
            <a:r>
              <a:rPr lang="en-US" sz="2000" dirty="0" err="1">
                <a:solidFill>
                  <a:srgbClr val="FFFF00"/>
                </a:solidFill>
              </a:rPr>
              <a:t>Công</a:t>
            </a:r>
            <a:r>
              <a:rPr lang="en-US" sz="2000" dirty="0">
                <a:solidFill>
                  <a:srgbClr val="FFFF00"/>
                </a:solidFill>
              </a:rPr>
              <a:t> </a:t>
            </a:r>
            <a:r>
              <a:rPr lang="en-US" sz="2000" dirty="0" err="1">
                <a:solidFill>
                  <a:srgbClr val="FFFF00"/>
                </a:solidFill>
              </a:rPr>
              <a:t>dụng</a:t>
            </a:r>
            <a:r>
              <a:rPr lang="en-US" sz="2000" dirty="0">
                <a:solidFill>
                  <a:srgbClr val="FFFF00"/>
                </a:solidFill>
              </a:rPr>
              <a:t> </a:t>
            </a:r>
            <a:r>
              <a:rPr lang="en-US" sz="2000" dirty="0" err="1">
                <a:solidFill>
                  <a:srgbClr val="FFFF00"/>
                </a:solidFill>
              </a:rPr>
              <a:t>của</a:t>
            </a:r>
            <a:r>
              <a:rPr lang="en-US" sz="2000" dirty="0">
                <a:solidFill>
                  <a:srgbClr val="FFFF00"/>
                </a:solidFill>
              </a:rPr>
              <a:t> Sequence Diagram</a:t>
            </a:r>
          </a:p>
          <a:p>
            <a:pPr indent="457200" algn="just">
              <a:lnSpc>
                <a:spcPct val="120000"/>
              </a:lnSpc>
              <a:buNone/>
            </a:pPr>
            <a:r>
              <a:rPr lang="en-US" sz="2000" dirty="0"/>
              <a:t>Sequence Diagram </a:t>
            </a:r>
            <a:r>
              <a:rPr lang="en-US" sz="2000" dirty="0" err="1"/>
              <a:t>là</a:t>
            </a:r>
            <a:r>
              <a:rPr lang="en-US" sz="2000" dirty="0"/>
              <a:t> </a:t>
            </a:r>
            <a:r>
              <a:rPr lang="en-US" sz="2000" dirty="0" err="1"/>
              <a:t>bản</a:t>
            </a:r>
            <a:r>
              <a:rPr lang="en-US" sz="2000" dirty="0"/>
              <a:t> </a:t>
            </a:r>
            <a:r>
              <a:rPr lang="en-US" sz="2000" dirty="0" err="1"/>
              <a:t>vẽ</a:t>
            </a:r>
            <a:r>
              <a:rPr lang="en-US" sz="2000" dirty="0"/>
              <a:t> </a:t>
            </a:r>
            <a:r>
              <a:rPr lang="en-US" sz="2000" dirty="0" err="1"/>
              <a:t>mô</a:t>
            </a:r>
            <a:r>
              <a:rPr lang="en-US" sz="2000" dirty="0"/>
              <a:t> </a:t>
            </a:r>
            <a:r>
              <a:rPr lang="en-US" sz="2000" dirty="0" err="1"/>
              <a:t>tả</a:t>
            </a:r>
            <a:r>
              <a:rPr lang="en-US" sz="2000" dirty="0"/>
              <a:t> </a:t>
            </a:r>
            <a:r>
              <a:rPr lang="en-US" sz="2000" dirty="0" err="1"/>
              <a:t>sự</a:t>
            </a:r>
            <a:r>
              <a:rPr lang="en-US" sz="2000" dirty="0"/>
              <a:t> </a:t>
            </a:r>
            <a:r>
              <a:rPr lang="en-US" sz="2000" dirty="0" err="1"/>
              <a:t>trao</a:t>
            </a:r>
            <a:r>
              <a:rPr lang="en-US" sz="2000" dirty="0"/>
              <a:t> </a:t>
            </a:r>
            <a:r>
              <a:rPr lang="en-US" sz="2000" dirty="0" err="1"/>
              <a:t>đổi</a:t>
            </a:r>
            <a:r>
              <a:rPr lang="en-US" sz="2000" dirty="0"/>
              <a:t>, </a:t>
            </a:r>
            <a:r>
              <a:rPr lang="en-US" sz="2000" dirty="0" err="1"/>
              <a:t>tương</a:t>
            </a:r>
            <a:r>
              <a:rPr lang="en-US" sz="2000" dirty="0"/>
              <a:t> </a:t>
            </a:r>
            <a:r>
              <a:rPr lang="en-US" sz="2000" dirty="0" err="1"/>
              <a:t>tác</a:t>
            </a:r>
            <a:r>
              <a:rPr lang="en-US" sz="2000" dirty="0"/>
              <a:t> </a:t>
            </a:r>
            <a:r>
              <a:rPr lang="en-US" sz="2000" dirty="0" err="1"/>
              <a:t>của</a:t>
            </a:r>
            <a:r>
              <a:rPr lang="en-US" sz="2000" dirty="0"/>
              <a:t> </a:t>
            </a:r>
            <a:r>
              <a:rPr lang="en-US" sz="2000" dirty="0" err="1"/>
              <a:t>các</a:t>
            </a:r>
            <a:r>
              <a:rPr lang="en-US" sz="2000" dirty="0"/>
              <a:t> </a:t>
            </a:r>
            <a:r>
              <a:rPr lang="en-US" sz="2000" dirty="0" err="1"/>
              <a:t>đối</a:t>
            </a:r>
            <a:r>
              <a:rPr lang="en-US" sz="2000" dirty="0"/>
              <a:t> </a:t>
            </a:r>
            <a:r>
              <a:rPr lang="en-US" sz="2000" dirty="0" err="1"/>
              <a:t>tượng</a:t>
            </a:r>
            <a:r>
              <a:rPr lang="en-US" sz="2000" dirty="0"/>
              <a:t> </a:t>
            </a:r>
            <a:r>
              <a:rPr lang="en-US" sz="2000" dirty="0" err="1"/>
              <a:t>với</a:t>
            </a:r>
            <a:r>
              <a:rPr lang="en-US" sz="2000" dirty="0"/>
              <a:t> </a:t>
            </a:r>
            <a:r>
              <a:rPr lang="en-US" sz="2000" dirty="0" err="1"/>
              <a:t>nhau</a:t>
            </a:r>
            <a:r>
              <a:rPr lang="en-US" sz="2000" dirty="0"/>
              <a:t> </a:t>
            </a:r>
            <a:r>
              <a:rPr lang="en-US" sz="2000" dirty="0" err="1"/>
              <a:t>theo</a:t>
            </a:r>
            <a:r>
              <a:rPr lang="en-US" sz="2000" dirty="0"/>
              <a:t> </a:t>
            </a:r>
            <a:r>
              <a:rPr lang="en-US" sz="2000" dirty="0" err="1">
                <a:solidFill>
                  <a:srgbClr val="69D8FF"/>
                </a:solidFill>
              </a:rPr>
              <a:t>trình</a:t>
            </a:r>
            <a:r>
              <a:rPr lang="en-US" sz="2000" dirty="0">
                <a:solidFill>
                  <a:srgbClr val="69D8FF"/>
                </a:solidFill>
              </a:rPr>
              <a:t> </a:t>
            </a:r>
            <a:r>
              <a:rPr lang="en-US" sz="2000" dirty="0" err="1">
                <a:solidFill>
                  <a:srgbClr val="69D8FF"/>
                </a:solidFill>
              </a:rPr>
              <a:t>tự</a:t>
            </a:r>
            <a:r>
              <a:rPr lang="en-US" sz="2000" dirty="0">
                <a:solidFill>
                  <a:srgbClr val="69D8FF"/>
                </a:solidFill>
              </a:rPr>
              <a:t> </a:t>
            </a:r>
            <a:r>
              <a:rPr lang="en-US" sz="2000" dirty="0" err="1">
                <a:solidFill>
                  <a:srgbClr val="69D8FF"/>
                </a:solidFill>
              </a:rPr>
              <a:t>thời</a:t>
            </a:r>
            <a:r>
              <a:rPr lang="en-US" sz="2000" dirty="0">
                <a:solidFill>
                  <a:srgbClr val="69D8FF"/>
                </a:solidFill>
              </a:rPr>
              <a:t> </a:t>
            </a:r>
            <a:r>
              <a:rPr lang="en-US" sz="2000" dirty="0" err="1">
                <a:solidFill>
                  <a:srgbClr val="69D8FF"/>
                </a:solidFill>
              </a:rPr>
              <a:t>gian</a:t>
            </a:r>
            <a:r>
              <a:rPr lang="vi-VN" sz="2000" dirty="0"/>
              <a:t>. </a:t>
            </a:r>
            <a:endParaRPr lang="en-US" sz="2000" dirty="0"/>
          </a:p>
          <a:p>
            <a:pPr indent="457200" algn="just">
              <a:lnSpc>
                <a:spcPct val="120000"/>
              </a:lnSpc>
              <a:buNone/>
            </a:pPr>
            <a:r>
              <a:rPr lang="en-US" sz="2000" dirty="0" err="1"/>
              <a:t>Mô</a:t>
            </a:r>
            <a:r>
              <a:rPr lang="en-US" sz="2000" dirty="0"/>
              <a:t> </a:t>
            </a:r>
            <a:r>
              <a:rPr lang="en-US" sz="2000" dirty="0" err="1"/>
              <a:t>hình</a:t>
            </a:r>
            <a:r>
              <a:rPr lang="en-US" sz="2000" dirty="0"/>
              <a:t> </a:t>
            </a:r>
            <a:r>
              <a:rPr lang="en-US" sz="2000" dirty="0" err="1"/>
              <a:t>tuần</a:t>
            </a:r>
            <a:r>
              <a:rPr lang="en-US" sz="2000" dirty="0"/>
              <a:t> </a:t>
            </a:r>
            <a:r>
              <a:rPr lang="en-US" sz="2000" dirty="0" err="1"/>
              <a:t>tự</a:t>
            </a:r>
            <a:r>
              <a:rPr lang="en-US" sz="2000" dirty="0"/>
              <a:t> </a:t>
            </a:r>
            <a:r>
              <a:rPr lang="en-US" sz="2000" dirty="0" err="1"/>
              <a:t>bao</a:t>
            </a:r>
            <a:r>
              <a:rPr lang="en-US" sz="2000" dirty="0"/>
              <a:t> </a:t>
            </a:r>
            <a:r>
              <a:rPr lang="en-US" sz="2000" dirty="0" err="1"/>
              <a:t>gồm</a:t>
            </a:r>
            <a:r>
              <a:rPr lang="en-US" sz="2000" dirty="0"/>
              <a:t> </a:t>
            </a:r>
            <a:r>
              <a:rPr lang="en-US" sz="2000" dirty="0" err="1"/>
              <a:t>các</a:t>
            </a:r>
            <a:r>
              <a:rPr lang="en-US" sz="2000" dirty="0"/>
              <a:t> </a:t>
            </a:r>
            <a:r>
              <a:rPr lang="en-US" sz="2000" dirty="0" err="1"/>
              <a:t>phần</a:t>
            </a:r>
            <a:r>
              <a:rPr lang="en-US" sz="2000" dirty="0"/>
              <a:t> </a:t>
            </a:r>
            <a:r>
              <a:rPr lang="en-US" sz="2000" dirty="0" err="1"/>
              <a:t>tử</a:t>
            </a:r>
            <a:r>
              <a:rPr lang="en-US" sz="2000" dirty="0"/>
              <a:t> </a:t>
            </a:r>
            <a:r>
              <a:rPr lang="en-US" sz="2000" dirty="0" err="1"/>
              <a:t>biểu</a:t>
            </a:r>
            <a:r>
              <a:rPr lang="en-US" sz="2000" dirty="0"/>
              <a:t> </a:t>
            </a:r>
            <a:r>
              <a:rPr lang="en-US" sz="2000" dirty="0" err="1"/>
              <a:t>diễn</a:t>
            </a:r>
            <a:r>
              <a:rPr lang="en-US" sz="2000" dirty="0"/>
              <a:t> </a:t>
            </a:r>
            <a:r>
              <a:rPr lang="en-US" sz="2000" dirty="0" err="1"/>
              <a:t>cho</a:t>
            </a:r>
            <a:r>
              <a:rPr lang="en-US" sz="2000" dirty="0"/>
              <a:t> </a:t>
            </a:r>
            <a:r>
              <a:rPr lang="en-US" sz="2000" dirty="0" err="1"/>
              <a:t>các</a:t>
            </a:r>
            <a:r>
              <a:rPr lang="en-US" sz="2000" dirty="0"/>
              <a:t> </a:t>
            </a:r>
            <a:r>
              <a:rPr lang="en-US" sz="2000" dirty="0" err="1"/>
              <a:t>đối</a:t>
            </a:r>
            <a:r>
              <a:rPr lang="en-US" sz="2000" dirty="0"/>
              <a:t> </a:t>
            </a:r>
            <a:r>
              <a:rPr lang="en-US" sz="2000" dirty="0" err="1"/>
              <a:t>tượng</a:t>
            </a:r>
            <a:r>
              <a:rPr lang="en-US" sz="2000" dirty="0"/>
              <a:t>, </a:t>
            </a:r>
            <a:r>
              <a:rPr lang="en-US" sz="2000" dirty="0" err="1"/>
              <a:t>các</a:t>
            </a:r>
            <a:r>
              <a:rPr lang="en-US" sz="2000" dirty="0"/>
              <a:t> </a:t>
            </a:r>
            <a:r>
              <a:rPr lang="en-US" sz="2000" dirty="0" err="1"/>
              <a:t>thông</a:t>
            </a:r>
            <a:r>
              <a:rPr lang="en-US" sz="2000" dirty="0"/>
              <a:t> </a:t>
            </a:r>
            <a:r>
              <a:rPr lang="en-US" sz="2000" dirty="0" err="1"/>
              <a:t>điệp</a:t>
            </a:r>
            <a:r>
              <a:rPr lang="en-US" sz="2000" dirty="0"/>
              <a:t> </a:t>
            </a:r>
            <a:r>
              <a:rPr lang="en-US" sz="2000" dirty="0" err="1"/>
              <a:t>được</a:t>
            </a:r>
            <a:r>
              <a:rPr lang="en-US" sz="2000" dirty="0"/>
              <a:t> </a:t>
            </a:r>
            <a:r>
              <a:rPr lang="en-US" sz="2000" dirty="0" err="1"/>
              <a:t>gửi</a:t>
            </a:r>
            <a:r>
              <a:rPr lang="en-US" sz="2000" dirty="0"/>
              <a:t> </a:t>
            </a:r>
            <a:r>
              <a:rPr lang="en-US" sz="2000" dirty="0" err="1"/>
              <a:t>và</a:t>
            </a:r>
            <a:r>
              <a:rPr lang="en-US" sz="2000" dirty="0"/>
              <a:t> </a:t>
            </a:r>
            <a:r>
              <a:rPr lang="en-US" sz="2000" dirty="0" err="1"/>
              <a:t>nhận</a:t>
            </a:r>
            <a:r>
              <a:rPr lang="en-US" sz="2000" dirty="0"/>
              <a:t> </a:t>
            </a:r>
            <a:r>
              <a:rPr lang="en-US" sz="2000" dirty="0" err="1"/>
              <a:t>trình</a:t>
            </a:r>
            <a:r>
              <a:rPr lang="en-US" sz="2000" dirty="0"/>
              <a:t> </a:t>
            </a:r>
            <a:r>
              <a:rPr lang="en-US" sz="2000" dirty="0" err="1"/>
              <a:t>tự</a:t>
            </a:r>
            <a:r>
              <a:rPr lang="en-US" sz="2000" dirty="0"/>
              <a:t> </a:t>
            </a:r>
            <a:r>
              <a:rPr lang="en-US" sz="2000" dirty="0" err="1"/>
              <a:t>theo</a:t>
            </a:r>
            <a:r>
              <a:rPr lang="en-US" sz="2000" dirty="0"/>
              <a:t> </a:t>
            </a:r>
            <a:r>
              <a:rPr lang="en-US" sz="2000" dirty="0" err="1"/>
              <a:t>thời</a:t>
            </a:r>
            <a:r>
              <a:rPr lang="en-US" sz="2000" dirty="0"/>
              <a:t> </a:t>
            </a:r>
            <a:r>
              <a:rPr lang="en-US" sz="2000" dirty="0" err="1"/>
              <a:t>gian</a:t>
            </a:r>
            <a:r>
              <a:rPr lang="en-US" sz="2000" dirty="0"/>
              <a:t> </a:t>
            </a:r>
            <a:r>
              <a:rPr lang="en-US" sz="2000" dirty="0" err="1"/>
              <a:t>để</a:t>
            </a:r>
            <a:r>
              <a:rPr lang="en-US" sz="2000" dirty="0"/>
              <a:t> </a:t>
            </a:r>
            <a:r>
              <a:rPr lang="en-US" sz="2000" dirty="0" err="1"/>
              <a:t>thực</a:t>
            </a:r>
            <a:r>
              <a:rPr lang="en-US" sz="2000" dirty="0"/>
              <a:t> </a:t>
            </a:r>
            <a:r>
              <a:rPr lang="en-US" sz="2000" dirty="0" err="1"/>
              <a:t>hiện</a:t>
            </a:r>
            <a:r>
              <a:rPr lang="en-US" sz="2000" dirty="0"/>
              <a:t> </a:t>
            </a:r>
            <a:r>
              <a:rPr lang="en-US" sz="2000" dirty="0" err="1"/>
              <a:t>các</a:t>
            </a:r>
            <a:r>
              <a:rPr lang="en-US" sz="2000" dirty="0"/>
              <a:t> ca </a:t>
            </a:r>
            <a:r>
              <a:rPr lang="en-US" sz="2000" dirty="0" err="1"/>
              <a:t>sử</a:t>
            </a:r>
            <a:r>
              <a:rPr lang="en-US" sz="2000" dirty="0"/>
              <a:t> </a:t>
            </a:r>
            <a:r>
              <a:rPr lang="en-US" sz="2000" dirty="0" err="1"/>
              <a:t>dụng</a:t>
            </a:r>
            <a:r>
              <a:rPr lang="en-US" sz="2000" dirty="0"/>
              <a:t> (Use Case) </a:t>
            </a:r>
            <a:r>
              <a:rPr lang="en-US" sz="2000" dirty="0" err="1"/>
              <a:t>của</a:t>
            </a:r>
            <a:r>
              <a:rPr lang="en-US" sz="2000" dirty="0"/>
              <a:t> </a:t>
            </a:r>
            <a:r>
              <a:rPr lang="en-US" sz="2000" dirty="0" err="1"/>
              <a:t>hệ</a:t>
            </a:r>
            <a:r>
              <a:rPr lang="en-US" sz="2000" dirty="0"/>
              <a:t> </a:t>
            </a:r>
            <a:r>
              <a:rPr lang="en-US" sz="2000" dirty="0" err="1"/>
              <a:t>thống</a:t>
            </a:r>
            <a:r>
              <a:rPr lang="en-US" sz="2000" dirty="0"/>
              <a:t>.</a:t>
            </a:r>
            <a:r>
              <a:rPr lang="en-US" sz="2000" dirty="0">
                <a:solidFill>
                  <a:srgbClr val="71DAFF"/>
                </a:solidFill>
              </a:rPr>
              <a:t> </a:t>
            </a:r>
          </a:p>
          <a:p>
            <a:pPr marL="0" algn="just">
              <a:buNone/>
            </a:pPr>
            <a:r>
              <a:rPr lang="en-US" sz="2000" dirty="0">
                <a:solidFill>
                  <a:srgbClr val="FFFF00"/>
                </a:solidFill>
              </a:rPr>
              <a:t>6.1.2 </a:t>
            </a:r>
            <a:r>
              <a:rPr lang="en-US" sz="2000" dirty="0" err="1">
                <a:solidFill>
                  <a:srgbClr val="FFFF00"/>
                </a:solidFill>
              </a:rPr>
              <a:t>Vị</a:t>
            </a:r>
            <a:r>
              <a:rPr lang="en-US" sz="2000" dirty="0">
                <a:solidFill>
                  <a:srgbClr val="FFFF00"/>
                </a:solidFill>
              </a:rPr>
              <a:t> </a:t>
            </a:r>
            <a:r>
              <a:rPr lang="en-US" sz="2000" dirty="0" err="1">
                <a:solidFill>
                  <a:srgbClr val="FFFF00"/>
                </a:solidFill>
              </a:rPr>
              <a:t>trí</a:t>
            </a:r>
            <a:r>
              <a:rPr lang="en-US" sz="2000" dirty="0">
                <a:solidFill>
                  <a:srgbClr val="FFFF00"/>
                </a:solidFill>
              </a:rPr>
              <a:t> </a:t>
            </a:r>
            <a:r>
              <a:rPr lang="en-US" sz="2000" dirty="0" err="1">
                <a:solidFill>
                  <a:srgbClr val="FFFF00"/>
                </a:solidFill>
              </a:rPr>
              <a:t>của</a:t>
            </a:r>
            <a:r>
              <a:rPr lang="en-US" sz="2000" dirty="0">
                <a:solidFill>
                  <a:srgbClr val="FFFF00"/>
                </a:solidFill>
              </a:rPr>
              <a:t> Sequence Diagram </a:t>
            </a:r>
            <a:r>
              <a:rPr lang="en-US" sz="2000" dirty="0" err="1">
                <a:solidFill>
                  <a:srgbClr val="FFFF00"/>
                </a:solidFill>
              </a:rPr>
              <a:t>trong</a:t>
            </a:r>
            <a:r>
              <a:rPr lang="en-US" sz="2000" dirty="0">
                <a:solidFill>
                  <a:srgbClr val="FFFF00"/>
                </a:solidFill>
              </a:rPr>
              <a:t> </a:t>
            </a:r>
            <a:r>
              <a:rPr lang="en-US" sz="2000" dirty="0" err="1">
                <a:solidFill>
                  <a:srgbClr val="FFFF00"/>
                </a:solidFill>
              </a:rPr>
              <a:t>quá</a:t>
            </a:r>
            <a:r>
              <a:rPr lang="en-US" sz="2000" dirty="0">
                <a:solidFill>
                  <a:srgbClr val="FFFF00"/>
                </a:solidFill>
              </a:rPr>
              <a:t> </a:t>
            </a:r>
            <a:r>
              <a:rPr lang="en-US" sz="2000" dirty="0" err="1">
                <a:solidFill>
                  <a:srgbClr val="FFFF00"/>
                </a:solidFill>
              </a:rPr>
              <a:t>trình</a:t>
            </a:r>
            <a:r>
              <a:rPr lang="en-US" sz="2000" dirty="0">
                <a:solidFill>
                  <a:srgbClr val="FFFF00"/>
                </a:solidFill>
              </a:rPr>
              <a:t> </a:t>
            </a:r>
            <a:r>
              <a:rPr lang="en-US" sz="2000" dirty="0" err="1">
                <a:solidFill>
                  <a:srgbClr val="FFFF00"/>
                </a:solidFill>
              </a:rPr>
              <a:t>xây</a:t>
            </a:r>
            <a:r>
              <a:rPr lang="en-US" sz="2000" dirty="0">
                <a:solidFill>
                  <a:srgbClr val="FFFF00"/>
                </a:solidFill>
              </a:rPr>
              <a:t> </a:t>
            </a:r>
            <a:r>
              <a:rPr lang="en-US" sz="2000" dirty="0" err="1">
                <a:solidFill>
                  <a:srgbClr val="FFFF00"/>
                </a:solidFill>
              </a:rPr>
              <a:t>dựng</a:t>
            </a:r>
            <a:r>
              <a:rPr lang="en-US" sz="2000" dirty="0">
                <a:solidFill>
                  <a:srgbClr val="FFFF00"/>
                </a:solidFill>
              </a:rPr>
              <a:t> </a:t>
            </a:r>
            <a:r>
              <a:rPr lang="en-US" sz="2000" dirty="0" err="1">
                <a:solidFill>
                  <a:srgbClr val="FFFF00"/>
                </a:solidFill>
              </a:rPr>
              <a:t>hệ</a:t>
            </a:r>
            <a:r>
              <a:rPr lang="en-US" sz="2000" dirty="0">
                <a:solidFill>
                  <a:srgbClr val="FFFF00"/>
                </a:solidFill>
              </a:rPr>
              <a:t> </a:t>
            </a:r>
            <a:r>
              <a:rPr lang="en-US" sz="2000" dirty="0" err="1">
                <a:solidFill>
                  <a:srgbClr val="FFFF00"/>
                </a:solidFill>
              </a:rPr>
              <a:t>thống</a:t>
            </a:r>
            <a:endParaRPr lang="en-US" sz="2000" dirty="0">
              <a:solidFill>
                <a:srgbClr val="FFFF00"/>
              </a:solidFill>
            </a:endParaRPr>
          </a:p>
          <a:p>
            <a:pPr marL="0" algn="just">
              <a:buNone/>
            </a:pPr>
            <a:r>
              <a:rPr lang="en-US" sz="2000" dirty="0">
                <a:solidFill>
                  <a:srgbClr val="69D8FF"/>
                </a:solidFill>
              </a:rPr>
              <a:t>	</a:t>
            </a:r>
            <a:r>
              <a:rPr lang="en-US" sz="2000" dirty="0" err="1"/>
              <a:t>Xây</a:t>
            </a:r>
            <a:r>
              <a:rPr lang="en-US" sz="2000" dirty="0"/>
              <a:t> </a:t>
            </a:r>
            <a:r>
              <a:rPr lang="en-US" sz="2000" dirty="0" err="1"/>
              <a:t>dựng</a:t>
            </a:r>
            <a:r>
              <a:rPr lang="en-US" sz="2000" dirty="0"/>
              <a:t> </a:t>
            </a:r>
            <a:r>
              <a:rPr lang="en-US" sz="2000" dirty="0" err="1"/>
              <a:t>biểu</a:t>
            </a:r>
            <a:r>
              <a:rPr lang="en-US" sz="2000" dirty="0"/>
              <a:t> </a:t>
            </a:r>
            <a:r>
              <a:rPr lang="en-US" sz="2000" dirty="0" err="1"/>
              <a:t>đồ</a:t>
            </a:r>
            <a:r>
              <a:rPr lang="en-US" sz="2000" dirty="0"/>
              <a:t> </a:t>
            </a:r>
            <a:r>
              <a:rPr lang="en-US" sz="2000" dirty="0" err="1"/>
              <a:t>tương</a:t>
            </a:r>
            <a:r>
              <a:rPr lang="en-US" sz="2000" dirty="0"/>
              <a:t> </a:t>
            </a:r>
            <a:r>
              <a:rPr lang="en-US" sz="2000" dirty="0" err="1"/>
              <a:t>tác</a:t>
            </a:r>
            <a:r>
              <a:rPr lang="en-US" sz="2000" dirty="0"/>
              <a:t> </a:t>
            </a:r>
            <a:r>
              <a:rPr lang="en-US" sz="2000" dirty="0" err="1"/>
              <a:t>là</a:t>
            </a:r>
            <a:r>
              <a:rPr lang="en-US" sz="2000" dirty="0"/>
              <a:t> </a:t>
            </a:r>
            <a:r>
              <a:rPr lang="en-US" sz="2000" dirty="0" err="1"/>
              <a:t>thực</a:t>
            </a:r>
            <a:r>
              <a:rPr lang="en-US" sz="2000" dirty="0"/>
              <a:t> </a:t>
            </a:r>
            <a:r>
              <a:rPr lang="en-US" sz="2000" dirty="0" err="1"/>
              <a:t>hiện</a:t>
            </a:r>
            <a:r>
              <a:rPr lang="en-US" sz="2000" dirty="0"/>
              <a:t> </a:t>
            </a:r>
            <a:r>
              <a:rPr lang="en-US" sz="2000" dirty="0" err="1"/>
              <a:t>việc</a:t>
            </a:r>
            <a:r>
              <a:rPr lang="en-US" sz="2000" dirty="0"/>
              <a:t> </a:t>
            </a:r>
            <a:r>
              <a:rPr lang="en-US" sz="2000" dirty="0" err="1"/>
              <a:t>gán</a:t>
            </a:r>
            <a:r>
              <a:rPr lang="en-US" sz="2000" dirty="0"/>
              <a:t> </a:t>
            </a:r>
            <a:r>
              <a:rPr lang="en-US" sz="2000" dirty="0" err="1"/>
              <a:t>trách</a:t>
            </a:r>
            <a:r>
              <a:rPr lang="en-US" sz="2000" dirty="0"/>
              <a:t> </a:t>
            </a:r>
            <a:r>
              <a:rPr lang="en-US" sz="2000" dirty="0" err="1"/>
              <a:t>nhiệm</a:t>
            </a:r>
            <a:r>
              <a:rPr lang="en-US" sz="2000" dirty="0"/>
              <a:t> </a:t>
            </a:r>
            <a:r>
              <a:rPr lang="en-US" sz="2000" dirty="0" err="1"/>
              <a:t>cho</a:t>
            </a:r>
            <a:r>
              <a:rPr lang="en-US" sz="2000" dirty="0"/>
              <a:t> </a:t>
            </a:r>
            <a:r>
              <a:rPr lang="en-US" sz="2000" dirty="0" err="1"/>
              <a:t>các</a:t>
            </a:r>
            <a:r>
              <a:rPr lang="en-US" sz="2000" dirty="0"/>
              <a:t> </a:t>
            </a:r>
            <a:r>
              <a:rPr lang="en-US" sz="2000" dirty="0" err="1"/>
              <a:t>đối</a:t>
            </a:r>
            <a:r>
              <a:rPr lang="en-US" sz="2000" dirty="0"/>
              <a:t> </a:t>
            </a:r>
            <a:r>
              <a:rPr lang="en-US" sz="2000" dirty="0" err="1"/>
              <a:t>tượng</a:t>
            </a:r>
            <a:r>
              <a:rPr lang="en-US" sz="2000" dirty="0"/>
              <a:t>. </a:t>
            </a:r>
            <a:r>
              <a:rPr lang="en-US" sz="2000" dirty="0" err="1"/>
              <a:t>Từ</a:t>
            </a:r>
            <a:r>
              <a:rPr lang="en-US" sz="2000" dirty="0"/>
              <a:t> </a:t>
            </a:r>
            <a:r>
              <a:rPr lang="en-US" sz="2000" dirty="0" err="1"/>
              <a:t>biểu</a:t>
            </a:r>
            <a:r>
              <a:rPr lang="en-US" sz="2000" dirty="0"/>
              <a:t> </a:t>
            </a:r>
            <a:r>
              <a:rPr lang="en-US" sz="2000" dirty="0" err="1"/>
              <a:t>đồ</a:t>
            </a:r>
            <a:r>
              <a:rPr lang="en-US" sz="2000" dirty="0"/>
              <a:t> </a:t>
            </a:r>
            <a:r>
              <a:rPr lang="en-US" sz="2000" dirty="0" err="1"/>
              <a:t>tương</a:t>
            </a:r>
            <a:r>
              <a:rPr lang="en-US" sz="2000" dirty="0"/>
              <a:t> </a:t>
            </a:r>
            <a:r>
              <a:rPr lang="en-US" sz="2000" dirty="0" err="1"/>
              <a:t>tác</a:t>
            </a:r>
            <a:r>
              <a:rPr lang="en-US" sz="2000" dirty="0"/>
              <a:t> </a:t>
            </a:r>
            <a:r>
              <a:rPr lang="en-US" sz="2000" dirty="0" err="1"/>
              <a:t>ta</a:t>
            </a:r>
            <a:r>
              <a:rPr lang="en-US" sz="2000" dirty="0"/>
              <a:t> </a:t>
            </a:r>
            <a:r>
              <a:rPr lang="en-US" sz="2000" dirty="0" err="1"/>
              <a:t>có</a:t>
            </a:r>
            <a:r>
              <a:rPr lang="en-US" sz="2000" dirty="0"/>
              <a:t> </a:t>
            </a:r>
            <a:r>
              <a:rPr lang="en-US" sz="2000" dirty="0" err="1"/>
              <a:t>thể</a:t>
            </a:r>
            <a:r>
              <a:rPr lang="en-US" sz="2000" dirty="0"/>
              <a:t> </a:t>
            </a:r>
            <a:r>
              <a:rPr lang="en-US" sz="2000" dirty="0" err="1"/>
              <a:t>phát</a:t>
            </a:r>
            <a:r>
              <a:rPr lang="en-US" sz="2000" dirty="0"/>
              <a:t> </a:t>
            </a:r>
            <a:r>
              <a:rPr lang="en-US" sz="2000" dirty="0" err="1"/>
              <a:t>hiện</a:t>
            </a:r>
            <a:r>
              <a:rPr lang="en-US" sz="2000" dirty="0"/>
              <a:t> </a:t>
            </a:r>
            <a:r>
              <a:rPr lang="en-US" sz="2000" dirty="0" err="1"/>
              <a:t>thêm</a:t>
            </a:r>
            <a:r>
              <a:rPr lang="en-US" sz="2000" dirty="0"/>
              <a:t> </a:t>
            </a:r>
            <a:r>
              <a:rPr lang="en-US" sz="2000" dirty="0" err="1"/>
              <a:t>các</a:t>
            </a:r>
            <a:r>
              <a:rPr lang="en-US" sz="2000" dirty="0"/>
              <a:t> </a:t>
            </a:r>
            <a:r>
              <a:rPr lang="en-US" sz="2000" dirty="0" err="1"/>
              <a:t>lớp</a:t>
            </a:r>
            <a:r>
              <a:rPr lang="en-US" sz="2000" dirty="0"/>
              <a:t>, </a:t>
            </a:r>
            <a:r>
              <a:rPr lang="en-US" sz="2000" dirty="0" err="1"/>
              <a:t>các</a:t>
            </a:r>
            <a:r>
              <a:rPr lang="en-US" sz="2000" dirty="0"/>
              <a:t> </a:t>
            </a:r>
            <a:r>
              <a:rPr lang="en-US" sz="2000" dirty="0" err="1"/>
              <a:t>thao</a:t>
            </a:r>
            <a:r>
              <a:rPr lang="en-US" sz="2000" dirty="0"/>
              <a:t> </a:t>
            </a:r>
            <a:r>
              <a:rPr lang="en-US" sz="2000" dirty="0" err="1"/>
              <a:t>tác</a:t>
            </a:r>
            <a:r>
              <a:rPr lang="en-US" sz="2000" dirty="0"/>
              <a:t> </a:t>
            </a:r>
            <a:r>
              <a:rPr lang="en-US" sz="2000" dirty="0" err="1"/>
              <a:t>cần</a:t>
            </a:r>
            <a:r>
              <a:rPr lang="en-US" sz="2000" dirty="0"/>
              <a:t> </a:t>
            </a:r>
            <a:r>
              <a:rPr lang="en-US" sz="2000" dirty="0" err="1"/>
              <a:t>thực</a:t>
            </a:r>
            <a:r>
              <a:rPr lang="en-US" sz="2000" dirty="0"/>
              <a:t> </a:t>
            </a:r>
            <a:r>
              <a:rPr lang="en-US" sz="2000" dirty="0" err="1"/>
              <a:t>hiện</a:t>
            </a:r>
            <a:r>
              <a:rPr lang="en-US" sz="2000" dirty="0"/>
              <a:t> </a:t>
            </a:r>
            <a:r>
              <a:rPr lang="en-US" sz="2000" dirty="0" err="1"/>
              <a:t>của</a:t>
            </a:r>
            <a:r>
              <a:rPr lang="en-US" sz="2000" dirty="0"/>
              <a:t> </a:t>
            </a:r>
            <a:r>
              <a:rPr lang="en-US" sz="2000" dirty="0" err="1"/>
              <a:t>mỗi</a:t>
            </a:r>
            <a:r>
              <a:rPr lang="en-US" sz="2000" dirty="0"/>
              <a:t> </a:t>
            </a:r>
            <a:r>
              <a:rPr lang="en-US" sz="2000" dirty="0" err="1"/>
              <a:t>lớp</a:t>
            </a:r>
            <a:r>
              <a:rPr lang="en-US" sz="2000" dirty="0"/>
              <a:t>, v..v… Do </a:t>
            </a:r>
            <a:r>
              <a:rPr lang="en-US" sz="2000" dirty="0" err="1"/>
              <a:t>vậy</a:t>
            </a:r>
            <a:r>
              <a:rPr lang="en-US" sz="2000" dirty="0"/>
              <a:t> </a:t>
            </a:r>
            <a:r>
              <a:rPr lang="en-US" sz="2000" dirty="0" err="1"/>
              <a:t>biểu</a:t>
            </a:r>
            <a:r>
              <a:rPr lang="en-US" sz="2000" dirty="0"/>
              <a:t> </a:t>
            </a:r>
            <a:r>
              <a:rPr lang="en-US" sz="2000" dirty="0" err="1"/>
              <a:t>đồ</a:t>
            </a:r>
            <a:r>
              <a:rPr lang="en-US" sz="2000" dirty="0"/>
              <a:t> </a:t>
            </a:r>
            <a:r>
              <a:rPr lang="en-US" sz="2000" dirty="0" err="1"/>
              <a:t>tương</a:t>
            </a:r>
            <a:r>
              <a:rPr lang="en-US" sz="2000" dirty="0"/>
              <a:t> </a:t>
            </a:r>
            <a:r>
              <a:rPr lang="en-US" sz="2000" dirty="0" err="1"/>
              <a:t>tác</a:t>
            </a:r>
            <a:r>
              <a:rPr lang="en-US" sz="2000" dirty="0"/>
              <a:t> </a:t>
            </a:r>
            <a:r>
              <a:rPr lang="en-US" sz="2000" dirty="0" err="1"/>
              <a:t>là</a:t>
            </a:r>
            <a:r>
              <a:rPr lang="en-US" sz="2000" dirty="0"/>
              <a:t> </a:t>
            </a:r>
            <a:r>
              <a:rPr lang="en-US" sz="2000" dirty="0" err="1"/>
              <a:t>nền</a:t>
            </a:r>
            <a:r>
              <a:rPr lang="en-US" sz="2000" dirty="0"/>
              <a:t> </a:t>
            </a:r>
            <a:r>
              <a:rPr lang="en-US" sz="2000" dirty="0" err="1"/>
              <a:t>tảng</a:t>
            </a:r>
            <a:r>
              <a:rPr lang="en-US" sz="2000" dirty="0"/>
              <a:t> </a:t>
            </a:r>
            <a:r>
              <a:rPr lang="en-US" sz="2000" dirty="0" err="1"/>
              <a:t>trong</a:t>
            </a:r>
            <a:r>
              <a:rPr lang="en-US" sz="2000" dirty="0"/>
              <a:t> </a:t>
            </a:r>
            <a:r>
              <a:rPr lang="en-US" sz="2000" dirty="0" err="1"/>
              <a:t>quá</a:t>
            </a:r>
            <a:r>
              <a:rPr lang="en-US" sz="2000" dirty="0"/>
              <a:t> </a:t>
            </a:r>
            <a:r>
              <a:rPr lang="en-US" sz="2000" dirty="0" err="1"/>
              <a:t>trình</a:t>
            </a:r>
            <a:r>
              <a:rPr lang="en-US" sz="2000" dirty="0"/>
              <a:t> </a:t>
            </a:r>
            <a:r>
              <a:rPr lang="en-US" sz="2000" dirty="0" err="1"/>
              <a:t>phát</a:t>
            </a:r>
            <a:r>
              <a:rPr lang="en-US" sz="2000" dirty="0"/>
              <a:t> </a:t>
            </a:r>
            <a:r>
              <a:rPr lang="en-US" sz="2000" dirty="0" err="1"/>
              <a:t>triển</a:t>
            </a:r>
            <a:r>
              <a:rPr lang="en-US" sz="2000" dirty="0"/>
              <a:t> </a:t>
            </a:r>
            <a:r>
              <a:rPr lang="en-US" sz="2000" dirty="0" err="1"/>
              <a:t>hệ</a:t>
            </a:r>
            <a:r>
              <a:rPr lang="en-US" sz="2000" dirty="0"/>
              <a:t> </a:t>
            </a:r>
            <a:r>
              <a:rPr lang="en-US" sz="2000" dirty="0" err="1"/>
              <a:t>thống</a:t>
            </a:r>
            <a:r>
              <a:rPr lang="en-US" sz="2000" dirty="0"/>
              <a:t>.  </a:t>
            </a:r>
          </a:p>
          <a:p>
            <a:pPr marL="0" algn="just">
              <a:buNone/>
            </a:pPr>
            <a:r>
              <a:rPr lang="en-US" sz="1800" dirty="0">
                <a:solidFill>
                  <a:srgbClr val="69D8FF"/>
                </a:solidFill>
              </a:rPr>
              <a:t>	</a:t>
            </a:r>
            <a:r>
              <a:rPr lang="en-US" sz="2100" dirty="0" err="1"/>
              <a:t>Không</a:t>
            </a:r>
            <a:r>
              <a:rPr lang="en-US" sz="2100" dirty="0"/>
              <a:t> </a:t>
            </a:r>
            <a:r>
              <a:rPr lang="en-US" sz="2100" dirty="0" err="1"/>
              <a:t>phải</a:t>
            </a:r>
            <a:r>
              <a:rPr lang="en-US" sz="2100" dirty="0"/>
              <a:t> </a:t>
            </a:r>
            <a:r>
              <a:rPr lang="en-US" sz="2100" dirty="0" err="1"/>
              <a:t>hệ</a:t>
            </a:r>
            <a:r>
              <a:rPr lang="en-US" sz="2100" dirty="0"/>
              <a:t> </a:t>
            </a:r>
            <a:r>
              <a:rPr lang="en-US" sz="2100" dirty="0" err="1"/>
              <a:t>thống</a:t>
            </a:r>
            <a:r>
              <a:rPr lang="en-US" sz="2100" dirty="0"/>
              <a:t> </a:t>
            </a:r>
            <a:r>
              <a:rPr lang="en-US" sz="2100" dirty="0" err="1"/>
              <a:t>nào</a:t>
            </a:r>
            <a:r>
              <a:rPr lang="en-US" sz="2100" dirty="0"/>
              <a:t> </a:t>
            </a:r>
            <a:r>
              <a:rPr lang="en-US" sz="2100" dirty="0" err="1"/>
              <a:t>cũng</a:t>
            </a:r>
            <a:r>
              <a:rPr lang="en-US" sz="2100" dirty="0"/>
              <a:t> </a:t>
            </a:r>
            <a:r>
              <a:rPr lang="en-US" sz="2100" dirty="0" err="1"/>
              <a:t>cần</a:t>
            </a:r>
            <a:r>
              <a:rPr lang="en-US" sz="2100" dirty="0"/>
              <a:t> </a:t>
            </a:r>
            <a:r>
              <a:rPr lang="en-US" sz="2100" dirty="0" err="1"/>
              <a:t>cả</a:t>
            </a:r>
            <a:r>
              <a:rPr lang="en-US" sz="2100" dirty="0"/>
              <a:t> </a:t>
            </a:r>
            <a:r>
              <a:rPr lang="en-US" sz="2100" dirty="0" err="1"/>
              <a:t>bốn</a:t>
            </a:r>
            <a:r>
              <a:rPr lang="en-US" sz="2100" dirty="0"/>
              <a:t> </a:t>
            </a:r>
            <a:r>
              <a:rPr lang="en-US" sz="2100" dirty="0" err="1"/>
              <a:t>loại</a:t>
            </a:r>
            <a:r>
              <a:rPr lang="en-US" sz="2100" dirty="0"/>
              <a:t> </a:t>
            </a:r>
            <a:r>
              <a:rPr lang="en-US" sz="2100" dirty="0" err="1"/>
              <a:t>biểu</a:t>
            </a:r>
            <a:r>
              <a:rPr lang="en-US" sz="2100" dirty="0"/>
              <a:t> </a:t>
            </a:r>
            <a:r>
              <a:rPr lang="en-US" sz="2100" dirty="0" err="1"/>
              <a:t>đồ</a:t>
            </a:r>
            <a:r>
              <a:rPr lang="en-US" sz="2100" dirty="0"/>
              <a:t> </a:t>
            </a:r>
            <a:r>
              <a:rPr lang="en-US" sz="2100" dirty="0" err="1"/>
              <a:t>tương</a:t>
            </a:r>
            <a:r>
              <a:rPr lang="en-US" sz="2100" dirty="0"/>
              <a:t> </a:t>
            </a:r>
            <a:r>
              <a:rPr lang="en-US" sz="2100" dirty="0" err="1"/>
              <a:t>tác</a:t>
            </a:r>
            <a:r>
              <a:rPr lang="en-US" sz="2100" dirty="0"/>
              <a:t> </a:t>
            </a:r>
            <a:r>
              <a:rPr lang="en-US" sz="2100" dirty="0" err="1"/>
              <a:t>để</a:t>
            </a:r>
            <a:r>
              <a:rPr lang="en-US" sz="2100" dirty="0"/>
              <a:t> </a:t>
            </a:r>
            <a:r>
              <a:rPr lang="en-US" sz="2100" dirty="0" err="1"/>
              <a:t>mô</a:t>
            </a:r>
            <a:r>
              <a:rPr lang="en-US" sz="2100" dirty="0"/>
              <a:t> </a:t>
            </a:r>
            <a:r>
              <a:rPr lang="en-US" sz="2100" dirty="0" err="1"/>
              <a:t>tả</a:t>
            </a:r>
            <a:r>
              <a:rPr lang="en-US" sz="2100" dirty="0"/>
              <a:t> </a:t>
            </a:r>
            <a:r>
              <a:rPr lang="en-US" sz="2100" dirty="0" err="1"/>
              <a:t>hành</a:t>
            </a:r>
            <a:r>
              <a:rPr lang="en-US" sz="2100" dirty="0"/>
              <a:t> vi </a:t>
            </a:r>
            <a:r>
              <a:rPr lang="en-US" sz="2100" dirty="0" err="1"/>
              <a:t>ứng</a:t>
            </a:r>
            <a:r>
              <a:rPr lang="en-US" sz="2100" dirty="0"/>
              <a:t> </a:t>
            </a:r>
            <a:r>
              <a:rPr lang="en-US" sz="2100" dirty="0" err="1"/>
              <a:t>xử</a:t>
            </a:r>
            <a:r>
              <a:rPr lang="en-US" sz="2100" dirty="0"/>
              <a:t> </a:t>
            </a:r>
            <a:r>
              <a:rPr lang="en-US" sz="2100" dirty="0" err="1"/>
              <a:t>của</a:t>
            </a:r>
            <a:r>
              <a:rPr lang="en-US" sz="2100" dirty="0"/>
              <a:t> </a:t>
            </a:r>
            <a:r>
              <a:rPr lang="en-US" sz="2100" dirty="0" err="1"/>
              <a:t>các</a:t>
            </a:r>
            <a:r>
              <a:rPr lang="en-US" sz="2100" dirty="0"/>
              <a:t> </a:t>
            </a:r>
            <a:r>
              <a:rPr lang="en-US" sz="2100" dirty="0" err="1"/>
              <a:t>đối</a:t>
            </a:r>
            <a:r>
              <a:rPr lang="en-US" sz="2100" dirty="0"/>
              <a:t> </a:t>
            </a:r>
            <a:r>
              <a:rPr lang="en-US" sz="2100" dirty="0" err="1"/>
              <a:t>tượng</a:t>
            </a:r>
            <a:r>
              <a:rPr lang="en-US" sz="2100" dirty="0"/>
              <a:t> </a:t>
            </a:r>
            <a:r>
              <a:rPr lang="en-US" sz="2100" dirty="0" err="1"/>
              <a:t>trong</a:t>
            </a:r>
            <a:r>
              <a:rPr lang="en-US" sz="2100" dirty="0"/>
              <a:t> </a:t>
            </a:r>
            <a:r>
              <a:rPr lang="en-US" sz="2100" dirty="0" err="1"/>
              <a:t>các</a:t>
            </a:r>
            <a:r>
              <a:rPr lang="en-US" sz="2100" dirty="0"/>
              <a:t> Use Case. </a:t>
            </a:r>
            <a:r>
              <a:rPr lang="en-US" sz="2100" dirty="0" err="1"/>
              <a:t>Các</a:t>
            </a:r>
            <a:r>
              <a:rPr lang="en-US" sz="2100" dirty="0"/>
              <a:t> </a:t>
            </a:r>
            <a:r>
              <a:rPr lang="en-US" sz="2100" dirty="0" err="1"/>
              <a:t>biểu</a:t>
            </a:r>
            <a:r>
              <a:rPr lang="en-US" sz="2100" dirty="0"/>
              <a:t> </a:t>
            </a:r>
            <a:r>
              <a:rPr lang="en-US" sz="2100" dirty="0" err="1"/>
              <a:t>đồ</a:t>
            </a:r>
            <a:r>
              <a:rPr lang="en-US" sz="2100" dirty="0"/>
              <a:t> </a:t>
            </a:r>
            <a:r>
              <a:rPr lang="en-US" sz="2100" dirty="0" err="1"/>
              <a:t>tương</a:t>
            </a:r>
            <a:r>
              <a:rPr lang="en-US" sz="2100" dirty="0"/>
              <a:t> </a:t>
            </a:r>
            <a:r>
              <a:rPr lang="en-US" sz="2100" dirty="0" err="1"/>
              <a:t>tác</a:t>
            </a:r>
            <a:r>
              <a:rPr lang="en-US" sz="2100" dirty="0"/>
              <a:t> </a:t>
            </a:r>
            <a:r>
              <a:rPr lang="en-US" sz="2100" dirty="0" err="1"/>
              <a:t>cần</a:t>
            </a:r>
            <a:r>
              <a:rPr lang="en-US" sz="2100" dirty="0"/>
              <a:t> </a:t>
            </a:r>
            <a:r>
              <a:rPr lang="en-US" sz="2100" dirty="0" err="1"/>
              <a:t>xây</a:t>
            </a:r>
            <a:r>
              <a:rPr lang="en-US" sz="2100" dirty="0"/>
              <a:t> </a:t>
            </a:r>
            <a:r>
              <a:rPr lang="en-US" sz="2100" dirty="0" err="1"/>
              <a:t>dựng</a:t>
            </a:r>
            <a:r>
              <a:rPr lang="en-US" sz="2100" dirty="0"/>
              <a:t> </a:t>
            </a:r>
            <a:r>
              <a:rPr lang="en-US" sz="2100" dirty="0" err="1"/>
              <a:t>phụ</a:t>
            </a:r>
            <a:r>
              <a:rPr lang="en-US" sz="2100" dirty="0"/>
              <a:t> </a:t>
            </a:r>
            <a:r>
              <a:rPr lang="en-US" sz="2100" dirty="0" err="1"/>
              <a:t>thuộc</a:t>
            </a:r>
            <a:r>
              <a:rPr lang="en-US" sz="2100" dirty="0"/>
              <a:t> </a:t>
            </a:r>
            <a:r>
              <a:rPr lang="en-US" sz="2100" dirty="0" err="1"/>
              <a:t>vào</a:t>
            </a:r>
            <a:r>
              <a:rPr lang="en-US" sz="2100" dirty="0"/>
              <a:t> </a:t>
            </a:r>
            <a:r>
              <a:rPr lang="en-US" sz="2100" dirty="0" err="1"/>
              <a:t>độ</a:t>
            </a:r>
            <a:r>
              <a:rPr lang="en-US" sz="2100" dirty="0"/>
              <a:t> </a:t>
            </a:r>
            <a:r>
              <a:rPr lang="en-US" sz="2100" dirty="0" err="1"/>
              <a:t>phức</a:t>
            </a:r>
            <a:r>
              <a:rPr lang="en-US" sz="2100" dirty="0"/>
              <a:t> </a:t>
            </a:r>
            <a:r>
              <a:rPr lang="en-US" sz="2100" dirty="0" err="1"/>
              <a:t>tạp</a:t>
            </a:r>
            <a:r>
              <a:rPr lang="en-US" sz="2100" dirty="0"/>
              <a:t> </a:t>
            </a:r>
            <a:r>
              <a:rPr lang="en-US" sz="2100" dirty="0" err="1"/>
              <a:t>của</a:t>
            </a:r>
            <a:r>
              <a:rPr lang="en-US" sz="2100" dirty="0"/>
              <a:t> </a:t>
            </a:r>
            <a:r>
              <a:rPr lang="en-US" sz="2100" dirty="0" err="1"/>
              <a:t>bài</a:t>
            </a:r>
            <a:r>
              <a:rPr lang="en-US" sz="2100" dirty="0"/>
              <a:t> </a:t>
            </a:r>
            <a:r>
              <a:rPr lang="en-US" sz="2100" dirty="0" err="1"/>
              <a:t>toán</a:t>
            </a:r>
            <a:r>
              <a:rPr lang="en-US" sz="2100" dirty="0"/>
              <a:t> </a:t>
            </a:r>
            <a:r>
              <a:rPr lang="en-US" sz="2100" dirty="0" err="1"/>
              <a:t>ứng</a:t>
            </a:r>
            <a:r>
              <a:rPr lang="en-US" sz="2100" dirty="0"/>
              <a:t> </a:t>
            </a:r>
            <a:r>
              <a:rPr lang="en-US" sz="2100" dirty="0" err="1"/>
              <a:t>dụng</a:t>
            </a:r>
            <a:r>
              <a:rPr lang="en-US" sz="2100" dirty="0"/>
              <a:t>. </a:t>
            </a:r>
            <a:r>
              <a:rPr lang="en-US" sz="2100" dirty="0" err="1"/>
              <a:t>Đối</a:t>
            </a:r>
            <a:r>
              <a:rPr lang="en-US" sz="2100" dirty="0"/>
              <a:t> </a:t>
            </a:r>
            <a:r>
              <a:rPr lang="en-US" sz="2100" dirty="0" err="1"/>
              <a:t>với</a:t>
            </a:r>
            <a:r>
              <a:rPr lang="en-US" sz="2100" dirty="0"/>
              <a:t> </a:t>
            </a:r>
            <a:r>
              <a:rPr lang="en-US" sz="2100" dirty="0" err="1"/>
              <a:t>những</a:t>
            </a:r>
            <a:r>
              <a:rPr lang="en-US" sz="2100" dirty="0"/>
              <a:t> </a:t>
            </a:r>
            <a:r>
              <a:rPr lang="en-US" sz="2100" dirty="0" err="1"/>
              <a:t>hệ</a:t>
            </a:r>
            <a:r>
              <a:rPr lang="en-US" sz="2100" dirty="0"/>
              <a:t> </a:t>
            </a:r>
            <a:r>
              <a:rPr lang="en-US" sz="2100" dirty="0" err="1"/>
              <a:t>thống</a:t>
            </a:r>
            <a:r>
              <a:rPr lang="en-US" sz="2100" dirty="0"/>
              <a:t> </a:t>
            </a:r>
            <a:r>
              <a:rPr lang="en-US" sz="2100" dirty="0" err="1"/>
              <a:t>tương</a:t>
            </a:r>
            <a:r>
              <a:rPr lang="en-US" sz="2100" dirty="0"/>
              <a:t> </a:t>
            </a:r>
            <a:r>
              <a:rPr lang="en-US" sz="2100" dirty="0" err="1"/>
              <a:t>đối</a:t>
            </a:r>
            <a:r>
              <a:rPr lang="en-US" sz="2100" dirty="0"/>
              <a:t> </a:t>
            </a:r>
            <a:r>
              <a:rPr lang="en-US" sz="2100" dirty="0" err="1"/>
              <a:t>đơn</a:t>
            </a:r>
            <a:r>
              <a:rPr lang="en-US" sz="2100" dirty="0"/>
              <a:t> </a:t>
            </a:r>
            <a:r>
              <a:rPr lang="en-US" sz="2100" dirty="0" err="1"/>
              <a:t>giản</a:t>
            </a:r>
            <a:r>
              <a:rPr lang="en-US" sz="2100" dirty="0"/>
              <a:t> </a:t>
            </a:r>
            <a:r>
              <a:rPr lang="en-US" sz="2100" dirty="0" err="1"/>
              <a:t>thì</a:t>
            </a:r>
            <a:r>
              <a:rPr lang="en-US" sz="2100" dirty="0"/>
              <a:t> </a:t>
            </a:r>
            <a:r>
              <a:rPr lang="en-US" sz="2100" dirty="0" err="1"/>
              <a:t>chỉ</a:t>
            </a:r>
            <a:r>
              <a:rPr lang="en-US" sz="2100" dirty="0"/>
              <a:t> </a:t>
            </a:r>
            <a:r>
              <a:rPr lang="en-US" sz="2100" dirty="0" err="1"/>
              <a:t>cần</a:t>
            </a:r>
            <a:r>
              <a:rPr lang="en-US" sz="2100" dirty="0"/>
              <a:t> </a:t>
            </a:r>
            <a:r>
              <a:rPr lang="en-US" sz="2100" dirty="0" err="1"/>
              <a:t>thì</a:t>
            </a:r>
            <a:r>
              <a:rPr lang="en-US" sz="2100" dirty="0"/>
              <a:t> </a:t>
            </a:r>
            <a:r>
              <a:rPr lang="en-US" sz="2100" dirty="0" err="1"/>
              <a:t>chỉ</a:t>
            </a:r>
            <a:r>
              <a:rPr lang="en-US" sz="2100" dirty="0"/>
              <a:t> </a:t>
            </a:r>
            <a:r>
              <a:rPr lang="en-US" sz="2100" dirty="0" err="1"/>
              <a:t>cần</a:t>
            </a:r>
            <a:r>
              <a:rPr lang="en-US" sz="2100" dirty="0"/>
              <a:t> Sequence Diagram </a:t>
            </a:r>
            <a:r>
              <a:rPr lang="en-US" sz="2100" dirty="0" err="1"/>
              <a:t>và</a:t>
            </a:r>
            <a:r>
              <a:rPr lang="en-US" sz="2100" dirty="0"/>
              <a:t> State Diagram</a:t>
            </a:r>
            <a:r>
              <a:rPr lang="en-US" sz="1800" dirty="0"/>
              <a:t>.</a:t>
            </a:r>
            <a:endParaRPr lang="en-US" sz="2000" dirty="0">
              <a:solidFill>
                <a:srgbClr val="FFFF00"/>
              </a:solidFill>
            </a:endParaRPr>
          </a:p>
        </p:txBody>
      </p:sp>
      <p:pic>
        <p:nvPicPr>
          <p:cNvPr id="4" name="Picture 3"/>
          <p:cNvPicPr/>
          <p:nvPr/>
        </p:nvPicPr>
        <p:blipFill>
          <a:blip r:embed="rId2" cstate="print"/>
          <a:stretch>
            <a:fillRect/>
          </a:stretch>
        </p:blipFill>
        <p:spPr>
          <a:xfrm>
            <a:off x="5029200" y="1600200"/>
            <a:ext cx="3810000" cy="472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ox(in)">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762000"/>
          </a:xfrm>
        </p:spPr>
        <p:txBody>
          <a:bodyPr>
            <a:normAutofit fontScale="90000"/>
          </a:bodyPr>
          <a:lstStyle/>
          <a:p>
            <a:r>
              <a:rPr lang="en-US" sz="3200" dirty="0">
                <a:solidFill>
                  <a:srgbClr val="92D050"/>
                </a:solidFill>
              </a:rPr>
              <a:t>6.1 </a:t>
            </a:r>
            <a:r>
              <a:rPr lang="en-US" sz="3200" dirty="0" err="1">
                <a:solidFill>
                  <a:srgbClr val="92D050"/>
                </a:solidFill>
              </a:rPr>
              <a:t>Giới</a:t>
            </a:r>
            <a:r>
              <a:rPr lang="en-US" sz="3200" dirty="0">
                <a:solidFill>
                  <a:srgbClr val="92D050"/>
                </a:solidFill>
              </a:rPr>
              <a:t> </a:t>
            </a:r>
            <a:r>
              <a:rPr lang="en-US" sz="3200" dirty="0" err="1">
                <a:solidFill>
                  <a:srgbClr val="92D050"/>
                </a:solidFill>
              </a:rPr>
              <a:t>thiệu</a:t>
            </a:r>
            <a:r>
              <a:rPr lang="en-US" sz="3200" dirty="0">
                <a:solidFill>
                  <a:srgbClr val="92D050"/>
                </a:solidFill>
              </a:rPr>
              <a:t> </a:t>
            </a:r>
            <a:r>
              <a:rPr lang="en-US" sz="3200" dirty="0" err="1">
                <a:solidFill>
                  <a:srgbClr val="92D050"/>
                </a:solidFill>
              </a:rPr>
              <a:t>mô</a:t>
            </a:r>
            <a:r>
              <a:rPr lang="en-US" sz="3200" dirty="0">
                <a:solidFill>
                  <a:srgbClr val="92D050"/>
                </a:solidFill>
              </a:rPr>
              <a:t> </a:t>
            </a:r>
            <a:r>
              <a:rPr lang="en-US" sz="3200" dirty="0" err="1">
                <a:solidFill>
                  <a:srgbClr val="92D050"/>
                </a:solidFill>
              </a:rPr>
              <a:t>hình</a:t>
            </a:r>
            <a:r>
              <a:rPr lang="en-US" sz="3200" dirty="0">
                <a:solidFill>
                  <a:srgbClr val="92D050"/>
                </a:solidFill>
              </a:rPr>
              <a:t> </a:t>
            </a:r>
            <a:r>
              <a:rPr lang="en-US" sz="3200" dirty="0" err="1">
                <a:solidFill>
                  <a:srgbClr val="92D050"/>
                </a:solidFill>
              </a:rPr>
              <a:t>tuần</a:t>
            </a:r>
            <a:r>
              <a:rPr lang="en-US" sz="3200" dirty="0">
                <a:solidFill>
                  <a:srgbClr val="92D050"/>
                </a:solidFill>
              </a:rPr>
              <a:t> </a:t>
            </a:r>
            <a:r>
              <a:rPr lang="en-US" sz="3200" dirty="0" err="1">
                <a:solidFill>
                  <a:srgbClr val="92D050"/>
                </a:solidFill>
              </a:rPr>
              <a:t>tự</a:t>
            </a:r>
            <a:r>
              <a:rPr lang="en-US" sz="3200" dirty="0">
                <a:solidFill>
                  <a:srgbClr val="92D050"/>
                </a:solidFill>
              </a:rPr>
              <a:t> (Sequence Diagram)</a:t>
            </a:r>
          </a:p>
        </p:txBody>
      </p:sp>
      <p:sp>
        <p:nvSpPr>
          <p:cNvPr id="3" name="Content Placeholder 2"/>
          <p:cNvSpPr>
            <a:spLocks noGrp="1"/>
          </p:cNvSpPr>
          <p:nvPr>
            <p:ph idx="1"/>
          </p:nvPr>
        </p:nvSpPr>
        <p:spPr>
          <a:xfrm>
            <a:off x="457200" y="990600"/>
            <a:ext cx="8305800" cy="5715000"/>
          </a:xfrm>
        </p:spPr>
        <p:txBody>
          <a:bodyPr>
            <a:normAutofit fontScale="62500" lnSpcReduction="20000"/>
          </a:bodyPr>
          <a:lstStyle/>
          <a:p>
            <a:pPr>
              <a:buNone/>
            </a:pPr>
            <a:r>
              <a:rPr lang="en-US" sz="2600" dirty="0">
                <a:solidFill>
                  <a:srgbClr val="FFFF00"/>
                </a:solidFill>
              </a:rPr>
              <a:t>6.1.3 </a:t>
            </a:r>
            <a:r>
              <a:rPr lang="en-US" sz="2600" dirty="0" err="1">
                <a:solidFill>
                  <a:srgbClr val="FFFF00"/>
                </a:solidFill>
              </a:rPr>
              <a:t>Các</a:t>
            </a:r>
            <a:r>
              <a:rPr lang="en-US" sz="2600" dirty="0">
                <a:solidFill>
                  <a:srgbClr val="FFFF00"/>
                </a:solidFill>
              </a:rPr>
              <a:t> </a:t>
            </a:r>
            <a:r>
              <a:rPr lang="en-US" sz="2600" dirty="0" err="1">
                <a:solidFill>
                  <a:srgbClr val="FFFF00"/>
                </a:solidFill>
              </a:rPr>
              <a:t>sự</a:t>
            </a:r>
            <a:r>
              <a:rPr lang="en-US" sz="2600" dirty="0">
                <a:solidFill>
                  <a:srgbClr val="FFFF00"/>
                </a:solidFill>
              </a:rPr>
              <a:t> </a:t>
            </a:r>
            <a:r>
              <a:rPr lang="en-US" sz="2600" dirty="0" err="1">
                <a:solidFill>
                  <a:srgbClr val="FFFF00"/>
                </a:solidFill>
              </a:rPr>
              <a:t>kiện</a:t>
            </a:r>
            <a:r>
              <a:rPr lang="en-US" sz="2600" dirty="0">
                <a:solidFill>
                  <a:srgbClr val="FFFF00"/>
                </a:solidFill>
              </a:rPr>
              <a:t> </a:t>
            </a:r>
            <a:r>
              <a:rPr lang="en-US" sz="2600" dirty="0" err="1">
                <a:solidFill>
                  <a:srgbClr val="FFFF00"/>
                </a:solidFill>
              </a:rPr>
              <a:t>và</a:t>
            </a:r>
            <a:r>
              <a:rPr lang="en-US" sz="2600" dirty="0">
                <a:solidFill>
                  <a:srgbClr val="FFFF00"/>
                </a:solidFill>
              </a:rPr>
              <a:t> </a:t>
            </a:r>
            <a:r>
              <a:rPr lang="en-US" sz="2600" dirty="0" err="1">
                <a:solidFill>
                  <a:srgbClr val="FFFF00"/>
                </a:solidFill>
              </a:rPr>
              <a:t>hành</a:t>
            </a:r>
            <a:r>
              <a:rPr lang="en-US" sz="2600" dirty="0">
                <a:solidFill>
                  <a:srgbClr val="FFFF00"/>
                </a:solidFill>
              </a:rPr>
              <a:t> </a:t>
            </a:r>
            <a:r>
              <a:rPr lang="en-US" sz="2600" dirty="0" err="1">
                <a:solidFill>
                  <a:srgbClr val="FFFF00"/>
                </a:solidFill>
              </a:rPr>
              <a:t>động</a:t>
            </a:r>
            <a:r>
              <a:rPr lang="en-US" sz="2600" dirty="0">
                <a:solidFill>
                  <a:srgbClr val="FFFF00"/>
                </a:solidFill>
              </a:rPr>
              <a:t> </a:t>
            </a:r>
            <a:r>
              <a:rPr lang="en-US" sz="2600" dirty="0" err="1">
                <a:solidFill>
                  <a:srgbClr val="FFFF00"/>
                </a:solidFill>
              </a:rPr>
              <a:t>của</a:t>
            </a:r>
            <a:r>
              <a:rPr lang="en-US" sz="2600" dirty="0">
                <a:solidFill>
                  <a:srgbClr val="FFFF00"/>
                </a:solidFill>
              </a:rPr>
              <a:t> </a:t>
            </a:r>
            <a:r>
              <a:rPr lang="en-US" sz="2600" dirty="0" err="1">
                <a:solidFill>
                  <a:srgbClr val="FFFF00"/>
                </a:solidFill>
              </a:rPr>
              <a:t>hệ</a:t>
            </a:r>
            <a:r>
              <a:rPr lang="en-US" sz="2600" dirty="0">
                <a:solidFill>
                  <a:srgbClr val="FFFF00"/>
                </a:solidFill>
              </a:rPr>
              <a:t> </a:t>
            </a:r>
            <a:r>
              <a:rPr lang="en-US" sz="2600" dirty="0" err="1">
                <a:solidFill>
                  <a:srgbClr val="FFFF00"/>
                </a:solidFill>
              </a:rPr>
              <a:t>thống</a:t>
            </a:r>
            <a:endParaRPr lang="en-US" sz="2600" dirty="0">
              <a:solidFill>
                <a:srgbClr val="FFFF00"/>
              </a:solidFill>
            </a:endParaRPr>
          </a:p>
          <a:p>
            <a:pPr indent="457200" algn="just">
              <a:lnSpc>
                <a:spcPct val="120000"/>
              </a:lnSpc>
              <a:buNone/>
            </a:pPr>
            <a:r>
              <a:rPr lang="vi-VN" sz="2000" dirty="0"/>
              <a:t>Trong quá trình tương tác với hệ thống, các tác nhân</a:t>
            </a:r>
            <a:r>
              <a:rPr lang="en-US" sz="2000" dirty="0"/>
              <a:t> (</a:t>
            </a:r>
            <a:r>
              <a:rPr lang="en-US" sz="2000" dirty="0">
                <a:solidFill>
                  <a:srgbClr val="69D8FF"/>
                </a:solidFill>
              </a:rPr>
              <a:t>Actor</a:t>
            </a:r>
            <a:r>
              <a:rPr lang="en-US" sz="2000" dirty="0"/>
              <a:t>) g</a:t>
            </a:r>
            <a:r>
              <a:rPr lang="vi-VN" sz="2000" dirty="0"/>
              <a:t>ây ra các sự kiện cho làm hệ thống hoạt động và yêu cầu hệ thống phải thực hiện một số thao tác để đáp ứng các yêu cầu của những tác nhân đó. Các sự kiện phát sinh bởi các tác nhân có liên quan chặt chẽ với những hoạt động mà hệ thống cần thực hiện. Điều này suy ra là </a:t>
            </a:r>
            <a:r>
              <a:rPr lang="en-US" sz="2000" dirty="0"/>
              <a:t>t</a:t>
            </a:r>
            <a:r>
              <a:rPr lang="vi-VN" sz="2000" dirty="0"/>
              <a:t>a phải xác định được các hoạt động của hệ thống thông qua các sự kiện mà các tác nhân gây ra. </a:t>
            </a:r>
            <a:endParaRPr lang="en-US" sz="2000" dirty="0"/>
          </a:p>
          <a:p>
            <a:pPr indent="457200" algn="just">
              <a:lnSpc>
                <a:spcPct val="120000"/>
              </a:lnSpc>
              <a:buNone/>
            </a:pPr>
            <a:r>
              <a:rPr lang="vi-VN" sz="2000" dirty="0"/>
              <a:t>Vậy, </a:t>
            </a:r>
            <a:r>
              <a:rPr lang="vi-VN" sz="2000" dirty="0">
                <a:solidFill>
                  <a:srgbClr val="69D8FF"/>
                </a:solidFill>
              </a:rPr>
              <a:t>sự kiện </a:t>
            </a:r>
            <a:r>
              <a:rPr lang="vi-VN" sz="2000" dirty="0"/>
              <a:t>là một hành động kích hoạt hệ thống để nó hoạt động, hoặc tác động lên hệ thống để nó hoạt động tiếp theo một cách nào đó. Nói cách khác, sự kiện là cái gì đó xảy ra và kết quả là nó có thể gây ra một số hoạt động sau đó của hệ thống. </a:t>
            </a:r>
            <a:endParaRPr lang="en-US" sz="2000" dirty="0"/>
          </a:p>
          <a:p>
            <a:pPr indent="457200" algn="just">
              <a:lnSpc>
                <a:spcPct val="120000"/>
              </a:lnSpc>
              <a:buNone/>
            </a:pPr>
            <a:r>
              <a:rPr lang="vi-VN" sz="2000" dirty="0"/>
              <a:t>Ví dụ: sau khi nhập vào hết các mặt hàng mà khách đã chọn mua, người bán hàng nhấn phím “Kết thúc”, thì hệ thống chuyển sang thực hiện chức năng thanh toán với khách mua hàng. Việc người bán hàng nhấn phím “Kết thúc”  chính là sự kiện làm cho hệ thống chuyển sang trạng thái khác</a:t>
            </a:r>
            <a:r>
              <a:rPr lang="en-US" sz="2000" dirty="0"/>
              <a:t>.</a:t>
            </a:r>
          </a:p>
          <a:p>
            <a:pPr indent="457200" algn="just">
              <a:lnSpc>
                <a:spcPct val="120000"/>
              </a:lnSpc>
              <a:buNone/>
            </a:pPr>
            <a:r>
              <a:rPr lang="vi-VN" sz="2000" dirty="0"/>
              <a:t>Các sự kiện có thể là độc lập hoặc có liên hệ với nhau. </a:t>
            </a:r>
            <a:endParaRPr lang="en-US" sz="2000" dirty="0"/>
          </a:p>
          <a:p>
            <a:pPr indent="457200" algn="just">
              <a:lnSpc>
                <a:spcPct val="120000"/>
              </a:lnSpc>
              <a:buNone/>
            </a:pPr>
            <a:r>
              <a:rPr lang="vi-VN" sz="2000" dirty="0"/>
              <a:t>Ví dụ: </a:t>
            </a:r>
            <a:r>
              <a:rPr lang="vi-VN" sz="2000" i="1" dirty="0">
                <a:solidFill>
                  <a:srgbClr val="69D8FF"/>
                </a:solidFill>
              </a:rPr>
              <a:t>Nhập thông tin về các mặt hàng</a:t>
            </a:r>
            <a:r>
              <a:rPr lang="en-US" sz="2000" i="1" dirty="0">
                <a:solidFill>
                  <a:srgbClr val="69D8FF"/>
                </a:solidFill>
              </a:rPr>
              <a:t> </a:t>
            </a:r>
            <a:r>
              <a:rPr lang="en-US" sz="2000" i="1" dirty="0" err="1">
                <a:solidFill>
                  <a:srgbClr val="69D8FF"/>
                </a:solidFill>
              </a:rPr>
              <a:t>mà</a:t>
            </a:r>
            <a:r>
              <a:rPr lang="en-US" sz="2000" i="1" dirty="0">
                <a:solidFill>
                  <a:srgbClr val="69D8FF"/>
                </a:solidFill>
              </a:rPr>
              <a:t> </a:t>
            </a:r>
            <a:r>
              <a:rPr lang="en-US" sz="2000" i="1" dirty="0" err="1">
                <a:solidFill>
                  <a:srgbClr val="69D8FF"/>
                </a:solidFill>
              </a:rPr>
              <a:t>khách</a:t>
            </a:r>
            <a:r>
              <a:rPr lang="en-US" sz="2000" i="1" dirty="0">
                <a:solidFill>
                  <a:srgbClr val="69D8FF"/>
                </a:solidFill>
              </a:rPr>
              <a:t> </a:t>
            </a:r>
            <a:r>
              <a:rPr lang="en-US" sz="2000" i="1" dirty="0" err="1">
                <a:solidFill>
                  <a:srgbClr val="69D8FF"/>
                </a:solidFill>
              </a:rPr>
              <a:t>hàng</a:t>
            </a:r>
            <a:r>
              <a:rPr lang="en-US" sz="2000" i="1" dirty="0">
                <a:solidFill>
                  <a:srgbClr val="69D8FF"/>
                </a:solidFill>
              </a:rPr>
              <a:t> </a:t>
            </a:r>
            <a:r>
              <a:rPr lang="en-US" sz="2000" i="1" dirty="0" err="1">
                <a:solidFill>
                  <a:srgbClr val="69D8FF"/>
                </a:solidFill>
              </a:rPr>
              <a:t>đã</a:t>
            </a:r>
            <a:r>
              <a:rPr lang="en-US" sz="2000" i="1" dirty="0">
                <a:solidFill>
                  <a:srgbClr val="69D8FF"/>
                </a:solidFill>
              </a:rPr>
              <a:t> </a:t>
            </a:r>
            <a:r>
              <a:rPr lang="en-US" sz="2000" i="1" dirty="0" err="1">
                <a:solidFill>
                  <a:srgbClr val="69D8FF"/>
                </a:solidFill>
              </a:rPr>
              <a:t>chọn</a:t>
            </a:r>
            <a:r>
              <a:rPr lang="vi-VN" sz="2000" i="1" dirty="0">
                <a:solidFill>
                  <a:srgbClr val="69D8FF"/>
                </a:solidFill>
              </a:rPr>
              <a:t> </a:t>
            </a:r>
            <a:r>
              <a:rPr lang="vi-VN" sz="2000" dirty="0"/>
              <a:t>và </a:t>
            </a:r>
            <a:r>
              <a:rPr lang="vi-VN" sz="2000" i="1" dirty="0">
                <a:solidFill>
                  <a:srgbClr val="69D8FF"/>
                </a:solidFill>
              </a:rPr>
              <a:t>Thanh toán</a:t>
            </a:r>
            <a:r>
              <a:rPr lang="vi-VN" sz="2000" dirty="0"/>
              <a:t> là hai sự kiện phụ thuộc, sự kiện sau phải xảy ra sau sự kiện thứ nhất, còn sự kiện </a:t>
            </a:r>
            <a:r>
              <a:rPr lang="vi-VN" sz="2000" i="1" dirty="0">
                <a:solidFill>
                  <a:srgbClr val="69D8FF"/>
                </a:solidFill>
              </a:rPr>
              <a:t>Trả tiền mặt</a:t>
            </a:r>
            <a:r>
              <a:rPr lang="vi-VN" sz="2000" dirty="0"/>
              <a:t> và </a:t>
            </a:r>
            <a:r>
              <a:rPr lang="vi-VN" sz="2000" i="1" dirty="0">
                <a:solidFill>
                  <a:srgbClr val="69D8FF"/>
                </a:solidFill>
              </a:rPr>
              <a:t>trả bằng </a:t>
            </a:r>
            <a:r>
              <a:rPr lang="en-US" sz="2000" i="1" dirty="0" err="1">
                <a:solidFill>
                  <a:srgbClr val="69D8FF"/>
                </a:solidFill>
              </a:rPr>
              <a:t>thẻ</a:t>
            </a:r>
            <a:r>
              <a:rPr lang="en-US" sz="2000" i="1" dirty="0">
                <a:solidFill>
                  <a:srgbClr val="69D8FF"/>
                </a:solidFill>
              </a:rPr>
              <a:t> ATM</a:t>
            </a:r>
            <a:r>
              <a:rPr lang="en-US" sz="2000" dirty="0"/>
              <a:t>  </a:t>
            </a:r>
            <a:r>
              <a:rPr lang="vi-VN" sz="2000" dirty="0"/>
              <a:t>là độc lập với nhau</a:t>
            </a:r>
            <a:r>
              <a:rPr lang="en-US" sz="2000" dirty="0"/>
              <a:t>. </a:t>
            </a:r>
          </a:p>
          <a:p>
            <a:pPr indent="457200" algn="just">
              <a:lnSpc>
                <a:spcPct val="120000"/>
              </a:lnSpc>
              <a:buNone/>
            </a:pPr>
            <a:r>
              <a:rPr lang="vi-VN" sz="2000" dirty="0"/>
              <a:t>Những sự kiện độc lập có thể là những sự kiện đồng thời. Bởi vì những sự kiện này không phụ thuộc vào nhau nên có thể xảy ra trong cùng một thời điểm. </a:t>
            </a:r>
            <a:endParaRPr lang="en-US" sz="2000" dirty="0"/>
          </a:p>
          <a:p>
            <a:pPr indent="457200" algn="just">
              <a:lnSpc>
                <a:spcPct val="120000"/>
              </a:lnSpc>
              <a:buNone/>
            </a:pPr>
            <a:r>
              <a:rPr lang="vi-VN" sz="2000" dirty="0"/>
              <a:t>Ví dụ</a:t>
            </a:r>
            <a:r>
              <a:rPr lang="en-US" sz="2000" dirty="0"/>
              <a:t>:</a:t>
            </a:r>
            <a:r>
              <a:rPr lang="vi-VN" sz="2000" dirty="0"/>
              <a:t> </a:t>
            </a:r>
            <a:r>
              <a:rPr lang="vi-VN" sz="2000" i="1" dirty="0">
                <a:solidFill>
                  <a:srgbClr val="69D8FF"/>
                </a:solidFill>
              </a:rPr>
              <a:t>Hiển thị số tiền dư trả lại cho khách  </a:t>
            </a:r>
            <a:r>
              <a:rPr lang="vi-VN" sz="2000" dirty="0"/>
              <a:t>và </a:t>
            </a:r>
            <a:r>
              <a:rPr lang="vi-VN" sz="2000" i="1" dirty="0">
                <a:solidFill>
                  <a:srgbClr val="69D8FF"/>
                </a:solidFill>
              </a:rPr>
              <a:t>Cập nhật các mặt hàng trong hệ thống </a:t>
            </a:r>
            <a:r>
              <a:rPr lang="en-US" sz="2000" i="1" dirty="0" err="1">
                <a:solidFill>
                  <a:srgbClr val="69D8FF"/>
                </a:solidFill>
              </a:rPr>
              <a:t>Bán</a:t>
            </a:r>
            <a:r>
              <a:rPr lang="en-US" sz="2000" i="1" dirty="0">
                <a:solidFill>
                  <a:srgbClr val="69D8FF"/>
                </a:solidFill>
              </a:rPr>
              <a:t> </a:t>
            </a:r>
            <a:r>
              <a:rPr lang="en-US" sz="2000" i="1" dirty="0" err="1">
                <a:solidFill>
                  <a:srgbClr val="69D8FF"/>
                </a:solidFill>
              </a:rPr>
              <a:t>hàng</a:t>
            </a:r>
            <a:r>
              <a:rPr lang="vi-VN" sz="2000" i="1" dirty="0">
                <a:solidFill>
                  <a:srgbClr val="69D8FF"/>
                </a:solidFill>
              </a:rPr>
              <a:t> </a:t>
            </a:r>
            <a:r>
              <a:rPr lang="vi-VN" sz="2000" dirty="0"/>
              <a:t>là hai sự kiện độc lập với nhau và có thể xảy ra đồng thời</a:t>
            </a:r>
            <a:r>
              <a:rPr lang="en-US" sz="2000" dirty="0"/>
              <a:t>.</a:t>
            </a:r>
          </a:p>
          <a:p>
            <a:pPr indent="457200" algn="just">
              <a:lnSpc>
                <a:spcPct val="120000"/>
              </a:lnSpc>
              <a:buNone/>
            </a:pPr>
            <a:r>
              <a:rPr lang="en-US" sz="2000" dirty="0" err="1"/>
              <a:t>Các</a:t>
            </a:r>
            <a:r>
              <a:rPr lang="en-US" sz="2000" dirty="0"/>
              <a:t> </a:t>
            </a:r>
            <a:r>
              <a:rPr lang="en-US" sz="2000" dirty="0" err="1"/>
              <a:t>sự</a:t>
            </a:r>
            <a:r>
              <a:rPr lang="en-US" sz="2000" dirty="0"/>
              <a:t> </a:t>
            </a:r>
            <a:r>
              <a:rPr lang="en-US" sz="2000" dirty="0" err="1"/>
              <a:t>kiện</a:t>
            </a:r>
            <a:r>
              <a:rPr lang="en-US" sz="2000" dirty="0"/>
              <a:t> </a:t>
            </a:r>
            <a:r>
              <a:rPr lang="en-US" sz="2000" dirty="0" err="1"/>
              <a:t>cũng</a:t>
            </a:r>
            <a:r>
              <a:rPr lang="en-US" sz="2000" dirty="0"/>
              <a:t> </a:t>
            </a:r>
            <a:r>
              <a:rPr lang="en-US" sz="2000" dirty="0" err="1"/>
              <a:t>có</a:t>
            </a:r>
            <a:r>
              <a:rPr lang="en-US" sz="2000" dirty="0"/>
              <a:t> </a:t>
            </a:r>
            <a:r>
              <a:rPr lang="en-US" sz="2000" dirty="0" err="1"/>
              <a:t>thể</a:t>
            </a:r>
            <a:r>
              <a:rPr lang="en-US" sz="2000" dirty="0"/>
              <a:t> </a:t>
            </a:r>
            <a:r>
              <a:rPr lang="en-US" sz="2000" dirty="0" err="1"/>
              <a:t>chia</a:t>
            </a:r>
            <a:r>
              <a:rPr lang="en-US" sz="2000" dirty="0"/>
              <a:t> </a:t>
            </a:r>
            <a:r>
              <a:rPr lang="en-US" sz="2000" dirty="0" err="1"/>
              <a:t>thành</a:t>
            </a:r>
            <a:r>
              <a:rPr lang="en-US" sz="2000" dirty="0"/>
              <a:t> 2 </a:t>
            </a:r>
            <a:r>
              <a:rPr lang="en-US" sz="2000" dirty="0" err="1"/>
              <a:t>loại</a:t>
            </a:r>
            <a:r>
              <a:rPr lang="en-US" sz="2000" dirty="0"/>
              <a:t>: </a:t>
            </a:r>
            <a:r>
              <a:rPr lang="en-US" sz="2000" dirty="0" err="1"/>
              <a:t>các</a:t>
            </a:r>
            <a:r>
              <a:rPr lang="en-US" sz="2000" dirty="0"/>
              <a:t> </a:t>
            </a:r>
            <a:r>
              <a:rPr lang="en-US" sz="2000" dirty="0" err="1"/>
              <a:t>sự</a:t>
            </a:r>
            <a:r>
              <a:rPr lang="en-US" sz="2000" dirty="0"/>
              <a:t> </a:t>
            </a:r>
            <a:r>
              <a:rPr lang="en-US" sz="2000" dirty="0" err="1"/>
              <a:t>kiện</a:t>
            </a:r>
            <a:r>
              <a:rPr lang="en-US" sz="2000" dirty="0"/>
              <a:t> </a:t>
            </a:r>
            <a:r>
              <a:rPr lang="en-US" sz="2000" dirty="0" err="1"/>
              <a:t>bên</a:t>
            </a:r>
            <a:r>
              <a:rPr lang="en-US" sz="2000" dirty="0"/>
              <a:t> </a:t>
            </a:r>
            <a:r>
              <a:rPr lang="en-US" sz="2000" dirty="0" err="1"/>
              <a:t>trong</a:t>
            </a:r>
            <a:r>
              <a:rPr lang="en-US" sz="2000" dirty="0"/>
              <a:t> </a:t>
            </a:r>
            <a:r>
              <a:rPr lang="en-US" sz="2000" dirty="0" err="1"/>
              <a:t>và</a:t>
            </a:r>
            <a:r>
              <a:rPr lang="en-US" sz="2000" dirty="0"/>
              <a:t> </a:t>
            </a:r>
            <a:r>
              <a:rPr lang="en-US" sz="2000" dirty="0" err="1"/>
              <a:t>các</a:t>
            </a:r>
            <a:r>
              <a:rPr lang="en-US" sz="2000" dirty="0"/>
              <a:t> </a:t>
            </a:r>
            <a:r>
              <a:rPr lang="en-US" sz="2000" dirty="0" err="1"/>
              <a:t>sự</a:t>
            </a:r>
            <a:r>
              <a:rPr lang="en-US" sz="2000" dirty="0"/>
              <a:t> </a:t>
            </a:r>
            <a:r>
              <a:rPr lang="en-US" sz="2000" dirty="0" err="1"/>
              <a:t>kiện</a:t>
            </a:r>
            <a:r>
              <a:rPr lang="en-US" sz="2000" dirty="0"/>
              <a:t> </a:t>
            </a:r>
            <a:r>
              <a:rPr lang="en-US" sz="2000" dirty="0" err="1"/>
              <a:t>bên</a:t>
            </a:r>
            <a:r>
              <a:rPr lang="en-US" sz="2000" dirty="0"/>
              <a:t> </a:t>
            </a:r>
            <a:r>
              <a:rPr lang="en-US" sz="2000" dirty="0" err="1"/>
              <a:t>ngoài</a:t>
            </a:r>
            <a:r>
              <a:rPr lang="en-US" sz="2000" dirty="0"/>
              <a:t>.</a:t>
            </a:r>
          </a:p>
          <a:p>
            <a:pPr indent="274320" algn="just">
              <a:lnSpc>
                <a:spcPct val="120000"/>
              </a:lnSpc>
            </a:pPr>
            <a:r>
              <a:rPr lang="vi-VN" sz="2000" dirty="0"/>
              <a:t>Sự kiện bên trong là sự kiện xảy ra ngay bên trong hệ thống, ở trong một đối tượng và được kích hoạt</a:t>
            </a:r>
            <a:r>
              <a:rPr lang="en-US" sz="2000" dirty="0"/>
              <a:t> </a:t>
            </a:r>
            <a:r>
              <a:rPr lang="vi-VN" sz="2000" dirty="0"/>
              <a:t> bởi đối tượng khác</a:t>
            </a:r>
            <a:r>
              <a:rPr lang="en-US" sz="2000" dirty="0"/>
              <a:t>.</a:t>
            </a:r>
          </a:p>
          <a:p>
            <a:pPr indent="274320" algn="just">
              <a:lnSpc>
                <a:spcPct val="120000"/>
              </a:lnSpc>
            </a:pPr>
            <a:r>
              <a:rPr lang="vi-VN" sz="2000" dirty="0"/>
              <a:t>Sự kiện ngoài là sự kiện được tạo ra ở bên ngoài phạm vi của hệ thống. Sự kiện vào của hệ thống là những sự kiện ngoài tác động vào hệ thống và do các tác nhân tạo ra</a:t>
            </a:r>
            <a:r>
              <a:rPr lang="en-US" sz="2000" dirty="0"/>
              <a:t>.</a:t>
            </a:r>
          </a:p>
          <a:p>
            <a:pPr marL="0" algn="just">
              <a:buNone/>
            </a:pPr>
            <a:r>
              <a:rPr lang="en-US" sz="1800" dirty="0"/>
              <a:t>.</a:t>
            </a:r>
            <a:endParaRPr lang="en-US" sz="20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heckerboard(across)">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457200"/>
          </a:xfrm>
        </p:spPr>
        <p:txBody>
          <a:bodyPr>
            <a:normAutofit fontScale="90000"/>
          </a:bodyPr>
          <a:lstStyle/>
          <a:p>
            <a:r>
              <a:rPr lang="en-US" sz="3200" dirty="0">
                <a:solidFill>
                  <a:srgbClr val="92D050"/>
                </a:solidFill>
              </a:rPr>
              <a:t>6.1 </a:t>
            </a:r>
            <a:r>
              <a:rPr lang="en-US" sz="3200" dirty="0" err="1">
                <a:solidFill>
                  <a:srgbClr val="92D050"/>
                </a:solidFill>
              </a:rPr>
              <a:t>Giới</a:t>
            </a:r>
            <a:r>
              <a:rPr lang="en-US" sz="3200" dirty="0">
                <a:solidFill>
                  <a:srgbClr val="92D050"/>
                </a:solidFill>
              </a:rPr>
              <a:t> </a:t>
            </a:r>
            <a:r>
              <a:rPr lang="en-US" sz="3200" dirty="0" err="1">
                <a:solidFill>
                  <a:srgbClr val="92D050"/>
                </a:solidFill>
              </a:rPr>
              <a:t>thiệu</a:t>
            </a:r>
            <a:r>
              <a:rPr lang="en-US" sz="3200" dirty="0">
                <a:solidFill>
                  <a:srgbClr val="92D050"/>
                </a:solidFill>
              </a:rPr>
              <a:t> </a:t>
            </a:r>
            <a:r>
              <a:rPr lang="en-US" sz="3200" dirty="0" err="1">
                <a:solidFill>
                  <a:srgbClr val="92D050"/>
                </a:solidFill>
              </a:rPr>
              <a:t>mô</a:t>
            </a:r>
            <a:r>
              <a:rPr lang="en-US" sz="3200" dirty="0">
                <a:solidFill>
                  <a:srgbClr val="92D050"/>
                </a:solidFill>
              </a:rPr>
              <a:t> </a:t>
            </a:r>
            <a:r>
              <a:rPr lang="en-US" sz="3200" dirty="0" err="1">
                <a:solidFill>
                  <a:srgbClr val="92D050"/>
                </a:solidFill>
              </a:rPr>
              <a:t>hình</a:t>
            </a:r>
            <a:r>
              <a:rPr lang="en-US" sz="3200" dirty="0">
                <a:solidFill>
                  <a:srgbClr val="92D050"/>
                </a:solidFill>
              </a:rPr>
              <a:t> </a:t>
            </a:r>
            <a:r>
              <a:rPr lang="en-US" sz="3200" dirty="0" err="1">
                <a:solidFill>
                  <a:srgbClr val="92D050"/>
                </a:solidFill>
              </a:rPr>
              <a:t>tuần</a:t>
            </a:r>
            <a:r>
              <a:rPr lang="en-US" sz="3200" dirty="0">
                <a:solidFill>
                  <a:srgbClr val="92D050"/>
                </a:solidFill>
              </a:rPr>
              <a:t> </a:t>
            </a:r>
            <a:r>
              <a:rPr lang="en-US" sz="3200" dirty="0" err="1">
                <a:solidFill>
                  <a:srgbClr val="92D050"/>
                </a:solidFill>
              </a:rPr>
              <a:t>tự</a:t>
            </a:r>
            <a:r>
              <a:rPr lang="en-US" sz="3200" dirty="0">
                <a:solidFill>
                  <a:srgbClr val="92D050"/>
                </a:solidFill>
              </a:rPr>
              <a:t> (Sequence Diagram)</a:t>
            </a:r>
          </a:p>
        </p:txBody>
      </p:sp>
      <p:sp>
        <p:nvSpPr>
          <p:cNvPr id="3" name="Content Placeholder 2"/>
          <p:cNvSpPr>
            <a:spLocks noGrp="1"/>
          </p:cNvSpPr>
          <p:nvPr>
            <p:ph idx="1"/>
          </p:nvPr>
        </p:nvSpPr>
        <p:spPr>
          <a:xfrm>
            <a:off x="304800" y="762000"/>
            <a:ext cx="8610600" cy="5943600"/>
          </a:xfrm>
        </p:spPr>
        <p:txBody>
          <a:bodyPr>
            <a:normAutofit/>
          </a:bodyPr>
          <a:lstStyle/>
          <a:p>
            <a:pPr>
              <a:buNone/>
            </a:pPr>
            <a:r>
              <a:rPr lang="en-US" sz="1400" dirty="0">
                <a:solidFill>
                  <a:srgbClr val="FFFF00"/>
                </a:solidFill>
              </a:rPr>
              <a:t>6.1.3 </a:t>
            </a:r>
            <a:r>
              <a:rPr lang="en-US" sz="1400" dirty="0" err="1">
                <a:solidFill>
                  <a:srgbClr val="FFFF00"/>
                </a:solidFill>
              </a:rPr>
              <a:t>Các</a:t>
            </a:r>
            <a:r>
              <a:rPr lang="en-US" sz="1400" dirty="0">
                <a:solidFill>
                  <a:srgbClr val="FFFF00"/>
                </a:solidFill>
              </a:rPr>
              <a:t> </a:t>
            </a:r>
            <a:r>
              <a:rPr lang="en-US" sz="1400" dirty="0" err="1">
                <a:solidFill>
                  <a:srgbClr val="FFFF00"/>
                </a:solidFill>
              </a:rPr>
              <a:t>sự</a:t>
            </a:r>
            <a:r>
              <a:rPr lang="en-US" sz="1400" dirty="0">
                <a:solidFill>
                  <a:srgbClr val="FFFF00"/>
                </a:solidFill>
              </a:rPr>
              <a:t> </a:t>
            </a:r>
            <a:r>
              <a:rPr lang="en-US" sz="1400" dirty="0" err="1">
                <a:solidFill>
                  <a:srgbClr val="FFFF00"/>
                </a:solidFill>
              </a:rPr>
              <a:t>kiện</a:t>
            </a:r>
            <a:r>
              <a:rPr lang="en-US" sz="1400" dirty="0">
                <a:solidFill>
                  <a:srgbClr val="FFFF00"/>
                </a:solidFill>
              </a:rPr>
              <a:t> </a:t>
            </a:r>
            <a:r>
              <a:rPr lang="en-US" sz="1400" dirty="0" err="1">
                <a:solidFill>
                  <a:srgbClr val="FFFF00"/>
                </a:solidFill>
              </a:rPr>
              <a:t>và</a:t>
            </a:r>
            <a:r>
              <a:rPr lang="en-US" sz="1400" dirty="0">
                <a:solidFill>
                  <a:srgbClr val="FFFF00"/>
                </a:solidFill>
              </a:rPr>
              <a:t> </a:t>
            </a:r>
            <a:r>
              <a:rPr lang="en-US" sz="1400" dirty="0" err="1">
                <a:solidFill>
                  <a:srgbClr val="FFFF00"/>
                </a:solidFill>
              </a:rPr>
              <a:t>hành</a:t>
            </a:r>
            <a:r>
              <a:rPr lang="en-US" sz="1400" dirty="0">
                <a:solidFill>
                  <a:srgbClr val="FFFF00"/>
                </a:solidFill>
              </a:rPr>
              <a:t> </a:t>
            </a:r>
            <a:r>
              <a:rPr lang="en-US" sz="1400" dirty="0" err="1">
                <a:solidFill>
                  <a:srgbClr val="FFFF00"/>
                </a:solidFill>
              </a:rPr>
              <a:t>động</a:t>
            </a:r>
            <a:r>
              <a:rPr lang="en-US" sz="1400" dirty="0">
                <a:solidFill>
                  <a:srgbClr val="FFFF00"/>
                </a:solidFill>
              </a:rPr>
              <a:t> </a:t>
            </a:r>
            <a:r>
              <a:rPr lang="en-US" sz="1400" dirty="0" err="1">
                <a:solidFill>
                  <a:srgbClr val="FFFF00"/>
                </a:solidFill>
              </a:rPr>
              <a:t>của</a:t>
            </a:r>
            <a:r>
              <a:rPr lang="en-US" sz="1400" dirty="0">
                <a:solidFill>
                  <a:srgbClr val="FFFF00"/>
                </a:solidFill>
              </a:rPr>
              <a:t> </a:t>
            </a:r>
            <a:r>
              <a:rPr lang="en-US" sz="1400" dirty="0" err="1">
                <a:solidFill>
                  <a:srgbClr val="FFFF00"/>
                </a:solidFill>
              </a:rPr>
              <a:t>hệ</a:t>
            </a:r>
            <a:r>
              <a:rPr lang="en-US" sz="1400" dirty="0">
                <a:solidFill>
                  <a:srgbClr val="FFFF00"/>
                </a:solidFill>
              </a:rPr>
              <a:t> </a:t>
            </a:r>
            <a:r>
              <a:rPr lang="en-US" sz="1400" dirty="0" err="1">
                <a:solidFill>
                  <a:srgbClr val="FFFF00"/>
                </a:solidFill>
              </a:rPr>
              <a:t>thống</a:t>
            </a:r>
            <a:endParaRPr lang="en-US" sz="1400" dirty="0">
              <a:solidFill>
                <a:srgbClr val="FFFF00"/>
              </a:solidFill>
            </a:endParaRPr>
          </a:p>
          <a:p>
            <a:pPr indent="457200" algn="just">
              <a:lnSpc>
                <a:spcPct val="120000"/>
              </a:lnSpc>
              <a:spcBef>
                <a:spcPts val="0"/>
              </a:spcBef>
              <a:buNone/>
            </a:pPr>
            <a:r>
              <a:rPr lang="vi-VN" sz="1400" dirty="0">
                <a:solidFill>
                  <a:srgbClr val="69D8FF"/>
                </a:solidFill>
              </a:rPr>
              <a:t>Hoạt động </a:t>
            </a:r>
            <a:r>
              <a:rPr lang="vi-VN" sz="1400" dirty="0"/>
              <a:t>của hệ thống là những thao tác mà hệ thống phải thực hiện để trả lời, đáp ứng cho những sự kiện vào. Một số hoạt động của hệ thống có thể tạo ra những sự kiện ra cho các tác nhân để thông báo những sự kiện tiếp theo của hệ thống có thể xảy ra, hoặc nhắc các tác nhân phải hành động như thế nào để có những thông tin mong muốn. </a:t>
            </a:r>
            <a:endParaRPr lang="en-US" sz="1400" dirty="0"/>
          </a:p>
          <a:p>
            <a:pPr indent="457200" algn="just">
              <a:lnSpc>
                <a:spcPct val="120000"/>
              </a:lnSpc>
              <a:spcBef>
                <a:spcPts val="0"/>
              </a:spcBef>
              <a:buNone/>
            </a:pPr>
            <a:r>
              <a:rPr lang="vi-VN" sz="1400" dirty="0"/>
              <a:t>Các sự kiện vào sẽ kích hoạt hệ thống hoạt động và hệ thống hoạt động là để trả lời cho các sự kiện vào mà các tác nhân tạo ra. </a:t>
            </a:r>
            <a:endParaRPr lang="en-US" sz="1400" dirty="0"/>
          </a:p>
          <a:p>
            <a:pPr indent="457200" algn="just">
              <a:lnSpc>
                <a:spcPct val="120000"/>
              </a:lnSpc>
              <a:spcBef>
                <a:spcPts val="0"/>
              </a:spcBef>
              <a:buNone/>
            </a:pPr>
            <a:r>
              <a:rPr lang="vi-VN" sz="1400" dirty="0"/>
              <a:t>Các sự kiện và hoạt động của hệ thống được sử dụng để mô tả các kịch bản cho </a:t>
            </a:r>
            <a:r>
              <a:rPr lang="en-US" sz="1400" dirty="0"/>
              <a:t>Use case.</a:t>
            </a:r>
          </a:p>
          <a:p>
            <a:pPr marL="0" indent="0" algn="just">
              <a:lnSpc>
                <a:spcPct val="120000"/>
              </a:lnSpc>
              <a:buNone/>
            </a:pPr>
            <a:r>
              <a:rPr lang="en-US" sz="1400" dirty="0">
                <a:solidFill>
                  <a:srgbClr val="FFFF00"/>
                </a:solidFill>
              </a:rPr>
              <a:t>6.1.4 </a:t>
            </a:r>
            <a:r>
              <a:rPr lang="en-US" sz="1400" dirty="0" err="1">
                <a:solidFill>
                  <a:srgbClr val="FFFF00"/>
                </a:solidFill>
              </a:rPr>
              <a:t>Sự</a:t>
            </a:r>
            <a:r>
              <a:rPr lang="en-US" sz="1400" dirty="0">
                <a:solidFill>
                  <a:srgbClr val="FFFF00"/>
                </a:solidFill>
              </a:rPr>
              <a:t> </a:t>
            </a:r>
            <a:r>
              <a:rPr lang="en-US" sz="1400" dirty="0" err="1">
                <a:solidFill>
                  <a:srgbClr val="FFFF00"/>
                </a:solidFill>
              </a:rPr>
              <a:t>trao</a:t>
            </a:r>
            <a:r>
              <a:rPr lang="en-US" sz="1400" dirty="0">
                <a:solidFill>
                  <a:srgbClr val="FFFF00"/>
                </a:solidFill>
              </a:rPr>
              <a:t> </a:t>
            </a:r>
            <a:r>
              <a:rPr lang="en-US" sz="1400" dirty="0" err="1">
                <a:solidFill>
                  <a:srgbClr val="FFFF00"/>
                </a:solidFill>
              </a:rPr>
              <a:t>đổi</a:t>
            </a:r>
            <a:r>
              <a:rPr lang="en-US" sz="1400" dirty="0">
                <a:solidFill>
                  <a:srgbClr val="FFFF00"/>
                </a:solidFill>
              </a:rPr>
              <a:t> </a:t>
            </a:r>
            <a:r>
              <a:rPr lang="en-US" sz="1400" dirty="0" err="1">
                <a:solidFill>
                  <a:srgbClr val="FFFF00"/>
                </a:solidFill>
              </a:rPr>
              <a:t>thông</a:t>
            </a:r>
            <a:r>
              <a:rPr lang="en-US" sz="1400" dirty="0">
                <a:solidFill>
                  <a:srgbClr val="FFFF00"/>
                </a:solidFill>
              </a:rPr>
              <a:t> </a:t>
            </a:r>
            <a:r>
              <a:rPr lang="en-US" sz="1400" dirty="0" err="1">
                <a:solidFill>
                  <a:srgbClr val="FFFF00"/>
                </a:solidFill>
              </a:rPr>
              <a:t>điệp</a:t>
            </a:r>
            <a:r>
              <a:rPr lang="en-US" sz="1400" dirty="0">
                <a:solidFill>
                  <a:srgbClr val="FFFF00"/>
                </a:solidFill>
              </a:rPr>
              <a:t> </a:t>
            </a:r>
            <a:r>
              <a:rPr lang="en-US" sz="1400" dirty="0" err="1">
                <a:solidFill>
                  <a:srgbClr val="FFFF00"/>
                </a:solidFill>
              </a:rPr>
              <a:t>giữa</a:t>
            </a:r>
            <a:r>
              <a:rPr lang="en-US" sz="1400" dirty="0">
                <a:solidFill>
                  <a:srgbClr val="FFFF00"/>
                </a:solidFill>
              </a:rPr>
              <a:t> </a:t>
            </a:r>
            <a:r>
              <a:rPr lang="en-US" sz="1400" dirty="0" err="1">
                <a:solidFill>
                  <a:srgbClr val="FFFF00"/>
                </a:solidFill>
              </a:rPr>
              <a:t>các</a:t>
            </a:r>
            <a:r>
              <a:rPr lang="en-US" sz="1400" dirty="0">
                <a:solidFill>
                  <a:srgbClr val="FFFF00"/>
                </a:solidFill>
              </a:rPr>
              <a:t> </a:t>
            </a:r>
            <a:r>
              <a:rPr lang="en-US" sz="1400" dirty="0" err="1">
                <a:solidFill>
                  <a:srgbClr val="FFFF00"/>
                </a:solidFill>
              </a:rPr>
              <a:t>đối</a:t>
            </a:r>
            <a:r>
              <a:rPr lang="en-US" sz="1400" dirty="0">
                <a:solidFill>
                  <a:srgbClr val="FFFF00"/>
                </a:solidFill>
              </a:rPr>
              <a:t> </a:t>
            </a:r>
            <a:r>
              <a:rPr lang="en-US" sz="1400" dirty="0" err="1">
                <a:solidFill>
                  <a:srgbClr val="FFFF00"/>
                </a:solidFill>
              </a:rPr>
              <a:t>tượng</a:t>
            </a:r>
            <a:endParaRPr lang="en-US" sz="1400" dirty="0">
              <a:solidFill>
                <a:srgbClr val="FFFF00"/>
              </a:solidFill>
            </a:endParaRPr>
          </a:p>
          <a:p>
            <a:pPr indent="457200" algn="just">
              <a:lnSpc>
                <a:spcPct val="120000"/>
              </a:lnSpc>
              <a:spcBef>
                <a:spcPts val="0"/>
              </a:spcBef>
              <a:buNone/>
            </a:pPr>
            <a:r>
              <a:rPr lang="vi-VN" sz="1400" dirty="0"/>
              <a:t>Trong các biểu đồ tương tác, các đối tượng trao đổi với nhau bằng các thông điệp. Các đối tượng thường được gửi, nhận theo</a:t>
            </a:r>
            <a:r>
              <a:rPr lang="en-US" sz="1400" dirty="0"/>
              <a:t>:</a:t>
            </a:r>
            <a:r>
              <a:rPr lang="vi-VN" sz="1400" dirty="0"/>
              <a:t> </a:t>
            </a:r>
            <a:r>
              <a:rPr lang="en-US" sz="1400" dirty="0"/>
              <a:t>c</a:t>
            </a:r>
            <a:r>
              <a:rPr lang="vi-VN" sz="1400" dirty="0"/>
              <a:t>ác giao</a:t>
            </a:r>
            <a:r>
              <a:rPr lang="en-US" sz="1400" dirty="0"/>
              <a:t> </a:t>
            </a:r>
            <a:r>
              <a:rPr lang="vi-VN" sz="1400" dirty="0"/>
              <a:t>thức trao đổi</a:t>
            </a:r>
            <a:r>
              <a:rPr lang="en-US" sz="1400" dirty="0"/>
              <a:t> </a:t>
            </a:r>
            <a:r>
              <a:rPr lang="vi-VN" sz="1400" dirty="0"/>
              <a:t>tin (Communication Protocol</a:t>
            </a:r>
            <a:r>
              <a:rPr lang="en-US" sz="1400" dirty="0"/>
              <a:t>), h</a:t>
            </a:r>
            <a:r>
              <a:rPr lang="vi-VN" sz="1400" dirty="0"/>
              <a:t>ay các lời gọi hàm</a:t>
            </a:r>
            <a:r>
              <a:rPr lang="en-US" sz="1400" dirty="0"/>
              <a:t> </a:t>
            </a:r>
            <a:r>
              <a:rPr lang="en-US" sz="1400" dirty="0" err="1"/>
              <a:t>tức</a:t>
            </a:r>
            <a:r>
              <a:rPr lang="en-US" sz="1400" dirty="0"/>
              <a:t> </a:t>
            </a:r>
            <a:r>
              <a:rPr lang="en-US" sz="1400" dirty="0" err="1"/>
              <a:t>là</a:t>
            </a:r>
            <a:r>
              <a:rPr lang="vi-VN" sz="1400" dirty="0"/>
              <a:t> một đối tượng gọi một hàm của đối tượng khác để xử lý các yêu cầu</a:t>
            </a:r>
            <a:r>
              <a:rPr lang="en-US" sz="1400" dirty="0"/>
              <a:t>.</a:t>
            </a:r>
          </a:p>
          <a:p>
            <a:pPr indent="457200" algn="just">
              <a:lnSpc>
                <a:spcPct val="120000"/>
              </a:lnSpc>
              <a:spcBef>
                <a:spcPts val="0"/>
              </a:spcBef>
              <a:buNone/>
            </a:pPr>
            <a:r>
              <a:rPr lang="vi-VN" sz="1400" dirty="0"/>
              <a:t>Các thông điệp có ba kiểu trao đổi chính</a:t>
            </a:r>
            <a:r>
              <a:rPr lang="en-US" sz="1400" dirty="0"/>
              <a:t>: </a:t>
            </a:r>
            <a:endParaRPr lang="en-US" sz="2000" dirty="0"/>
          </a:p>
          <a:p>
            <a:pPr indent="457200" algn="just">
              <a:lnSpc>
                <a:spcPct val="120000"/>
              </a:lnSpc>
              <a:buNone/>
            </a:pPr>
            <a:endParaRPr lang="en-US" sz="2000" dirty="0"/>
          </a:p>
          <a:p>
            <a:pPr indent="457200" algn="just">
              <a:lnSpc>
                <a:spcPct val="120000"/>
              </a:lnSpc>
              <a:buNone/>
            </a:pPr>
            <a:endParaRPr lang="en-US" sz="2000" dirty="0"/>
          </a:p>
          <a:p>
            <a:pPr indent="457200" algn="just">
              <a:lnSpc>
                <a:spcPct val="120000"/>
              </a:lnSpc>
              <a:buNone/>
            </a:pPr>
            <a:endParaRPr lang="en-US" sz="2000" dirty="0"/>
          </a:p>
          <a:p>
            <a:pPr indent="457200" algn="just">
              <a:lnSpc>
                <a:spcPct val="120000"/>
              </a:lnSpc>
              <a:buNone/>
            </a:pPr>
            <a:endParaRPr lang="en-US" sz="2000" dirty="0"/>
          </a:p>
          <a:p>
            <a:pPr indent="457200" algn="just">
              <a:lnSpc>
                <a:spcPct val="120000"/>
              </a:lnSpc>
              <a:buNone/>
            </a:pPr>
            <a:endParaRPr lang="en-US" sz="2000" dirty="0"/>
          </a:p>
          <a:p>
            <a:pPr marL="0" algn="just">
              <a:buNone/>
            </a:pPr>
            <a:endParaRPr lang="en-US" sz="2000" dirty="0">
              <a:solidFill>
                <a:srgbClr val="FFFF00"/>
              </a:solidFill>
            </a:endParaRPr>
          </a:p>
        </p:txBody>
      </p:sp>
      <p:graphicFrame>
        <p:nvGraphicFramePr>
          <p:cNvPr id="4" name="Table 3"/>
          <p:cNvGraphicFramePr>
            <a:graphicFrameLocks noGrp="1"/>
          </p:cNvGraphicFramePr>
          <p:nvPr/>
        </p:nvGraphicFramePr>
        <p:xfrm>
          <a:off x="685800" y="4191000"/>
          <a:ext cx="8001000" cy="2489200"/>
        </p:xfrm>
        <a:graphic>
          <a:graphicData uri="http://schemas.openxmlformats.org/drawingml/2006/table">
            <a:tbl>
              <a:tblPr firstRow="1" bandRow="1">
                <a:tableStyleId>{5C22544A-7EE6-4342-B048-85BDC9FD1C3A}</a:tableStyleId>
              </a:tblPr>
              <a:tblGrid>
                <a:gridCol w="6268824">
                  <a:extLst>
                    <a:ext uri="{9D8B030D-6E8A-4147-A177-3AD203B41FA5}">
                      <a16:colId xmlns:a16="http://schemas.microsoft.com/office/drawing/2014/main" val="20000"/>
                    </a:ext>
                  </a:extLst>
                </a:gridCol>
                <a:gridCol w="1732176">
                  <a:extLst>
                    <a:ext uri="{9D8B030D-6E8A-4147-A177-3AD203B41FA5}">
                      <a16:colId xmlns:a16="http://schemas.microsoft.com/office/drawing/2014/main" val="20001"/>
                    </a:ext>
                  </a:extLst>
                </a:gridCol>
              </a:tblGrid>
              <a:tr h="370840">
                <a:tc>
                  <a:txBody>
                    <a:bodyPr/>
                    <a:lstStyle/>
                    <a:p>
                      <a:pPr algn="ctr"/>
                      <a:r>
                        <a:rPr lang="en-US" sz="1100" dirty="0" err="1"/>
                        <a:t>Kiểu</a:t>
                      </a:r>
                      <a:r>
                        <a:rPr lang="en-US" sz="1100" baseline="0" dirty="0"/>
                        <a:t> </a:t>
                      </a:r>
                      <a:r>
                        <a:rPr lang="en-US" sz="1100" baseline="0" dirty="0" err="1"/>
                        <a:t>trao</a:t>
                      </a:r>
                      <a:r>
                        <a:rPr lang="en-US" sz="1100" baseline="0" dirty="0"/>
                        <a:t> </a:t>
                      </a:r>
                      <a:r>
                        <a:rPr lang="en-US" sz="1100" baseline="0" dirty="0" err="1"/>
                        <a:t>đổi</a:t>
                      </a:r>
                      <a:endParaRPr lang="en-US" sz="1100" dirty="0"/>
                    </a:p>
                  </a:txBody>
                  <a:tcPr/>
                </a:tc>
                <a:tc>
                  <a:txBody>
                    <a:bodyPr/>
                    <a:lstStyle/>
                    <a:p>
                      <a:pPr algn="ctr"/>
                      <a:r>
                        <a:rPr lang="en-US" sz="1100" dirty="0" err="1"/>
                        <a:t>Ký</a:t>
                      </a:r>
                      <a:r>
                        <a:rPr lang="en-US" sz="1100" baseline="0" dirty="0"/>
                        <a:t> </a:t>
                      </a:r>
                      <a:r>
                        <a:rPr lang="en-US" sz="1100" baseline="0" dirty="0" err="1"/>
                        <a:t>hiệu</a:t>
                      </a:r>
                      <a:endParaRPr lang="en-US" sz="1100" dirty="0"/>
                    </a:p>
                  </a:txBody>
                  <a:tcPr/>
                </a:tc>
                <a:extLst>
                  <a:ext uri="{0D108BD9-81ED-4DB2-BD59-A6C34878D82A}">
                    <a16:rowId xmlns:a16="http://schemas.microsoft.com/office/drawing/2014/main" val="10000"/>
                  </a:ext>
                </a:extLst>
              </a:tr>
              <a:tr h="370840">
                <a:tc>
                  <a:txBody>
                    <a:bodyPr/>
                    <a:lstStyle/>
                    <a:p>
                      <a:pPr marL="228600" indent="-228600">
                        <a:buAutoNum type="arabicParenR"/>
                      </a:pPr>
                      <a:r>
                        <a:rPr lang="vi-VN" sz="1100" dirty="0"/>
                        <a:t>Kiểu đơn giản</a:t>
                      </a:r>
                      <a:endParaRPr lang="en-US" sz="1100" dirty="0"/>
                    </a:p>
                    <a:p>
                      <a:pPr marL="0" indent="0" algn="just">
                        <a:buNone/>
                      </a:pPr>
                      <a:r>
                        <a:rPr lang="vi-VN" sz="1100" dirty="0"/>
                        <a:t> </a:t>
                      </a:r>
                      <a:r>
                        <a:rPr lang="en-US" sz="1100" dirty="0"/>
                        <a:t>     </a:t>
                      </a:r>
                      <a:r>
                        <a:rPr lang="vi-VN" sz="1100" dirty="0"/>
                        <a:t>Biểu diễn cho dòng điều khiển để chuyển thông điệp msg() từ đối tượng này sang đối tượng khác mà không cần biết chi tiết về sự trao đổi thông tin</a:t>
                      </a:r>
                      <a:r>
                        <a:rPr lang="en-US" sz="1100" dirty="0"/>
                        <a:t>.</a:t>
                      </a:r>
                    </a:p>
                  </a:txBody>
                  <a:tcPr/>
                </a:tc>
                <a:tc>
                  <a:txBody>
                    <a:bodyPr/>
                    <a:lstStyle/>
                    <a:p>
                      <a:pPr algn="ctr"/>
                      <a:r>
                        <a:rPr lang="en-US" sz="1100" dirty="0" err="1"/>
                        <a:t>msg</a:t>
                      </a:r>
                      <a:r>
                        <a:rPr lang="en-US" sz="1100" dirty="0"/>
                        <a:t>()</a:t>
                      </a:r>
                    </a:p>
                  </a:txBody>
                  <a:tcPr/>
                </a:tc>
                <a:extLst>
                  <a:ext uri="{0D108BD9-81ED-4DB2-BD59-A6C34878D82A}">
                    <a16:rowId xmlns:a16="http://schemas.microsoft.com/office/drawing/2014/main" val="10001"/>
                  </a:ext>
                </a:extLst>
              </a:tr>
              <a:tr h="370840">
                <a:tc>
                  <a:txBody>
                    <a:bodyPr/>
                    <a:lstStyle/>
                    <a:p>
                      <a:r>
                        <a:rPr lang="en-US" sz="1100" dirty="0"/>
                        <a:t>2) </a:t>
                      </a:r>
                      <a:r>
                        <a:rPr lang="vi-VN" sz="1100" dirty="0"/>
                        <a:t>Kiểu đồng bộ</a:t>
                      </a:r>
                      <a:endParaRPr lang="en-US" sz="1100" dirty="0"/>
                    </a:p>
                    <a:p>
                      <a:pPr algn="just"/>
                      <a:r>
                        <a:rPr lang="en-US" sz="1100" dirty="0"/>
                        <a:t>    </a:t>
                      </a:r>
                      <a:r>
                        <a:rPr lang="vi-VN" sz="1100" dirty="0"/>
                        <a:t>Biểu diễn cho dòng điều khiển được đồng bộ hoá, nghĩa là khi có nhiều thông điệp gửi đến (nhận được) thì thông điệp trước (có mức độ ưu tiên cao) phải được xử lý xong và sau khi đã kết thúc công việc thì thông điệp tiếp theo mới được xử lý</a:t>
                      </a:r>
                      <a:r>
                        <a:rPr lang="en-US" sz="11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err="1"/>
                        <a:t>msg</a:t>
                      </a:r>
                      <a:r>
                        <a:rPr lang="en-US" sz="1100" dirty="0"/>
                        <a:t>()</a:t>
                      </a:r>
                    </a:p>
                  </a:txBody>
                  <a:tcPr/>
                </a:tc>
                <a:extLst>
                  <a:ext uri="{0D108BD9-81ED-4DB2-BD59-A6C34878D82A}">
                    <a16:rowId xmlns:a16="http://schemas.microsoft.com/office/drawing/2014/main" val="10002"/>
                  </a:ext>
                </a:extLst>
              </a:tr>
              <a:tr h="370840">
                <a:tc>
                  <a:txBody>
                    <a:bodyPr/>
                    <a:lstStyle/>
                    <a:p>
                      <a:r>
                        <a:rPr lang="en-US" sz="1100" dirty="0"/>
                        <a:t>3) </a:t>
                      </a:r>
                      <a:r>
                        <a:rPr lang="en-US" sz="1100" dirty="0" err="1"/>
                        <a:t>Kiểu</a:t>
                      </a:r>
                      <a:r>
                        <a:rPr lang="en-US" sz="1100" dirty="0"/>
                        <a:t> </a:t>
                      </a:r>
                      <a:r>
                        <a:rPr lang="en-US" sz="1100" dirty="0" err="1"/>
                        <a:t>dị</a:t>
                      </a:r>
                      <a:r>
                        <a:rPr lang="en-US" sz="1100" dirty="0"/>
                        <a:t> </a:t>
                      </a:r>
                      <a:r>
                        <a:rPr lang="en-US" sz="1100" dirty="0" err="1"/>
                        <a:t>bộ</a:t>
                      </a:r>
                      <a:endParaRPr lang="en-US" sz="1100" dirty="0"/>
                    </a:p>
                    <a:p>
                      <a:pPr algn="just"/>
                      <a:r>
                        <a:rPr lang="en-US" sz="1100" dirty="0"/>
                        <a:t>    </a:t>
                      </a:r>
                      <a:r>
                        <a:rPr lang="vi-VN" sz="1100" dirty="0"/>
                        <a:t>Biểu diễn cho dòng điều khiển thông điệp không cần đồng bộ, nghĩa là khi có nhiều thông điệp gửi đến (hay nhận được) thì các thông điệp đó được xử lý mà không cần biết những thông điệp khác đã </a:t>
                      </a:r>
                      <a:r>
                        <a:rPr lang="en-US" sz="1100" dirty="0"/>
                        <a:t> </a:t>
                      </a:r>
                      <a:r>
                        <a:rPr lang="vi-VN" sz="1100" dirty="0"/>
                        <a:t>kết thúc hay chưa và thứ tự thực hiện là không quan trọng</a:t>
                      </a:r>
                      <a:r>
                        <a:rPr lang="en-US" sz="110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err="1"/>
                        <a:t>msg</a:t>
                      </a:r>
                      <a:r>
                        <a:rPr lang="en-US" sz="1100" dirty="0"/>
                        <a:t>()</a:t>
                      </a:r>
                    </a:p>
                  </a:txBody>
                  <a:tcPr/>
                </a:tc>
                <a:extLst>
                  <a:ext uri="{0D108BD9-81ED-4DB2-BD59-A6C34878D82A}">
                    <a16:rowId xmlns:a16="http://schemas.microsoft.com/office/drawing/2014/main" val="10003"/>
                  </a:ext>
                </a:extLst>
              </a:tr>
            </a:tbl>
          </a:graphicData>
        </a:graphic>
      </p:graphicFrame>
      <p:cxnSp>
        <p:nvCxnSpPr>
          <p:cNvPr id="6" name="Straight Arrow Connector 5"/>
          <p:cNvCxnSpPr/>
          <p:nvPr/>
        </p:nvCxnSpPr>
        <p:spPr>
          <a:xfrm>
            <a:off x="7315200" y="4800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315200" y="5410200"/>
            <a:ext cx="914400" cy="158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7315200" y="6096000"/>
            <a:ext cx="914400" cy="77788"/>
            <a:chOff x="7239000" y="6324600"/>
            <a:chExt cx="914400" cy="77788"/>
          </a:xfrm>
        </p:grpSpPr>
        <p:cxnSp>
          <p:nvCxnSpPr>
            <p:cNvPr id="36" name="Straight Connector 35"/>
            <p:cNvCxnSpPr/>
            <p:nvPr/>
          </p:nvCxnSpPr>
          <p:spPr>
            <a:xfrm>
              <a:off x="7239000" y="64008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8001000" y="6324600"/>
              <a:ext cx="152400" cy="762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500"/>
                                        <p:tgtEl>
                                          <p:spTgt spid="4"/>
                                        </p:tgtEl>
                                      </p:cBhvr>
                                    </p:animEffect>
                                  </p:childTnLst>
                                </p:cTn>
                              </p:par>
                              <p:par>
                                <p:cTn id="33" presetID="4" presetClass="entr" presetSubtype="16"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ox(in)">
                                      <p:cBhvr>
                                        <p:cTn id="35" dur="500"/>
                                        <p:tgtEl>
                                          <p:spTgt spid="6"/>
                                        </p:tgtEl>
                                      </p:cBhvr>
                                    </p:animEffect>
                                  </p:childTnLst>
                                </p:cTn>
                              </p:par>
                              <p:par>
                                <p:cTn id="36" presetID="4" presetClass="entr" presetSubtype="16"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ox(in)">
                                      <p:cBhvr>
                                        <p:cTn id="38" dur="500"/>
                                        <p:tgtEl>
                                          <p:spTgt spid="7"/>
                                        </p:tgtEl>
                                      </p:cBhvr>
                                    </p:animEffect>
                                  </p:childTnLst>
                                </p:cTn>
                              </p:par>
                              <p:par>
                                <p:cTn id="39" presetID="4" presetClass="entr" presetSubtype="16"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box(in)">
                                      <p:cBhvr>
                                        <p:cTn id="4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762000"/>
          </a:xfrm>
        </p:spPr>
        <p:txBody>
          <a:bodyPr>
            <a:normAutofit/>
          </a:bodyPr>
          <a:lstStyle/>
          <a:p>
            <a:r>
              <a:rPr lang="en-US" sz="3200" dirty="0">
                <a:solidFill>
                  <a:srgbClr val="92D050"/>
                </a:solidFill>
              </a:rPr>
              <a:t>6.2 </a:t>
            </a:r>
            <a:r>
              <a:rPr lang="en-US" sz="3200" dirty="0" err="1">
                <a:solidFill>
                  <a:srgbClr val="92D050"/>
                </a:solidFill>
              </a:rPr>
              <a:t>Các</a:t>
            </a:r>
            <a:r>
              <a:rPr lang="en-US" sz="3200" dirty="0">
                <a:solidFill>
                  <a:srgbClr val="92D050"/>
                </a:solidFill>
              </a:rPr>
              <a:t> </a:t>
            </a:r>
            <a:r>
              <a:rPr lang="en-US" sz="3200" dirty="0" err="1">
                <a:solidFill>
                  <a:srgbClr val="92D050"/>
                </a:solidFill>
              </a:rPr>
              <a:t>thành</a:t>
            </a:r>
            <a:r>
              <a:rPr lang="en-US" sz="3200" dirty="0">
                <a:solidFill>
                  <a:srgbClr val="92D050"/>
                </a:solidFill>
              </a:rPr>
              <a:t> </a:t>
            </a:r>
            <a:r>
              <a:rPr lang="en-US" sz="3200" dirty="0" err="1">
                <a:solidFill>
                  <a:srgbClr val="92D050"/>
                </a:solidFill>
              </a:rPr>
              <a:t>phần</a:t>
            </a:r>
            <a:r>
              <a:rPr lang="en-US" sz="3200" dirty="0">
                <a:solidFill>
                  <a:srgbClr val="92D050"/>
                </a:solidFill>
              </a:rPr>
              <a:t> </a:t>
            </a:r>
            <a:r>
              <a:rPr lang="en-US" sz="3200" dirty="0" err="1">
                <a:solidFill>
                  <a:srgbClr val="92D050"/>
                </a:solidFill>
              </a:rPr>
              <a:t>của</a:t>
            </a:r>
            <a:r>
              <a:rPr lang="en-US" sz="3200" dirty="0">
                <a:solidFill>
                  <a:srgbClr val="92D050"/>
                </a:solidFill>
              </a:rPr>
              <a:t> Sequence Diagram</a:t>
            </a:r>
          </a:p>
        </p:txBody>
      </p:sp>
      <p:sp>
        <p:nvSpPr>
          <p:cNvPr id="3" name="Content Placeholder 2"/>
          <p:cNvSpPr>
            <a:spLocks noGrp="1"/>
          </p:cNvSpPr>
          <p:nvPr>
            <p:ph idx="1"/>
          </p:nvPr>
        </p:nvSpPr>
        <p:spPr>
          <a:xfrm>
            <a:off x="457200" y="990600"/>
            <a:ext cx="8458200" cy="2971800"/>
          </a:xfrm>
        </p:spPr>
        <p:txBody>
          <a:bodyPr>
            <a:normAutofit fontScale="55000" lnSpcReduction="20000"/>
          </a:bodyPr>
          <a:lstStyle/>
          <a:p>
            <a:pPr marL="0" algn="just">
              <a:buNone/>
            </a:pPr>
            <a:r>
              <a:rPr lang="en-US" sz="2600" dirty="0">
                <a:solidFill>
                  <a:srgbClr val="FFFF00"/>
                </a:solidFill>
              </a:rPr>
              <a:t>6.2.1 </a:t>
            </a:r>
            <a:r>
              <a:rPr lang="en-US" sz="2600" dirty="0" err="1">
                <a:solidFill>
                  <a:srgbClr val="FFFF00"/>
                </a:solidFill>
              </a:rPr>
              <a:t>Trục</a:t>
            </a:r>
            <a:r>
              <a:rPr lang="en-US" sz="2600" dirty="0">
                <a:solidFill>
                  <a:srgbClr val="FFFF00"/>
                </a:solidFill>
              </a:rPr>
              <a:t> </a:t>
            </a:r>
            <a:r>
              <a:rPr lang="en-US" sz="2600" dirty="0" err="1">
                <a:solidFill>
                  <a:srgbClr val="FFFF00"/>
                </a:solidFill>
              </a:rPr>
              <a:t>dọc</a:t>
            </a:r>
            <a:endParaRPr lang="en-US" sz="2600" dirty="0">
              <a:solidFill>
                <a:srgbClr val="FFFF00"/>
              </a:solidFill>
            </a:endParaRPr>
          </a:p>
          <a:p>
            <a:pPr indent="457200" algn="just">
              <a:lnSpc>
                <a:spcPct val="120000"/>
              </a:lnSpc>
              <a:buNone/>
            </a:pPr>
            <a:r>
              <a:rPr lang="vi-VN" sz="2600" dirty="0"/>
              <a:t>Trục dọc </a:t>
            </a:r>
            <a:r>
              <a:rPr lang="en-US" sz="2600" dirty="0" err="1"/>
              <a:t>từ</a:t>
            </a:r>
            <a:r>
              <a:rPr lang="en-US" sz="2600" dirty="0"/>
              <a:t> </a:t>
            </a:r>
            <a:r>
              <a:rPr lang="vi-VN" sz="2600" dirty="0"/>
              <a:t>trên xuống chỉ thời gian xảy ra các sự kiện, hay sự truyền thông điệp, được biểu diễn bằng các đường thẳng đứng đứt nét bắt đầu từ đỉnh đến đáy của biểu đồ</a:t>
            </a:r>
            <a:r>
              <a:rPr lang="en-US" sz="2600" dirty="0"/>
              <a:t>.</a:t>
            </a:r>
            <a:endParaRPr lang="en-US" sz="2600" dirty="0">
              <a:solidFill>
                <a:srgbClr val="71DAFF"/>
              </a:solidFill>
            </a:endParaRPr>
          </a:p>
          <a:p>
            <a:pPr marL="0" algn="just">
              <a:buNone/>
            </a:pPr>
            <a:r>
              <a:rPr lang="en-US" sz="2500" dirty="0">
                <a:solidFill>
                  <a:srgbClr val="FFFF00"/>
                </a:solidFill>
              </a:rPr>
              <a:t>6.2.2 </a:t>
            </a:r>
            <a:r>
              <a:rPr lang="en-US" sz="2500" dirty="0" err="1">
                <a:solidFill>
                  <a:srgbClr val="FFFF00"/>
                </a:solidFill>
              </a:rPr>
              <a:t>Trục</a:t>
            </a:r>
            <a:r>
              <a:rPr lang="en-US" sz="2500" dirty="0">
                <a:solidFill>
                  <a:srgbClr val="FFFF00"/>
                </a:solidFill>
              </a:rPr>
              <a:t> </a:t>
            </a:r>
            <a:r>
              <a:rPr lang="en-US" sz="2500" dirty="0" err="1">
                <a:solidFill>
                  <a:srgbClr val="FFFF00"/>
                </a:solidFill>
              </a:rPr>
              <a:t>ngang</a:t>
            </a:r>
            <a:endParaRPr lang="en-US" sz="2500" dirty="0">
              <a:solidFill>
                <a:srgbClr val="FFFF00"/>
              </a:solidFill>
            </a:endParaRPr>
          </a:p>
          <a:p>
            <a:pPr indent="457200" algn="just">
              <a:lnSpc>
                <a:spcPct val="120000"/>
              </a:lnSpc>
              <a:buNone/>
            </a:pPr>
            <a:r>
              <a:rPr lang="vi-VN" sz="2500" dirty="0"/>
              <a:t> Trục ngang từ trái qua phải là dãy các đối tượng tham gia vào việc trao đổi các thông điệp với nhau theo chiều ngang, có thể có cả các tác nhân</a:t>
            </a:r>
            <a:r>
              <a:rPr lang="en-US" sz="2500" dirty="0"/>
              <a:t>.</a:t>
            </a:r>
          </a:p>
          <a:p>
            <a:pPr indent="457200" algn="just">
              <a:lnSpc>
                <a:spcPct val="120000"/>
              </a:lnSpc>
              <a:buNone/>
            </a:pPr>
            <a:r>
              <a:rPr lang="vi-VN" sz="2500" dirty="0"/>
              <a:t>Đối tượng được biểu diễn bằng hình chữ nhật trong đó có tên đối tượng cụ thể hoặc tên lớp cùng được gạch dưới</a:t>
            </a:r>
            <a:r>
              <a:rPr lang="en-US" sz="2500" dirty="0"/>
              <a:t>.</a:t>
            </a:r>
            <a:r>
              <a:rPr lang="vi-VN" sz="2500" dirty="0"/>
              <a:t> </a:t>
            </a:r>
            <a:endParaRPr lang="en-US" sz="2500" dirty="0"/>
          </a:p>
          <a:p>
            <a:pPr indent="457200" algn="just">
              <a:lnSpc>
                <a:spcPct val="120000"/>
              </a:lnSpc>
              <a:buNone/>
            </a:pPr>
            <a:r>
              <a:rPr lang="vi-VN" sz="2500" dirty="0"/>
              <a:t>Biểu đồ trình tự được đọc từ trên xuống dưới, từ trái sang phải. Thứ tự các đối tượng trong biểu đồ phải được sắp xếp sao cho đơn giản nhất có thể để dễ quan sát. Thời gian thực hiện một thông điệp của một đối tượng, hay còn gọi là hoạt động của đối tượng được biểu diễn bằng hình chữ nhật hẹp dọc theo trục thẳng đứng của đối tượng đó</a:t>
            </a:r>
            <a:r>
              <a:rPr lang="en-US" sz="2500" dirty="0"/>
              <a:t>.</a:t>
            </a:r>
          </a:p>
          <a:p>
            <a:pPr marL="0" indent="0" algn="just">
              <a:buNone/>
            </a:pPr>
            <a:endParaRPr lang="en-US" sz="2500" dirty="0"/>
          </a:p>
        </p:txBody>
      </p:sp>
      <p:grpSp>
        <p:nvGrpSpPr>
          <p:cNvPr id="19" name="Group 18"/>
          <p:cNvGrpSpPr/>
          <p:nvPr/>
        </p:nvGrpSpPr>
        <p:grpSpPr>
          <a:xfrm>
            <a:off x="2133600" y="4267200"/>
            <a:ext cx="5029200" cy="2210594"/>
            <a:chOff x="2133600" y="4267200"/>
            <a:chExt cx="5029200" cy="2210594"/>
          </a:xfrm>
        </p:grpSpPr>
        <p:sp>
          <p:nvSpPr>
            <p:cNvPr id="8" name="Rectangle 7"/>
            <p:cNvSpPr/>
            <p:nvPr/>
          </p:nvSpPr>
          <p:spPr>
            <a:xfrm>
              <a:off x="2133600" y="4267200"/>
              <a:ext cx="1524000" cy="533400"/>
            </a:xfrm>
            <a:prstGeom prst="rect">
              <a:avLst/>
            </a:prstGeom>
            <a:solidFill>
              <a:srgbClr val="69D8FF"/>
            </a:solidFill>
            <a:ln>
              <a:solidFill>
                <a:srgbClr val="69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Tên</a:t>
              </a:r>
              <a:r>
                <a:rPr lang="en-US" sz="1400" dirty="0">
                  <a:solidFill>
                    <a:schemeClr val="bg1"/>
                  </a:solidFill>
                </a:rPr>
                <a:t> </a:t>
              </a:r>
              <a:r>
                <a:rPr lang="en-US" sz="1400" dirty="0" err="1">
                  <a:solidFill>
                    <a:schemeClr val="bg1"/>
                  </a:solidFill>
                </a:rPr>
                <a:t>đối</a:t>
              </a:r>
              <a:r>
                <a:rPr lang="en-US" sz="1400" dirty="0">
                  <a:solidFill>
                    <a:schemeClr val="bg1"/>
                  </a:solidFill>
                </a:rPr>
                <a:t> </a:t>
              </a:r>
              <a:r>
                <a:rPr lang="en-US" sz="1400" dirty="0" err="1">
                  <a:solidFill>
                    <a:schemeClr val="bg1"/>
                  </a:solidFill>
                </a:rPr>
                <a:t>tượng</a:t>
              </a:r>
              <a:r>
                <a:rPr lang="en-US" sz="1400" dirty="0">
                  <a:solidFill>
                    <a:schemeClr val="bg1"/>
                  </a:solidFill>
                </a:rPr>
                <a:t>/Actor1</a:t>
              </a:r>
            </a:p>
          </p:txBody>
        </p:sp>
        <p:sp>
          <p:nvSpPr>
            <p:cNvPr id="9" name="Rectangle 8"/>
            <p:cNvSpPr/>
            <p:nvPr/>
          </p:nvSpPr>
          <p:spPr>
            <a:xfrm>
              <a:off x="5638800" y="4267200"/>
              <a:ext cx="1524000" cy="533400"/>
            </a:xfrm>
            <a:prstGeom prst="rect">
              <a:avLst/>
            </a:prstGeom>
            <a:solidFill>
              <a:srgbClr val="69D8FF"/>
            </a:solidFill>
            <a:ln>
              <a:solidFill>
                <a:srgbClr val="69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Tên</a:t>
              </a:r>
              <a:r>
                <a:rPr lang="en-US" sz="1400" dirty="0">
                  <a:solidFill>
                    <a:schemeClr val="bg1"/>
                  </a:solidFill>
                </a:rPr>
                <a:t> </a:t>
              </a:r>
              <a:r>
                <a:rPr lang="en-US" sz="1400" dirty="0" err="1">
                  <a:solidFill>
                    <a:schemeClr val="bg1"/>
                  </a:solidFill>
                </a:rPr>
                <a:t>đối</a:t>
              </a:r>
              <a:r>
                <a:rPr lang="en-US" sz="1400" dirty="0">
                  <a:solidFill>
                    <a:schemeClr val="bg1"/>
                  </a:solidFill>
                </a:rPr>
                <a:t> </a:t>
              </a:r>
              <a:r>
                <a:rPr lang="en-US" sz="1400" dirty="0" err="1">
                  <a:solidFill>
                    <a:schemeClr val="bg1"/>
                  </a:solidFill>
                </a:rPr>
                <a:t>tượng</a:t>
              </a:r>
              <a:r>
                <a:rPr lang="en-US" sz="1400" dirty="0">
                  <a:solidFill>
                    <a:schemeClr val="bg1"/>
                  </a:solidFill>
                </a:rPr>
                <a:t>/Actor2</a:t>
              </a:r>
            </a:p>
          </p:txBody>
        </p:sp>
        <p:cxnSp>
          <p:nvCxnSpPr>
            <p:cNvPr id="11" name="Straight Connector 10"/>
            <p:cNvCxnSpPr>
              <a:stCxn id="8" idx="2"/>
            </p:cNvCxnSpPr>
            <p:nvPr/>
          </p:nvCxnSpPr>
          <p:spPr>
            <a:xfrm rot="5400000">
              <a:off x="2057400" y="5638800"/>
              <a:ext cx="1676400" cy="158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563394" y="5638006"/>
              <a:ext cx="1676400" cy="158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839948" y="5292904"/>
              <a:ext cx="152400" cy="685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324600" y="5334000"/>
              <a:ext cx="152400" cy="685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rot="5400000" flipH="1" flipV="1">
              <a:off x="4658474" y="3536816"/>
              <a:ext cx="1588" cy="348465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298022" y="4923572"/>
              <a:ext cx="774571" cy="369332"/>
            </a:xfrm>
            <a:prstGeom prst="rect">
              <a:avLst/>
            </a:prstGeom>
            <a:noFill/>
          </p:spPr>
          <p:txBody>
            <a:bodyPr wrap="none" rtlCol="0">
              <a:spAutoFit/>
            </a:bodyPr>
            <a:lstStyle/>
            <a:p>
              <a:r>
                <a:rPr lang="en-US" dirty="0" err="1"/>
                <a:t>Msg</a:t>
              </a:r>
              <a:r>
                <a:rPr lang="en-US" dirty="0"/>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ox(in)">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762000"/>
          </a:xfrm>
        </p:spPr>
        <p:txBody>
          <a:bodyPr>
            <a:normAutofit/>
          </a:bodyPr>
          <a:lstStyle/>
          <a:p>
            <a:r>
              <a:rPr lang="en-US" sz="3200" dirty="0">
                <a:solidFill>
                  <a:srgbClr val="92D050"/>
                </a:solidFill>
              </a:rPr>
              <a:t>6.3 </a:t>
            </a:r>
            <a:r>
              <a:rPr lang="en-US" sz="3200" dirty="0" err="1">
                <a:solidFill>
                  <a:srgbClr val="92D050"/>
                </a:solidFill>
              </a:rPr>
              <a:t>Xây</a:t>
            </a:r>
            <a:r>
              <a:rPr lang="en-US" sz="3200" dirty="0">
                <a:solidFill>
                  <a:srgbClr val="92D050"/>
                </a:solidFill>
              </a:rPr>
              <a:t> </a:t>
            </a:r>
            <a:r>
              <a:rPr lang="en-US" sz="3200" dirty="0" err="1">
                <a:solidFill>
                  <a:srgbClr val="92D050"/>
                </a:solidFill>
              </a:rPr>
              <a:t>dựng</a:t>
            </a:r>
            <a:r>
              <a:rPr lang="en-US" sz="3200" dirty="0">
                <a:solidFill>
                  <a:srgbClr val="92D050"/>
                </a:solidFill>
              </a:rPr>
              <a:t>  Sequence Diagram</a:t>
            </a:r>
          </a:p>
        </p:txBody>
      </p:sp>
      <p:sp>
        <p:nvSpPr>
          <p:cNvPr id="3" name="Content Placeholder 2"/>
          <p:cNvSpPr>
            <a:spLocks noGrp="1"/>
          </p:cNvSpPr>
          <p:nvPr>
            <p:ph idx="1"/>
          </p:nvPr>
        </p:nvSpPr>
        <p:spPr>
          <a:xfrm>
            <a:off x="457200" y="990600"/>
            <a:ext cx="8458200" cy="5715000"/>
          </a:xfrm>
        </p:spPr>
        <p:txBody>
          <a:bodyPr>
            <a:normAutofit/>
          </a:bodyPr>
          <a:lstStyle/>
          <a:p>
            <a:pPr>
              <a:buNone/>
            </a:pPr>
            <a:r>
              <a:rPr lang="en-US" sz="2000" dirty="0">
                <a:solidFill>
                  <a:srgbClr val="FFFF00"/>
                </a:solidFill>
              </a:rPr>
              <a:t>6.3.1 </a:t>
            </a:r>
            <a:r>
              <a:rPr lang="en-US" sz="2000" dirty="0" err="1">
                <a:solidFill>
                  <a:srgbClr val="FFFF00"/>
                </a:solidFill>
              </a:rPr>
              <a:t>Các</a:t>
            </a:r>
            <a:r>
              <a:rPr lang="en-US" sz="2000" dirty="0">
                <a:solidFill>
                  <a:srgbClr val="FFFF00"/>
                </a:solidFill>
              </a:rPr>
              <a:t> </a:t>
            </a:r>
            <a:r>
              <a:rPr lang="en-US" sz="2000" dirty="0" err="1">
                <a:solidFill>
                  <a:srgbClr val="FFFF00"/>
                </a:solidFill>
              </a:rPr>
              <a:t>bước</a:t>
            </a:r>
            <a:r>
              <a:rPr lang="en-US" sz="2000" dirty="0">
                <a:solidFill>
                  <a:srgbClr val="FFFF00"/>
                </a:solidFill>
              </a:rPr>
              <a:t> </a:t>
            </a:r>
            <a:r>
              <a:rPr lang="en-US" sz="2000" dirty="0" err="1">
                <a:solidFill>
                  <a:srgbClr val="FFFF00"/>
                </a:solidFill>
              </a:rPr>
              <a:t>thực</a:t>
            </a:r>
            <a:r>
              <a:rPr lang="en-US" sz="2000" dirty="0">
                <a:solidFill>
                  <a:srgbClr val="FFFF00"/>
                </a:solidFill>
              </a:rPr>
              <a:t> </a:t>
            </a:r>
            <a:r>
              <a:rPr lang="en-US" sz="2000" dirty="0" err="1">
                <a:solidFill>
                  <a:srgbClr val="FFFF00"/>
                </a:solidFill>
              </a:rPr>
              <a:t>hiện</a:t>
            </a:r>
            <a:r>
              <a:rPr lang="en-US" sz="2000" dirty="0">
                <a:solidFill>
                  <a:srgbClr val="FFFF00"/>
                </a:solidFill>
              </a:rPr>
              <a:t> </a:t>
            </a:r>
            <a:r>
              <a:rPr lang="en-US" sz="2000" dirty="0" err="1">
                <a:solidFill>
                  <a:srgbClr val="FFFF00"/>
                </a:solidFill>
              </a:rPr>
              <a:t>khi</a:t>
            </a:r>
            <a:r>
              <a:rPr lang="en-US" sz="2000" dirty="0">
                <a:solidFill>
                  <a:srgbClr val="FFFF00"/>
                </a:solidFill>
              </a:rPr>
              <a:t> </a:t>
            </a:r>
            <a:r>
              <a:rPr lang="en-US" sz="2000" dirty="0" err="1">
                <a:solidFill>
                  <a:srgbClr val="FFFF00"/>
                </a:solidFill>
              </a:rPr>
              <a:t>xây</a:t>
            </a:r>
            <a:r>
              <a:rPr lang="en-US" sz="2000" dirty="0">
                <a:solidFill>
                  <a:srgbClr val="FFFF00"/>
                </a:solidFill>
              </a:rPr>
              <a:t> </a:t>
            </a:r>
            <a:r>
              <a:rPr lang="en-US" sz="2000" dirty="0" err="1">
                <a:solidFill>
                  <a:srgbClr val="FFFF00"/>
                </a:solidFill>
              </a:rPr>
              <a:t>dựng</a:t>
            </a:r>
            <a:r>
              <a:rPr lang="en-US" sz="2000" dirty="0">
                <a:solidFill>
                  <a:srgbClr val="FFFF00"/>
                </a:solidFill>
              </a:rPr>
              <a:t> Sequence Diagram</a:t>
            </a:r>
          </a:p>
          <a:p>
            <a:pPr indent="457200" algn="just">
              <a:buNone/>
            </a:pPr>
            <a:r>
              <a:rPr lang="en-US" sz="2000" dirty="0"/>
              <a:t>6.3.1.1 </a:t>
            </a:r>
            <a:r>
              <a:rPr lang="en-US" sz="2000" i="1" dirty="0" err="1">
                <a:solidFill>
                  <a:srgbClr val="71DAFF"/>
                </a:solidFill>
              </a:rPr>
              <a:t>Bước</a:t>
            </a:r>
            <a:r>
              <a:rPr lang="en-US" sz="2000" i="1" dirty="0">
                <a:solidFill>
                  <a:srgbClr val="71DAFF"/>
                </a:solidFill>
              </a:rPr>
              <a:t> 1: </a:t>
            </a:r>
            <a:r>
              <a:rPr lang="en-US" sz="2000" dirty="0">
                <a:solidFill>
                  <a:srgbClr val="71DAFF"/>
                </a:solidFill>
              </a:rPr>
              <a:t> </a:t>
            </a:r>
          </a:p>
          <a:p>
            <a:pPr indent="457200" algn="just">
              <a:lnSpc>
                <a:spcPct val="120000"/>
              </a:lnSpc>
              <a:buNone/>
            </a:pPr>
            <a:r>
              <a:rPr lang="vi-VN" sz="2000" dirty="0"/>
              <a:t>Xác định các tác nhân, các đối tượng tham gia vào ca sử dụng và vẽ chúng theo hàng ngang trên cùng theo đúng các ký hiệu</a:t>
            </a:r>
            <a:r>
              <a:rPr lang="en-US" sz="2000" dirty="0"/>
              <a:t>.</a:t>
            </a:r>
          </a:p>
          <a:p>
            <a:pPr indent="457200" algn="just">
              <a:lnSpc>
                <a:spcPct val="120000"/>
              </a:lnSpc>
              <a:buNone/>
            </a:pPr>
            <a:r>
              <a:rPr lang="en-US" sz="2000" dirty="0"/>
              <a:t>6.3.1.2 </a:t>
            </a:r>
            <a:r>
              <a:rPr lang="en-US" sz="2000" i="1" dirty="0" err="1">
                <a:solidFill>
                  <a:srgbClr val="71DAFF"/>
                </a:solidFill>
              </a:rPr>
              <a:t>Bước</a:t>
            </a:r>
            <a:r>
              <a:rPr lang="en-US" sz="2000" i="1" dirty="0">
                <a:solidFill>
                  <a:srgbClr val="71DAFF"/>
                </a:solidFill>
              </a:rPr>
              <a:t> 2:</a:t>
            </a:r>
          </a:p>
          <a:p>
            <a:pPr indent="457200" algn="just">
              <a:lnSpc>
                <a:spcPct val="120000"/>
              </a:lnSpc>
              <a:buNone/>
            </a:pPr>
            <a:r>
              <a:rPr lang="vi-VN" sz="2000" dirty="0"/>
              <a:t>Xác định những thông điệp (lời gọi hàm) mà tác nhân cần trao đổi với một đối tượng nào đó, hoặc giữa các đối tượng tương tác với nhau theo trình tự thời gian và vẽ lần lượt các hoạt động đó từ trên xuống theo thứ tự thực hiện trong thực tế.  Cần xác định chính xác các loại thông điệp trao đổi giữa các đối tượng là đơn giản, đồng bộ hay dị bộ</a:t>
            </a:r>
            <a:r>
              <a:rPr lang="en-US" sz="2000" dirty="0"/>
              <a:t>.</a:t>
            </a:r>
          </a:p>
          <a:p>
            <a:pPr indent="457200" algn="just">
              <a:lnSpc>
                <a:spcPct val="120000"/>
              </a:lnSpc>
              <a:spcBef>
                <a:spcPts val="1200"/>
              </a:spcBef>
              <a:buNone/>
            </a:pPr>
            <a:r>
              <a:rPr lang="en-US"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762000"/>
          </a:xfrm>
        </p:spPr>
        <p:txBody>
          <a:bodyPr>
            <a:normAutofit/>
          </a:bodyPr>
          <a:lstStyle/>
          <a:p>
            <a:r>
              <a:rPr lang="en-US" sz="3200" dirty="0">
                <a:solidFill>
                  <a:srgbClr val="92D050"/>
                </a:solidFill>
              </a:rPr>
              <a:t>6.3 </a:t>
            </a:r>
            <a:r>
              <a:rPr lang="en-US" sz="3200" dirty="0" err="1">
                <a:solidFill>
                  <a:srgbClr val="92D050"/>
                </a:solidFill>
              </a:rPr>
              <a:t>Xây</a:t>
            </a:r>
            <a:r>
              <a:rPr lang="en-US" sz="3200" dirty="0">
                <a:solidFill>
                  <a:srgbClr val="92D050"/>
                </a:solidFill>
              </a:rPr>
              <a:t> </a:t>
            </a:r>
            <a:r>
              <a:rPr lang="en-US" sz="3200" dirty="0" err="1">
                <a:solidFill>
                  <a:srgbClr val="92D050"/>
                </a:solidFill>
              </a:rPr>
              <a:t>dựng</a:t>
            </a:r>
            <a:r>
              <a:rPr lang="en-US" sz="3200" dirty="0">
                <a:solidFill>
                  <a:srgbClr val="92D050"/>
                </a:solidFill>
              </a:rPr>
              <a:t>  Sequence Diagram</a:t>
            </a:r>
          </a:p>
        </p:txBody>
      </p:sp>
      <p:sp>
        <p:nvSpPr>
          <p:cNvPr id="3" name="Content Placeholder 2"/>
          <p:cNvSpPr>
            <a:spLocks noGrp="1"/>
          </p:cNvSpPr>
          <p:nvPr>
            <p:ph idx="1"/>
          </p:nvPr>
        </p:nvSpPr>
        <p:spPr>
          <a:xfrm>
            <a:off x="457200" y="990600"/>
            <a:ext cx="8458200" cy="1981200"/>
          </a:xfrm>
        </p:spPr>
        <p:txBody>
          <a:bodyPr>
            <a:normAutofit fontScale="92500"/>
          </a:bodyPr>
          <a:lstStyle/>
          <a:p>
            <a:pPr marL="0" algn="just">
              <a:buNone/>
            </a:pPr>
            <a:r>
              <a:rPr lang="en-US" sz="1800" dirty="0">
                <a:solidFill>
                  <a:srgbClr val="FFFF00"/>
                </a:solidFill>
              </a:rPr>
              <a:t>6.3.2 </a:t>
            </a:r>
            <a:r>
              <a:rPr lang="en-US" sz="1800" dirty="0" err="1">
                <a:solidFill>
                  <a:srgbClr val="FFFF00"/>
                </a:solidFill>
              </a:rPr>
              <a:t>Các</a:t>
            </a:r>
            <a:r>
              <a:rPr lang="en-US" sz="1800" dirty="0">
                <a:solidFill>
                  <a:srgbClr val="FFFF00"/>
                </a:solidFill>
              </a:rPr>
              <a:t> </a:t>
            </a:r>
            <a:r>
              <a:rPr lang="en-US" sz="1800" dirty="0" err="1">
                <a:solidFill>
                  <a:srgbClr val="FFFF00"/>
                </a:solidFill>
              </a:rPr>
              <a:t>ký</a:t>
            </a:r>
            <a:r>
              <a:rPr lang="en-US" sz="1800" dirty="0">
                <a:solidFill>
                  <a:srgbClr val="FFFF00"/>
                </a:solidFill>
              </a:rPr>
              <a:t> </a:t>
            </a:r>
            <a:r>
              <a:rPr lang="en-US" sz="1800" dirty="0" err="1">
                <a:solidFill>
                  <a:srgbClr val="FFFF00"/>
                </a:solidFill>
              </a:rPr>
              <a:t>hiệu</a:t>
            </a:r>
            <a:r>
              <a:rPr lang="en-US" sz="1800" dirty="0">
                <a:solidFill>
                  <a:srgbClr val="FFFF00"/>
                </a:solidFill>
              </a:rPr>
              <a:t> </a:t>
            </a:r>
            <a:r>
              <a:rPr lang="en-US" sz="1800" dirty="0" err="1">
                <a:solidFill>
                  <a:srgbClr val="FFFF00"/>
                </a:solidFill>
              </a:rPr>
              <a:t>mở</a:t>
            </a:r>
            <a:r>
              <a:rPr lang="en-US" sz="1800" dirty="0">
                <a:solidFill>
                  <a:srgbClr val="FFFF00"/>
                </a:solidFill>
              </a:rPr>
              <a:t> </a:t>
            </a:r>
            <a:r>
              <a:rPr lang="en-US" sz="1800" dirty="0" err="1">
                <a:solidFill>
                  <a:srgbClr val="FFFF00"/>
                </a:solidFill>
              </a:rPr>
              <a:t>rộng</a:t>
            </a:r>
            <a:r>
              <a:rPr lang="en-US" sz="1800" dirty="0">
                <a:solidFill>
                  <a:srgbClr val="FFFF00"/>
                </a:solidFill>
              </a:rPr>
              <a:t> </a:t>
            </a:r>
            <a:r>
              <a:rPr lang="en-US" sz="1800" dirty="0" err="1">
                <a:solidFill>
                  <a:srgbClr val="FFFF00"/>
                </a:solidFill>
              </a:rPr>
              <a:t>khi</a:t>
            </a:r>
            <a:r>
              <a:rPr lang="en-US" sz="1800" dirty="0">
                <a:solidFill>
                  <a:srgbClr val="FFFF00"/>
                </a:solidFill>
              </a:rPr>
              <a:t> </a:t>
            </a:r>
            <a:r>
              <a:rPr lang="en-US" sz="1800" dirty="0" err="1">
                <a:solidFill>
                  <a:srgbClr val="FFFF00"/>
                </a:solidFill>
              </a:rPr>
              <a:t>xây</a:t>
            </a:r>
            <a:r>
              <a:rPr lang="en-US" sz="1800" dirty="0">
                <a:solidFill>
                  <a:srgbClr val="FFFF00"/>
                </a:solidFill>
              </a:rPr>
              <a:t> </a:t>
            </a:r>
            <a:r>
              <a:rPr lang="en-US" sz="1800" dirty="0" err="1">
                <a:solidFill>
                  <a:srgbClr val="FFFF00"/>
                </a:solidFill>
              </a:rPr>
              <a:t>dựng</a:t>
            </a:r>
            <a:r>
              <a:rPr lang="en-US" sz="1800" dirty="0">
                <a:solidFill>
                  <a:srgbClr val="FFFF00"/>
                </a:solidFill>
              </a:rPr>
              <a:t> Sequence Diagram</a:t>
            </a:r>
          </a:p>
          <a:p>
            <a:pPr marL="0" algn="just">
              <a:buClr>
                <a:schemeClr val="tx1"/>
              </a:buClr>
              <a:buFont typeface="Wingdings" pitchFamily="2" charset="2"/>
              <a:buChar char="Ø"/>
            </a:pPr>
            <a:r>
              <a:rPr lang="en-US" sz="1800" dirty="0" err="1"/>
              <a:t>Thông</a:t>
            </a:r>
            <a:r>
              <a:rPr lang="en-US" sz="1800" dirty="0"/>
              <a:t> </a:t>
            </a:r>
            <a:r>
              <a:rPr lang="en-US" sz="1800" dirty="0" err="1"/>
              <a:t>điệp</a:t>
            </a:r>
            <a:r>
              <a:rPr lang="en-US" sz="1800" dirty="0"/>
              <a:t> </a:t>
            </a:r>
            <a:r>
              <a:rPr lang="en-US" sz="1800" dirty="0" err="1"/>
              <a:t>không</a:t>
            </a:r>
            <a:r>
              <a:rPr lang="en-US" sz="1800" dirty="0"/>
              <a:t> </a:t>
            </a:r>
            <a:r>
              <a:rPr lang="en-US" sz="1800" dirty="0" err="1"/>
              <a:t>đồng</a:t>
            </a:r>
            <a:r>
              <a:rPr lang="en-US" sz="1800" dirty="0"/>
              <a:t> </a:t>
            </a:r>
            <a:r>
              <a:rPr lang="en-US" sz="1800" dirty="0" err="1"/>
              <a:t>bộ</a:t>
            </a:r>
            <a:r>
              <a:rPr lang="en-US" sz="1800" dirty="0"/>
              <a:t> </a:t>
            </a:r>
            <a:r>
              <a:rPr lang="en-US" sz="1800" dirty="0" err="1"/>
              <a:t>ký</a:t>
            </a:r>
            <a:r>
              <a:rPr lang="en-US" sz="1800" dirty="0"/>
              <a:t> </a:t>
            </a:r>
            <a:r>
              <a:rPr lang="en-US" sz="1800" dirty="0" err="1"/>
              <a:t>hiệu</a:t>
            </a:r>
            <a:r>
              <a:rPr lang="en-US" sz="1800" dirty="0"/>
              <a:t> </a:t>
            </a:r>
            <a:r>
              <a:rPr lang="en-US" sz="1800" dirty="0" err="1"/>
              <a:t>bằng</a:t>
            </a:r>
            <a:r>
              <a:rPr lang="en-US" sz="1800" dirty="0"/>
              <a:t> </a:t>
            </a:r>
            <a:r>
              <a:rPr lang="en-US" sz="1800" dirty="0" err="1"/>
              <a:t>mũi</a:t>
            </a:r>
            <a:r>
              <a:rPr lang="en-US" sz="1800" dirty="0"/>
              <a:t> </a:t>
            </a:r>
            <a:r>
              <a:rPr lang="en-US" sz="1800" dirty="0" err="1"/>
              <a:t>tên</a:t>
            </a:r>
            <a:r>
              <a:rPr lang="en-US" sz="1800" dirty="0"/>
              <a:t> </a:t>
            </a:r>
            <a:r>
              <a:rPr lang="en-US" sz="1800" dirty="0" err="1"/>
              <a:t>không</a:t>
            </a:r>
            <a:r>
              <a:rPr lang="en-US" sz="1800" dirty="0"/>
              <a:t> </a:t>
            </a:r>
            <a:r>
              <a:rPr lang="en-US" sz="1800" dirty="0" err="1"/>
              <a:t>liền</a:t>
            </a:r>
            <a:r>
              <a:rPr lang="en-US" sz="1800" dirty="0"/>
              <a:t> </a:t>
            </a:r>
            <a:r>
              <a:rPr lang="en-US" sz="1800" dirty="0" err="1"/>
              <a:t>nét</a:t>
            </a:r>
            <a:r>
              <a:rPr lang="en-US" sz="1800" dirty="0"/>
              <a:t>.</a:t>
            </a:r>
          </a:p>
          <a:p>
            <a:pPr marL="0" algn="just">
              <a:buClr>
                <a:schemeClr val="tx1"/>
              </a:buClr>
              <a:buFont typeface="Wingdings" pitchFamily="2" charset="2"/>
              <a:buChar char="Ø"/>
            </a:pPr>
            <a:r>
              <a:rPr lang="en-US" sz="1800" dirty="0" err="1"/>
              <a:t>Khi</a:t>
            </a:r>
            <a:r>
              <a:rPr lang="en-US" sz="1800" dirty="0"/>
              <a:t> </a:t>
            </a:r>
            <a:r>
              <a:rPr lang="en-US" sz="1800" dirty="0" err="1"/>
              <a:t>có</a:t>
            </a:r>
            <a:r>
              <a:rPr lang="en-US" sz="1800" dirty="0"/>
              <a:t> </a:t>
            </a:r>
            <a:r>
              <a:rPr lang="en-US" sz="1800" dirty="0" err="1"/>
              <a:t>lời</a:t>
            </a:r>
            <a:r>
              <a:rPr lang="en-US" sz="1800" dirty="0"/>
              <a:t> </a:t>
            </a:r>
            <a:r>
              <a:rPr lang="en-US" sz="1800" dirty="0" err="1"/>
              <a:t>gọi</a:t>
            </a:r>
            <a:r>
              <a:rPr lang="en-US" sz="1800" dirty="0"/>
              <a:t> </a:t>
            </a:r>
            <a:r>
              <a:rPr lang="en-US" sz="1800" dirty="0" err="1"/>
              <a:t>hàm</a:t>
            </a:r>
            <a:r>
              <a:rPr lang="en-US" sz="1800" dirty="0"/>
              <a:t> </a:t>
            </a:r>
            <a:r>
              <a:rPr lang="en-US" sz="1800" dirty="0" err="1"/>
              <a:t>đệ</a:t>
            </a:r>
            <a:r>
              <a:rPr lang="en-US" sz="1800" dirty="0"/>
              <a:t> qui </a:t>
            </a:r>
            <a:r>
              <a:rPr lang="en-US" sz="1800" dirty="0" err="1"/>
              <a:t>thì</a:t>
            </a:r>
            <a:r>
              <a:rPr lang="en-US" sz="1800" dirty="0"/>
              <a:t> </a:t>
            </a:r>
            <a:r>
              <a:rPr lang="en-US" sz="1800" dirty="0" err="1"/>
              <a:t>mũi</a:t>
            </a:r>
            <a:r>
              <a:rPr lang="en-US" sz="1800" dirty="0"/>
              <a:t> </a:t>
            </a:r>
            <a:r>
              <a:rPr lang="en-US" sz="1800" dirty="0" err="1"/>
              <a:t>tên</a:t>
            </a:r>
            <a:r>
              <a:rPr lang="en-US" sz="1800" dirty="0"/>
              <a:t> </a:t>
            </a:r>
            <a:r>
              <a:rPr lang="en-US" sz="1800" dirty="0" err="1"/>
              <a:t>đồng</a:t>
            </a:r>
            <a:r>
              <a:rPr lang="en-US" sz="1800" dirty="0"/>
              <a:t> </a:t>
            </a:r>
            <a:r>
              <a:rPr lang="en-US" sz="1800" dirty="0" err="1"/>
              <a:t>bộ</a:t>
            </a:r>
            <a:r>
              <a:rPr lang="en-US" sz="1800" dirty="0"/>
              <a:t> </a:t>
            </a:r>
            <a:r>
              <a:rPr lang="en-US" sz="1800" dirty="0" err="1"/>
              <a:t>vẽ</a:t>
            </a:r>
            <a:r>
              <a:rPr lang="en-US" sz="1800" dirty="0"/>
              <a:t> </a:t>
            </a:r>
            <a:r>
              <a:rPr lang="en-US" sz="1800" dirty="0" err="1"/>
              <a:t>trên</a:t>
            </a:r>
            <a:r>
              <a:rPr lang="en-US" sz="1800" dirty="0"/>
              <a:t> </a:t>
            </a:r>
            <a:r>
              <a:rPr lang="en-US" sz="1800" dirty="0" err="1"/>
              <a:t>cùng</a:t>
            </a:r>
            <a:r>
              <a:rPr lang="en-US" sz="1800" dirty="0"/>
              <a:t> </a:t>
            </a:r>
            <a:r>
              <a:rPr lang="en-US" sz="1800" dirty="0" err="1"/>
              <a:t>ký</a:t>
            </a:r>
            <a:r>
              <a:rPr lang="en-US" sz="1800" dirty="0"/>
              <a:t> </a:t>
            </a:r>
            <a:r>
              <a:rPr lang="en-US" sz="1800" dirty="0" err="1"/>
              <a:t>hiệu</a:t>
            </a:r>
            <a:r>
              <a:rPr lang="en-US" sz="1800" dirty="0"/>
              <a:t> </a:t>
            </a:r>
            <a:r>
              <a:rPr lang="en-US" sz="1800" dirty="0" err="1"/>
              <a:t>của</a:t>
            </a:r>
            <a:r>
              <a:rPr lang="en-US" sz="1800" dirty="0"/>
              <a:t> </a:t>
            </a:r>
            <a:r>
              <a:rPr lang="en-US" sz="1800" dirty="0" err="1"/>
              <a:t>hoạt</a:t>
            </a:r>
            <a:r>
              <a:rPr lang="en-US" sz="1800" dirty="0"/>
              <a:t> </a:t>
            </a:r>
            <a:r>
              <a:rPr lang="en-US" sz="1800" dirty="0" err="1"/>
              <a:t>động</a:t>
            </a:r>
            <a:r>
              <a:rPr lang="en-US" sz="1800" dirty="0"/>
              <a:t>.</a:t>
            </a:r>
          </a:p>
          <a:p>
            <a:pPr marL="0" algn="just">
              <a:buClr>
                <a:schemeClr val="tx1"/>
              </a:buClr>
              <a:buFont typeface="Wingdings" pitchFamily="2" charset="2"/>
              <a:buChar char="Ø"/>
            </a:pPr>
            <a:r>
              <a:rPr lang="en-US" sz="1800" dirty="0" err="1"/>
              <a:t>Phương</a:t>
            </a:r>
            <a:r>
              <a:rPr lang="en-US" sz="1800" dirty="0"/>
              <a:t> </a:t>
            </a:r>
            <a:r>
              <a:rPr lang="en-US" sz="1800" dirty="0" err="1"/>
              <a:t>thức</a:t>
            </a:r>
            <a:r>
              <a:rPr lang="en-US" sz="1800" dirty="0"/>
              <a:t> </a:t>
            </a:r>
            <a:r>
              <a:rPr lang="en-US" sz="1800" dirty="0" err="1"/>
              <a:t>gọi</a:t>
            </a:r>
            <a:r>
              <a:rPr lang="en-US" sz="1800" dirty="0"/>
              <a:t> </a:t>
            </a:r>
            <a:r>
              <a:rPr lang="en-US" sz="1800" dirty="0" err="1"/>
              <a:t>thi</a:t>
            </a:r>
            <a:r>
              <a:rPr lang="en-US" sz="1800" dirty="0"/>
              <a:t> </a:t>
            </a:r>
            <a:r>
              <a:rPr lang="en-US" sz="1800" dirty="0" err="1"/>
              <a:t>hành</a:t>
            </a:r>
            <a:r>
              <a:rPr lang="en-US" sz="1800" dirty="0"/>
              <a:t> </a:t>
            </a:r>
            <a:r>
              <a:rPr lang="en-US" sz="1800" dirty="0" err="1"/>
              <a:t>một</a:t>
            </a:r>
            <a:r>
              <a:rPr lang="en-US" sz="1800" dirty="0"/>
              <a:t> </a:t>
            </a:r>
            <a:r>
              <a:rPr lang="en-US" sz="1800" dirty="0" err="1"/>
              <a:t>hàm</a:t>
            </a:r>
            <a:r>
              <a:rPr lang="en-US" sz="1800" dirty="0"/>
              <a:t> </a:t>
            </a:r>
            <a:r>
              <a:rPr lang="en-US" sz="1800" dirty="0" err="1"/>
              <a:t>khác</a:t>
            </a:r>
            <a:r>
              <a:rPr lang="en-US" sz="1800" dirty="0"/>
              <a:t> </a:t>
            </a:r>
            <a:r>
              <a:rPr lang="en-US" sz="1800" dirty="0" err="1"/>
              <a:t>trong</a:t>
            </a:r>
            <a:r>
              <a:rPr lang="en-US" sz="1800" dirty="0"/>
              <a:t> </a:t>
            </a:r>
            <a:r>
              <a:rPr lang="en-US" sz="1800" dirty="0" err="1"/>
              <a:t>cùng</a:t>
            </a:r>
            <a:r>
              <a:rPr lang="en-US" sz="1800" dirty="0"/>
              <a:t> </a:t>
            </a:r>
            <a:r>
              <a:rPr lang="en-US" sz="1800" dirty="0" err="1"/>
              <a:t>một</a:t>
            </a:r>
            <a:r>
              <a:rPr lang="en-US" sz="1800" dirty="0"/>
              <a:t> </a:t>
            </a:r>
            <a:r>
              <a:rPr lang="en-US" sz="1800" dirty="0" err="1"/>
              <a:t>đối</a:t>
            </a:r>
            <a:r>
              <a:rPr lang="en-US" sz="1800" dirty="0"/>
              <a:t> </a:t>
            </a:r>
            <a:r>
              <a:rPr lang="en-US" sz="1800" dirty="0" err="1"/>
              <a:t>tượng</a:t>
            </a:r>
            <a:r>
              <a:rPr lang="en-US" sz="1800" dirty="0"/>
              <a:t>.</a:t>
            </a:r>
          </a:p>
          <a:p>
            <a:pPr marL="0" algn="just">
              <a:buClr>
                <a:schemeClr val="tx1"/>
              </a:buClr>
              <a:buFont typeface="Wingdings" pitchFamily="2" charset="2"/>
              <a:buChar char="Ø"/>
            </a:pPr>
            <a:r>
              <a:rPr lang="en-US" sz="1800" dirty="0" err="1"/>
              <a:t>Thông</a:t>
            </a:r>
            <a:r>
              <a:rPr lang="en-US" sz="1800" dirty="0"/>
              <a:t> </a:t>
            </a:r>
            <a:r>
              <a:rPr lang="en-US" sz="1800" dirty="0" err="1"/>
              <a:t>điệp</a:t>
            </a:r>
            <a:r>
              <a:rPr lang="en-US" sz="1800" dirty="0"/>
              <a:t> </a:t>
            </a:r>
            <a:r>
              <a:rPr lang="en-US" sz="1800" dirty="0" err="1"/>
              <a:t>gửi</a:t>
            </a:r>
            <a:r>
              <a:rPr lang="en-US" sz="1800" dirty="0"/>
              <a:t> </a:t>
            </a:r>
            <a:r>
              <a:rPr lang="en-US" sz="1800" dirty="0" err="1"/>
              <a:t>đi</a:t>
            </a:r>
            <a:r>
              <a:rPr lang="en-US" sz="1800" dirty="0"/>
              <a:t> </a:t>
            </a:r>
            <a:r>
              <a:rPr lang="en-US" sz="1800" dirty="0" err="1"/>
              <a:t>và</a:t>
            </a:r>
            <a:r>
              <a:rPr lang="en-US" sz="1800" dirty="0"/>
              <a:t> </a:t>
            </a:r>
            <a:r>
              <a:rPr lang="en-US" sz="1800" dirty="0" err="1"/>
              <a:t>không</a:t>
            </a:r>
            <a:r>
              <a:rPr lang="en-US" sz="1800" dirty="0"/>
              <a:t> </a:t>
            </a:r>
            <a:r>
              <a:rPr lang="en-US" sz="1800" dirty="0" err="1"/>
              <a:t>nhận</a:t>
            </a:r>
            <a:r>
              <a:rPr lang="en-US" sz="1800" dirty="0"/>
              <a:t> </a:t>
            </a:r>
            <a:r>
              <a:rPr lang="en-US" sz="1800" dirty="0" err="1"/>
              <a:t>được</a:t>
            </a:r>
            <a:r>
              <a:rPr lang="en-US" sz="1800" dirty="0"/>
              <a:t> </a:t>
            </a:r>
            <a:r>
              <a:rPr lang="en-US" sz="1800" dirty="0" err="1"/>
              <a:t>như</a:t>
            </a:r>
            <a:r>
              <a:rPr lang="en-US" sz="1800" dirty="0"/>
              <a:t> </a:t>
            </a:r>
            <a:r>
              <a:rPr lang="en-US" sz="1800" dirty="0" err="1"/>
              <a:t>dự</a:t>
            </a:r>
            <a:r>
              <a:rPr lang="en-US" sz="1800" dirty="0"/>
              <a:t> </a:t>
            </a:r>
            <a:r>
              <a:rPr lang="en-US" sz="1800" dirty="0" err="1"/>
              <a:t>tính</a:t>
            </a:r>
            <a:r>
              <a:rPr lang="en-US" sz="1800" dirty="0"/>
              <a:t> </a:t>
            </a:r>
            <a:r>
              <a:rPr lang="en-US" sz="1800" dirty="0" err="1"/>
              <a:t>hoặc</a:t>
            </a:r>
            <a:r>
              <a:rPr lang="en-US" sz="1800" dirty="0"/>
              <a:t> </a:t>
            </a:r>
            <a:r>
              <a:rPr lang="en-US" sz="1800" dirty="0" err="1"/>
              <a:t>thông</a:t>
            </a:r>
            <a:r>
              <a:rPr lang="en-US" sz="1800" dirty="0"/>
              <a:t> </a:t>
            </a:r>
            <a:r>
              <a:rPr lang="en-US" sz="1800" dirty="0" err="1"/>
              <a:t>điệp</a:t>
            </a:r>
            <a:r>
              <a:rPr lang="en-US" sz="1800" dirty="0"/>
              <a:t> </a:t>
            </a:r>
            <a:r>
              <a:rPr lang="en-US" sz="1800" dirty="0" err="1"/>
              <a:t>nhận</a:t>
            </a:r>
            <a:r>
              <a:rPr lang="en-US" sz="1800" dirty="0"/>
              <a:t> </a:t>
            </a:r>
            <a:r>
              <a:rPr lang="en-US" sz="1800" dirty="0" err="1"/>
              <a:t>lại</a:t>
            </a:r>
            <a:r>
              <a:rPr lang="en-US" sz="1800" dirty="0"/>
              <a:t> </a:t>
            </a:r>
            <a:r>
              <a:rPr lang="en-US" sz="1800" dirty="0" err="1"/>
              <a:t>từ</a:t>
            </a:r>
            <a:r>
              <a:rPr lang="en-US" sz="1800" dirty="0"/>
              <a:t> </a:t>
            </a:r>
            <a:r>
              <a:rPr lang="en-US" sz="1800" dirty="0" err="1"/>
              <a:t>người</a:t>
            </a:r>
            <a:r>
              <a:rPr lang="en-US" sz="1800" dirty="0"/>
              <a:t> </a:t>
            </a:r>
            <a:r>
              <a:rPr lang="en-US" sz="1800" dirty="0" err="1"/>
              <a:t>gửi</a:t>
            </a:r>
            <a:r>
              <a:rPr lang="en-US" sz="1800" dirty="0"/>
              <a:t> </a:t>
            </a:r>
            <a:r>
              <a:rPr lang="en-US" sz="1800" dirty="0" err="1"/>
              <a:t>không</a:t>
            </a:r>
            <a:r>
              <a:rPr lang="en-US" sz="1800" dirty="0"/>
              <a:t> </a:t>
            </a:r>
            <a:r>
              <a:rPr lang="en-US" sz="1800" dirty="0" err="1"/>
              <a:t>có</a:t>
            </a:r>
            <a:r>
              <a:rPr lang="en-US" sz="1800" dirty="0"/>
              <a:t> </a:t>
            </a:r>
            <a:r>
              <a:rPr lang="en-US" sz="1800" dirty="0" err="1"/>
              <a:t>trong</a:t>
            </a:r>
            <a:r>
              <a:rPr lang="en-US" sz="1800" dirty="0"/>
              <a:t> </a:t>
            </a:r>
            <a:r>
              <a:rPr lang="en-US" sz="1800" dirty="0" err="1"/>
              <a:t>sơ</a:t>
            </a:r>
            <a:r>
              <a:rPr lang="en-US" sz="1800" dirty="0"/>
              <a:t> </a:t>
            </a:r>
            <a:r>
              <a:rPr lang="en-US" sz="1800" dirty="0" err="1"/>
              <a:t>đồ</a:t>
            </a:r>
            <a:r>
              <a:rPr lang="en-US" sz="1800" dirty="0"/>
              <a:t>.</a:t>
            </a:r>
          </a:p>
        </p:txBody>
      </p:sp>
      <p:grpSp>
        <p:nvGrpSpPr>
          <p:cNvPr id="69" name="Group 68"/>
          <p:cNvGrpSpPr/>
          <p:nvPr/>
        </p:nvGrpSpPr>
        <p:grpSpPr>
          <a:xfrm>
            <a:off x="1447800" y="3352800"/>
            <a:ext cx="5638800" cy="2971799"/>
            <a:chOff x="1676400" y="3352800"/>
            <a:chExt cx="5638800" cy="2971799"/>
          </a:xfrm>
        </p:grpSpPr>
        <p:sp>
          <p:nvSpPr>
            <p:cNvPr id="8" name="Rectangle 7"/>
            <p:cNvSpPr/>
            <p:nvPr/>
          </p:nvSpPr>
          <p:spPr>
            <a:xfrm>
              <a:off x="1676400" y="3352800"/>
              <a:ext cx="1708727" cy="717073"/>
            </a:xfrm>
            <a:prstGeom prst="rect">
              <a:avLst/>
            </a:prstGeom>
            <a:solidFill>
              <a:srgbClr val="69D8FF"/>
            </a:solidFill>
            <a:ln>
              <a:solidFill>
                <a:srgbClr val="69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Tên</a:t>
              </a:r>
              <a:r>
                <a:rPr lang="en-US" sz="1400" dirty="0">
                  <a:solidFill>
                    <a:schemeClr val="bg1"/>
                  </a:solidFill>
                </a:rPr>
                <a:t> </a:t>
              </a:r>
              <a:r>
                <a:rPr lang="en-US" sz="1400" dirty="0" err="1">
                  <a:solidFill>
                    <a:schemeClr val="bg1"/>
                  </a:solidFill>
                </a:rPr>
                <a:t>đối</a:t>
              </a:r>
              <a:r>
                <a:rPr lang="en-US" sz="1400" dirty="0">
                  <a:solidFill>
                    <a:schemeClr val="bg1"/>
                  </a:solidFill>
                </a:rPr>
                <a:t> </a:t>
              </a:r>
              <a:r>
                <a:rPr lang="en-US" sz="1400" dirty="0" err="1">
                  <a:solidFill>
                    <a:schemeClr val="bg1"/>
                  </a:solidFill>
                </a:rPr>
                <a:t>tượng</a:t>
              </a:r>
              <a:r>
                <a:rPr lang="en-US" sz="1400" dirty="0">
                  <a:solidFill>
                    <a:schemeClr val="bg1"/>
                  </a:solidFill>
                </a:rPr>
                <a:t>/Actor1</a:t>
              </a:r>
            </a:p>
          </p:txBody>
        </p:sp>
        <p:sp>
          <p:nvSpPr>
            <p:cNvPr id="9" name="Rectangle 8"/>
            <p:cNvSpPr/>
            <p:nvPr/>
          </p:nvSpPr>
          <p:spPr>
            <a:xfrm>
              <a:off x="5606473" y="3352800"/>
              <a:ext cx="1708727" cy="717073"/>
            </a:xfrm>
            <a:prstGeom prst="rect">
              <a:avLst/>
            </a:prstGeom>
            <a:solidFill>
              <a:srgbClr val="69D8FF"/>
            </a:solidFill>
            <a:ln>
              <a:solidFill>
                <a:srgbClr val="69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Tên</a:t>
              </a:r>
              <a:r>
                <a:rPr lang="en-US" sz="1400" dirty="0">
                  <a:solidFill>
                    <a:schemeClr val="bg1"/>
                  </a:solidFill>
                </a:rPr>
                <a:t> </a:t>
              </a:r>
              <a:r>
                <a:rPr lang="en-US" sz="1400" dirty="0" err="1">
                  <a:solidFill>
                    <a:schemeClr val="bg1"/>
                  </a:solidFill>
                </a:rPr>
                <a:t>đối</a:t>
              </a:r>
              <a:r>
                <a:rPr lang="en-US" sz="1400" dirty="0">
                  <a:solidFill>
                    <a:schemeClr val="bg1"/>
                  </a:solidFill>
                </a:rPr>
                <a:t> </a:t>
              </a:r>
              <a:r>
                <a:rPr lang="en-US" sz="1400" dirty="0" err="1">
                  <a:solidFill>
                    <a:schemeClr val="bg1"/>
                  </a:solidFill>
                </a:rPr>
                <a:t>tượng</a:t>
              </a:r>
              <a:r>
                <a:rPr lang="en-US" sz="1400" dirty="0">
                  <a:solidFill>
                    <a:schemeClr val="bg1"/>
                  </a:solidFill>
                </a:rPr>
                <a:t>/Actor2</a:t>
              </a:r>
            </a:p>
          </p:txBody>
        </p:sp>
        <p:cxnSp>
          <p:nvCxnSpPr>
            <p:cNvPr id="11" name="Straight Connector 10"/>
            <p:cNvCxnSpPr>
              <a:stCxn id="8" idx="2"/>
            </p:cNvCxnSpPr>
            <p:nvPr/>
          </p:nvCxnSpPr>
          <p:spPr>
            <a:xfrm rot="5400000">
              <a:off x="1403934" y="5196880"/>
              <a:ext cx="2253659" cy="178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334897" y="5195813"/>
              <a:ext cx="2253659" cy="178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00400" y="4191000"/>
              <a:ext cx="2500745" cy="338554"/>
            </a:xfrm>
            <a:prstGeom prst="rect">
              <a:avLst/>
            </a:prstGeom>
            <a:noFill/>
          </p:spPr>
          <p:txBody>
            <a:bodyPr wrap="square" rtlCol="0">
              <a:spAutoFit/>
            </a:bodyPr>
            <a:lstStyle/>
            <a:p>
              <a:r>
                <a:rPr lang="en-US" sz="1600" dirty="0" err="1"/>
                <a:t>Msg</a:t>
              </a:r>
              <a:r>
                <a:rPr lang="en-US" sz="1600" dirty="0"/>
                <a:t> </a:t>
              </a:r>
              <a:r>
                <a:rPr lang="en-US" sz="1600" dirty="0" err="1"/>
                <a:t>không</a:t>
              </a:r>
              <a:r>
                <a:rPr lang="en-US" sz="1600" dirty="0"/>
                <a:t> </a:t>
              </a:r>
              <a:r>
                <a:rPr lang="en-US" sz="1600" dirty="0" err="1"/>
                <a:t>đồng</a:t>
              </a:r>
              <a:r>
                <a:rPr lang="en-US" sz="1600" dirty="0"/>
                <a:t> </a:t>
              </a:r>
              <a:r>
                <a:rPr lang="en-US" sz="1600" dirty="0" err="1"/>
                <a:t>bộ</a:t>
              </a:r>
              <a:r>
                <a:rPr lang="en-US" sz="1600" dirty="0"/>
                <a:t>()</a:t>
              </a:r>
            </a:p>
          </p:txBody>
        </p:sp>
        <p:cxnSp>
          <p:nvCxnSpPr>
            <p:cNvPr id="66" name="Straight Arrow Connector 65"/>
            <p:cNvCxnSpPr/>
            <p:nvPr/>
          </p:nvCxnSpPr>
          <p:spPr>
            <a:xfrm>
              <a:off x="2545422" y="4572000"/>
              <a:ext cx="3886200" cy="1588"/>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220074" y="4752248"/>
            <a:ext cx="2103634" cy="921951"/>
            <a:chOff x="2468366" y="4731700"/>
            <a:chExt cx="2103634" cy="921951"/>
          </a:xfrm>
        </p:grpSpPr>
        <p:sp>
          <p:nvSpPr>
            <p:cNvPr id="13" name="Rectangle 12"/>
            <p:cNvSpPr/>
            <p:nvPr/>
          </p:nvSpPr>
          <p:spPr>
            <a:xfrm>
              <a:off x="2468366" y="4731700"/>
              <a:ext cx="170873" cy="9219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13" idx="3"/>
              <a:endCxn id="13" idx="2"/>
            </p:cNvCxnSpPr>
            <p:nvPr/>
          </p:nvCxnSpPr>
          <p:spPr>
            <a:xfrm flipH="1">
              <a:off x="2553803" y="5192676"/>
              <a:ext cx="85436" cy="460975"/>
            </a:xfrm>
            <a:prstGeom prst="bentConnector4">
              <a:avLst>
                <a:gd name="adj1" fmla="val -267569"/>
                <a:gd name="adj2" fmla="val 938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895601" y="5181600"/>
              <a:ext cx="1676399" cy="338554"/>
            </a:xfrm>
            <a:prstGeom prst="rect">
              <a:avLst/>
            </a:prstGeom>
            <a:noFill/>
          </p:spPr>
          <p:txBody>
            <a:bodyPr wrap="square" rtlCol="0">
              <a:spAutoFit/>
            </a:bodyPr>
            <a:lstStyle/>
            <a:p>
              <a:r>
                <a:rPr lang="en-US" sz="1600" dirty="0" err="1"/>
                <a:t>Msg</a:t>
              </a:r>
              <a:r>
                <a:rPr lang="en-US" sz="1600" dirty="0"/>
                <a:t> </a:t>
              </a:r>
              <a:r>
                <a:rPr lang="en-US" sz="1600" dirty="0" err="1"/>
                <a:t>đệ</a:t>
              </a:r>
              <a:r>
                <a:rPr lang="en-US" sz="1600" dirty="0"/>
                <a:t> qui()</a:t>
              </a:r>
            </a:p>
          </p:txBody>
        </p:sp>
      </p:grpSp>
      <p:grpSp>
        <p:nvGrpSpPr>
          <p:cNvPr id="71" name="Group 70"/>
          <p:cNvGrpSpPr/>
          <p:nvPr/>
        </p:nvGrpSpPr>
        <p:grpSpPr>
          <a:xfrm>
            <a:off x="6161926" y="4786947"/>
            <a:ext cx="2768600" cy="921951"/>
            <a:chOff x="6375400" y="4786947"/>
            <a:chExt cx="2540000" cy="921951"/>
          </a:xfrm>
        </p:grpSpPr>
        <p:sp>
          <p:nvSpPr>
            <p:cNvPr id="14" name="Rectangle 13"/>
            <p:cNvSpPr/>
            <p:nvPr/>
          </p:nvSpPr>
          <p:spPr>
            <a:xfrm>
              <a:off x="6375400" y="4786947"/>
              <a:ext cx="170873" cy="9219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477001" y="5029200"/>
              <a:ext cx="152400" cy="6096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Elbow Connector 24"/>
            <p:cNvCxnSpPr/>
            <p:nvPr/>
          </p:nvCxnSpPr>
          <p:spPr>
            <a:xfrm rot="16200000" flipH="1">
              <a:off x="6354903" y="5100599"/>
              <a:ext cx="457200" cy="91795"/>
            </a:xfrm>
            <a:prstGeom prst="bentConnector4">
              <a:avLst>
                <a:gd name="adj1" fmla="val -3558"/>
                <a:gd name="adj2" fmla="val 34903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858000" y="4800600"/>
              <a:ext cx="2057400" cy="830997"/>
            </a:xfrm>
            <a:prstGeom prst="rect">
              <a:avLst/>
            </a:prstGeom>
            <a:noFill/>
          </p:spPr>
          <p:txBody>
            <a:bodyPr wrap="square" rtlCol="0">
              <a:spAutoFit/>
            </a:bodyPr>
            <a:lstStyle/>
            <a:p>
              <a:r>
                <a:rPr lang="en-US" sz="1600" dirty="0" err="1"/>
                <a:t>Msg</a:t>
              </a:r>
              <a:r>
                <a:rPr lang="en-US" sz="1600" dirty="0"/>
                <a:t> </a:t>
              </a:r>
              <a:r>
                <a:rPr lang="en-US" sz="1600" dirty="0" err="1"/>
                <a:t>gọi</a:t>
              </a:r>
              <a:r>
                <a:rPr lang="en-US" sz="1600" dirty="0"/>
                <a:t> </a:t>
              </a:r>
              <a:r>
                <a:rPr lang="en-US" sz="1600" dirty="0" err="1"/>
                <a:t>hàm</a:t>
              </a:r>
              <a:r>
                <a:rPr lang="en-US" sz="1600" dirty="0"/>
                <a:t> </a:t>
              </a:r>
              <a:r>
                <a:rPr lang="en-US" sz="1600" dirty="0" err="1"/>
                <a:t>khác</a:t>
              </a:r>
              <a:r>
                <a:rPr lang="en-US" sz="1600" dirty="0"/>
                <a:t> </a:t>
              </a:r>
              <a:r>
                <a:rPr lang="en-US" sz="1600" dirty="0" err="1"/>
                <a:t>trong</a:t>
              </a:r>
              <a:r>
                <a:rPr lang="en-US" sz="1600" dirty="0"/>
                <a:t> </a:t>
              </a:r>
              <a:r>
                <a:rPr lang="en-US" sz="1600" dirty="0" err="1"/>
                <a:t>cùng</a:t>
              </a:r>
              <a:r>
                <a:rPr lang="en-US" sz="1600" dirty="0"/>
                <a:t> </a:t>
              </a:r>
              <a:r>
                <a:rPr lang="en-US" sz="1600" dirty="0" err="1"/>
                <a:t>đối</a:t>
              </a:r>
              <a:r>
                <a:rPr lang="en-US" sz="1600" dirty="0"/>
                <a:t> </a:t>
              </a:r>
              <a:r>
                <a:rPr lang="en-US" sz="1600" dirty="0" err="1"/>
                <a:t>tượng</a:t>
              </a:r>
              <a:r>
                <a:rPr lang="en-US" sz="1600" dirty="0"/>
                <a:t>()</a:t>
              </a:r>
            </a:p>
          </p:txBody>
        </p:sp>
      </p:grpSp>
      <p:grpSp>
        <p:nvGrpSpPr>
          <p:cNvPr id="72" name="Group 71"/>
          <p:cNvGrpSpPr/>
          <p:nvPr/>
        </p:nvGrpSpPr>
        <p:grpSpPr>
          <a:xfrm>
            <a:off x="2240622" y="5863118"/>
            <a:ext cx="1890444" cy="457200"/>
            <a:chOff x="2452956" y="5791200"/>
            <a:chExt cx="1890444" cy="457200"/>
          </a:xfrm>
        </p:grpSpPr>
        <p:cxnSp>
          <p:nvCxnSpPr>
            <p:cNvPr id="16" name="Straight Arrow Connector 15"/>
            <p:cNvCxnSpPr/>
            <p:nvPr/>
          </p:nvCxnSpPr>
          <p:spPr>
            <a:xfrm flipV="1">
              <a:off x="2590801" y="5867400"/>
              <a:ext cx="1600199" cy="35104"/>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452956" y="5898222"/>
              <a:ext cx="137844" cy="1977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191000" y="5791200"/>
              <a:ext cx="152400" cy="152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667000" y="5909846"/>
              <a:ext cx="1676399" cy="338554"/>
            </a:xfrm>
            <a:prstGeom prst="rect">
              <a:avLst/>
            </a:prstGeom>
            <a:noFill/>
          </p:spPr>
          <p:txBody>
            <a:bodyPr wrap="square" rtlCol="0">
              <a:spAutoFit/>
            </a:bodyPr>
            <a:lstStyle/>
            <a:p>
              <a:r>
                <a:rPr lang="en-US" sz="1600" dirty="0" err="1"/>
                <a:t>Msg</a:t>
              </a:r>
              <a:r>
                <a:rPr lang="en-US" sz="1600" dirty="0"/>
                <a:t> </a:t>
              </a:r>
              <a:r>
                <a:rPr lang="en-US" sz="1600" dirty="0" err="1"/>
                <a:t>mất</a:t>
              </a:r>
              <a:r>
                <a:rPr lang="en-US" sz="1600" dirty="0"/>
                <a:t> </a:t>
              </a:r>
              <a:r>
                <a:rPr lang="en-US" sz="1600" dirty="0" err="1"/>
                <a:t>đi</a:t>
              </a:r>
              <a:r>
                <a:rPr lang="en-US" sz="1600" dirty="0"/>
                <a:t>()</a:t>
              </a:r>
            </a:p>
          </p:txBody>
        </p:sp>
      </p:grpSp>
      <p:grpSp>
        <p:nvGrpSpPr>
          <p:cNvPr id="73" name="Group 72"/>
          <p:cNvGrpSpPr/>
          <p:nvPr/>
        </p:nvGrpSpPr>
        <p:grpSpPr>
          <a:xfrm>
            <a:off x="6172200" y="5918770"/>
            <a:ext cx="1869896" cy="416104"/>
            <a:chOff x="6400800" y="5857126"/>
            <a:chExt cx="1869896" cy="416104"/>
          </a:xfrm>
        </p:grpSpPr>
        <p:cxnSp>
          <p:nvCxnSpPr>
            <p:cNvPr id="60" name="Straight Arrow Connector 59"/>
            <p:cNvCxnSpPr/>
            <p:nvPr/>
          </p:nvCxnSpPr>
          <p:spPr>
            <a:xfrm flipH="1" flipV="1">
              <a:off x="6518097" y="5912778"/>
              <a:ext cx="1600199" cy="35104"/>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8118296" y="5857126"/>
              <a:ext cx="152400" cy="152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6594296" y="5934676"/>
              <a:ext cx="1676399" cy="338554"/>
            </a:xfrm>
            <a:prstGeom prst="rect">
              <a:avLst/>
            </a:prstGeom>
            <a:noFill/>
          </p:spPr>
          <p:txBody>
            <a:bodyPr wrap="square" rtlCol="0">
              <a:spAutoFit/>
            </a:bodyPr>
            <a:lstStyle/>
            <a:p>
              <a:r>
                <a:rPr lang="en-US" sz="1600" dirty="0" err="1"/>
                <a:t>Msg</a:t>
              </a:r>
              <a:r>
                <a:rPr lang="en-US" sz="1600" dirty="0"/>
                <a:t> </a:t>
              </a:r>
              <a:r>
                <a:rPr lang="en-US" sz="1600" dirty="0" err="1"/>
                <a:t>nhận</a:t>
              </a:r>
              <a:r>
                <a:rPr lang="en-US" sz="1600" dirty="0"/>
                <a:t> </a:t>
              </a:r>
              <a:r>
                <a:rPr lang="en-US" sz="1600" dirty="0" err="1"/>
                <a:t>lại</a:t>
              </a:r>
              <a:r>
                <a:rPr lang="en-US" sz="1600" dirty="0"/>
                <a:t>()</a:t>
              </a:r>
            </a:p>
          </p:txBody>
        </p:sp>
        <p:sp>
          <p:nvSpPr>
            <p:cNvPr id="64" name="Rectangle 63"/>
            <p:cNvSpPr/>
            <p:nvPr/>
          </p:nvSpPr>
          <p:spPr>
            <a:xfrm>
              <a:off x="6400800" y="5923052"/>
              <a:ext cx="137844" cy="1977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checkerboard(across)">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checkerboard(across)">
                                      <p:cBhvr>
                                        <p:cTn id="27" dur="5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checkerboard(across)">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box(in)">
                                      <p:cBhvr>
                                        <p:cTn id="37" dur="500"/>
                                        <p:tgtEl>
                                          <p:spTgt spid="7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checkerboard(across)">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checkerboard(across)">
                                      <p:cBhvr>
                                        <p:cTn id="47" dur="500"/>
                                        <p:tgtEl>
                                          <p:spTgt spid="72"/>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checkerboard(across)">
                                      <p:cBhvr>
                                        <p:cTn id="5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762000"/>
          </a:xfrm>
        </p:spPr>
        <p:txBody>
          <a:bodyPr>
            <a:normAutofit/>
          </a:bodyPr>
          <a:lstStyle/>
          <a:p>
            <a:r>
              <a:rPr lang="en-US" sz="3200" dirty="0">
                <a:solidFill>
                  <a:srgbClr val="92D050"/>
                </a:solidFill>
              </a:rPr>
              <a:t>6.4 </a:t>
            </a:r>
            <a:r>
              <a:rPr lang="en-US" sz="3200" dirty="0" err="1">
                <a:solidFill>
                  <a:srgbClr val="92D050"/>
                </a:solidFill>
              </a:rPr>
              <a:t>Bài</a:t>
            </a:r>
            <a:r>
              <a:rPr lang="en-US" sz="3200" dirty="0">
                <a:solidFill>
                  <a:srgbClr val="92D050"/>
                </a:solidFill>
              </a:rPr>
              <a:t> </a:t>
            </a:r>
            <a:r>
              <a:rPr lang="en-US" sz="3200" dirty="0" err="1">
                <a:solidFill>
                  <a:srgbClr val="92D050"/>
                </a:solidFill>
              </a:rPr>
              <a:t>tập</a:t>
            </a:r>
            <a:r>
              <a:rPr lang="en-US" sz="3200" dirty="0">
                <a:solidFill>
                  <a:srgbClr val="92D050"/>
                </a:solidFill>
              </a:rPr>
              <a:t> </a:t>
            </a:r>
            <a:r>
              <a:rPr lang="en-US" sz="3200" dirty="0" err="1">
                <a:solidFill>
                  <a:srgbClr val="92D050"/>
                </a:solidFill>
              </a:rPr>
              <a:t>áp</a:t>
            </a:r>
            <a:r>
              <a:rPr lang="en-US" sz="3200" dirty="0">
                <a:solidFill>
                  <a:srgbClr val="92D050"/>
                </a:solidFill>
              </a:rPr>
              <a:t> </a:t>
            </a:r>
            <a:r>
              <a:rPr lang="en-US" sz="3200" dirty="0" err="1">
                <a:solidFill>
                  <a:srgbClr val="92D050"/>
                </a:solidFill>
              </a:rPr>
              <a:t>dụng</a:t>
            </a:r>
            <a:r>
              <a:rPr lang="en-US" sz="3200" dirty="0">
                <a:solidFill>
                  <a:srgbClr val="92D050"/>
                </a:solidFill>
              </a:rPr>
              <a:t> </a:t>
            </a:r>
            <a:r>
              <a:rPr lang="en-US" sz="3200" dirty="0" err="1">
                <a:solidFill>
                  <a:srgbClr val="92D050"/>
                </a:solidFill>
              </a:rPr>
              <a:t>vẽ</a:t>
            </a:r>
            <a:r>
              <a:rPr lang="en-US" sz="3200" dirty="0">
                <a:solidFill>
                  <a:srgbClr val="92D050"/>
                </a:solidFill>
              </a:rPr>
              <a:t> Sequence Diagram</a:t>
            </a:r>
          </a:p>
        </p:txBody>
      </p:sp>
      <p:sp>
        <p:nvSpPr>
          <p:cNvPr id="3" name="Content Placeholder 2"/>
          <p:cNvSpPr>
            <a:spLocks noGrp="1"/>
          </p:cNvSpPr>
          <p:nvPr>
            <p:ph idx="1"/>
          </p:nvPr>
        </p:nvSpPr>
        <p:spPr>
          <a:xfrm>
            <a:off x="457200" y="990600"/>
            <a:ext cx="8458200" cy="533400"/>
          </a:xfrm>
        </p:spPr>
        <p:txBody>
          <a:bodyPr>
            <a:normAutofit/>
          </a:bodyPr>
          <a:lstStyle/>
          <a:p>
            <a:pPr>
              <a:buNone/>
            </a:pPr>
            <a:r>
              <a:rPr lang="en-US" sz="2000" dirty="0">
                <a:solidFill>
                  <a:srgbClr val="FFFF00"/>
                </a:solidFill>
              </a:rPr>
              <a:t>6.4.1 </a:t>
            </a:r>
            <a:r>
              <a:rPr lang="en-US" sz="2000" dirty="0" err="1">
                <a:solidFill>
                  <a:srgbClr val="FFFF00"/>
                </a:solidFill>
              </a:rPr>
              <a:t>Vẽ</a:t>
            </a:r>
            <a:r>
              <a:rPr lang="en-US" sz="2000" dirty="0">
                <a:solidFill>
                  <a:srgbClr val="FFFF00"/>
                </a:solidFill>
              </a:rPr>
              <a:t> </a:t>
            </a:r>
            <a:r>
              <a:rPr lang="en-US" sz="2000" dirty="0" err="1">
                <a:solidFill>
                  <a:srgbClr val="FFFF00"/>
                </a:solidFill>
              </a:rPr>
              <a:t>mô</a:t>
            </a:r>
            <a:r>
              <a:rPr lang="en-US" sz="2000" dirty="0">
                <a:solidFill>
                  <a:srgbClr val="FFFF00"/>
                </a:solidFill>
              </a:rPr>
              <a:t> </a:t>
            </a:r>
            <a:r>
              <a:rPr lang="en-US" sz="2000" dirty="0" err="1">
                <a:solidFill>
                  <a:srgbClr val="FFFF00"/>
                </a:solidFill>
              </a:rPr>
              <a:t>hình</a:t>
            </a:r>
            <a:r>
              <a:rPr lang="en-US" sz="2000" dirty="0">
                <a:solidFill>
                  <a:srgbClr val="FFFF00"/>
                </a:solidFill>
              </a:rPr>
              <a:t> Use Case (TMĐT)</a:t>
            </a:r>
          </a:p>
        </p:txBody>
      </p:sp>
      <p:pic>
        <p:nvPicPr>
          <p:cNvPr id="1026" name="Picture 2"/>
          <p:cNvPicPr>
            <a:picLocks noChangeAspect="1" noChangeArrowheads="1"/>
          </p:cNvPicPr>
          <p:nvPr/>
        </p:nvPicPr>
        <p:blipFill>
          <a:blip r:embed="rId2" cstate="print"/>
          <a:srcRect/>
          <a:stretch>
            <a:fillRect/>
          </a:stretch>
        </p:blipFill>
        <p:spPr bwMode="auto">
          <a:xfrm>
            <a:off x="2209800" y="1524000"/>
            <a:ext cx="4953000" cy="512124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ox(in)">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762000"/>
          </a:xfrm>
        </p:spPr>
        <p:txBody>
          <a:bodyPr>
            <a:normAutofit/>
          </a:bodyPr>
          <a:lstStyle/>
          <a:p>
            <a:r>
              <a:rPr lang="en-US" sz="3200" dirty="0">
                <a:solidFill>
                  <a:srgbClr val="92D050"/>
                </a:solidFill>
              </a:rPr>
              <a:t>6.4 </a:t>
            </a:r>
            <a:r>
              <a:rPr lang="en-US" sz="3200" dirty="0" err="1">
                <a:solidFill>
                  <a:srgbClr val="92D050"/>
                </a:solidFill>
              </a:rPr>
              <a:t>Bài</a:t>
            </a:r>
            <a:r>
              <a:rPr lang="en-US" sz="3200" dirty="0">
                <a:solidFill>
                  <a:srgbClr val="92D050"/>
                </a:solidFill>
              </a:rPr>
              <a:t> </a:t>
            </a:r>
            <a:r>
              <a:rPr lang="en-US" sz="3200" dirty="0" err="1">
                <a:solidFill>
                  <a:srgbClr val="92D050"/>
                </a:solidFill>
              </a:rPr>
              <a:t>tập</a:t>
            </a:r>
            <a:r>
              <a:rPr lang="en-US" sz="3200" dirty="0">
                <a:solidFill>
                  <a:srgbClr val="92D050"/>
                </a:solidFill>
              </a:rPr>
              <a:t> </a:t>
            </a:r>
            <a:r>
              <a:rPr lang="en-US" sz="3200" dirty="0" err="1">
                <a:solidFill>
                  <a:srgbClr val="92D050"/>
                </a:solidFill>
              </a:rPr>
              <a:t>áp</a:t>
            </a:r>
            <a:r>
              <a:rPr lang="en-US" sz="3200" dirty="0">
                <a:solidFill>
                  <a:srgbClr val="92D050"/>
                </a:solidFill>
              </a:rPr>
              <a:t> </a:t>
            </a:r>
            <a:r>
              <a:rPr lang="en-US" sz="3200" dirty="0" err="1">
                <a:solidFill>
                  <a:srgbClr val="92D050"/>
                </a:solidFill>
              </a:rPr>
              <a:t>dụng</a:t>
            </a:r>
            <a:r>
              <a:rPr lang="en-US" sz="3200" dirty="0">
                <a:solidFill>
                  <a:srgbClr val="92D050"/>
                </a:solidFill>
              </a:rPr>
              <a:t> </a:t>
            </a:r>
            <a:r>
              <a:rPr lang="en-US" sz="3200" dirty="0" err="1">
                <a:solidFill>
                  <a:srgbClr val="92D050"/>
                </a:solidFill>
              </a:rPr>
              <a:t>vẽ</a:t>
            </a:r>
            <a:r>
              <a:rPr lang="en-US" sz="3200" dirty="0">
                <a:solidFill>
                  <a:srgbClr val="92D050"/>
                </a:solidFill>
              </a:rPr>
              <a:t> Sequence Diagram</a:t>
            </a:r>
          </a:p>
        </p:txBody>
      </p:sp>
      <p:sp>
        <p:nvSpPr>
          <p:cNvPr id="3" name="Content Placeholder 2"/>
          <p:cNvSpPr>
            <a:spLocks noGrp="1"/>
          </p:cNvSpPr>
          <p:nvPr>
            <p:ph idx="1"/>
          </p:nvPr>
        </p:nvSpPr>
        <p:spPr>
          <a:xfrm>
            <a:off x="457200" y="990600"/>
            <a:ext cx="8458200" cy="533400"/>
          </a:xfrm>
        </p:spPr>
        <p:txBody>
          <a:bodyPr>
            <a:normAutofit/>
          </a:bodyPr>
          <a:lstStyle/>
          <a:p>
            <a:pPr>
              <a:buNone/>
            </a:pPr>
            <a:r>
              <a:rPr lang="en-US" sz="2000" dirty="0">
                <a:solidFill>
                  <a:srgbClr val="FFFF00"/>
                </a:solidFill>
              </a:rPr>
              <a:t>6.4.2 </a:t>
            </a:r>
            <a:r>
              <a:rPr lang="en-US" sz="2000" dirty="0" err="1">
                <a:solidFill>
                  <a:srgbClr val="FFFF00"/>
                </a:solidFill>
              </a:rPr>
              <a:t>Vẽ</a:t>
            </a:r>
            <a:r>
              <a:rPr lang="en-US" sz="2000" dirty="0">
                <a:solidFill>
                  <a:srgbClr val="FFFF00"/>
                </a:solidFill>
              </a:rPr>
              <a:t> </a:t>
            </a:r>
            <a:r>
              <a:rPr lang="en-US" sz="2000" dirty="0" err="1">
                <a:solidFill>
                  <a:srgbClr val="FFFF00"/>
                </a:solidFill>
              </a:rPr>
              <a:t>mô</a:t>
            </a:r>
            <a:r>
              <a:rPr lang="en-US" sz="2000" dirty="0">
                <a:solidFill>
                  <a:srgbClr val="FFFF00"/>
                </a:solidFill>
              </a:rPr>
              <a:t> </a:t>
            </a:r>
            <a:r>
              <a:rPr lang="en-US" sz="2000" dirty="0" err="1">
                <a:solidFill>
                  <a:srgbClr val="FFFF00"/>
                </a:solidFill>
              </a:rPr>
              <a:t>hình</a:t>
            </a:r>
            <a:r>
              <a:rPr lang="en-US" sz="2000" dirty="0">
                <a:solidFill>
                  <a:srgbClr val="FFFF00"/>
                </a:solidFill>
              </a:rPr>
              <a:t> Class (TMĐT)</a:t>
            </a:r>
          </a:p>
        </p:txBody>
      </p:sp>
      <p:pic>
        <p:nvPicPr>
          <p:cNvPr id="2050" name="Picture 2"/>
          <p:cNvPicPr>
            <a:picLocks noChangeAspect="1" noChangeArrowheads="1"/>
          </p:cNvPicPr>
          <p:nvPr/>
        </p:nvPicPr>
        <p:blipFill>
          <a:blip r:embed="rId2" cstate="print"/>
          <a:srcRect/>
          <a:stretch>
            <a:fillRect/>
          </a:stretch>
        </p:blipFill>
        <p:spPr bwMode="auto">
          <a:xfrm>
            <a:off x="762000" y="1752600"/>
            <a:ext cx="7721600" cy="36639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diamond(in)">
                                      <p:cBhvr>
                                        <p:cTn id="12"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ic">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Chương 6_Sequence</Template>
  <TotalTime>0</TotalTime>
  <Words>1764</Words>
  <Application>Microsoft Office PowerPoint</Application>
  <PresentationFormat>On-screen Show (4:3)</PresentationFormat>
  <Paragraphs>90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Franklin Gothic Book</vt:lpstr>
      <vt:lpstr>Wingdings</vt:lpstr>
      <vt:lpstr>Wingdings 2</vt:lpstr>
      <vt:lpstr>Technic</vt:lpstr>
      <vt:lpstr>Chương 6 mô hình tuần tự (sequence diagram)</vt:lpstr>
      <vt:lpstr>6.1 Giới thiệu mô hình tuần tự (Sequence Diagram)</vt:lpstr>
      <vt:lpstr>6.1 Giới thiệu mô hình tuần tự (Sequence Diagram)</vt:lpstr>
      <vt:lpstr>6.1 Giới thiệu mô hình tuần tự (Sequence Diagram)</vt:lpstr>
      <vt:lpstr>6.2 Các thành phần của Sequence Diagram</vt:lpstr>
      <vt:lpstr>6.3 Xây dựng  Sequence Diagram</vt:lpstr>
      <vt:lpstr>6.3 Xây dựng  Sequence Diagram</vt:lpstr>
      <vt:lpstr>6.4 Bài tập áp dụng vẽ Sequence Diagram</vt:lpstr>
      <vt:lpstr>6.4 Bài tập áp dụng vẽ Sequence Diagram</vt:lpstr>
      <vt:lpstr>6.4 Bài tập áp dụng vẽ Sequence Diagram</vt:lpstr>
      <vt:lpstr>6.4 Bài tập áp dụng vẽ Sequence Diagram</vt:lpstr>
      <vt:lpstr>6.4 Bài tập áp dụng vẽ Sequence Diagram</vt:lpstr>
      <vt:lpstr>6.4 Bài tập áp dụng vẽ Sequence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6 mô hình tuần tự (sequence diagram)</dc:title>
  <dc:creator>cho tao</dc:creator>
  <cp:lastModifiedBy>cho tao</cp:lastModifiedBy>
  <cp:revision>1</cp:revision>
  <dcterms:created xsi:type="dcterms:W3CDTF">2023-03-10T02:15:15Z</dcterms:created>
  <dcterms:modified xsi:type="dcterms:W3CDTF">2023-03-10T02:15:29Z</dcterms:modified>
</cp:coreProperties>
</file>