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3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5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7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3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2F772-2695-4506-81E2-0FA982E1DD1C}" type="datetimeFigureOut">
              <a:rPr lang="en-US" smtClean="0"/>
              <a:t>17/10/2021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78F2-793E-4AD4-86EB-B3D9505CE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BÀI TẬP CHƯƠNG 6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 NGẪU NHIÊN &amp; PHÂN PHỐI XÁC SUẤT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9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BÀI TẬP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554"/>
            <a:ext cx="10515600" cy="4351338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3.1 – 3.3; </a:t>
            </a:r>
            <a:r>
              <a:rPr lang="en-US" dirty="0" smtClean="0">
                <a:solidFill>
                  <a:srgbClr val="FF0000"/>
                </a:solidFill>
              </a:rPr>
              <a:t>3.13 – 3.17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PHỐI POISSON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684"/>
            <a:ext cx="10515600" cy="4351338"/>
          </a:xfrm>
        </p:spPr>
        <p:txBody>
          <a:bodyPr/>
          <a:lstStyle/>
          <a:p>
            <a:r>
              <a:rPr lang="en-US" dirty="0" err="1" smtClean="0"/>
              <a:t>Đn</a:t>
            </a:r>
            <a:r>
              <a:rPr lang="en-US" dirty="0" smtClean="0"/>
              <a:t>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Poisson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rạc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số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xảy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>
                <a:solidFill>
                  <a:srgbClr val="FF0000"/>
                </a:solidFill>
              </a:rPr>
              <a:t>khoảng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r>
              <a:rPr lang="en-US" dirty="0" smtClean="0">
                <a:solidFill>
                  <a:srgbClr val="FF0000"/>
                </a:solidFill>
              </a:rPr>
              <a:t> hay </a:t>
            </a:r>
            <a:r>
              <a:rPr lang="en-US" dirty="0" err="1" smtClean="0">
                <a:solidFill>
                  <a:srgbClr val="FF0000"/>
                </a:solidFill>
              </a:rPr>
              <a:t>không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xác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định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: </a:t>
            </a:r>
            <a:r>
              <a:rPr lang="en-US" dirty="0" err="1" smtClean="0">
                <a:sym typeface="Symbol" panose="05050102010706020507" pitchFamily="18" charset="2"/>
              </a:rPr>
              <a:t>số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lượng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trung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bình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các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sự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kiện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xảy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ra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trong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/>
              <a:t>1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X ~ P(</a:t>
            </a:r>
            <a:r>
              <a:rPr lang="en-US" dirty="0" smtClean="0">
                <a:sym typeface="Symbol" panose="05050102010706020507" pitchFamily="18" charset="2"/>
              </a:rPr>
              <a:t>)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P(X=</a:t>
            </a:r>
            <a:r>
              <a:rPr lang="en-US" dirty="0" smtClean="0">
                <a:sym typeface="Symbol" panose="05050102010706020507" pitchFamily="18" charset="2"/>
              </a:rPr>
              <a:t> x) = e </a:t>
            </a:r>
            <a:r>
              <a:rPr lang="en-US" baseline="30000" dirty="0" smtClean="0">
                <a:sym typeface="Symbol" panose="05050102010706020507" pitchFamily="18" charset="2"/>
              </a:rPr>
              <a:t>- </a:t>
            </a:r>
            <a:r>
              <a:rPr lang="en-US" dirty="0" smtClean="0">
                <a:sym typeface="Symbol" panose="05050102010706020507" pitchFamily="18" charset="2"/>
              </a:rPr>
              <a:t> </a:t>
            </a:r>
            <a:r>
              <a:rPr lang="en-US" baseline="30000" dirty="0" smtClean="0">
                <a:sym typeface="Symbol" panose="05050102010706020507" pitchFamily="18" charset="2"/>
              </a:rPr>
              <a:t>x </a:t>
            </a:r>
            <a:r>
              <a:rPr lang="en-US" dirty="0" smtClean="0">
                <a:sym typeface="Symbol" panose="05050102010706020507" pitchFamily="18" charset="2"/>
              </a:rPr>
              <a:t>/ x!</a:t>
            </a:r>
          </a:p>
          <a:p>
            <a:pPr marL="0" indent="0">
              <a:buNone/>
            </a:pPr>
            <a:r>
              <a:rPr lang="en-US" dirty="0" err="1" smtClean="0">
                <a:sym typeface="Symbol" panose="05050102010706020507" pitchFamily="18" charset="2"/>
              </a:rPr>
              <a:t>Tính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chất</a:t>
            </a:r>
            <a:r>
              <a:rPr lang="en-US" dirty="0" smtClean="0">
                <a:sym typeface="Symbol" panose="05050102010706020507" pitchFamily="18" charset="2"/>
              </a:rPr>
              <a:t>:</a:t>
            </a:r>
          </a:p>
          <a:p>
            <a:pPr marL="514350" indent="-514350">
              <a:buAutoNum type="arabicPeriod"/>
            </a:pPr>
            <a:r>
              <a:rPr lang="en-US" dirty="0" smtClean="0">
                <a:sym typeface="Symbol" panose="05050102010706020507" pitchFamily="18" charset="2"/>
              </a:rPr>
              <a:t>E(X) = </a:t>
            </a:r>
            <a:r>
              <a:rPr lang="en-US" dirty="0" smtClean="0">
                <a:sym typeface="Symbol" panose="05050102010706020507" pitchFamily="18" charset="2"/>
              </a:rPr>
              <a:t></a:t>
            </a:r>
          </a:p>
          <a:p>
            <a:pPr marL="514350" indent="-514350">
              <a:buAutoNum type="arabicPeriod"/>
            </a:pPr>
            <a:r>
              <a:rPr lang="en-US" dirty="0" err="1" smtClean="0">
                <a:sym typeface="Symbol" panose="05050102010706020507" pitchFamily="18" charset="2"/>
              </a:rPr>
              <a:t>var</a:t>
            </a:r>
            <a:r>
              <a:rPr lang="en-US" dirty="0" smtClean="0">
                <a:sym typeface="Symbol" panose="05050102010706020507" pitchFamily="18" charset="2"/>
              </a:rPr>
              <a:t> (X) = 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4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BÀI TẬP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3.18, 3.19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BÀI 1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thuôc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tôt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hộp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0507"/>
                <a:ext cx="10515600" cy="51937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Nếu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cố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A1,A2,..,An </a:t>
                </a:r>
                <a:r>
                  <a:rPr lang="en-US" sz="24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độc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lập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dirty="0" smtClean="0"/>
                  <a:t>P(A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..A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= P(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1</a:t>
                </a:r>
                <a:r>
                  <a:rPr lang="en-US" dirty="0" smtClean="0">
                    <a:sym typeface="Symbol" panose="05050102010706020507" pitchFamily="18" charset="2"/>
                  </a:rPr>
                  <a:t>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>
                    <a:sym typeface="Symbol" panose="05050102010706020507" pitchFamily="18" charset="2"/>
                  </a:rPr>
                  <a:t> </a:t>
                </a:r>
                <a:r>
                  <a:rPr lang="en-US" dirty="0" smtClean="0"/>
                  <a:t>..</a:t>
                </a:r>
                <a:r>
                  <a:rPr lang="en-US" dirty="0" smtClean="0">
                    <a:sym typeface="Symbol" panose="05050102010706020507" pitchFamily="18" charset="2"/>
                  </a:rPr>
                  <a:t>  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E(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..A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)= E(A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)E(A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)..E(A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1</a:t>
                </a:r>
                <a:r>
                  <a:rPr lang="en-US" dirty="0" smtClean="0">
                    <a:sym typeface="Symbol" panose="05050102010706020507" pitchFamily="18" charset="2"/>
                  </a:rPr>
                  <a:t>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>
                    <a:sym typeface="Symbol" panose="05050102010706020507" pitchFamily="18" charset="2"/>
                  </a:rPr>
                  <a:t> </a:t>
                </a:r>
                <a:r>
                  <a:rPr lang="en-US" dirty="0" smtClean="0"/>
                  <a:t>..</a:t>
                </a:r>
                <a:r>
                  <a:rPr lang="en-US" dirty="0" smtClean="0">
                    <a:sym typeface="Symbol" panose="05050102010706020507" pitchFamily="18" charset="2"/>
                  </a:rPr>
                  <a:t>  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)=  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)+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(A</a:t>
                </a:r>
                <a:r>
                  <a:rPr lang="en-US" baseline="-25000" dirty="0"/>
                  <a:t>2</a:t>
                </a:r>
                <a:r>
                  <a:rPr lang="en-US" dirty="0" smtClean="0"/>
                  <a:t>)+..+</a:t>
                </a:r>
                <a:r>
                  <a:rPr lang="en-US" dirty="0" err="1" smtClean="0"/>
                  <a:t>var</a:t>
                </a:r>
                <a:r>
                  <a:rPr lang="en-US" dirty="0" smtClean="0"/>
                  <a:t>(A</a:t>
                </a:r>
                <a:r>
                  <a:rPr lang="en-US" baseline="-25000" dirty="0"/>
                  <a:t>n</a:t>
                </a:r>
                <a:r>
                  <a:rPr lang="en-US" dirty="0" smtClean="0"/>
                  <a:t>)</a:t>
                </a:r>
                <a:endParaRPr lang="en-US" dirty="0" smtClean="0"/>
              </a:p>
              <a:p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biến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cố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Không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độc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lập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P(A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..A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= P(A</a:t>
                </a:r>
                <a:r>
                  <a:rPr lang="en-US" baseline="-25000" dirty="0" smtClean="0"/>
                  <a:t>1</a:t>
                </a:r>
                <a:r>
                  <a:rPr lang="en-US" dirty="0" smtClean="0">
                    <a:sym typeface="Symbol" panose="05050102010706020507" pitchFamily="18" charset="2"/>
                  </a:rPr>
                  <a:t>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>
                    <a:sym typeface="Symbol" panose="05050102010706020507" pitchFamily="18" charset="2"/>
                  </a:rPr>
                  <a:t> </a:t>
                </a:r>
                <a:r>
                  <a:rPr lang="en-US" dirty="0" smtClean="0"/>
                  <a:t>..</a:t>
                </a:r>
                <a:r>
                  <a:rPr lang="en-US" dirty="0" smtClean="0">
                    <a:sym typeface="Symbol" panose="05050102010706020507" pitchFamily="18" charset="2"/>
                  </a:rPr>
                  <a:t>  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)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= P(A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).P(A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|A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).P(A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|A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)..P(An|A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..A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 smtClean="0"/>
                  <a:t>Trong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trường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hợp</a:t>
                </a:r>
                <a:r>
                  <a:rPr lang="en-US" i="1" dirty="0" smtClean="0"/>
                  <a:t> 2 </a:t>
                </a:r>
                <a:r>
                  <a:rPr lang="en-US" i="1" dirty="0" err="1" smtClean="0"/>
                  <a:t>biến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P(AB) = P(A).P(B|A)  </a:t>
                </a:r>
                <a:r>
                  <a:rPr lang="en-US" dirty="0" smtClean="0">
                    <a:sym typeface="Symbol" panose="05050102010706020507" pitchFamily="18" charset="2"/>
                  </a:rPr>
                  <a:t> P(B|A) = P(AB)/P(A) 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P(A): XS </a:t>
                </a:r>
                <a:r>
                  <a:rPr lang="en-US" dirty="0" err="1" smtClean="0">
                    <a:sym typeface="Symbol" panose="05050102010706020507" pitchFamily="18" charset="2"/>
                  </a:rPr>
                  <a:t>tiền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dirty="0" err="1" smtClean="0">
                    <a:sym typeface="Symbol" panose="05050102010706020507" pitchFamily="18" charset="2"/>
                  </a:rPr>
                  <a:t>định</a:t>
                </a:r>
                <a:r>
                  <a:rPr lang="en-US" dirty="0" smtClean="0">
                    <a:sym typeface="Symbol" panose="05050102010706020507" pitchFamily="18" charset="2"/>
                  </a:rPr>
                  <a:t> (Priori Probability); 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Symbol" panose="05050102010706020507" pitchFamily="18" charset="2"/>
                  </a:rPr>
                  <a:t>P(B|A): XS </a:t>
                </a:r>
                <a:r>
                  <a:rPr lang="en-US" dirty="0" err="1" smtClean="0">
                    <a:sym typeface="Symbol" panose="05050102010706020507" pitchFamily="18" charset="2"/>
                  </a:rPr>
                  <a:t>hậu</a:t>
                </a:r>
                <a:r>
                  <a:rPr lang="en-US" dirty="0" smtClean="0">
                    <a:sym typeface="Symbol" panose="05050102010706020507" pitchFamily="18" charset="2"/>
                  </a:rPr>
                  <a:t> </a:t>
                </a:r>
                <a:r>
                  <a:rPr lang="en-US" dirty="0" err="1" smtClean="0">
                    <a:sym typeface="Symbol" panose="05050102010706020507" pitchFamily="18" charset="2"/>
                  </a:rPr>
                  <a:t>định</a:t>
                </a:r>
                <a:r>
                  <a:rPr lang="en-US" dirty="0" smtClean="0">
                    <a:sym typeface="Symbol" panose="05050102010706020507" pitchFamily="18" charset="2"/>
                  </a:rPr>
                  <a:t> (</a:t>
                </a:r>
                <a:r>
                  <a:rPr lang="en-US" dirty="0" smtClean="0"/>
                  <a:t>Posterior Pro.)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0507"/>
                <a:ext cx="10515600" cy="5193740"/>
              </a:xfrm>
              <a:blipFill rotWithShape="0">
                <a:blip r:embed="rId2"/>
                <a:stretch>
                  <a:fillRect l="-1217" t="-2230" b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3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BÀI TẬP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636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Bài 2.2,2.4</a:t>
                </a:r>
              </a:p>
              <a:p>
                <a:pPr marL="0" indent="0">
                  <a:buNone/>
                </a:pPr>
                <a:r>
                  <a:rPr lang="en-US" b="1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Kỳ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vọng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Giá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trị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trung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bình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suất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ngẫu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nhiên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2.12, 2.13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Lưu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ý:  ý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nghĩa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kỳ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vọng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b="1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ngẫu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nhiên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liên</a:t>
                </a:r>
                <a:r>
                  <a:rPr lang="en-US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tục</a:t>
                </a:r>
                <a:endParaRPr 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Bài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1.16, 2.17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6364"/>
                <a:ext cx="10515600" cy="4351338"/>
              </a:xfrm>
              <a:blipFill rotWithShape="0">
                <a:blip r:embed="rId2"/>
                <a:stretch>
                  <a:fillRect l="-1217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02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MỘT SỐ PHÂN PHỐI XÁC SUẤT THƯỜNG DÙNG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PHÂN PHỐI BIẾN NGẪU NHIÊN RỜI RẠC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5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PHỐI BERNOULLI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0,1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~ Bernoulli(p)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B(p)</a:t>
            </a:r>
          </a:p>
          <a:p>
            <a:pPr marL="0" indent="0">
              <a:buNone/>
            </a:pP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E(X) = p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(X) = p(1-p)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15089"/>
              </p:ext>
            </p:extLst>
          </p:nvPr>
        </p:nvGraphicFramePr>
        <p:xfrm>
          <a:off x="4022166" y="2400548"/>
          <a:ext cx="233829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0868"/>
                <a:gridCol w="795789"/>
                <a:gridCol w="98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64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BÀI TẬP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3.4 a, 3.5 a, 3.6 – 3.10</a:t>
            </a:r>
          </a:p>
          <a:p>
            <a:pPr marL="0" indent="0">
              <a:buNone/>
            </a:pPr>
            <a:r>
              <a:rPr lang="en-US" dirty="0" err="1" smtClean="0"/>
              <a:t>Chú</a:t>
            </a:r>
            <a:r>
              <a:rPr lang="en-US" dirty="0" smtClean="0"/>
              <a:t> ý: PMF: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; CDF: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vườn</a:t>
            </a:r>
            <a:r>
              <a:rPr lang="en-US" dirty="0" smtClean="0"/>
              <a:t> </a:t>
            </a:r>
            <a:r>
              <a:rPr lang="en-US" dirty="0" err="1" smtClean="0"/>
              <a:t>trồng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, </a:t>
            </a:r>
            <a:r>
              <a:rPr lang="en-US" dirty="0" err="1" smtClean="0"/>
              <a:t>trồng</a:t>
            </a:r>
            <a:r>
              <a:rPr lang="en-US" dirty="0" smtClean="0"/>
              <a:t> 5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quý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xs</a:t>
            </a:r>
            <a:r>
              <a:rPr lang="en-US" dirty="0" smtClean="0"/>
              <a:t> </a:t>
            </a:r>
            <a:r>
              <a:rPr lang="en-US" dirty="0" err="1" smtClean="0"/>
              <a:t>nở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0.8.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.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Biết</a:t>
            </a:r>
            <a:r>
              <a:rPr lang="en-US" dirty="0" smtClean="0"/>
              <a:t> 1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nở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1.2 </a:t>
            </a:r>
            <a:r>
              <a:rPr lang="en-US" dirty="0" err="1" smtClean="0"/>
              <a:t>triệu</a:t>
            </a:r>
            <a:r>
              <a:rPr lang="en-US" dirty="0" smtClean="0"/>
              <a:t>.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vườn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nở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vườn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Hd</a:t>
            </a:r>
            <a:r>
              <a:rPr lang="en-US" dirty="0" smtClean="0"/>
              <a:t>: Mod(X) *1.2 – Mod(X)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 </a:t>
            </a:r>
            <a:r>
              <a:rPr lang="en-US" dirty="0" err="1" smtClean="0"/>
              <a:t>có</a:t>
            </a:r>
            <a:r>
              <a:rPr lang="en-US" dirty="0" smtClean="0"/>
              <a:t> XS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PHỐI NHỊ THỨC (Binomial Distribution)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Đn: X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ngẫu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nhiên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hiện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n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phép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thử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Bernoulli (B(p))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độc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lập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 = X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+X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+..+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en-US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phối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ngẫu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nhiên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X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phối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nhị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hiệu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~ B(</a:t>
                </a:r>
                <a:r>
                  <a:rPr lang="en-US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n,p</a:t>
                </a:r>
                <a:r>
                  <a:rPr lang="en-US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Chú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ý: 		P(X=k)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just">
                  <a:buNone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chất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514350" indent="-514350" algn="just">
                  <a:buAutoNum type="arabicPeriod"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Kỳ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vọng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E(X) =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np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 algn="just">
                  <a:buAutoNum type="arabicPeriod"/>
                </a:pP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Phương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sai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Var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(X) = </a:t>
                </a:r>
                <a:r>
                  <a:rPr lang="en-U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np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(1-p)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3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431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BÀI TẬP CHƯƠNG 6</vt:lpstr>
      <vt:lpstr>BÀI 1</vt:lpstr>
      <vt:lpstr>Nhắc lại</vt:lpstr>
      <vt:lpstr>BÀI TẬP</vt:lpstr>
      <vt:lpstr>MỘT SỐ PHÂN PHỐI XÁC SUẤT THƯỜNG DÙNG</vt:lpstr>
      <vt:lpstr>PHÂN PHỐI BIẾN NGẪU NHIÊN RỜI RẠC</vt:lpstr>
      <vt:lpstr>PHÂN PHỐI BERNOULLI</vt:lpstr>
      <vt:lpstr>BÀI TẬP</vt:lpstr>
      <vt:lpstr>PHÂN PHỐI NHỊ THỨC (Binomial Distribution)</vt:lpstr>
      <vt:lpstr>BÀI TẬP</vt:lpstr>
      <vt:lpstr>PHÂN PHỐI POISSON</vt:lpstr>
      <vt:lpstr>BÀI TẬP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CHƯƠNG 6</dc:title>
  <dc:creator>ndthuan</dc:creator>
  <cp:lastModifiedBy>ndthuan</cp:lastModifiedBy>
  <cp:revision>14</cp:revision>
  <dcterms:created xsi:type="dcterms:W3CDTF">2021-10-17T13:25:04Z</dcterms:created>
  <dcterms:modified xsi:type="dcterms:W3CDTF">2021-10-17T15:17:50Z</dcterms:modified>
</cp:coreProperties>
</file>