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A579CC-220C-4A38-9419-57E699C3DAC0}" type="datetimeFigureOut">
              <a:rPr lang="en-US" smtClean="0"/>
              <a:t>24/10/2021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14284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579CC-220C-4A38-9419-57E699C3DAC0}" type="datetimeFigureOut">
              <a:rPr lang="en-US" smtClean="0"/>
              <a:t>24/10/2021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50057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579CC-220C-4A38-9419-57E699C3DAC0}" type="datetimeFigureOut">
              <a:rPr lang="en-US" smtClean="0"/>
              <a:t>24/10/2021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58280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A579CC-220C-4A38-9419-57E699C3DAC0}" type="datetimeFigureOut">
              <a:rPr lang="en-US" smtClean="0"/>
              <a:t>24/10/2021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49558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A579CC-220C-4A38-9419-57E699C3DAC0}" type="datetimeFigureOut">
              <a:rPr lang="en-US" smtClean="0"/>
              <a:t>24/10/2021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41529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A579CC-220C-4A38-9419-57E699C3DAC0}" type="datetimeFigureOut">
              <a:rPr lang="en-US" smtClean="0"/>
              <a:t>24/10/2021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6548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A579CC-220C-4A38-9419-57E699C3DAC0}" type="datetimeFigureOut">
              <a:rPr lang="en-US" smtClean="0"/>
              <a:t>24/10/2021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42097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A579CC-220C-4A38-9419-57E699C3DAC0}" type="datetimeFigureOut">
              <a:rPr lang="en-US" smtClean="0"/>
              <a:t>24/10/2021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69775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579CC-220C-4A38-9419-57E699C3DAC0}" type="datetimeFigureOut">
              <a:rPr lang="en-US" smtClean="0"/>
              <a:t>24/10/2021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15764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579CC-220C-4A38-9419-57E699C3DAC0}" type="datetimeFigureOut">
              <a:rPr lang="en-US" smtClean="0"/>
              <a:t>24/10/2021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56434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579CC-220C-4A38-9419-57E699C3DAC0}" type="datetimeFigureOut">
              <a:rPr lang="en-US" smtClean="0"/>
              <a:t>24/10/2021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A2D77-9497-4637-9246-98132B14E680}" type="slidenum">
              <a:rPr lang="en-US" smtClean="0"/>
              <a:t>‹#›</a:t>
            </a:fld>
            <a:endParaRPr lang="en-US"/>
          </a:p>
        </p:txBody>
      </p:sp>
    </p:spTree>
    <p:extLst>
      <p:ext uri="{BB962C8B-B14F-4D97-AF65-F5344CB8AC3E}">
        <p14:creationId xmlns:p14="http://schemas.microsoft.com/office/powerpoint/2010/main" val="140624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79CC-220C-4A38-9419-57E699C3DAC0}" type="datetimeFigureOut">
              <a:rPr lang="en-US" smtClean="0"/>
              <a:t>24/10/2021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A2D77-9497-4637-9246-98132B14E680}" type="slidenum">
              <a:rPr lang="en-US" smtClean="0"/>
              <a:t>‹#›</a:t>
            </a:fld>
            <a:endParaRPr lang="en-US"/>
          </a:p>
        </p:txBody>
      </p:sp>
    </p:spTree>
    <p:extLst>
      <p:ext uri="{BB962C8B-B14F-4D97-AF65-F5344CB8AC3E}">
        <p14:creationId xmlns:p14="http://schemas.microsoft.com/office/powerpoint/2010/main" val="7771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anose="020B0604020202020204" pitchFamily="34" charset="0"/>
                <a:cs typeface="Arial" panose="020B0604020202020204" pitchFamily="34" charset="0"/>
              </a:rPr>
              <a:t>MỘT SỐ LƯU Ý ĐỐI VỚI PHÂN PHỐI XS</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733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POISSON</a:t>
            </a:r>
            <a:endParaRPr lang="en-US" sz="3200" dirty="0"/>
          </a:p>
        </p:txBody>
      </p:sp>
      <p:sp>
        <p:nvSpPr>
          <p:cNvPr id="3" name="Content Placeholder 2"/>
          <p:cNvSpPr>
            <a:spLocks noGrp="1"/>
          </p:cNvSpPr>
          <p:nvPr>
            <p:ph idx="1"/>
          </p:nvPr>
        </p:nvSpPr>
        <p:spPr>
          <a:xfrm>
            <a:off x="838200" y="1358153"/>
            <a:ext cx="10515600" cy="4818810"/>
          </a:xfrm>
        </p:spPr>
        <p:txBody>
          <a:bodyPr>
            <a:normAutofit lnSpcReduction="10000"/>
          </a:bodyPr>
          <a:lstStyle/>
          <a:p>
            <a:pPr algn="just"/>
            <a:r>
              <a:rPr lang="vi-VN" sz="2400" dirty="0" smtClean="0">
                <a:latin typeface="Arial" panose="020B0604020202020204" pitchFamily="34" charset="0"/>
                <a:cs typeface="Arial" panose="020B0604020202020204" pitchFamily="34" charset="0"/>
              </a:rPr>
              <a:t>Một nhà máy công nghiệp lớn đang được quy hoạch ở khu vực nông thôn. </a:t>
            </a:r>
            <a:r>
              <a:rPr lang="en-US" sz="2400" dirty="0" err="1" smtClean="0">
                <a:latin typeface="Arial" panose="020B0604020202020204" pitchFamily="34" charset="0"/>
                <a:cs typeface="Arial" panose="020B0604020202020204" pitchFamily="34" charset="0"/>
              </a:rPr>
              <a:t>Nghiên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cứu</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về tác động môi trường, </a:t>
            </a:r>
            <a:r>
              <a:rPr lang="vi-VN" sz="2400" dirty="0" smtClean="0"/>
              <a:t>một nhóm các nhà khoa học về động vật hoang dã đang khảo sát số lượng và chủng loại động vật có vú nhỏ trong khu vực. </a:t>
            </a:r>
            <a:endParaRPr lang="en-US" sz="2400" dirty="0" smtClean="0"/>
          </a:p>
          <a:p>
            <a:pPr marL="0" indent="0" algn="just">
              <a:buNone/>
            </a:pPr>
            <a:r>
              <a:rPr lang="vi-VN" sz="2400" dirty="0" smtClean="0"/>
              <a:t>Gọi y là số chuột đồng bị bắt trong một cái bẫy trong khoảng thời gian 24 giờ. Giả sử rằng y có phân phối Poisson với </a:t>
            </a:r>
            <a:r>
              <a:rPr lang="vi-VN" sz="2400" dirty="0" smtClean="0">
                <a:sym typeface="Symbol" panose="05050102010706020507" pitchFamily="18" charset="2"/>
              </a:rPr>
              <a:t></a:t>
            </a:r>
            <a:r>
              <a:rPr lang="en-US" sz="2400" dirty="0" smtClean="0">
                <a:sym typeface="Symbol" panose="05050102010706020507" pitchFamily="18" charset="2"/>
              </a:rPr>
              <a:t> = </a:t>
            </a:r>
            <a:r>
              <a:rPr lang="vi-VN" sz="2400" dirty="0" smtClean="0"/>
              <a:t>2.3; tức là số chuột đồng bắt được trung bình trên một bẫy là 2,3 con. </a:t>
            </a:r>
            <a:endParaRPr lang="en-US" sz="2400" dirty="0" smtClean="0"/>
          </a:p>
          <a:p>
            <a:pPr marL="0" indent="0" algn="just">
              <a:buNone/>
            </a:pPr>
            <a:r>
              <a:rPr lang="en-US" sz="2400" dirty="0" smtClean="0"/>
              <a:t>a. </a:t>
            </a:r>
            <a:r>
              <a:rPr lang="vi-VN" sz="2400" dirty="0" smtClean="0"/>
              <a:t>Xác suất tìm thấy chính xác bốn con chuột đồng trong một cái bẫy được chọn ngẫu nhiên là bao nhiêu? </a:t>
            </a:r>
            <a:endParaRPr lang="en-US" sz="2400" dirty="0" smtClean="0"/>
          </a:p>
          <a:p>
            <a:pPr marL="0" indent="0" algn="just">
              <a:buNone/>
            </a:pPr>
            <a:r>
              <a:rPr lang="en-US" sz="2400" dirty="0" smtClean="0"/>
              <a:t>b. </a:t>
            </a:r>
            <a:r>
              <a:rPr lang="vi-VN" sz="2400" dirty="0" smtClean="0"/>
              <a:t>Xác suất tìm thấy nhiều nhất bốn con chuột đồng trong một cái bẫy được chọn ngẫu nhiên là bao nhiêu?</a:t>
            </a:r>
            <a:endParaRPr lang="en-US" sz="2400" dirty="0" smtClean="0"/>
          </a:p>
          <a:p>
            <a:pPr marL="0" indent="0" algn="just">
              <a:buNone/>
            </a:pPr>
            <a:r>
              <a:rPr lang="vi-VN" sz="2400" dirty="0" smtClean="0"/>
              <a:t> </a:t>
            </a:r>
            <a:r>
              <a:rPr lang="en-US" sz="2400" dirty="0" smtClean="0"/>
              <a:t>c. </a:t>
            </a:r>
            <a:r>
              <a:rPr lang="vi-VN" sz="2400" dirty="0" smtClean="0"/>
              <a:t>Xác suất tìm thấy nhiều hơn bốn con chuột đồng trong một cái bẫy được chọn ngẫu nhiên là bao nhiêu?</a:t>
            </a:r>
            <a:endParaRPr lang="en-US" sz="2400" dirty="0"/>
          </a:p>
        </p:txBody>
      </p:sp>
    </p:spTree>
    <p:extLst>
      <p:ext uri="{BB962C8B-B14F-4D97-AF65-F5344CB8AC3E}">
        <p14:creationId xmlns:p14="http://schemas.microsoft.com/office/powerpoint/2010/main" val="203726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CHUẨN</a:t>
            </a:r>
            <a:endParaRPr lang="en-US" sz="3200" dirty="0"/>
          </a:p>
        </p:txBody>
      </p:sp>
      <p:pic>
        <p:nvPicPr>
          <p:cNvPr id="4" name="Content Placeholder 3"/>
          <p:cNvPicPr>
            <a:picLocks noGrp="1" noChangeAspect="1"/>
          </p:cNvPicPr>
          <p:nvPr>
            <p:ph idx="1"/>
          </p:nvPr>
        </p:nvPicPr>
        <p:blipFill>
          <a:blip r:embed="rId2"/>
          <a:stretch>
            <a:fillRect/>
          </a:stretch>
        </p:blipFill>
        <p:spPr>
          <a:xfrm>
            <a:off x="2595283" y="1223911"/>
            <a:ext cx="6243012" cy="4953052"/>
          </a:xfrm>
          <a:prstGeom prst="rect">
            <a:avLst/>
          </a:prstGeom>
        </p:spPr>
      </p:pic>
    </p:spTree>
    <p:extLst>
      <p:ext uri="{BB962C8B-B14F-4D97-AF65-F5344CB8AC3E}">
        <p14:creationId xmlns:p14="http://schemas.microsoft.com/office/powerpoint/2010/main" val="88269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CHUẨN</a:t>
            </a:r>
            <a:endParaRPr lang="en-US" sz="3200" dirty="0"/>
          </a:p>
        </p:txBody>
      </p:sp>
      <p:sp>
        <p:nvSpPr>
          <p:cNvPr id="3" name="Content Placeholder 2"/>
          <p:cNvSpPr>
            <a:spLocks noGrp="1"/>
          </p:cNvSpPr>
          <p:nvPr>
            <p:ph idx="1"/>
          </p:nvPr>
        </p:nvSpPr>
        <p:spPr/>
        <p:txBody>
          <a:bodyPr>
            <a:normAutofit/>
          </a:bodyPr>
          <a:lstStyle/>
          <a:p>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phép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Z- score</a:t>
            </a:r>
          </a:p>
          <a:p>
            <a:pPr marL="0" indent="0">
              <a:buNone/>
            </a:pPr>
            <a:endParaRPr lang="en-US" sz="24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3728552" y="2420471"/>
            <a:ext cx="1820041" cy="677675"/>
          </a:xfrm>
          <a:prstGeom prst="rect">
            <a:avLst/>
          </a:prstGeom>
        </p:spPr>
      </p:pic>
      <p:pic>
        <p:nvPicPr>
          <p:cNvPr id="6" name="Picture 5"/>
          <p:cNvPicPr>
            <a:picLocks noChangeAspect="1"/>
          </p:cNvPicPr>
          <p:nvPr/>
        </p:nvPicPr>
        <p:blipFill>
          <a:blip r:embed="rId3"/>
          <a:stretch>
            <a:fillRect/>
          </a:stretch>
        </p:blipFill>
        <p:spPr>
          <a:xfrm>
            <a:off x="2468984" y="3265766"/>
            <a:ext cx="5935427" cy="2560100"/>
          </a:xfrm>
          <a:prstGeom prst="rect">
            <a:avLst/>
          </a:prstGeom>
        </p:spPr>
      </p:pic>
      <p:pic>
        <p:nvPicPr>
          <p:cNvPr id="7" name="Picture 6"/>
          <p:cNvPicPr>
            <a:picLocks noChangeAspect="1"/>
          </p:cNvPicPr>
          <p:nvPr/>
        </p:nvPicPr>
        <p:blipFill>
          <a:blip r:embed="rId4"/>
          <a:stretch>
            <a:fillRect/>
          </a:stretch>
        </p:blipFill>
        <p:spPr>
          <a:xfrm>
            <a:off x="6389594" y="1690688"/>
            <a:ext cx="3124200" cy="2457450"/>
          </a:xfrm>
          <a:prstGeom prst="rect">
            <a:avLst/>
          </a:prstGeom>
        </p:spPr>
      </p:pic>
    </p:spTree>
    <p:extLst>
      <p:ext uri="{BB962C8B-B14F-4D97-AF65-F5344CB8AC3E}">
        <p14:creationId xmlns:p14="http://schemas.microsoft.com/office/powerpoint/2010/main" val="259986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CHUẨN</a:t>
            </a:r>
            <a:endParaRPr lang="en-US" sz="3200" dirty="0"/>
          </a:p>
        </p:txBody>
      </p:sp>
      <p:sp>
        <p:nvSpPr>
          <p:cNvPr id="3" name="Content Placeholder 2"/>
          <p:cNvSpPr>
            <a:spLocks noGrp="1"/>
          </p:cNvSpPr>
          <p:nvPr>
            <p:ph idx="1"/>
          </p:nvPr>
        </p:nvSpPr>
        <p:spPr>
          <a:xfrm>
            <a:off x="838200" y="1422213"/>
            <a:ext cx="10515600" cy="4351338"/>
          </a:xfrm>
        </p:spPr>
        <p:txBody>
          <a:bodyPr>
            <a:normAutofit/>
          </a:bodyPr>
          <a:lstStyle/>
          <a:p>
            <a:pPr marL="0" indent="0">
              <a:buNone/>
            </a:pP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X </a:t>
            </a:r>
            <a:r>
              <a:rPr lang="en-US" sz="2400" dirty="0" err="1" smtClean="0">
                <a:latin typeface="Arial" panose="020B0604020202020204" pitchFamily="34" charset="0"/>
                <a:cs typeface="Arial" panose="020B0604020202020204" pitchFamily="34" charset="0"/>
              </a:rPr>
              <a:t>ngẫu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phân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chuẩn</a:t>
            </a:r>
            <a:r>
              <a:rPr lang="en-US" sz="2400"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sym typeface="Symbol" panose="05050102010706020507" pitchFamily="18" charset="2"/>
              </a:rPr>
              <a:t>= 70;  = 13</a:t>
            </a:r>
          </a:p>
          <a:p>
            <a:pPr marL="457200" indent="-457200">
              <a:buAutoNum type="alphaLcPeriod"/>
            </a:pPr>
            <a:r>
              <a:rPr lang="en-US" sz="2400" dirty="0" err="1" smtClean="0">
                <a:latin typeface="Arial" panose="020B0604020202020204" pitchFamily="34" charset="0"/>
                <a:cs typeface="Arial" panose="020B0604020202020204" pitchFamily="34" charset="0"/>
              </a:rPr>
              <a:t>Hỏi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ngẫu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nhiên</a:t>
            </a:r>
            <a:r>
              <a:rPr lang="en-US" sz="2400" dirty="0" smtClean="0">
                <a:latin typeface="Arial" panose="020B0604020202020204" pitchFamily="34" charset="0"/>
                <a:cs typeface="Arial" panose="020B0604020202020204" pitchFamily="34" charset="0"/>
              </a:rPr>
              <a:t> X &lt; 60.</a:t>
            </a:r>
          </a:p>
          <a:p>
            <a:pPr marL="457200" indent="-457200">
              <a:buAutoNum type="alphaLcPeriod"/>
            </a:pPr>
            <a:r>
              <a:rPr lang="en-US" sz="2400" dirty="0" err="1" smtClean="0">
                <a:latin typeface="Arial" panose="020B0604020202020204" pitchFamily="34" charset="0"/>
                <a:cs typeface="Arial" panose="020B0604020202020204" pitchFamily="34" charset="0"/>
              </a:rPr>
              <a:t>Hỏi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ngẫu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nhiên</a:t>
            </a:r>
            <a:r>
              <a:rPr lang="en-US" sz="2400" dirty="0" smtClean="0">
                <a:latin typeface="Arial" panose="020B0604020202020204" pitchFamily="34" charset="0"/>
                <a:cs typeface="Arial" panose="020B0604020202020204" pitchFamily="34" charset="0"/>
              </a:rPr>
              <a:t> X </a:t>
            </a:r>
            <a:r>
              <a:rPr lang="en-US" sz="2400" dirty="0" smtClean="0">
                <a:latin typeface="Arial" panose="020B0604020202020204" pitchFamily="34" charset="0"/>
                <a:cs typeface="Arial" panose="020B0604020202020204" pitchFamily="34" charset="0"/>
                <a:sym typeface="Symbol" panose="05050102010706020507" pitchFamily="18" charset="2"/>
              </a:rPr>
              <a:t> 90.</a:t>
            </a:r>
          </a:p>
          <a:p>
            <a:pPr marL="457200" indent="-457200">
              <a:buAutoNum type="alphaLcPeriod"/>
            </a:pPr>
            <a:r>
              <a:rPr lang="en-US" sz="2400" dirty="0" err="1" smtClean="0">
                <a:latin typeface="Arial" panose="020B0604020202020204" pitchFamily="34" charset="0"/>
                <a:cs typeface="Arial" panose="020B0604020202020204" pitchFamily="34" charset="0"/>
              </a:rPr>
              <a:t>Hỏi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ngẫu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nhiên</a:t>
            </a:r>
            <a:r>
              <a:rPr lang="en-US" sz="2400" dirty="0" smtClean="0">
                <a:latin typeface="Arial" panose="020B0604020202020204" pitchFamily="34" charset="0"/>
                <a:cs typeface="Arial" panose="020B0604020202020204" pitchFamily="34" charset="0"/>
              </a:rPr>
              <a:t> 60 </a:t>
            </a:r>
            <a:r>
              <a:rPr lang="en-US" sz="2400" dirty="0" smtClean="0">
                <a:latin typeface="Arial" panose="020B0604020202020204" pitchFamily="34" charset="0"/>
                <a:cs typeface="Arial" panose="020B0604020202020204" pitchFamily="34" charset="0"/>
                <a:sym typeface="Symbol" panose="05050102010706020507" pitchFamily="18" charset="2"/>
              </a:rPr>
              <a:t> X  90.</a:t>
            </a:r>
          </a:p>
          <a:p>
            <a:pPr marL="0" indent="0">
              <a:buNone/>
            </a:pPr>
            <a:r>
              <a:rPr lang="en-US" sz="2400" dirty="0" smtClean="0">
                <a:latin typeface="Arial" panose="020B0604020202020204" pitchFamily="34" charset="0"/>
                <a:cs typeface="Arial" panose="020B0604020202020204" pitchFamily="34" charset="0"/>
                <a:sym typeface="Symbol" panose="05050102010706020507" pitchFamily="18" charset="2"/>
              </a:rPr>
              <a:t>ĐÁP ÁN:</a:t>
            </a:r>
          </a:p>
          <a:p>
            <a:pPr marL="0" indent="0">
              <a:buNone/>
            </a:pPr>
            <a:r>
              <a:rPr lang="en-US" sz="2400" dirty="0" smtClean="0">
                <a:latin typeface="Arial" panose="020B0604020202020204" pitchFamily="34" charset="0"/>
                <a:cs typeface="Arial" panose="020B0604020202020204" pitchFamily="34" charset="0"/>
                <a:sym typeface="Symbol" panose="05050102010706020507" pitchFamily="18" charset="2"/>
              </a:rPr>
              <a:t>				</a:t>
            </a:r>
            <a:r>
              <a:rPr lang="en-US" sz="2000" dirty="0" smtClean="0">
                <a:latin typeface="Arial" panose="020B0604020202020204" pitchFamily="34" charset="0"/>
                <a:cs typeface="Arial" panose="020B0604020202020204" pitchFamily="34" charset="0"/>
                <a:sym typeface="Symbol" panose="05050102010706020507" pitchFamily="18" charset="2"/>
              </a:rPr>
              <a:t>a. </a:t>
            </a:r>
            <a:r>
              <a:rPr lang="en-US" sz="2000" dirty="0" err="1" smtClean="0">
                <a:latin typeface="Arial" panose="020B0604020202020204" pitchFamily="34" charset="0"/>
                <a:cs typeface="Arial" panose="020B0604020202020204" pitchFamily="34" charset="0"/>
              </a:rPr>
              <a:t>pnorm</a:t>
            </a:r>
            <a:r>
              <a:rPr lang="en-US" sz="2000" dirty="0" smtClean="0">
                <a:latin typeface="Arial" panose="020B0604020202020204" pitchFamily="34" charset="0"/>
                <a:cs typeface="Arial" panose="020B0604020202020204" pitchFamily="34" charset="0"/>
              </a:rPr>
              <a:t> (- .77)</a:t>
            </a:r>
            <a:endParaRPr lang="en-US" sz="2000" dirty="0" smtClean="0">
              <a:latin typeface="Arial" panose="020B0604020202020204" pitchFamily="34" charset="0"/>
              <a:cs typeface="Arial" panose="020B0604020202020204" pitchFamily="34" charset="0"/>
              <a:sym typeface="Symbol" panose="05050102010706020507" pitchFamily="18" charset="2"/>
            </a:endParaRPr>
          </a:p>
          <a:p>
            <a:pPr marL="0" indent="0">
              <a:buNone/>
            </a:pPr>
            <a:endParaRPr lang="en-US" sz="2400" dirty="0">
              <a:latin typeface="Arial" panose="020B0604020202020204" pitchFamily="34" charset="0"/>
              <a:cs typeface="Arial" panose="020B0604020202020204" pitchFamily="34" charset="0"/>
              <a:sym typeface="Symbol" panose="05050102010706020507" pitchFamily="18" charset="2"/>
            </a:endParaRPr>
          </a:p>
          <a:p>
            <a:pPr marL="0" indent="0">
              <a:buNone/>
            </a:pPr>
            <a:r>
              <a:rPr lang="en-US" sz="2400" dirty="0" smtClean="0">
                <a:latin typeface="Arial" panose="020B0604020202020204" pitchFamily="34" charset="0"/>
                <a:cs typeface="Arial" panose="020B0604020202020204" pitchFamily="34" charset="0"/>
                <a:sym typeface="Symbol" panose="05050102010706020507" pitchFamily="18" charset="2"/>
              </a:rPr>
              <a:t>				</a:t>
            </a:r>
          </a:p>
        </p:txBody>
      </p:sp>
      <p:pic>
        <p:nvPicPr>
          <p:cNvPr id="4" name="Picture 3"/>
          <p:cNvPicPr>
            <a:picLocks noChangeAspect="1"/>
          </p:cNvPicPr>
          <p:nvPr/>
        </p:nvPicPr>
        <p:blipFill>
          <a:blip r:embed="rId2"/>
          <a:stretch>
            <a:fillRect/>
          </a:stretch>
        </p:blipFill>
        <p:spPr>
          <a:xfrm>
            <a:off x="838200" y="3739122"/>
            <a:ext cx="3157261" cy="617725"/>
          </a:xfrm>
          <a:prstGeom prst="rect">
            <a:avLst/>
          </a:prstGeom>
        </p:spPr>
      </p:pic>
      <p:pic>
        <p:nvPicPr>
          <p:cNvPr id="8" name="Picture 7"/>
          <p:cNvPicPr>
            <a:picLocks noChangeAspect="1"/>
          </p:cNvPicPr>
          <p:nvPr/>
        </p:nvPicPr>
        <p:blipFill>
          <a:blip r:embed="rId3"/>
          <a:stretch>
            <a:fillRect/>
          </a:stretch>
        </p:blipFill>
        <p:spPr>
          <a:xfrm>
            <a:off x="6731374" y="3106946"/>
            <a:ext cx="3891802" cy="2666605"/>
          </a:xfrm>
          <a:prstGeom prst="rect">
            <a:avLst/>
          </a:prstGeom>
        </p:spPr>
      </p:pic>
    </p:spTree>
    <p:extLst>
      <p:ext uri="{BB962C8B-B14F-4D97-AF65-F5344CB8AC3E}">
        <p14:creationId xmlns:p14="http://schemas.microsoft.com/office/powerpoint/2010/main" val="137310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CHUẨN</a:t>
            </a:r>
            <a:endParaRPr lang="en-US" sz="3200" dirty="0"/>
          </a:p>
        </p:txBody>
      </p:sp>
      <p:sp>
        <p:nvSpPr>
          <p:cNvPr id="5" name="Content Placeholder 4"/>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b </a:t>
            </a:r>
            <a:r>
              <a:rPr lang="en-US" sz="2400" dirty="0" err="1" smtClean="0">
                <a:latin typeface="Arial" panose="020B0604020202020204" pitchFamily="34" charset="0"/>
                <a:cs typeface="Arial" panose="020B0604020202020204" pitchFamily="34" charset="0"/>
              </a:rPr>
              <a:t>Đổi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p>
          <a:p>
            <a:pPr marL="0" indent="0">
              <a:buNone/>
            </a:pP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 </a:t>
            </a:r>
            <a:r>
              <a:rPr lang="en-US" sz="2000" dirty="0" smtClean="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pnorm</a:t>
            </a:r>
            <a:r>
              <a:rPr lang="en-US" sz="2000" dirty="0">
                <a:latin typeface="Arial" panose="020B0604020202020204" pitchFamily="34" charset="0"/>
                <a:cs typeface="Arial" panose="020B0604020202020204" pitchFamily="34" charset="0"/>
              </a:rPr>
              <a:t>(1.54)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0618.</a:t>
            </a:r>
          </a:p>
          <a:p>
            <a:pPr marL="0" indent="0">
              <a:buNone/>
            </a:pPr>
            <a:endParaRPr lang="en-US" sz="20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a:t>
            </a:r>
            <a:endParaRPr lang="en-US" sz="2400" dirty="0" smtClean="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1115265" y="2339787"/>
            <a:ext cx="3179669" cy="672353"/>
          </a:xfrm>
          <a:prstGeom prst="rect">
            <a:avLst/>
          </a:prstGeom>
        </p:spPr>
      </p:pic>
      <p:pic>
        <p:nvPicPr>
          <p:cNvPr id="9" name="Picture 8"/>
          <p:cNvPicPr>
            <a:picLocks noChangeAspect="1"/>
          </p:cNvPicPr>
          <p:nvPr/>
        </p:nvPicPr>
        <p:blipFill>
          <a:blip r:embed="rId3"/>
          <a:stretch>
            <a:fillRect/>
          </a:stretch>
        </p:blipFill>
        <p:spPr>
          <a:xfrm>
            <a:off x="4571999" y="1609677"/>
            <a:ext cx="3537830" cy="2391617"/>
          </a:xfrm>
          <a:prstGeom prst="rect">
            <a:avLst/>
          </a:prstGeom>
        </p:spPr>
      </p:pic>
      <p:pic>
        <p:nvPicPr>
          <p:cNvPr id="10" name="Picture 9"/>
          <p:cNvPicPr>
            <a:picLocks noChangeAspect="1"/>
          </p:cNvPicPr>
          <p:nvPr/>
        </p:nvPicPr>
        <p:blipFill>
          <a:blip r:embed="rId4"/>
          <a:stretch>
            <a:fillRect/>
          </a:stretch>
        </p:blipFill>
        <p:spPr>
          <a:xfrm>
            <a:off x="2766171" y="4035517"/>
            <a:ext cx="3943911" cy="2727565"/>
          </a:xfrm>
          <a:prstGeom prst="rect">
            <a:avLst/>
          </a:prstGeom>
        </p:spPr>
      </p:pic>
    </p:spTree>
    <p:extLst>
      <p:ext uri="{BB962C8B-B14F-4D97-AF65-F5344CB8AC3E}">
        <p14:creationId xmlns:p14="http://schemas.microsoft.com/office/powerpoint/2010/main" val="173335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NHỊ THỨC</a:t>
            </a:r>
            <a:endParaRPr lang="en-US" sz="32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Một</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phép</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thử</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có</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phân</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phối</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nhị</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thức</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khi</a:t>
            </a:r>
            <a:r>
              <a:rPr lang="en-US" i="1" dirty="0" smtClean="0">
                <a:solidFill>
                  <a:srgbClr val="002060"/>
                </a:solidFill>
                <a:latin typeface="Arial" panose="020B0604020202020204" pitchFamily="34" charset="0"/>
                <a:cs typeface="Arial" panose="020B0604020202020204" pitchFamily="34" charset="0"/>
              </a:rPr>
              <a:t> </a:t>
            </a:r>
            <a:r>
              <a:rPr lang="en-US" i="1" dirty="0" err="1" smtClean="0">
                <a:solidFill>
                  <a:srgbClr val="002060"/>
                </a:solidFill>
                <a:latin typeface="Arial" panose="020B0604020202020204" pitchFamily="34" charset="0"/>
                <a:cs typeface="Arial" panose="020B0604020202020204" pitchFamily="34" charset="0"/>
              </a:rPr>
              <a:t>thỏa</a:t>
            </a:r>
            <a:r>
              <a:rPr lang="en-US" dirty="0" smtClean="0">
                <a:solidFill>
                  <a:srgbClr val="002060"/>
                </a:solidFill>
                <a:latin typeface="Arial" panose="020B0604020202020204" pitchFamily="34" charset="0"/>
                <a:cs typeface="Arial" panose="020B0604020202020204" pitchFamily="34" charset="0"/>
              </a:rPr>
              <a:t>:</a:t>
            </a:r>
          </a:p>
          <a:p>
            <a:r>
              <a:rPr lang="vi-VN" dirty="0" smtClean="0">
                <a:solidFill>
                  <a:schemeClr val="accent6">
                    <a:lumMod val="75000"/>
                  </a:schemeClr>
                </a:solidFill>
              </a:rPr>
              <a:t>1</a:t>
            </a:r>
            <a:r>
              <a:rPr lang="vi-VN" dirty="0" smtClean="0">
                <a:solidFill>
                  <a:schemeClr val="accent6">
                    <a:lumMod val="75000"/>
                  </a:schemeClr>
                </a:solidFill>
                <a:latin typeface="Arial" panose="020B0604020202020204" pitchFamily="34" charset="0"/>
                <a:cs typeface="Arial" panose="020B0604020202020204" pitchFamily="34" charset="0"/>
              </a:rPr>
              <a:t>. Thí nghiệm gồm n lần thử giống nhau.</a:t>
            </a:r>
            <a:endParaRPr lang="en-US" dirty="0" smtClean="0">
              <a:solidFill>
                <a:schemeClr val="accent6">
                  <a:lumMod val="75000"/>
                </a:schemeClr>
              </a:solidFill>
              <a:latin typeface="Arial" panose="020B0604020202020204" pitchFamily="34" charset="0"/>
              <a:cs typeface="Arial" panose="020B0604020202020204" pitchFamily="34" charset="0"/>
            </a:endParaRPr>
          </a:p>
          <a:p>
            <a:r>
              <a:rPr lang="vi-VN" dirty="0" smtClean="0">
                <a:solidFill>
                  <a:schemeClr val="accent2">
                    <a:lumMod val="75000"/>
                  </a:schemeClr>
                </a:solidFill>
                <a:latin typeface="Arial" panose="020B0604020202020204" pitchFamily="34" charset="0"/>
                <a:cs typeface="Arial" panose="020B0604020202020204" pitchFamily="34" charset="0"/>
              </a:rPr>
              <a:t>2. Mỗi thử nghiệm dẫn đến một trong hai kết quả. </a:t>
            </a:r>
            <a:r>
              <a:rPr lang="en-US" dirty="0" smtClean="0">
                <a:solidFill>
                  <a:schemeClr val="accent2">
                    <a:lumMod val="75000"/>
                  </a:schemeClr>
                </a:solidFill>
                <a:latin typeface="Arial" panose="020B0604020202020204" pitchFamily="34" charset="0"/>
                <a:cs typeface="Arial" panose="020B0604020202020204" pitchFamily="34" charset="0"/>
              </a:rPr>
              <a:t>Đ</a:t>
            </a:r>
            <a:r>
              <a:rPr lang="vi-VN" dirty="0" smtClean="0">
                <a:solidFill>
                  <a:schemeClr val="accent2">
                    <a:lumMod val="75000"/>
                  </a:schemeClr>
                </a:solidFill>
                <a:latin typeface="Arial" panose="020B0604020202020204" pitchFamily="34" charset="0"/>
                <a:cs typeface="Arial" panose="020B0604020202020204" pitchFamily="34" charset="0"/>
              </a:rPr>
              <a:t>ánh dấu một kết quả là thành công và kết quả còn lại là thất bại.</a:t>
            </a:r>
            <a:endParaRPr lang="en-US" dirty="0" smtClean="0">
              <a:solidFill>
                <a:schemeClr val="accent2">
                  <a:lumMod val="75000"/>
                </a:schemeClr>
              </a:solidFill>
              <a:latin typeface="Arial" panose="020B0604020202020204" pitchFamily="34" charset="0"/>
              <a:cs typeface="Arial" panose="020B0604020202020204" pitchFamily="34" charset="0"/>
            </a:endParaRPr>
          </a:p>
          <a:p>
            <a:r>
              <a:rPr lang="vi-VN" dirty="0" smtClean="0">
                <a:solidFill>
                  <a:srgbClr val="7030A0"/>
                </a:solidFill>
                <a:latin typeface="Arial" panose="020B0604020202020204" pitchFamily="34" charset="0"/>
                <a:cs typeface="Arial" panose="020B0604020202020204" pitchFamily="34" charset="0"/>
              </a:rPr>
              <a:t>3. Xác suất thành công của một thử nghiệm duy nhất bằng p và p không đổi từ thử nghiệm này sang thử nghiệm khác. </a:t>
            </a:r>
            <a:endParaRPr lang="en-US" dirty="0" smtClean="0">
              <a:solidFill>
                <a:srgbClr val="7030A0"/>
              </a:solidFill>
              <a:latin typeface="Arial" panose="020B0604020202020204" pitchFamily="34" charset="0"/>
              <a:cs typeface="Arial" panose="020B0604020202020204" pitchFamily="34" charset="0"/>
            </a:endParaRPr>
          </a:p>
          <a:p>
            <a:r>
              <a:rPr lang="vi-VN" dirty="0" smtClean="0">
                <a:solidFill>
                  <a:srgbClr val="C00000"/>
                </a:solidFill>
                <a:latin typeface="Arial" panose="020B0604020202020204" pitchFamily="34" charset="0"/>
                <a:cs typeface="Arial" panose="020B0604020202020204" pitchFamily="34" charset="0"/>
              </a:rPr>
              <a:t>*4. Các thử nghiệm là độc lập; nghĩa là, kết quả của một </a:t>
            </a:r>
            <a:r>
              <a:rPr lang="en-US" dirty="0" err="1" smtClean="0">
                <a:solidFill>
                  <a:srgbClr val="C00000"/>
                </a:solidFill>
                <a:latin typeface="Arial" panose="020B0604020202020204" pitchFamily="34" charset="0"/>
                <a:cs typeface="Arial" panose="020B0604020202020204" pitchFamily="34" charset="0"/>
              </a:rPr>
              <a:t>thử</a:t>
            </a: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nghiệm</a:t>
            </a:r>
            <a:r>
              <a:rPr lang="en-US" dirty="0" smtClean="0">
                <a:solidFill>
                  <a:srgbClr val="C00000"/>
                </a:solidFill>
                <a:latin typeface="Arial" panose="020B0604020202020204" pitchFamily="34" charset="0"/>
                <a:cs typeface="Arial" panose="020B0604020202020204" pitchFamily="34" charset="0"/>
              </a:rPr>
              <a:t> </a:t>
            </a:r>
            <a:r>
              <a:rPr lang="vi-VN" dirty="0" smtClean="0">
                <a:solidFill>
                  <a:srgbClr val="C00000"/>
                </a:solidFill>
                <a:latin typeface="Arial" panose="020B0604020202020204" pitchFamily="34" charset="0"/>
                <a:cs typeface="Arial" panose="020B0604020202020204" pitchFamily="34" charset="0"/>
              </a:rPr>
              <a:t>không ảnh hưởng đến kết quả của bất kỳ </a:t>
            </a:r>
            <a:r>
              <a:rPr lang="en-US" dirty="0" err="1" smtClean="0">
                <a:solidFill>
                  <a:srgbClr val="C00000"/>
                </a:solidFill>
                <a:latin typeface="Arial" panose="020B0604020202020204" pitchFamily="34" charset="0"/>
                <a:cs typeface="Arial" panose="020B0604020202020204" pitchFamily="34" charset="0"/>
              </a:rPr>
              <a:t>phép</a:t>
            </a:r>
            <a:r>
              <a:rPr lang="en-US" dirty="0" smtClean="0">
                <a:solidFill>
                  <a:srgbClr val="C00000"/>
                </a:solidFill>
                <a:latin typeface="Arial" panose="020B0604020202020204" pitchFamily="34" charset="0"/>
                <a:cs typeface="Arial" panose="020B0604020202020204" pitchFamily="34" charset="0"/>
              </a:rPr>
              <a:t> </a:t>
            </a:r>
            <a:r>
              <a:rPr lang="en-US" dirty="0" err="1" smtClean="0">
                <a:solidFill>
                  <a:srgbClr val="C00000"/>
                </a:solidFill>
                <a:latin typeface="Arial" panose="020B0604020202020204" pitchFamily="34" charset="0"/>
                <a:cs typeface="Arial" panose="020B0604020202020204" pitchFamily="34" charset="0"/>
              </a:rPr>
              <a:t>thử</a:t>
            </a:r>
            <a:r>
              <a:rPr lang="en-US" dirty="0" smtClean="0">
                <a:solidFill>
                  <a:srgbClr val="C00000"/>
                </a:solidFill>
                <a:latin typeface="Arial" panose="020B0604020202020204" pitchFamily="34" charset="0"/>
                <a:cs typeface="Arial" panose="020B0604020202020204" pitchFamily="34" charset="0"/>
              </a:rPr>
              <a:t> </a:t>
            </a:r>
            <a:r>
              <a:rPr lang="vi-VN" dirty="0" smtClean="0">
                <a:solidFill>
                  <a:srgbClr val="C00000"/>
                </a:solidFill>
                <a:latin typeface="Arial" panose="020B0604020202020204" pitchFamily="34" charset="0"/>
                <a:cs typeface="Arial" panose="020B0604020202020204" pitchFamily="34" charset="0"/>
              </a:rPr>
              <a:t>nào khác.</a:t>
            </a:r>
            <a:endParaRPr lang="en-US" dirty="0" smtClean="0">
              <a:solidFill>
                <a:srgbClr val="C00000"/>
              </a:solidFill>
              <a:latin typeface="Arial" panose="020B0604020202020204" pitchFamily="34" charset="0"/>
              <a:cs typeface="Arial" panose="020B0604020202020204" pitchFamily="34" charset="0"/>
            </a:endParaRPr>
          </a:p>
          <a:p>
            <a:r>
              <a:rPr lang="vi-VN" dirty="0" smtClean="0">
                <a:solidFill>
                  <a:srgbClr val="00B050"/>
                </a:solidFill>
                <a:latin typeface="Arial" panose="020B0604020202020204" pitchFamily="34" charset="0"/>
                <a:cs typeface="Arial" panose="020B0604020202020204" pitchFamily="34" charset="0"/>
              </a:rPr>
              <a:t>5. Biến ngẫu nhiên y là số lần thành công được quan sát thấy trong n lần thử nghiệm.</a:t>
            </a:r>
            <a:endParaRPr lang="en-US"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9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BÀI TẬP</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solidFill>
                  <a:srgbClr val="0070C0"/>
                </a:solidFill>
                <a:latin typeface="Times New Roman" panose="02020603050405020304" pitchFamily="18" charset="0"/>
                <a:cs typeface="Times New Roman" panose="02020603050405020304" pitchFamily="18" charset="0"/>
              </a:rPr>
              <a:t>I. </a:t>
            </a:r>
            <a:r>
              <a:rPr lang="vi-VN" dirty="0" smtClean="0">
                <a:solidFill>
                  <a:srgbClr val="0070C0"/>
                </a:solidFill>
                <a:latin typeface="Times New Roman" panose="02020603050405020304" pitchFamily="18" charset="0"/>
                <a:cs typeface="Times New Roman" panose="02020603050405020304" pitchFamily="18" charset="0"/>
              </a:rPr>
              <a:t>Một bài báo trên Tạp chí Y học New England (338: 633–639) ngày 5 tháng 3 năm 1998 đã thảo luận về một đợt bùng phát lớn của bệnh lao. Một người, được gọi là bệnh nhân </a:t>
            </a:r>
            <a:r>
              <a:rPr lang="en-US" dirty="0" smtClean="0">
                <a:solidFill>
                  <a:srgbClr val="0070C0"/>
                </a:solidFill>
                <a:latin typeface="Times New Roman" panose="02020603050405020304" pitchFamily="18" charset="0"/>
                <a:cs typeface="Times New Roman" panose="02020603050405020304" pitchFamily="18" charset="0"/>
              </a:rPr>
              <a:t>(</a:t>
            </a:r>
            <a:r>
              <a:rPr lang="en-US" i="1" dirty="0" err="1" smtClean="0">
                <a:solidFill>
                  <a:srgbClr val="0070C0"/>
                </a:solidFill>
                <a:latin typeface="Times New Roman" panose="02020603050405020304" pitchFamily="18" charset="0"/>
                <a:cs typeface="Times New Roman" panose="02020603050405020304" pitchFamily="18" charset="0"/>
              </a:rPr>
              <a:t>có</a:t>
            </a:r>
            <a:r>
              <a:rPr lang="en-US" i="1" dirty="0" smtClean="0">
                <a:solidFill>
                  <a:srgbClr val="0070C0"/>
                </a:solidFill>
                <a:latin typeface="Times New Roman" panose="02020603050405020304" pitchFamily="18" charset="0"/>
                <a:cs typeface="Times New Roman" panose="02020603050405020304" pitchFamily="18" charset="0"/>
              </a:rPr>
              <a:t> </a:t>
            </a:r>
            <a:r>
              <a:rPr lang="vi-VN" i="1" dirty="0" smtClean="0">
                <a:solidFill>
                  <a:srgbClr val="0070C0"/>
                </a:solidFill>
                <a:latin typeface="Times New Roman" panose="02020603050405020304" pitchFamily="18" charset="0"/>
                <a:cs typeface="Times New Roman" panose="02020603050405020304" pitchFamily="18" charset="0"/>
              </a:rPr>
              <a:t>chỉ số</a:t>
            </a:r>
            <a:r>
              <a:rPr lang="en-US" dirty="0" smtClean="0">
                <a:solidFill>
                  <a:srgbClr val="0070C0"/>
                </a:solidFill>
                <a:latin typeface="Times New Roman" panose="02020603050405020304" pitchFamily="18" charset="0"/>
                <a:cs typeface="Times New Roman" panose="02020603050405020304" pitchFamily="18" charset="0"/>
              </a:rPr>
              <a:t>)</a:t>
            </a:r>
            <a:r>
              <a:rPr lang="vi-VN" dirty="0" smtClean="0">
                <a:solidFill>
                  <a:srgbClr val="0070C0"/>
                </a:solidFill>
                <a:latin typeface="Times New Roman" panose="02020603050405020304" pitchFamily="18" charset="0"/>
                <a:cs typeface="Times New Roman" panose="02020603050405020304" pitchFamily="18" charset="0"/>
              </a:rPr>
              <a:t>, được chẩn đoán mắc bệnh lao vào năm 1995. 232 đồng nghiệp của bệnh nhân </a:t>
            </a:r>
            <a:r>
              <a:rPr lang="en-US" dirty="0" smtClean="0">
                <a:solidFill>
                  <a:srgbClr val="0070C0"/>
                </a:solidFill>
                <a:latin typeface="Times New Roman" panose="02020603050405020304" pitchFamily="18" charset="0"/>
                <a:cs typeface="Times New Roman" panose="02020603050405020304" pitchFamily="18" charset="0"/>
              </a:rPr>
              <a:t>(</a:t>
            </a:r>
            <a:r>
              <a:rPr lang="en-US" i="1" dirty="0" err="1" smtClean="0">
                <a:solidFill>
                  <a:srgbClr val="0070C0"/>
                </a:solidFill>
                <a:latin typeface="Times New Roman" panose="02020603050405020304" pitchFamily="18" charset="0"/>
                <a:cs typeface="Times New Roman" panose="02020603050405020304" pitchFamily="18" charset="0"/>
              </a:rPr>
              <a:t>có</a:t>
            </a:r>
            <a:r>
              <a:rPr lang="en-US" i="1" dirty="0" smtClean="0">
                <a:solidFill>
                  <a:srgbClr val="0070C0"/>
                </a:solidFill>
                <a:latin typeface="Times New Roman" panose="02020603050405020304" pitchFamily="18" charset="0"/>
                <a:cs typeface="Times New Roman" panose="02020603050405020304" pitchFamily="18" charset="0"/>
              </a:rPr>
              <a:t> </a:t>
            </a:r>
            <a:r>
              <a:rPr lang="vi-VN" i="1" dirty="0" smtClean="0">
                <a:solidFill>
                  <a:srgbClr val="0070C0"/>
                </a:solidFill>
                <a:latin typeface="Times New Roman" panose="02020603050405020304" pitchFamily="18" charset="0"/>
                <a:cs typeface="Times New Roman" panose="02020603050405020304" pitchFamily="18" charset="0"/>
              </a:rPr>
              <a:t>chỉ số</a:t>
            </a:r>
            <a:r>
              <a:rPr lang="en-US" dirty="0" smtClean="0">
                <a:solidFill>
                  <a:srgbClr val="0070C0"/>
                </a:solidFill>
                <a:latin typeface="Times New Roman" panose="02020603050405020304" pitchFamily="18" charset="0"/>
                <a:cs typeface="Times New Roman" panose="02020603050405020304" pitchFamily="18" charset="0"/>
              </a:rPr>
              <a:t>)</a:t>
            </a:r>
            <a:r>
              <a:rPr lang="vi-VN" dirty="0" smtClean="0">
                <a:solidFill>
                  <a:srgbClr val="0070C0"/>
                </a:solidFill>
                <a:latin typeface="Times New Roman" panose="02020603050405020304" pitchFamily="18" charset="0"/>
                <a:cs typeface="Times New Roman" panose="02020603050405020304" pitchFamily="18" charset="0"/>
              </a:rPr>
              <a:t> đã được làm xét nghiệm sàng lọc lao tố. Số lượng đồng nghiệp ghi nhận kết quả</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dương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tính</a:t>
            </a:r>
            <a:r>
              <a:rPr lang="en-US" dirty="0" smtClean="0">
                <a:solidFill>
                  <a:srgbClr val="0070C0"/>
                </a:solidFill>
                <a:latin typeface="Times New Roman" panose="02020603050405020304" pitchFamily="18" charset="0"/>
                <a:cs typeface="Times New Roman" panose="02020603050405020304" pitchFamily="18" charset="0"/>
              </a:rPr>
              <a:t> </a:t>
            </a:r>
            <a:r>
              <a:rPr lang="vi-VN" dirty="0" smtClean="0">
                <a:solidFill>
                  <a:srgbClr val="0070C0"/>
                </a:solidFill>
                <a:latin typeface="Times New Roman" panose="02020603050405020304" pitchFamily="18" charset="0"/>
                <a:cs typeface="Times New Roman" panose="02020603050405020304" pitchFamily="18" charset="0"/>
              </a:rPr>
              <a:t>trong bài kiểm tra là biến ngẫu nhiên được quan tâm. Nghiên cứu này có đáp ứng các tính chất của một thí nghiệm </a:t>
            </a:r>
            <a:r>
              <a:rPr lang="en-US" dirty="0" err="1" smtClean="0">
                <a:solidFill>
                  <a:srgbClr val="0070C0"/>
                </a:solidFill>
                <a:latin typeface="Times New Roman" panose="02020603050405020304" pitchFamily="18" charset="0"/>
                <a:cs typeface="Times New Roman" panose="02020603050405020304" pitchFamily="18" charset="0"/>
              </a:rPr>
              <a:t>có</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phân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phối</a:t>
            </a:r>
            <a:r>
              <a:rPr lang="en-US" dirty="0" smtClean="0">
                <a:solidFill>
                  <a:srgbClr val="0070C0"/>
                </a:solidFill>
                <a:latin typeface="Times New Roman" panose="02020603050405020304" pitchFamily="18" charset="0"/>
                <a:cs typeface="Times New Roman" panose="02020603050405020304" pitchFamily="18" charset="0"/>
              </a:rPr>
              <a:t> </a:t>
            </a:r>
            <a:r>
              <a:rPr lang="vi-VN" dirty="0" smtClean="0">
                <a:solidFill>
                  <a:srgbClr val="0070C0"/>
                </a:solidFill>
                <a:latin typeface="Times New Roman" panose="02020603050405020304" pitchFamily="18" charset="0"/>
                <a:cs typeface="Times New Roman" panose="02020603050405020304" pitchFamily="18" charset="0"/>
              </a:rPr>
              <a:t>nhị thức không?</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06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ĐÁP ÁN</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phối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nhị</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thức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58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NHỊ THỨC</a:t>
            </a:r>
            <a:endParaRPr lang="en-US" sz="3200" dirty="0">
              <a:solidFill>
                <a:srgbClr val="FF0000"/>
              </a:solidFill>
            </a:endParaRPr>
          </a:p>
        </p:txBody>
      </p:sp>
      <p:sp>
        <p:nvSpPr>
          <p:cNvPr id="3" name="Content Placeholder 2"/>
          <p:cNvSpPr>
            <a:spLocks noGrp="1"/>
          </p:cNvSpPr>
          <p:nvPr>
            <p:ph idx="1"/>
          </p:nvPr>
        </p:nvSpPr>
        <p:spPr/>
        <p:txBody>
          <a:bodyPr/>
          <a:lstStyle/>
          <a:p>
            <a:pPr algn="just"/>
            <a:r>
              <a:rPr lang="en-US" dirty="0" smtClean="0">
                <a:solidFill>
                  <a:srgbClr val="0070C0"/>
                </a:solidFill>
                <a:latin typeface="Times New Roman" panose="02020603050405020304" pitchFamily="18" charset="0"/>
                <a:cs typeface="Times New Roman" panose="02020603050405020304" pitchFamily="18" charset="0"/>
              </a:rPr>
              <a:t>II. </a:t>
            </a:r>
            <a:r>
              <a:rPr lang="vi-VN" dirty="0" smtClean="0">
                <a:solidFill>
                  <a:srgbClr val="0070C0"/>
                </a:solidFill>
                <a:latin typeface="Times New Roman" panose="02020603050405020304" pitchFamily="18" charset="0"/>
                <a:cs typeface="Times New Roman" panose="02020603050405020304" pitchFamily="18" charset="0"/>
              </a:rPr>
              <a:t>Một công ty điện lực lớn sử dụng tuabin khí để tạo ra điện. Các kỹ sư tại công ty giám sát độ tin cậy của từng tuabin - nghĩa là </a:t>
            </a:r>
            <a:r>
              <a:rPr lang="en-US" dirty="0" err="1" smtClean="0">
                <a:solidFill>
                  <a:srgbClr val="0070C0"/>
                </a:solidFill>
                <a:latin typeface="Times New Roman" panose="02020603050405020304" pitchFamily="18" charset="0"/>
                <a:cs typeface="Times New Roman" panose="02020603050405020304" pitchFamily="18" charset="0"/>
              </a:rPr>
              <a:t>xác</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định</a:t>
            </a:r>
            <a:r>
              <a:rPr lang="en-US" dirty="0" smtClean="0">
                <a:solidFill>
                  <a:srgbClr val="0070C0"/>
                </a:solidFill>
                <a:latin typeface="Times New Roman" panose="02020603050405020304" pitchFamily="18" charset="0"/>
                <a:cs typeface="Times New Roman" panose="02020603050405020304" pitchFamily="18" charset="0"/>
              </a:rPr>
              <a:t> </a:t>
            </a:r>
            <a:r>
              <a:rPr lang="vi-VN" dirty="0" smtClean="0">
                <a:solidFill>
                  <a:srgbClr val="0070C0"/>
                </a:solidFill>
                <a:latin typeface="Times New Roman" panose="02020603050405020304" pitchFamily="18" charset="0"/>
                <a:cs typeface="Times New Roman" panose="02020603050405020304" pitchFamily="18" charset="0"/>
              </a:rPr>
              <a:t>xác suất để tuabin hoạt động tốt trong các điều kiện vận hành tiêu chuẩn trong một khoảng thời gian nhất định. Các kỹ sư muốn ước tính xác suất một tuabin sẽ hoạt động thành công trong 30 ngày sau khi được đưa vào sử dụng. Các kỹ sư đã chọn ngẫu nhiên 75 trong số 100 tuabin hiện đang được sử dụng và kiểm tra hồ sơ bảo dưỡng. Họ đã ghi lại số lượng tuabin không cần sửa chữa trong khoảng thời gian 30 ngày. Đây có phải là một thí nghiệm </a:t>
            </a:r>
            <a:r>
              <a:rPr lang="en-US" dirty="0" err="1" smtClean="0">
                <a:solidFill>
                  <a:srgbClr val="0070C0"/>
                </a:solidFill>
                <a:latin typeface="Times New Roman" panose="02020603050405020304" pitchFamily="18" charset="0"/>
                <a:cs typeface="Times New Roman" panose="02020603050405020304" pitchFamily="18" charset="0"/>
              </a:rPr>
              <a:t>liên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quan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đến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phân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phối</a:t>
            </a:r>
            <a:r>
              <a:rPr lang="en-US" dirty="0" smtClean="0">
                <a:solidFill>
                  <a:srgbClr val="0070C0"/>
                </a:solidFill>
                <a:latin typeface="Times New Roman" panose="02020603050405020304" pitchFamily="18" charset="0"/>
                <a:cs typeface="Times New Roman" panose="02020603050405020304" pitchFamily="18" charset="0"/>
              </a:rPr>
              <a:t> </a:t>
            </a:r>
            <a:r>
              <a:rPr lang="vi-VN" dirty="0" smtClean="0">
                <a:solidFill>
                  <a:srgbClr val="0070C0"/>
                </a:solidFill>
                <a:latin typeface="Times New Roman" panose="02020603050405020304" pitchFamily="18" charset="0"/>
                <a:cs typeface="Times New Roman" panose="02020603050405020304" pitchFamily="18" charset="0"/>
              </a:rPr>
              <a:t>nhị thức không?</a:t>
            </a: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09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655"/>
            <a:ext cx="10515600" cy="791322"/>
          </a:xfrm>
        </p:spPr>
        <p:txBody>
          <a:bodyPr>
            <a:normAutofit/>
          </a:bodyPr>
          <a:lstStyle/>
          <a:p>
            <a:r>
              <a:rPr lang="en-US" sz="3200" dirty="0" smtClean="0">
                <a:latin typeface="Arial" panose="020B0604020202020204" pitchFamily="34" charset="0"/>
                <a:cs typeface="Arial" panose="020B0604020202020204" pitchFamily="34" charset="0"/>
              </a:rPr>
              <a:t>ĐÁP ÁN</a:t>
            </a:r>
            <a:endParaRPr lang="en-US" sz="3200" dirty="0"/>
          </a:p>
        </p:txBody>
      </p:sp>
      <p:sp>
        <p:nvSpPr>
          <p:cNvPr id="3" name="Content Placeholder 2"/>
          <p:cNvSpPr>
            <a:spLocks noGrp="1"/>
          </p:cNvSpPr>
          <p:nvPr>
            <p:ph idx="1"/>
          </p:nvPr>
        </p:nvSpPr>
        <p:spPr>
          <a:xfrm>
            <a:off x="838200" y="1021977"/>
            <a:ext cx="10515600" cy="5486399"/>
          </a:xfrm>
        </p:spPr>
        <p:txBody>
          <a:bodyPr>
            <a:normAutofit lnSpcReduction="10000"/>
          </a:bodyPr>
          <a:lstStyle/>
          <a:p>
            <a:pPr algn="just"/>
            <a:r>
              <a:rPr lang="vi-VN" sz="2000" dirty="0" smtClean="0">
                <a:solidFill>
                  <a:schemeClr val="accent4">
                    <a:lumMod val="75000"/>
                  </a:schemeClr>
                </a:solidFill>
                <a:latin typeface="Arial" panose="020B0604020202020204" pitchFamily="34" charset="0"/>
                <a:cs typeface="Arial" panose="020B0604020202020204" pitchFamily="34" charset="0"/>
              </a:rPr>
              <a:t>1. Có những thử nghiệm giống hệt nhau không? 75 thử nghiệm chỉ có thể được giả định là giống hệt nhau nếu 100 tuabin là cùng một loại tuabin, cùng tuổi và được vận hành trong cùng điều kiện.</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Đúng</a:t>
            </a:r>
            <a:endParaRPr lang="en-US" sz="2000" i="1" dirty="0" smtClean="0">
              <a:solidFill>
                <a:srgbClr val="FF0000"/>
              </a:solidFill>
              <a:latin typeface="Arial" panose="020B0604020202020204" pitchFamily="34" charset="0"/>
              <a:cs typeface="Arial" panose="020B0604020202020204" pitchFamily="34" charset="0"/>
            </a:endParaRPr>
          </a:p>
          <a:p>
            <a:pPr algn="just"/>
            <a:r>
              <a:rPr lang="en-US" sz="2000" dirty="0" smtClean="0">
                <a:solidFill>
                  <a:schemeClr val="accent4">
                    <a:lumMod val="75000"/>
                  </a:schemeClr>
                </a:solidFill>
                <a:latin typeface="Arial" panose="020B0604020202020204" pitchFamily="34" charset="0"/>
                <a:cs typeface="Arial" panose="020B0604020202020204" pitchFamily="34" charset="0"/>
              </a:rPr>
              <a:t>2. </a:t>
            </a:r>
            <a:r>
              <a:rPr lang="en-US" sz="2000" dirty="0" err="1" smtClean="0">
                <a:solidFill>
                  <a:schemeClr val="accent4">
                    <a:lumMod val="75000"/>
                  </a:schemeClr>
                </a:solidFill>
                <a:latin typeface="Arial" panose="020B0604020202020204" pitchFamily="34" charset="0"/>
                <a:cs typeface="Arial" panose="020B0604020202020204" pitchFamily="34" charset="0"/>
              </a:rPr>
              <a:t>Mỗi</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thử</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nghiệm</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có</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dẫn</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đến</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một</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trong</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hai</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kết</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quả</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chemeClr val="accent4">
                    <a:lumMod val="75000"/>
                  </a:schemeClr>
                </a:solidFill>
                <a:latin typeface="Arial" panose="020B0604020202020204" pitchFamily="34" charset="0"/>
                <a:cs typeface="Arial" panose="020B0604020202020204" pitchFamily="34" charset="0"/>
              </a:rPr>
              <a:t>không</a:t>
            </a:r>
            <a:r>
              <a:rPr lang="en-US" sz="2000" dirty="0" smtClean="0">
                <a:solidFill>
                  <a:schemeClr val="accent4">
                    <a:lumMod val="75000"/>
                  </a:schemeClr>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Đúng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Mỗi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tuabin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có</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hoặc</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không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cần</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sửa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chữa</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trong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khoảng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thời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gian</a:t>
            </a:r>
            <a:r>
              <a:rPr lang="en-US" sz="2000" dirty="0" smtClean="0">
                <a:latin typeface="Arial" panose="020B0604020202020204" pitchFamily="34" charset="0"/>
                <a:cs typeface="Arial" panose="020B0604020202020204" pitchFamily="34" charset="0"/>
              </a:rPr>
              <a:t> 30 </a:t>
            </a:r>
            <a:r>
              <a:rPr lang="en-US" sz="2000" dirty="0" err="1" smtClean="0">
                <a:latin typeface="Arial" panose="020B0604020202020204" pitchFamily="34" charset="0"/>
                <a:cs typeface="Arial" panose="020B0604020202020204" pitchFamily="34" charset="0"/>
              </a:rPr>
              <a:t>ngày</a:t>
            </a:r>
            <a:r>
              <a:rPr lang="en-US" sz="2000" dirty="0" smtClean="0">
                <a:latin typeface="Arial" panose="020B0604020202020204" pitchFamily="34" charset="0"/>
                <a:cs typeface="Arial" panose="020B0604020202020204" pitchFamily="34" charset="0"/>
              </a:rPr>
              <a:t>.</a:t>
            </a:r>
          </a:p>
          <a:p>
            <a:pPr algn="just"/>
            <a:r>
              <a:rPr lang="vi-VN" sz="2000" dirty="0">
                <a:solidFill>
                  <a:schemeClr val="accent4">
                    <a:lumMod val="75000"/>
                  </a:schemeClr>
                </a:solidFill>
                <a:cs typeface="Arial" panose="020B0604020202020204" pitchFamily="34" charset="0"/>
              </a:rPr>
              <a:t>3. Xác suất thành công từ lần thử này sang lần thử khác có giống nhau không? </a:t>
            </a:r>
            <a:r>
              <a:rPr lang="vi-VN" sz="2000" dirty="0">
                <a:solidFill>
                  <a:srgbClr val="FF0000"/>
                </a:solidFill>
                <a:cs typeface="Arial" panose="020B0604020202020204" pitchFamily="34" charset="0"/>
              </a:rPr>
              <a:t>Không</a:t>
            </a:r>
            <a:r>
              <a:rPr lang="vi-VN" sz="2000" dirty="0">
                <a:cs typeface="Arial" panose="020B0604020202020204" pitchFamily="34" charset="0"/>
              </a:rPr>
              <a:t>. </a:t>
            </a:r>
            <a:r>
              <a:rPr lang="vi-VN" sz="2000" dirty="0">
                <a:solidFill>
                  <a:schemeClr val="accent5">
                    <a:lumMod val="75000"/>
                  </a:schemeClr>
                </a:solidFill>
                <a:cs typeface="Arial" panose="020B0604020202020204" pitchFamily="34" charset="0"/>
              </a:rPr>
              <a:t>Nếu chúng ta để thành công biểu thị một tuabin “không cần sửa chữa”, thì xác suất thành công có thể thay đổi đáng kể từ thử nghiệm này sang thử nghiệm khác. Ví dụ, giả sử rằng 15 trong số 100 tuabin cần được sửa chữa trong thời gian kiểm tra 30 ngày. Khi đó p, xác suất thành công của tuabin đầu tiên được kiểm tra, sẽ là </a:t>
            </a:r>
            <a:r>
              <a:rPr lang="vi-VN" sz="2000" dirty="0" smtClean="0">
                <a:solidFill>
                  <a:schemeClr val="accent5">
                    <a:lumMod val="75000"/>
                  </a:schemeClr>
                </a:solidFill>
                <a:cs typeface="Arial" panose="020B0604020202020204" pitchFamily="34" charset="0"/>
              </a:rPr>
              <a:t>85/100. </a:t>
            </a:r>
            <a:r>
              <a:rPr lang="vi-VN" sz="2000" dirty="0">
                <a:solidFill>
                  <a:schemeClr val="accent5">
                    <a:lumMod val="75000"/>
                  </a:schemeClr>
                </a:solidFill>
                <a:cs typeface="Arial" panose="020B0604020202020204" pitchFamily="34" charset="0"/>
              </a:rPr>
              <a:t>Nếu lần thử nghiệm đầu tiên bị lỗi (tuabin cần sửa chữa), xác suất để tuabin thứ hai được kiểm tra không cần sửa chữa là </a:t>
            </a:r>
            <a:r>
              <a:rPr lang="vi-VN" sz="2000" dirty="0" smtClean="0">
                <a:solidFill>
                  <a:schemeClr val="accent5">
                    <a:lumMod val="75000"/>
                  </a:schemeClr>
                </a:solidFill>
                <a:cs typeface="Arial" panose="020B0604020202020204" pitchFamily="34" charset="0"/>
              </a:rPr>
              <a:t>85/99. </a:t>
            </a:r>
            <a:r>
              <a:rPr lang="vi-VN" sz="2000" dirty="0">
                <a:solidFill>
                  <a:schemeClr val="accent5">
                    <a:lumMod val="75000"/>
                  </a:schemeClr>
                </a:solidFill>
                <a:cs typeface="Arial" panose="020B0604020202020204" pitchFamily="34" charset="0"/>
              </a:rPr>
              <a:t>Giả sử rằng sau khi kiểm tra 60 tuabin thì có 50 tuabin không cần sửa chữa và 10 tuabin cần sửa chữa. Xác suất thành công của tuabin (thứ 61) tiếp theo sẽ là </a:t>
            </a:r>
            <a:r>
              <a:rPr lang="vi-VN" sz="2000" dirty="0" smtClean="0">
                <a:solidFill>
                  <a:schemeClr val="accent5">
                    <a:lumMod val="75000"/>
                  </a:schemeClr>
                </a:solidFill>
                <a:cs typeface="Arial" panose="020B0604020202020204" pitchFamily="34" charset="0"/>
              </a:rPr>
              <a:t>35/40.</a:t>
            </a:r>
            <a:endParaRPr lang="en-US" sz="2000" dirty="0" smtClean="0">
              <a:solidFill>
                <a:schemeClr val="accent5">
                  <a:lumMod val="75000"/>
                </a:schemeClr>
              </a:solidFill>
              <a:cs typeface="Arial" panose="020B0604020202020204" pitchFamily="34" charset="0"/>
            </a:endParaRPr>
          </a:p>
          <a:p>
            <a:pPr algn="just"/>
            <a:r>
              <a:rPr lang="vi-VN" sz="2000" dirty="0">
                <a:solidFill>
                  <a:schemeClr val="accent4">
                    <a:lumMod val="75000"/>
                  </a:schemeClr>
                </a:solidFill>
                <a:cs typeface="Arial" panose="020B0604020202020204" pitchFamily="34" charset="0"/>
              </a:rPr>
              <a:t>4. Các thử nghiệm có độc lập không? </a:t>
            </a:r>
            <a:r>
              <a:rPr lang="vi-VN" sz="2000" dirty="0">
                <a:solidFill>
                  <a:srgbClr val="FF0000"/>
                </a:solidFill>
                <a:cs typeface="Arial" panose="020B0604020202020204" pitchFamily="34" charset="0"/>
              </a:rPr>
              <a:t>Có</a:t>
            </a:r>
            <a:r>
              <a:rPr lang="vi-VN" sz="2000" dirty="0">
                <a:cs typeface="Arial" panose="020B0604020202020204" pitchFamily="34" charset="0"/>
              </a:rPr>
              <a:t>, miễn là sự thất bại </a:t>
            </a:r>
            <a:r>
              <a:rPr lang="vi-VN" sz="2000" dirty="0" smtClean="0">
                <a:cs typeface="Arial" panose="020B0604020202020204" pitchFamily="34" charset="0"/>
              </a:rPr>
              <a:t>của</a:t>
            </a:r>
            <a:r>
              <a:rPr lang="en-US" sz="2000" dirty="0" smtClean="0">
                <a:cs typeface="Arial" panose="020B0604020202020204" pitchFamily="34" charset="0"/>
              </a:rPr>
              <a:t> </a:t>
            </a:r>
            <a:r>
              <a:rPr lang="vi-VN" sz="2000" dirty="0" smtClean="0">
                <a:cs typeface="Arial" panose="020B0604020202020204" pitchFamily="34" charset="0"/>
              </a:rPr>
              <a:t>một </a:t>
            </a:r>
            <a:r>
              <a:rPr lang="vi-VN" sz="2000" dirty="0">
                <a:cs typeface="Arial" panose="020B0604020202020204" pitchFamily="34" charset="0"/>
              </a:rPr>
              <a:t>tuabin không ảnh hưởng đến hiệu suất của bất kỳ tuabin nào khác</a:t>
            </a:r>
            <a:r>
              <a:rPr lang="vi-VN" sz="2000" dirty="0" smtClean="0">
                <a:cs typeface="Arial" panose="020B0604020202020204" pitchFamily="34" charset="0"/>
              </a:rPr>
              <a:t>.</a:t>
            </a:r>
            <a:endParaRPr lang="en-US" sz="2000" dirty="0" smtClean="0">
              <a:cs typeface="Arial" panose="020B0604020202020204" pitchFamily="34" charset="0"/>
            </a:endParaRPr>
          </a:p>
          <a:p>
            <a:pPr algn="just"/>
            <a:r>
              <a:rPr lang="vi-VN" sz="2000" dirty="0" smtClean="0">
                <a:solidFill>
                  <a:schemeClr val="accent4">
                    <a:lumMod val="75000"/>
                  </a:schemeClr>
                </a:solidFill>
                <a:cs typeface="Arial" panose="020B0604020202020204" pitchFamily="34" charset="0"/>
              </a:rPr>
              <a:t>5. Biến ngẫu nhiên được các kỹ sư quan tâm có phải là con sốthành công trong 75 thử nghiệm? </a:t>
            </a:r>
            <a:r>
              <a:rPr lang="vi-VN" sz="2000" dirty="0" smtClean="0">
                <a:solidFill>
                  <a:srgbClr val="FF0000"/>
                </a:solidFill>
                <a:cs typeface="Arial" panose="020B0604020202020204" pitchFamily="34" charset="0"/>
              </a:rPr>
              <a:t>Đúng</a:t>
            </a:r>
            <a:r>
              <a:rPr lang="vi-VN" sz="2000" dirty="0" smtClean="0">
                <a:cs typeface="Arial" panose="020B0604020202020204" pitchFamily="34" charset="0"/>
              </a:rPr>
              <a:t>.</a:t>
            </a:r>
            <a:endParaRPr lang="en-US" sz="2000" dirty="0" smtClean="0">
              <a:cs typeface="Arial" panose="020B0604020202020204" pitchFamily="34" charset="0"/>
            </a:endParaRPr>
          </a:p>
          <a:p>
            <a:pPr marL="0" indent="0" algn="just">
              <a:buNone/>
            </a:pPr>
            <a:r>
              <a:rPr lang="en-US" sz="2000" dirty="0" err="1" smtClean="0">
                <a:solidFill>
                  <a:srgbClr val="FF0000"/>
                </a:solidFill>
                <a:latin typeface="Arial" panose="020B0604020202020204" pitchFamily="34" charset="0"/>
                <a:cs typeface="Arial" panose="020B0604020202020204" pitchFamily="34" charset="0"/>
              </a:rPr>
              <a:t>Thử</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nghiệm</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không</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liên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quan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đến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biến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ngẫu</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nhiên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có</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phân</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phối</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nhị</a:t>
            </a:r>
            <a:r>
              <a:rPr lang="en-US" sz="2000" dirty="0" smtClean="0">
                <a:solidFill>
                  <a:srgbClr val="FF0000"/>
                </a:solidFill>
                <a:latin typeface="Arial" panose="020B0604020202020204" pitchFamily="34" charset="0"/>
                <a:cs typeface="Arial" panose="020B0604020202020204" pitchFamily="34" charset="0"/>
              </a:rPr>
              <a:t> </a:t>
            </a:r>
            <a:r>
              <a:rPr lang="en-US" sz="2000" dirty="0" err="1" smtClean="0">
                <a:solidFill>
                  <a:srgbClr val="FF0000"/>
                </a:solidFill>
                <a:latin typeface="Arial" panose="020B0604020202020204" pitchFamily="34" charset="0"/>
                <a:cs typeface="Arial" panose="020B0604020202020204" pitchFamily="34" charset="0"/>
              </a:rPr>
              <a:t>thức</a:t>
            </a:r>
            <a:r>
              <a:rPr lang="en-US" sz="2000" dirty="0" smtClean="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770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NHỊ THỨC</a:t>
            </a:r>
            <a:endParaRPr lang="en-US" sz="3200" dirty="0">
              <a:solidFill>
                <a:srgbClr val="FF0000"/>
              </a:solidFill>
            </a:endParaRPr>
          </a:p>
        </p:txBody>
      </p:sp>
      <p:sp>
        <p:nvSpPr>
          <p:cNvPr id="3" name="Content Placeholder 2"/>
          <p:cNvSpPr>
            <a:spLocks noGrp="1"/>
          </p:cNvSpPr>
          <p:nvPr>
            <p:ph idx="1"/>
          </p:nvPr>
        </p:nvSpPr>
        <p:spPr>
          <a:xfrm>
            <a:off x="649941" y="1690688"/>
            <a:ext cx="10515600" cy="4351338"/>
          </a:xfrm>
        </p:spPr>
        <p:txBody>
          <a:bodyPr>
            <a:normAutofit/>
          </a:bodyPr>
          <a:lstStyle/>
          <a:p>
            <a:pPr algn="just"/>
            <a:r>
              <a:rPr lang="vi-VN" sz="2400" dirty="0" smtClean="0">
                <a:solidFill>
                  <a:srgbClr val="0070C0"/>
                </a:solidFill>
                <a:latin typeface="Times New Roman" panose="02020603050405020304" pitchFamily="18" charset="0"/>
                <a:cs typeface="Times New Roman" panose="02020603050405020304" pitchFamily="18" charset="0"/>
              </a:rPr>
              <a:t>Một công ty truyền hình cáp đang điều tra tính khả thi của việc cung cấp một dịch vụ mới tại một thành phố lớn ở miền Trung. Để dịch vụ mới được đề xuất có hiệu quả kinh tế, cần ít nhất 50% số thuê bao hiện tại của nó thêm dịch vụ mới.</a:t>
            </a:r>
            <a:r>
              <a:rPr lang="en-US" sz="2400" dirty="0" smtClean="0">
                <a:solidFill>
                  <a:srgbClr val="0070C0"/>
                </a:solidFill>
                <a:latin typeface="Times New Roman" panose="02020603050405020304" pitchFamily="18" charset="0"/>
                <a:cs typeface="Times New Roman" panose="02020603050405020304" pitchFamily="18" charset="0"/>
              </a:rPr>
              <a:t> </a:t>
            </a:r>
          </a:p>
          <a:p>
            <a:pPr marL="0" indent="0" algn="just">
              <a:buNone/>
            </a:pPr>
            <a:r>
              <a:rPr lang="vi-VN" sz="2400" dirty="0" smtClean="0">
                <a:solidFill>
                  <a:srgbClr val="0070C0"/>
                </a:solidFill>
                <a:latin typeface="Times New Roman" panose="02020603050405020304" pitchFamily="18" charset="0"/>
                <a:cs typeface="Times New Roman" panose="02020603050405020304" pitchFamily="18" charset="0"/>
              </a:rPr>
              <a:t>Một cuộc khảo sát với 1.218 khách hàng cho thấy rằng 516 người sẽ thêm dịch vụ mới. Bạn có nghĩ rằng công ty nên chi tiêu vốn để cung cấp dịch vụ mới ở thành phố này?</a:t>
            </a:r>
            <a:endParaRPr lang="en-US" sz="2400" dirty="0" smtClean="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70C0"/>
              </a:solidFill>
              <a:latin typeface="Times New Roman" panose="02020603050405020304" pitchFamily="18" charset="0"/>
              <a:cs typeface="Times New Roman" panose="02020603050405020304" pitchFamily="18" charset="0"/>
            </a:endParaRPr>
          </a:p>
        </p:txBody>
      </p:sp>
      <p:pic>
        <p:nvPicPr>
          <p:cNvPr id="1028" name="Picture 4" descr="Child thinking with a question or doubt | Imagination illustration, Cartoon  owl drawing, Character de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799" y="3778623"/>
            <a:ext cx="3200401" cy="275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54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ĐÁP ÁN</a:t>
            </a:r>
            <a:endParaRPr lang="en-US" sz="3200" dirty="0"/>
          </a:p>
        </p:txBody>
      </p:sp>
      <p:sp>
        <p:nvSpPr>
          <p:cNvPr id="3" name="Content Placeholder 2"/>
          <p:cNvSpPr>
            <a:spLocks noGrp="1"/>
          </p:cNvSpPr>
          <p:nvPr>
            <p:ph idx="1"/>
          </p:nvPr>
        </p:nvSpPr>
        <p:spPr/>
        <p:txBody>
          <a:bodyPr/>
          <a:lstStyle/>
          <a:p>
            <a:pPr marL="0" indent="0" algn="just">
              <a:buNone/>
            </a:pPr>
            <a:r>
              <a:rPr lang="en-US" dirty="0" err="1" smtClean="0">
                <a:solidFill>
                  <a:srgbClr val="0070C0"/>
                </a:solidFill>
                <a:latin typeface="Times New Roman" panose="02020603050405020304" pitchFamily="18" charset="0"/>
                <a:cs typeface="Times New Roman" panose="02020603050405020304" pitchFamily="18" charset="0"/>
              </a:rPr>
              <a:t>Gọi</a:t>
            </a:r>
            <a:r>
              <a:rPr lang="en-US" dirty="0" smtClean="0">
                <a:solidFill>
                  <a:srgbClr val="0070C0"/>
                </a:solidFill>
                <a:latin typeface="Times New Roman" panose="02020603050405020304" pitchFamily="18" charset="0"/>
                <a:cs typeface="Times New Roman" panose="02020603050405020304" pitchFamily="18" charset="0"/>
              </a:rPr>
              <a:t> Y </a:t>
            </a:r>
            <a:r>
              <a:rPr lang="en-US" dirty="0" err="1" smtClean="0">
                <a:solidFill>
                  <a:srgbClr val="0070C0"/>
                </a:solidFill>
                <a:latin typeface="Times New Roman" panose="02020603050405020304" pitchFamily="18" charset="0"/>
                <a:cs typeface="Times New Roman" panose="02020603050405020304" pitchFamily="18" charset="0"/>
              </a:rPr>
              <a:t>là</a:t>
            </a:r>
            <a:r>
              <a:rPr lang="en-US" dirty="0" smtClean="0">
                <a:solidFill>
                  <a:srgbClr val="0070C0"/>
                </a:solidFill>
                <a:latin typeface="Times New Roman" panose="02020603050405020304" pitchFamily="18" charset="0"/>
                <a:cs typeface="Times New Roman" panose="02020603050405020304" pitchFamily="18" charset="0"/>
              </a:rPr>
              <a:t> BNN </a:t>
            </a:r>
            <a:r>
              <a:rPr lang="en-US" dirty="0" err="1" smtClean="0">
                <a:solidFill>
                  <a:srgbClr val="0070C0"/>
                </a:solidFill>
                <a:latin typeface="Times New Roman" panose="02020603050405020304" pitchFamily="18" charset="0"/>
                <a:cs typeface="Times New Roman" panose="02020603050405020304" pitchFamily="18" charset="0"/>
              </a:rPr>
              <a:t>thể</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hiện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số</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khách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hàng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có</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thêm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dịch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vụ</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mới</a:t>
            </a:r>
            <a:r>
              <a:rPr lang="en-US" dirty="0" smtClean="0">
                <a:solidFill>
                  <a:srgbClr val="0070C0"/>
                </a:solidFill>
                <a:latin typeface="Times New Roman" panose="02020603050405020304" pitchFamily="18" charset="0"/>
                <a:cs typeface="Times New Roman" panose="02020603050405020304" pitchFamily="18" charset="0"/>
              </a:rPr>
              <a:t>.</a:t>
            </a:r>
          </a:p>
          <a:p>
            <a:pPr marL="0" indent="0" algn="just">
              <a:buNone/>
            </a:pPr>
            <a:r>
              <a:rPr lang="en-US" dirty="0" err="1" smtClean="0">
                <a:solidFill>
                  <a:srgbClr val="0070C0"/>
                </a:solidFill>
                <a:latin typeface="Times New Roman" panose="02020603050405020304" pitchFamily="18" charset="0"/>
                <a:cs typeface="Times New Roman" panose="02020603050405020304" pitchFamily="18" charset="0"/>
              </a:rPr>
              <a:t>Kỳ</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vọng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 </a:t>
            </a:r>
            <a:r>
              <a:rPr lang="en-US" dirty="0" smtClean="0">
                <a:solidFill>
                  <a:srgbClr val="0070C0"/>
                </a:solidFill>
                <a:latin typeface="Times New Roman" panose="02020603050405020304" pitchFamily="18" charset="0"/>
                <a:cs typeface="Times New Roman" panose="02020603050405020304" pitchFamily="18" charset="0"/>
              </a:rPr>
              <a:t>E(Y) = </a:t>
            </a:r>
            <a:r>
              <a:rPr lang="en-US" dirty="0" err="1" smtClean="0">
                <a:solidFill>
                  <a:srgbClr val="0070C0"/>
                </a:solidFill>
                <a:latin typeface="Times New Roman" panose="02020603050405020304" pitchFamily="18" charset="0"/>
                <a:cs typeface="Times New Roman" panose="02020603050405020304" pitchFamily="18" charset="0"/>
              </a:rPr>
              <a:t>np</a:t>
            </a:r>
            <a:r>
              <a:rPr lang="en-US" dirty="0" smtClean="0">
                <a:solidFill>
                  <a:srgbClr val="0070C0"/>
                </a:solidFill>
                <a:latin typeface="Times New Roman" panose="02020603050405020304" pitchFamily="18" charset="0"/>
                <a:cs typeface="Times New Roman" panose="02020603050405020304" pitchFamily="18" charset="0"/>
              </a:rPr>
              <a:t> = 1218 * 0.5 = 609 : </a:t>
            </a:r>
            <a:r>
              <a:rPr lang="en-US" dirty="0" err="1" smtClean="0">
                <a:solidFill>
                  <a:srgbClr val="0070C0"/>
                </a:solidFill>
                <a:latin typeface="Times New Roman" panose="02020603050405020304" pitchFamily="18" charset="0"/>
                <a:cs typeface="Times New Roman" panose="02020603050405020304" pitchFamily="18" charset="0"/>
              </a:rPr>
              <a:t>Số</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khách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hàng</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tb</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tham</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gia</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dịch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vụ</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mới</a:t>
            </a:r>
            <a:endParaRPr lang="en-US"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dirty="0" err="1" smtClean="0">
                <a:solidFill>
                  <a:srgbClr val="0070C0"/>
                </a:solidFill>
                <a:latin typeface="Times New Roman" panose="02020603050405020304" pitchFamily="18" charset="0"/>
                <a:cs typeface="Times New Roman" panose="02020603050405020304" pitchFamily="18" charset="0"/>
              </a:rPr>
              <a:t>Độ</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lệch</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chuẩn</a:t>
            </a:r>
            <a:r>
              <a:rPr lang="en-US" dirty="0" smtClean="0">
                <a:solidFill>
                  <a:srgbClr val="0070C0"/>
                </a:solidFill>
                <a:latin typeface="Times New Roman" panose="02020603050405020304" pitchFamily="18" charset="0"/>
                <a:cs typeface="Times New Roman" panose="02020603050405020304" pitchFamily="18" charset="0"/>
              </a:rPr>
              <a:t>: </a:t>
            </a:r>
            <a:r>
              <a:rPr lang="en-US" dirty="0" err="1" smtClean="0">
                <a:solidFill>
                  <a:srgbClr val="0070C0"/>
                </a:solidFill>
                <a:latin typeface="Times New Roman" panose="02020603050405020304" pitchFamily="18" charset="0"/>
                <a:cs typeface="Times New Roman" panose="02020603050405020304" pitchFamily="18" charset="0"/>
              </a:rPr>
              <a:t>sd</a:t>
            </a:r>
            <a:r>
              <a:rPr lang="en-US" dirty="0" smtClean="0">
                <a:solidFill>
                  <a:srgbClr val="0070C0"/>
                </a:solidFill>
                <a:latin typeface="Times New Roman" panose="02020603050405020304" pitchFamily="18" charset="0"/>
                <a:cs typeface="Times New Roman" panose="02020603050405020304" pitchFamily="18" charset="0"/>
              </a:rPr>
              <a:t> = </a:t>
            </a:r>
            <a:r>
              <a:rPr lang="en-US" dirty="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 = </a:t>
            </a:r>
            <a:r>
              <a:rPr lang="en-US" dirty="0" err="1" smtClean="0">
                <a:solidFill>
                  <a:srgbClr val="0070C0"/>
                </a:solidFill>
                <a:latin typeface="Times New Roman" panose="02020603050405020304" pitchFamily="18" charset="0"/>
                <a:cs typeface="Times New Roman" panose="02020603050405020304" pitchFamily="18" charset="0"/>
              </a:rPr>
              <a:t>sqrt</a:t>
            </a:r>
            <a:r>
              <a:rPr lang="en-US" dirty="0" smtClean="0">
                <a:solidFill>
                  <a:srgbClr val="0070C0"/>
                </a:solidFill>
                <a:latin typeface="Times New Roman" panose="02020603050405020304" pitchFamily="18" charset="0"/>
                <a:cs typeface="Times New Roman" panose="02020603050405020304" pitchFamily="18" charset="0"/>
              </a:rPr>
              <a:t>(</a:t>
            </a:r>
            <a:r>
              <a:rPr lang="en-US" dirty="0" err="1" smtClean="0">
                <a:solidFill>
                  <a:srgbClr val="0070C0"/>
                </a:solidFill>
                <a:latin typeface="Times New Roman" panose="02020603050405020304" pitchFamily="18" charset="0"/>
                <a:cs typeface="Times New Roman" panose="02020603050405020304" pitchFamily="18" charset="0"/>
              </a:rPr>
              <a:t>np</a:t>
            </a:r>
            <a:r>
              <a:rPr lang="en-US" dirty="0" smtClean="0">
                <a:solidFill>
                  <a:srgbClr val="0070C0"/>
                </a:solidFill>
                <a:latin typeface="Times New Roman" panose="02020603050405020304" pitchFamily="18" charset="0"/>
                <a:cs typeface="Times New Roman" panose="02020603050405020304" pitchFamily="18" charset="0"/>
              </a:rPr>
              <a:t>(1-p)) = 17.45.</a:t>
            </a:r>
          </a:p>
          <a:p>
            <a:pPr marL="0" indent="0" algn="just">
              <a:buNone/>
            </a:pPr>
            <a:r>
              <a:rPr lang="en-US" dirty="0" smtClean="0">
                <a:solidFill>
                  <a:srgbClr val="0070C0"/>
                </a:solidFill>
                <a:latin typeface="Times New Roman" panose="02020603050405020304" pitchFamily="18" charset="0"/>
                <a:cs typeface="Times New Roman" panose="02020603050405020304" pitchFamily="18" charset="0"/>
              </a:rPr>
              <a:t>516 &lt;&lt;  </a:t>
            </a:r>
            <a:r>
              <a:rPr lang="en-US" dirty="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-3: </a:t>
            </a:r>
            <a:r>
              <a:rPr lang="en-US"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Không</a:t>
            </a:r>
            <a:r>
              <a:rPr lang="en-US"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nên</a:t>
            </a:r>
            <a:r>
              <a:rPr lang="en-US"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đầu</a:t>
            </a:r>
            <a:r>
              <a:rPr lang="en-US" dirty="0"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err="1" smtClean="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tư</a:t>
            </a:r>
            <a:r>
              <a:rPr lang="en-US" dirty="0" smtClean="0">
                <a:solidFill>
                  <a:srgbClr val="0070C0"/>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smtClean="0">
              <a:solidFill>
                <a:srgbClr val="0070C0"/>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810435" y="4508966"/>
            <a:ext cx="5425780" cy="1286715"/>
          </a:xfrm>
          <a:prstGeom prst="rect">
            <a:avLst/>
          </a:prstGeom>
        </p:spPr>
      </p:pic>
    </p:spTree>
    <p:extLst>
      <p:ext uri="{BB962C8B-B14F-4D97-AF65-F5344CB8AC3E}">
        <p14:creationId xmlns:p14="http://schemas.microsoft.com/office/powerpoint/2010/main" val="181346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latin typeface="Arial" panose="020B0604020202020204" pitchFamily="34" charset="0"/>
                <a:cs typeface="Arial" panose="020B0604020202020204" pitchFamily="34" charset="0"/>
              </a:rPr>
              <a:t>PHÂN PHỐI POISSON</a:t>
            </a:r>
            <a:endParaRPr lang="en-US" sz="32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algn="just"/>
            <a:r>
              <a:rPr lang="en-US" dirty="0"/>
              <a:t>P</a:t>
            </a:r>
            <a:r>
              <a:rPr lang="vi-VN" dirty="0" smtClean="0"/>
              <a:t>hân phối xác suất của y là Poisson, với điều kiện thỏa mãn các điều kiện nhất định:</a:t>
            </a:r>
            <a:endParaRPr lang="en-US" dirty="0" smtClean="0"/>
          </a:p>
          <a:p>
            <a:pPr algn="just"/>
            <a:r>
              <a:rPr lang="vi-VN" dirty="0" smtClean="0">
                <a:solidFill>
                  <a:srgbClr val="C00000"/>
                </a:solidFill>
              </a:rPr>
              <a:t>1. Các sự kiện lần lượt xảy ra; hai hoặc nhiều sự kiện không xảy rachính xác tại cùng một thời điểm hoặc trong cùng một không gian.</a:t>
            </a:r>
            <a:endParaRPr lang="en-US" dirty="0" smtClean="0">
              <a:solidFill>
                <a:srgbClr val="C00000"/>
              </a:solidFill>
            </a:endParaRPr>
          </a:p>
          <a:p>
            <a:pPr algn="just"/>
            <a:r>
              <a:rPr lang="vi-VN" dirty="0" smtClean="0">
                <a:solidFill>
                  <a:srgbClr val="0070C0"/>
                </a:solidFill>
              </a:rPr>
              <a:t>2. Sự xuất hiện của một sự kiện trong một khoảng thời gian hoặc vùng không gian nhất định là độc lập với sự xuất hiện của sự kiện trong một khoảng thời gian hoặc vùng không gian </a:t>
            </a:r>
            <a:r>
              <a:rPr lang="vi-VN" dirty="0" smtClean="0"/>
              <a:t>không trùng lặp; </a:t>
            </a:r>
            <a:endParaRPr lang="en-US" dirty="0" smtClean="0"/>
          </a:p>
          <a:p>
            <a:pPr algn="just"/>
            <a:r>
              <a:rPr lang="vi-VN" dirty="0" smtClean="0">
                <a:solidFill>
                  <a:schemeClr val="accent4">
                    <a:lumMod val="75000"/>
                  </a:schemeClr>
                </a:solidFill>
              </a:rPr>
              <a:t>3. Số lượng sự kiện dự kiến trong một khoảng thời gian hoặc trong một khu vực</a:t>
            </a:r>
            <a:r>
              <a:rPr lang="en-US" dirty="0" smtClean="0">
                <a:solidFill>
                  <a:schemeClr val="accent4">
                    <a:lumMod val="75000"/>
                  </a:schemeClr>
                </a:solidFill>
              </a:rPr>
              <a:t>:</a:t>
            </a:r>
            <a:r>
              <a:rPr lang="vi-VN" dirty="0" smtClean="0">
                <a:solidFill>
                  <a:schemeClr val="accent4">
                    <a:lumMod val="75000"/>
                  </a:schemeClr>
                </a:solidFill>
              </a:rPr>
              <a:t> </a:t>
            </a:r>
            <a:r>
              <a:rPr lang="vi-VN" dirty="0" smtClean="0">
                <a:solidFill>
                  <a:schemeClr val="accent4">
                    <a:lumMod val="75000"/>
                  </a:schemeClr>
                </a:solidFill>
                <a:sym typeface="Symbol" panose="05050102010706020507" pitchFamily="18" charset="2"/>
              </a:rPr>
              <a:t></a:t>
            </a:r>
            <a:r>
              <a:rPr lang="vi-VN" dirty="0" smtClean="0">
                <a:solidFill>
                  <a:schemeClr val="accent4">
                    <a:lumMod val="75000"/>
                  </a:schemeClr>
                </a:solidFill>
              </a:rPr>
              <a:t> bằng với số lượng sự kiện dự kiến trong bất kỳ khoảng thời gian hoặc khu vực nào khác.</a:t>
            </a:r>
            <a:endParaRPr lang="en-US" dirty="0">
              <a:solidFill>
                <a:schemeClr val="accent4">
                  <a:lumMod val="75000"/>
                </a:schemeClr>
              </a:solidFill>
            </a:endParaRPr>
          </a:p>
        </p:txBody>
      </p:sp>
    </p:spTree>
    <p:extLst>
      <p:ext uri="{BB962C8B-B14F-4D97-AF65-F5344CB8AC3E}">
        <p14:creationId xmlns:p14="http://schemas.microsoft.com/office/powerpoint/2010/main" val="2755933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1313</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Wingdings</vt:lpstr>
      <vt:lpstr>Office Theme</vt:lpstr>
      <vt:lpstr>MỘT SỐ LƯU Ý ĐỐI VỚI PHÂN PHỐI XS</vt:lpstr>
      <vt:lpstr>PHÂN PHỐI NHỊ THỨC</vt:lpstr>
      <vt:lpstr>BÀI TẬP</vt:lpstr>
      <vt:lpstr>ĐÁP ÁN</vt:lpstr>
      <vt:lpstr>PHÂN PHỐI NHỊ THỨC</vt:lpstr>
      <vt:lpstr>ĐÁP ÁN</vt:lpstr>
      <vt:lpstr>PHÂN PHỐI NHỊ THỨC</vt:lpstr>
      <vt:lpstr>ĐÁP ÁN</vt:lpstr>
      <vt:lpstr>PHÂN PHỐI POISSON</vt:lpstr>
      <vt:lpstr>PHÂN PHỐI POISSON</vt:lpstr>
      <vt:lpstr>PHÂN PHỐI CHUẨN</vt:lpstr>
      <vt:lpstr>PHÂN PHỐI CHUẨN</vt:lpstr>
      <vt:lpstr>PHÂN PHỐI CHUẨN</vt:lpstr>
      <vt:lpstr>PHÂN PHỐI CHUẨN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LƯU Ý ĐỐI VỚI PHÂN PHỐI XS</dc:title>
  <dc:creator>ndthuan</dc:creator>
  <cp:lastModifiedBy>ndthuan</cp:lastModifiedBy>
  <cp:revision>15</cp:revision>
  <dcterms:created xsi:type="dcterms:W3CDTF">2021-10-24T14:12:34Z</dcterms:created>
  <dcterms:modified xsi:type="dcterms:W3CDTF">2021-10-24T16:09:55Z</dcterms:modified>
</cp:coreProperties>
</file>