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77" r:id="rId2"/>
    <p:sldId id="379" r:id="rId3"/>
    <p:sldId id="37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FC1845-497C-48EF-B21E-7DF4F17F7712}">
          <p14:sldIdLst/>
        </p14:section>
        <p14:section name="ChuDeKhac" id="{3953CB45-8A44-46AF-A492-D7C1408DFAFB}">
          <p14:sldIdLst>
            <p14:sldId id="377"/>
            <p14:sldId id="379"/>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a:srgbClr val="C8621C"/>
    <a:srgbClr val="E9C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249" autoAdjust="0"/>
  </p:normalViewPr>
  <p:slideViewPr>
    <p:cSldViewPr snapToGrid="0">
      <p:cViewPr varScale="1">
        <p:scale>
          <a:sx n="76" d="100"/>
          <a:sy n="76" d="100"/>
        </p:scale>
        <p:origin x="420" y="10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79C1B-7AAB-48F8-B146-BC47E94E6495}"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CE353-8EFF-4F99-BCDD-E2962D7ECA2F}" type="slidenum">
              <a:rPr lang="en-US" smtClean="0"/>
              <a:t>‹#›</a:t>
            </a:fld>
            <a:endParaRPr lang="en-US"/>
          </a:p>
        </p:txBody>
      </p:sp>
    </p:spTree>
    <p:extLst>
      <p:ext uri="{BB962C8B-B14F-4D97-AF65-F5344CB8AC3E}">
        <p14:creationId xmlns:p14="http://schemas.microsoft.com/office/powerpoint/2010/main" val="384700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DCA0F1-165F-4B1C-9668-7D207FB9850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346045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61217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77931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A picture containing outdoor, nature, day&#10;&#10;Description automatically generated">
            <a:extLst>
              <a:ext uri="{FF2B5EF4-FFF2-40B4-BE49-F238E27FC236}">
                <a16:creationId xmlns:a16="http://schemas.microsoft.com/office/drawing/2014/main" id="{22236CE4-EF49-4471-9654-8A3380F2AB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57" b="83168"/>
          <a:stretch/>
        </p:blipFill>
        <p:spPr>
          <a:xfrm>
            <a:off x="0" y="-119840"/>
            <a:ext cx="12192000" cy="1281046"/>
          </a:xfrm>
          <a:prstGeom prst="rect">
            <a:avLst/>
          </a:prstGeom>
        </p:spPr>
      </p:pic>
      <p:sp>
        <p:nvSpPr>
          <p:cNvPr id="11" name="Oval 10">
            <a:extLst>
              <a:ext uri="{FF2B5EF4-FFF2-40B4-BE49-F238E27FC236}">
                <a16:creationId xmlns:a16="http://schemas.microsoft.com/office/drawing/2014/main" id="{E444816C-CE32-4632-88C2-00310FEF37BC}"/>
              </a:ext>
            </a:extLst>
          </p:cNvPr>
          <p:cNvSpPr/>
          <p:nvPr userDrawn="1"/>
        </p:nvSpPr>
        <p:spPr>
          <a:xfrm>
            <a:off x="389908" y="923982"/>
            <a:ext cx="489551" cy="522514"/>
          </a:xfrm>
          <a:prstGeom prst="ellipse">
            <a:avLst/>
          </a:prstGeom>
          <a:solidFill>
            <a:srgbClr val="D8ECF9"/>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12" name="Rectangle 11">
            <a:extLst>
              <a:ext uri="{FF2B5EF4-FFF2-40B4-BE49-F238E27FC236}">
                <a16:creationId xmlns:a16="http://schemas.microsoft.com/office/drawing/2014/main" id="{25E07084-8BB6-4108-8399-D9893EF67D8A}"/>
              </a:ext>
            </a:extLst>
          </p:cNvPr>
          <p:cNvSpPr/>
          <p:nvPr userDrawn="1"/>
        </p:nvSpPr>
        <p:spPr>
          <a:xfrm>
            <a:off x="0" y="1161207"/>
            <a:ext cx="12192000" cy="5300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13" name="Rectangle 12">
            <a:extLst>
              <a:ext uri="{FF2B5EF4-FFF2-40B4-BE49-F238E27FC236}">
                <a16:creationId xmlns:a16="http://schemas.microsoft.com/office/drawing/2014/main" id="{21941E1A-2495-4D8E-8C71-1BF4FBA644A4}"/>
              </a:ext>
            </a:extLst>
          </p:cNvPr>
          <p:cNvSpPr/>
          <p:nvPr userDrawn="1"/>
        </p:nvSpPr>
        <p:spPr>
          <a:xfrm>
            <a:off x="522515" y="1219483"/>
            <a:ext cx="148164" cy="1798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14" name="Rectangle 13">
            <a:extLst>
              <a:ext uri="{FF2B5EF4-FFF2-40B4-BE49-F238E27FC236}">
                <a16:creationId xmlns:a16="http://schemas.microsoft.com/office/drawing/2014/main" id="{6898D3F9-8CAA-4A43-8B38-4B7F77638802}"/>
              </a:ext>
            </a:extLst>
          </p:cNvPr>
          <p:cNvSpPr/>
          <p:nvPr userDrawn="1"/>
        </p:nvSpPr>
        <p:spPr>
          <a:xfrm>
            <a:off x="642969" y="1040095"/>
            <a:ext cx="167215" cy="115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2" name="Title 1"/>
          <p:cNvSpPr>
            <a:spLocks noGrp="1"/>
          </p:cNvSpPr>
          <p:nvPr>
            <p:ph type="title"/>
          </p:nvPr>
        </p:nvSpPr>
        <p:spPr>
          <a:xfrm>
            <a:off x="838200" y="365126"/>
            <a:ext cx="10515600" cy="674970"/>
          </a:xfrm>
        </p:spPr>
        <p:txBody>
          <a:bodyPr>
            <a:normAutofit/>
          </a:bodyPr>
          <a:lstStyle>
            <a:lvl1pPr>
              <a:defRPr sz="4000">
                <a:solidFill>
                  <a:srgbClr val="0080FF"/>
                </a:solidFill>
                <a:latin typeface="Calibri" panose="020F0502020204030204" pitchFamily="34" charset="0"/>
                <a:ea typeface="Tahoma" panose="020B060403050404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838200" y="1446496"/>
            <a:ext cx="10515600" cy="4856846"/>
          </a:xfrm>
        </p:spPr>
        <p:txBody>
          <a:bodyPr/>
          <a:lstStyle>
            <a:lvl1pPr marL="228600" indent="-228600">
              <a:buClr>
                <a:srgbClr val="0080FF"/>
              </a:buClr>
              <a:buFont typeface="Wingdings" panose="05000000000000000000" pitchFamily="2" charset="2"/>
              <a:buChar char="§"/>
              <a:defRPr>
                <a:latin typeface="+mj-lt"/>
                <a:ea typeface="Tahoma" panose="020B0604030504040204" pitchFamily="34" charset="0"/>
                <a:cs typeface="Tahoma" panose="020B0604030504040204" pitchFamily="34" charset="0"/>
              </a:defRPr>
            </a:lvl1pPr>
            <a:lvl2pPr>
              <a:buClr>
                <a:srgbClr val="00B050"/>
              </a:buClr>
              <a:defRPr>
                <a:latin typeface="+mj-lt"/>
                <a:ea typeface="Tahoma" panose="020B0604030504040204" pitchFamily="34" charset="0"/>
                <a:cs typeface="Tahoma" panose="020B0604030504040204" pitchFamily="34" charset="0"/>
              </a:defRPr>
            </a:lvl2pPr>
            <a:lvl3pPr>
              <a:buClr>
                <a:schemeClr val="accent1">
                  <a:lumMod val="50000"/>
                </a:schemeClr>
              </a:buClr>
              <a:defRPr>
                <a:latin typeface="+mj-lt"/>
                <a:ea typeface="Tahoma" panose="020B0604030504040204" pitchFamily="34" charset="0"/>
                <a:cs typeface="Tahoma" panose="020B0604030504040204" pitchFamily="34" charset="0"/>
              </a:defRPr>
            </a:lvl3pPr>
            <a:lvl4pPr>
              <a:defRPr>
                <a:latin typeface="+mj-lt"/>
                <a:ea typeface="Tahoma" panose="020B0604030504040204" pitchFamily="34" charset="0"/>
                <a:cs typeface="Tahoma" panose="020B0604030504040204" pitchFamily="34" charset="0"/>
              </a:defRPr>
            </a:lvl4pPr>
            <a:lvl5pPr>
              <a:defRPr>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1563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CA0F1-165F-4B1C-9668-7D207FB9850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77725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DCA0F1-165F-4B1C-9668-7D207FB9850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9851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DCA0F1-165F-4B1C-9668-7D207FB98500}"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73034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DCA0F1-165F-4B1C-9668-7D207FB98500}"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65751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CA0F1-165F-4B1C-9668-7D207FB98500}"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8907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CA0F1-165F-4B1C-9668-7D207FB9850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22575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CA0F1-165F-4B1C-9668-7D207FB9850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100383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CA0F1-165F-4B1C-9668-7D207FB98500}" type="datetimeFigureOut">
              <a:rPr lang="en-US" smtClean="0"/>
              <a:t>10/16/2021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FE56A-893B-4A9C-BB26-9B7FC42D8F6C}" type="slidenum">
              <a:rPr lang="en-US" smtClean="0"/>
              <a:t>‹#›</a:t>
            </a:fld>
            <a:endParaRPr lang="en-US"/>
          </a:p>
        </p:txBody>
      </p:sp>
    </p:spTree>
    <p:extLst>
      <p:ext uri="{BB962C8B-B14F-4D97-AF65-F5344CB8AC3E}">
        <p14:creationId xmlns:p14="http://schemas.microsoft.com/office/powerpoint/2010/main" val="244229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0897-CE83-4650-9FBD-3080D3F46645}"/>
              </a:ext>
            </a:extLst>
          </p:cNvPr>
          <p:cNvSpPr>
            <a:spLocks noGrp="1"/>
          </p:cNvSpPr>
          <p:nvPr>
            <p:ph type="title"/>
          </p:nvPr>
        </p:nvSpPr>
        <p:spPr/>
        <p:txBody>
          <a:bodyPr/>
          <a:lstStyle/>
          <a:p>
            <a:r>
              <a:rPr lang="en-US"/>
              <a:t>Module </a:t>
            </a:r>
            <a:r>
              <a:rPr lang="en-US" b="1"/>
              <a:t>Relay</a:t>
            </a:r>
            <a:endParaRPr lang="vi-VN" b="1"/>
          </a:p>
        </p:txBody>
      </p:sp>
      <p:sp>
        <p:nvSpPr>
          <p:cNvPr id="3" name="Content Placeholder 2">
            <a:extLst>
              <a:ext uri="{FF2B5EF4-FFF2-40B4-BE49-F238E27FC236}">
                <a16:creationId xmlns:a16="http://schemas.microsoft.com/office/drawing/2014/main" id="{513EDA14-BC44-4577-8B2C-01F8CB5DEA0E}"/>
              </a:ext>
            </a:extLst>
          </p:cNvPr>
          <p:cNvSpPr>
            <a:spLocks noGrp="1"/>
          </p:cNvSpPr>
          <p:nvPr>
            <p:ph idx="1"/>
          </p:nvPr>
        </p:nvSpPr>
        <p:spPr/>
        <p:txBody>
          <a:bodyPr/>
          <a:lstStyle/>
          <a:p>
            <a:r>
              <a:rPr lang="vi-VN" sz="2400"/>
              <a:t>Giúp cách ly hoàn toàn giữa mạch xử lý có điện áp thấp và thiết bị điện có điện áp cao và công suất tải lớn. An toàn cho bộ xử lý và mạch điều khiển.</a:t>
            </a:r>
            <a:endParaRPr lang="en-US"/>
          </a:p>
          <a:p>
            <a:r>
              <a:rPr lang="en-US"/>
              <a:t>Nguyên lý hoạt động, của relay SPDT (</a:t>
            </a:r>
            <a:r>
              <a:rPr lang="vi-VN"/>
              <a:t>Single Pole Double Throw</a:t>
            </a:r>
            <a:r>
              <a:rPr lang="en-US"/>
              <a:t>)</a:t>
            </a:r>
          </a:p>
          <a:p>
            <a:pPr lvl="1"/>
            <a:r>
              <a:rPr lang="vi-VN"/>
              <a:t>2 tiếp điểm: thường đóng (NC), thường mở (NO) + 1 tiếp điểm chung: COM  </a:t>
            </a:r>
          </a:p>
        </p:txBody>
      </p:sp>
      <p:pic>
        <p:nvPicPr>
          <p:cNvPr id="1028" name="Picture 4" descr="Relay là gì? Rơ-le là gì? Các loại relay thông dụng dùng trong công nghiệp">
            <a:extLst>
              <a:ext uri="{FF2B5EF4-FFF2-40B4-BE49-F238E27FC236}">
                <a16:creationId xmlns:a16="http://schemas.microsoft.com/office/drawing/2014/main" id="{8BAA8BD8-40DE-4C9A-A287-93A44579B88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97591" y="3197415"/>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B04E371-B8E4-41EA-A06C-447906C845F2}"/>
              </a:ext>
            </a:extLst>
          </p:cNvPr>
          <p:cNvCxnSpPr>
            <a:cxnSpLocks/>
          </p:cNvCxnSpPr>
          <p:nvPr/>
        </p:nvCxnSpPr>
        <p:spPr>
          <a:xfrm flipH="1">
            <a:off x="838200" y="4155716"/>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864014B-BBD9-4F87-AC1D-3C7502AA969B}"/>
              </a:ext>
            </a:extLst>
          </p:cNvPr>
          <p:cNvCxnSpPr>
            <a:cxnSpLocks/>
          </p:cNvCxnSpPr>
          <p:nvPr/>
        </p:nvCxnSpPr>
        <p:spPr>
          <a:xfrm flipV="1">
            <a:off x="3062038" y="3000016"/>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69F77E7-5D00-48CB-A5F0-95A22D8EAAF8}"/>
              </a:ext>
            </a:extLst>
          </p:cNvPr>
          <p:cNvCxnSpPr>
            <a:cxnSpLocks/>
          </p:cNvCxnSpPr>
          <p:nvPr/>
        </p:nvCxnSpPr>
        <p:spPr>
          <a:xfrm flipH="1">
            <a:off x="5177284" y="3549745"/>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E764A9-96E6-4A63-A14F-9E2A85E0EE08}"/>
              </a:ext>
            </a:extLst>
          </p:cNvPr>
          <p:cNvSpPr txBox="1"/>
          <p:nvPr/>
        </p:nvSpPr>
        <p:spPr>
          <a:xfrm>
            <a:off x="6298046" y="4155716"/>
            <a:ext cx="320778" cy="1028700"/>
          </a:xfrm>
          <a:prstGeom prst="rect">
            <a:avLst/>
          </a:prstGeom>
          <a:solidFill>
            <a:schemeClr val="bg1"/>
          </a:solidFill>
        </p:spPr>
        <p:txBody>
          <a:bodyPr wrap="square" rtlCol="0">
            <a:spAutoFit/>
          </a:bodyPr>
          <a:lstStyle/>
          <a:p>
            <a:endParaRPr lang="vi-VN"/>
          </a:p>
        </p:txBody>
      </p:sp>
      <p:sp>
        <p:nvSpPr>
          <p:cNvPr id="27" name="TextBox 26">
            <a:extLst>
              <a:ext uri="{FF2B5EF4-FFF2-40B4-BE49-F238E27FC236}">
                <a16:creationId xmlns:a16="http://schemas.microsoft.com/office/drawing/2014/main" id="{21FC3111-302A-4AA1-801F-494C7661BBEE}"/>
              </a:ext>
            </a:extLst>
          </p:cNvPr>
          <p:cNvSpPr txBox="1"/>
          <p:nvPr/>
        </p:nvSpPr>
        <p:spPr>
          <a:xfrm>
            <a:off x="5510406" y="3444760"/>
            <a:ext cx="1948754" cy="369332"/>
          </a:xfrm>
          <a:prstGeom prst="rect">
            <a:avLst/>
          </a:prstGeom>
          <a:noFill/>
        </p:spPr>
        <p:txBody>
          <a:bodyPr wrap="square" rtlCol="0">
            <a:spAutoFit/>
          </a:bodyPr>
          <a:lstStyle/>
          <a:p>
            <a:r>
              <a:rPr lang="vi-VN"/>
              <a:t>Điều khiển</a:t>
            </a:r>
          </a:p>
        </p:txBody>
      </p:sp>
      <p:sp>
        <p:nvSpPr>
          <p:cNvPr id="28" name="TextBox 27">
            <a:extLst>
              <a:ext uri="{FF2B5EF4-FFF2-40B4-BE49-F238E27FC236}">
                <a16:creationId xmlns:a16="http://schemas.microsoft.com/office/drawing/2014/main" id="{AD723FDA-1146-45C6-8C01-23280DBE5067}"/>
              </a:ext>
            </a:extLst>
          </p:cNvPr>
          <p:cNvSpPr txBox="1"/>
          <p:nvPr/>
        </p:nvSpPr>
        <p:spPr>
          <a:xfrm>
            <a:off x="5177284" y="3096375"/>
            <a:ext cx="1129873" cy="461665"/>
          </a:xfrm>
          <a:prstGeom prst="rect">
            <a:avLst/>
          </a:prstGeom>
          <a:noFill/>
        </p:spPr>
        <p:txBody>
          <a:bodyPr wrap="square" rtlCol="0">
            <a:spAutoFit/>
          </a:bodyPr>
          <a:lstStyle/>
          <a:p>
            <a:r>
              <a:rPr lang="vi-VN" sz="2400" b="1">
                <a:solidFill>
                  <a:srgbClr val="00B0F0"/>
                </a:solidFill>
              </a:rPr>
              <a:t>3. IN</a:t>
            </a:r>
          </a:p>
        </p:txBody>
      </p:sp>
      <p:sp>
        <p:nvSpPr>
          <p:cNvPr id="29" name="TextBox 28">
            <a:extLst>
              <a:ext uri="{FF2B5EF4-FFF2-40B4-BE49-F238E27FC236}">
                <a16:creationId xmlns:a16="http://schemas.microsoft.com/office/drawing/2014/main" id="{2F144061-23F2-46E1-812A-41180A9335B7}"/>
              </a:ext>
            </a:extLst>
          </p:cNvPr>
          <p:cNvSpPr txBox="1"/>
          <p:nvPr/>
        </p:nvSpPr>
        <p:spPr>
          <a:xfrm>
            <a:off x="5717602" y="5011841"/>
            <a:ext cx="1146564" cy="400110"/>
          </a:xfrm>
          <a:prstGeom prst="rect">
            <a:avLst/>
          </a:prstGeom>
          <a:noFill/>
        </p:spPr>
        <p:txBody>
          <a:bodyPr wrap="square" rtlCol="0">
            <a:spAutoFit/>
          </a:bodyPr>
          <a:lstStyle/>
          <a:p>
            <a:r>
              <a:rPr lang="vi-VN" sz="2000" b="1"/>
              <a:t>2. GND</a:t>
            </a:r>
          </a:p>
        </p:txBody>
      </p:sp>
      <p:sp>
        <p:nvSpPr>
          <p:cNvPr id="32" name="TextBox 31">
            <a:extLst>
              <a:ext uri="{FF2B5EF4-FFF2-40B4-BE49-F238E27FC236}">
                <a16:creationId xmlns:a16="http://schemas.microsoft.com/office/drawing/2014/main" id="{DED5CD89-73A8-44B0-9036-34C7683FCA82}"/>
              </a:ext>
            </a:extLst>
          </p:cNvPr>
          <p:cNvSpPr txBox="1"/>
          <p:nvPr/>
        </p:nvSpPr>
        <p:spPr>
          <a:xfrm>
            <a:off x="5705111" y="4129922"/>
            <a:ext cx="1146565" cy="369332"/>
          </a:xfrm>
          <a:prstGeom prst="rect">
            <a:avLst/>
          </a:prstGeom>
          <a:noFill/>
        </p:spPr>
        <p:txBody>
          <a:bodyPr wrap="square" rtlCol="0">
            <a:spAutoFit/>
          </a:bodyPr>
          <a:lstStyle/>
          <a:p>
            <a:r>
              <a:rPr lang="vi-VN" b="1">
                <a:solidFill>
                  <a:srgbClr val="FF0000"/>
                </a:solidFill>
              </a:rPr>
              <a:t>1. VCC</a:t>
            </a:r>
          </a:p>
        </p:txBody>
      </p:sp>
      <p:pic>
        <p:nvPicPr>
          <p:cNvPr id="33" name="Picture 2" descr="Giá 3 loại module relay 5v đến 32V - Nguyên lý, hướng dẫn chi tiết nhất">
            <a:extLst>
              <a:ext uri="{FF2B5EF4-FFF2-40B4-BE49-F238E27FC236}">
                <a16:creationId xmlns:a16="http://schemas.microsoft.com/office/drawing/2014/main" id="{B97AC71F-806E-462D-A848-7022B719D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43" b="11500"/>
          <a:stretch/>
        </p:blipFill>
        <p:spPr bwMode="auto">
          <a:xfrm>
            <a:off x="7998639" y="3327207"/>
            <a:ext cx="3254220" cy="25108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9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86C9-1DAA-41D8-B039-F85D66BE2D5D}"/>
              </a:ext>
            </a:extLst>
          </p:cNvPr>
          <p:cNvSpPr>
            <a:spLocks noGrp="1"/>
          </p:cNvSpPr>
          <p:nvPr>
            <p:ph type="title"/>
          </p:nvPr>
        </p:nvSpPr>
        <p:spPr/>
        <p:txBody>
          <a:bodyPr/>
          <a:lstStyle/>
          <a:p>
            <a:r>
              <a:rPr lang="vi-VN"/>
              <a:t>Ví dụ sử dụng Relay</a:t>
            </a:r>
          </a:p>
        </p:txBody>
      </p:sp>
      <p:pic>
        <p:nvPicPr>
          <p:cNvPr id="5" name="Picture 4">
            <a:extLst>
              <a:ext uri="{FF2B5EF4-FFF2-40B4-BE49-F238E27FC236}">
                <a16:creationId xmlns:a16="http://schemas.microsoft.com/office/drawing/2014/main" id="{3277D8C2-8F00-425A-9617-DCEE06ABA47C}"/>
              </a:ext>
            </a:extLst>
          </p:cNvPr>
          <p:cNvPicPr>
            <a:picLocks noChangeAspect="1"/>
          </p:cNvPicPr>
          <p:nvPr/>
        </p:nvPicPr>
        <p:blipFill>
          <a:blip r:embed="rId2"/>
          <a:stretch>
            <a:fillRect/>
          </a:stretch>
        </p:blipFill>
        <p:spPr>
          <a:xfrm>
            <a:off x="653546" y="1617922"/>
            <a:ext cx="9445853" cy="4874952"/>
          </a:xfrm>
          <a:prstGeom prst="rect">
            <a:avLst/>
          </a:prstGeom>
        </p:spPr>
      </p:pic>
      <p:grpSp>
        <p:nvGrpSpPr>
          <p:cNvPr id="8" name="Group 7">
            <a:extLst>
              <a:ext uri="{FF2B5EF4-FFF2-40B4-BE49-F238E27FC236}">
                <a16:creationId xmlns:a16="http://schemas.microsoft.com/office/drawing/2014/main" id="{729F67BE-D089-431D-A087-0BF9E43252CD}"/>
              </a:ext>
            </a:extLst>
          </p:cNvPr>
          <p:cNvGrpSpPr/>
          <p:nvPr/>
        </p:nvGrpSpPr>
        <p:grpSpPr>
          <a:xfrm>
            <a:off x="869430" y="3132944"/>
            <a:ext cx="2284528" cy="659567"/>
            <a:chOff x="1588957" y="3132944"/>
            <a:chExt cx="2284528" cy="659567"/>
          </a:xfrm>
        </p:grpSpPr>
        <p:sp>
          <p:nvSpPr>
            <p:cNvPr id="6" name="Rectangle 5">
              <a:extLst>
                <a:ext uri="{FF2B5EF4-FFF2-40B4-BE49-F238E27FC236}">
                  <a16:creationId xmlns:a16="http://schemas.microsoft.com/office/drawing/2014/main" id="{F73FEC6C-8D6A-4901-9027-611CEE154685}"/>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a:t>1.5V</a:t>
              </a:r>
            </a:p>
          </p:txBody>
        </p:sp>
        <p:sp>
          <p:nvSpPr>
            <p:cNvPr id="7" name="Rectangle 6">
              <a:extLst>
                <a:ext uri="{FF2B5EF4-FFF2-40B4-BE49-F238E27FC236}">
                  <a16:creationId xmlns:a16="http://schemas.microsoft.com/office/drawing/2014/main" id="{02601291-D00B-4A30-AE74-2121F1F16D6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grpSp>
        <p:nvGrpSpPr>
          <p:cNvPr id="9" name="Group 8">
            <a:extLst>
              <a:ext uri="{FF2B5EF4-FFF2-40B4-BE49-F238E27FC236}">
                <a16:creationId xmlns:a16="http://schemas.microsoft.com/office/drawing/2014/main" id="{AF7A216E-C636-4AA0-ABF9-CAF50EB8CD52}"/>
              </a:ext>
            </a:extLst>
          </p:cNvPr>
          <p:cNvGrpSpPr/>
          <p:nvPr/>
        </p:nvGrpSpPr>
        <p:grpSpPr>
          <a:xfrm rot="10800000">
            <a:off x="758476" y="3860671"/>
            <a:ext cx="2284528" cy="659567"/>
            <a:chOff x="1588957" y="3132944"/>
            <a:chExt cx="2284528" cy="659567"/>
          </a:xfrm>
        </p:grpSpPr>
        <p:sp>
          <p:nvSpPr>
            <p:cNvPr id="10" name="Rectangle 9">
              <a:extLst>
                <a:ext uri="{FF2B5EF4-FFF2-40B4-BE49-F238E27FC236}">
                  <a16:creationId xmlns:a16="http://schemas.microsoft.com/office/drawing/2014/main" id="{E7F0115B-21BC-4B55-8C4A-F20B3732ADBB}"/>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7CCF4D56-9C95-45A7-A52F-73390C72478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sp>
        <p:nvSpPr>
          <p:cNvPr id="12" name="TextBox 11">
            <a:extLst>
              <a:ext uri="{FF2B5EF4-FFF2-40B4-BE49-F238E27FC236}">
                <a16:creationId xmlns:a16="http://schemas.microsoft.com/office/drawing/2014/main" id="{18733141-E27A-4FB2-9559-A0B3D9937C33}"/>
              </a:ext>
            </a:extLst>
          </p:cNvPr>
          <p:cNvSpPr txBox="1"/>
          <p:nvPr/>
        </p:nvSpPr>
        <p:spPr>
          <a:xfrm>
            <a:off x="2663143" y="4836454"/>
            <a:ext cx="379861" cy="523220"/>
          </a:xfrm>
          <a:prstGeom prst="rect">
            <a:avLst/>
          </a:prstGeom>
          <a:noFill/>
        </p:spPr>
        <p:txBody>
          <a:bodyPr wrap="square" rtlCol="0">
            <a:spAutoFit/>
          </a:bodyPr>
          <a:lstStyle/>
          <a:p>
            <a:r>
              <a:rPr lang="vi-VN" sz="2800" b="1">
                <a:solidFill>
                  <a:schemeClr val="bg1"/>
                </a:solidFill>
              </a:rPr>
              <a:t>3</a:t>
            </a:r>
          </a:p>
        </p:txBody>
      </p:sp>
      <p:sp>
        <p:nvSpPr>
          <p:cNvPr id="13" name="TextBox 12">
            <a:extLst>
              <a:ext uri="{FF2B5EF4-FFF2-40B4-BE49-F238E27FC236}">
                <a16:creationId xmlns:a16="http://schemas.microsoft.com/office/drawing/2014/main" id="{178D54FB-DA72-493B-9658-01DC25D0FDD1}"/>
              </a:ext>
            </a:extLst>
          </p:cNvPr>
          <p:cNvSpPr txBox="1"/>
          <p:nvPr/>
        </p:nvSpPr>
        <p:spPr>
          <a:xfrm>
            <a:off x="3063676" y="4265219"/>
            <a:ext cx="379861" cy="523220"/>
          </a:xfrm>
          <a:prstGeom prst="rect">
            <a:avLst/>
          </a:prstGeom>
          <a:noFill/>
        </p:spPr>
        <p:txBody>
          <a:bodyPr wrap="square" rtlCol="0">
            <a:spAutoFit/>
          </a:bodyPr>
          <a:lstStyle/>
          <a:p>
            <a:r>
              <a:rPr lang="vi-VN" sz="2800" b="1">
                <a:solidFill>
                  <a:srgbClr val="FF0000"/>
                </a:solidFill>
              </a:rPr>
              <a:t>1</a:t>
            </a:r>
          </a:p>
        </p:txBody>
      </p:sp>
      <p:sp>
        <p:nvSpPr>
          <p:cNvPr id="14" name="TextBox 13">
            <a:extLst>
              <a:ext uri="{FF2B5EF4-FFF2-40B4-BE49-F238E27FC236}">
                <a16:creationId xmlns:a16="http://schemas.microsoft.com/office/drawing/2014/main" id="{E3D4FD79-CC8D-4BD5-AC0E-519CCE8B9959}"/>
              </a:ext>
            </a:extLst>
          </p:cNvPr>
          <p:cNvSpPr txBox="1"/>
          <p:nvPr/>
        </p:nvSpPr>
        <p:spPr>
          <a:xfrm>
            <a:off x="3068956" y="3725587"/>
            <a:ext cx="379861" cy="523220"/>
          </a:xfrm>
          <a:prstGeom prst="rect">
            <a:avLst/>
          </a:prstGeom>
          <a:noFill/>
        </p:spPr>
        <p:txBody>
          <a:bodyPr wrap="square" rtlCol="0">
            <a:spAutoFit/>
          </a:bodyPr>
          <a:lstStyle/>
          <a:p>
            <a:r>
              <a:rPr lang="vi-VN" sz="2800" b="1">
                <a:solidFill>
                  <a:srgbClr val="00B050"/>
                </a:solidFill>
              </a:rPr>
              <a:t>2</a:t>
            </a:r>
          </a:p>
        </p:txBody>
      </p:sp>
      <p:sp>
        <p:nvSpPr>
          <p:cNvPr id="15" name="TextBox 14">
            <a:extLst>
              <a:ext uri="{FF2B5EF4-FFF2-40B4-BE49-F238E27FC236}">
                <a16:creationId xmlns:a16="http://schemas.microsoft.com/office/drawing/2014/main" id="{C0697D76-8E7F-4AD6-B842-FA7D1F5BB754}"/>
              </a:ext>
            </a:extLst>
          </p:cNvPr>
          <p:cNvSpPr txBox="1"/>
          <p:nvPr/>
        </p:nvSpPr>
        <p:spPr>
          <a:xfrm>
            <a:off x="4766875" y="5323214"/>
            <a:ext cx="854439" cy="369332"/>
          </a:xfrm>
          <a:prstGeom prst="rect">
            <a:avLst/>
          </a:prstGeom>
          <a:noFill/>
        </p:spPr>
        <p:txBody>
          <a:bodyPr wrap="square" rtlCol="0">
            <a:spAutoFit/>
          </a:bodyPr>
          <a:lstStyle/>
          <a:p>
            <a:r>
              <a:rPr lang="vi-VN" b="1"/>
              <a:t>COM</a:t>
            </a:r>
          </a:p>
        </p:txBody>
      </p:sp>
      <p:sp>
        <p:nvSpPr>
          <p:cNvPr id="16" name="TextBox 15">
            <a:extLst>
              <a:ext uri="{FF2B5EF4-FFF2-40B4-BE49-F238E27FC236}">
                <a16:creationId xmlns:a16="http://schemas.microsoft.com/office/drawing/2014/main" id="{32AAA0AA-D3B7-4DAD-A5AA-EBD9CAB59C09}"/>
              </a:ext>
            </a:extLst>
          </p:cNvPr>
          <p:cNvSpPr txBox="1"/>
          <p:nvPr/>
        </p:nvSpPr>
        <p:spPr>
          <a:xfrm>
            <a:off x="3867462" y="4340358"/>
            <a:ext cx="584617" cy="369332"/>
          </a:xfrm>
          <a:prstGeom prst="rect">
            <a:avLst/>
          </a:prstGeom>
          <a:noFill/>
        </p:spPr>
        <p:txBody>
          <a:bodyPr wrap="square" rtlCol="0">
            <a:spAutoFit/>
          </a:bodyPr>
          <a:lstStyle/>
          <a:p>
            <a:r>
              <a:rPr lang="vi-VN" b="1"/>
              <a:t>NO</a:t>
            </a:r>
          </a:p>
        </p:txBody>
      </p:sp>
      <p:sp>
        <p:nvSpPr>
          <p:cNvPr id="17" name="TextBox 16">
            <a:extLst>
              <a:ext uri="{FF2B5EF4-FFF2-40B4-BE49-F238E27FC236}">
                <a16:creationId xmlns:a16="http://schemas.microsoft.com/office/drawing/2014/main" id="{AF7CDB34-A4E3-42DC-9F6B-9476BD4BB27F}"/>
              </a:ext>
            </a:extLst>
          </p:cNvPr>
          <p:cNvSpPr txBox="1"/>
          <p:nvPr/>
        </p:nvSpPr>
        <p:spPr>
          <a:xfrm>
            <a:off x="3662707" y="5359674"/>
            <a:ext cx="584617" cy="369332"/>
          </a:xfrm>
          <a:prstGeom prst="rect">
            <a:avLst/>
          </a:prstGeom>
          <a:noFill/>
        </p:spPr>
        <p:txBody>
          <a:bodyPr wrap="square" rtlCol="0">
            <a:spAutoFit/>
          </a:bodyPr>
          <a:lstStyle/>
          <a:p>
            <a:r>
              <a:rPr lang="vi-VN" b="1"/>
              <a:t>NC</a:t>
            </a:r>
          </a:p>
        </p:txBody>
      </p:sp>
      <p:cxnSp>
        <p:nvCxnSpPr>
          <p:cNvPr id="19" name="Straight Arrow Connector 18">
            <a:extLst>
              <a:ext uri="{FF2B5EF4-FFF2-40B4-BE49-F238E27FC236}">
                <a16:creationId xmlns:a16="http://schemas.microsoft.com/office/drawing/2014/main" id="{6BD4B141-7EEA-4203-BB5F-4CA2EA9358A3}"/>
              </a:ext>
            </a:extLst>
          </p:cNvPr>
          <p:cNvCxnSpPr/>
          <p:nvPr/>
        </p:nvCxnSpPr>
        <p:spPr>
          <a:xfrm>
            <a:off x="4159770" y="5359674"/>
            <a:ext cx="0" cy="332872"/>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FF0C042-1B70-40F3-92EA-8B1A0F4745CC}"/>
              </a:ext>
            </a:extLst>
          </p:cNvPr>
          <p:cNvCxnSpPr>
            <a:cxnSpLocks/>
          </p:cNvCxnSpPr>
          <p:nvPr/>
        </p:nvCxnSpPr>
        <p:spPr>
          <a:xfrm>
            <a:off x="4646954" y="3548920"/>
            <a:ext cx="734515"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A2B726CC-FB66-436D-8225-D8694B8330BA}"/>
              </a:ext>
            </a:extLst>
          </p:cNvPr>
          <p:cNvCxnSpPr>
            <a:cxnSpLocks/>
          </p:cNvCxnSpPr>
          <p:nvPr/>
        </p:nvCxnSpPr>
        <p:spPr>
          <a:xfrm flipH="1">
            <a:off x="5449007" y="6007308"/>
            <a:ext cx="646993"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grpSp>
        <p:nvGrpSpPr>
          <p:cNvPr id="46" name="Group 45">
            <a:extLst>
              <a:ext uri="{FF2B5EF4-FFF2-40B4-BE49-F238E27FC236}">
                <a16:creationId xmlns:a16="http://schemas.microsoft.com/office/drawing/2014/main" id="{DCE5DEE8-C9AC-46D0-9155-805C8AB40DA0}"/>
              </a:ext>
            </a:extLst>
          </p:cNvPr>
          <p:cNvGrpSpPr/>
          <p:nvPr/>
        </p:nvGrpSpPr>
        <p:grpSpPr>
          <a:xfrm>
            <a:off x="7384929" y="183842"/>
            <a:ext cx="4153525" cy="2598338"/>
            <a:chOff x="838200" y="2940053"/>
            <a:chExt cx="6025966" cy="3769689"/>
          </a:xfrm>
        </p:grpSpPr>
        <p:pic>
          <p:nvPicPr>
            <p:cNvPr id="47" name="Picture 4" descr="Relay là gì? Rơ-le là gì? Các loại relay thông dụng dùng trong công nghiệp">
              <a:extLst>
                <a:ext uri="{FF2B5EF4-FFF2-40B4-BE49-F238E27FC236}">
                  <a16:creationId xmlns:a16="http://schemas.microsoft.com/office/drawing/2014/main" id="{4D14A548-792C-4C2F-8C36-5B48D72F8F0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97591" y="3137452"/>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A90203E-5C1D-4906-AFE3-78EE46D0C7C9}"/>
                </a:ext>
              </a:extLst>
            </p:cNvPr>
            <p:cNvCxnSpPr>
              <a:cxnSpLocks/>
            </p:cNvCxnSpPr>
            <p:nvPr/>
          </p:nvCxnSpPr>
          <p:spPr>
            <a:xfrm flipH="1">
              <a:off x="838200" y="4095753"/>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55C7AF2-42DE-4F11-A8C4-265D380F59EC}"/>
                </a:ext>
              </a:extLst>
            </p:cNvPr>
            <p:cNvCxnSpPr>
              <a:cxnSpLocks/>
            </p:cNvCxnSpPr>
            <p:nvPr/>
          </p:nvCxnSpPr>
          <p:spPr>
            <a:xfrm flipV="1">
              <a:off x="3062038" y="2940053"/>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D15ABBB-AEBC-490D-98C5-A5D31083352D}"/>
                </a:ext>
              </a:extLst>
            </p:cNvPr>
            <p:cNvCxnSpPr>
              <a:cxnSpLocks/>
            </p:cNvCxnSpPr>
            <p:nvPr/>
          </p:nvCxnSpPr>
          <p:spPr>
            <a:xfrm flipH="1">
              <a:off x="5177284" y="3489782"/>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88786F-B75C-4BCB-B231-83036CD2DC37}"/>
                </a:ext>
              </a:extLst>
            </p:cNvPr>
            <p:cNvSpPr txBox="1"/>
            <p:nvPr/>
          </p:nvSpPr>
          <p:spPr>
            <a:xfrm>
              <a:off x="6298046" y="4095753"/>
              <a:ext cx="320778" cy="1028700"/>
            </a:xfrm>
            <a:prstGeom prst="rect">
              <a:avLst/>
            </a:prstGeom>
            <a:solidFill>
              <a:schemeClr val="bg1"/>
            </a:solidFill>
          </p:spPr>
          <p:txBody>
            <a:bodyPr wrap="square" rtlCol="0">
              <a:spAutoFit/>
            </a:bodyPr>
            <a:lstStyle/>
            <a:p>
              <a:endParaRPr lang="vi-VN"/>
            </a:p>
          </p:txBody>
        </p:sp>
        <p:sp>
          <p:nvSpPr>
            <p:cNvPr id="52" name="TextBox 51">
              <a:extLst>
                <a:ext uri="{FF2B5EF4-FFF2-40B4-BE49-F238E27FC236}">
                  <a16:creationId xmlns:a16="http://schemas.microsoft.com/office/drawing/2014/main" id="{2860D945-925B-4543-A287-8E14B7A25C48}"/>
                </a:ext>
              </a:extLst>
            </p:cNvPr>
            <p:cNvSpPr txBox="1"/>
            <p:nvPr/>
          </p:nvSpPr>
          <p:spPr>
            <a:xfrm>
              <a:off x="5177284" y="3097966"/>
              <a:ext cx="1686877" cy="535830"/>
            </a:xfrm>
            <a:prstGeom prst="rect">
              <a:avLst/>
            </a:prstGeom>
            <a:noFill/>
          </p:spPr>
          <p:txBody>
            <a:bodyPr wrap="square" rtlCol="0">
              <a:spAutoFit/>
            </a:bodyPr>
            <a:lstStyle/>
            <a:p>
              <a:r>
                <a:rPr lang="vi-VN" b="1">
                  <a:solidFill>
                    <a:srgbClr val="00B0F0"/>
                  </a:solidFill>
                </a:rPr>
                <a:t>3.IN</a:t>
              </a:r>
            </a:p>
          </p:txBody>
        </p:sp>
        <p:sp>
          <p:nvSpPr>
            <p:cNvPr id="53" name="TextBox 52">
              <a:extLst>
                <a:ext uri="{FF2B5EF4-FFF2-40B4-BE49-F238E27FC236}">
                  <a16:creationId xmlns:a16="http://schemas.microsoft.com/office/drawing/2014/main" id="{B3C7720B-C6C0-42A6-A11C-390495467E4A}"/>
                </a:ext>
              </a:extLst>
            </p:cNvPr>
            <p:cNvSpPr txBox="1"/>
            <p:nvPr/>
          </p:nvSpPr>
          <p:spPr>
            <a:xfrm>
              <a:off x="5717601" y="4951878"/>
              <a:ext cx="1146565" cy="446525"/>
            </a:xfrm>
            <a:prstGeom prst="rect">
              <a:avLst/>
            </a:prstGeom>
            <a:noFill/>
          </p:spPr>
          <p:txBody>
            <a:bodyPr wrap="square" rtlCol="0">
              <a:spAutoFit/>
            </a:bodyPr>
            <a:lstStyle/>
            <a:p>
              <a:r>
                <a:rPr lang="vi-VN" sz="1400" b="1"/>
                <a:t>2. GND</a:t>
              </a:r>
            </a:p>
          </p:txBody>
        </p:sp>
        <p:sp>
          <p:nvSpPr>
            <p:cNvPr id="54" name="TextBox 53">
              <a:extLst>
                <a:ext uri="{FF2B5EF4-FFF2-40B4-BE49-F238E27FC236}">
                  <a16:creationId xmlns:a16="http://schemas.microsoft.com/office/drawing/2014/main" id="{FBDDEF6C-4EE3-4DFB-BD27-8564B6D15C51}"/>
                </a:ext>
              </a:extLst>
            </p:cNvPr>
            <p:cNvSpPr txBox="1"/>
            <p:nvPr/>
          </p:nvSpPr>
          <p:spPr>
            <a:xfrm>
              <a:off x="5705111" y="3961221"/>
              <a:ext cx="1146565" cy="446525"/>
            </a:xfrm>
            <a:prstGeom prst="rect">
              <a:avLst/>
            </a:prstGeom>
            <a:noFill/>
          </p:spPr>
          <p:txBody>
            <a:bodyPr wrap="square" rtlCol="0">
              <a:spAutoFit/>
            </a:bodyPr>
            <a:lstStyle/>
            <a:p>
              <a:r>
                <a:rPr lang="vi-VN" sz="1400" b="1">
                  <a:solidFill>
                    <a:srgbClr val="FF0000"/>
                  </a:solidFill>
                </a:rPr>
                <a:t>1. VCC</a:t>
              </a:r>
            </a:p>
          </p:txBody>
        </p:sp>
      </p:grpSp>
      <p:pic>
        <p:nvPicPr>
          <p:cNvPr id="56" name="Picture 2" descr="Giá 3 loại module relay 5v đến 32V - Nguyên lý, hướng dẫn chi tiết nhất">
            <a:extLst>
              <a:ext uri="{FF2B5EF4-FFF2-40B4-BE49-F238E27FC236}">
                <a16:creationId xmlns:a16="http://schemas.microsoft.com/office/drawing/2014/main" id="{BDAF02FE-3E80-4C58-B58F-517127627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343" b="11500"/>
          <a:stretch/>
        </p:blipFill>
        <p:spPr bwMode="auto">
          <a:xfrm>
            <a:off x="8631252" y="2655345"/>
            <a:ext cx="2586600" cy="19957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5E4-B42A-4D82-AD0B-440311501339}"/>
              </a:ext>
            </a:extLst>
          </p:cNvPr>
          <p:cNvSpPr>
            <a:spLocks noGrp="1"/>
          </p:cNvSpPr>
          <p:nvPr>
            <p:ph type="title"/>
          </p:nvPr>
        </p:nvSpPr>
        <p:spPr/>
        <p:txBody>
          <a:bodyPr/>
          <a:lstStyle/>
          <a:p>
            <a:r>
              <a:rPr lang="en-US"/>
              <a:t>Arduino </a:t>
            </a:r>
            <a:r>
              <a:rPr lang="en-US">
                <a:solidFill>
                  <a:schemeClr val="tx1"/>
                </a:solidFill>
              </a:rPr>
              <a:t>kết nối </a:t>
            </a:r>
            <a:r>
              <a:rPr lang="en-US"/>
              <a:t>Module Relay </a:t>
            </a:r>
            <a:r>
              <a:rPr lang="en-US">
                <a:solidFill>
                  <a:srgbClr val="FF0000"/>
                </a:solidFill>
              </a:rPr>
              <a:t>1 kênh 5V</a:t>
            </a:r>
            <a:endParaRPr lang="vi-VN">
              <a:solidFill>
                <a:srgbClr val="FF0000"/>
              </a:solidFill>
            </a:endParaRPr>
          </a:p>
        </p:txBody>
      </p:sp>
      <p:pic>
        <p:nvPicPr>
          <p:cNvPr id="2052" name="Picture 4">
            <a:extLst>
              <a:ext uri="{FF2B5EF4-FFF2-40B4-BE49-F238E27FC236}">
                <a16:creationId xmlns:a16="http://schemas.microsoft.com/office/drawing/2014/main" id="{1A2B25DD-E838-4D0B-B0E9-5649A9A1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8741"/>
            <a:ext cx="5256893" cy="47796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á 3 loại module relay 5v đến 32V - Nguyên lý, hướng dẫn chi tiết nhất">
            <a:extLst>
              <a:ext uri="{FF2B5EF4-FFF2-40B4-BE49-F238E27FC236}">
                <a16:creationId xmlns:a16="http://schemas.microsoft.com/office/drawing/2014/main" id="{4CA44AF1-C184-4EF1-B337-703D3F7103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88"/>
          <a:stretch/>
        </p:blipFill>
        <p:spPr bwMode="auto">
          <a:xfrm>
            <a:off x="463446" y="1918741"/>
            <a:ext cx="5256893" cy="4574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35FEB-F1E1-47FF-919E-86B5BAC8E8A9}"/>
              </a:ext>
            </a:extLst>
          </p:cNvPr>
          <p:cNvSpPr txBox="1"/>
          <p:nvPr/>
        </p:nvSpPr>
        <p:spPr>
          <a:xfrm>
            <a:off x="5864902" y="1272410"/>
            <a:ext cx="6093500" cy="646331"/>
          </a:xfrm>
          <a:prstGeom prst="rect">
            <a:avLst/>
          </a:prstGeom>
          <a:noFill/>
        </p:spPr>
        <p:txBody>
          <a:bodyPr wrap="square">
            <a:spAutoFit/>
          </a:bodyPr>
          <a:lstStyle/>
          <a:p>
            <a:pPr algn="l">
              <a:buFont typeface="Arial" panose="020B0604020202020204" pitchFamily="34" charset="0"/>
              <a:buChar char="•"/>
            </a:pPr>
            <a:r>
              <a:rPr lang="vi-VN" b="1" i="0">
                <a:solidFill>
                  <a:srgbClr val="000000"/>
                </a:solidFill>
                <a:effectLst/>
                <a:latin typeface="open sans condensed bold"/>
              </a:rPr>
              <a:t>Để đảm bảo an toàn</a:t>
            </a:r>
            <a:r>
              <a:rPr lang="vi-VN" b="0" i="0">
                <a:solidFill>
                  <a:srgbClr val="000000"/>
                </a:solidFill>
                <a:effectLst/>
                <a:latin typeface="open sans condensed bold"/>
              </a:rPr>
              <a:t> khi mới bắt đầu sử dụng relay, chỉ nên dùng relay để bật tắt LED.</a:t>
            </a:r>
          </a:p>
        </p:txBody>
      </p:sp>
    </p:spTree>
    <p:extLst>
      <p:ext uri="{BB962C8B-B14F-4D97-AF65-F5344CB8AC3E}">
        <p14:creationId xmlns:p14="http://schemas.microsoft.com/office/powerpoint/2010/main" val="2307934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6706</TotalTime>
  <Words>137</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open sans condensed bold</vt:lpstr>
      <vt:lpstr>Times New Roman</vt:lpstr>
      <vt:lpstr>Wingdings</vt:lpstr>
      <vt:lpstr>Office Theme</vt:lpstr>
      <vt:lpstr>Module Relay</vt:lpstr>
      <vt:lpstr>Ví dụ sử dụng Relay</vt:lpstr>
      <vt:lpstr>Arduino kết nối Module Relay 1 kênh 5V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 Tho</dc:creator>
  <cp:lastModifiedBy>Mai Cuong</cp:lastModifiedBy>
  <cp:revision>734</cp:revision>
  <dcterms:created xsi:type="dcterms:W3CDTF">2018-08-18T18:51:50Z</dcterms:created>
  <dcterms:modified xsi:type="dcterms:W3CDTF">2021-10-16T04:21:54Z</dcterms:modified>
</cp:coreProperties>
</file>