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6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0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7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19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3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4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13E5-3335-47C4-8D97-F822ADC4F5B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BBDC54-6465-42C7-84B4-731BDFBA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oudflare.com/a-relatively-easy-to-understand-primer-on-elliptic-curve-cryptograph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F864-0EE1-57EA-CD2B-1377A9F69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Elliptic Curve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D9494-A309-8FB1-642C-437D9235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Hoang Nguyen</a:t>
            </a:r>
          </a:p>
          <a:p>
            <a:r>
              <a:rPr lang="en-US" dirty="0"/>
              <a:t>CS 131</a:t>
            </a:r>
          </a:p>
        </p:txBody>
      </p:sp>
    </p:spTree>
    <p:extLst>
      <p:ext uri="{BB962C8B-B14F-4D97-AF65-F5344CB8AC3E}">
        <p14:creationId xmlns:p14="http://schemas.microsoft.com/office/powerpoint/2010/main" val="185936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A882-82C4-931D-420E-29CA993D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BCAE-1768-38B4-72FF-7260DF53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or limitations of ECC: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Quantum computing: </a:t>
            </a:r>
            <a:r>
              <a:rPr lang="en-US" dirty="0"/>
              <a:t>ECC_DH is vulnerable to attacks from quantum computers, which could compromise its security by efficiently solving the underlying mathematical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Diffie-Hellman Attacks</a:t>
            </a:r>
            <a:r>
              <a:rPr lang="en-US" dirty="0"/>
              <a:t>: ECC_DH shares vulnerabilities with other cryptographic algorithms based on Diffie-Hellman key exchange, potentially exposing it to attacks like man-in-the-middle or small subgroup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Speculations of Backdoors</a:t>
            </a:r>
            <a:r>
              <a:rPr lang="en-US" dirty="0"/>
              <a:t>: Concerns have been raised about the possibility of built-in backdoors in ECC algorithms or implementations, though no concrete evidence supports these claims.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Patents</a:t>
            </a:r>
            <a:r>
              <a:rPr lang="en-US" dirty="0"/>
              <a:t>: Patents covering specific ECC components have influenced its adoption and implementation, leading to concerns about licensing fees and intellectual property rights.</a:t>
            </a:r>
          </a:p>
        </p:txBody>
      </p:sp>
    </p:spTree>
    <p:extLst>
      <p:ext uri="{BB962C8B-B14F-4D97-AF65-F5344CB8AC3E}">
        <p14:creationId xmlns:p14="http://schemas.microsoft.com/office/powerpoint/2010/main" val="216065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E24B-DB4A-139B-1682-541C31FD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B1BF-E396-D07C-1D05-389F63C1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Cryptography Algorithms: Second Edition </a:t>
            </a:r>
            <a:r>
              <a:rPr lang="en-US" dirty="0"/>
              <a:t>By Massimo </a:t>
            </a:r>
            <a:r>
              <a:rPr lang="en-US" dirty="0" err="1"/>
              <a:t>Bertaccini</a:t>
            </a:r>
            <a:endParaRPr lang="en-US" b="1" dirty="0"/>
          </a:p>
          <a:p>
            <a:r>
              <a:rPr lang="en-US" dirty="0">
                <a:hlinkClick r:id="rId2"/>
              </a:rPr>
              <a:t>https://blog.cloudflare.com/a-relatively-easy-to-understand-primer-on-elliptic-curve-cryptography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1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F187-CD52-FF7A-A141-EA242556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Elliptic Curve Cryptography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E35F-7BB6-F29D-6A51-C9719B75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elliptic curve algorithm was first described in 1985 by Victor Miller and Neal </a:t>
            </a:r>
            <a:r>
              <a:rPr lang="en-US" dirty="0" err="1"/>
              <a:t>Koblitz</a:t>
            </a:r>
            <a:r>
              <a:rPr lang="en-US" dirty="0"/>
              <a:t>. Elliptic curve cryptography (ECC) is based on the fact that finding the discrete logarithm of a random elliptic curve element with respect to a publicly known base point is difficult to the point of being impractical.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numbers of variations, such as ECC-DH (ECC Diffie-Hellman) and ECC-DSA (ECC Digital Signature Algorithm).</a:t>
            </a:r>
          </a:p>
        </p:txBody>
      </p:sp>
    </p:spTree>
    <p:extLst>
      <p:ext uri="{BB962C8B-B14F-4D97-AF65-F5344CB8AC3E}">
        <p14:creationId xmlns:p14="http://schemas.microsoft.com/office/powerpoint/2010/main" val="132055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4B2D-C20D-DA1E-3569-973AADC5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on Elliptic Curves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3980-F435-E175-651E-2A6114A0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32" y="1786029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observation is that an elliptic curve is not an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ellipse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general mathematical form of an elliptic curve is as follows: </a:t>
            </a:r>
          </a:p>
          <a:p>
            <a:pPr marL="0" indent="0" algn="ctr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E: 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y² = x³ + ax² + </a:t>
            </a: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bx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SUM</a:t>
            </a:r>
            <a:r>
              <a:rPr lang="en-US" dirty="0"/>
              <a:t> value of two points of the curve: </a:t>
            </a:r>
            <a:r>
              <a:rPr lang="en-US" b="1" dirty="0"/>
              <a:t>P</a:t>
            </a:r>
            <a:r>
              <a:rPr lang="en-US" dirty="0"/>
              <a:t> + </a:t>
            </a:r>
            <a:r>
              <a:rPr lang="en-US" b="1" dirty="0"/>
              <a:t>Q </a:t>
            </a:r>
            <a:r>
              <a:rPr lang="en-US" dirty="0"/>
              <a:t>is a point </a:t>
            </a:r>
            <a:r>
              <a:rPr lang="en-US" b="1" dirty="0"/>
              <a:t>R</a:t>
            </a:r>
            <a:r>
              <a:rPr lang="en-US" dirty="0"/>
              <a:t> on the curve. If we draw a line between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, a third point, </a:t>
            </a:r>
            <a:r>
              <a:rPr lang="en-US" b="1" dirty="0"/>
              <a:t>-R</a:t>
            </a:r>
            <a:r>
              <a:rPr lang="en-US" dirty="0"/>
              <a:t>, is given by the intersection between this line and the curve. Then, if you take a reflex of point </a:t>
            </a:r>
            <a:r>
              <a:rPr lang="en-US" b="1" dirty="0"/>
              <a:t>-R</a:t>
            </a:r>
            <a:r>
              <a:rPr lang="en-US" dirty="0"/>
              <a:t> with respect to the </a:t>
            </a:r>
            <a:r>
              <a:rPr lang="en-US" i="1" dirty="0"/>
              <a:t>x</a:t>
            </a:r>
            <a:r>
              <a:rPr lang="en-US" dirty="0"/>
              <a:t>-axis line, you find </a:t>
            </a:r>
            <a:r>
              <a:rPr lang="en-US" b="1" dirty="0"/>
              <a:t>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 is </a:t>
            </a:r>
            <a:r>
              <a:rPr lang="en-US" b="1" dirty="0"/>
              <a:t>O</a:t>
            </a:r>
            <a:r>
              <a:rPr lang="en-US" dirty="0"/>
              <a:t> represented by the </a:t>
            </a:r>
            <a:r>
              <a:rPr lang="en-US" i="1" dirty="0"/>
              <a:t>point of infinity</a:t>
            </a:r>
            <a:r>
              <a:rPr lang="en-US" dirty="0"/>
              <a:t>, given by the </a:t>
            </a:r>
            <a:r>
              <a:rPr lang="en-US" b="1" dirty="0"/>
              <a:t>SUM</a:t>
            </a:r>
            <a:r>
              <a:rPr lang="en-US" dirty="0"/>
              <a:t> value between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if </a:t>
            </a:r>
            <a:r>
              <a:rPr lang="en-US" b="1" dirty="0" err="1"/>
              <a:t>xP</a:t>
            </a:r>
            <a:r>
              <a:rPr lang="en-US" b="1" dirty="0"/>
              <a:t> = </a:t>
            </a:r>
            <a:r>
              <a:rPr lang="en-US" b="1" dirty="0" err="1"/>
              <a:t>xQ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4D648FC7-4F13-A102-5696-538781223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400" y="944901"/>
            <a:ext cx="2773680" cy="2781515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83F051E5-58C5-9F4E-4D9E-A5FAA1A74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400" y="3936589"/>
            <a:ext cx="2773680" cy="25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E5B7-30C6-C27D-2BFF-F2968DF7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Elliptic Curve Cryptography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BAD5-5010-7C9E-159A-0C504984C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80106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about computing </a:t>
            </a:r>
            <a:r>
              <a:rPr lang="en-US" b="1" dirty="0"/>
              <a:t>P + P = R = 2P</a:t>
            </a:r>
            <a:r>
              <a:rPr lang="en-US" dirty="0"/>
              <a:t>, the so-called </a:t>
            </a:r>
            <a:r>
              <a:rPr lang="en-US" b="1" dirty="0"/>
              <a:t>point double</a:t>
            </a:r>
            <a:r>
              <a:rPr lang="en-US" dirty="0"/>
              <a:t>? If we want to represent a </a:t>
            </a:r>
            <a:r>
              <a:rPr lang="en-US" b="1" dirty="0"/>
              <a:t>P</a:t>
            </a:r>
            <a:r>
              <a:rPr lang="en-US" dirty="0"/>
              <a:t> point added to itself so that it becomes </a:t>
            </a:r>
            <a:r>
              <a:rPr lang="en-US" b="1" dirty="0"/>
              <a:t>2P</a:t>
            </a:r>
            <a:r>
              <a:rPr lang="en-US" dirty="0"/>
              <a:t>, the geometrical representation is given by the tangent passing through the </a:t>
            </a:r>
            <a:r>
              <a:rPr lang="en-US" b="1" dirty="0"/>
              <a:t>P</a:t>
            </a:r>
            <a:r>
              <a:rPr lang="en-US" dirty="0"/>
              <a:t> point and intersecting the curve at the </a:t>
            </a:r>
            <a:r>
              <a:rPr lang="en-US" b="1" dirty="0"/>
              <a:t>R`</a:t>
            </a:r>
            <a:r>
              <a:rPr lang="en-US" dirty="0"/>
              <a:t> point, and again finding the reflexed point of the sum that is the symmetric point </a:t>
            </a:r>
            <a:r>
              <a:rPr lang="en-US" b="1" dirty="0"/>
              <a:t>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Scalar multiplication:</a:t>
            </a:r>
            <a:r>
              <a:rPr lang="en-US" dirty="0"/>
              <a:t> This process mathematically represents the sum between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and makes it possible to calculate </a:t>
            </a:r>
            <a:r>
              <a:rPr lang="en-US" b="1" dirty="0"/>
              <a:t>2P</a:t>
            </a:r>
            <a:r>
              <a:rPr lang="en-US" dirty="0"/>
              <a:t>, </a:t>
            </a:r>
            <a:r>
              <a:rPr lang="en-US" b="1" dirty="0"/>
              <a:t>3P</a:t>
            </a:r>
            <a:r>
              <a:rPr lang="en-US" dirty="0"/>
              <a:t>, …, </a:t>
            </a:r>
            <a:r>
              <a:rPr lang="en-US" b="1" dirty="0" err="1"/>
              <a:t>nP</a:t>
            </a:r>
            <a:r>
              <a:rPr lang="en-US" dirty="0"/>
              <a:t> on elliptic curves.</a:t>
            </a:r>
          </a:p>
          <a:p>
            <a:pPr marL="0" indent="0" algn="ctr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 = n*P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5CFE9DB0-1403-9450-CE1D-FB849FA0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95" y="2160589"/>
            <a:ext cx="3595486" cy="288867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5D208DA-7ED1-FA51-F24F-EAD238EE7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480" y="5312042"/>
            <a:ext cx="3342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 = {P + P+ P + P…+ P} n-times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0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ue dots&#10;&#10;Description automatically generated">
            <a:extLst>
              <a:ext uri="{FF2B5EF4-FFF2-40B4-BE49-F238E27FC236}">
                <a16:creationId xmlns:a16="http://schemas.microsoft.com/office/drawing/2014/main" id="{9AA140B3-6D5B-28CE-FDCB-73ACC9F8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827288"/>
            <a:ext cx="7802880" cy="5561802"/>
          </a:xfrm>
        </p:spPr>
      </p:pic>
      <p:pic>
        <p:nvPicPr>
          <p:cNvPr id="7" name="Picture 6" descr="A white background with blue dots&#10;&#10;Description automatically generated">
            <a:extLst>
              <a:ext uri="{FF2B5EF4-FFF2-40B4-BE49-F238E27FC236}">
                <a16:creationId xmlns:a16="http://schemas.microsoft.com/office/drawing/2014/main" id="{5F1298C4-2413-B4AE-89E2-2A6EB2C8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827288"/>
            <a:ext cx="7802879" cy="5561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21C2C-3E6C-0C22-E307-FAFF97E9A6E4}"/>
              </a:ext>
            </a:extLst>
          </p:cNvPr>
          <p:cNvSpPr txBox="1"/>
          <p:nvPr/>
        </p:nvSpPr>
        <p:spPr>
          <a:xfrm>
            <a:off x="579120" y="233066"/>
            <a:ext cx="8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an EC defined over integers modulo p (finite field)</a:t>
            </a:r>
          </a:p>
        </p:txBody>
      </p:sp>
    </p:spTree>
    <p:extLst>
      <p:ext uri="{BB962C8B-B14F-4D97-AF65-F5344CB8AC3E}">
        <p14:creationId xmlns:p14="http://schemas.microsoft.com/office/powerpoint/2010/main" val="361844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2382-FBB1-A5B9-9651-7B7E5264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the Diffie-Hellman algorithm on elliptic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6C7C-B8E1-83A1-D17C-35EE7CEF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problem underlying the D–H key exchange is the discrete logarithm. The discrete logarithm problem could be transposed on elliptic curves too. </a:t>
            </a:r>
            <a:r>
              <a:rPr lang="en-US" b="1" dirty="0" err="1"/>
              <a:t>Scarlar</a:t>
            </a:r>
            <a:r>
              <a:rPr lang="en-US" b="1" dirty="0"/>
              <a:t> multiplication</a:t>
            </a:r>
            <a:r>
              <a:rPr lang="en-US" dirty="0"/>
              <a:t> is a “One Way Function”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Given an Elliptic Curve defined over the field of integers modulo p. And 2 points Q, P on this curve such that Q is a multiple of P. It is impractical to find k such that Q=</a:t>
            </a:r>
            <a:r>
              <a:rPr lang="en-US" dirty="0" err="1"/>
              <a:t>kP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0B1A-9666-92EA-5516-AE17233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Implementing the Diffie-Hellman algorithm on elliptic curves (Continued).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9989-B606-340D-A305-43CA97B0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base point</a:t>
            </a:r>
            <a:r>
              <a:rPr lang="en-US" dirty="0"/>
              <a:t> or </a:t>
            </a:r>
            <a:r>
              <a:rPr lang="en-US" b="1" dirty="0"/>
              <a:t>generator point: G </a:t>
            </a:r>
            <a:r>
              <a:rPr lang="en-US" dirty="0"/>
              <a:t>(a point on the curve that generates a cyclic group)</a:t>
            </a:r>
          </a:p>
          <a:p>
            <a:r>
              <a:rPr lang="en-US" b="1" dirty="0"/>
              <a:t>Cyclic group</a:t>
            </a:r>
            <a:r>
              <a:rPr lang="en-US" dirty="0"/>
              <a:t> means that each point on the curve is generated by a repeated addition.</a:t>
            </a:r>
          </a:p>
          <a:p>
            <a:r>
              <a:rPr lang="en-US" dirty="0"/>
              <a:t>The </a:t>
            </a:r>
            <a:r>
              <a:rPr lang="en-US" b="1" dirty="0"/>
              <a:t>order of G </a:t>
            </a:r>
            <a:r>
              <a:rPr lang="en-US" dirty="0"/>
              <a:t>denoted by (</a:t>
            </a:r>
            <a:r>
              <a:rPr lang="en-US" b="1" dirty="0"/>
              <a:t>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size of the group. The order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also the smallest positive integer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giving us the following: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O (Infinity Point)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cofactor: </a:t>
            </a:r>
            <a:r>
              <a:rPr lang="en-US" b="1" dirty="0"/>
              <a:t>h</a:t>
            </a:r>
            <a:r>
              <a:rPr lang="en-US" dirty="0"/>
              <a:t> can be defined as the number of points on </a:t>
            </a:r>
            <a:r>
              <a:rPr lang="en-US" b="1" dirty="0"/>
              <a:t>E (mod p)</a:t>
            </a:r>
            <a:r>
              <a:rPr lang="en-US" dirty="0"/>
              <a:t> divided by the order of the curve </a:t>
            </a:r>
            <a:r>
              <a:rPr lang="en-US" b="1" dirty="0"/>
              <a:t>n. h = 1</a:t>
            </a:r>
            <a:r>
              <a:rPr lang="en-US" dirty="0"/>
              <a:t> is optimal. If </a:t>
            </a:r>
            <a:r>
              <a:rPr lang="en-US" b="1" dirty="0"/>
              <a:t>h &gt; 4</a:t>
            </a:r>
            <a:r>
              <a:rPr lang="en-US" dirty="0"/>
              <a:t>, the curve is more vulnerable to attacks.</a:t>
            </a:r>
          </a:p>
        </p:txBody>
      </p:sp>
    </p:spTree>
    <p:extLst>
      <p:ext uri="{BB962C8B-B14F-4D97-AF65-F5344CB8AC3E}">
        <p14:creationId xmlns:p14="http://schemas.microsoft.com/office/powerpoint/2010/main" val="337244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9A3-C1E6-BB39-26BA-56B18989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Implementing the Diffie-Hellman algorithm on elliptic curves (Continued).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82DF-2D13-A123-EC42-C1984A7C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2130109"/>
            <a:ext cx="2868506" cy="3880773"/>
          </a:xfrm>
        </p:spPr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: </a:t>
            </a:r>
            <a:r>
              <a:rPr lang="en-US" b="1" dirty="0"/>
              <a:t>Parameter initialization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(mod p)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{p, a, b, G, n, h}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(mod 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parameters of the curve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the generator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order of 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7A0F1F-5358-B408-837A-5F5F15F23379}"/>
              </a:ext>
            </a:extLst>
          </p:cNvPr>
          <p:cNvSpPr txBox="1">
            <a:spLocks/>
          </p:cNvSpPr>
          <p:nvPr/>
        </p:nvSpPr>
        <p:spPr>
          <a:xfrm>
            <a:off x="3058160" y="2130109"/>
            <a:ext cx="7061200" cy="440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2</a:t>
            </a:r>
            <a:r>
              <a:rPr lang="en-US" dirty="0"/>
              <a:t>: </a:t>
            </a:r>
            <a:r>
              <a:rPr lang="en-US" b="1" dirty="0"/>
              <a:t>Crafting the shared key on E (mod p):[K]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the parameter initialization, Alice and Bob will define the type of the curve to adopt among the family of 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		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(mod p)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y² = x³ + </a:t>
            </a:r>
            <a:r>
              <a:rPr kumimoji="0" lang="es-E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ax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+ 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(mod p)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Bob picks up a β private key such that 1≤ β ≤ n-1.Alice picks up a α private key such that 1≤ α ≤ n-1.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choosing random keys, Bob and Alice can compute their public keys. Bob computes the following: </a:t>
            </a:r>
            <a:r>
              <a:rPr lang="en-US" altLang="en-US" sz="1600" b="1" dirty="0">
                <a:solidFill>
                  <a:schemeClr val="tx1"/>
                </a:solidFill>
                <a:latin typeface="Arial Unicode MS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β * G.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Alice computes the following: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α * G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Bob sends </a:t>
            </a:r>
            <a:r>
              <a:rPr lang="en-US" b="1" dirty="0"/>
              <a:t>B </a:t>
            </a:r>
            <a:r>
              <a:rPr lang="en-US" dirty="0"/>
              <a:t>to Alice. Alice sends </a:t>
            </a:r>
            <a:r>
              <a:rPr lang="en-US" b="1" dirty="0"/>
              <a:t>A </a:t>
            </a:r>
            <a:r>
              <a:rPr lang="en-US" dirty="0"/>
              <a:t>to Bob.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Bob computes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 = β * A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β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α * 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Alice computes</a:t>
            </a:r>
            <a:r>
              <a:rPr lang="en-US" sz="800" dirty="0">
                <a:solidFill>
                  <a:schemeClr val="tx1"/>
                </a:solidFill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 = α * B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α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β * 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600" dirty="0"/>
              <a:t>This point, </a:t>
            </a:r>
            <a:r>
              <a:rPr lang="en-US" sz="1600" b="1" dirty="0"/>
              <a:t>K</a:t>
            </a:r>
            <a:r>
              <a:rPr lang="en-US" sz="1600" dirty="0"/>
              <a:t> is the shared key between Alice and Bob.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8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1A0E-5933-C6A0-55FD-95D4C26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of ECC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3600-61E9-21B8-CA90-569F6678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95706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advantages of ECC compared to other cryptographic systems: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ECC offers the same level of security as traditional cryptographic systems but with smaller key sizes, making it more efficient in terms of computational resources and bandwidth.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standards and implementations that use ECC: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ECC is widely used in modern cryptographic protocols and systems, including SSL/TLS, Bitcoin, and mobile devices.</a:t>
            </a:r>
          </a:p>
          <a:p>
            <a:endParaRPr lang="en-US" dirty="0"/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585AA07-E779-6C5E-A429-29EA58F7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92" y="1381760"/>
            <a:ext cx="5105587" cy="3066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A9355-AA74-BE65-7B31-7E6534E7E91A}"/>
              </a:ext>
            </a:extLst>
          </p:cNvPr>
          <p:cNvSpPr txBox="1"/>
          <p:nvPr/>
        </p:nvSpPr>
        <p:spPr>
          <a:xfrm>
            <a:off x="6096000" y="4448249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As you can see, 256-bit encryption performed on ECC is equivalent to a 3,072-bit key on RSA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5850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1036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Trebuchet MS</vt:lpstr>
      <vt:lpstr>Wingdings 3</vt:lpstr>
      <vt:lpstr>Facet</vt:lpstr>
      <vt:lpstr>Elliptic Curve Cryptography</vt:lpstr>
      <vt:lpstr>Introduction to Elliptic Curve Cryptography </vt:lpstr>
      <vt:lpstr>Background on Elliptic Curves</vt:lpstr>
      <vt:lpstr>Elliptic Curve Cryptography Basics</vt:lpstr>
      <vt:lpstr>PowerPoint Presentation</vt:lpstr>
      <vt:lpstr>Implementing the Diffie-Hellman algorithm on elliptic curves</vt:lpstr>
      <vt:lpstr>Implementing the Diffie-Hellman algorithm on elliptic curves (Continued).</vt:lpstr>
      <vt:lpstr>Implementing the Diffie-Hellman algorithm on elliptic curves (Continued).</vt:lpstr>
      <vt:lpstr>Security of ECC</vt:lpstr>
      <vt:lpstr>Challenges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</dc:title>
  <dc:creator>Hoang Nguyen</dc:creator>
  <cp:lastModifiedBy>Hoang Nguyen</cp:lastModifiedBy>
  <cp:revision>4</cp:revision>
  <dcterms:created xsi:type="dcterms:W3CDTF">2024-05-20T14:49:40Z</dcterms:created>
  <dcterms:modified xsi:type="dcterms:W3CDTF">2024-05-21T14:49:06Z</dcterms:modified>
</cp:coreProperties>
</file>