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handoutMasterIdLst>
    <p:handoutMasterId r:id="rId27"/>
  </p:handoutMasterIdLst>
  <p:sldIdLst>
    <p:sldId id="273" r:id="rId5"/>
    <p:sldId id="257" r:id="rId6"/>
    <p:sldId id="268" r:id="rId7"/>
    <p:sldId id="272" r:id="rId8"/>
    <p:sldId id="274" r:id="rId9"/>
    <p:sldId id="286" r:id="rId10"/>
    <p:sldId id="287" r:id="rId11"/>
    <p:sldId id="275" r:id="rId12"/>
    <p:sldId id="277" r:id="rId13"/>
    <p:sldId id="283" r:id="rId14"/>
    <p:sldId id="284" r:id="rId15"/>
    <p:sldId id="285" r:id="rId16"/>
    <p:sldId id="276" r:id="rId17"/>
    <p:sldId id="278" r:id="rId18"/>
    <p:sldId id="279" r:id="rId19"/>
    <p:sldId id="288" r:id="rId20"/>
    <p:sldId id="280" r:id="rId21"/>
    <p:sldId id="282" r:id="rId22"/>
    <p:sldId id="267" r:id="rId23"/>
    <p:sldId id="265" r:id="rId24"/>
    <p:sldId id="281" r:id="rId2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0B19"/>
    <a:srgbClr val="394404"/>
    <a:srgbClr val="5F6F0F"/>
    <a:srgbClr val="718412"/>
    <a:srgbClr val="65741A"/>
    <a:srgbClr val="70811D"/>
    <a:srgbClr val="7B8D1F"/>
    <a:srgbClr val="839721"/>
    <a:srgbClr val="95AB25"/>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395" autoAdjust="0"/>
  </p:normalViewPr>
  <p:slideViewPr>
    <p:cSldViewPr>
      <p:cViewPr varScale="1">
        <p:scale>
          <a:sx n="83" d="100"/>
          <a:sy n="83" d="100"/>
        </p:scale>
        <p:origin x="686" y="77"/>
      </p:cViewPr>
      <p:guideLst>
        <p:guide orient="horz" pos="2160"/>
        <p:guide pos="3839"/>
      </p:guideLst>
    </p:cSldViewPr>
  </p:slideViewPr>
  <p:notesTextViewPr>
    <p:cViewPr>
      <p:scale>
        <a:sx n="1" d="1"/>
        <a:sy n="1" d="1"/>
      </p:scale>
      <p:origin x="0" y="0"/>
    </p:cViewPr>
  </p:notesTextViewPr>
  <p:notesViewPr>
    <p:cSldViewPr showGuides="1">
      <p:cViewPr varScale="1">
        <p:scale>
          <a:sx n="67" d="100"/>
          <a:sy n="67" d="100"/>
        </p:scale>
        <p:origin x="2266"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6/19/2021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6/19/2021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ADT là </a:t>
            </a:r>
            <a:r>
              <a:rPr lang="en-US" dirty="0" err="1"/>
              <a:t>gì</a:t>
            </a:r>
            <a:r>
              <a:rPr lang="en-US" dirty="0"/>
              <a:t>? </a:t>
            </a:r>
          </a:p>
          <a:p>
            <a:r>
              <a:rPr lang="en-US" dirty="0" err="1"/>
              <a:t>cần</a:t>
            </a:r>
            <a:r>
              <a:rPr lang="en-US" dirty="0"/>
              <a:t> </a:t>
            </a:r>
            <a:r>
              <a:rPr lang="en-US" dirty="0" err="1"/>
              <a:t>làm</a:t>
            </a:r>
            <a:r>
              <a:rPr lang="en-US" dirty="0"/>
              <a:t> những </a:t>
            </a:r>
            <a:r>
              <a:rPr lang="en-US" dirty="0" err="1"/>
              <a:t>gì</a:t>
            </a:r>
            <a:r>
              <a:rPr lang="en-US" dirty="0"/>
              <a:t> </a:t>
            </a:r>
            <a:r>
              <a:rPr lang="en-US" dirty="0" err="1"/>
              <a:t>khi</a:t>
            </a:r>
            <a:r>
              <a:rPr lang="en-US" dirty="0"/>
              <a:t> </a:t>
            </a:r>
            <a:r>
              <a:rPr lang="en-US" dirty="0" err="1"/>
              <a:t>thực</a:t>
            </a:r>
            <a:r>
              <a:rPr lang="en-US" dirty="0"/>
              <a:t> </a:t>
            </a:r>
            <a:r>
              <a:rPr lang="en-US" dirty="0" err="1"/>
              <a:t>thi</a:t>
            </a:r>
            <a:r>
              <a:rPr lang="en-US" dirty="0"/>
              <a:t> 1 ADT?</a:t>
            </a:r>
          </a:p>
          <a:p>
            <a:r>
              <a:rPr lang="en-US" dirty="0" err="1"/>
              <a:t>Kiểu</a:t>
            </a:r>
            <a:r>
              <a:rPr lang="en-US" dirty="0"/>
              <a:t> </a:t>
            </a:r>
            <a:r>
              <a:rPr lang="en-US" dirty="0" err="1"/>
              <a:t>dữ</a:t>
            </a:r>
            <a:r>
              <a:rPr lang="en-US" dirty="0"/>
              <a:t> </a:t>
            </a:r>
            <a:r>
              <a:rPr lang="en-US" dirty="0" err="1"/>
              <a:t>liệu</a:t>
            </a:r>
            <a:r>
              <a:rPr lang="en-US" dirty="0"/>
              <a:t> </a:t>
            </a:r>
            <a:r>
              <a:rPr lang="en-US" dirty="0" err="1"/>
              <a:t>ngăn</a:t>
            </a:r>
            <a:r>
              <a:rPr lang="en-US" dirty="0"/>
              <a:t> </a:t>
            </a:r>
            <a:r>
              <a:rPr lang="en-US" dirty="0" err="1"/>
              <a:t>xếp</a:t>
            </a:r>
            <a:r>
              <a:rPr lang="en-US" dirty="0"/>
              <a:t> là </a:t>
            </a:r>
            <a:r>
              <a:rPr lang="en-US" dirty="0" err="1"/>
              <a:t>gì</a:t>
            </a:r>
            <a:r>
              <a:rPr lang="en-US" dirty="0"/>
              <a:t>? </a:t>
            </a:r>
          </a:p>
          <a:p>
            <a:r>
              <a:rPr lang="en-US" dirty="0" err="1"/>
              <a:t>Các</a:t>
            </a:r>
            <a:r>
              <a:rPr lang="en-US" dirty="0"/>
              <a:t> </a:t>
            </a:r>
            <a:r>
              <a:rPr lang="en-US" dirty="0" err="1"/>
              <a:t>hoạt</a:t>
            </a:r>
            <a:r>
              <a:rPr lang="en-US" dirty="0"/>
              <a:t> động </a:t>
            </a:r>
            <a:r>
              <a:rPr lang="en-US" dirty="0" err="1"/>
              <a:t>trên</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ngăn</a:t>
            </a:r>
            <a:r>
              <a:rPr lang="en-US" dirty="0"/>
              <a:t> </a:t>
            </a:r>
            <a:r>
              <a:rPr lang="en-US" dirty="0" err="1"/>
              <a:t>xếp</a:t>
            </a:r>
            <a:r>
              <a:rPr lang="en-US" dirty="0"/>
              <a:t>?</a:t>
            </a:r>
          </a:p>
        </p:txBody>
      </p:sp>
      <p:sp>
        <p:nvSpPr>
          <p:cNvPr id="4" name="Slide Number Placeholder 3"/>
          <p:cNvSpPr>
            <a:spLocks noGrp="1"/>
          </p:cNvSpPr>
          <p:nvPr>
            <p:ph type="sldNum" sz="quarter" idx="10"/>
          </p:nvPr>
        </p:nvSpPr>
        <p:spPr/>
        <p:txBody>
          <a:bodyPr/>
          <a:lstStyle/>
          <a:p>
            <a:fld id="{3EBA5BD7-F043-4D1B-AA17-CD412FC534DE}" type="slidenum">
              <a:rPr lang="en-US" smtClean="0"/>
              <a:t>3</a:t>
            </a:fld>
            <a:endParaRPr lang="en-US"/>
          </a:p>
        </p:txBody>
      </p:sp>
    </p:spTree>
    <p:extLst>
      <p:ext uri="{BB962C8B-B14F-4D97-AF65-F5344CB8AC3E}">
        <p14:creationId xmlns:p14="http://schemas.microsoft.com/office/powerpoint/2010/main" val="986942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12</a:t>
            </a:fld>
            <a:endParaRPr lang="en-US"/>
          </a:p>
        </p:txBody>
      </p:sp>
    </p:spTree>
    <p:extLst>
      <p:ext uri="{BB962C8B-B14F-4D97-AF65-F5344CB8AC3E}">
        <p14:creationId xmlns:p14="http://schemas.microsoft.com/office/powerpoint/2010/main" val="1359519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a:t>Dưới</a:t>
            </a:r>
            <a:r>
              <a:rPr lang="en-US" baseline="0" dirty="0"/>
              <a:t> đây là qua trình của một ADT </a:t>
            </a:r>
            <a:r>
              <a:rPr lang="en-US" baseline="0" dirty="0" err="1"/>
              <a:t>từ</a:t>
            </a:r>
            <a:r>
              <a:rPr lang="en-US" baseline="0" dirty="0"/>
              <a:t> </a:t>
            </a:r>
            <a:r>
              <a:rPr lang="en-US" baseline="0" dirty="0" err="1"/>
              <a:t>xác</a:t>
            </a:r>
            <a:r>
              <a:rPr lang="en-US" baseline="0" dirty="0"/>
              <a:t> </a:t>
            </a:r>
            <a:r>
              <a:rPr lang="en-US" baseline="0" dirty="0" err="1"/>
              <a:t>định</a:t>
            </a:r>
            <a:r>
              <a:rPr lang="en-US" baseline="0" dirty="0"/>
              <a:t> </a:t>
            </a:r>
            <a:r>
              <a:rPr lang="en-US" baseline="0" dirty="0" err="1"/>
              <a:t>cho</a:t>
            </a:r>
            <a:r>
              <a:rPr lang="en-US" baseline="0" dirty="0"/>
              <a:t> </a:t>
            </a:r>
            <a:r>
              <a:rPr lang="en-US" baseline="0" dirty="0" err="1"/>
              <a:t>tới</a:t>
            </a:r>
            <a:r>
              <a:rPr lang="en-US" baseline="0" dirty="0"/>
              <a:t> </a:t>
            </a:r>
            <a:r>
              <a:rPr lang="en-US" baseline="0" dirty="0" err="1"/>
              <a:t>triển</a:t>
            </a:r>
            <a:r>
              <a:rPr lang="en-US" baseline="0" dirty="0"/>
              <a:t> </a:t>
            </a:r>
            <a:r>
              <a:rPr lang="en-US" baseline="0" dirty="0" err="1"/>
              <a:t>khai</a:t>
            </a:r>
            <a:endParaRPr lang="en-US" dirty="0"/>
          </a:p>
          <a:p>
            <a:pPr marL="0" indent="0">
              <a:buNone/>
            </a:pPr>
            <a:r>
              <a:rPr lang="en-US" dirty="0"/>
              <a:t>1. Định </a:t>
            </a:r>
            <a:r>
              <a:rPr lang="en-US" dirty="0" err="1"/>
              <a:t>nghĩa</a:t>
            </a:r>
            <a:r>
              <a:rPr lang="en-US" dirty="0"/>
              <a:t> </a:t>
            </a:r>
            <a:r>
              <a:rPr lang="en-US" dirty="0" err="1"/>
              <a:t>vấn</a:t>
            </a:r>
            <a:r>
              <a:rPr lang="en-US" dirty="0"/>
              <a:t> đề</a:t>
            </a:r>
          </a:p>
          <a:p>
            <a:pPr marL="0" indent="0">
              <a:buNone/>
            </a:pPr>
            <a:r>
              <a:rPr lang="en-US" dirty="0"/>
              <a:t>2. </a:t>
            </a:r>
            <a:r>
              <a:rPr lang="en-US" dirty="0" err="1"/>
              <a:t>Xác</a:t>
            </a:r>
            <a:r>
              <a:rPr lang="en-US" baseline="0" dirty="0"/>
              <a:t> </a:t>
            </a:r>
            <a:r>
              <a:rPr lang="en-US" baseline="0" dirty="0" err="1"/>
              <a:t>định</a:t>
            </a:r>
            <a:r>
              <a:rPr lang="en-US" baseline="0" dirty="0"/>
              <a:t> </a:t>
            </a:r>
            <a:r>
              <a:rPr lang="en-US" baseline="0" dirty="0" err="1"/>
              <a:t>các</a:t>
            </a:r>
            <a:r>
              <a:rPr lang="en-US" baseline="0" dirty="0"/>
              <a:t> </a:t>
            </a:r>
            <a:r>
              <a:rPr lang="en-US" baseline="0" dirty="0" err="1"/>
              <a:t>kiểu</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trừu</a:t>
            </a:r>
            <a:r>
              <a:rPr lang="en-US" baseline="0" dirty="0"/>
              <a:t> </a:t>
            </a:r>
            <a:r>
              <a:rPr lang="en-US" baseline="0" dirty="0" err="1"/>
              <a:t>tượng</a:t>
            </a:r>
            <a:r>
              <a:rPr lang="en-US" baseline="0" dirty="0"/>
              <a:t> </a:t>
            </a:r>
            <a:r>
              <a:rPr lang="en-US" baseline="0" dirty="0" err="1"/>
              <a:t>như</a:t>
            </a:r>
            <a:r>
              <a:rPr lang="en-US" baseline="0" dirty="0"/>
              <a:t> là </a:t>
            </a:r>
            <a:r>
              <a:rPr lang="en-US" baseline="0" dirty="0" err="1"/>
              <a:t>định</a:t>
            </a:r>
            <a:r>
              <a:rPr lang="en-US" baseline="0" dirty="0"/>
              <a:t> </a:t>
            </a:r>
            <a:r>
              <a:rPr lang="en-US" baseline="0" dirty="0" err="1"/>
              <a:t>nghĩa</a:t>
            </a:r>
            <a:r>
              <a:rPr lang="en-US" baseline="0" dirty="0"/>
              <a:t> </a:t>
            </a:r>
            <a:r>
              <a:rPr lang="en-US" baseline="0" dirty="0" err="1"/>
              <a:t>dữ</a:t>
            </a:r>
            <a:r>
              <a:rPr lang="en-US" baseline="0" dirty="0"/>
              <a:t> </a:t>
            </a:r>
            <a:r>
              <a:rPr lang="en-US" baseline="0" dirty="0" err="1"/>
              <a:t>liệu</a:t>
            </a:r>
            <a:r>
              <a:rPr lang="en-US" baseline="0" dirty="0"/>
              <a:t> hay </a:t>
            </a:r>
            <a:r>
              <a:rPr lang="en-US" baseline="0" dirty="0" err="1"/>
              <a:t>thuộc</a:t>
            </a:r>
            <a:r>
              <a:rPr lang="en-US" baseline="0" dirty="0"/>
              <a:t> tính</a:t>
            </a:r>
            <a:endParaRPr lang="en-US" dirty="0"/>
          </a:p>
          <a:p>
            <a:r>
              <a:rPr lang="en-US" dirty="0"/>
              <a:t>3.</a:t>
            </a:r>
            <a:r>
              <a:rPr lang="en-US" baseline="0" dirty="0"/>
              <a:t> </a:t>
            </a:r>
            <a:r>
              <a:rPr lang="en-US" dirty="0" err="1"/>
              <a:t>Chỉ</a:t>
            </a:r>
            <a:r>
              <a:rPr lang="en-US" dirty="0"/>
              <a:t> </a:t>
            </a:r>
            <a:r>
              <a:rPr lang="en-US" dirty="0" err="1"/>
              <a:t>định</a:t>
            </a:r>
            <a:r>
              <a:rPr lang="en-US" dirty="0"/>
              <a:t> </a:t>
            </a:r>
            <a:r>
              <a:rPr lang="en-US" dirty="0" err="1"/>
              <a:t>hoạt</a:t>
            </a:r>
            <a:r>
              <a:rPr lang="en-US" dirty="0"/>
              <a:t> động ADT</a:t>
            </a:r>
          </a:p>
          <a:p>
            <a:r>
              <a:rPr lang="vi-VN" dirty="0"/>
              <a:t>4. Chỉ định các tương tác ADT</a:t>
            </a:r>
            <a:endParaRPr lang="en-US" dirty="0"/>
          </a:p>
          <a:p>
            <a:r>
              <a:rPr lang="en-US" b="1" dirty="0" err="1"/>
              <a:t>Đồng</a:t>
            </a:r>
            <a:r>
              <a:rPr lang="en-US" b="1" baseline="0" dirty="0"/>
              <a:t> </a:t>
            </a:r>
            <a:r>
              <a:rPr lang="en-US" b="1" baseline="0" dirty="0" err="1"/>
              <a:t>thời</a:t>
            </a:r>
            <a:r>
              <a:rPr lang="en-US" b="1" baseline="0" dirty="0"/>
              <a:t> </a:t>
            </a:r>
            <a:r>
              <a:rPr lang="vi-VN" b="1" baseline="0" dirty="0"/>
              <a:t>Xác định hệ thống phân cấp đối tượng (nếu sử dụng OOP)</a:t>
            </a:r>
            <a:endParaRPr lang="en-US" b="1" baseline="0" dirty="0"/>
          </a:p>
          <a:p>
            <a:r>
              <a:rPr lang="en-US" b="0" baseline="0" dirty="0"/>
              <a:t>Và </a:t>
            </a:r>
            <a:r>
              <a:rPr lang="en-US" b="0" baseline="0" dirty="0" err="1"/>
              <a:t>cuối</a:t>
            </a:r>
            <a:r>
              <a:rPr lang="en-US" b="0" baseline="0" dirty="0"/>
              <a:t> </a:t>
            </a:r>
            <a:r>
              <a:rPr lang="en-US" b="0" baseline="0" dirty="0" err="1"/>
              <a:t>cùng</a:t>
            </a:r>
            <a:r>
              <a:rPr lang="en-US" b="0" baseline="0" dirty="0"/>
              <a:t> là </a:t>
            </a:r>
            <a:r>
              <a:rPr lang="en-US" b="0" baseline="0" dirty="0" err="1"/>
              <a:t>triển</a:t>
            </a:r>
            <a:r>
              <a:rPr lang="en-US" b="0" baseline="0" dirty="0"/>
              <a:t> </a:t>
            </a:r>
            <a:r>
              <a:rPr lang="en-US" b="0" baseline="0" dirty="0" err="1"/>
              <a:t>khai</a:t>
            </a:r>
            <a:r>
              <a:rPr lang="en-US" b="0" baseline="0" dirty="0"/>
              <a:t> </a:t>
            </a:r>
            <a:r>
              <a:rPr lang="en-US" b="0" baseline="0" dirty="0" err="1"/>
              <a:t>chúng</a:t>
            </a:r>
            <a:endParaRPr lang="en-US" b="0" dirty="0"/>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13</a:t>
            </a:fld>
            <a:endParaRPr lang="en-US"/>
          </a:p>
        </p:txBody>
      </p:sp>
    </p:spTree>
    <p:extLst>
      <p:ext uri="{BB962C8B-B14F-4D97-AF65-F5344CB8AC3E}">
        <p14:creationId xmlns:p14="http://schemas.microsoft.com/office/powerpoint/2010/main" val="4229888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Ngăn xếp là một cấu trúc dữ liệu tuyến tính chỉ có thể được truy cập ở một trong các đầu của nó để lưu trữ và truy xuất dữ liệu. Ví dụ về một chồng đĩa: Đĩa cuối cùng được đặt sau cùng sẽ bị loại bỏ đầu tiên của ngăn xếp đó.</a:t>
            </a:r>
            <a:endParaRPr lang="en-US" dirty="0"/>
          </a:p>
          <a:p>
            <a:r>
              <a:rPr lang="vi-VN" dirty="0"/>
              <a:t>Vì lý do này, một ngăn xếp được gọi là LIFO: Vào sau cùng / Ra </a:t>
            </a:r>
            <a:r>
              <a:rPr lang="en-US" dirty="0"/>
              <a:t>đầu</a:t>
            </a:r>
            <a:r>
              <a:rPr lang="en-US" baseline="0" dirty="0"/>
              <a:t> </a:t>
            </a:r>
            <a:r>
              <a:rPr lang="en-US" baseline="0" dirty="0" err="1"/>
              <a:t>tiên</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14</a:t>
            </a:fld>
            <a:endParaRPr lang="en-US"/>
          </a:p>
        </p:txBody>
      </p:sp>
    </p:spTree>
    <p:extLst>
      <p:ext uri="{BB962C8B-B14F-4D97-AF65-F5344CB8AC3E}">
        <p14:creationId xmlns:p14="http://schemas.microsoft.com/office/powerpoint/2010/main" val="400314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Vì</a:t>
            </a:r>
            <a:r>
              <a:rPr lang="en-US" dirty="0"/>
              <a:t> c</a:t>
            </a:r>
            <a:r>
              <a:rPr lang="vi-VN" dirty="0"/>
              <a:t>hỉ có thể lấy đĩa nếu có đĩa trên chồng và chỉ có thể thêm đĩa vào chồng khi có đủ chỗ; đó là nếu ngăn xếp không quá cao. </a:t>
            </a:r>
            <a:endParaRPr lang="en-US" dirty="0"/>
          </a:p>
          <a:p>
            <a:r>
              <a:rPr lang="vi-VN" dirty="0"/>
              <a:t>Do đó, một ngăn xếp được định nghĩa về các hoạt động thay đổi trạng thái của nó và các hoạt động kiểm tra trạng thái này. </a:t>
            </a:r>
            <a:endParaRPr lang="en-US" dirty="0"/>
          </a:p>
          <a:p>
            <a:r>
              <a:rPr lang="vi-VN" dirty="0"/>
              <a:t>Các hoạt động </a:t>
            </a:r>
            <a:r>
              <a:rPr lang="en-US" dirty="0"/>
              <a:t>đó bao gồm </a:t>
            </a:r>
            <a:r>
              <a:rPr lang="en-US" dirty="0" err="1"/>
              <a:t>như</a:t>
            </a:r>
            <a:r>
              <a:rPr lang="en-US" dirty="0"/>
              <a:t> là</a:t>
            </a:r>
            <a:r>
              <a:rPr lang="vi-VN" dirty="0"/>
              <a:t>:</a:t>
            </a:r>
            <a:endParaRPr lang="en-US" dirty="0"/>
          </a:p>
          <a:p>
            <a:pPr marL="285750" indent="-285750">
              <a:buFont typeface="Arial" panose="020B0604020202020204" pitchFamily="34" charset="0"/>
              <a:buChar char="•"/>
            </a:pPr>
            <a:r>
              <a:rPr lang="vi-VN" dirty="0"/>
              <a:t>clear () - Xóa ngăn xếp.</a:t>
            </a:r>
            <a:endParaRPr lang="en-US" dirty="0"/>
          </a:p>
          <a:p>
            <a:pPr marL="285750" indent="-285750">
              <a:buFont typeface="Arial" panose="020B0604020202020204" pitchFamily="34" charset="0"/>
              <a:buChar char="•"/>
            </a:pPr>
            <a:r>
              <a:rPr lang="vi-VN" dirty="0"/>
              <a:t>isEmpty () - Kiểm tra xem ngăn xếp có trống không.</a:t>
            </a:r>
            <a:endParaRPr lang="en-US" dirty="0"/>
          </a:p>
          <a:p>
            <a:pPr marL="285750" indent="-285750">
              <a:buFont typeface="Arial" panose="020B0604020202020204" pitchFamily="34" charset="0"/>
              <a:buChar char="•"/>
            </a:pPr>
            <a:r>
              <a:rPr lang="vi-VN" dirty="0"/>
              <a:t>push (phần tử) - Đặt phần tử lên trên cùng của ngăn xếp.</a:t>
            </a:r>
            <a:endParaRPr lang="en-US" dirty="0"/>
          </a:p>
          <a:p>
            <a:pPr marL="285750" indent="-285750">
              <a:buFont typeface="Arial" panose="020B0604020202020204" pitchFamily="34" charset="0"/>
              <a:buChar char="•"/>
            </a:pPr>
            <a:r>
              <a:rPr lang="vi-VN" dirty="0"/>
              <a:t>pop () - Lấy phần tử trên cùng từ ngăn xếp.</a:t>
            </a:r>
            <a:endParaRPr lang="en-US" dirty="0"/>
          </a:p>
          <a:p>
            <a:pPr marL="285750" indent="-285750">
              <a:buFont typeface="Arial" panose="020B0604020202020204" pitchFamily="34" charset="0"/>
              <a:buChar char="•"/>
            </a:pPr>
            <a:r>
              <a:rPr lang="vi-VN" dirty="0"/>
              <a:t>topEl () - Trả lại phần tử trên cùng trong ngăn xếp mà không cần xóa nó.</a:t>
            </a:r>
            <a:endParaRPr lang="en-US" dirty="0"/>
          </a:p>
          <a:p>
            <a:pPr marL="0" indent="0">
              <a:buFont typeface="Arial" panose="020B0604020202020204" pitchFamily="34" charset="0"/>
              <a:buNone/>
            </a:pPr>
            <a:r>
              <a:rPr lang="en-US" dirty="0" err="1"/>
              <a:t>Nhưng</a:t>
            </a:r>
            <a:r>
              <a:rPr lang="en-US" dirty="0"/>
              <a:t> trong </a:t>
            </a:r>
            <a:r>
              <a:rPr lang="en-US" dirty="0" err="1"/>
              <a:t>Ngăn</a:t>
            </a:r>
            <a:r>
              <a:rPr lang="en-US" dirty="0"/>
              <a:t> </a:t>
            </a:r>
            <a:r>
              <a:rPr lang="en-US" dirty="0" err="1"/>
              <a:t>xếp</a:t>
            </a:r>
            <a:r>
              <a:rPr lang="en-US" dirty="0"/>
              <a:t> </a:t>
            </a:r>
            <a:r>
              <a:rPr lang="en-US" dirty="0" err="1"/>
              <a:t>thường</a:t>
            </a:r>
            <a:r>
              <a:rPr lang="en-US" dirty="0"/>
              <a:t> </a:t>
            </a:r>
            <a:r>
              <a:rPr lang="en-US" dirty="0" err="1"/>
              <a:t>thì</a:t>
            </a:r>
            <a:r>
              <a:rPr lang="en-US" dirty="0"/>
              <a:t> </a:t>
            </a:r>
            <a:r>
              <a:rPr lang="en-US" dirty="0" err="1"/>
              <a:t>chỉ</a:t>
            </a:r>
            <a:r>
              <a:rPr lang="en-US" dirty="0"/>
              <a:t> có 2 </a:t>
            </a:r>
            <a:r>
              <a:rPr lang="en-US" dirty="0" err="1"/>
              <a:t>hoạt</a:t>
            </a:r>
            <a:r>
              <a:rPr lang="en-US" dirty="0"/>
              <a:t> động </a:t>
            </a:r>
            <a:r>
              <a:rPr lang="en-US" dirty="0" err="1"/>
              <a:t>chính</a:t>
            </a:r>
            <a:r>
              <a:rPr lang="en-US" dirty="0"/>
              <a:t> đó là Push và Pop. Để </a:t>
            </a:r>
            <a:r>
              <a:rPr lang="en-US" dirty="0" err="1"/>
              <a:t>làm</a:t>
            </a:r>
            <a:r>
              <a:rPr lang="en-US" dirty="0"/>
              <a:t> </a:t>
            </a:r>
            <a:r>
              <a:rPr lang="en-US" dirty="0" err="1"/>
              <a:t>rõ</a:t>
            </a:r>
            <a:r>
              <a:rPr lang="en-US" dirty="0"/>
              <a:t> </a:t>
            </a:r>
            <a:r>
              <a:rPr lang="en-US" dirty="0" err="1"/>
              <a:t>hơn</a:t>
            </a:r>
            <a:r>
              <a:rPr lang="en-US" dirty="0"/>
              <a:t> về những </a:t>
            </a:r>
            <a:r>
              <a:rPr lang="en-US" dirty="0" err="1"/>
              <a:t>cách</a:t>
            </a:r>
            <a:r>
              <a:rPr lang="en-US" dirty="0"/>
              <a:t> </a:t>
            </a:r>
            <a:r>
              <a:rPr lang="en-US" dirty="0" err="1"/>
              <a:t>hoạt</a:t>
            </a:r>
            <a:r>
              <a:rPr lang="en-US" dirty="0"/>
              <a:t> động </a:t>
            </a:r>
            <a:r>
              <a:rPr lang="en-US" dirty="0" err="1"/>
              <a:t>này</a:t>
            </a:r>
            <a:r>
              <a:rPr lang="en-US" dirty="0"/>
              <a:t>, </a:t>
            </a:r>
            <a:r>
              <a:rPr lang="en-US" dirty="0" err="1"/>
              <a:t>chúng</a:t>
            </a:r>
            <a:r>
              <a:rPr lang="en-US" dirty="0"/>
              <a:t> ta đến </a:t>
            </a:r>
            <a:r>
              <a:rPr lang="en-US" dirty="0" err="1"/>
              <a:t>với</a:t>
            </a:r>
            <a:r>
              <a:rPr lang="en-US" dirty="0"/>
              <a:t> ví dụ về </a:t>
            </a:r>
            <a:r>
              <a:rPr lang="en-US" dirty="0" err="1"/>
              <a:t>nó</a:t>
            </a:r>
            <a:r>
              <a:rPr lang="en-US" dirty="0"/>
              <a:t>. </a:t>
            </a:r>
          </a:p>
        </p:txBody>
      </p:sp>
      <p:sp>
        <p:nvSpPr>
          <p:cNvPr id="4" name="Slide Number Placeholder 3"/>
          <p:cNvSpPr>
            <a:spLocks noGrp="1"/>
          </p:cNvSpPr>
          <p:nvPr>
            <p:ph type="sldNum" sz="quarter" idx="10"/>
          </p:nvPr>
        </p:nvSpPr>
        <p:spPr/>
        <p:txBody>
          <a:bodyPr/>
          <a:lstStyle/>
          <a:p>
            <a:fld id="{3EBA5BD7-F043-4D1B-AA17-CD412FC534DE}" type="slidenum">
              <a:rPr lang="en-US" smtClean="0"/>
              <a:t>15</a:t>
            </a:fld>
            <a:endParaRPr lang="en-US"/>
          </a:p>
        </p:txBody>
      </p:sp>
    </p:spTree>
    <p:extLst>
      <p:ext uri="{BB962C8B-B14F-4D97-AF65-F5344CB8AC3E}">
        <p14:creationId xmlns:p14="http://schemas.microsoft.com/office/powerpoint/2010/main" val="2813918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222222"/>
                </a:solidFill>
                <a:effectLst/>
                <a:latin typeface="Verdana" panose="020B0604030504040204" pitchFamily="34" charset="0"/>
              </a:rPr>
              <a:t>Đầy</a:t>
            </a:r>
            <a:r>
              <a:rPr lang="en-US" b="0" i="0" dirty="0">
                <a:solidFill>
                  <a:srgbClr val="222222"/>
                </a:solidFill>
                <a:effectLst/>
                <a:latin typeface="Verdana" panose="020B0604030504040204" pitchFamily="34" charset="0"/>
              </a:rPr>
              <a:t>: </a:t>
            </a:r>
            <a:r>
              <a:rPr lang="vi-VN" b="0" i="0" dirty="0">
                <a:solidFill>
                  <a:srgbClr val="222222"/>
                </a:solidFill>
                <a:effectLst/>
                <a:latin typeface="Verdana" panose="020B0604030504040204" pitchFamily="34" charset="0"/>
              </a:rPr>
              <a:t>Hàm này sẽ kiểm tra xem stack hiện tại đã đầy hay chưa. Nếu chỉ số top của stack đang bằng với maxSize, tức stack đã đầy.</a:t>
            </a:r>
            <a:endParaRPr lang="en-US" b="0" i="0" dirty="0">
              <a:solidFill>
                <a:srgbClr val="222222"/>
              </a:solidFill>
              <a:effectLst/>
              <a:latin typeface="Verdana" panose="020B0604030504040204" pitchFamily="34" charset="0"/>
            </a:endParaRPr>
          </a:p>
          <a:p>
            <a:r>
              <a:rPr lang="en-US" b="0" i="0" dirty="0" err="1">
                <a:solidFill>
                  <a:srgbClr val="222222"/>
                </a:solidFill>
                <a:effectLst/>
                <a:latin typeface="Verdana" panose="020B0604030504040204" pitchFamily="34" charset="0"/>
              </a:rPr>
              <a:t>Rỗng</a:t>
            </a:r>
            <a:r>
              <a:rPr lang="en-US" b="0" i="0" dirty="0">
                <a:solidFill>
                  <a:srgbClr val="222222"/>
                </a:solidFill>
                <a:effectLst/>
                <a:latin typeface="Verdana" panose="020B0604030504040204" pitchFamily="34" charset="0"/>
              </a:rPr>
              <a:t>: </a:t>
            </a:r>
            <a:r>
              <a:rPr lang="vi-VN" b="0" i="0" dirty="0">
                <a:solidFill>
                  <a:srgbClr val="222222"/>
                </a:solidFill>
                <a:effectLst/>
                <a:latin typeface="Verdana" panose="020B0604030504040204" pitchFamily="34" charset="0"/>
              </a:rPr>
              <a:t>Nếu như stack đang không có phần tử nào, ta sẽ gán chỉ số top = -1 để đánh dấu. Như vậy, để kiểm tra stack có đang rỗng hay không rất đơn giản. Ta chỉ cần so sánh giá trị top có phải -1 hay không mà thôi.</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16</a:t>
            </a:fld>
            <a:endParaRPr lang="en-US"/>
          </a:p>
        </p:txBody>
      </p:sp>
    </p:spTree>
    <p:extLst>
      <p:ext uri="{BB962C8B-B14F-4D97-AF65-F5344CB8AC3E}">
        <p14:creationId xmlns:p14="http://schemas.microsoft.com/office/powerpoint/2010/main" val="3822905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000000"/>
                </a:solidFill>
                <a:effectLst/>
                <a:latin typeface="Arial" panose="020B0604020202020204" pitchFamily="34" charset="0"/>
              </a:rPr>
              <a:t>Quá trình đưa một phần tử dữ liệu mới vào ngăn xếp được gọi là Hoạt động Đẩy. Hoạt động đẩy bao gồm một loạt các bước –</a:t>
            </a:r>
            <a:endParaRPr lang="en-US" b="0" i="0" dirty="0">
              <a:solidFill>
                <a:srgbClr val="000000"/>
              </a:solidFill>
              <a:effectLst/>
              <a:latin typeface="Arial" panose="020B0604020202020204" pitchFamily="34" charset="0"/>
            </a:endParaRPr>
          </a:p>
          <a:p>
            <a:r>
              <a:rPr lang="en-US" b="0" i="0" dirty="0" err="1">
                <a:solidFill>
                  <a:srgbClr val="000000"/>
                </a:solidFill>
                <a:effectLst/>
                <a:latin typeface="Arial" panose="020B0604020202020204" pitchFamily="34" charset="0"/>
              </a:rPr>
              <a:t>Bước</a:t>
            </a:r>
            <a:r>
              <a:rPr lang="en-US" b="0" i="0" dirty="0">
                <a:solidFill>
                  <a:srgbClr val="000000"/>
                </a:solidFill>
                <a:effectLst/>
                <a:latin typeface="Arial" panose="020B0604020202020204" pitchFamily="34" charset="0"/>
              </a:rPr>
              <a:t> 1 là check </a:t>
            </a:r>
            <a:r>
              <a:rPr lang="en-US" b="0" i="0" dirty="0" err="1">
                <a:solidFill>
                  <a:srgbClr val="000000"/>
                </a:solidFill>
                <a:effectLst/>
                <a:latin typeface="Arial" panose="020B0604020202020204" pitchFamily="34" charset="0"/>
              </a:rPr>
              <a:t>xem</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thử</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ngăn</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xếp</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đã</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đầy</a:t>
            </a:r>
            <a:r>
              <a:rPr lang="en-US" b="0" i="0" dirty="0">
                <a:solidFill>
                  <a:srgbClr val="000000"/>
                </a:solidFill>
                <a:effectLst/>
                <a:latin typeface="Arial" panose="020B0604020202020204" pitchFamily="34" charset="0"/>
              </a:rPr>
              <a:t> hay </a:t>
            </a:r>
            <a:r>
              <a:rPr lang="en-US" b="0" i="0" dirty="0" err="1">
                <a:solidFill>
                  <a:srgbClr val="000000"/>
                </a:solidFill>
                <a:effectLst/>
                <a:latin typeface="Arial" panose="020B0604020202020204" pitchFamily="34" charset="0"/>
              </a:rPr>
              <a:t>chưa</a:t>
            </a:r>
            <a:endParaRPr lang="en-US" b="0" i="0" dirty="0">
              <a:solidFill>
                <a:srgbClr val="000000"/>
              </a:solidFill>
              <a:effectLst/>
              <a:latin typeface="Arial" panose="020B0604020202020204" pitchFamily="34" charset="0"/>
            </a:endParaRPr>
          </a:p>
          <a:p>
            <a:r>
              <a:rPr lang="en-US" b="0" i="0" dirty="0" err="1">
                <a:solidFill>
                  <a:srgbClr val="000000"/>
                </a:solidFill>
                <a:effectLst/>
                <a:latin typeface="Arial" panose="020B0604020202020204" pitchFamily="34" charset="0"/>
              </a:rPr>
              <a:t>Bước</a:t>
            </a:r>
            <a:r>
              <a:rPr lang="en-US" b="0" i="0" dirty="0">
                <a:solidFill>
                  <a:srgbClr val="000000"/>
                </a:solidFill>
                <a:effectLst/>
                <a:latin typeface="Arial" panose="020B0604020202020204" pitchFamily="34" charset="0"/>
              </a:rPr>
              <a:t> 2 </a:t>
            </a:r>
            <a:r>
              <a:rPr lang="en-US" b="0" i="0" dirty="0" err="1">
                <a:solidFill>
                  <a:srgbClr val="000000"/>
                </a:solidFill>
                <a:effectLst/>
                <a:latin typeface="Arial" panose="020B0604020202020204" pitchFamily="34" charset="0"/>
              </a:rPr>
              <a:t>Nếu</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ngăn</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xếp</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đầy</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thì</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tạo</a:t>
            </a:r>
            <a:r>
              <a:rPr lang="en-US" b="0" i="0" dirty="0">
                <a:solidFill>
                  <a:srgbClr val="000000"/>
                </a:solidFill>
                <a:effectLst/>
                <a:latin typeface="Arial" panose="020B0604020202020204" pitchFamily="34" charset="0"/>
              </a:rPr>
              <a:t> ra </a:t>
            </a:r>
            <a:r>
              <a:rPr lang="en-US" b="0" i="0" dirty="0" err="1">
                <a:solidFill>
                  <a:srgbClr val="000000"/>
                </a:solidFill>
                <a:effectLst/>
                <a:latin typeface="Arial" panose="020B0604020202020204" pitchFamily="34" charset="0"/>
              </a:rPr>
              <a:t>lỗi</a:t>
            </a:r>
            <a:r>
              <a:rPr lang="en-US" b="0" i="0" dirty="0">
                <a:solidFill>
                  <a:srgbClr val="000000"/>
                </a:solidFill>
                <a:effectLst/>
                <a:latin typeface="Arial" panose="020B0604020202020204" pitchFamily="34" charset="0"/>
              </a:rPr>
              <a:t> và out ra</a:t>
            </a:r>
          </a:p>
          <a:p>
            <a:r>
              <a:rPr lang="en-US" b="0" i="0" dirty="0" err="1">
                <a:solidFill>
                  <a:srgbClr val="000000"/>
                </a:solidFill>
                <a:effectLst/>
                <a:latin typeface="Arial" panose="020B0604020202020204" pitchFamily="34" charset="0"/>
              </a:rPr>
              <a:t>Bước</a:t>
            </a:r>
            <a:r>
              <a:rPr lang="en-US" b="0" i="0" dirty="0">
                <a:solidFill>
                  <a:srgbClr val="000000"/>
                </a:solidFill>
                <a:effectLst/>
                <a:latin typeface="Arial" panose="020B0604020202020204" pitchFamily="34" charset="0"/>
              </a:rPr>
              <a:t> 3 </a:t>
            </a:r>
            <a:r>
              <a:rPr lang="vi-VN" b="0" i="0" dirty="0">
                <a:solidFill>
                  <a:srgbClr val="000000"/>
                </a:solidFill>
                <a:effectLst/>
                <a:latin typeface="Arial" panose="020B0604020202020204" pitchFamily="34" charset="0"/>
              </a:rPr>
              <a:t>Nếu ngăn xếp chưa đầy, </a:t>
            </a:r>
            <a:r>
              <a:rPr lang="en-US" b="0" i="0" dirty="0" err="1">
                <a:solidFill>
                  <a:srgbClr val="000000"/>
                </a:solidFill>
                <a:effectLst/>
                <a:latin typeface="Arial" panose="020B0604020202020204" pitchFamily="34" charset="0"/>
              </a:rPr>
              <a:t>thì</a:t>
            </a:r>
            <a:r>
              <a:rPr lang="vi-VN" b="0" i="0" dirty="0">
                <a:solidFill>
                  <a:srgbClr val="000000"/>
                </a:solidFill>
                <a:effectLst/>
                <a:latin typeface="Arial" panose="020B0604020202020204" pitchFamily="34" charset="0"/>
              </a:rPr>
              <a:t> tăng dần </a:t>
            </a:r>
            <a:r>
              <a:rPr lang="en-US" b="1" i="0" dirty="0">
                <a:solidFill>
                  <a:srgbClr val="000000"/>
                </a:solidFill>
                <a:effectLst/>
                <a:latin typeface="Arial" panose="020B0604020202020204" pitchFamily="34" charset="0"/>
              </a:rPr>
              <a:t>TOP</a:t>
            </a:r>
            <a:r>
              <a:rPr lang="vi-VN" b="0" i="0" dirty="0">
                <a:solidFill>
                  <a:srgbClr val="000000"/>
                </a:solidFill>
                <a:effectLst/>
                <a:latin typeface="Arial" panose="020B0604020202020204" pitchFamily="34" charset="0"/>
              </a:rPr>
              <a:t> để trỏ đến không gian trống tiếp theo.</a:t>
            </a:r>
            <a:endParaRPr lang="en-US" b="0" i="0" dirty="0">
              <a:solidFill>
                <a:srgbClr val="000000"/>
              </a:solidFill>
              <a:effectLst/>
              <a:latin typeface="Arial" panose="020B0604020202020204" pitchFamily="34" charset="0"/>
            </a:endParaRPr>
          </a:p>
          <a:p>
            <a:r>
              <a:rPr lang="en-US" b="0" i="0" dirty="0" err="1">
                <a:solidFill>
                  <a:srgbClr val="000000"/>
                </a:solidFill>
                <a:effectLst/>
                <a:latin typeface="Arial" panose="020B0604020202020204" pitchFamily="34" charset="0"/>
              </a:rPr>
              <a:t>Bước</a:t>
            </a:r>
            <a:r>
              <a:rPr lang="en-US" b="0" i="0" dirty="0">
                <a:solidFill>
                  <a:srgbClr val="000000"/>
                </a:solidFill>
                <a:effectLst/>
                <a:latin typeface="Arial" panose="020B0604020202020204" pitchFamily="34" charset="0"/>
              </a:rPr>
              <a:t> 4 </a:t>
            </a:r>
            <a:r>
              <a:rPr lang="vi-VN" b="0" i="0" dirty="0">
                <a:solidFill>
                  <a:srgbClr val="000000"/>
                </a:solidFill>
                <a:effectLst/>
                <a:latin typeface="Arial" panose="020B0604020202020204" pitchFamily="34" charset="0"/>
              </a:rPr>
              <a:t>Thêm phần tử dữ liệu vào vị trí ngăn xếp, nơi </a:t>
            </a:r>
            <a:r>
              <a:rPr lang="en-US" b="0" i="0" dirty="0">
                <a:solidFill>
                  <a:srgbClr val="000000"/>
                </a:solidFill>
                <a:effectLst/>
                <a:latin typeface="Arial" panose="020B0604020202020204" pitchFamily="34" charset="0"/>
              </a:rPr>
              <a:t>top</a:t>
            </a:r>
            <a:r>
              <a:rPr lang="vi-VN" b="0" i="0" dirty="0">
                <a:solidFill>
                  <a:srgbClr val="000000"/>
                </a:solidFill>
                <a:effectLst/>
                <a:latin typeface="Arial" panose="020B0604020202020204" pitchFamily="34" charset="0"/>
              </a:rPr>
              <a:t> đang </a:t>
            </a:r>
            <a:r>
              <a:rPr lang="en-US" b="0" i="0" dirty="0">
                <a:solidFill>
                  <a:srgbClr val="000000"/>
                </a:solidFill>
                <a:effectLst/>
                <a:latin typeface="Arial" panose="020B0604020202020204" pitchFamily="34" charset="0"/>
              </a:rPr>
              <a:t>được </a:t>
            </a:r>
            <a:r>
              <a:rPr lang="vi-VN" b="0" i="0" dirty="0">
                <a:solidFill>
                  <a:srgbClr val="000000"/>
                </a:solidFill>
                <a:effectLst/>
                <a:latin typeface="Arial" panose="020B0604020202020204" pitchFamily="34" charset="0"/>
              </a:rPr>
              <a:t>trỏ</a:t>
            </a:r>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Và </a:t>
            </a:r>
            <a:r>
              <a:rPr lang="en-US" b="0" i="0" dirty="0" err="1">
                <a:solidFill>
                  <a:srgbClr val="000000"/>
                </a:solidFill>
                <a:effectLst/>
                <a:latin typeface="Arial" panose="020B0604020202020204" pitchFamily="34" charset="0"/>
              </a:rPr>
              <a:t>trả</a:t>
            </a:r>
            <a:r>
              <a:rPr lang="en-US" b="0" i="0" dirty="0">
                <a:solidFill>
                  <a:srgbClr val="000000"/>
                </a:solidFill>
                <a:effectLst/>
                <a:latin typeface="Arial" panose="020B0604020202020204" pitchFamily="34" charset="0"/>
              </a:rPr>
              <a:t> về </a:t>
            </a:r>
            <a:r>
              <a:rPr lang="en-US" b="0" i="0" dirty="0" err="1">
                <a:solidFill>
                  <a:srgbClr val="000000"/>
                </a:solidFill>
                <a:effectLst/>
                <a:latin typeface="Arial" panose="020B0604020202020204" pitchFamily="34" charset="0"/>
              </a:rPr>
              <a:t>thành</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công</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17</a:t>
            </a:fld>
            <a:endParaRPr lang="en-US"/>
          </a:p>
        </p:txBody>
      </p:sp>
    </p:spTree>
    <p:extLst>
      <p:ext uri="{BB962C8B-B14F-4D97-AF65-F5344CB8AC3E}">
        <p14:creationId xmlns:p14="http://schemas.microsoft.com/office/powerpoint/2010/main" val="1714264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Arial" panose="020B0604020202020204" pitchFamily="34" charset="0"/>
              </a:rPr>
              <a:t>Tiếp theo là </a:t>
            </a:r>
            <a:r>
              <a:rPr lang="en-US" b="0" i="0" dirty="0">
                <a:effectLst/>
                <a:latin typeface="Arial" panose="020B0604020202020204" pitchFamily="34" charset="0"/>
              </a:rPr>
              <a:t>Hoạt động Pop</a:t>
            </a:r>
          </a:p>
          <a:p>
            <a:pPr algn="just"/>
            <a:r>
              <a:rPr lang="vi-VN" b="0" i="0" dirty="0">
                <a:solidFill>
                  <a:srgbClr val="000000"/>
                </a:solidFill>
                <a:effectLst/>
                <a:latin typeface="Arial" panose="020B0604020202020204" pitchFamily="34" charset="0"/>
              </a:rPr>
              <a:t>Truy cập nội dung trong khi xóa nó khỏi ngăn xếp, được gọi là Thao tác </a:t>
            </a:r>
            <a:r>
              <a:rPr lang="en-US" b="0" i="0" dirty="0">
                <a:solidFill>
                  <a:srgbClr val="000000"/>
                </a:solidFill>
                <a:effectLst/>
                <a:latin typeface="Arial" panose="020B0604020202020204" pitchFamily="34" charset="0"/>
              </a:rPr>
              <a:t>POP</a:t>
            </a:r>
            <a:r>
              <a:rPr lang="vi-VN" b="0" i="0" dirty="0">
                <a:solidFill>
                  <a:srgbClr val="000000"/>
                </a:solidFill>
                <a:effectLst/>
                <a:latin typeface="Arial" panose="020B0604020202020204" pitchFamily="34" charset="0"/>
              </a:rPr>
              <a:t>. Trong quá trình triển khai mảng của hoạt động pop (), phần tử dữ liệu không thực sự bị xóa, thay vào đó phần </a:t>
            </a:r>
            <a:r>
              <a:rPr lang="vi-VN" b="1" i="0" dirty="0">
                <a:solidFill>
                  <a:srgbClr val="000000"/>
                </a:solidFill>
                <a:effectLst/>
                <a:latin typeface="Arial" panose="020B0604020202020204" pitchFamily="34" charset="0"/>
              </a:rPr>
              <a:t>trên</a:t>
            </a:r>
            <a:r>
              <a:rPr lang="vi-VN" b="0" i="0" dirty="0">
                <a:solidFill>
                  <a:srgbClr val="000000"/>
                </a:solidFill>
                <a:effectLst/>
                <a:latin typeface="Arial" panose="020B0604020202020204" pitchFamily="34" charset="0"/>
              </a:rPr>
              <a:t> được giảm xuống vị trí thấp hơn trong ngăn xếp để trỏ đến giá trị tiếp theo. Nhưng trong triển khai danh sách liên kết, pop () thực sự loại bỏ phần tử dữ liệu và phân bổ không gian bộ nhớ.</a:t>
            </a:r>
          </a:p>
          <a:p>
            <a:pPr algn="just"/>
            <a:r>
              <a:rPr lang="vi-VN" b="0" i="0" dirty="0">
                <a:solidFill>
                  <a:srgbClr val="000000"/>
                </a:solidFill>
                <a:effectLst/>
                <a:latin typeface="Arial" panose="020B0604020202020204" pitchFamily="34" charset="0"/>
              </a:rPr>
              <a:t>Hoạt động Pop có thể bao gồm các bước sau:</a:t>
            </a:r>
          </a:p>
          <a:p>
            <a:pPr algn="just">
              <a:buFont typeface="Arial" panose="020B0604020202020204" pitchFamily="34" charset="0"/>
              <a:buNone/>
            </a:pPr>
            <a:r>
              <a:rPr lang="vi-VN" b="1" i="0" dirty="0">
                <a:solidFill>
                  <a:srgbClr val="000000"/>
                </a:solidFill>
                <a:effectLst/>
                <a:latin typeface="Arial" panose="020B0604020202020204" pitchFamily="34" charset="0"/>
              </a:rPr>
              <a:t>Bước 1</a:t>
            </a:r>
            <a:r>
              <a:rPr lang="vi-VN" b="0" i="0" dirty="0">
                <a:solidFill>
                  <a:srgbClr val="000000"/>
                </a:solidFill>
                <a:effectLst/>
                <a:latin typeface="Arial" panose="020B0604020202020204" pitchFamily="34" charset="0"/>
              </a:rPr>
              <a:t> - Kiểm tra xem ngăn xếp có trống không.</a:t>
            </a:r>
          </a:p>
          <a:p>
            <a:pPr algn="just">
              <a:buFont typeface="Arial" panose="020B0604020202020204" pitchFamily="34" charset="0"/>
              <a:buNone/>
            </a:pPr>
            <a:r>
              <a:rPr lang="vi-VN" b="1" i="0" dirty="0">
                <a:solidFill>
                  <a:srgbClr val="000000"/>
                </a:solidFill>
                <a:effectLst/>
                <a:latin typeface="Arial" panose="020B0604020202020204" pitchFamily="34" charset="0"/>
              </a:rPr>
              <a:t>Bước 2</a:t>
            </a:r>
            <a:r>
              <a:rPr lang="vi-VN" b="0" i="0" dirty="0">
                <a:solidFill>
                  <a:srgbClr val="000000"/>
                </a:solidFill>
                <a:effectLst/>
                <a:latin typeface="Arial" panose="020B0604020202020204" pitchFamily="34" charset="0"/>
              </a:rPr>
              <a:t> - Nếu ngăn xếp trống, tạo ra lỗi và </a:t>
            </a:r>
            <a:r>
              <a:rPr lang="en-US" b="0" i="0" dirty="0">
                <a:solidFill>
                  <a:srgbClr val="000000"/>
                </a:solidFill>
                <a:effectLst/>
                <a:latin typeface="Arial" panose="020B0604020202020204" pitchFamily="34" charset="0"/>
              </a:rPr>
              <a:t>out</a:t>
            </a:r>
            <a:r>
              <a:rPr lang="vi-VN" b="0" i="0" dirty="0">
                <a:solidFill>
                  <a:srgbClr val="000000"/>
                </a:solidFill>
                <a:effectLst/>
                <a:latin typeface="Arial" panose="020B0604020202020204" pitchFamily="34" charset="0"/>
              </a:rPr>
              <a:t>.</a:t>
            </a:r>
          </a:p>
          <a:p>
            <a:pPr algn="just">
              <a:buFont typeface="Arial" panose="020B0604020202020204" pitchFamily="34" charset="0"/>
              <a:buNone/>
            </a:pPr>
            <a:r>
              <a:rPr lang="vi-VN" b="1" i="0" dirty="0">
                <a:solidFill>
                  <a:srgbClr val="000000"/>
                </a:solidFill>
                <a:effectLst/>
                <a:latin typeface="Arial" panose="020B0604020202020204" pitchFamily="34" charset="0"/>
              </a:rPr>
              <a:t>Bước 3</a:t>
            </a:r>
            <a:r>
              <a:rPr lang="vi-VN" b="0" i="0" dirty="0">
                <a:solidFill>
                  <a:srgbClr val="000000"/>
                </a:solidFill>
                <a:effectLst/>
                <a:latin typeface="Arial" panose="020B0604020202020204" pitchFamily="34" charset="0"/>
              </a:rPr>
              <a:t> - Nếu ngăn xếp không trống, </a:t>
            </a:r>
            <a:r>
              <a:rPr lang="en-US" b="0" i="0" dirty="0" err="1">
                <a:solidFill>
                  <a:srgbClr val="000000"/>
                </a:solidFill>
                <a:effectLst/>
                <a:latin typeface="Arial" panose="020B0604020202020204" pitchFamily="34" charset="0"/>
              </a:rPr>
              <a:t>thì</a:t>
            </a:r>
            <a:r>
              <a:rPr lang="vi-VN" b="0" i="0" dirty="0">
                <a:solidFill>
                  <a:srgbClr val="000000"/>
                </a:solidFill>
                <a:effectLst/>
                <a:latin typeface="Arial" panose="020B0604020202020204" pitchFamily="34" charset="0"/>
              </a:rPr>
              <a:t> truy cập phần tử dữ liệu mà ở </a:t>
            </a:r>
            <a:r>
              <a:rPr lang="vi-VN" b="1" i="0" dirty="0">
                <a:solidFill>
                  <a:srgbClr val="000000"/>
                </a:solidFill>
                <a:effectLst/>
                <a:latin typeface="Arial" panose="020B0604020202020204" pitchFamily="34" charset="0"/>
              </a:rPr>
              <a:t>trên cùng</a:t>
            </a:r>
            <a:r>
              <a:rPr lang="vi-VN" b="0" i="0" dirty="0">
                <a:solidFill>
                  <a:srgbClr val="000000"/>
                </a:solidFill>
                <a:effectLst/>
                <a:latin typeface="Arial" panose="020B0604020202020204" pitchFamily="34" charset="0"/>
              </a:rPr>
              <a:t> đang trỏ.</a:t>
            </a:r>
          </a:p>
          <a:p>
            <a:pPr algn="just">
              <a:buFont typeface="Arial" panose="020B0604020202020204" pitchFamily="34" charset="0"/>
              <a:buNone/>
            </a:pPr>
            <a:r>
              <a:rPr lang="vi-VN" b="1" i="0" dirty="0">
                <a:solidFill>
                  <a:srgbClr val="000000"/>
                </a:solidFill>
                <a:effectLst/>
                <a:latin typeface="Arial" panose="020B0604020202020204" pitchFamily="34" charset="0"/>
              </a:rPr>
              <a:t>Bước 4</a:t>
            </a:r>
            <a:r>
              <a:rPr lang="vi-VN" b="0" i="0" dirty="0">
                <a:solidFill>
                  <a:srgbClr val="000000"/>
                </a:solidFill>
                <a:effectLst/>
                <a:latin typeface="Arial" panose="020B0604020202020204" pitchFamily="34" charset="0"/>
              </a:rPr>
              <a:t> - Giảm giá trị của </a:t>
            </a:r>
            <a:r>
              <a:rPr lang="en-US" b="0" i="0" dirty="0">
                <a:solidFill>
                  <a:srgbClr val="000000"/>
                </a:solidFill>
                <a:effectLst/>
                <a:latin typeface="Arial" panose="020B0604020202020204" pitchFamily="34" charset="0"/>
              </a:rPr>
              <a:t>Top</a:t>
            </a:r>
            <a:r>
              <a:rPr lang="vi-VN" b="0" i="0" dirty="0">
                <a:solidFill>
                  <a:srgbClr val="000000"/>
                </a:solidFill>
                <a:effectLst/>
                <a:latin typeface="Arial" panose="020B0604020202020204" pitchFamily="34" charset="0"/>
              </a:rPr>
              <a:t> đi 1.</a:t>
            </a:r>
          </a:p>
          <a:p>
            <a:pPr algn="just">
              <a:buFont typeface="Arial" panose="020B0604020202020204" pitchFamily="34" charset="0"/>
              <a:buNone/>
            </a:pPr>
            <a:r>
              <a:rPr lang="en-US" b="1" i="0" dirty="0">
                <a:solidFill>
                  <a:srgbClr val="000000"/>
                </a:solidFill>
                <a:effectLst/>
                <a:latin typeface="Arial" panose="020B0604020202020204" pitchFamily="34" charset="0"/>
              </a:rPr>
              <a:t>Và </a:t>
            </a:r>
            <a:r>
              <a:rPr lang="vi-VN" b="0" i="0" dirty="0">
                <a:solidFill>
                  <a:srgbClr val="000000"/>
                </a:solidFill>
                <a:effectLst/>
                <a:latin typeface="Arial" panose="020B0604020202020204" pitchFamily="34" charset="0"/>
              </a:rPr>
              <a:t>Trả về thành công.</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18</a:t>
            </a:fld>
            <a:endParaRPr lang="en-US"/>
          </a:p>
        </p:txBody>
      </p:sp>
    </p:spTree>
    <p:extLst>
      <p:ext uri="{BB962C8B-B14F-4D97-AF65-F5344CB8AC3E}">
        <p14:creationId xmlns:p14="http://schemas.microsoft.com/office/powerpoint/2010/main" val="2368019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Nói chung, ngăn xếp rất hữu ích trong các tình huống khi dữ liệu phải được lưu trữ và sau đó được truy xuất theo thứ tự ngược lại. </a:t>
            </a:r>
            <a:endParaRPr lang="en-US" dirty="0"/>
          </a:p>
          <a:p>
            <a:r>
              <a:rPr lang="en-US" dirty="0"/>
              <a:t>Những</a:t>
            </a:r>
            <a:r>
              <a:rPr lang="en-US" baseline="0" dirty="0"/>
              <a:t> </a:t>
            </a:r>
            <a:r>
              <a:rPr lang="en-US" baseline="0" dirty="0" err="1"/>
              <a:t>ứng</a:t>
            </a:r>
            <a:r>
              <a:rPr lang="en-US" baseline="0" dirty="0"/>
              <a:t> dụng </a:t>
            </a:r>
            <a:r>
              <a:rPr lang="en-US" baseline="0" dirty="0" err="1"/>
              <a:t>thực</a:t>
            </a:r>
            <a:r>
              <a:rPr lang="en-US" baseline="0" dirty="0"/>
              <a:t> </a:t>
            </a:r>
            <a:r>
              <a:rPr lang="en-US" baseline="0" dirty="0" err="1"/>
              <a:t>tế</a:t>
            </a:r>
            <a:r>
              <a:rPr lang="en-US" baseline="0" dirty="0"/>
              <a:t> của </a:t>
            </a:r>
            <a:r>
              <a:rPr lang="en-US" baseline="0" dirty="0" err="1"/>
              <a:t>ngăn</a:t>
            </a:r>
            <a:r>
              <a:rPr lang="en-US" baseline="0" dirty="0"/>
              <a:t> </a:t>
            </a:r>
            <a:r>
              <a:rPr lang="en-US" baseline="0" dirty="0" err="1"/>
              <a:t>xếp</a:t>
            </a:r>
            <a:r>
              <a:rPr lang="en-US" baseline="0" dirty="0"/>
              <a:t> </a:t>
            </a:r>
            <a:r>
              <a:rPr lang="en-US" baseline="0" dirty="0" err="1"/>
              <a:t>như</a:t>
            </a:r>
            <a:r>
              <a:rPr lang="en-US" baseline="0" dirty="0"/>
              <a:t> là</a:t>
            </a:r>
          </a:p>
          <a:p>
            <a:pPr marL="0" marR="0" indent="0" algn="l" defTabSz="1218987" rtl="0" eaLnBrk="1" fontAlgn="auto" latinLnBrk="0" hangingPunct="1">
              <a:lnSpc>
                <a:spcPct val="100000"/>
              </a:lnSpc>
              <a:spcBef>
                <a:spcPts val="0"/>
              </a:spcBef>
              <a:spcAft>
                <a:spcPts val="0"/>
              </a:spcAft>
              <a:buClrTx/>
              <a:buSzTx/>
              <a:buFontTx/>
              <a:buNone/>
              <a:tabLst/>
              <a:defRPr/>
            </a:pPr>
            <a:r>
              <a:rPr lang="en-US" sz="1600" b="1" i="0" kern="1200" dirty="0" err="1">
                <a:solidFill>
                  <a:schemeClr val="tx1"/>
                </a:solidFill>
                <a:effectLst/>
                <a:latin typeface="+mn-lt"/>
                <a:ea typeface="+mn-ea"/>
                <a:cs typeface="+mn-cs"/>
              </a:rPr>
              <a:t>Đánh</a:t>
            </a:r>
            <a:r>
              <a:rPr lang="en-US" sz="1600" b="1" i="0" kern="1200" dirty="0">
                <a:solidFill>
                  <a:schemeClr val="tx1"/>
                </a:solidFill>
                <a:effectLst/>
                <a:latin typeface="+mn-lt"/>
                <a:ea typeface="+mn-ea"/>
                <a:cs typeface="+mn-cs"/>
              </a:rPr>
              <a:t> </a:t>
            </a:r>
            <a:r>
              <a:rPr lang="en-US" sz="1600" b="1" i="0" kern="1200" dirty="0" err="1">
                <a:solidFill>
                  <a:schemeClr val="tx1"/>
                </a:solidFill>
                <a:effectLst/>
                <a:latin typeface="+mn-lt"/>
                <a:ea typeface="+mn-ea"/>
                <a:cs typeface="+mn-cs"/>
              </a:rPr>
              <a:t>giá</a:t>
            </a:r>
            <a:r>
              <a:rPr lang="en-US" sz="1600" b="1" i="0" kern="1200" dirty="0">
                <a:solidFill>
                  <a:schemeClr val="tx1"/>
                </a:solidFill>
                <a:effectLst/>
                <a:latin typeface="+mn-lt"/>
                <a:ea typeface="+mn-ea"/>
                <a:cs typeface="+mn-cs"/>
              </a:rPr>
              <a:t> </a:t>
            </a:r>
            <a:r>
              <a:rPr lang="en-US" sz="1600" b="1" i="0" kern="1200" dirty="0" err="1">
                <a:solidFill>
                  <a:schemeClr val="tx1"/>
                </a:solidFill>
                <a:effectLst/>
                <a:latin typeface="+mn-lt"/>
                <a:ea typeface="+mn-ea"/>
                <a:cs typeface="+mn-cs"/>
              </a:rPr>
              <a:t>biểu</a:t>
            </a:r>
            <a:r>
              <a:rPr lang="en-US" sz="1600" b="1" i="0" kern="1200" dirty="0">
                <a:solidFill>
                  <a:schemeClr val="tx1"/>
                </a:solidFill>
                <a:effectLst/>
                <a:latin typeface="+mn-lt"/>
                <a:ea typeface="+mn-ea"/>
                <a:cs typeface="+mn-cs"/>
              </a:rPr>
              <a:t> </a:t>
            </a:r>
            <a:r>
              <a:rPr lang="en-US" sz="1600" b="1" i="0" kern="1200" dirty="0" err="1">
                <a:solidFill>
                  <a:schemeClr val="tx1"/>
                </a:solidFill>
                <a:effectLst/>
                <a:latin typeface="+mn-lt"/>
                <a:ea typeface="+mn-ea"/>
                <a:cs typeface="+mn-cs"/>
              </a:rPr>
              <a:t>thức</a:t>
            </a:r>
            <a:r>
              <a:rPr lang="en-US" sz="1600" b="1" i="0" kern="1200" dirty="0">
                <a:solidFill>
                  <a:schemeClr val="tx1"/>
                </a:solidFill>
                <a:effectLst/>
                <a:latin typeface="+mn-lt"/>
                <a:ea typeface="+mn-ea"/>
                <a:cs typeface="+mn-cs"/>
              </a:rPr>
              <a:t> và </a:t>
            </a:r>
            <a:r>
              <a:rPr lang="en-US" sz="1600" b="1" i="0" kern="1200" dirty="0" err="1">
                <a:solidFill>
                  <a:schemeClr val="tx1"/>
                </a:solidFill>
                <a:effectLst/>
                <a:latin typeface="+mn-lt"/>
                <a:ea typeface="+mn-ea"/>
                <a:cs typeface="+mn-cs"/>
              </a:rPr>
              <a:t>phân</a:t>
            </a:r>
            <a:r>
              <a:rPr lang="en-US" sz="1600" b="1" i="0" kern="1200" dirty="0">
                <a:solidFill>
                  <a:schemeClr val="tx1"/>
                </a:solidFill>
                <a:effectLst/>
                <a:latin typeface="+mn-lt"/>
                <a:ea typeface="+mn-ea"/>
                <a:cs typeface="+mn-cs"/>
              </a:rPr>
              <a:t> </a:t>
            </a:r>
            <a:r>
              <a:rPr lang="en-US" sz="1600" b="1" i="0" kern="1200" dirty="0" err="1">
                <a:solidFill>
                  <a:schemeClr val="tx1"/>
                </a:solidFill>
                <a:effectLst/>
                <a:latin typeface="+mn-lt"/>
                <a:ea typeface="+mn-ea"/>
                <a:cs typeface="+mn-cs"/>
              </a:rPr>
              <a:t>tích</a:t>
            </a:r>
            <a:r>
              <a:rPr lang="en-US" sz="1600" b="1" i="0" kern="1200" dirty="0">
                <a:solidFill>
                  <a:schemeClr val="tx1"/>
                </a:solidFill>
                <a:effectLst/>
                <a:latin typeface="+mn-lt"/>
                <a:ea typeface="+mn-ea"/>
                <a:cs typeface="+mn-cs"/>
              </a:rPr>
              <a:t> </a:t>
            </a:r>
            <a:r>
              <a:rPr lang="en-US" sz="1600" b="1" i="0" kern="1200" dirty="0" err="1">
                <a:solidFill>
                  <a:schemeClr val="tx1"/>
                </a:solidFill>
                <a:effectLst/>
                <a:latin typeface="+mn-lt"/>
                <a:ea typeface="+mn-ea"/>
                <a:cs typeface="+mn-cs"/>
              </a:rPr>
              <a:t>cú</a:t>
            </a:r>
            <a:r>
              <a:rPr lang="en-US" sz="1600" b="1" i="0" kern="1200" dirty="0">
                <a:solidFill>
                  <a:schemeClr val="tx1"/>
                </a:solidFill>
                <a:effectLst/>
                <a:latin typeface="+mn-lt"/>
                <a:ea typeface="+mn-ea"/>
                <a:cs typeface="+mn-cs"/>
              </a:rPr>
              <a:t> </a:t>
            </a:r>
            <a:r>
              <a:rPr lang="en-US" sz="1600" b="1" i="0" kern="1200" dirty="0" err="1">
                <a:solidFill>
                  <a:schemeClr val="tx1"/>
                </a:solidFill>
                <a:effectLst/>
                <a:latin typeface="+mn-lt"/>
                <a:ea typeface="+mn-ea"/>
                <a:cs typeface="+mn-cs"/>
              </a:rPr>
              <a:t>pháp</a:t>
            </a:r>
            <a:endParaRPr lang="en-US" sz="1600" b="1" i="0" kern="1200" dirty="0">
              <a:solidFill>
                <a:schemeClr val="tx1"/>
              </a:solidFill>
              <a:effectLst/>
              <a:latin typeface="+mn-lt"/>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r>
              <a:rPr lang="en-US" sz="1600" b="1" i="0" kern="1200" dirty="0" err="1">
                <a:solidFill>
                  <a:schemeClr val="tx1"/>
                </a:solidFill>
                <a:effectLst/>
                <a:latin typeface="+mn-lt"/>
                <a:ea typeface="+mn-ea"/>
                <a:cs typeface="+mn-cs"/>
              </a:rPr>
              <a:t>Biên</a:t>
            </a:r>
            <a:r>
              <a:rPr lang="en-US" sz="1600" b="1" i="0" kern="1200" dirty="0">
                <a:solidFill>
                  <a:schemeClr val="tx1"/>
                </a:solidFill>
                <a:effectLst/>
                <a:latin typeface="+mn-lt"/>
                <a:ea typeface="+mn-ea"/>
                <a:cs typeface="+mn-cs"/>
              </a:rPr>
              <a:t> </a:t>
            </a:r>
            <a:r>
              <a:rPr lang="en-US" sz="1600" b="1" i="0" kern="1200" dirty="0" err="1">
                <a:solidFill>
                  <a:schemeClr val="tx1"/>
                </a:solidFill>
                <a:effectLst/>
                <a:latin typeface="+mn-lt"/>
                <a:ea typeface="+mn-ea"/>
                <a:cs typeface="+mn-cs"/>
              </a:rPr>
              <a:t>dịch</a:t>
            </a:r>
            <a:r>
              <a:rPr lang="en-US" sz="1600" b="1" i="0" kern="1200" dirty="0">
                <a:solidFill>
                  <a:schemeClr val="tx1"/>
                </a:solidFill>
                <a:effectLst/>
                <a:latin typeface="+mn-lt"/>
                <a:ea typeface="+mn-ea"/>
                <a:cs typeface="+mn-cs"/>
              </a:rPr>
              <a:t> </a:t>
            </a:r>
            <a:r>
              <a:rPr lang="en-US" sz="1600" b="1" i="0" kern="1200" dirty="0" err="1">
                <a:solidFill>
                  <a:schemeClr val="tx1"/>
                </a:solidFill>
                <a:effectLst/>
                <a:latin typeface="+mn-lt"/>
                <a:ea typeface="+mn-ea"/>
                <a:cs typeface="+mn-cs"/>
              </a:rPr>
              <a:t>quản</a:t>
            </a:r>
            <a:r>
              <a:rPr lang="en-US" sz="1600" b="1" i="0" kern="1200" dirty="0">
                <a:solidFill>
                  <a:schemeClr val="tx1"/>
                </a:solidFill>
                <a:effectLst/>
                <a:latin typeface="+mn-lt"/>
                <a:ea typeface="+mn-ea"/>
                <a:cs typeface="+mn-cs"/>
              </a:rPr>
              <a:t> </a:t>
            </a:r>
            <a:r>
              <a:rPr lang="en-US" sz="1600" b="1" i="0" kern="1200" dirty="0" err="1">
                <a:solidFill>
                  <a:schemeClr val="tx1"/>
                </a:solidFill>
                <a:effectLst/>
                <a:latin typeface="+mn-lt"/>
                <a:ea typeface="+mn-ea"/>
                <a:cs typeface="+mn-cs"/>
              </a:rPr>
              <a:t>lý</a:t>
            </a:r>
            <a:r>
              <a:rPr lang="en-US" sz="1600" b="1" i="0" kern="1200" dirty="0">
                <a:solidFill>
                  <a:schemeClr val="tx1"/>
                </a:solidFill>
                <a:effectLst/>
                <a:latin typeface="+mn-lt"/>
                <a:ea typeface="+mn-ea"/>
                <a:cs typeface="+mn-cs"/>
              </a:rPr>
              <a:t> </a:t>
            </a:r>
            <a:r>
              <a:rPr lang="en-US" sz="1600" b="1" i="0" kern="1200" dirty="0" err="1">
                <a:solidFill>
                  <a:schemeClr val="tx1"/>
                </a:solidFill>
                <a:effectLst/>
                <a:latin typeface="+mn-lt"/>
                <a:ea typeface="+mn-ea"/>
                <a:cs typeface="+mn-cs"/>
              </a:rPr>
              <a:t>bộ</a:t>
            </a:r>
            <a:r>
              <a:rPr lang="en-US" sz="1600" b="1" i="0" kern="1200" dirty="0">
                <a:solidFill>
                  <a:schemeClr val="tx1"/>
                </a:solidFill>
                <a:effectLst/>
                <a:latin typeface="+mn-lt"/>
                <a:ea typeface="+mn-ea"/>
                <a:cs typeface="+mn-cs"/>
              </a:rPr>
              <a:t> </a:t>
            </a:r>
            <a:r>
              <a:rPr lang="en-US" sz="1600" b="1" i="0" kern="1200" dirty="0" err="1">
                <a:solidFill>
                  <a:schemeClr val="tx1"/>
                </a:solidFill>
                <a:effectLst/>
                <a:latin typeface="+mn-lt"/>
                <a:ea typeface="+mn-ea"/>
                <a:cs typeface="+mn-cs"/>
              </a:rPr>
              <a:t>nhớ</a:t>
            </a:r>
            <a:r>
              <a:rPr lang="en-US" sz="1600" b="1" i="0" kern="1200" dirty="0">
                <a:solidFill>
                  <a:schemeClr val="tx1"/>
                </a:solidFill>
                <a:effectLst/>
                <a:latin typeface="+mn-lt"/>
                <a:ea typeface="+mn-ea"/>
                <a:cs typeface="+mn-cs"/>
              </a:rPr>
              <a:t> </a:t>
            </a:r>
            <a:r>
              <a:rPr lang="en-US" sz="1600" b="1" i="0" kern="1200" dirty="0" err="1">
                <a:solidFill>
                  <a:schemeClr val="tx1"/>
                </a:solidFill>
                <a:effectLst/>
                <a:latin typeface="+mn-lt"/>
                <a:ea typeface="+mn-ea"/>
                <a:cs typeface="+mn-cs"/>
              </a:rPr>
              <a:t>thời</a:t>
            </a:r>
            <a:r>
              <a:rPr lang="en-US" sz="1600" b="1" i="0" kern="1200" dirty="0">
                <a:solidFill>
                  <a:schemeClr val="tx1"/>
                </a:solidFill>
                <a:effectLst/>
                <a:latin typeface="+mn-lt"/>
                <a:ea typeface="+mn-ea"/>
                <a:cs typeface="+mn-cs"/>
              </a:rPr>
              <a:t> </a:t>
            </a:r>
            <a:r>
              <a:rPr lang="en-US" sz="1600" b="1" i="0" kern="1200" dirty="0" err="1">
                <a:solidFill>
                  <a:schemeClr val="tx1"/>
                </a:solidFill>
                <a:effectLst/>
                <a:latin typeface="+mn-lt"/>
                <a:ea typeface="+mn-ea"/>
                <a:cs typeface="+mn-cs"/>
              </a:rPr>
              <a:t>gian</a:t>
            </a:r>
            <a:r>
              <a:rPr lang="en-US" sz="1600" b="1" i="0" kern="1200" dirty="0">
                <a:solidFill>
                  <a:schemeClr val="tx1"/>
                </a:solidFill>
                <a:effectLst/>
                <a:latin typeface="+mn-lt"/>
                <a:ea typeface="+mn-ea"/>
                <a:cs typeface="+mn-cs"/>
              </a:rPr>
              <a:t> </a:t>
            </a:r>
            <a:endParaRPr lang="en-US" dirty="0"/>
          </a:p>
          <a:p>
            <a:pPr marL="0" marR="0" indent="0" algn="l" defTabSz="1218987" rtl="0" eaLnBrk="1" fontAlgn="auto" latinLnBrk="0" hangingPunct="1">
              <a:lnSpc>
                <a:spcPct val="100000"/>
              </a:lnSpc>
              <a:spcBef>
                <a:spcPts val="0"/>
              </a:spcBef>
              <a:spcAft>
                <a:spcPts val="0"/>
              </a:spcAft>
              <a:buClrTx/>
              <a:buSzTx/>
              <a:buFontTx/>
              <a:buNone/>
              <a:tabLst/>
              <a:defRPr/>
            </a:pPr>
            <a:r>
              <a:rPr lang="en-US" sz="1600" b="1" i="0" kern="1200" baseline="0" dirty="0">
                <a:solidFill>
                  <a:schemeClr val="tx1"/>
                </a:solidFill>
                <a:effectLst/>
                <a:latin typeface="+mn-lt"/>
                <a:ea typeface="+mn-ea"/>
                <a:cs typeface="+mn-cs"/>
              </a:rPr>
              <a:t>Tiếp là </a:t>
            </a:r>
            <a:r>
              <a:rPr lang="en-US" sz="1600" b="1" i="0" kern="1200" dirty="0">
                <a:solidFill>
                  <a:schemeClr val="tx1"/>
                </a:solidFill>
                <a:effectLst/>
                <a:latin typeface="+mn-lt"/>
                <a:ea typeface="+mn-ea"/>
                <a:cs typeface="+mn-cs"/>
              </a:rPr>
              <a:t>Backtracking:</a:t>
            </a:r>
            <a:r>
              <a:rPr lang="en-US" sz="1600" b="1" i="0" kern="1200" baseline="0" dirty="0">
                <a:solidFill>
                  <a:schemeClr val="tx1"/>
                </a:solidFill>
                <a:effectLst/>
                <a:latin typeface="+mn-lt"/>
                <a:ea typeface="+mn-ea"/>
                <a:cs typeface="+mn-cs"/>
              </a:rPr>
              <a:t> </a:t>
            </a:r>
            <a:r>
              <a:rPr lang="en-US" sz="1600" b="1" i="0" kern="1200" baseline="0" dirty="0" err="1">
                <a:solidFill>
                  <a:schemeClr val="tx1"/>
                </a:solidFill>
                <a:effectLst/>
                <a:latin typeface="+mn-lt"/>
                <a:ea typeface="+mn-ea"/>
                <a:cs typeface="+mn-cs"/>
              </a:rPr>
              <a:t>thuật</a:t>
            </a:r>
            <a:r>
              <a:rPr lang="en-US" sz="1600" b="1" i="0" kern="1200" baseline="0" dirty="0">
                <a:solidFill>
                  <a:schemeClr val="tx1"/>
                </a:solidFill>
                <a:effectLst/>
                <a:latin typeface="+mn-lt"/>
                <a:ea typeface="+mn-ea"/>
                <a:cs typeface="+mn-cs"/>
              </a:rPr>
              <a:t> </a:t>
            </a:r>
            <a:r>
              <a:rPr lang="en-US" sz="1600" b="1" i="0" kern="1200" baseline="0" dirty="0" err="1">
                <a:solidFill>
                  <a:schemeClr val="tx1"/>
                </a:solidFill>
                <a:effectLst/>
                <a:latin typeface="+mn-lt"/>
                <a:ea typeface="+mn-ea"/>
                <a:cs typeface="+mn-cs"/>
              </a:rPr>
              <a:t>toán</a:t>
            </a:r>
            <a:r>
              <a:rPr lang="en-US" sz="1600" b="1" i="0" kern="1200" baseline="0" dirty="0">
                <a:solidFill>
                  <a:schemeClr val="tx1"/>
                </a:solidFill>
                <a:effectLst/>
                <a:latin typeface="+mn-lt"/>
                <a:ea typeface="+mn-ea"/>
                <a:cs typeface="+mn-cs"/>
              </a:rPr>
              <a:t> quay </a:t>
            </a:r>
            <a:r>
              <a:rPr lang="en-US" sz="1600" b="1" i="0" kern="1200" baseline="0" dirty="0" err="1">
                <a:solidFill>
                  <a:schemeClr val="tx1"/>
                </a:solidFill>
                <a:effectLst/>
                <a:latin typeface="+mn-lt"/>
                <a:ea typeface="+mn-ea"/>
                <a:cs typeface="+mn-cs"/>
              </a:rPr>
              <a:t>lùi</a:t>
            </a:r>
            <a:r>
              <a:rPr lang="en-US" sz="1600" b="1" i="0" kern="1200" baseline="0" dirty="0">
                <a:solidFill>
                  <a:schemeClr val="tx1"/>
                </a:solidFill>
                <a:effectLst/>
                <a:latin typeface="+mn-lt"/>
                <a:ea typeface="+mn-ea"/>
                <a:cs typeface="+mn-cs"/>
              </a:rPr>
              <a:t> – </a:t>
            </a:r>
            <a:r>
              <a:rPr lang="en-US" sz="1600" b="1" i="0" kern="1200" baseline="0" dirty="0" err="1">
                <a:solidFill>
                  <a:schemeClr val="tx1"/>
                </a:solidFill>
                <a:effectLst/>
                <a:latin typeface="+mn-lt"/>
                <a:ea typeface="+mn-ea"/>
                <a:cs typeface="+mn-cs"/>
              </a:rPr>
              <a:t>nó</a:t>
            </a:r>
            <a:r>
              <a:rPr lang="en-US" sz="1600" b="1" i="0" kern="1200" baseline="0" dirty="0">
                <a:solidFill>
                  <a:schemeClr val="tx1"/>
                </a:solidFill>
                <a:effectLst/>
                <a:latin typeface="+mn-lt"/>
                <a:ea typeface="+mn-ea"/>
                <a:cs typeface="+mn-cs"/>
              </a:rPr>
              <a:t> </a:t>
            </a:r>
            <a:r>
              <a:rPr lang="en-US" sz="1600" b="1" i="0" kern="1200" baseline="0" dirty="0" err="1">
                <a:solidFill>
                  <a:schemeClr val="tx1"/>
                </a:solidFill>
                <a:effectLst/>
                <a:latin typeface="+mn-lt"/>
                <a:ea typeface="+mn-ea"/>
                <a:cs typeface="+mn-cs"/>
              </a:rPr>
              <a:t>giống</a:t>
            </a:r>
            <a:r>
              <a:rPr lang="en-US" sz="1600" b="1" i="0" kern="1200" baseline="0" dirty="0">
                <a:solidFill>
                  <a:schemeClr val="tx1"/>
                </a:solidFill>
                <a:effectLst/>
                <a:latin typeface="+mn-lt"/>
                <a:ea typeface="+mn-ea"/>
                <a:cs typeface="+mn-cs"/>
              </a:rPr>
              <a:t> </a:t>
            </a:r>
            <a:r>
              <a:rPr lang="en-US" sz="1600" b="1" i="0" kern="1200" baseline="0" dirty="0" err="1">
                <a:solidFill>
                  <a:schemeClr val="tx1"/>
                </a:solidFill>
                <a:effectLst/>
                <a:latin typeface="+mn-lt"/>
                <a:ea typeface="+mn-ea"/>
                <a:cs typeface="+mn-cs"/>
              </a:rPr>
              <a:t>thuật</a:t>
            </a:r>
            <a:r>
              <a:rPr lang="en-US" sz="1600" b="1" i="0" kern="1200" baseline="0" dirty="0">
                <a:solidFill>
                  <a:schemeClr val="tx1"/>
                </a:solidFill>
                <a:effectLst/>
                <a:latin typeface="+mn-lt"/>
                <a:ea typeface="+mn-ea"/>
                <a:cs typeface="+mn-cs"/>
              </a:rPr>
              <a:t> </a:t>
            </a:r>
            <a:r>
              <a:rPr lang="en-US" sz="1600" b="1" i="0" kern="1200" baseline="0" dirty="0" err="1">
                <a:solidFill>
                  <a:schemeClr val="tx1"/>
                </a:solidFill>
                <a:effectLst/>
                <a:latin typeface="+mn-lt"/>
                <a:ea typeface="+mn-ea"/>
                <a:cs typeface="+mn-cs"/>
              </a:rPr>
              <a:t>toán</a:t>
            </a:r>
            <a:r>
              <a:rPr lang="en-US" sz="1600" b="1" i="0" kern="1200" baseline="0" dirty="0">
                <a:solidFill>
                  <a:schemeClr val="tx1"/>
                </a:solidFill>
                <a:effectLst/>
                <a:latin typeface="+mn-lt"/>
                <a:ea typeface="+mn-ea"/>
                <a:cs typeface="+mn-cs"/>
              </a:rPr>
              <a:t> </a:t>
            </a:r>
            <a:r>
              <a:rPr lang="en-US" sz="1600" b="1" i="0" kern="1200" baseline="0" dirty="0" err="1">
                <a:solidFill>
                  <a:schemeClr val="tx1"/>
                </a:solidFill>
                <a:effectLst/>
                <a:latin typeface="+mn-lt"/>
                <a:ea typeface="+mn-ea"/>
                <a:cs typeface="+mn-cs"/>
              </a:rPr>
              <a:t>vét</a:t>
            </a:r>
            <a:r>
              <a:rPr lang="en-US" sz="1600" b="1" i="0" kern="1200" baseline="0" dirty="0">
                <a:solidFill>
                  <a:schemeClr val="tx1"/>
                </a:solidFill>
                <a:effectLst/>
                <a:latin typeface="+mn-lt"/>
                <a:ea typeface="+mn-ea"/>
                <a:cs typeface="+mn-cs"/>
              </a:rPr>
              <a:t> </a:t>
            </a:r>
            <a:r>
              <a:rPr lang="en-US" sz="1600" b="1" i="0" kern="1200" baseline="0" dirty="0" err="1">
                <a:solidFill>
                  <a:schemeClr val="tx1"/>
                </a:solidFill>
                <a:effectLst/>
                <a:latin typeface="+mn-lt"/>
                <a:ea typeface="+mn-ea"/>
                <a:cs typeface="+mn-cs"/>
              </a:rPr>
              <a:t>cạn</a:t>
            </a:r>
            <a:r>
              <a:rPr lang="en-US" sz="1600" b="1" i="0" kern="1200" baseline="0" dirty="0">
                <a:solidFill>
                  <a:schemeClr val="tx1"/>
                </a:solidFill>
                <a:effectLst/>
                <a:latin typeface="+mn-lt"/>
                <a:ea typeface="+mn-ea"/>
                <a:cs typeface="+mn-cs"/>
              </a:rPr>
              <a:t> </a:t>
            </a:r>
            <a:r>
              <a:rPr lang="en-US" sz="1600" b="1" i="0" kern="1200" baseline="0" dirty="0" err="1">
                <a:solidFill>
                  <a:schemeClr val="tx1"/>
                </a:solidFill>
                <a:effectLst/>
                <a:latin typeface="+mn-lt"/>
                <a:ea typeface="+mn-ea"/>
                <a:cs typeface="+mn-cs"/>
              </a:rPr>
              <a:t>ấy</a:t>
            </a:r>
            <a:endParaRPr lang="en-US" sz="1600" b="1" i="0" kern="1200" baseline="0" dirty="0">
              <a:solidFill>
                <a:schemeClr val="tx1"/>
              </a:solidFill>
              <a:effectLst/>
              <a:latin typeface="+mn-lt"/>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r>
              <a:rPr lang="vi-VN" b="1" i="0" dirty="0">
                <a:solidFill>
                  <a:srgbClr val="E8E8E8"/>
                </a:solidFill>
                <a:effectLst/>
                <a:latin typeface="arial" panose="020B0604020202020204" pitchFamily="34" charset="0"/>
              </a:rPr>
              <a:t>Vét cạn là</a:t>
            </a:r>
            <a:r>
              <a:rPr lang="vi-VN" b="0" i="0" dirty="0">
                <a:solidFill>
                  <a:srgbClr val="E8E8E8"/>
                </a:solidFill>
                <a:effectLst/>
                <a:latin typeface="arial" panose="020B0604020202020204" pitchFamily="34" charset="0"/>
              </a:rPr>
              <a:t> một phương pháp giải </a:t>
            </a:r>
            <a:r>
              <a:rPr lang="vi-VN" b="1" i="0" dirty="0">
                <a:solidFill>
                  <a:srgbClr val="E8E8E8"/>
                </a:solidFill>
                <a:effectLst/>
                <a:latin typeface="arial" panose="020B0604020202020204" pitchFamily="34" charset="0"/>
              </a:rPr>
              <a:t>toán</a:t>
            </a:r>
            <a:r>
              <a:rPr lang="vi-VN" b="0" i="0" dirty="0">
                <a:solidFill>
                  <a:srgbClr val="E8E8E8"/>
                </a:solidFill>
                <a:effectLst/>
                <a:latin typeface="arial" panose="020B0604020202020204" pitchFamily="34" charset="0"/>
              </a:rPr>
              <a:t> trong tin học: tìm nghiệm của một bài </a:t>
            </a:r>
            <a:r>
              <a:rPr lang="vi-VN" b="1" i="0" dirty="0">
                <a:solidFill>
                  <a:srgbClr val="E8E8E8"/>
                </a:solidFill>
                <a:effectLst/>
                <a:latin typeface="arial" panose="020B0604020202020204" pitchFamily="34" charset="0"/>
              </a:rPr>
              <a:t>toán</a:t>
            </a:r>
            <a:r>
              <a:rPr lang="vi-VN" b="0" i="0" dirty="0">
                <a:solidFill>
                  <a:srgbClr val="E8E8E8"/>
                </a:solidFill>
                <a:effectLst/>
                <a:latin typeface="arial" panose="020B0604020202020204" pitchFamily="34" charset="0"/>
              </a:rPr>
              <a:t> bằng cách xem xét tất cả các phương án có thể. Ưu điểm của phương pháp này </a:t>
            </a:r>
            <a:r>
              <a:rPr lang="vi-VN" b="1" i="0" dirty="0">
                <a:solidFill>
                  <a:srgbClr val="E8E8E8"/>
                </a:solidFill>
                <a:effectLst/>
                <a:latin typeface="arial" panose="020B0604020202020204" pitchFamily="34" charset="0"/>
              </a:rPr>
              <a:t>là</a:t>
            </a:r>
            <a:r>
              <a:rPr lang="vi-VN" b="0" i="0" dirty="0">
                <a:solidFill>
                  <a:srgbClr val="E8E8E8"/>
                </a:solidFill>
                <a:effectLst/>
                <a:latin typeface="arial" panose="020B0604020202020204" pitchFamily="34" charset="0"/>
              </a:rPr>
              <a:t> luôn đảm bảo tìm ra nghiệm đúng, chính xác. ... Do đó </a:t>
            </a:r>
            <a:r>
              <a:rPr lang="vi-VN" b="1" i="0" dirty="0">
                <a:solidFill>
                  <a:srgbClr val="E8E8E8"/>
                </a:solidFill>
                <a:effectLst/>
                <a:latin typeface="arial" panose="020B0604020202020204" pitchFamily="34" charset="0"/>
              </a:rPr>
              <a:t>vét cạn</a:t>
            </a:r>
            <a:r>
              <a:rPr lang="vi-VN" b="0" i="0" dirty="0">
                <a:solidFill>
                  <a:srgbClr val="E8E8E8"/>
                </a:solidFill>
                <a:effectLst/>
                <a:latin typeface="arial" panose="020B0604020202020204" pitchFamily="34" charset="0"/>
              </a:rPr>
              <a:t> thường chỉ phù hợp với các bài </a:t>
            </a:r>
            <a:r>
              <a:rPr lang="vi-VN" b="1" i="0" dirty="0">
                <a:solidFill>
                  <a:srgbClr val="E8E8E8"/>
                </a:solidFill>
                <a:effectLst/>
                <a:latin typeface="arial" panose="020B0604020202020204" pitchFamily="34" charset="0"/>
              </a:rPr>
              <a:t>toán</a:t>
            </a:r>
            <a:r>
              <a:rPr lang="vi-VN" b="0" i="0" dirty="0">
                <a:solidFill>
                  <a:srgbClr val="E8E8E8"/>
                </a:solidFill>
                <a:effectLst/>
                <a:latin typeface="arial" panose="020B0604020202020204" pitchFamily="34" charset="0"/>
              </a:rPr>
              <a:t> có kích thước nhỏ</a:t>
            </a:r>
            <a:endParaRPr lang="en-US" sz="1600" b="1" i="0" kern="1200" baseline="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19</a:t>
            </a:fld>
            <a:endParaRPr lang="en-US"/>
          </a:p>
        </p:txBody>
      </p:sp>
    </p:spTree>
    <p:extLst>
      <p:ext uri="{BB962C8B-B14F-4D97-AF65-F5344CB8AC3E}">
        <p14:creationId xmlns:p14="http://schemas.microsoft.com/office/powerpoint/2010/main" val="1192216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21</a:t>
            </a:fld>
            <a:endParaRPr lang="en-US"/>
          </a:p>
        </p:txBody>
      </p:sp>
    </p:spTree>
    <p:extLst>
      <p:ext uri="{BB962C8B-B14F-4D97-AF65-F5344CB8AC3E}">
        <p14:creationId xmlns:p14="http://schemas.microsoft.com/office/powerpoint/2010/main" val="3533833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Trước</a:t>
            </a:r>
            <a:r>
              <a:rPr lang="en-US" baseline="0" dirty="0"/>
              <a:t> </a:t>
            </a:r>
            <a:r>
              <a:rPr lang="en-US" baseline="0" dirty="0" err="1"/>
              <a:t>tiên</a:t>
            </a:r>
            <a:r>
              <a:rPr lang="en-US" baseline="0" dirty="0"/>
              <a:t> </a:t>
            </a:r>
            <a:r>
              <a:rPr lang="en-US" baseline="0" dirty="0" err="1"/>
              <a:t>chúng</a:t>
            </a:r>
            <a:r>
              <a:rPr lang="en-US" baseline="0" dirty="0"/>
              <a:t> ta </a:t>
            </a:r>
            <a:r>
              <a:rPr lang="en-US" baseline="0" dirty="0" err="1"/>
              <a:t>làm</a:t>
            </a:r>
            <a:r>
              <a:rPr lang="en-US" baseline="0" dirty="0"/>
              <a:t> </a:t>
            </a:r>
            <a:r>
              <a:rPr lang="en-US" baseline="0" dirty="0" err="1"/>
              <a:t>rõ</a:t>
            </a:r>
            <a:r>
              <a:rPr lang="en-US" baseline="0" dirty="0"/>
              <a:t> </a:t>
            </a:r>
            <a:r>
              <a:rPr lang="en-US" baseline="0" dirty="0" err="1"/>
              <a:t>trừu</a:t>
            </a:r>
            <a:r>
              <a:rPr lang="en-US" baseline="0" dirty="0"/>
              <a:t> </a:t>
            </a:r>
            <a:r>
              <a:rPr lang="en-US" baseline="0" dirty="0" err="1"/>
              <a:t>tượng</a:t>
            </a:r>
            <a:r>
              <a:rPr lang="en-US" baseline="0" dirty="0"/>
              <a:t> </a:t>
            </a:r>
            <a:r>
              <a:rPr lang="en-US" baseline="0" dirty="0" err="1"/>
              <a:t>hóa</a:t>
            </a:r>
            <a:r>
              <a:rPr lang="en-US" baseline="0" dirty="0"/>
              <a:t> </a:t>
            </a:r>
            <a:r>
              <a:rPr lang="en-US" baseline="0" dirty="0" err="1"/>
              <a:t>dữ</a:t>
            </a:r>
            <a:r>
              <a:rPr lang="en-US" baseline="0" dirty="0"/>
              <a:t> </a:t>
            </a:r>
            <a:r>
              <a:rPr lang="en-US" baseline="0" dirty="0" err="1"/>
              <a:t>kiệu</a:t>
            </a:r>
            <a:r>
              <a:rPr lang="en-US" baseline="0" dirty="0"/>
              <a:t> là </a:t>
            </a:r>
            <a:r>
              <a:rPr lang="en-US" baseline="0" dirty="0" err="1"/>
              <a:t>gì</a:t>
            </a:r>
            <a:r>
              <a:rPr lang="en-US" baseline="0" dirty="0"/>
              <a:t>?</a:t>
            </a:r>
          </a:p>
          <a:p>
            <a:r>
              <a:rPr lang="vi-VN" sz="1600" b="1" i="0" kern="1200" dirty="0">
                <a:solidFill>
                  <a:schemeClr val="tx1"/>
                </a:solidFill>
                <a:effectLst/>
                <a:latin typeface="+mn-lt"/>
                <a:ea typeface="+mn-ea"/>
                <a:cs typeface="+mn-cs"/>
              </a:rPr>
              <a:t>Trừu tượng hóa dữ liệu</a:t>
            </a:r>
            <a:r>
              <a:rPr lang="vi-VN" sz="1600" b="0" i="0" kern="1200" dirty="0">
                <a:solidFill>
                  <a:schemeClr val="tx1"/>
                </a:solidFill>
                <a:effectLst/>
                <a:latin typeface="+mn-lt"/>
                <a:ea typeface="+mn-ea"/>
                <a:cs typeface="+mn-cs"/>
              </a:rPr>
              <a:t> là việc rút gọn một phần </a:t>
            </a:r>
            <a:r>
              <a:rPr lang="vi-VN" sz="1600" b="1" i="0" kern="1200" dirty="0">
                <a:solidFill>
                  <a:schemeClr val="tx1"/>
                </a:solidFill>
                <a:effectLst/>
                <a:latin typeface="+mn-lt"/>
                <a:ea typeface="+mn-ea"/>
                <a:cs typeface="+mn-cs"/>
              </a:rPr>
              <a:t>dữ liệu</a:t>
            </a:r>
            <a:r>
              <a:rPr lang="vi-VN" sz="1600" b="0" i="0" kern="1200" dirty="0">
                <a:solidFill>
                  <a:schemeClr val="tx1"/>
                </a:solidFill>
                <a:effectLst/>
                <a:latin typeface="+mn-lt"/>
                <a:ea typeface="+mn-ea"/>
                <a:cs typeface="+mn-cs"/>
              </a:rPr>
              <a:t> cụ thể thành một đại diện đơn giản của toàn bộ. Nói chung, </a:t>
            </a:r>
            <a:r>
              <a:rPr lang="vi-VN" sz="1600" b="1" i="0" kern="1200" dirty="0">
                <a:solidFill>
                  <a:schemeClr val="tx1"/>
                </a:solidFill>
                <a:effectLst/>
                <a:latin typeface="+mn-lt"/>
                <a:ea typeface="+mn-ea"/>
                <a:cs typeface="+mn-cs"/>
              </a:rPr>
              <a:t>trừu tượng</a:t>
            </a:r>
            <a:r>
              <a:rPr lang="vi-VN" sz="1600" b="0" i="0" kern="1200" dirty="0">
                <a:solidFill>
                  <a:schemeClr val="tx1"/>
                </a:solidFill>
                <a:effectLst/>
                <a:latin typeface="+mn-lt"/>
                <a:ea typeface="+mn-ea"/>
                <a:cs typeface="+mn-cs"/>
              </a:rPr>
              <a:t> là quá trình loại bỏ hoặc loại bỏ các đặc điểm từ một cái gì đó để giảm nó thành một tập hợp các đặc điểm thiết yếu.</a:t>
            </a:r>
            <a:endParaRPr lang="en-US" sz="1600" b="0" i="0" kern="1200" dirty="0">
              <a:solidFill>
                <a:schemeClr val="tx1"/>
              </a:solidFill>
              <a:effectLst/>
              <a:latin typeface="+mn-lt"/>
              <a:ea typeface="+mn-ea"/>
              <a:cs typeface="+mn-cs"/>
            </a:endParaRPr>
          </a:p>
          <a:p>
            <a:r>
              <a:rPr lang="vi-VN" b="1" baseline="0" dirty="0"/>
              <a:t>Ví dụ, </a:t>
            </a:r>
            <a:r>
              <a:rPr lang="vi-VN" baseline="0" dirty="0"/>
              <a:t>trừu tượng hóa phương thức trong OOP như C ++ có thể sử dụng các phương thức (được định nghĩa trước) mà không cần quan tâm đến cách chúng hoạt động bên trong.</a:t>
            </a:r>
            <a:endParaRPr lang="en-US" baseline="0" dirty="0"/>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2325867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Kiểu dữ liệu trừu tượng (ADT) là đặc điểm kỹ thuật của kiểu dữ liệu trong một số ngôn ngữ lập trình, độc lập với việc triển khai. </a:t>
            </a:r>
            <a:endParaRPr lang="en-US" dirty="0"/>
          </a:p>
          <a:p>
            <a:r>
              <a:rPr lang="vi-VN" dirty="0"/>
              <a:t>Giao diện cho ADT được xác định theo kiểu và tập hợp các thao tác trên kiểu đó. </a:t>
            </a:r>
            <a:endParaRPr lang="en-US" dirty="0"/>
          </a:p>
          <a:p>
            <a:r>
              <a:rPr lang="vi-VN" dirty="0"/>
              <a:t>Hành vi của mỗi hoạt động được xác định bởi đầu vào và đầu ra của nó. </a:t>
            </a:r>
            <a:endParaRPr lang="en-US" dirty="0"/>
          </a:p>
          <a:p>
            <a:r>
              <a:rPr lang="vi-VN" dirty="0"/>
              <a:t>ADT không xác định y như cách thức triển khai kiểu dữ liệu. Các chi tiết triển khai này được ẩn với người dùng ADT và được bảo vệ khỏi sự truy cập từ bên ngoài, người ta gọi đó là sự Đóng gói .</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3988573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Nhà sản xuất (người tạo ADT) được lợi:</a:t>
            </a:r>
          </a:p>
          <a:p>
            <a:r>
              <a:rPr lang="vi-VN" dirty="0"/>
              <a:t>Dễ dàng sửa đổi, bảo trì</a:t>
            </a:r>
          </a:p>
          <a:p>
            <a:r>
              <a:rPr lang="vi-VN" dirty="0"/>
              <a:t>Có lợi nhuận</a:t>
            </a:r>
          </a:p>
          <a:p>
            <a:r>
              <a:rPr lang="vi-VN" dirty="0"/>
              <a:t>Có thể tái sử dụng</a:t>
            </a:r>
          </a:p>
          <a:p>
            <a:endParaRPr lang="vi-VN" dirty="0"/>
          </a:p>
          <a:p>
            <a:r>
              <a:rPr lang="vi-VN" dirty="0"/>
              <a:t>Khách hàng (người sử dụng ADT) được hưởng lợi:</a:t>
            </a:r>
          </a:p>
          <a:p>
            <a:r>
              <a:rPr lang="vi-VN" dirty="0"/>
              <a:t>sử dụng đơn giản, dễ hiểu</a:t>
            </a:r>
          </a:p>
          <a:p>
            <a:r>
              <a:rPr lang="vi-VN" dirty="0"/>
              <a:t>Quen biết</a:t>
            </a:r>
          </a:p>
          <a:p>
            <a:r>
              <a:rPr lang="vi-VN" dirty="0"/>
              <a:t>rẻ</a:t>
            </a:r>
          </a:p>
          <a:p>
            <a:r>
              <a:rPr lang="vi-VN" dirty="0"/>
              <a:t>dựa trên thành phần</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6</a:t>
            </a:fld>
            <a:endParaRPr lang="en-US"/>
          </a:p>
        </p:txBody>
      </p:sp>
    </p:spTree>
    <p:extLst>
      <p:ext uri="{BB962C8B-B14F-4D97-AF65-F5344CB8AC3E}">
        <p14:creationId xmlns:p14="http://schemas.microsoft.com/office/powerpoint/2010/main" val="2565718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ADT so với Lập trình hướng đối tượng (OOP)</a:t>
            </a:r>
          </a:p>
          <a:p>
            <a:r>
              <a:rPr lang="vi-VN" dirty="0"/>
              <a:t>ADT không phải là một phần của ngôn ngữ lập trình cụ thể</a:t>
            </a:r>
          </a:p>
          <a:p>
            <a:r>
              <a:rPr lang="vi-VN" dirty="0"/>
              <a:t>Thay vào đó, chúng được thực hiện bởi một lập trình viên để giải quyết một vấn đề cụ thể hoặc một số loại vấn đề</a:t>
            </a:r>
          </a:p>
          <a:p>
            <a:r>
              <a:rPr lang="vi-VN" dirty="0"/>
              <a:t>Trong OOP, một ADT có thể dễ dàng được mô hình hóa thành một lớp</a:t>
            </a:r>
          </a:p>
          <a:p>
            <a:r>
              <a:rPr lang="vi-VN" dirty="0"/>
              <a:t>Một thể hiện như một đối tượng</a:t>
            </a:r>
          </a:p>
          <a:p>
            <a:r>
              <a:rPr lang="vi-VN" dirty="0"/>
              <a:t>Dữ liệu của ADT dưới dạng thuộc tính hoặc trường của một lớp</a:t>
            </a:r>
          </a:p>
          <a:p>
            <a:r>
              <a:rPr lang="vi-VN" dirty="0"/>
              <a:t>Hoạt động như các phương pháp</a:t>
            </a:r>
          </a:p>
          <a:p>
            <a:r>
              <a:rPr lang="en-US" dirty="0"/>
              <a:t>ADT</a:t>
            </a:r>
            <a:r>
              <a:rPr lang="vi-VN" dirty="0"/>
              <a:t>≠ OOP</a:t>
            </a:r>
          </a:p>
          <a:p>
            <a:r>
              <a:rPr lang="vi-VN" dirty="0"/>
              <a:t>Các lớp trong OOP cung cấp nhiều tính năng hơn so với ADT: Kế thừa (Superclass-Subclass), Polymorphisms, v.v.</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7</a:t>
            </a:fld>
            <a:endParaRPr lang="en-US"/>
          </a:p>
        </p:txBody>
      </p:sp>
    </p:spTree>
    <p:extLst>
      <p:ext uri="{BB962C8B-B14F-4D97-AF65-F5344CB8AC3E}">
        <p14:creationId xmlns:p14="http://schemas.microsoft.com/office/powerpoint/2010/main" val="1886653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Kiểu</a:t>
            </a:r>
            <a:r>
              <a:rPr lang="en-US" baseline="0" dirty="0"/>
              <a:t> </a:t>
            </a:r>
            <a:r>
              <a:rPr lang="en-US" baseline="0" dirty="0" err="1"/>
              <a:t>dữ</a:t>
            </a:r>
            <a:r>
              <a:rPr lang="en-US" baseline="0" dirty="0"/>
              <a:t> </a:t>
            </a:r>
            <a:r>
              <a:rPr lang="en-US" baseline="0" dirty="0" err="1"/>
              <a:t>kiệu</a:t>
            </a:r>
            <a:r>
              <a:rPr lang="en-US" baseline="0" dirty="0"/>
              <a:t> </a:t>
            </a:r>
            <a:r>
              <a:rPr lang="en-US" baseline="0" dirty="0" err="1"/>
              <a:t>trừu</a:t>
            </a:r>
            <a:r>
              <a:rPr lang="en-US" baseline="0" dirty="0"/>
              <a:t> trong Java </a:t>
            </a:r>
            <a:r>
              <a:rPr lang="en-US" baseline="0" dirty="0" err="1"/>
              <a:t>thì</a:t>
            </a:r>
            <a:r>
              <a:rPr lang="en-US" baseline="0" dirty="0"/>
              <a:t> </a:t>
            </a:r>
            <a:r>
              <a:rPr lang="en-US" baseline="0" dirty="0" err="1"/>
              <a:t>như</a:t>
            </a:r>
            <a:r>
              <a:rPr lang="en-US" baseline="0" dirty="0"/>
              <a:t> </a:t>
            </a:r>
            <a:r>
              <a:rPr lang="en-US" baseline="0" dirty="0" err="1"/>
              <a:t>thế</a:t>
            </a:r>
            <a:r>
              <a:rPr lang="en-US" baseline="0" dirty="0"/>
              <a:t> </a:t>
            </a:r>
            <a:r>
              <a:rPr lang="en-US" baseline="0" dirty="0" err="1"/>
              <a:t>nào</a:t>
            </a:r>
            <a:endParaRPr lang="en-US" baseline="0" dirty="0"/>
          </a:p>
          <a:p>
            <a:endParaRPr lang="en-US" baseline="0" dirty="0"/>
          </a:p>
          <a:p>
            <a:r>
              <a:rPr lang="vi-VN" b="1" dirty="0"/>
              <a:t>Thư viện Java </a:t>
            </a:r>
            <a:r>
              <a:rPr lang="vi-VN" dirty="0"/>
              <a:t>có các kiểu dữ liệu trừu tượng như Danh sách, Ngăn xếp, Hàng đợi, Tập hợp, </a:t>
            </a:r>
            <a:r>
              <a:rPr lang="en-US" dirty="0"/>
              <a:t>Map </a:t>
            </a:r>
            <a:r>
              <a:rPr lang="vi-VN" dirty="0"/>
              <a:t>như các giao diện có sẵn đang được thực hiện bằng cách sử dụng các cấu trúc dữ liệu khác nhau.</a:t>
            </a:r>
            <a:endParaRPr lang="en-US" dirty="0"/>
          </a:p>
          <a:p>
            <a:endParaRPr lang="vi-VN" dirty="0"/>
          </a:p>
          <a:p>
            <a:r>
              <a:rPr lang="vi-VN" dirty="0"/>
              <a:t>JDK không cung cấp bất kỳ triển khai trực tiếp nào của giao diện này. Nó cung cấp triển khai các giao diện con cụ thể hơn như List, Set. Giao diện này thường được sử dụng để chuyển các bộ sưu tập xung quanh và thao tác chúng ở những nơi mong muốn có tính tổng quát tối đa.</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8</a:t>
            </a:fld>
            <a:endParaRPr lang="en-US"/>
          </a:p>
        </p:txBody>
      </p:sp>
    </p:spTree>
    <p:extLst>
      <p:ext uri="{BB962C8B-B14F-4D97-AF65-F5344CB8AC3E}">
        <p14:creationId xmlns:p14="http://schemas.microsoft.com/office/powerpoint/2010/main" val="4078711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9</a:t>
            </a:fld>
            <a:endParaRPr lang="en-US"/>
          </a:p>
        </p:txBody>
      </p:sp>
    </p:spTree>
    <p:extLst>
      <p:ext uri="{BB962C8B-B14F-4D97-AF65-F5344CB8AC3E}">
        <p14:creationId xmlns:p14="http://schemas.microsoft.com/office/powerpoint/2010/main" val="1821108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10</a:t>
            </a:fld>
            <a:endParaRPr lang="en-US"/>
          </a:p>
        </p:txBody>
      </p:sp>
    </p:spTree>
    <p:extLst>
      <p:ext uri="{BB962C8B-B14F-4D97-AF65-F5344CB8AC3E}">
        <p14:creationId xmlns:p14="http://schemas.microsoft.com/office/powerpoint/2010/main" val="1749644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11</a:t>
            </a:fld>
            <a:endParaRPr lang="en-US"/>
          </a:p>
        </p:txBody>
      </p:sp>
    </p:spTree>
    <p:extLst>
      <p:ext uri="{BB962C8B-B14F-4D97-AF65-F5344CB8AC3E}">
        <p14:creationId xmlns:p14="http://schemas.microsoft.com/office/powerpoint/2010/main" val="4188776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6/19/2021</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6/19/2021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6/19/2021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pic>
        <p:nvPicPr>
          <p:cNvPr id="8" name="Picture 18" descr="Pearson BTEC • SBCS Global Learning Institut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590212" y="27990"/>
            <a:ext cx="1551765" cy="50541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F0DFD029-FB74-4578-B929-F66AA97659CA}" type="datetimeFigureOut">
              <a:rPr lang="en-US"/>
              <a:t>6/19/2021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6/19/2021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6/19/2021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6/19/2021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6/19/2021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6/19/2021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6/19/2021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6/19/2021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6/19/2021</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hyperlink" Target="https://www.tutorialspoint.com/data_structures_algorithms/stack_algorithm.htm" TargetMode="External"/><Relationship Id="rId2" Type="http://schemas.openxmlformats.org/officeDocument/2006/relationships/hyperlink" Target="https://examples.javacodegeeks.com/adt-java-tutorial/" TargetMode="Externa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78000">
              <a:schemeClr val="bg2">
                <a:tint val="100000"/>
                <a:shade val="0"/>
                <a:satMod val="100000"/>
              </a:schemeClr>
            </a:gs>
            <a:gs pos="92000">
              <a:schemeClr val="bg2">
                <a:tint val="100000"/>
                <a:shade val="30000"/>
                <a:satMod val="100000"/>
              </a:schemeClr>
            </a:gs>
            <a:gs pos="99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1612" y="1219200"/>
            <a:ext cx="7467600" cy="2595563"/>
          </a:xfrm>
        </p:spPr>
        <p:txBody>
          <a:bodyPr>
            <a:noAutofit/>
          </a:bodyPr>
          <a:lstStyle/>
          <a:p>
            <a:r>
              <a:rPr lang="en-US" sz="19900" dirty="0"/>
              <a:t>HELLO</a:t>
            </a:r>
          </a:p>
        </p:txBody>
      </p:sp>
      <p:pic>
        <p:nvPicPr>
          <p:cNvPr id="3" name="Picture 18" descr="Pearson BTEC • SBCS Global Learning Institu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6897" y="27990"/>
            <a:ext cx="1551765" cy="50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53714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1.85986E-6 1.85185E-6 L 1.85986E-6 -0.11134 " pathEditMode="relative" rAng="0" ptsTypes="AA">
                                      <p:cBhvr>
                                        <p:cTn id="6" dur="500" accel="50000" decel="50000" autoRev="1" fill="hold">
                                          <p:stCondLst>
                                            <p:cond delay="0"/>
                                          </p:stCondLst>
                                        </p:cTn>
                                        <p:tgtEl>
                                          <p:spTgt spid="2"/>
                                        </p:tgtEl>
                                        <p:attrNameLst>
                                          <p:attrName>ppt_x</p:attrName>
                                          <p:attrName>ppt_y</p:attrName>
                                        </p:attrNameLst>
                                      </p:cBhvr>
                                      <p:rCtr x="0" y="-5579"/>
                                    </p:animMotion>
                                    <p:animRot by="1500000">
                                      <p:cBhvr>
                                        <p:cTn id="7" dur="250" fill="hold">
                                          <p:stCondLst>
                                            <p:cond delay="0"/>
                                          </p:stCondLst>
                                        </p:cTn>
                                        <p:tgtEl>
                                          <p:spTgt spid="2"/>
                                        </p:tgtEl>
                                        <p:attrNameLst>
                                          <p:attrName>r</p:attrName>
                                        </p:attrNameLst>
                                      </p:cBhvr>
                                    </p:animRot>
                                    <p:animRot by="-1500000">
                                      <p:cBhvr>
                                        <p:cTn id="8" dur="250" fill="hold">
                                          <p:stCondLst>
                                            <p:cond delay="250"/>
                                          </p:stCondLst>
                                        </p:cTn>
                                        <p:tgtEl>
                                          <p:spTgt spid="2"/>
                                        </p:tgtEl>
                                        <p:attrNameLst>
                                          <p:attrName>r</p:attrName>
                                        </p:attrNameLst>
                                      </p:cBhvr>
                                    </p:animRot>
                                    <p:animRot by="-1500000">
                                      <p:cBhvr>
                                        <p:cTn id="9" dur="250" fill="hold">
                                          <p:stCondLst>
                                            <p:cond delay="500"/>
                                          </p:stCondLst>
                                        </p:cTn>
                                        <p:tgtEl>
                                          <p:spTgt spid="2"/>
                                        </p:tgtEl>
                                        <p:attrNameLst>
                                          <p:attrName>r</p:attrName>
                                        </p:attrNameLst>
                                      </p:cBhvr>
                                    </p:animRot>
                                    <p:animRot by="1500000">
                                      <p:cBhvr>
                                        <p:cTn id="10" dur="250" fill="hold">
                                          <p:stCondLst>
                                            <p:cond delay="75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36000">
              <a:schemeClr val="bg2">
                <a:tint val="100000"/>
                <a:shade val="0"/>
                <a:satMod val="100000"/>
              </a:schemeClr>
            </a:gs>
            <a:gs pos="35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032FDA-0F2C-40F4-B987-1BD9157F126D}"/>
              </a:ext>
            </a:extLst>
          </p:cNvPr>
          <p:cNvPicPr>
            <a:picLocks noChangeAspect="1"/>
          </p:cNvPicPr>
          <p:nvPr/>
        </p:nvPicPr>
        <p:blipFill>
          <a:blip r:embed="rId3"/>
          <a:stretch>
            <a:fillRect/>
          </a:stretch>
        </p:blipFill>
        <p:spPr>
          <a:xfrm>
            <a:off x="1446212" y="2092678"/>
            <a:ext cx="2857500" cy="97785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cxnSp>
        <p:nvCxnSpPr>
          <p:cNvPr id="6" name="Straight Arrow Connector 5">
            <a:extLst>
              <a:ext uri="{FF2B5EF4-FFF2-40B4-BE49-F238E27FC236}">
                <a16:creationId xmlns:a16="http://schemas.microsoft.com/office/drawing/2014/main" id="{1EC19A65-ED31-476C-9A52-42DD42F9BE42}"/>
              </a:ext>
            </a:extLst>
          </p:cNvPr>
          <p:cNvCxnSpPr>
            <a:stCxn id="3" idx="3"/>
          </p:cNvCxnSpPr>
          <p:nvPr/>
        </p:nvCxnSpPr>
        <p:spPr>
          <a:xfrm>
            <a:off x="4303712" y="2581604"/>
            <a:ext cx="11811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4D82C7F9-6239-4792-ACBD-EFEBAB633258}"/>
              </a:ext>
            </a:extLst>
          </p:cNvPr>
          <p:cNvPicPr>
            <a:picLocks noChangeAspect="1"/>
          </p:cNvPicPr>
          <p:nvPr/>
        </p:nvPicPr>
        <p:blipFill>
          <a:blip r:embed="rId4"/>
          <a:stretch>
            <a:fillRect/>
          </a:stretch>
        </p:blipFill>
        <p:spPr>
          <a:xfrm>
            <a:off x="5627374" y="1447800"/>
            <a:ext cx="4658038" cy="277123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9" name="Subtitle 4">
            <a:extLst>
              <a:ext uri="{FF2B5EF4-FFF2-40B4-BE49-F238E27FC236}">
                <a16:creationId xmlns:a16="http://schemas.microsoft.com/office/drawing/2014/main" id="{2214341B-B0C5-4282-B566-BADCACBFD760}"/>
              </a:ext>
            </a:extLst>
          </p:cNvPr>
          <p:cNvSpPr txBox="1">
            <a:spLocks/>
          </p:cNvSpPr>
          <p:nvPr/>
        </p:nvSpPr>
        <p:spPr>
          <a:xfrm>
            <a:off x="989012" y="304800"/>
            <a:ext cx="6172200" cy="533400"/>
          </a:xfrm>
          <a:prstGeom prst="rect">
            <a:avLst/>
          </a:prstGeom>
        </p:spPr>
        <p:txBody>
          <a:bodyPr vert="horz" lIns="121899" tIns="60949" rIns="121899" bIns="60949" rtlCol="0">
            <a:no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3600" b="1" dirty="0">
                <a:solidFill>
                  <a:schemeClr val="accent1">
                    <a:lumMod val="60000"/>
                    <a:lumOff val="40000"/>
                  </a:schemeClr>
                </a:solidFill>
              </a:rPr>
              <a:t>6. Example with </a:t>
            </a:r>
            <a:r>
              <a:rPr lang="en-US" sz="3600" b="1" dirty="0">
                <a:solidFill>
                  <a:srgbClr val="FFFF00"/>
                </a:solidFill>
              </a:rPr>
              <a:t>List</a:t>
            </a:r>
          </a:p>
        </p:txBody>
      </p:sp>
    </p:spTree>
    <p:extLst>
      <p:ext uri="{BB962C8B-B14F-4D97-AF65-F5344CB8AC3E}">
        <p14:creationId xmlns:p14="http://schemas.microsoft.com/office/powerpoint/2010/main" val="149972227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36000">
              <a:schemeClr val="bg2">
                <a:tint val="100000"/>
                <a:shade val="0"/>
                <a:satMod val="100000"/>
              </a:schemeClr>
            </a:gs>
            <a:gs pos="35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480F0D-6FCD-4C42-BA8E-263996E56B94}"/>
              </a:ext>
            </a:extLst>
          </p:cNvPr>
          <p:cNvPicPr>
            <a:picLocks noChangeAspect="1"/>
          </p:cNvPicPr>
          <p:nvPr/>
        </p:nvPicPr>
        <p:blipFill>
          <a:blip r:embed="rId3"/>
          <a:stretch>
            <a:fillRect/>
          </a:stretch>
        </p:blipFill>
        <p:spPr>
          <a:xfrm>
            <a:off x="2894012" y="1524000"/>
            <a:ext cx="7127326" cy="3810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9" name="Picture 8">
            <a:extLst>
              <a:ext uri="{FF2B5EF4-FFF2-40B4-BE49-F238E27FC236}">
                <a16:creationId xmlns:a16="http://schemas.microsoft.com/office/drawing/2014/main" id="{45B9F6F7-2BAF-43D4-954E-6EB77D3F3D3B}"/>
              </a:ext>
            </a:extLst>
          </p:cNvPr>
          <p:cNvPicPr>
            <a:picLocks noChangeAspect="1"/>
          </p:cNvPicPr>
          <p:nvPr/>
        </p:nvPicPr>
        <p:blipFill>
          <a:blip r:embed="rId4"/>
          <a:stretch>
            <a:fillRect/>
          </a:stretch>
        </p:blipFill>
        <p:spPr>
          <a:xfrm>
            <a:off x="3275012" y="1219200"/>
            <a:ext cx="6172199" cy="494840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6" name="Subtitle 4">
            <a:extLst>
              <a:ext uri="{FF2B5EF4-FFF2-40B4-BE49-F238E27FC236}">
                <a16:creationId xmlns:a16="http://schemas.microsoft.com/office/drawing/2014/main" id="{0A70EA98-F369-4FAE-BA5C-8EE7527D694C}"/>
              </a:ext>
            </a:extLst>
          </p:cNvPr>
          <p:cNvSpPr txBox="1">
            <a:spLocks/>
          </p:cNvSpPr>
          <p:nvPr/>
        </p:nvSpPr>
        <p:spPr>
          <a:xfrm>
            <a:off x="989012" y="304800"/>
            <a:ext cx="6172200" cy="533400"/>
          </a:xfrm>
          <a:prstGeom prst="rect">
            <a:avLst/>
          </a:prstGeom>
        </p:spPr>
        <p:txBody>
          <a:bodyPr vert="horz" lIns="121899" tIns="60949" rIns="121899" bIns="60949" rtlCol="0">
            <a:no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3600" dirty="0">
                <a:solidFill>
                  <a:schemeClr val="accent1">
                    <a:lumMod val="60000"/>
                    <a:lumOff val="40000"/>
                  </a:schemeClr>
                </a:solidFill>
              </a:rPr>
              <a:t>6. Example with </a:t>
            </a:r>
            <a:r>
              <a:rPr lang="en-US" sz="3600" dirty="0">
                <a:solidFill>
                  <a:srgbClr val="FFFF00"/>
                </a:solidFill>
              </a:rPr>
              <a:t>List</a:t>
            </a:r>
          </a:p>
        </p:txBody>
      </p:sp>
    </p:spTree>
    <p:extLst>
      <p:ext uri="{BB962C8B-B14F-4D97-AF65-F5344CB8AC3E}">
        <p14:creationId xmlns:p14="http://schemas.microsoft.com/office/powerpoint/2010/main" val="294351561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36000">
              <a:schemeClr val="bg2">
                <a:tint val="100000"/>
                <a:shade val="0"/>
                <a:satMod val="100000"/>
              </a:schemeClr>
            </a:gs>
            <a:gs pos="35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FCA505-BA77-4D7C-A902-E35CE68B6B85}"/>
              </a:ext>
            </a:extLst>
          </p:cNvPr>
          <p:cNvPicPr>
            <a:picLocks noChangeAspect="1"/>
          </p:cNvPicPr>
          <p:nvPr/>
        </p:nvPicPr>
        <p:blipFill>
          <a:blip r:embed="rId3"/>
          <a:stretch>
            <a:fillRect/>
          </a:stretch>
        </p:blipFill>
        <p:spPr>
          <a:xfrm>
            <a:off x="1446212" y="1828800"/>
            <a:ext cx="7059756" cy="23622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7" name="Picture 6">
            <a:extLst>
              <a:ext uri="{FF2B5EF4-FFF2-40B4-BE49-F238E27FC236}">
                <a16:creationId xmlns:a16="http://schemas.microsoft.com/office/drawing/2014/main" id="{ED612A3D-55F1-4E0F-AB60-EC8BF626CB70}"/>
              </a:ext>
            </a:extLst>
          </p:cNvPr>
          <p:cNvPicPr>
            <a:picLocks noChangeAspect="1"/>
          </p:cNvPicPr>
          <p:nvPr/>
        </p:nvPicPr>
        <p:blipFill>
          <a:blip r:embed="rId4"/>
          <a:stretch>
            <a:fillRect/>
          </a:stretch>
        </p:blipFill>
        <p:spPr>
          <a:xfrm>
            <a:off x="912812" y="1066800"/>
            <a:ext cx="6172200" cy="509478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2" name="Arrow: Right 11">
            <a:extLst>
              <a:ext uri="{FF2B5EF4-FFF2-40B4-BE49-F238E27FC236}">
                <a16:creationId xmlns:a16="http://schemas.microsoft.com/office/drawing/2014/main" id="{6C6F4A75-1054-469D-9EA9-843B6EEF4730}"/>
              </a:ext>
            </a:extLst>
          </p:cNvPr>
          <p:cNvSpPr/>
          <p:nvPr/>
        </p:nvSpPr>
        <p:spPr>
          <a:xfrm rot="20689784">
            <a:off x="7114338" y="2848400"/>
            <a:ext cx="836873" cy="2468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4" name="Picture 13">
            <a:extLst>
              <a:ext uri="{FF2B5EF4-FFF2-40B4-BE49-F238E27FC236}">
                <a16:creationId xmlns:a16="http://schemas.microsoft.com/office/drawing/2014/main" id="{2A2E6BF7-EC78-4F8C-8CE9-91D363A24F1A}"/>
              </a:ext>
            </a:extLst>
          </p:cNvPr>
          <p:cNvPicPr>
            <a:picLocks noChangeAspect="1"/>
          </p:cNvPicPr>
          <p:nvPr/>
        </p:nvPicPr>
        <p:blipFill>
          <a:blip r:embed="rId5"/>
          <a:stretch>
            <a:fillRect/>
          </a:stretch>
        </p:blipFill>
        <p:spPr>
          <a:xfrm>
            <a:off x="7997342" y="1371600"/>
            <a:ext cx="2762636" cy="193384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5" name="Arrow: Right 14">
            <a:extLst>
              <a:ext uri="{FF2B5EF4-FFF2-40B4-BE49-F238E27FC236}">
                <a16:creationId xmlns:a16="http://schemas.microsoft.com/office/drawing/2014/main" id="{93C514F7-3AE1-4F1D-BF12-A02C52B71A85}"/>
              </a:ext>
            </a:extLst>
          </p:cNvPr>
          <p:cNvSpPr/>
          <p:nvPr/>
        </p:nvSpPr>
        <p:spPr>
          <a:xfrm rot="5400000">
            <a:off x="9130478" y="3645668"/>
            <a:ext cx="683174" cy="25509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7" name="Picture 16">
            <a:extLst>
              <a:ext uri="{FF2B5EF4-FFF2-40B4-BE49-F238E27FC236}">
                <a16:creationId xmlns:a16="http://schemas.microsoft.com/office/drawing/2014/main" id="{00762F48-F132-4361-8969-6AA01E71E91F}"/>
              </a:ext>
            </a:extLst>
          </p:cNvPr>
          <p:cNvPicPr>
            <a:picLocks noChangeAspect="1"/>
          </p:cNvPicPr>
          <p:nvPr/>
        </p:nvPicPr>
        <p:blipFill>
          <a:blip r:embed="rId6"/>
          <a:stretch>
            <a:fillRect/>
          </a:stretch>
        </p:blipFill>
        <p:spPr>
          <a:xfrm>
            <a:off x="7968922" y="4296045"/>
            <a:ext cx="3028303" cy="151415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9" name="Subtitle 4">
            <a:extLst>
              <a:ext uri="{FF2B5EF4-FFF2-40B4-BE49-F238E27FC236}">
                <a16:creationId xmlns:a16="http://schemas.microsoft.com/office/drawing/2014/main" id="{2FA89BDF-E14C-4AB2-A8A6-834C54D04E7F}"/>
              </a:ext>
            </a:extLst>
          </p:cNvPr>
          <p:cNvSpPr txBox="1">
            <a:spLocks/>
          </p:cNvSpPr>
          <p:nvPr/>
        </p:nvSpPr>
        <p:spPr>
          <a:xfrm>
            <a:off x="989012" y="304800"/>
            <a:ext cx="6172200" cy="533400"/>
          </a:xfrm>
          <a:prstGeom prst="rect">
            <a:avLst/>
          </a:prstGeom>
        </p:spPr>
        <p:txBody>
          <a:bodyPr vert="horz" lIns="121899" tIns="60949" rIns="121899" bIns="60949" rtlCol="0">
            <a:no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3600" dirty="0">
                <a:solidFill>
                  <a:schemeClr val="accent1">
                    <a:lumMod val="60000"/>
                    <a:lumOff val="40000"/>
                  </a:schemeClr>
                </a:solidFill>
              </a:rPr>
              <a:t>6. Example with </a:t>
            </a:r>
            <a:r>
              <a:rPr lang="en-US" sz="3600" dirty="0">
                <a:solidFill>
                  <a:srgbClr val="FFFF00"/>
                </a:solidFill>
              </a:rPr>
              <a:t>List</a:t>
            </a:r>
          </a:p>
        </p:txBody>
      </p:sp>
    </p:spTree>
    <p:extLst>
      <p:ext uri="{BB962C8B-B14F-4D97-AF65-F5344CB8AC3E}">
        <p14:creationId xmlns:p14="http://schemas.microsoft.com/office/powerpoint/2010/main" val="230776107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par>
                          <p:cTn id="8" fill="hold">
                            <p:stCondLst>
                              <p:cond delay="500"/>
                            </p:stCondLst>
                            <p:childTnLst>
                              <p:par>
                                <p:cTn id="9" presetID="21"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heel(8)">
                                      <p:cBhvr>
                                        <p:cTn id="11" dur="750"/>
                                        <p:tgtEl>
                                          <p:spTgt spid="7"/>
                                        </p:tgtEl>
                                      </p:cBhvr>
                                    </p:animEffect>
                                  </p:childTnLst>
                                </p:cTn>
                              </p:par>
                            </p:childTnLst>
                          </p:cTn>
                        </p:par>
                        <p:par>
                          <p:cTn id="12" fill="hold">
                            <p:stCondLst>
                              <p:cond delay="125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750"/>
                            </p:stCondLst>
                            <p:childTnLst>
                              <p:par>
                                <p:cTn id="17" presetID="22" presetClass="entr" presetSubtype="8"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2250"/>
                            </p:stCondLst>
                            <p:childTnLst>
                              <p:par>
                                <p:cTn id="21" presetID="22" presetClass="entr" presetSubtype="1"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up)">
                                      <p:cBhvr>
                                        <p:cTn id="23" dur="500"/>
                                        <p:tgtEl>
                                          <p:spTgt spid="15"/>
                                        </p:tgtEl>
                                      </p:cBhvr>
                                    </p:animEffect>
                                  </p:childTnLst>
                                </p:cTn>
                              </p:par>
                            </p:childTnLst>
                          </p:cTn>
                        </p:par>
                        <p:par>
                          <p:cTn id="24" fill="hold">
                            <p:stCondLst>
                              <p:cond delay="2750"/>
                            </p:stCondLst>
                            <p:childTnLst>
                              <p:par>
                                <p:cTn id="25" presetID="22" presetClass="entr" presetSubtype="1"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up)">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065212" y="1371600"/>
            <a:ext cx="9028112" cy="609600"/>
          </a:xfrm>
        </p:spPr>
        <p:txBody>
          <a:bodyPr>
            <a:normAutofit/>
          </a:bodyPr>
          <a:lstStyle/>
          <a:p>
            <a:r>
              <a:rPr lang="en-US" dirty="0">
                <a:solidFill>
                  <a:schemeClr val="accent1">
                    <a:lumMod val="60000"/>
                    <a:lumOff val="40000"/>
                  </a:schemeClr>
                </a:solidFill>
              </a:rPr>
              <a:t>ADT from definition to implementation</a:t>
            </a:r>
          </a:p>
        </p:txBody>
      </p:sp>
      <p:sp>
        <p:nvSpPr>
          <p:cNvPr id="7" name="Flowchart: Stored Data 6"/>
          <p:cNvSpPr/>
          <p:nvPr/>
        </p:nvSpPr>
        <p:spPr>
          <a:xfrm>
            <a:off x="1141412" y="152400"/>
            <a:ext cx="6705600" cy="931992"/>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3200" dirty="0"/>
              <a:t>II. What to do when executing an ADT?</a:t>
            </a:r>
          </a:p>
        </p:txBody>
      </p:sp>
      <p:sp>
        <p:nvSpPr>
          <p:cNvPr id="8" name="Oval 7"/>
          <p:cNvSpPr/>
          <p:nvPr/>
        </p:nvSpPr>
        <p:spPr>
          <a:xfrm>
            <a:off x="8266112" y="457200"/>
            <a:ext cx="3048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Oval 8"/>
          <p:cNvSpPr/>
          <p:nvPr/>
        </p:nvSpPr>
        <p:spPr>
          <a:xfrm>
            <a:off x="9142412" y="419100"/>
            <a:ext cx="3810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Oval 9"/>
          <p:cNvSpPr/>
          <p:nvPr/>
        </p:nvSpPr>
        <p:spPr>
          <a:xfrm>
            <a:off x="10093324" y="381000"/>
            <a:ext cx="457200" cy="381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1" name="Picture 18" descr="Pearson BTEC • SBCS Global Learning Institu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06897" y="27990"/>
            <a:ext cx="1551765" cy="50541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98612" y="1981200"/>
            <a:ext cx="3808412" cy="461665"/>
          </a:xfrm>
          <a:prstGeom prst="rect">
            <a:avLst/>
          </a:prstGeom>
        </p:spPr>
        <p:txBody>
          <a:bodyPr wrap="square">
            <a:spAutoFit/>
          </a:bodyPr>
          <a:lstStyle/>
          <a:p>
            <a:r>
              <a:rPr lang="en-US" dirty="0">
                <a:solidFill>
                  <a:srgbClr val="FFFFFF"/>
                </a:solidFill>
                <a:latin typeface="Arial" panose="020B0604020202020204" pitchFamily="34" charset="0"/>
              </a:rPr>
              <a:t>System design with ADTs</a:t>
            </a:r>
            <a:endParaRPr lang="en-US" dirty="0"/>
          </a:p>
        </p:txBody>
      </p:sp>
      <p:sp>
        <p:nvSpPr>
          <p:cNvPr id="6" name="Rectangle 5"/>
          <p:cNvSpPr/>
          <p:nvPr/>
        </p:nvSpPr>
        <p:spPr>
          <a:xfrm>
            <a:off x="2894012" y="2524125"/>
            <a:ext cx="2819400" cy="609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1. Problem definition</a:t>
            </a:r>
            <a:endParaRPr lang="en-US" sz="2800" dirty="0"/>
          </a:p>
        </p:txBody>
      </p:sp>
      <p:sp>
        <p:nvSpPr>
          <p:cNvPr id="14" name="Rectangle 13"/>
          <p:cNvSpPr/>
          <p:nvPr/>
        </p:nvSpPr>
        <p:spPr>
          <a:xfrm>
            <a:off x="7205661" y="2362200"/>
            <a:ext cx="3619500"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2. Identification of ADTs </a:t>
            </a:r>
          </a:p>
          <a:p>
            <a:r>
              <a:rPr lang="en-US" dirty="0"/>
              <a:t>(identify data or attributes)</a:t>
            </a:r>
          </a:p>
        </p:txBody>
      </p:sp>
      <p:cxnSp>
        <p:nvCxnSpPr>
          <p:cNvPr id="16" name="Straight Arrow Connector 15"/>
          <p:cNvCxnSpPr>
            <a:stCxn id="6" idx="3"/>
            <a:endCxn id="14" idx="1"/>
          </p:cNvCxnSpPr>
          <p:nvPr/>
        </p:nvCxnSpPr>
        <p:spPr>
          <a:xfrm flipV="1">
            <a:off x="5713412" y="2819400"/>
            <a:ext cx="1492249" cy="9525"/>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7220742" y="3733800"/>
            <a:ext cx="3589337"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3. Specify ADT operations</a:t>
            </a:r>
          </a:p>
        </p:txBody>
      </p:sp>
      <p:cxnSp>
        <p:nvCxnSpPr>
          <p:cNvPr id="21" name="Straight Arrow Connector 20"/>
          <p:cNvCxnSpPr>
            <a:stCxn id="14" idx="2"/>
            <a:endCxn id="20" idx="0"/>
          </p:cNvCxnSpPr>
          <p:nvPr/>
        </p:nvCxnSpPr>
        <p:spPr>
          <a:xfrm>
            <a:off x="9015411" y="3276600"/>
            <a:ext cx="0" cy="45720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2894012" y="3733800"/>
            <a:ext cx="3589337"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4. Specify ADT interactions</a:t>
            </a:r>
          </a:p>
        </p:txBody>
      </p:sp>
      <p:cxnSp>
        <p:nvCxnSpPr>
          <p:cNvPr id="29" name="Straight Arrow Connector 28"/>
          <p:cNvCxnSpPr>
            <a:stCxn id="20" idx="1"/>
            <a:endCxn id="28" idx="3"/>
          </p:cNvCxnSpPr>
          <p:nvPr/>
        </p:nvCxnSpPr>
        <p:spPr>
          <a:xfrm flipH="1">
            <a:off x="6483349" y="4000500"/>
            <a:ext cx="737393"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3046412" y="5410200"/>
            <a:ext cx="33528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5. Implement ADTs</a:t>
            </a:r>
            <a:endParaRPr lang="en-US" sz="2800" dirty="0"/>
          </a:p>
        </p:txBody>
      </p:sp>
      <p:sp>
        <p:nvSpPr>
          <p:cNvPr id="38" name="Rectangle 37"/>
          <p:cNvSpPr/>
          <p:nvPr/>
        </p:nvSpPr>
        <p:spPr>
          <a:xfrm>
            <a:off x="5349080" y="4533900"/>
            <a:ext cx="4191794" cy="4953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Identify object hierarchy (if using OOP)</a:t>
            </a:r>
            <a:endParaRPr lang="en-US" dirty="0">
              <a:solidFill>
                <a:sysClr val="windowText" lastClr="000000"/>
              </a:solidFill>
            </a:endParaRPr>
          </a:p>
        </p:txBody>
      </p:sp>
      <p:cxnSp>
        <p:nvCxnSpPr>
          <p:cNvPr id="40" name="Straight Arrow Connector 39"/>
          <p:cNvCxnSpPr>
            <a:stCxn id="28" idx="2"/>
            <a:endCxn id="33" idx="0"/>
          </p:cNvCxnSpPr>
          <p:nvPr/>
        </p:nvCxnSpPr>
        <p:spPr>
          <a:xfrm>
            <a:off x="4688681" y="4267200"/>
            <a:ext cx="34131" cy="114300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flipH="1">
            <a:off x="5713412" y="4191000"/>
            <a:ext cx="7938" cy="590550"/>
          </a:xfrm>
          <a:prstGeom prst="straightConnector1">
            <a:avLst/>
          </a:prstGeom>
          <a:ln w="76200">
            <a:solidFill>
              <a:schemeClr val="bg2">
                <a:lumMod val="60000"/>
                <a:lumOff val="40000"/>
              </a:schemeClr>
            </a:solidFill>
            <a:prstDash val="sysDot"/>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p:nvPr/>
        </p:nvCxnSpPr>
        <p:spPr>
          <a:xfrm flipH="1">
            <a:off x="6315075" y="4952999"/>
            <a:ext cx="7937" cy="609600"/>
          </a:xfrm>
          <a:prstGeom prst="straightConnector1">
            <a:avLst/>
          </a:prstGeom>
          <a:ln w="76200">
            <a:solidFill>
              <a:schemeClr val="bg2">
                <a:lumMod val="60000"/>
                <a:lumOff val="40000"/>
              </a:schemeClr>
            </a:solidFill>
            <a:prstDash val="sysDot"/>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2446864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1+#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2"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1250"/>
                            </p:stCondLst>
                            <p:childTnLst>
                              <p:par>
                                <p:cTn id="15" presetID="2" presetClass="entr" presetSubtype="2"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par>
                          <p:cTn id="19" fill="hold">
                            <p:stCondLst>
                              <p:cond delay="1750"/>
                            </p:stCondLst>
                            <p:childTnLst>
                              <p:par>
                                <p:cTn id="20" presetID="2" presetClass="entr" presetSubtype="2"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1+#ppt_w/2"/>
                                          </p:val>
                                        </p:tav>
                                        <p:tav tm="100000">
                                          <p:val>
                                            <p:strVal val="#ppt_x"/>
                                          </p:val>
                                        </p:tav>
                                      </p:tavLst>
                                    </p:anim>
                                    <p:anim calcmode="lin" valueType="num">
                                      <p:cBhvr additive="base">
                                        <p:cTn id="23" dur="500" fill="hold"/>
                                        <p:tgtEl>
                                          <p:spTgt spid="10"/>
                                        </p:tgtEl>
                                        <p:attrNameLst>
                                          <p:attrName>ppt_y</p:attrName>
                                        </p:attrNameLst>
                                      </p:cBhvr>
                                      <p:tavLst>
                                        <p:tav tm="0">
                                          <p:val>
                                            <p:strVal val="#ppt_y"/>
                                          </p:val>
                                        </p:tav>
                                        <p:tav tm="100000">
                                          <p:val>
                                            <p:strVal val="#ppt_y"/>
                                          </p:val>
                                        </p:tav>
                                      </p:tavLst>
                                    </p:anim>
                                  </p:childTnLst>
                                </p:cTn>
                              </p:par>
                            </p:childTnLst>
                          </p:cTn>
                        </p:par>
                        <p:par>
                          <p:cTn id="24" fill="hold">
                            <p:stCondLst>
                              <p:cond delay="2250"/>
                            </p:stCondLst>
                            <p:childTnLst>
                              <p:par>
                                <p:cTn id="25" presetID="22" presetClass="entr" presetSubtype="1" fill="hold" grpId="0" nodeType="after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wipe(up)">
                                      <p:cBhvr>
                                        <p:cTn id="27" dur="1000"/>
                                        <p:tgtEl>
                                          <p:spTgt spid="5">
                                            <p:txEl>
                                              <p:pRg st="0" end="0"/>
                                            </p:txEl>
                                          </p:spTgt>
                                        </p:tgtEl>
                                      </p:cBhvr>
                                    </p:animEffect>
                                  </p:childTnLst>
                                </p:cTn>
                              </p:par>
                            </p:childTnLst>
                          </p:cTn>
                        </p:par>
                        <p:par>
                          <p:cTn id="28" fill="hold">
                            <p:stCondLst>
                              <p:cond delay="3250"/>
                            </p:stCondLst>
                            <p:childTnLst>
                              <p:par>
                                <p:cTn id="29" presetID="22" presetClass="entr" presetSubtype="1"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up)">
                                      <p:cBhvr>
                                        <p:cTn id="31" dur="500"/>
                                        <p:tgtEl>
                                          <p:spTgt spid="3"/>
                                        </p:tgtEl>
                                      </p:cBhvr>
                                    </p:animEffect>
                                  </p:childTnLst>
                                </p:cTn>
                              </p:par>
                            </p:childTnLst>
                          </p:cTn>
                        </p:par>
                        <p:par>
                          <p:cTn id="32" fill="hold">
                            <p:stCondLst>
                              <p:cond delay="3750"/>
                            </p:stCondLst>
                            <p:childTnLst>
                              <p:par>
                                <p:cTn id="33" presetID="22" presetClass="entr" presetSubtype="1"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up)">
                                      <p:cBhvr>
                                        <p:cTn id="35" dur="500"/>
                                        <p:tgtEl>
                                          <p:spTgt spid="6"/>
                                        </p:tgtEl>
                                      </p:cBhvr>
                                    </p:animEffect>
                                  </p:childTnLst>
                                </p:cTn>
                              </p:par>
                            </p:childTnLst>
                          </p:cTn>
                        </p:par>
                        <p:par>
                          <p:cTn id="36" fill="hold">
                            <p:stCondLst>
                              <p:cond delay="4250"/>
                            </p:stCondLst>
                            <p:childTnLst>
                              <p:par>
                                <p:cTn id="37" presetID="22" presetClass="entr" presetSubtype="1"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up)">
                                      <p:cBhvr>
                                        <p:cTn id="39" dur="500"/>
                                        <p:tgtEl>
                                          <p:spTgt spid="14"/>
                                        </p:tgtEl>
                                      </p:cBhvr>
                                    </p:animEffect>
                                  </p:childTnLst>
                                </p:cTn>
                              </p:par>
                            </p:childTnLst>
                          </p:cTn>
                        </p:par>
                        <p:par>
                          <p:cTn id="40" fill="hold">
                            <p:stCondLst>
                              <p:cond delay="4750"/>
                            </p:stCondLst>
                            <p:childTnLst>
                              <p:par>
                                <p:cTn id="41" presetID="22" presetClass="entr" presetSubtype="8"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500"/>
                                        <p:tgtEl>
                                          <p:spTgt spid="16"/>
                                        </p:tgtEl>
                                      </p:cBhvr>
                                    </p:animEffect>
                                  </p:childTnLst>
                                </p:cTn>
                              </p:par>
                            </p:childTnLst>
                          </p:cTn>
                        </p:par>
                        <p:par>
                          <p:cTn id="44" fill="hold">
                            <p:stCondLst>
                              <p:cond delay="5250"/>
                            </p:stCondLst>
                            <p:childTnLst>
                              <p:par>
                                <p:cTn id="45" presetID="22" presetClass="entr" presetSubtype="1"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up)">
                                      <p:cBhvr>
                                        <p:cTn id="47" dur="500"/>
                                        <p:tgtEl>
                                          <p:spTgt spid="20"/>
                                        </p:tgtEl>
                                      </p:cBhvr>
                                    </p:animEffect>
                                  </p:childTnLst>
                                </p:cTn>
                              </p:par>
                            </p:childTnLst>
                          </p:cTn>
                        </p:par>
                        <p:par>
                          <p:cTn id="48" fill="hold">
                            <p:stCondLst>
                              <p:cond delay="5750"/>
                            </p:stCondLst>
                            <p:childTnLst>
                              <p:par>
                                <p:cTn id="49" presetID="22" presetClass="entr" presetSubtype="1" fill="hold"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up)">
                                      <p:cBhvr>
                                        <p:cTn id="51" dur="500"/>
                                        <p:tgtEl>
                                          <p:spTgt spid="21"/>
                                        </p:tgtEl>
                                      </p:cBhvr>
                                    </p:animEffect>
                                  </p:childTnLst>
                                </p:cTn>
                              </p:par>
                            </p:childTnLst>
                          </p:cTn>
                        </p:par>
                        <p:par>
                          <p:cTn id="52" fill="hold">
                            <p:stCondLst>
                              <p:cond delay="6250"/>
                            </p:stCondLst>
                            <p:childTnLst>
                              <p:par>
                                <p:cTn id="53" presetID="22" presetClass="entr" presetSubtype="1" fill="hold" grpId="0"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up)">
                                      <p:cBhvr>
                                        <p:cTn id="55" dur="500"/>
                                        <p:tgtEl>
                                          <p:spTgt spid="28"/>
                                        </p:tgtEl>
                                      </p:cBhvr>
                                    </p:animEffect>
                                  </p:childTnLst>
                                </p:cTn>
                              </p:par>
                            </p:childTnLst>
                          </p:cTn>
                        </p:par>
                        <p:par>
                          <p:cTn id="56" fill="hold">
                            <p:stCondLst>
                              <p:cond delay="6750"/>
                            </p:stCondLst>
                            <p:childTnLst>
                              <p:par>
                                <p:cTn id="57" presetID="22" presetClass="entr" presetSubtype="2" fill="hold"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right)">
                                      <p:cBhvr>
                                        <p:cTn id="59" dur="500"/>
                                        <p:tgtEl>
                                          <p:spTgt spid="29"/>
                                        </p:tgtEl>
                                      </p:cBhvr>
                                    </p:animEffect>
                                  </p:childTnLst>
                                </p:cTn>
                              </p:par>
                            </p:childTnLst>
                          </p:cTn>
                        </p:par>
                        <p:par>
                          <p:cTn id="60" fill="hold">
                            <p:stCondLst>
                              <p:cond delay="7250"/>
                            </p:stCondLst>
                            <p:childTnLst>
                              <p:par>
                                <p:cTn id="61" presetID="22" presetClass="entr" presetSubtype="1" fill="hold" grpId="0" nodeType="after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wipe(up)">
                                      <p:cBhvr>
                                        <p:cTn id="63" dur="500"/>
                                        <p:tgtEl>
                                          <p:spTgt spid="33"/>
                                        </p:tgtEl>
                                      </p:cBhvr>
                                    </p:animEffect>
                                  </p:childTnLst>
                                </p:cTn>
                              </p:par>
                            </p:childTnLst>
                          </p:cTn>
                        </p:par>
                        <p:par>
                          <p:cTn id="64" fill="hold">
                            <p:stCondLst>
                              <p:cond delay="7750"/>
                            </p:stCondLst>
                            <p:childTnLst>
                              <p:par>
                                <p:cTn id="65" presetID="22" presetClass="entr" presetSubtype="1" fill="hold" grpId="0" nodeType="after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wipe(up)">
                                      <p:cBhvr>
                                        <p:cTn id="67" dur="500"/>
                                        <p:tgtEl>
                                          <p:spTgt spid="38"/>
                                        </p:tgtEl>
                                      </p:cBhvr>
                                    </p:animEffect>
                                  </p:childTnLst>
                                </p:cTn>
                              </p:par>
                            </p:childTnLst>
                          </p:cTn>
                        </p:par>
                        <p:par>
                          <p:cTn id="68" fill="hold">
                            <p:stCondLst>
                              <p:cond delay="8250"/>
                            </p:stCondLst>
                            <p:childTnLst>
                              <p:par>
                                <p:cTn id="69" presetID="22" presetClass="entr" presetSubtype="1" fill="hold" nodeType="after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up)">
                                      <p:cBhvr>
                                        <p:cTn id="71" dur="500"/>
                                        <p:tgtEl>
                                          <p:spTgt spid="40"/>
                                        </p:tgtEl>
                                      </p:cBhvr>
                                    </p:animEffect>
                                  </p:childTnLst>
                                </p:cTn>
                              </p:par>
                            </p:childTnLst>
                          </p:cTn>
                        </p:par>
                        <p:par>
                          <p:cTn id="72" fill="hold">
                            <p:stCondLst>
                              <p:cond delay="8750"/>
                            </p:stCondLst>
                            <p:childTnLst>
                              <p:par>
                                <p:cTn id="73" presetID="22" presetClass="entr" presetSubtype="1" fill="hold" nodeType="afterEffect">
                                  <p:stCondLst>
                                    <p:cond delay="0"/>
                                  </p:stCondLst>
                                  <p:childTnLst>
                                    <p:set>
                                      <p:cBhvr>
                                        <p:cTn id="74" dur="1" fill="hold">
                                          <p:stCondLst>
                                            <p:cond delay="0"/>
                                          </p:stCondLst>
                                        </p:cTn>
                                        <p:tgtEl>
                                          <p:spTgt spid="45"/>
                                        </p:tgtEl>
                                        <p:attrNameLst>
                                          <p:attrName>style.visibility</p:attrName>
                                        </p:attrNameLst>
                                      </p:cBhvr>
                                      <p:to>
                                        <p:strVal val="visible"/>
                                      </p:to>
                                    </p:set>
                                    <p:animEffect transition="in" filter="wipe(up)">
                                      <p:cBhvr>
                                        <p:cTn id="75" dur="500"/>
                                        <p:tgtEl>
                                          <p:spTgt spid="45"/>
                                        </p:tgtEl>
                                      </p:cBhvr>
                                    </p:animEffect>
                                  </p:childTnLst>
                                </p:cTn>
                              </p:par>
                            </p:childTnLst>
                          </p:cTn>
                        </p:par>
                        <p:par>
                          <p:cTn id="76" fill="hold">
                            <p:stCondLst>
                              <p:cond delay="9250"/>
                            </p:stCondLst>
                            <p:childTnLst>
                              <p:par>
                                <p:cTn id="77" presetID="22" presetClass="entr" presetSubtype="1" fill="hold" nodeType="after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wipe(up)">
                                      <p:cBhvr>
                                        <p:cTn id="7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p:bldP spid="8" grpId="0" animBg="1"/>
      <p:bldP spid="9" grpId="0" animBg="1"/>
      <p:bldP spid="10" grpId="0" animBg="1"/>
      <p:bldP spid="3" grpId="0"/>
      <p:bldP spid="6" grpId="0" animBg="1"/>
      <p:bldP spid="14" grpId="0" animBg="1"/>
      <p:bldP spid="20" grpId="0" animBg="1"/>
      <p:bldP spid="28" grpId="0" animBg="1"/>
      <p:bldP spid="33" grpId="0" animBg="1"/>
      <p:bldP spid="3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2">
                <a:tint val="100000"/>
                <a:shade val="0"/>
                <a:satMod val="100000"/>
              </a:schemeClr>
            </a:gs>
            <a:gs pos="55000">
              <a:schemeClr val="bg2">
                <a:tint val="100000"/>
                <a:shade val="30000"/>
                <a:satMod val="100000"/>
              </a:schemeClr>
            </a:gs>
            <a:gs pos="47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sp>
        <p:nvSpPr>
          <p:cNvPr id="4" name="Rectangle 3"/>
          <p:cNvSpPr/>
          <p:nvPr/>
        </p:nvSpPr>
        <p:spPr>
          <a:xfrm>
            <a:off x="1141412" y="1485061"/>
            <a:ext cx="5867400" cy="1938992"/>
          </a:xfrm>
          <a:prstGeom prst="rect">
            <a:avLst/>
          </a:prstGeom>
        </p:spPr>
        <p:txBody>
          <a:bodyPr wrap="square">
            <a:spAutoFit/>
          </a:bodyPr>
          <a:lstStyle/>
          <a:p>
            <a:pPr algn="just"/>
            <a:r>
              <a:rPr lang="en-US" dirty="0"/>
              <a:t>The stack is a linear data structure that can only be accessed at one of its ends to store and retrieve data. Example A Stack of Disks: The last disc placed last will be removed first of that stack.</a:t>
            </a:r>
          </a:p>
        </p:txBody>
      </p:sp>
      <p:pic>
        <p:nvPicPr>
          <p:cNvPr id="1026" name="Picture 2" descr="Mẹo nhỏ - hiệu quả lớn cho việc ăn kiê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6012" y="1600200"/>
            <a:ext cx="4419600" cy="423072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Flowchart: Stored Data 4"/>
          <p:cNvSpPr/>
          <p:nvPr/>
        </p:nvSpPr>
        <p:spPr>
          <a:xfrm>
            <a:off x="1141412" y="152400"/>
            <a:ext cx="6705600" cy="931992"/>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3200" dirty="0"/>
              <a:t>III. What is the Stack Data Type?</a:t>
            </a:r>
          </a:p>
        </p:txBody>
      </p:sp>
      <p:sp>
        <p:nvSpPr>
          <p:cNvPr id="6" name="Oval 5"/>
          <p:cNvSpPr/>
          <p:nvPr/>
        </p:nvSpPr>
        <p:spPr>
          <a:xfrm>
            <a:off x="8266112" y="457200"/>
            <a:ext cx="3048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 name="Oval 6"/>
          <p:cNvSpPr/>
          <p:nvPr/>
        </p:nvSpPr>
        <p:spPr>
          <a:xfrm>
            <a:off x="9142412" y="419100"/>
            <a:ext cx="3810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Oval 7"/>
          <p:cNvSpPr/>
          <p:nvPr/>
        </p:nvSpPr>
        <p:spPr>
          <a:xfrm>
            <a:off x="10093324" y="381000"/>
            <a:ext cx="457200" cy="381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Rectangle 8"/>
          <p:cNvSpPr/>
          <p:nvPr/>
        </p:nvSpPr>
        <p:spPr>
          <a:xfrm>
            <a:off x="1141412" y="3581400"/>
            <a:ext cx="5867400" cy="830997"/>
          </a:xfrm>
          <a:prstGeom prst="rect">
            <a:avLst/>
          </a:prstGeom>
        </p:spPr>
        <p:txBody>
          <a:bodyPr wrap="square">
            <a:spAutoFit/>
          </a:bodyPr>
          <a:lstStyle/>
          <a:p>
            <a:pPr algn="just"/>
            <a:r>
              <a:rPr lang="en-US" dirty="0"/>
              <a:t>For this reason, a stack is called a LIFO structure: Last in/First out.</a:t>
            </a:r>
          </a:p>
        </p:txBody>
      </p:sp>
    </p:spTree>
    <p:extLst>
      <p:ext uri="{BB962C8B-B14F-4D97-AF65-F5344CB8AC3E}">
        <p14:creationId xmlns:p14="http://schemas.microsoft.com/office/powerpoint/2010/main" val="3359070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250"/>
                            </p:stCondLst>
                            <p:childTnLst>
                              <p:par>
                                <p:cTn id="15" presetID="2" presetClass="entr" presetSubtype="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par>
                          <p:cTn id="19" fill="hold">
                            <p:stCondLst>
                              <p:cond delay="1750"/>
                            </p:stCondLst>
                            <p:childTnLst>
                              <p:par>
                                <p:cTn id="20" presetID="2" presetClass="entr" presetSubtype="2"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par>
                          <p:cTn id="24" fill="hold">
                            <p:stCondLst>
                              <p:cond delay="2250"/>
                            </p:stCondLst>
                            <p:childTnLst>
                              <p:par>
                                <p:cTn id="25" presetID="21" presetClass="entr" presetSubtype="1" fill="hold" nodeType="after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wheel(1)">
                                      <p:cBhvr>
                                        <p:cTn id="27" dur="1250"/>
                                        <p:tgtEl>
                                          <p:spTgt spid="1026"/>
                                        </p:tgtEl>
                                      </p:cBhvr>
                                    </p:animEffect>
                                  </p:childTnLst>
                                </p:cTn>
                              </p:par>
                            </p:childTnLst>
                          </p:cTn>
                        </p:par>
                        <p:par>
                          <p:cTn id="28" fill="hold">
                            <p:stCondLst>
                              <p:cond delay="3500"/>
                            </p:stCondLst>
                            <p:childTnLst>
                              <p:par>
                                <p:cTn id="29" presetID="22" presetClass="entr" presetSubtype="1"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up)">
                                      <p:cBhvr>
                                        <p:cTn id="31" dur="1000"/>
                                        <p:tgtEl>
                                          <p:spTgt spid="4"/>
                                        </p:tgtEl>
                                      </p:cBhvr>
                                    </p:animEffect>
                                  </p:childTnLst>
                                </p:cTn>
                              </p:par>
                            </p:childTnLst>
                          </p:cTn>
                        </p:par>
                        <p:par>
                          <p:cTn id="32" fill="hold">
                            <p:stCondLst>
                              <p:cond delay="4500"/>
                            </p:stCondLst>
                            <p:childTnLst>
                              <p:par>
                                <p:cTn id="33" presetID="22" presetClass="entr" presetSubtype="1"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up)">
                                      <p:cBhvr>
                                        <p:cTn id="3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75000">
              <a:schemeClr val="bg2">
                <a:tint val="100000"/>
                <a:shade val="30000"/>
                <a:satMod val="100000"/>
              </a:schemeClr>
            </a:gs>
            <a:gs pos="74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7612" y="1524000"/>
            <a:ext cx="10360501" cy="4462272"/>
          </a:xfrm>
        </p:spPr>
        <p:txBody>
          <a:bodyPr>
            <a:normAutofit fontScale="92500" lnSpcReduction="10000"/>
          </a:bodyPr>
          <a:lstStyle/>
          <a:p>
            <a:pPr marL="0" indent="0">
              <a:buNone/>
            </a:pPr>
            <a:r>
              <a:rPr lang="en-US" dirty="0"/>
              <a:t>A plate can be taken only if there are plates on the stack, and a plate can be added to the stack only if there is enough room; that is if the stack is not too high. Therefore, a stack is defined in terms of operations that change its status and operations that check this status. The operations are as follows:</a:t>
            </a:r>
          </a:p>
          <a:p>
            <a:pPr marL="0" indent="0">
              <a:buNone/>
            </a:pPr>
            <a:endParaRPr lang="en-US" dirty="0"/>
          </a:p>
          <a:p>
            <a:pPr lvl="1"/>
            <a:r>
              <a:rPr lang="en-US" b="1" dirty="0">
                <a:solidFill>
                  <a:srgbClr val="FFFF00"/>
                </a:solidFill>
              </a:rPr>
              <a:t>clear() </a:t>
            </a:r>
            <a:r>
              <a:rPr lang="en-US" dirty="0"/>
              <a:t>— Clear the stack.</a:t>
            </a:r>
          </a:p>
          <a:p>
            <a:pPr lvl="1"/>
            <a:r>
              <a:rPr lang="en-US" b="1" dirty="0" err="1">
                <a:solidFill>
                  <a:srgbClr val="FFFF00"/>
                </a:solidFill>
              </a:rPr>
              <a:t>isEmpty</a:t>
            </a:r>
            <a:r>
              <a:rPr lang="en-US" b="1" dirty="0">
                <a:solidFill>
                  <a:srgbClr val="FFFF00"/>
                </a:solidFill>
              </a:rPr>
              <a:t>() </a:t>
            </a:r>
            <a:r>
              <a:rPr lang="en-US" dirty="0"/>
              <a:t>— Check to see if the stack is empty.</a:t>
            </a:r>
          </a:p>
          <a:p>
            <a:pPr lvl="1"/>
            <a:r>
              <a:rPr lang="en-US" b="1" dirty="0" err="1">
                <a:solidFill>
                  <a:srgbClr val="FFFF00"/>
                </a:solidFill>
              </a:rPr>
              <a:t>isFull</a:t>
            </a:r>
            <a:r>
              <a:rPr lang="en-US" b="1" dirty="0">
                <a:solidFill>
                  <a:srgbClr val="FFFF00"/>
                </a:solidFill>
              </a:rPr>
              <a:t>() </a:t>
            </a:r>
            <a:r>
              <a:rPr lang="en-US" dirty="0"/>
              <a:t>— Check to see if the stack is full.</a:t>
            </a:r>
          </a:p>
          <a:p>
            <a:pPr lvl="1"/>
            <a:r>
              <a:rPr lang="en-US" b="1" dirty="0">
                <a:solidFill>
                  <a:srgbClr val="FFFF00"/>
                </a:solidFill>
              </a:rPr>
              <a:t>push(element) </a:t>
            </a:r>
            <a:r>
              <a:rPr lang="en-US" dirty="0"/>
              <a:t>— Put the element on the top of the stack.</a:t>
            </a:r>
          </a:p>
          <a:p>
            <a:pPr lvl="1"/>
            <a:r>
              <a:rPr lang="en-US" b="1" dirty="0">
                <a:solidFill>
                  <a:srgbClr val="FFFF00"/>
                </a:solidFill>
              </a:rPr>
              <a:t>pop() </a:t>
            </a:r>
            <a:r>
              <a:rPr lang="en-US" dirty="0"/>
              <a:t>—Take the topmost element from the stack.</a:t>
            </a:r>
          </a:p>
          <a:p>
            <a:pPr lvl="1"/>
            <a:r>
              <a:rPr lang="en-US" b="1" dirty="0" err="1">
                <a:solidFill>
                  <a:srgbClr val="FFFF00"/>
                </a:solidFill>
              </a:rPr>
              <a:t>topEl</a:t>
            </a:r>
            <a:r>
              <a:rPr lang="en-US" b="1" dirty="0">
                <a:solidFill>
                  <a:srgbClr val="FFFF00"/>
                </a:solidFill>
              </a:rPr>
              <a:t>() </a:t>
            </a:r>
            <a:r>
              <a:rPr lang="en-US" dirty="0"/>
              <a:t>—Return the topmost element in the stack without removing it.</a:t>
            </a:r>
          </a:p>
          <a:p>
            <a:pPr marL="0" indent="0">
              <a:buNone/>
            </a:pPr>
            <a:endParaRPr lang="en-US" dirty="0"/>
          </a:p>
        </p:txBody>
      </p:sp>
      <p:sp>
        <p:nvSpPr>
          <p:cNvPr id="4" name="Flowchart: Stored Data 3"/>
          <p:cNvSpPr/>
          <p:nvPr/>
        </p:nvSpPr>
        <p:spPr>
          <a:xfrm>
            <a:off x="1141412" y="152400"/>
            <a:ext cx="6705600" cy="931992"/>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3200" dirty="0"/>
              <a:t>IV. Operations on the Stack Data Type?</a:t>
            </a:r>
          </a:p>
        </p:txBody>
      </p:sp>
      <p:sp>
        <p:nvSpPr>
          <p:cNvPr id="5" name="Oval 4"/>
          <p:cNvSpPr/>
          <p:nvPr/>
        </p:nvSpPr>
        <p:spPr>
          <a:xfrm>
            <a:off x="8266112" y="457200"/>
            <a:ext cx="3048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 name="Oval 5"/>
          <p:cNvSpPr/>
          <p:nvPr/>
        </p:nvSpPr>
        <p:spPr>
          <a:xfrm>
            <a:off x="9142412" y="419100"/>
            <a:ext cx="3810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 name="Oval 6"/>
          <p:cNvSpPr/>
          <p:nvPr/>
        </p:nvSpPr>
        <p:spPr>
          <a:xfrm>
            <a:off x="10093324" y="381000"/>
            <a:ext cx="457200" cy="381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195295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2"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250"/>
                            </p:stCondLst>
                            <p:childTnLst>
                              <p:par>
                                <p:cTn id="15" presetID="2" presetClass="entr" presetSubtype="2"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1+#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750"/>
                            </p:stCondLst>
                            <p:childTnLst>
                              <p:par>
                                <p:cTn id="20" presetID="2" presetClass="entr" presetSubtype="2"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1+#ppt_w/2"/>
                                          </p:val>
                                        </p:tav>
                                        <p:tav tm="100000">
                                          <p:val>
                                            <p:strVal val="#ppt_x"/>
                                          </p:val>
                                        </p:tav>
                                      </p:tavLst>
                                    </p:anim>
                                    <p:anim calcmode="lin" valueType="num">
                                      <p:cBhvr additive="base">
                                        <p:cTn id="23" dur="500" fill="hold"/>
                                        <p:tgtEl>
                                          <p:spTgt spid="7"/>
                                        </p:tgtEl>
                                        <p:attrNameLst>
                                          <p:attrName>ppt_y</p:attrName>
                                        </p:attrNameLst>
                                      </p:cBhvr>
                                      <p:tavLst>
                                        <p:tav tm="0">
                                          <p:val>
                                            <p:strVal val="#ppt_y"/>
                                          </p:val>
                                        </p:tav>
                                        <p:tav tm="100000">
                                          <p:val>
                                            <p:strVal val="#ppt_y"/>
                                          </p:val>
                                        </p:tav>
                                      </p:tavLst>
                                    </p:anim>
                                  </p:childTnLst>
                                </p:cTn>
                              </p:par>
                            </p:childTnLst>
                          </p:cTn>
                        </p:par>
                        <p:par>
                          <p:cTn id="24" fill="hold">
                            <p:stCondLst>
                              <p:cond delay="2250"/>
                            </p:stCondLst>
                            <p:childTnLst>
                              <p:par>
                                <p:cTn id="25" presetID="22" presetClass="entr" presetSubtype="1" fill="hold" grpId="0" nodeType="after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wipe(up)">
                                      <p:cBhvr>
                                        <p:cTn id="27" dur="1000"/>
                                        <p:tgtEl>
                                          <p:spTgt spid="3">
                                            <p:txEl>
                                              <p:pRg st="0" end="0"/>
                                            </p:txEl>
                                          </p:spTgt>
                                        </p:tgtEl>
                                      </p:cBhvr>
                                    </p:animEffect>
                                  </p:childTnLst>
                                </p:cTn>
                              </p:par>
                            </p:childTnLst>
                          </p:cTn>
                        </p:par>
                        <p:par>
                          <p:cTn id="28" fill="hold">
                            <p:stCondLst>
                              <p:cond delay="3250"/>
                            </p:stCondLst>
                            <p:childTnLst>
                              <p:par>
                                <p:cTn id="29" presetID="22" presetClass="entr" presetSubtype="1" fill="hold" grpId="0" nodeType="after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wipe(up)">
                                      <p:cBhvr>
                                        <p:cTn id="31" dur="1000"/>
                                        <p:tgtEl>
                                          <p:spTgt spid="3">
                                            <p:txEl>
                                              <p:pRg st="2" end="2"/>
                                            </p:txEl>
                                          </p:spTgt>
                                        </p:tgtEl>
                                      </p:cBhvr>
                                    </p:animEffect>
                                  </p:childTnLst>
                                </p:cTn>
                              </p:par>
                            </p:childTnLst>
                          </p:cTn>
                        </p:par>
                        <p:par>
                          <p:cTn id="32" fill="hold">
                            <p:stCondLst>
                              <p:cond delay="4250"/>
                            </p:stCondLst>
                            <p:childTnLst>
                              <p:par>
                                <p:cTn id="33" presetID="22" presetClass="entr" presetSubtype="1" fill="hold" grpId="0" nodeType="after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wipe(up)">
                                      <p:cBhvr>
                                        <p:cTn id="35" dur="1000"/>
                                        <p:tgtEl>
                                          <p:spTgt spid="3">
                                            <p:txEl>
                                              <p:pRg st="3" end="3"/>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wipe(up)">
                                      <p:cBhvr>
                                        <p:cTn id="38" dur="1000"/>
                                        <p:tgtEl>
                                          <p:spTgt spid="3">
                                            <p:txEl>
                                              <p:pRg st="4" end="4"/>
                                            </p:txEl>
                                          </p:spTgt>
                                        </p:tgtEl>
                                      </p:cBhvr>
                                    </p:animEffect>
                                  </p:childTnLst>
                                </p:cTn>
                              </p:par>
                            </p:childTnLst>
                          </p:cTn>
                        </p:par>
                        <p:par>
                          <p:cTn id="39" fill="hold">
                            <p:stCondLst>
                              <p:cond delay="5250"/>
                            </p:stCondLst>
                            <p:childTnLst>
                              <p:par>
                                <p:cTn id="40" presetID="22" presetClass="entr" presetSubtype="1" fill="hold" grpId="0" nodeType="after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wipe(up)">
                                      <p:cBhvr>
                                        <p:cTn id="42" dur="1000"/>
                                        <p:tgtEl>
                                          <p:spTgt spid="3">
                                            <p:txEl>
                                              <p:pRg st="5" end="5"/>
                                            </p:txEl>
                                          </p:spTgt>
                                        </p:tgtEl>
                                      </p:cBhvr>
                                    </p:animEffect>
                                  </p:childTnLst>
                                </p:cTn>
                              </p:par>
                            </p:childTnLst>
                          </p:cTn>
                        </p:par>
                        <p:par>
                          <p:cTn id="43" fill="hold">
                            <p:stCondLst>
                              <p:cond delay="6250"/>
                            </p:stCondLst>
                            <p:childTnLst>
                              <p:par>
                                <p:cTn id="44" presetID="22" presetClass="entr" presetSubtype="1" fill="hold" grpId="0" nodeType="after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wipe(up)">
                                      <p:cBhvr>
                                        <p:cTn id="46" dur="1000"/>
                                        <p:tgtEl>
                                          <p:spTgt spid="3">
                                            <p:txEl>
                                              <p:pRg st="6" end="6"/>
                                            </p:txEl>
                                          </p:spTgt>
                                        </p:tgtEl>
                                      </p:cBhvr>
                                    </p:animEffect>
                                  </p:childTnLst>
                                </p:cTn>
                              </p:par>
                            </p:childTnLst>
                          </p:cTn>
                        </p:par>
                        <p:par>
                          <p:cTn id="47" fill="hold">
                            <p:stCondLst>
                              <p:cond delay="7250"/>
                            </p:stCondLst>
                            <p:childTnLst>
                              <p:par>
                                <p:cTn id="48" presetID="22" presetClass="entr" presetSubtype="1" fill="hold" grpId="0" nodeType="after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wipe(up)">
                                      <p:cBhvr>
                                        <p:cTn id="50"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47000">
              <a:schemeClr val="accent1">
                <a:lumMod val="5000"/>
                <a:lumOff val="95000"/>
              </a:schemeClr>
            </a:gs>
            <a:gs pos="49000">
              <a:srgbClr val="FFFF00"/>
            </a:gs>
            <a:gs pos="83000">
              <a:schemeClr val="accent1">
                <a:lumMod val="45000"/>
                <a:lumOff val="55000"/>
              </a:schemeClr>
            </a:gs>
            <a:gs pos="9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93320" y="219247"/>
            <a:ext cx="8229600" cy="584200"/>
          </a:xfrm>
        </p:spPr>
        <p:txBody>
          <a:bodyPr>
            <a:noAutofit/>
          </a:bodyPr>
          <a:lstStyle/>
          <a:p>
            <a:r>
              <a:rPr lang="en-US" b="1" dirty="0">
                <a:solidFill>
                  <a:srgbClr val="0070C0"/>
                </a:solidFill>
              </a:rPr>
              <a:t>A series of operations executed on a stack</a:t>
            </a:r>
          </a:p>
        </p:txBody>
      </p:sp>
      <p:sp>
        <p:nvSpPr>
          <p:cNvPr id="21" name="TextBox 20">
            <a:extLst>
              <a:ext uri="{FF2B5EF4-FFF2-40B4-BE49-F238E27FC236}">
                <a16:creationId xmlns:a16="http://schemas.microsoft.com/office/drawing/2014/main" id="{5BFFC55C-5AE5-4551-AB66-15E138D51615}"/>
              </a:ext>
            </a:extLst>
          </p:cNvPr>
          <p:cNvSpPr txBox="1"/>
          <p:nvPr/>
        </p:nvSpPr>
        <p:spPr>
          <a:xfrm>
            <a:off x="942754" y="626686"/>
            <a:ext cx="7742457" cy="646331"/>
          </a:xfrm>
          <a:prstGeom prst="rect">
            <a:avLst/>
          </a:prstGeom>
          <a:noFill/>
        </p:spPr>
        <p:txBody>
          <a:bodyPr wrap="square" rtlCol="0">
            <a:spAutoFit/>
          </a:bodyPr>
          <a:lstStyle/>
          <a:p>
            <a:pPr algn="l"/>
            <a:r>
              <a:rPr lang="en-US" sz="3600" b="1" i="0" dirty="0">
                <a:ln w="22225">
                  <a:solidFill>
                    <a:schemeClr val="accent2"/>
                  </a:solidFill>
                  <a:prstDash val="solid"/>
                </a:ln>
                <a:solidFill>
                  <a:schemeClr val="accent2">
                    <a:lumMod val="40000"/>
                    <a:lumOff val="60000"/>
                  </a:schemeClr>
                </a:solidFill>
                <a:latin typeface="Arial" panose="020B0604020202020204" pitchFamily="34" charset="0"/>
              </a:rPr>
              <a:t>1. </a:t>
            </a:r>
            <a:r>
              <a:rPr lang="en-US" sz="3600" b="1" i="0" dirty="0" err="1">
                <a:ln w="22225">
                  <a:solidFill>
                    <a:schemeClr val="accent2"/>
                  </a:solidFill>
                  <a:prstDash val="solid"/>
                </a:ln>
                <a:solidFill>
                  <a:schemeClr val="accent2">
                    <a:lumMod val="40000"/>
                    <a:lumOff val="60000"/>
                  </a:schemeClr>
                </a:solidFill>
                <a:latin typeface="Arial" panose="020B0604020202020204" pitchFamily="34" charset="0"/>
              </a:rPr>
              <a:t>isFull</a:t>
            </a:r>
            <a:r>
              <a:rPr lang="en-US" sz="3600" b="1" i="0" dirty="0">
                <a:ln w="22225">
                  <a:solidFill>
                    <a:schemeClr val="accent2"/>
                  </a:solidFill>
                  <a:prstDash val="solid"/>
                </a:ln>
                <a:solidFill>
                  <a:schemeClr val="accent2">
                    <a:lumMod val="40000"/>
                    <a:lumOff val="60000"/>
                  </a:schemeClr>
                </a:solidFill>
                <a:latin typeface="Arial" panose="020B0604020202020204" pitchFamily="34" charset="0"/>
              </a:rPr>
              <a:t>() &amp; </a:t>
            </a:r>
            <a:r>
              <a:rPr lang="en-US" sz="3600" b="1" i="0" dirty="0" err="1">
                <a:ln w="22225">
                  <a:solidFill>
                    <a:schemeClr val="accent2"/>
                  </a:solidFill>
                  <a:prstDash val="solid"/>
                </a:ln>
                <a:solidFill>
                  <a:schemeClr val="accent2">
                    <a:lumMod val="40000"/>
                    <a:lumOff val="60000"/>
                  </a:schemeClr>
                </a:solidFill>
                <a:latin typeface="Arial" panose="020B0604020202020204" pitchFamily="34" charset="0"/>
              </a:rPr>
              <a:t>isEmpty</a:t>
            </a:r>
            <a:r>
              <a:rPr lang="en-US" sz="3600" b="1" i="0" dirty="0">
                <a:ln w="22225">
                  <a:solidFill>
                    <a:schemeClr val="accent2"/>
                  </a:solidFill>
                  <a:prstDash val="solid"/>
                </a:ln>
                <a:solidFill>
                  <a:schemeClr val="accent2">
                    <a:lumMod val="40000"/>
                    <a:lumOff val="60000"/>
                  </a:schemeClr>
                </a:solidFill>
                <a:latin typeface="Arial" panose="020B0604020202020204" pitchFamily="34" charset="0"/>
              </a:rPr>
              <a:t>() Operation</a:t>
            </a:r>
          </a:p>
        </p:txBody>
      </p:sp>
      <p:sp>
        <p:nvSpPr>
          <p:cNvPr id="25" name="TextBox 24">
            <a:extLst>
              <a:ext uri="{FF2B5EF4-FFF2-40B4-BE49-F238E27FC236}">
                <a16:creationId xmlns:a16="http://schemas.microsoft.com/office/drawing/2014/main" id="{557788EF-E239-4861-8890-9BF734B5B798}"/>
              </a:ext>
            </a:extLst>
          </p:cNvPr>
          <p:cNvSpPr txBox="1"/>
          <p:nvPr/>
        </p:nvSpPr>
        <p:spPr>
          <a:xfrm>
            <a:off x="905418" y="1317160"/>
            <a:ext cx="9837194" cy="707886"/>
          </a:xfrm>
          <a:prstGeom prst="rect">
            <a:avLst/>
          </a:prstGeom>
          <a:noFill/>
        </p:spPr>
        <p:txBody>
          <a:bodyPr wrap="square">
            <a:spAutoFit/>
          </a:bodyPr>
          <a:lstStyle/>
          <a:p>
            <a:pPr marL="342900" indent="-342900">
              <a:buFont typeface="Wingdings" panose="05000000000000000000" pitchFamily="2" charset="2"/>
              <a:buChar char="q"/>
            </a:pPr>
            <a:r>
              <a:rPr lang="en-US" sz="2000" b="1" dirty="0" err="1">
                <a:solidFill>
                  <a:schemeClr val="bg1"/>
                </a:solidFill>
                <a:latin typeface="Arial" panose="020B0604020202020204" pitchFamily="34" charset="0"/>
              </a:rPr>
              <a:t>isFull</a:t>
            </a:r>
            <a:r>
              <a:rPr lang="en-US" sz="2000" b="1" dirty="0">
                <a:solidFill>
                  <a:schemeClr val="bg1"/>
                </a:solidFill>
                <a:latin typeface="Arial" panose="020B0604020202020204" pitchFamily="34" charset="0"/>
              </a:rPr>
              <a:t>(): </a:t>
            </a:r>
            <a:r>
              <a:rPr lang="en-US" sz="2000" dirty="0">
                <a:solidFill>
                  <a:schemeClr val="bg1"/>
                </a:solidFill>
                <a:latin typeface="Arial" panose="020B0604020202020204" pitchFamily="34" charset="0"/>
              </a:rPr>
              <a:t>This function will check if the current stack is full or not. If the top index of the stack is equal to </a:t>
            </a:r>
            <a:r>
              <a:rPr lang="en-US" sz="2000" dirty="0" err="1">
                <a:solidFill>
                  <a:schemeClr val="bg1"/>
                </a:solidFill>
                <a:latin typeface="Arial" panose="020B0604020202020204" pitchFamily="34" charset="0"/>
              </a:rPr>
              <a:t>maxSize</a:t>
            </a:r>
            <a:r>
              <a:rPr lang="en-US" sz="2000" dirty="0">
                <a:solidFill>
                  <a:schemeClr val="bg1"/>
                </a:solidFill>
                <a:latin typeface="Arial" panose="020B0604020202020204" pitchFamily="34" charset="0"/>
              </a:rPr>
              <a:t>, the stack is full.</a:t>
            </a:r>
          </a:p>
        </p:txBody>
      </p:sp>
      <p:pic>
        <p:nvPicPr>
          <p:cNvPr id="4" name="Picture 3">
            <a:extLst>
              <a:ext uri="{FF2B5EF4-FFF2-40B4-BE49-F238E27FC236}">
                <a16:creationId xmlns:a16="http://schemas.microsoft.com/office/drawing/2014/main" id="{80029324-BA3E-45C1-B4BF-2EADAF897C19}"/>
              </a:ext>
            </a:extLst>
          </p:cNvPr>
          <p:cNvPicPr>
            <a:picLocks noChangeAspect="1"/>
          </p:cNvPicPr>
          <p:nvPr/>
        </p:nvPicPr>
        <p:blipFill>
          <a:blip r:embed="rId3"/>
          <a:stretch>
            <a:fillRect/>
          </a:stretch>
        </p:blipFill>
        <p:spPr>
          <a:xfrm>
            <a:off x="1293812" y="2025046"/>
            <a:ext cx="3962400" cy="133694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4" name="TextBox 13">
            <a:extLst>
              <a:ext uri="{FF2B5EF4-FFF2-40B4-BE49-F238E27FC236}">
                <a16:creationId xmlns:a16="http://schemas.microsoft.com/office/drawing/2014/main" id="{647BB6C0-C59C-4765-9D37-EC8CE10F539D}"/>
              </a:ext>
            </a:extLst>
          </p:cNvPr>
          <p:cNvSpPr txBox="1"/>
          <p:nvPr/>
        </p:nvSpPr>
        <p:spPr>
          <a:xfrm>
            <a:off x="942754" y="3518322"/>
            <a:ext cx="9952259" cy="1015663"/>
          </a:xfrm>
          <a:prstGeom prst="rect">
            <a:avLst/>
          </a:prstGeom>
          <a:noFill/>
        </p:spPr>
        <p:txBody>
          <a:bodyPr wrap="square">
            <a:spAutoFit/>
          </a:bodyPr>
          <a:lstStyle/>
          <a:p>
            <a:pPr marL="342900" indent="-342900">
              <a:buFont typeface="Wingdings" panose="05000000000000000000" pitchFamily="2" charset="2"/>
              <a:buChar char="q"/>
            </a:pPr>
            <a:r>
              <a:rPr lang="en-US" sz="2000" b="1" dirty="0" err="1">
                <a:solidFill>
                  <a:schemeClr val="bg1"/>
                </a:solidFill>
                <a:latin typeface="Arial" panose="020B0604020202020204" pitchFamily="34" charset="0"/>
              </a:rPr>
              <a:t>isEmpty</a:t>
            </a:r>
            <a:r>
              <a:rPr lang="en-US" sz="2000" b="1" dirty="0">
                <a:solidFill>
                  <a:schemeClr val="bg1"/>
                </a:solidFill>
                <a:latin typeface="Arial" panose="020B0604020202020204" pitchFamily="34" charset="0"/>
              </a:rPr>
              <a:t>(): </a:t>
            </a:r>
            <a:r>
              <a:rPr lang="en-US" sz="2000" dirty="0">
                <a:solidFill>
                  <a:schemeClr val="bg1"/>
                </a:solidFill>
                <a:latin typeface="Arial" panose="020B0604020202020204" pitchFamily="34" charset="0"/>
              </a:rPr>
              <a:t>If the stack has no elements, we will assign the index top = -1 to mark it. Thus, to check whether the stack is empty or not is very simple. We just need to compare whether the top value is -1 or not.</a:t>
            </a:r>
          </a:p>
        </p:txBody>
      </p:sp>
      <p:pic>
        <p:nvPicPr>
          <p:cNvPr id="6" name="Picture 5">
            <a:extLst>
              <a:ext uri="{FF2B5EF4-FFF2-40B4-BE49-F238E27FC236}">
                <a16:creationId xmlns:a16="http://schemas.microsoft.com/office/drawing/2014/main" id="{E49D225D-7B62-4341-BBEE-EB92FCC794E8}"/>
              </a:ext>
            </a:extLst>
          </p:cNvPr>
          <p:cNvPicPr>
            <a:picLocks noChangeAspect="1"/>
          </p:cNvPicPr>
          <p:nvPr/>
        </p:nvPicPr>
        <p:blipFill>
          <a:blip r:embed="rId4"/>
          <a:stretch>
            <a:fillRect/>
          </a:stretch>
        </p:blipFill>
        <p:spPr>
          <a:xfrm>
            <a:off x="1293812" y="4533985"/>
            <a:ext cx="4082245" cy="140961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223943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93320" y="219247"/>
            <a:ext cx="8229600" cy="584200"/>
          </a:xfrm>
        </p:spPr>
        <p:txBody>
          <a:bodyPr>
            <a:noAutofit/>
          </a:bodyPr>
          <a:lstStyle/>
          <a:p>
            <a:r>
              <a:rPr lang="en-US" dirty="0">
                <a:solidFill>
                  <a:schemeClr val="accent1">
                    <a:lumMod val="60000"/>
                    <a:lumOff val="40000"/>
                  </a:schemeClr>
                </a:solidFill>
              </a:rPr>
              <a:t>A series of operations executed on a stack</a:t>
            </a:r>
          </a:p>
        </p:txBody>
      </p:sp>
      <p:pic>
        <p:nvPicPr>
          <p:cNvPr id="10" name="Picture 9">
            <a:extLst>
              <a:ext uri="{FF2B5EF4-FFF2-40B4-BE49-F238E27FC236}">
                <a16:creationId xmlns:a16="http://schemas.microsoft.com/office/drawing/2014/main" id="{476869E0-3A08-4BE6-B862-062829D01C42}"/>
              </a:ext>
            </a:extLst>
          </p:cNvPr>
          <p:cNvPicPr>
            <a:picLocks noChangeAspect="1"/>
          </p:cNvPicPr>
          <p:nvPr/>
        </p:nvPicPr>
        <p:blipFill>
          <a:blip r:embed="rId3"/>
          <a:stretch>
            <a:fillRect/>
          </a:stretch>
        </p:blipFill>
        <p:spPr>
          <a:xfrm>
            <a:off x="5622210" y="2514600"/>
            <a:ext cx="6333542" cy="3364338"/>
          </a:xfrm>
          <a:prstGeom prst="rect">
            <a:avLst/>
          </a:prstGeom>
          <a:ln>
            <a:noFill/>
          </a:ln>
          <a:effectLst>
            <a:glow rad="6223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3" name="TextBox 12">
            <a:extLst>
              <a:ext uri="{FF2B5EF4-FFF2-40B4-BE49-F238E27FC236}">
                <a16:creationId xmlns:a16="http://schemas.microsoft.com/office/drawing/2014/main" id="{50F51731-AA98-4AC4-AAE0-1CB9FCEAFACE}"/>
              </a:ext>
            </a:extLst>
          </p:cNvPr>
          <p:cNvSpPr txBox="1"/>
          <p:nvPr/>
        </p:nvSpPr>
        <p:spPr>
          <a:xfrm>
            <a:off x="947522" y="2362200"/>
            <a:ext cx="4267299" cy="338554"/>
          </a:xfrm>
          <a:prstGeom prst="rect">
            <a:avLst/>
          </a:prstGeom>
          <a:solidFill>
            <a:schemeClr val="accent1"/>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just"/>
            <a:r>
              <a:rPr lang="en-US" sz="1600" b="1" i="0" dirty="0">
                <a:effectLst/>
                <a:latin typeface="Arial" panose="020B0604020202020204" pitchFamily="34" charset="0"/>
              </a:rPr>
              <a:t>Step 1: </a:t>
            </a:r>
            <a:r>
              <a:rPr lang="en-US" sz="1600" b="0" i="0" dirty="0">
                <a:effectLst/>
                <a:latin typeface="Arial" panose="020B0604020202020204" pitchFamily="34" charset="0"/>
              </a:rPr>
              <a:t>Checks if the stack is full.</a:t>
            </a:r>
            <a:endParaRPr lang="en-US" sz="1600" dirty="0">
              <a:latin typeface="Arial" panose="020B0604020202020204" pitchFamily="34" charset="0"/>
            </a:endParaRPr>
          </a:p>
        </p:txBody>
      </p:sp>
      <p:sp>
        <p:nvSpPr>
          <p:cNvPr id="16" name="TextBox 15">
            <a:extLst>
              <a:ext uri="{FF2B5EF4-FFF2-40B4-BE49-F238E27FC236}">
                <a16:creationId xmlns:a16="http://schemas.microsoft.com/office/drawing/2014/main" id="{4B6CF4AF-8170-4017-946B-7BDF35548246}"/>
              </a:ext>
            </a:extLst>
          </p:cNvPr>
          <p:cNvSpPr txBox="1"/>
          <p:nvPr/>
        </p:nvSpPr>
        <p:spPr>
          <a:xfrm>
            <a:off x="969580" y="3076808"/>
            <a:ext cx="4245239" cy="584775"/>
          </a:xfrm>
          <a:prstGeom prst="rect">
            <a:avLst/>
          </a:prstGeom>
          <a:solidFill>
            <a:schemeClr val="accent1"/>
          </a:solidFill>
          <a:ln>
            <a:solidFill>
              <a:schemeClr val="tx1"/>
            </a:solidFill>
          </a:ln>
        </p:spPr>
        <p:style>
          <a:lnRef idx="0">
            <a:scrgbClr r="0" g="0" b="0"/>
          </a:lnRef>
          <a:fillRef idx="0">
            <a:scrgbClr r="0" g="0" b="0"/>
          </a:fillRef>
          <a:effectRef idx="0">
            <a:scrgbClr r="0" g="0" b="0"/>
          </a:effectRef>
          <a:fontRef idx="minor">
            <a:schemeClr val="lt1"/>
          </a:fontRef>
        </p:style>
        <p:txBody>
          <a:bodyPr wrap="square">
            <a:spAutoFit/>
          </a:bodyPr>
          <a:lstStyle/>
          <a:p>
            <a:pPr algn="just"/>
            <a:r>
              <a:rPr lang="en-US" sz="1600" b="1" i="0" dirty="0">
                <a:effectLst/>
                <a:latin typeface="Arial" panose="020B0604020202020204" pitchFamily="34" charset="0"/>
              </a:rPr>
              <a:t>Step 2</a:t>
            </a:r>
            <a:r>
              <a:rPr lang="en-US" sz="1600" dirty="0">
                <a:latin typeface="Arial" panose="020B0604020202020204" pitchFamily="34" charset="0"/>
              </a:rPr>
              <a:t>: </a:t>
            </a:r>
            <a:r>
              <a:rPr lang="en-US" sz="1600" b="0" i="0" dirty="0">
                <a:effectLst/>
                <a:latin typeface="Arial" panose="020B0604020202020204" pitchFamily="34" charset="0"/>
              </a:rPr>
              <a:t>If the stack is full, produces an error and exit.</a:t>
            </a:r>
          </a:p>
        </p:txBody>
      </p:sp>
      <p:sp>
        <p:nvSpPr>
          <p:cNvPr id="19" name="TextBox 18">
            <a:extLst>
              <a:ext uri="{FF2B5EF4-FFF2-40B4-BE49-F238E27FC236}">
                <a16:creationId xmlns:a16="http://schemas.microsoft.com/office/drawing/2014/main" id="{84DB626B-6685-467E-82FE-5ACB02B2EEC6}"/>
              </a:ext>
            </a:extLst>
          </p:cNvPr>
          <p:cNvSpPr txBox="1"/>
          <p:nvPr/>
        </p:nvSpPr>
        <p:spPr>
          <a:xfrm>
            <a:off x="947520" y="4008776"/>
            <a:ext cx="4267299" cy="584775"/>
          </a:xfrm>
          <a:prstGeom prst="rect">
            <a:avLst/>
          </a:prstGeom>
          <a:solidFill>
            <a:schemeClr val="accent1"/>
          </a:solidFill>
          <a:ln>
            <a:solidFill>
              <a:schemeClr val="tx1"/>
            </a:solidFill>
          </a:ln>
        </p:spPr>
        <p:style>
          <a:lnRef idx="0">
            <a:scrgbClr r="0" g="0" b="0"/>
          </a:lnRef>
          <a:fillRef idx="0">
            <a:scrgbClr r="0" g="0" b="0"/>
          </a:fillRef>
          <a:effectRef idx="0">
            <a:scrgbClr r="0" g="0" b="0"/>
          </a:effectRef>
          <a:fontRef idx="minor">
            <a:schemeClr val="lt1"/>
          </a:fontRef>
        </p:style>
        <p:txBody>
          <a:bodyPr wrap="square">
            <a:spAutoFit/>
          </a:bodyPr>
          <a:lstStyle/>
          <a:p>
            <a:pPr algn="just"/>
            <a:r>
              <a:rPr lang="en-US" sz="1600" b="1" i="0" dirty="0">
                <a:effectLst/>
                <a:latin typeface="Arial" panose="020B0604020202020204" pitchFamily="34" charset="0"/>
              </a:rPr>
              <a:t>Step 3</a:t>
            </a:r>
            <a:r>
              <a:rPr lang="en-US" sz="1600" dirty="0">
                <a:latin typeface="Arial" panose="020B0604020202020204" pitchFamily="34" charset="0"/>
              </a:rPr>
              <a:t>: </a:t>
            </a:r>
            <a:r>
              <a:rPr lang="en-US" sz="1600" b="0" i="0" dirty="0">
                <a:effectLst/>
                <a:latin typeface="Arial" panose="020B0604020202020204" pitchFamily="34" charset="0"/>
              </a:rPr>
              <a:t>If the stack is not full, increments </a:t>
            </a:r>
            <a:r>
              <a:rPr lang="en-US" sz="1600" b="1" i="0" dirty="0">
                <a:effectLst/>
                <a:latin typeface="Arial" panose="020B0604020202020204" pitchFamily="34" charset="0"/>
              </a:rPr>
              <a:t>top</a:t>
            </a:r>
            <a:r>
              <a:rPr lang="en-US" sz="1600" b="0" i="0" dirty="0">
                <a:effectLst/>
                <a:latin typeface="Arial" panose="020B0604020202020204" pitchFamily="34" charset="0"/>
              </a:rPr>
              <a:t> to point next empty space.</a:t>
            </a:r>
          </a:p>
        </p:txBody>
      </p:sp>
      <p:sp>
        <p:nvSpPr>
          <p:cNvPr id="20" name="TextBox 19">
            <a:extLst>
              <a:ext uri="{FF2B5EF4-FFF2-40B4-BE49-F238E27FC236}">
                <a16:creationId xmlns:a16="http://schemas.microsoft.com/office/drawing/2014/main" id="{7B7F2447-C3A0-4818-99C4-B94958E79717}"/>
              </a:ext>
            </a:extLst>
          </p:cNvPr>
          <p:cNvSpPr txBox="1"/>
          <p:nvPr/>
        </p:nvSpPr>
        <p:spPr>
          <a:xfrm>
            <a:off x="942755" y="4958773"/>
            <a:ext cx="4267299" cy="584775"/>
          </a:xfrm>
          <a:prstGeom prst="rect">
            <a:avLst/>
          </a:prstGeom>
          <a:solidFill>
            <a:schemeClr val="accent1"/>
          </a:solidFill>
          <a:ln>
            <a:solidFill>
              <a:schemeClr val="tx1"/>
            </a:solidFill>
          </a:ln>
        </p:spPr>
        <p:style>
          <a:lnRef idx="0">
            <a:scrgbClr r="0" g="0" b="0"/>
          </a:lnRef>
          <a:fillRef idx="0">
            <a:scrgbClr r="0" g="0" b="0"/>
          </a:fillRef>
          <a:effectRef idx="0">
            <a:scrgbClr r="0" g="0" b="0"/>
          </a:effectRef>
          <a:fontRef idx="minor">
            <a:schemeClr val="lt1"/>
          </a:fontRef>
        </p:style>
        <p:txBody>
          <a:bodyPr wrap="square">
            <a:spAutoFit/>
          </a:bodyPr>
          <a:lstStyle/>
          <a:p>
            <a:pPr algn="just"/>
            <a:r>
              <a:rPr lang="en-US" sz="1600" b="1" i="0" dirty="0">
                <a:effectLst/>
                <a:latin typeface="Arial" panose="020B0604020202020204" pitchFamily="34" charset="0"/>
              </a:rPr>
              <a:t>Step 4</a:t>
            </a:r>
            <a:r>
              <a:rPr lang="en-US" sz="1600" dirty="0">
                <a:latin typeface="Arial" panose="020B0604020202020204" pitchFamily="34" charset="0"/>
              </a:rPr>
              <a:t>: </a:t>
            </a:r>
            <a:r>
              <a:rPr lang="en-US" sz="1600" b="0" i="0" dirty="0">
                <a:effectLst/>
                <a:latin typeface="Arial" panose="020B0604020202020204" pitchFamily="34" charset="0"/>
              </a:rPr>
              <a:t>Adds data element to the stack location, where top is pointing.</a:t>
            </a:r>
          </a:p>
        </p:txBody>
      </p:sp>
      <p:sp>
        <p:nvSpPr>
          <p:cNvPr id="22" name="TextBox 21">
            <a:extLst>
              <a:ext uri="{FF2B5EF4-FFF2-40B4-BE49-F238E27FC236}">
                <a16:creationId xmlns:a16="http://schemas.microsoft.com/office/drawing/2014/main" id="{07F15A80-2BCA-4FA2-8A10-3B9E2FD668DE}"/>
              </a:ext>
            </a:extLst>
          </p:cNvPr>
          <p:cNvSpPr txBox="1"/>
          <p:nvPr/>
        </p:nvSpPr>
        <p:spPr>
          <a:xfrm>
            <a:off x="942755" y="5900887"/>
            <a:ext cx="4267300" cy="338554"/>
          </a:xfrm>
          <a:prstGeom prst="rect">
            <a:avLst/>
          </a:prstGeom>
          <a:solidFill>
            <a:schemeClr val="accent1"/>
          </a:solidFill>
          <a:ln>
            <a:solidFill>
              <a:schemeClr val="tx1"/>
            </a:solidFill>
          </a:ln>
        </p:spPr>
        <p:style>
          <a:lnRef idx="0">
            <a:scrgbClr r="0" g="0" b="0"/>
          </a:lnRef>
          <a:fillRef idx="0">
            <a:scrgbClr r="0" g="0" b="0"/>
          </a:fillRef>
          <a:effectRef idx="0">
            <a:scrgbClr r="0" g="0" b="0"/>
          </a:effectRef>
          <a:fontRef idx="minor">
            <a:schemeClr val="lt1"/>
          </a:fontRef>
        </p:style>
        <p:txBody>
          <a:bodyPr wrap="square">
            <a:spAutoFit/>
          </a:bodyPr>
          <a:lstStyle/>
          <a:p>
            <a:pPr algn="just"/>
            <a:r>
              <a:rPr lang="en-US" sz="1600" b="1" i="0" dirty="0">
                <a:effectLst/>
                <a:latin typeface="Arial" panose="020B0604020202020204" pitchFamily="34" charset="0"/>
              </a:rPr>
              <a:t>Step 5</a:t>
            </a:r>
            <a:r>
              <a:rPr lang="en-US" sz="1600" dirty="0">
                <a:latin typeface="Arial" panose="020B0604020202020204" pitchFamily="34" charset="0"/>
              </a:rPr>
              <a:t>:</a:t>
            </a:r>
            <a:r>
              <a:rPr lang="en-US" sz="1600" b="0" i="0" dirty="0">
                <a:effectLst/>
                <a:latin typeface="Arial" panose="020B0604020202020204" pitchFamily="34" charset="0"/>
              </a:rPr>
              <a:t> Returns success.</a:t>
            </a:r>
          </a:p>
        </p:txBody>
      </p:sp>
      <p:sp>
        <p:nvSpPr>
          <p:cNvPr id="21" name="TextBox 20">
            <a:extLst>
              <a:ext uri="{FF2B5EF4-FFF2-40B4-BE49-F238E27FC236}">
                <a16:creationId xmlns:a16="http://schemas.microsoft.com/office/drawing/2014/main" id="{5BFFC55C-5AE5-4551-AB66-15E138D51615}"/>
              </a:ext>
            </a:extLst>
          </p:cNvPr>
          <p:cNvSpPr txBox="1"/>
          <p:nvPr/>
        </p:nvSpPr>
        <p:spPr>
          <a:xfrm>
            <a:off x="942755" y="626686"/>
            <a:ext cx="4876800" cy="646331"/>
          </a:xfrm>
          <a:prstGeom prst="rect">
            <a:avLst/>
          </a:prstGeom>
          <a:noFill/>
        </p:spPr>
        <p:txBody>
          <a:bodyPr wrap="square" rtlCol="0">
            <a:spAutoFit/>
          </a:bodyPr>
          <a:lstStyle/>
          <a:p>
            <a:pPr algn="l"/>
            <a:r>
              <a:rPr lang="en-US" sz="3600" b="1" i="0" dirty="0">
                <a:ln w="22225">
                  <a:solidFill>
                    <a:schemeClr val="accent2"/>
                  </a:solidFill>
                  <a:prstDash val="solid"/>
                </a:ln>
                <a:solidFill>
                  <a:schemeClr val="accent2">
                    <a:lumMod val="40000"/>
                    <a:lumOff val="60000"/>
                  </a:schemeClr>
                </a:solidFill>
                <a:latin typeface="Arial" panose="020B0604020202020204" pitchFamily="34" charset="0"/>
              </a:rPr>
              <a:t>2. PUSH Operation</a:t>
            </a:r>
          </a:p>
        </p:txBody>
      </p:sp>
      <p:sp>
        <p:nvSpPr>
          <p:cNvPr id="25" name="TextBox 24">
            <a:extLst>
              <a:ext uri="{FF2B5EF4-FFF2-40B4-BE49-F238E27FC236}">
                <a16:creationId xmlns:a16="http://schemas.microsoft.com/office/drawing/2014/main" id="{557788EF-E239-4861-8890-9BF734B5B798}"/>
              </a:ext>
            </a:extLst>
          </p:cNvPr>
          <p:cNvSpPr txBox="1"/>
          <p:nvPr/>
        </p:nvSpPr>
        <p:spPr>
          <a:xfrm>
            <a:off x="905418" y="1317160"/>
            <a:ext cx="9433583" cy="707886"/>
          </a:xfrm>
          <a:prstGeom prst="rect">
            <a:avLst/>
          </a:prstGeom>
          <a:noFill/>
        </p:spPr>
        <p:txBody>
          <a:bodyPr wrap="square">
            <a:spAutoFit/>
          </a:bodyPr>
          <a:lstStyle/>
          <a:p>
            <a:r>
              <a:rPr lang="en-US" sz="2000" b="0" i="0" dirty="0">
                <a:effectLst/>
                <a:latin typeface="Arial" panose="020B0604020202020204" pitchFamily="34" charset="0"/>
              </a:rPr>
              <a:t>The process of putting a new data element onto stack is known as a Push Operation. Push operation involves a series of steps −</a:t>
            </a:r>
            <a:endParaRPr lang="en-US" sz="2000" dirty="0"/>
          </a:p>
        </p:txBody>
      </p:sp>
    </p:spTree>
    <p:extLst>
      <p:ext uri="{BB962C8B-B14F-4D97-AF65-F5344CB8AC3E}">
        <p14:creationId xmlns:p14="http://schemas.microsoft.com/office/powerpoint/2010/main" val="3106953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93320" y="219247"/>
            <a:ext cx="8229600" cy="584200"/>
          </a:xfrm>
        </p:spPr>
        <p:txBody>
          <a:bodyPr>
            <a:noAutofit/>
          </a:bodyPr>
          <a:lstStyle/>
          <a:p>
            <a:r>
              <a:rPr lang="en-US" dirty="0">
                <a:solidFill>
                  <a:schemeClr val="accent1">
                    <a:lumMod val="60000"/>
                    <a:lumOff val="40000"/>
                  </a:schemeClr>
                </a:solidFill>
              </a:rPr>
              <a:t>A series of operations executed on a stack</a:t>
            </a:r>
          </a:p>
        </p:txBody>
      </p:sp>
      <p:sp>
        <p:nvSpPr>
          <p:cNvPr id="13" name="TextBox 12">
            <a:extLst>
              <a:ext uri="{FF2B5EF4-FFF2-40B4-BE49-F238E27FC236}">
                <a16:creationId xmlns:a16="http://schemas.microsoft.com/office/drawing/2014/main" id="{50F51731-AA98-4AC4-AAE0-1CB9FCEAFACE}"/>
              </a:ext>
            </a:extLst>
          </p:cNvPr>
          <p:cNvSpPr txBox="1"/>
          <p:nvPr/>
        </p:nvSpPr>
        <p:spPr>
          <a:xfrm>
            <a:off x="947522" y="2362200"/>
            <a:ext cx="4267299" cy="338554"/>
          </a:xfrm>
          <a:prstGeom prst="rect">
            <a:avLst/>
          </a:prstGeom>
          <a:solidFill>
            <a:schemeClr val="accent1"/>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just"/>
            <a:r>
              <a:rPr lang="en-US" sz="1600" b="1" i="0" dirty="0">
                <a:solidFill>
                  <a:schemeClr val="tx1"/>
                </a:solidFill>
                <a:effectLst/>
                <a:latin typeface="Arial" panose="020B0604020202020204" pitchFamily="34" charset="0"/>
              </a:rPr>
              <a:t>Step 1: </a:t>
            </a:r>
            <a:r>
              <a:rPr lang="en-US" sz="1600" b="0" i="0" dirty="0">
                <a:solidFill>
                  <a:schemeClr val="tx1"/>
                </a:solidFill>
                <a:effectLst/>
                <a:latin typeface="Arial" panose="020B0604020202020204" pitchFamily="34" charset="0"/>
              </a:rPr>
              <a:t>Checks if the stack is empty.</a:t>
            </a:r>
            <a:endParaRPr lang="en-US" sz="1600" dirty="0">
              <a:solidFill>
                <a:schemeClr val="tx1"/>
              </a:solidFill>
              <a:latin typeface="Arial" panose="020B0604020202020204" pitchFamily="34" charset="0"/>
            </a:endParaRPr>
          </a:p>
        </p:txBody>
      </p:sp>
      <p:sp>
        <p:nvSpPr>
          <p:cNvPr id="16" name="TextBox 15">
            <a:extLst>
              <a:ext uri="{FF2B5EF4-FFF2-40B4-BE49-F238E27FC236}">
                <a16:creationId xmlns:a16="http://schemas.microsoft.com/office/drawing/2014/main" id="{4B6CF4AF-8170-4017-946B-7BDF35548246}"/>
              </a:ext>
            </a:extLst>
          </p:cNvPr>
          <p:cNvSpPr txBox="1"/>
          <p:nvPr/>
        </p:nvSpPr>
        <p:spPr>
          <a:xfrm>
            <a:off x="969580" y="3076808"/>
            <a:ext cx="4245239" cy="584775"/>
          </a:xfrm>
          <a:prstGeom prst="rect">
            <a:avLst/>
          </a:prstGeom>
          <a:solidFill>
            <a:schemeClr val="accent1"/>
          </a:solidFill>
          <a:ln>
            <a:solidFill>
              <a:schemeClr val="tx1"/>
            </a:solidFill>
          </a:ln>
        </p:spPr>
        <p:style>
          <a:lnRef idx="0">
            <a:scrgbClr r="0" g="0" b="0"/>
          </a:lnRef>
          <a:fillRef idx="0">
            <a:scrgbClr r="0" g="0" b="0"/>
          </a:fillRef>
          <a:effectRef idx="0">
            <a:scrgbClr r="0" g="0" b="0"/>
          </a:effectRef>
          <a:fontRef idx="minor">
            <a:schemeClr val="lt1"/>
          </a:fontRef>
        </p:style>
        <p:txBody>
          <a:bodyPr wrap="square">
            <a:spAutoFit/>
          </a:bodyPr>
          <a:lstStyle/>
          <a:p>
            <a:pPr algn="just"/>
            <a:r>
              <a:rPr lang="en-US" sz="1600" b="1" i="0" dirty="0">
                <a:solidFill>
                  <a:schemeClr val="tx1"/>
                </a:solidFill>
                <a:effectLst/>
                <a:latin typeface="Arial" panose="020B0604020202020204" pitchFamily="34" charset="0"/>
              </a:rPr>
              <a:t>Step 2</a:t>
            </a:r>
            <a:r>
              <a:rPr lang="en-US" sz="1600" dirty="0">
                <a:solidFill>
                  <a:schemeClr val="tx1"/>
                </a:solidFill>
                <a:latin typeface="Arial" panose="020B0604020202020204" pitchFamily="34" charset="0"/>
              </a:rPr>
              <a:t>: </a:t>
            </a:r>
            <a:r>
              <a:rPr lang="en-US" sz="1600" b="0" i="0" dirty="0">
                <a:solidFill>
                  <a:schemeClr val="tx1"/>
                </a:solidFill>
                <a:effectLst/>
                <a:latin typeface="Arial" panose="020B0604020202020204" pitchFamily="34" charset="0"/>
              </a:rPr>
              <a:t>If the stack is empty, produces an error and exit.</a:t>
            </a:r>
          </a:p>
        </p:txBody>
      </p:sp>
      <p:sp>
        <p:nvSpPr>
          <p:cNvPr id="19" name="TextBox 18">
            <a:extLst>
              <a:ext uri="{FF2B5EF4-FFF2-40B4-BE49-F238E27FC236}">
                <a16:creationId xmlns:a16="http://schemas.microsoft.com/office/drawing/2014/main" id="{84DB626B-6685-467E-82FE-5ACB02B2EEC6}"/>
              </a:ext>
            </a:extLst>
          </p:cNvPr>
          <p:cNvSpPr txBox="1"/>
          <p:nvPr/>
        </p:nvSpPr>
        <p:spPr>
          <a:xfrm>
            <a:off x="947520" y="4008776"/>
            <a:ext cx="4267299" cy="584775"/>
          </a:xfrm>
          <a:prstGeom prst="rect">
            <a:avLst/>
          </a:prstGeom>
          <a:solidFill>
            <a:schemeClr val="accent1"/>
          </a:solidFill>
          <a:ln>
            <a:solidFill>
              <a:schemeClr val="tx1"/>
            </a:solidFill>
          </a:ln>
        </p:spPr>
        <p:style>
          <a:lnRef idx="0">
            <a:scrgbClr r="0" g="0" b="0"/>
          </a:lnRef>
          <a:fillRef idx="0">
            <a:scrgbClr r="0" g="0" b="0"/>
          </a:fillRef>
          <a:effectRef idx="0">
            <a:scrgbClr r="0" g="0" b="0"/>
          </a:effectRef>
          <a:fontRef idx="minor">
            <a:schemeClr val="lt1"/>
          </a:fontRef>
        </p:style>
        <p:txBody>
          <a:bodyPr wrap="square">
            <a:spAutoFit/>
          </a:bodyPr>
          <a:lstStyle/>
          <a:p>
            <a:pPr algn="just"/>
            <a:r>
              <a:rPr lang="en-US" sz="1600" b="1" i="0" dirty="0">
                <a:solidFill>
                  <a:schemeClr val="tx1"/>
                </a:solidFill>
                <a:effectLst/>
                <a:latin typeface="Arial" panose="020B0604020202020204" pitchFamily="34" charset="0"/>
              </a:rPr>
              <a:t>Step 3</a:t>
            </a:r>
            <a:r>
              <a:rPr lang="en-US" sz="1600" dirty="0">
                <a:solidFill>
                  <a:schemeClr val="tx1"/>
                </a:solidFill>
                <a:latin typeface="Arial" panose="020B0604020202020204" pitchFamily="34" charset="0"/>
              </a:rPr>
              <a:t>: </a:t>
            </a:r>
            <a:r>
              <a:rPr lang="en-US" sz="1600" b="0" i="0" dirty="0">
                <a:solidFill>
                  <a:schemeClr val="tx1"/>
                </a:solidFill>
                <a:effectLst/>
                <a:latin typeface="Arial" panose="020B0604020202020204" pitchFamily="34" charset="0"/>
              </a:rPr>
              <a:t>If the stack is not empty, accesses the data element at which </a:t>
            </a:r>
            <a:r>
              <a:rPr lang="en-US" sz="1600" b="1" i="0" dirty="0">
                <a:solidFill>
                  <a:schemeClr val="tx1"/>
                </a:solidFill>
                <a:effectLst/>
                <a:latin typeface="Arial" panose="020B0604020202020204" pitchFamily="34" charset="0"/>
              </a:rPr>
              <a:t>top</a:t>
            </a:r>
            <a:r>
              <a:rPr lang="en-US" sz="1600" b="0" i="0" dirty="0">
                <a:solidFill>
                  <a:schemeClr val="tx1"/>
                </a:solidFill>
                <a:effectLst/>
                <a:latin typeface="Arial" panose="020B0604020202020204" pitchFamily="34" charset="0"/>
              </a:rPr>
              <a:t> is pointing.</a:t>
            </a:r>
          </a:p>
        </p:txBody>
      </p:sp>
      <p:sp>
        <p:nvSpPr>
          <p:cNvPr id="20" name="TextBox 19">
            <a:extLst>
              <a:ext uri="{FF2B5EF4-FFF2-40B4-BE49-F238E27FC236}">
                <a16:creationId xmlns:a16="http://schemas.microsoft.com/office/drawing/2014/main" id="{7B7F2447-C3A0-4818-99C4-B94958E79717}"/>
              </a:ext>
            </a:extLst>
          </p:cNvPr>
          <p:cNvSpPr txBox="1"/>
          <p:nvPr/>
        </p:nvSpPr>
        <p:spPr>
          <a:xfrm>
            <a:off x="942755" y="4958773"/>
            <a:ext cx="4267299" cy="338554"/>
          </a:xfrm>
          <a:prstGeom prst="rect">
            <a:avLst/>
          </a:prstGeom>
          <a:solidFill>
            <a:schemeClr val="accent1"/>
          </a:solidFill>
          <a:ln>
            <a:solidFill>
              <a:schemeClr val="tx1"/>
            </a:solidFill>
          </a:ln>
        </p:spPr>
        <p:style>
          <a:lnRef idx="0">
            <a:scrgbClr r="0" g="0" b="0"/>
          </a:lnRef>
          <a:fillRef idx="0">
            <a:scrgbClr r="0" g="0" b="0"/>
          </a:fillRef>
          <a:effectRef idx="0">
            <a:scrgbClr r="0" g="0" b="0"/>
          </a:effectRef>
          <a:fontRef idx="minor">
            <a:schemeClr val="lt1"/>
          </a:fontRef>
        </p:style>
        <p:txBody>
          <a:bodyPr wrap="square">
            <a:spAutoFit/>
          </a:bodyPr>
          <a:lstStyle/>
          <a:p>
            <a:pPr algn="just"/>
            <a:r>
              <a:rPr lang="en-US" sz="1600" b="1" i="0" dirty="0">
                <a:solidFill>
                  <a:schemeClr val="tx1"/>
                </a:solidFill>
                <a:effectLst/>
                <a:latin typeface="Arial" panose="020B0604020202020204" pitchFamily="34" charset="0"/>
              </a:rPr>
              <a:t>Step 4</a:t>
            </a:r>
            <a:r>
              <a:rPr lang="en-US" sz="1600" dirty="0">
                <a:solidFill>
                  <a:schemeClr val="tx1"/>
                </a:solidFill>
                <a:latin typeface="Arial" panose="020B0604020202020204" pitchFamily="34" charset="0"/>
              </a:rPr>
              <a:t>: </a:t>
            </a:r>
            <a:r>
              <a:rPr lang="en-US" sz="1600" b="0" i="0" dirty="0">
                <a:solidFill>
                  <a:schemeClr val="tx1"/>
                </a:solidFill>
                <a:effectLst/>
                <a:latin typeface="Arial" panose="020B0604020202020204" pitchFamily="34" charset="0"/>
              </a:rPr>
              <a:t>Decreases the value of top by 1.</a:t>
            </a:r>
          </a:p>
        </p:txBody>
      </p:sp>
      <p:sp>
        <p:nvSpPr>
          <p:cNvPr id="22" name="TextBox 21">
            <a:extLst>
              <a:ext uri="{FF2B5EF4-FFF2-40B4-BE49-F238E27FC236}">
                <a16:creationId xmlns:a16="http://schemas.microsoft.com/office/drawing/2014/main" id="{07F15A80-2BCA-4FA2-8A10-3B9E2FD668DE}"/>
              </a:ext>
            </a:extLst>
          </p:cNvPr>
          <p:cNvSpPr txBox="1"/>
          <p:nvPr/>
        </p:nvSpPr>
        <p:spPr>
          <a:xfrm>
            <a:off x="958549" y="5662549"/>
            <a:ext cx="4267300" cy="338554"/>
          </a:xfrm>
          <a:prstGeom prst="rect">
            <a:avLst/>
          </a:prstGeom>
          <a:solidFill>
            <a:schemeClr val="accent1"/>
          </a:solidFill>
          <a:ln>
            <a:solidFill>
              <a:schemeClr val="tx1"/>
            </a:solidFill>
          </a:ln>
        </p:spPr>
        <p:style>
          <a:lnRef idx="0">
            <a:scrgbClr r="0" g="0" b="0"/>
          </a:lnRef>
          <a:fillRef idx="0">
            <a:scrgbClr r="0" g="0" b="0"/>
          </a:fillRef>
          <a:effectRef idx="0">
            <a:scrgbClr r="0" g="0" b="0"/>
          </a:effectRef>
          <a:fontRef idx="minor">
            <a:schemeClr val="lt1"/>
          </a:fontRef>
        </p:style>
        <p:txBody>
          <a:bodyPr wrap="square">
            <a:spAutoFit/>
          </a:bodyPr>
          <a:lstStyle/>
          <a:p>
            <a:pPr algn="just"/>
            <a:r>
              <a:rPr lang="en-US" sz="1600" b="1" i="0" dirty="0">
                <a:effectLst/>
                <a:latin typeface="Arial" panose="020B0604020202020204" pitchFamily="34" charset="0"/>
              </a:rPr>
              <a:t>Step 5</a:t>
            </a:r>
            <a:r>
              <a:rPr lang="en-US" sz="1600" dirty="0">
                <a:latin typeface="Arial" panose="020B0604020202020204" pitchFamily="34" charset="0"/>
              </a:rPr>
              <a:t>:</a:t>
            </a:r>
            <a:r>
              <a:rPr lang="en-US" sz="1600" b="0" i="0" dirty="0">
                <a:effectLst/>
                <a:latin typeface="Arial" panose="020B0604020202020204" pitchFamily="34" charset="0"/>
              </a:rPr>
              <a:t> Returns success.</a:t>
            </a:r>
          </a:p>
        </p:txBody>
      </p:sp>
      <p:sp>
        <p:nvSpPr>
          <p:cNvPr id="21" name="TextBox 20">
            <a:extLst>
              <a:ext uri="{FF2B5EF4-FFF2-40B4-BE49-F238E27FC236}">
                <a16:creationId xmlns:a16="http://schemas.microsoft.com/office/drawing/2014/main" id="{5BFFC55C-5AE5-4551-AB66-15E138D51615}"/>
              </a:ext>
            </a:extLst>
          </p:cNvPr>
          <p:cNvSpPr txBox="1"/>
          <p:nvPr/>
        </p:nvSpPr>
        <p:spPr>
          <a:xfrm>
            <a:off x="942755" y="626686"/>
            <a:ext cx="4876800" cy="646331"/>
          </a:xfrm>
          <a:prstGeom prst="rect">
            <a:avLst/>
          </a:prstGeom>
          <a:noFill/>
        </p:spPr>
        <p:txBody>
          <a:bodyPr wrap="square" rtlCol="0">
            <a:spAutoFit/>
          </a:bodyPr>
          <a:lstStyle/>
          <a:p>
            <a:pPr algn="l"/>
            <a:r>
              <a:rPr lang="en-US" sz="3600" b="1" i="0" dirty="0">
                <a:ln w="22225">
                  <a:solidFill>
                    <a:schemeClr val="accent2"/>
                  </a:solidFill>
                  <a:prstDash val="solid"/>
                </a:ln>
                <a:solidFill>
                  <a:schemeClr val="accent2">
                    <a:lumMod val="40000"/>
                    <a:lumOff val="60000"/>
                  </a:schemeClr>
                </a:solidFill>
                <a:latin typeface="Arial" panose="020B0604020202020204" pitchFamily="34" charset="0"/>
              </a:rPr>
              <a:t>3. POP Operation</a:t>
            </a:r>
          </a:p>
        </p:txBody>
      </p:sp>
      <p:sp>
        <p:nvSpPr>
          <p:cNvPr id="25" name="TextBox 24">
            <a:extLst>
              <a:ext uri="{FF2B5EF4-FFF2-40B4-BE49-F238E27FC236}">
                <a16:creationId xmlns:a16="http://schemas.microsoft.com/office/drawing/2014/main" id="{557788EF-E239-4861-8890-9BF734B5B798}"/>
              </a:ext>
            </a:extLst>
          </p:cNvPr>
          <p:cNvSpPr txBox="1"/>
          <p:nvPr/>
        </p:nvSpPr>
        <p:spPr>
          <a:xfrm>
            <a:off x="905418" y="1230863"/>
            <a:ext cx="11283407" cy="1077218"/>
          </a:xfrm>
          <a:prstGeom prst="rect">
            <a:avLst/>
          </a:prstGeom>
          <a:noFill/>
        </p:spPr>
        <p:txBody>
          <a:bodyPr wrap="square">
            <a:spAutoFit/>
          </a:bodyPr>
          <a:lstStyle/>
          <a:p>
            <a:pPr algn="just"/>
            <a:r>
              <a:rPr lang="en-US" sz="1600" b="0" i="0" dirty="0">
                <a:effectLst/>
                <a:latin typeface="Arial" panose="020B0604020202020204" pitchFamily="34" charset="0"/>
              </a:rPr>
              <a:t>Accessing the content while removing it from the stack, is known as a Pop Operation. In an array implementation of pop() operation, the data element is not actually removed, instead </a:t>
            </a:r>
            <a:r>
              <a:rPr lang="en-US" sz="1600" b="1" i="0" dirty="0">
                <a:effectLst/>
                <a:latin typeface="Arial" panose="020B0604020202020204" pitchFamily="34" charset="0"/>
              </a:rPr>
              <a:t>top</a:t>
            </a:r>
            <a:r>
              <a:rPr lang="en-US" sz="1600" b="0" i="0" dirty="0">
                <a:effectLst/>
                <a:latin typeface="Arial" panose="020B0604020202020204" pitchFamily="34" charset="0"/>
              </a:rPr>
              <a:t> is decremented to a lower position in the stack to point to the next value. But in linked-list implementation, pop() actually removes data element and deallocates memory space.</a:t>
            </a:r>
          </a:p>
          <a:p>
            <a:pPr algn="just"/>
            <a:r>
              <a:rPr lang="en-US" sz="1600" b="1" i="0" dirty="0">
                <a:effectLst/>
                <a:latin typeface="Arial" panose="020B0604020202020204" pitchFamily="34" charset="0"/>
              </a:rPr>
              <a:t>A Pop operation may involve the following steps −</a:t>
            </a:r>
          </a:p>
        </p:txBody>
      </p:sp>
      <p:pic>
        <p:nvPicPr>
          <p:cNvPr id="4" name="Picture 3">
            <a:extLst>
              <a:ext uri="{FF2B5EF4-FFF2-40B4-BE49-F238E27FC236}">
                <a16:creationId xmlns:a16="http://schemas.microsoft.com/office/drawing/2014/main" id="{E1C4DDDD-3FAB-4791-BF28-BA74B8790383}"/>
              </a:ext>
            </a:extLst>
          </p:cNvPr>
          <p:cNvPicPr>
            <a:picLocks noChangeAspect="1"/>
          </p:cNvPicPr>
          <p:nvPr/>
        </p:nvPicPr>
        <p:blipFill>
          <a:blip r:embed="rId3"/>
          <a:stretch>
            <a:fillRect/>
          </a:stretch>
        </p:blipFill>
        <p:spPr>
          <a:xfrm>
            <a:off x="5627760" y="2735497"/>
            <a:ext cx="6330780" cy="3165390"/>
          </a:xfrm>
          <a:prstGeom prst="rect">
            <a:avLst/>
          </a:prstGeom>
          <a:ln>
            <a:noFill/>
          </a:ln>
          <a:effectLst>
            <a:glow rad="5969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015786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8883" y="381000"/>
            <a:ext cx="10360501" cy="736600"/>
          </a:xfrm>
        </p:spPr>
        <p:txBody>
          <a:bodyPr>
            <a:normAutofit/>
          </a:bodyPr>
          <a:lstStyle/>
          <a:p>
            <a:r>
              <a:rPr lang="en-US" sz="4000" dirty="0">
                <a:solidFill>
                  <a:schemeClr val="accent1">
                    <a:lumMod val="60000"/>
                    <a:lumOff val="40000"/>
                  </a:schemeClr>
                </a:solidFill>
              </a:rPr>
              <a:t>SUMMARY</a:t>
            </a:r>
          </a:p>
        </p:txBody>
      </p:sp>
      <p:sp>
        <p:nvSpPr>
          <p:cNvPr id="2" name="Content Placeholder 1"/>
          <p:cNvSpPr>
            <a:spLocks noGrp="1"/>
          </p:cNvSpPr>
          <p:nvPr>
            <p:ph idx="1"/>
          </p:nvPr>
        </p:nvSpPr>
        <p:spPr>
          <a:xfrm>
            <a:off x="1236345" y="1371600"/>
            <a:ext cx="10360501" cy="1066800"/>
          </a:xfrm>
          <a:ln>
            <a:solidFill>
              <a:schemeClr val="accent1">
                <a:lumMod val="60000"/>
                <a:lumOff val="40000"/>
              </a:schemeClr>
            </a:solidFill>
          </a:ln>
        </p:spPr>
        <p:txBody>
          <a:bodyPr/>
          <a:lstStyle/>
          <a:p>
            <a:pPr algn="just"/>
            <a:r>
              <a:rPr lang="en-US" dirty="0"/>
              <a:t>Generally, the stack is very useful in situations when data have to be stored and then retrieved in reverse order. </a:t>
            </a:r>
          </a:p>
        </p:txBody>
      </p:sp>
      <p:sp>
        <p:nvSpPr>
          <p:cNvPr id="4" name="Rectangle 3"/>
          <p:cNvSpPr/>
          <p:nvPr/>
        </p:nvSpPr>
        <p:spPr>
          <a:xfrm>
            <a:off x="4317613" y="3697322"/>
            <a:ext cx="6092825" cy="830997"/>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r>
              <a:rPr lang="en-US" b="1" dirty="0">
                <a:solidFill>
                  <a:srgbClr val="000000"/>
                </a:solidFill>
                <a:latin typeface="Arial" panose="020B0604020202020204" pitchFamily="34" charset="0"/>
              </a:rPr>
              <a:t>Expression evaluation and syntax parsing</a:t>
            </a:r>
            <a:endParaRPr lang="en-US" b="1" i="0" dirty="0">
              <a:solidFill>
                <a:srgbClr val="000000"/>
              </a:solidFill>
              <a:effectLst/>
              <a:latin typeface="Arial" panose="020B0604020202020204" pitchFamily="34" charset="0"/>
            </a:endParaRPr>
          </a:p>
        </p:txBody>
      </p:sp>
      <p:sp>
        <p:nvSpPr>
          <p:cNvPr id="5" name="Rectangle 4"/>
          <p:cNvSpPr/>
          <p:nvPr/>
        </p:nvSpPr>
        <p:spPr>
          <a:xfrm>
            <a:off x="4869746" y="4892572"/>
            <a:ext cx="5384807" cy="461665"/>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b="1" dirty="0">
                <a:solidFill>
                  <a:srgbClr val="000000"/>
                </a:solidFill>
                <a:latin typeface="Arial" panose="020B0604020202020204" pitchFamily="34" charset="0"/>
              </a:rPr>
              <a:t>Compile time memory management</a:t>
            </a:r>
            <a:endParaRPr lang="en-US" b="1" i="0" dirty="0">
              <a:solidFill>
                <a:srgbClr val="000000"/>
              </a:solidFill>
              <a:effectLst/>
              <a:latin typeface="Arial" panose="020B0604020202020204" pitchFamily="34" charset="0"/>
            </a:endParaRPr>
          </a:p>
        </p:txBody>
      </p:sp>
      <p:sp>
        <p:nvSpPr>
          <p:cNvPr id="6" name="Rectangle 5"/>
          <p:cNvSpPr/>
          <p:nvPr/>
        </p:nvSpPr>
        <p:spPr>
          <a:xfrm>
            <a:off x="5942012" y="5867400"/>
            <a:ext cx="2119491" cy="46166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b="1" dirty="0">
                <a:solidFill>
                  <a:srgbClr val="000000"/>
                </a:solidFill>
                <a:latin typeface="Arial" panose="020B0604020202020204" pitchFamily="34" charset="0"/>
              </a:rPr>
              <a:t>Backtracking</a:t>
            </a:r>
            <a:endParaRPr lang="en-US" b="1" i="0" dirty="0">
              <a:solidFill>
                <a:srgbClr val="000000"/>
              </a:solidFill>
              <a:effectLst/>
              <a:latin typeface="Arial" panose="020B0604020202020204" pitchFamily="34" charset="0"/>
            </a:endParaRPr>
          </a:p>
        </p:txBody>
      </p:sp>
      <p:sp>
        <p:nvSpPr>
          <p:cNvPr id="8" name="Content Placeholder 1"/>
          <p:cNvSpPr txBox="1">
            <a:spLocks/>
          </p:cNvSpPr>
          <p:nvPr/>
        </p:nvSpPr>
        <p:spPr>
          <a:xfrm>
            <a:off x="1236345" y="2726207"/>
            <a:ext cx="4191476" cy="606862"/>
          </a:xfrm>
          <a:prstGeom prst="rect">
            <a:avLst/>
          </a:prstGeom>
          <a:ln>
            <a:solidFill>
              <a:schemeClr val="accent1">
                <a:lumMod val="60000"/>
                <a:lumOff val="40000"/>
              </a:schemeClr>
            </a:solidFill>
          </a:ln>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dirty="0">
                <a:latin typeface="Linux Libertine"/>
              </a:rPr>
              <a:t>Applications of stacks</a:t>
            </a:r>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6"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285">
                                          <p:stCondLst>
                                            <p:cond delay="0"/>
                                          </p:stCondLst>
                                        </p:cTn>
                                        <p:tgtEl>
                                          <p:spTgt spid="4"/>
                                        </p:tgtEl>
                                      </p:cBhvr>
                                    </p:animEffect>
                                    <p:anim calcmode="lin" valueType="num">
                                      <p:cBhvr>
                                        <p:cTn id="14" dur="896"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5" dur="327"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6" dur="327" tmFilter="0, 0; 0.125,0.2665; 0.25,0.4; 0.375,0.465; 0.5,0.5;  0.625,0.535; 0.75,0.6; 0.875,0.7335; 1,1">
                                          <p:stCondLst>
                                            <p:cond delay="327"/>
                                          </p:stCondLst>
                                        </p:cTn>
                                        <p:tgtEl>
                                          <p:spTgt spid="4"/>
                                        </p:tgtEl>
                                        <p:attrNameLst>
                                          <p:attrName>ppt_y</p:attrName>
                                        </p:attrNameLst>
                                      </p:cBhvr>
                                      <p:tavLst>
                                        <p:tav tm="0" fmla="#ppt_y-sin(pi*$)/9">
                                          <p:val>
                                            <p:fltVal val="0"/>
                                          </p:val>
                                        </p:tav>
                                        <p:tav tm="100000">
                                          <p:val>
                                            <p:fltVal val="1"/>
                                          </p:val>
                                        </p:tav>
                                      </p:tavLst>
                                    </p:anim>
                                    <p:anim calcmode="lin" valueType="num">
                                      <p:cBhvr>
                                        <p:cTn id="17" dur="2" tmFilter="0, 0; 0.125,0.2665; 0.25,0.4; 0.375,0.465; 0.5,0.5;  0.625,0.535; 0.75,0.6; 0.875,0.7335; 1,1">
                                          <p:stCondLst>
                                            <p:cond delay="651"/>
                                          </p:stCondLst>
                                        </p:cTn>
                                        <p:tgtEl>
                                          <p:spTgt spid="4"/>
                                        </p:tgtEl>
                                        <p:attrNameLst>
                                          <p:attrName>ppt_y</p:attrName>
                                        </p:attrNameLst>
                                      </p:cBhvr>
                                      <p:tavLst>
                                        <p:tav tm="0" fmla="#ppt_y-sin(pi*$)/27">
                                          <p:val>
                                            <p:fltVal val="0"/>
                                          </p:val>
                                        </p:tav>
                                        <p:tav tm="100000">
                                          <p:val>
                                            <p:fltVal val="1"/>
                                          </p:val>
                                        </p:tav>
                                      </p:tavLst>
                                    </p:anim>
                                    <p:anim calcmode="lin" valueType="num">
                                      <p:cBhvr>
                                        <p:cTn id="18" dur="1" tmFilter="0, 0; 0.125,0.2665; 0.25,0.4; 0.375,0.465; 0.5,0.5;  0.625,0.535; 0.75,0.6; 0.875,0.7335; 1,1">
                                          <p:stCondLst>
                                            <p:cond delay="999"/>
                                          </p:stCondLst>
                                        </p:cTn>
                                        <p:tgtEl>
                                          <p:spTgt spid="4"/>
                                        </p:tgtEl>
                                        <p:attrNameLst>
                                          <p:attrName>ppt_y</p:attrName>
                                        </p:attrNameLst>
                                      </p:cBhvr>
                                      <p:tavLst>
                                        <p:tav tm="0" fmla="#ppt_y-sin(pi*$)/81">
                                          <p:val>
                                            <p:fltVal val="0"/>
                                          </p:val>
                                        </p:tav>
                                        <p:tav tm="100000">
                                          <p:val>
                                            <p:fltVal val="1"/>
                                          </p:val>
                                        </p:tav>
                                      </p:tavLst>
                                    </p:anim>
                                    <p:animScale>
                                      <p:cBhvr>
                                        <p:cTn id="19" dur="1">
                                          <p:stCondLst>
                                            <p:cond delay="319"/>
                                          </p:stCondLst>
                                        </p:cTn>
                                        <p:tgtEl>
                                          <p:spTgt spid="4"/>
                                        </p:tgtEl>
                                      </p:cBhvr>
                                      <p:to x="100000" y="60000"/>
                                    </p:animScale>
                                    <p:animScale>
                                      <p:cBhvr>
                                        <p:cTn id="20" dur="1" decel="50000">
                                          <p:stCondLst>
                                            <p:cond delay="333"/>
                                          </p:stCondLst>
                                        </p:cTn>
                                        <p:tgtEl>
                                          <p:spTgt spid="4"/>
                                        </p:tgtEl>
                                      </p:cBhvr>
                                      <p:to x="100000" y="100000"/>
                                    </p:animScale>
                                    <p:animScale>
                                      <p:cBhvr>
                                        <p:cTn id="21" dur="1">
                                          <p:stCondLst>
                                            <p:cond delay="645"/>
                                          </p:stCondLst>
                                        </p:cTn>
                                        <p:tgtEl>
                                          <p:spTgt spid="4"/>
                                        </p:tgtEl>
                                      </p:cBhvr>
                                      <p:to x="100000" y="80000"/>
                                    </p:animScale>
                                    <p:animScale>
                                      <p:cBhvr>
                                        <p:cTn id="22" dur="1" decel="50000">
                                          <p:stCondLst>
                                            <p:cond delay="658"/>
                                          </p:stCondLst>
                                        </p:cTn>
                                        <p:tgtEl>
                                          <p:spTgt spid="4"/>
                                        </p:tgtEl>
                                      </p:cBhvr>
                                      <p:to x="100000" y="100000"/>
                                    </p:animScale>
                                    <p:animScale>
                                      <p:cBhvr>
                                        <p:cTn id="23" dur="1">
                                          <p:stCondLst>
                                            <p:cond delay="999"/>
                                          </p:stCondLst>
                                        </p:cTn>
                                        <p:tgtEl>
                                          <p:spTgt spid="4"/>
                                        </p:tgtEl>
                                      </p:cBhvr>
                                      <p:to x="100000" y="90000"/>
                                    </p:animScale>
                                    <p:animScale>
                                      <p:cBhvr>
                                        <p:cTn id="24" dur="1" decel="50000">
                                          <p:stCondLst>
                                            <p:cond delay="999"/>
                                          </p:stCondLst>
                                        </p:cTn>
                                        <p:tgtEl>
                                          <p:spTgt spid="4"/>
                                        </p:tgtEl>
                                      </p:cBhvr>
                                      <p:to x="100000" y="100000"/>
                                    </p:animScale>
                                    <p:animScale>
                                      <p:cBhvr>
                                        <p:cTn id="25" dur="1">
                                          <p:stCondLst>
                                            <p:cond delay="999"/>
                                          </p:stCondLst>
                                        </p:cTn>
                                        <p:tgtEl>
                                          <p:spTgt spid="4"/>
                                        </p:tgtEl>
                                      </p:cBhvr>
                                      <p:to x="100000" y="95000"/>
                                    </p:animScale>
                                    <p:animScale>
                                      <p:cBhvr>
                                        <p:cTn id="26" dur="1" decel="50000">
                                          <p:stCondLst>
                                            <p:cond delay="999"/>
                                          </p:stCondLst>
                                        </p:cTn>
                                        <p:tgtEl>
                                          <p:spTgt spid="4"/>
                                        </p:tgtEl>
                                      </p:cBhvr>
                                      <p:to x="100000" y="100000"/>
                                    </p:animScale>
                                  </p:childTnLst>
                                </p:cTn>
                              </p:par>
                            </p:childTnLst>
                          </p:cTn>
                        </p:par>
                        <p:par>
                          <p:cTn id="27" fill="hold">
                            <p:stCondLst>
                              <p:cond delay="2000"/>
                            </p:stCondLst>
                            <p:childTnLst>
                              <p:par>
                                <p:cTn id="28" presetID="26" presetClass="entr" presetSubtype="0"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down)">
                                      <p:cBhvr>
                                        <p:cTn id="30" dur="285">
                                          <p:stCondLst>
                                            <p:cond delay="0"/>
                                          </p:stCondLst>
                                        </p:cTn>
                                        <p:tgtEl>
                                          <p:spTgt spid="5"/>
                                        </p:tgtEl>
                                      </p:cBhvr>
                                    </p:animEffect>
                                    <p:anim calcmode="lin" valueType="num">
                                      <p:cBhvr>
                                        <p:cTn id="31" dur="896"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2" dur="327"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3" dur="327" tmFilter="0, 0; 0.125,0.2665; 0.25,0.4; 0.375,0.465; 0.5,0.5;  0.625,0.535; 0.75,0.6; 0.875,0.7335; 1,1">
                                          <p:stCondLst>
                                            <p:cond delay="327"/>
                                          </p:stCondLst>
                                        </p:cTn>
                                        <p:tgtEl>
                                          <p:spTgt spid="5"/>
                                        </p:tgtEl>
                                        <p:attrNameLst>
                                          <p:attrName>ppt_y</p:attrName>
                                        </p:attrNameLst>
                                      </p:cBhvr>
                                      <p:tavLst>
                                        <p:tav tm="0" fmla="#ppt_y-sin(pi*$)/9">
                                          <p:val>
                                            <p:fltVal val="0"/>
                                          </p:val>
                                        </p:tav>
                                        <p:tav tm="100000">
                                          <p:val>
                                            <p:fltVal val="1"/>
                                          </p:val>
                                        </p:tav>
                                      </p:tavLst>
                                    </p:anim>
                                    <p:anim calcmode="lin" valueType="num">
                                      <p:cBhvr>
                                        <p:cTn id="34" dur="2" tmFilter="0, 0; 0.125,0.2665; 0.25,0.4; 0.375,0.465; 0.5,0.5;  0.625,0.535; 0.75,0.6; 0.875,0.7335; 1,1">
                                          <p:stCondLst>
                                            <p:cond delay="651"/>
                                          </p:stCondLst>
                                        </p:cTn>
                                        <p:tgtEl>
                                          <p:spTgt spid="5"/>
                                        </p:tgtEl>
                                        <p:attrNameLst>
                                          <p:attrName>ppt_y</p:attrName>
                                        </p:attrNameLst>
                                      </p:cBhvr>
                                      <p:tavLst>
                                        <p:tav tm="0" fmla="#ppt_y-sin(pi*$)/27">
                                          <p:val>
                                            <p:fltVal val="0"/>
                                          </p:val>
                                        </p:tav>
                                        <p:tav tm="100000">
                                          <p:val>
                                            <p:fltVal val="1"/>
                                          </p:val>
                                        </p:tav>
                                      </p:tavLst>
                                    </p:anim>
                                    <p:anim calcmode="lin" valueType="num">
                                      <p:cBhvr>
                                        <p:cTn id="35" dur="1" tmFilter="0, 0; 0.125,0.2665; 0.25,0.4; 0.375,0.465; 0.5,0.5;  0.625,0.535; 0.75,0.6; 0.875,0.7335; 1,1">
                                          <p:stCondLst>
                                            <p:cond delay="999"/>
                                          </p:stCondLst>
                                        </p:cTn>
                                        <p:tgtEl>
                                          <p:spTgt spid="5"/>
                                        </p:tgtEl>
                                        <p:attrNameLst>
                                          <p:attrName>ppt_y</p:attrName>
                                        </p:attrNameLst>
                                      </p:cBhvr>
                                      <p:tavLst>
                                        <p:tav tm="0" fmla="#ppt_y-sin(pi*$)/81">
                                          <p:val>
                                            <p:fltVal val="0"/>
                                          </p:val>
                                        </p:tav>
                                        <p:tav tm="100000">
                                          <p:val>
                                            <p:fltVal val="1"/>
                                          </p:val>
                                        </p:tav>
                                      </p:tavLst>
                                    </p:anim>
                                    <p:animScale>
                                      <p:cBhvr>
                                        <p:cTn id="36" dur="1">
                                          <p:stCondLst>
                                            <p:cond delay="319"/>
                                          </p:stCondLst>
                                        </p:cTn>
                                        <p:tgtEl>
                                          <p:spTgt spid="5"/>
                                        </p:tgtEl>
                                      </p:cBhvr>
                                      <p:to x="100000" y="60000"/>
                                    </p:animScale>
                                    <p:animScale>
                                      <p:cBhvr>
                                        <p:cTn id="37" dur="1" decel="50000">
                                          <p:stCondLst>
                                            <p:cond delay="333"/>
                                          </p:stCondLst>
                                        </p:cTn>
                                        <p:tgtEl>
                                          <p:spTgt spid="5"/>
                                        </p:tgtEl>
                                      </p:cBhvr>
                                      <p:to x="100000" y="100000"/>
                                    </p:animScale>
                                    <p:animScale>
                                      <p:cBhvr>
                                        <p:cTn id="38" dur="1">
                                          <p:stCondLst>
                                            <p:cond delay="645"/>
                                          </p:stCondLst>
                                        </p:cTn>
                                        <p:tgtEl>
                                          <p:spTgt spid="5"/>
                                        </p:tgtEl>
                                      </p:cBhvr>
                                      <p:to x="100000" y="80000"/>
                                    </p:animScale>
                                    <p:animScale>
                                      <p:cBhvr>
                                        <p:cTn id="39" dur="1" decel="50000">
                                          <p:stCondLst>
                                            <p:cond delay="658"/>
                                          </p:stCondLst>
                                        </p:cTn>
                                        <p:tgtEl>
                                          <p:spTgt spid="5"/>
                                        </p:tgtEl>
                                      </p:cBhvr>
                                      <p:to x="100000" y="100000"/>
                                    </p:animScale>
                                    <p:animScale>
                                      <p:cBhvr>
                                        <p:cTn id="40" dur="1">
                                          <p:stCondLst>
                                            <p:cond delay="999"/>
                                          </p:stCondLst>
                                        </p:cTn>
                                        <p:tgtEl>
                                          <p:spTgt spid="5"/>
                                        </p:tgtEl>
                                      </p:cBhvr>
                                      <p:to x="100000" y="90000"/>
                                    </p:animScale>
                                    <p:animScale>
                                      <p:cBhvr>
                                        <p:cTn id="41" dur="1" decel="50000">
                                          <p:stCondLst>
                                            <p:cond delay="999"/>
                                          </p:stCondLst>
                                        </p:cTn>
                                        <p:tgtEl>
                                          <p:spTgt spid="5"/>
                                        </p:tgtEl>
                                      </p:cBhvr>
                                      <p:to x="100000" y="100000"/>
                                    </p:animScale>
                                    <p:animScale>
                                      <p:cBhvr>
                                        <p:cTn id="42" dur="1">
                                          <p:stCondLst>
                                            <p:cond delay="999"/>
                                          </p:stCondLst>
                                        </p:cTn>
                                        <p:tgtEl>
                                          <p:spTgt spid="5"/>
                                        </p:tgtEl>
                                      </p:cBhvr>
                                      <p:to x="100000" y="95000"/>
                                    </p:animScale>
                                    <p:animScale>
                                      <p:cBhvr>
                                        <p:cTn id="43" dur="1" decel="50000">
                                          <p:stCondLst>
                                            <p:cond delay="999"/>
                                          </p:stCondLst>
                                        </p:cTn>
                                        <p:tgtEl>
                                          <p:spTgt spid="5"/>
                                        </p:tgtEl>
                                      </p:cBhvr>
                                      <p:to x="100000" y="100000"/>
                                    </p:animScale>
                                  </p:childTnLst>
                                </p:cTn>
                              </p:par>
                            </p:childTnLst>
                          </p:cTn>
                        </p:par>
                        <p:par>
                          <p:cTn id="44" fill="hold">
                            <p:stCondLst>
                              <p:cond delay="3000"/>
                            </p:stCondLst>
                            <p:childTnLst>
                              <p:par>
                                <p:cTn id="45" presetID="26" presetClass="entr" presetSubtype="0" fill="hold" grpId="0"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down)">
                                      <p:cBhvr>
                                        <p:cTn id="47" dur="285">
                                          <p:stCondLst>
                                            <p:cond delay="0"/>
                                          </p:stCondLst>
                                        </p:cTn>
                                        <p:tgtEl>
                                          <p:spTgt spid="6"/>
                                        </p:tgtEl>
                                      </p:cBhvr>
                                    </p:animEffect>
                                    <p:anim calcmode="lin" valueType="num">
                                      <p:cBhvr>
                                        <p:cTn id="48" dur="896"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49" dur="327"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50" dur="327" tmFilter="0, 0; 0.125,0.2665; 0.25,0.4; 0.375,0.465; 0.5,0.5;  0.625,0.535; 0.75,0.6; 0.875,0.7335; 1,1">
                                          <p:stCondLst>
                                            <p:cond delay="327"/>
                                          </p:stCondLst>
                                        </p:cTn>
                                        <p:tgtEl>
                                          <p:spTgt spid="6"/>
                                        </p:tgtEl>
                                        <p:attrNameLst>
                                          <p:attrName>ppt_y</p:attrName>
                                        </p:attrNameLst>
                                      </p:cBhvr>
                                      <p:tavLst>
                                        <p:tav tm="0" fmla="#ppt_y-sin(pi*$)/9">
                                          <p:val>
                                            <p:fltVal val="0"/>
                                          </p:val>
                                        </p:tav>
                                        <p:tav tm="100000">
                                          <p:val>
                                            <p:fltVal val="1"/>
                                          </p:val>
                                        </p:tav>
                                      </p:tavLst>
                                    </p:anim>
                                    <p:anim calcmode="lin" valueType="num">
                                      <p:cBhvr>
                                        <p:cTn id="51" dur="2" tmFilter="0, 0; 0.125,0.2665; 0.25,0.4; 0.375,0.465; 0.5,0.5;  0.625,0.535; 0.75,0.6; 0.875,0.7335; 1,1">
                                          <p:stCondLst>
                                            <p:cond delay="651"/>
                                          </p:stCondLst>
                                        </p:cTn>
                                        <p:tgtEl>
                                          <p:spTgt spid="6"/>
                                        </p:tgtEl>
                                        <p:attrNameLst>
                                          <p:attrName>ppt_y</p:attrName>
                                        </p:attrNameLst>
                                      </p:cBhvr>
                                      <p:tavLst>
                                        <p:tav tm="0" fmla="#ppt_y-sin(pi*$)/27">
                                          <p:val>
                                            <p:fltVal val="0"/>
                                          </p:val>
                                        </p:tav>
                                        <p:tav tm="100000">
                                          <p:val>
                                            <p:fltVal val="1"/>
                                          </p:val>
                                        </p:tav>
                                      </p:tavLst>
                                    </p:anim>
                                    <p:anim calcmode="lin" valueType="num">
                                      <p:cBhvr>
                                        <p:cTn id="52" dur="1" tmFilter="0, 0; 0.125,0.2665; 0.25,0.4; 0.375,0.465; 0.5,0.5;  0.625,0.535; 0.75,0.6; 0.875,0.7335; 1,1">
                                          <p:stCondLst>
                                            <p:cond delay="999"/>
                                          </p:stCondLst>
                                        </p:cTn>
                                        <p:tgtEl>
                                          <p:spTgt spid="6"/>
                                        </p:tgtEl>
                                        <p:attrNameLst>
                                          <p:attrName>ppt_y</p:attrName>
                                        </p:attrNameLst>
                                      </p:cBhvr>
                                      <p:tavLst>
                                        <p:tav tm="0" fmla="#ppt_y-sin(pi*$)/81">
                                          <p:val>
                                            <p:fltVal val="0"/>
                                          </p:val>
                                        </p:tav>
                                        <p:tav tm="100000">
                                          <p:val>
                                            <p:fltVal val="1"/>
                                          </p:val>
                                        </p:tav>
                                      </p:tavLst>
                                    </p:anim>
                                    <p:animScale>
                                      <p:cBhvr>
                                        <p:cTn id="53" dur="1">
                                          <p:stCondLst>
                                            <p:cond delay="319"/>
                                          </p:stCondLst>
                                        </p:cTn>
                                        <p:tgtEl>
                                          <p:spTgt spid="6"/>
                                        </p:tgtEl>
                                      </p:cBhvr>
                                      <p:to x="100000" y="60000"/>
                                    </p:animScale>
                                    <p:animScale>
                                      <p:cBhvr>
                                        <p:cTn id="54" dur="1" decel="50000">
                                          <p:stCondLst>
                                            <p:cond delay="333"/>
                                          </p:stCondLst>
                                        </p:cTn>
                                        <p:tgtEl>
                                          <p:spTgt spid="6"/>
                                        </p:tgtEl>
                                      </p:cBhvr>
                                      <p:to x="100000" y="100000"/>
                                    </p:animScale>
                                    <p:animScale>
                                      <p:cBhvr>
                                        <p:cTn id="55" dur="1">
                                          <p:stCondLst>
                                            <p:cond delay="645"/>
                                          </p:stCondLst>
                                        </p:cTn>
                                        <p:tgtEl>
                                          <p:spTgt spid="6"/>
                                        </p:tgtEl>
                                      </p:cBhvr>
                                      <p:to x="100000" y="80000"/>
                                    </p:animScale>
                                    <p:animScale>
                                      <p:cBhvr>
                                        <p:cTn id="56" dur="1" decel="50000">
                                          <p:stCondLst>
                                            <p:cond delay="658"/>
                                          </p:stCondLst>
                                        </p:cTn>
                                        <p:tgtEl>
                                          <p:spTgt spid="6"/>
                                        </p:tgtEl>
                                      </p:cBhvr>
                                      <p:to x="100000" y="100000"/>
                                    </p:animScale>
                                    <p:animScale>
                                      <p:cBhvr>
                                        <p:cTn id="57" dur="1">
                                          <p:stCondLst>
                                            <p:cond delay="999"/>
                                          </p:stCondLst>
                                        </p:cTn>
                                        <p:tgtEl>
                                          <p:spTgt spid="6"/>
                                        </p:tgtEl>
                                      </p:cBhvr>
                                      <p:to x="100000" y="90000"/>
                                    </p:animScale>
                                    <p:animScale>
                                      <p:cBhvr>
                                        <p:cTn id="58" dur="1" decel="50000">
                                          <p:stCondLst>
                                            <p:cond delay="999"/>
                                          </p:stCondLst>
                                        </p:cTn>
                                        <p:tgtEl>
                                          <p:spTgt spid="6"/>
                                        </p:tgtEl>
                                      </p:cBhvr>
                                      <p:to x="100000" y="100000"/>
                                    </p:animScale>
                                    <p:animScale>
                                      <p:cBhvr>
                                        <p:cTn id="59" dur="1">
                                          <p:stCondLst>
                                            <p:cond delay="999"/>
                                          </p:stCondLst>
                                        </p:cTn>
                                        <p:tgtEl>
                                          <p:spTgt spid="6"/>
                                        </p:tgtEl>
                                      </p:cBhvr>
                                      <p:to x="100000" y="95000"/>
                                    </p:animScale>
                                    <p:animScale>
                                      <p:cBhvr>
                                        <p:cTn id="60" dur="1" decel="50000">
                                          <p:stCondLst>
                                            <p:cond delay="999"/>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7000">
              <a:schemeClr val="bg2">
                <a:tint val="100000"/>
                <a:shade val="0"/>
                <a:satMod val="100000"/>
              </a:schemeClr>
            </a:gs>
            <a:gs pos="48000">
              <a:schemeClr val="bg2">
                <a:tint val="100000"/>
                <a:shade val="30000"/>
                <a:satMod val="100000"/>
              </a:schemeClr>
            </a:gs>
            <a:gs pos="41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cxnSp>
        <p:nvCxnSpPr>
          <p:cNvPr id="15" name="Straight Connector 14"/>
          <p:cNvCxnSpPr/>
          <p:nvPr/>
        </p:nvCxnSpPr>
        <p:spPr>
          <a:xfrm>
            <a:off x="1065214" y="1424127"/>
            <a:ext cx="10667998"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598612" y="223798"/>
            <a:ext cx="5181600" cy="1200329"/>
          </a:xfrm>
          <a:prstGeom prst="rect">
            <a:avLst/>
          </a:prstGeom>
          <a:noFill/>
        </p:spPr>
        <p:txBody>
          <a:bodyPr wrap="square" rtlCol="0">
            <a:spAutoFit/>
          </a:bodyPr>
          <a:lstStyle/>
          <a:p>
            <a:r>
              <a:rPr lang="en-US" sz="7200" dirty="0"/>
              <a:t>ADT &amp; Stack</a:t>
            </a:r>
          </a:p>
        </p:txBody>
      </p:sp>
      <p:sp>
        <p:nvSpPr>
          <p:cNvPr id="18" name="Freeform 17"/>
          <p:cNvSpPr/>
          <p:nvPr/>
        </p:nvSpPr>
        <p:spPr>
          <a:xfrm rot="20900189">
            <a:off x="638716" y="2121724"/>
            <a:ext cx="5805994" cy="2404443"/>
          </a:xfrm>
          <a:custGeom>
            <a:avLst/>
            <a:gdLst>
              <a:gd name="connsiteX0" fmla="*/ 891662 w 6507459"/>
              <a:gd name="connsiteY0" fmla="*/ 577970 h 3010619"/>
              <a:gd name="connsiteX1" fmla="*/ 934794 w 6507459"/>
              <a:gd name="connsiteY1" fmla="*/ 595223 h 3010619"/>
              <a:gd name="connsiteX2" fmla="*/ 1029685 w 6507459"/>
              <a:gd name="connsiteY2" fmla="*/ 569343 h 3010619"/>
              <a:gd name="connsiteX3" fmla="*/ 1115949 w 6507459"/>
              <a:gd name="connsiteY3" fmla="*/ 552090 h 3010619"/>
              <a:gd name="connsiteX4" fmla="*/ 1167708 w 6507459"/>
              <a:gd name="connsiteY4" fmla="*/ 534838 h 3010619"/>
              <a:gd name="connsiteX5" fmla="*/ 1193587 w 6507459"/>
              <a:gd name="connsiteY5" fmla="*/ 526211 h 3010619"/>
              <a:gd name="connsiteX6" fmla="*/ 1279851 w 6507459"/>
              <a:gd name="connsiteY6" fmla="*/ 508958 h 3010619"/>
              <a:gd name="connsiteX7" fmla="*/ 1374742 w 6507459"/>
              <a:gd name="connsiteY7" fmla="*/ 465826 h 3010619"/>
              <a:gd name="connsiteX8" fmla="*/ 1417874 w 6507459"/>
              <a:gd name="connsiteY8" fmla="*/ 457200 h 3010619"/>
              <a:gd name="connsiteX9" fmla="*/ 1486885 w 6507459"/>
              <a:gd name="connsiteY9" fmla="*/ 439947 h 3010619"/>
              <a:gd name="connsiteX10" fmla="*/ 1538643 w 6507459"/>
              <a:gd name="connsiteY10" fmla="*/ 405441 h 3010619"/>
              <a:gd name="connsiteX11" fmla="*/ 1599028 w 6507459"/>
              <a:gd name="connsiteY11" fmla="*/ 370936 h 3010619"/>
              <a:gd name="connsiteX12" fmla="*/ 1659413 w 6507459"/>
              <a:gd name="connsiteY12" fmla="*/ 336430 h 3010619"/>
              <a:gd name="connsiteX13" fmla="*/ 1676666 w 6507459"/>
              <a:gd name="connsiteY13" fmla="*/ 310551 h 3010619"/>
              <a:gd name="connsiteX14" fmla="*/ 1719798 w 6507459"/>
              <a:gd name="connsiteY14" fmla="*/ 301924 h 3010619"/>
              <a:gd name="connsiteX15" fmla="*/ 1745677 w 6507459"/>
              <a:gd name="connsiteY15" fmla="*/ 293298 h 3010619"/>
              <a:gd name="connsiteX16" fmla="*/ 1823315 w 6507459"/>
              <a:gd name="connsiteY16" fmla="*/ 250166 h 3010619"/>
              <a:gd name="connsiteX17" fmla="*/ 1849194 w 6507459"/>
              <a:gd name="connsiteY17" fmla="*/ 232913 h 3010619"/>
              <a:gd name="connsiteX18" fmla="*/ 1866447 w 6507459"/>
              <a:gd name="connsiteY18" fmla="*/ 207034 h 3010619"/>
              <a:gd name="connsiteX19" fmla="*/ 1780183 w 6507459"/>
              <a:gd name="connsiteY19" fmla="*/ 267419 h 3010619"/>
              <a:gd name="connsiteX20" fmla="*/ 1728425 w 6507459"/>
              <a:gd name="connsiteY20" fmla="*/ 301924 h 3010619"/>
              <a:gd name="connsiteX21" fmla="*/ 1685293 w 6507459"/>
              <a:gd name="connsiteY21" fmla="*/ 362309 h 3010619"/>
              <a:gd name="connsiteX22" fmla="*/ 1650787 w 6507459"/>
              <a:gd name="connsiteY22" fmla="*/ 414068 h 3010619"/>
              <a:gd name="connsiteX23" fmla="*/ 1624908 w 6507459"/>
              <a:gd name="connsiteY23" fmla="*/ 439947 h 3010619"/>
              <a:gd name="connsiteX24" fmla="*/ 1573149 w 6507459"/>
              <a:gd name="connsiteY24" fmla="*/ 526211 h 3010619"/>
              <a:gd name="connsiteX25" fmla="*/ 1521391 w 6507459"/>
              <a:gd name="connsiteY25" fmla="*/ 569343 h 3010619"/>
              <a:gd name="connsiteX26" fmla="*/ 1495511 w 6507459"/>
              <a:gd name="connsiteY26" fmla="*/ 586596 h 3010619"/>
              <a:gd name="connsiteX27" fmla="*/ 1469632 w 6507459"/>
              <a:gd name="connsiteY27" fmla="*/ 646981 h 3010619"/>
              <a:gd name="connsiteX28" fmla="*/ 1443753 w 6507459"/>
              <a:gd name="connsiteY28" fmla="*/ 672860 h 3010619"/>
              <a:gd name="connsiteX29" fmla="*/ 1409247 w 6507459"/>
              <a:gd name="connsiteY29" fmla="*/ 724619 h 3010619"/>
              <a:gd name="connsiteX30" fmla="*/ 1383368 w 6507459"/>
              <a:gd name="connsiteY30" fmla="*/ 759124 h 3010619"/>
              <a:gd name="connsiteX31" fmla="*/ 1348862 w 6507459"/>
              <a:gd name="connsiteY31" fmla="*/ 810883 h 3010619"/>
              <a:gd name="connsiteX32" fmla="*/ 1314357 w 6507459"/>
              <a:gd name="connsiteY32" fmla="*/ 854015 h 3010619"/>
              <a:gd name="connsiteX33" fmla="*/ 1297104 w 6507459"/>
              <a:gd name="connsiteY33" fmla="*/ 879894 h 3010619"/>
              <a:gd name="connsiteX34" fmla="*/ 1271225 w 6507459"/>
              <a:gd name="connsiteY34" fmla="*/ 905773 h 3010619"/>
              <a:gd name="connsiteX35" fmla="*/ 1219466 w 6507459"/>
              <a:gd name="connsiteY35" fmla="*/ 992038 h 3010619"/>
              <a:gd name="connsiteX36" fmla="*/ 1193587 w 6507459"/>
              <a:gd name="connsiteY36" fmla="*/ 1009290 h 3010619"/>
              <a:gd name="connsiteX37" fmla="*/ 1167708 w 6507459"/>
              <a:gd name="connsiteY37" fmla="*/ 1061049 h 3010619"/>
              <a:gd name="connsiteX38" fmla="*/ 1133202 w 6507459"/>
              <a:gd name="connsiteY38" fmla="*/ 1121434 h 3010619"/>
              <a:gd name="connsiteX39" fmla="*/ 1124576 w 6507459"/>
              <a:gd name="connsiteY39" fmla="*/ 1147313 h 3010619"/>
              <a:gd name="connsiteX40" fmla="*/ 1090070 w 6507459"/>
              <a:gd name="connsiteY40" fmla="*/ 1199072 h 3010619"/>
              <a:gd name="connsiteX41" fmla="*/ 1072817 w 6507459"/>
              <a:gd name="connsiteY41" fmla="*/ 1250830 h 3010619"/>
              <a:gd name="connsiteX42" fmla="*/ 1081443 w 6507459"/>
              <a:gd name="connsiteY42" fmla="*/ 1311215 h 3010619"/>
              <a:gd name="connsiteX43" fmla="*/ 1090070 w 6507459"/>
              <a:gd name="connsiteY43" fmla="*/ 1337094 h 3010619"/>
              <a:gd name="connsiteX44" fmla="*/ 1141828 w 6507459"/>
              <a:gd name="connsiteY44" fmla="*/ 1371600 h 3010619"/>
              <a:gd name="connsiteX45" fmla="*/ 1340236 w 6507459"/>
              <a:gd name="connsiteY45" fmla="*/ 1354347 h 3010619"/>
              <a:gd name="connsiteX46" fmla="*/ 1435126 w 6507459"/>
              <a:gd name="connsiteY46" fmla="*/ 1319841 h 3010619"/>
              <a:gd name="connsiteX47" fmla="*/ 1530017 w 6507459"/>
              <a:gd name="connsiteY47" fmla="*/ 1293962 h 3010619"/>
              <a:gd name="connsiteX48" fmla="*/ 1599028 w 6507459"/>
              <a:gd name="connsiteY48" fmla="*/ 1242204 h 3010619"/>
              <a:gd name="connsiteX49" fmla="*/ 1650787 w 6507459"/>
              <a:gd name="connsiteY49" fmla="*/ 1207698 h 3010619"/>
              <a:gd name="connsiteX50" fmla="*/ 1711172 w 6507459"/>
              <a:gd name="connsiteY50" fmla="*/ 1147313 h 3010619"/>
              <a:gd name="connsiteX51" fmla="*/ 1831942 w 6507459"/>
              <a:gd name="connsiteY51" fmla="*/ 1078302 h 3010619"/>
              <a:gd name="connsiteX52" fmla="*/ 1918206 w 6507459"/>
              <a:gd name="connsiteY52" fmla="*/ 1009290 h 3010619"/>
              <a:gd name="connsiteX53" fmla="*/ 1969964 w 6507459"/>
              <a:gd name="connsiteY53" fmla="*/ 983411 h 3010619"/>
              <a:gd name="connsiteX54" fmla="*/ 2082108 w 6507459"/>
              <a:gd name="connsiteY54" fmla="*/ 905773 h 3010619"/>
              <a:gd name="connsiteX55" fmla="*/ 2116613 w 6507459"/>
              <a:gd name="connsiteY55" fmla="*/ 888521 h 3010619"/>
              <a:gd name="connsiteX56" fmla="*/ 2297768 w 6507459"/>
              <a:gd name="connsiteY56" fmla="*/ 759124 h 3010619"/>
              <a:gd name="connsiteX57" fmla="*/ 2349526 w 6507459"/>
              <a:gd name="connsiteY57" fmla="*/ 724619 h 3010619"/>
              <a:gd name="connsiteX58" fmla="*/ 2401285 w 6507459"/>
              <a:gd name="connsiteY58" fmla="*/ 690113 h 3010619"/>
              <a:gd name="connsiteX59" fmla="*/ 2444417 w 6507459"/>
              <a:gd name="connsiteY59" fmla="*/ 646981 h 3010619"/>
              <a:gd name="connsiteX60" fmla="*/ 2522055 w 6507459"/>
              <a:gd name="connsiteY60" fmla="*/ 603849 h 3010619"/>
              <a:gd name="connsiteX61" fmla="*/ 2591066 w 6507459"/>
              <a:gd name="connsiteY61" fmla="*/ 543464 h 3010619"/>
              <a:gd name="connsiteX62" fmla="*/ 2651451 w 6507459"/>
              <a:gd name="connsiteY62" fmla="*/ 508958 h 3010619"/>
              <a:gd name="connsiteX63" fmla="*/ 2694583 w 6507459"/>
              <a:gd name="connsiteY63" fmla="*/ 483079 h 3010619"/>
              <a:gd name="connsiteX64" fmla="*/ 2754968 w 6507459"/>
              <a:gd name="connsiteY64" fmla="*/ 405441 h 3010619"/>
              <a:gd name="connsiteX65" fmla="*/ 2780847 w 6507459"/>
              <a:gd name="connsiteY65" fmla="*/ 370936 h 3010619"/>
              <a:gd name="connsiteX66" fmla="*/ 2806726 w 6507459"/>
              <a:gd name="connsiteY66" fmla="*/ 345056 h 3010619"/>
              <a:gd name="connsiteX67" fmla="*/ 2823979 w 6507459"/>
              <a:gd name="connsiteY67" fmla="*/ 319177 h 3010619"/>
              <a:gd name="connsiteX68" fmla="*/ 2858485 w 6507459"/>
              <a:gd name="connsiteY68" fmla="*/ 276045 h 3010619"/>
              <a:gd name="connsiteX69" fmla="*/ 2901617 w 6507459"/>
              <a:gd name="connsiteY69" fmla="*/ 215660 h 3010619"/>
              <a:gd name="connsiteX70" fmla="*/ 2936123 w 6507459"/>
              <a:gd name="connsiteY70" fmla="*/ 155275 h 3010619"/>
              <a:gd name="connsiteX71" fmla="*/ 2962002 w 6507459"/>
              <a:gd name="connsiteY71" fmla="*/ 94890 h 3010619"/>
              <a:gd name="connsiteX72" fmla="*/ 2944749 w 6507459"/>
              <a:gd name="connsiteY72" fmla="*/ 43132 h 3010619"/>
              <a:gd name="connsiteX73" fmla="*/ 2867111 w 6507459"/>
              <a:gd name="connsiteY73" fmla="*/ 0 h 3010619"/>
              <a:gd name="connsiteX74" fmla="*/ 2772221 w 6507459"/>
              <a:gd name="connsiteY74" fmla="*/ 8626 h 3010619"/>
              <a:gd name="connsiteX75" fmla="*/ 2746342 w 6507459"/>
              <a:gd name="connsiteY75" fmla="*/ 17253 h 3010619"/>
              <a:gd name="connsiteX76" fmla="*/ 2660077 w 6507459"/>
              <a:gd name="connsiteY76" fmla="*/ 69011 h 3010619"/>
              <a:gd name="connsiteX77" fmla="*/ 2625572 w 6507459"/>
              <a:gd name="connsiteY77" fmla="*/ 86264 h 3010619"/>
              <a:gd name="connsiteX78" fmla="*/ 2591066 w 6507459"/>
              <a:gd name="connsiteY78" fmla="*/ 120770 h 3010619"/>
              <a:gd name="connsiteX79" fmla="*/ 2565187 w 6507459"/>
              <a:gd name="connsiteY79" fmla="*/ 138023 h 3010619"/>
              <a:gd name="connsiteX80" fmla="*/ 2522055 w 6507459"/>
              <a:gd name="connsiteY80" fmla="*/ 172528 h 3010619"/>
              <a:gd name="connsiteX81" fmla="*/ 2487549 w 6507459"/>
              <a:gd name="connsiteY81" fmla="*/ 189781 h 3010619"/>
              <a:gd name="connsiteX82" fmla="*/ 2461670 w 6507459"/>
              <a:gd name="connsiteY82" fmla="*/ 215660 h 3010619"/>
              <a:gd name="connsiteX83" fmla="*/ 2435791 w 6507459"/>
              <a:gd name="connsiteY83" fmla="*/ 232913 h 3010619"/>
              <a:gd name="connsiteX84" fmla="*/ 2384032 w 6507459"/>
              <a:gd name="connsiteY84" fmla="*/ 284672 h 3010619"/>
              <a:gd name="connsiteX85" fmla="*/ 2349526 w 6507459"/>
              <a:gd name="connsiteY85" fmla="*/ 327804 h 3010619"/>
              <a:gd name="connsiteX86" fmla="*/ 2306394 w 6507459"/>
              <a:gd name="connsiteY86" fmla="*/ 353683 h 3010619"/>
              <a:gd name="connsiteX87" fmla="*/ 2280515 w 6507459"/>
              <a:gd name="connsiteY87" fmla="*/ 405441 h 3010619"/>
              <a:gd name="connsiteX88" fmla="*/ 2246009 w 6507459"/>
              <a:gd name="connsiteY88" fmla="*/ 457200 h 3010619"/>
              <a:gd name="connsiteX89" fmla="*/ 2168372 w 6507459"/>
              <a:gd name="connsiteY89" fmla="*/ 552090 h 3010619"/>
              <a:gd name="connsiteX90" fmla="*/ 2116613 w 6507459"/>
              <a:gd name="connsiteY90" fmla="*/ 646981 h 3010619"/>
              <a:gd name="connsiteX91" fmla="*/ 2090734 w 6507459"/>
              <a:gd name="connsiteY91" fmla="*/ 672860 h 3010619"/>
              <a:gd name="connsiteX92" fmla="*/ 2004470 w 6507459"/>
              <a:gd name="connsiteY92" fmla="*/ 785004 h 3010619"/>
              <a:gd name="connsiteX93" fmla="*/ 1995843 w 6507459"/>
              <a:gd name="connsiteY93" fmla="*/ 810883 h 3010619"/>
              <a:gd name="connsiteX94" fmla="*/ 1935459 w 6507459"/>
              <a:gd name="connsiteY94" fmla="*/ 879894 h 3010619"/>
              <a:gd name="connsiteX95" fmla="*/ 1909579 w 6507459"/>
              <a:gd name="connsiteY95" fmla="*/ 923026 h 3010619"/>
              <a:gd name="connsiteX96" fmla="*/ 1883700 w 6507459"/>
              <a:gd name="connsiteY96" fmla="*/ 983411 h 3010619"/>
              <a:gd name="connsiteX97" fmla="*/ 1866447 w 6507459"/>
              <a:gd name="connsiteY97" fmla="*/ 1009290 h 3010619"/>
              <a:gd name="connsiteX98" fmla="*/ 1849194 w 6507459"/>
              <a:gd name="connsiteY98" fmla="*/ 1043796 h 3010619"/>
              <a:gd name="connsiteX99" fmla="*/ 1823315 w 6507459"/>
              <a:gd name="connsiteY99" fmla="*/ 1069675 h 3010619"/>
              <a:gd name="connsiteX100" fmla="*/ 1771557 w 6507459"/>
              <a:gd name="connsiteY100" fmla="*/ 1155939 h 3010619"/>
              <a:gd name="connsiteX101" fmla="*/ 1745677 w 6507459"/>
              <a:gd name="connsiteY101" fmla="*/ 1173192 h 3010619"/>
              <a:gd name="connsiteX102" fmla="*/ 1719798 w 6507459"/>
              <a:gd name="connsiteY102" fmla="*/ 1224951 h 3010619"/>
              <a:gd name="connsiteX103" fmla="*/ 1711172 w 6507459"/>
              <a:gd name="connsiteY103" fmla="*/ 1250830 h 3010619"/>
              <a:gd name="connsiteX104" fmla="*/ 1685293 w 6507459"/>
              <a:gd name="connsiteY104" fmla="*/ 1276709 h 3010619"/>
              <a:gd name="connsiteX105" fmla="*/ 1642160 w 6507459"/>
              <a:gd name="connsiteY105" fmla="*/ 1337094 h 3010619"/>
              <a:gd name="connsiteX106" fmla="*/ 1633534 w 6507459"/>
              <a:gd name="connsiteY106" fmla="*/ 1362973 h 3010619"/>
              <a:gd name="connsiteX107" fmla="*/ 1719798 w 6507459"/>
              <a:gd name="connsiteY107" fmla="*/ 1319841 h 3010619"/>
              <a:gd name="connsiteX108" fmla="*/ 1771557 w 6507459"/>
              <a:gd name="connsiteY108" fmla="*/ 1293962 h 3010619"/>
              <a:gd name="connsiteX109" fmla="*/ 1823315 w 6507459"/>
              <a:gd name="connsiteY109" fmla="*/ 1250830 h 3010619"/>
              <a:gd name="connsiteX110" fmla="*/ 1866447 w 6507459"/>
              <a:gd name="connsiteY110" fmla="*/ 1224951 h 3010619"/>
              <a:gd name="connsiteX111" fmla="*/ 1909579 w 6507459"/>
              <a:gd name="connsiteY111" fmla="*/ 1190445 h 3010619"/>
              <a:gd name="connsiteX112" fmla="*/ 1944085 w 6507459"/>
              <a:gd name="connsiteY112" fmla="*/ 1173192 h 3010619"/>
              <a:gd name="connsiteX113" fmla="*/ 2030349 w 6507459"/>
              <a:gd name="connsiteY113" fmla="*/ 1112807 h 3010619"/>
              <a:gd name="connsiteX114" fmla="*/ 2090734 w 6507459"/>
              <a:gd name="connsiteY114" fmla="*/ 1078302 h 3010619"/>
              <a:gd name="connsiteX115" fmla="*/ 2151119 w 6507459"/>
              <a:gd name="connsiteY115" fmla="*/ 1017917 h 3010619"/>
              <a:gd name="connsiteX116" fmla="*/ 2220130 w 6507459"/>
              <a:gd name="connsiteY116" fmla="*/ 983411 h 3010619"/>
              <a:gd name="connsiteX117" fmla="*/ 2306394 w 6507459"/>
              <a:gd name="connsiteY117" fmla="*/ 923026 h 3010619"/>
              <a:gd name="connsiteX118" fmla="*/ 2340900 w 6507459"/>
              <a:gd name="connsiteY118" fmla="*/ 914400 h 3010619"/>
              <a:gd name="connsiteX119" fmla="*/ 2375406 w 6507459"/>
              <a:gd name="connsiteY119" fmla="*/ 888521 h 3010619"/>
              <a:gd name="connsiteX120" fmla="*/ 2401285 w 6507459"/>
              <a:gd name="connsiteY120" fmla="*/ 879894 h 3010619"/>
              <a:gd name="connsiteX121" fmla="*/ 2384032 w 6507459"/>
              <a:gd name="connsiteY121" fmla="*/ 931653 h 3010619"/>
              <a:gd name="connsiteX122" fmla="*/ 2263262 w 6507459"/>
              <a:gd name="connsiteY122" fmla="*/ 1095555 h 3010619"/>
              <a:gd name="connsiteX123" fmla="*/ 2228757 w 6507459"/>
              <a:gd name="connsiteY123" fmla="*/ 1130060 h 3010619"/>
              <a:gd name="connsiteX124" fmla="*/ 2194251 w 6507459"/>
              <a:gd name="connsiteY124" fmla="*/ 1173192 h 3010619"/>
              <a:gd name="connsiteX125" fmla="*/ 2176998 w 6507459"/>
              <a:gd name="connsiteY125" fmla="*/ 1199072 h 3010619"/>
              <a:gd name="connsiteX126" fmla="*/ 2133866 w 6507459"/>
              <a:gd name="connsiteY126" fmla="*/ 1233577 h 3010619"/>
              <a:gd name="connsiteX127" fmla="*/ 2073481 w 6507459"/>
              <a:gd name="connsiteY127" fmla="*/ 1293962 h 3010619"/>
              <a:gd name="connsiteX128" fmla="*/ 2064855 w 6507459"/>
              <a:gd name="connsiteY128" fmla="*/ 1319841 h 3010619"/>
              <a:gd name="connsiteX129" fmla="*/ 2047602 w 6507459"/>
              <a:gd name="connsiteY129" fmla="*/ 1354347 h 3010619"/>
              <a:gd name="connsiteX130" fmla="*/ 2073481 w 6507459"/>
              <a:gd name="connsiteY130" fmla="*/ 1362973 h 3010619"/>
              <a:gd name="connsiteX131" fmla="*/ 2168372 w 6507459"/>
              <a:gd name="connsiteY131" fmla="*/ 1311215 h 3010619"/>
              <a:gd name="connsiteX132" fmla="*/ 2271889 w 6507459"/>
              <a:gd name="connsiteY132" fmla="*/ 1242204 h 3010619"/>
              <a:gd name="connsiteX133" fmla="*/ 2340900 w 6507459"/>
              <a:gd name="connsiteY133" fmla="*/ 1190445 h 3010619"/>
              <a:gd name="connsiteX134" fmla="*/ 2401285 w 6507459"/>
              <a:gd name="connsiteY134" fmla="*/ 1147313 h 3010619"/>
              <a:gd name="connsiteX135" fmla="*/ 2453043 w 6507459"/>
              <a:gd name="connsiteY135" fmla="*/ 1104181 h 3010619"/>
              <a:gd name="connsiteX136" fmla="*/ 2487549 w 6507459"/>
              <a:gd name="connsiteY136" fmla="*/ 1035170 h 3010619"/>
              <a:gd name="connsiteX137" fmla="*/ 2513428 w 6507459"/>
              <a:gd name="connsiteY137" fmla="*/ 1017917 h 3010619"/>
              <a:gd name="connsiteX138" fmla="*/ 2530681 w 6507459"/>
              <a:gd name="connsiteY138" fmla="*/ 992038 h 3010619"/>
              <a:gd name="connsiteX139" fmla="*/ 2556560 w 6507459"/>
              <a:gd name="connsiteY139" fmla="*/ 983411 h 3010619"/>
              <a:gd name="connsiteX140" fmla="*/ 2608319 w 6507459"/>
              <a:gd name="connsiteY140" fmla="*/ 957532 h 3010619"/>
              <a:gd name="connsiteX141" fmla="*/ 2573813 w 6507459"/>
              <a:gd name="connsiteY141" fmla="*/ 983411 h 3010619"/>
              <a:gd name="connsiteX142" fmla="*/ 2496176 w 6507459"/>
              <a:gd name="connsiteY142" fmla="*/ 1035170 h 3010619"/>
              <a:gd name="connsiteX143" fmla="*/ 2461670 w 6507459"/>
              <a:gd name="connsiteY143" fmla="*/ 1086928 h 3010619"/>
              <a:gd name="connsiteX144" fmla="*/ 2409911 w 6507459"/>
              <a:gd name="connsiteY144" fmla="*/ 1164566 h 3010619"/>
              <a:gd name="connsiteX145" fmla="*/ 2392659 w 6507459"/>
              <a:gd name="connsiteY145" fmla="*/ 1190445 h 3010619"/>
              <a:gd name="connsiteX146" fmla="*/ 2323647 w 6507459"/>
              <a:gd name="connsiteY146" fmla="*/ 1276709 h 3010619"/>
              <a:gd name="connsiteX147" fmla="*/ 2289142 w 6507459"/>
              <a:gd name="connsiteY147" fmla="*/ 1328468 h 3010619"/>
              <a:gd name="connsiteX148" fmla="*/ 2263262 w 6507459"/>
              <a:gd name="connsiteY148" fmla="*/ 1362973 h 3010619"/>
              <a:gd name="connsiteX149" fmla="*/ 2254636 w 6507459"/>
              <a:gd name="connsiteY149" fmla="*/ 1388853 h 3010619"/>
              <a:gd name="connsiteX150" fmla="*/ 2237383 w 6507459"/>
              <a:gd name="connsiteY150" fmla="*/ 1423358 h 3010619"/>
              <a:gd name="connsiteX151" fmla="*/ 2289142 w 6507459"/>
              <a:gd name="connsiteY151" fmla="*/ 1414732 h 3010619"/>
              <a:gd name="connsiteX152" fmla="*/ 2349526 w 6507459"/>
              <a:gd name="connsiteY152" fmla="*/ 1380226 h 3010619"/>
              <a:gd name="connsiteX153" fmla="*/ 2384032 w 6507459"/>
              <a:gd name="connsiteY153" fmla="*/ 1354347 h 3010619"/>
              <a:gd name="connsiteX154" fmla="*/ 2444417 w 6507459"/>
              <a:gd name="connsiteY154" fmla="*/ 1328468 h 3010619"/>
              <a:gd name="connsiteX155" fmla="*/ 2478923 w 6507459"/>
              <a:gd name="connsiteY155" fmla="*/ 1311215 h 3010619"/>
              <a:gd name="connsiteX156" fmla="*/ 2504802 w 6507459"/>
              <a:gd name="connsiteY156" fmla="*/ 1302589 h 3010619"/>
              <a:gd name="connsiteX157" fmla="*/ 2582440 w 6507459"/>
              <a:gd name="connsiteY157" fmla="*/ 1250830 h 3010619"/>
              <a:gd name="connsiteX158" fmla="*/ 2642825 w 6507459"/>
              <a:gd name="connsiteY158" fmla="*/ 1224951 h 3010619"/>
              <a:gd name="connsiteX159" fmla="*/ 2711836 w 6507459"/>
              <a:gd name="connsiteY159" fmla="*/ 1190445 h 3010619"/>
              <a:gd name="connsiteX160" fmla="*/ 2789474 w 6507459"/>
              <a:gd name="connsiteY160" fmla="*/ 1130060 h 3010619"/>
              <a:gd name="connsiteX161" fmla="*/ 2823979 w 6507459"/>
              <a:gd name="connsiteY161" fmla="*/ 1112807 h 3010619"/>
              <a:gd name="connsiteX162" fmla="*/ 2910243 w 6507459"/>
              <a:gd name="connsiteY162" fmla="*/ 1061049 h 3010619"/>
              <a:gd name="connsiteX163" fmla="*/ 2970628 w 6507459"/>
              <a:gd name="connsiteY163" fmla="*/ 1009290 h 3010619"/>
              <a:gd name="connsiteX164" fmla="*/ 3082772 w 6507459"/>
              <a:gd name="connsiteY164" fmla="*/ 940279 h 3010619"/>
              <a:gd name="connsiteX165" fmla="*/ 3117277 w 6507459"/>
              <a:gd name="connsiteY165" fmla="*/ 905773 h 3010619"/>
              <a:gd name="connsiteX166" fmla="*/ 3220794 w 6507459"/>
              <a:gd name="connsiteY166" fmla="*/ 828136 h 3010619"/>
              <a:gd name="connsiteX167" fmla="*/ 3358817 w 6507459"/>
              <a:gd name="connsiteY167" fmla="*/ 715992 h 3010619"/>
              <a:gd name="connsiteX168" fmla="*/ 3393323 w 6507459"/>
              <a:gd name="connsiteY168" fmla="*/ 690113 h 3010619"/>
              <a:gd name="connsiteX169" fmla="*/ 3470960 w 6507459"/>
              <a:gd name="connsiteY169" fmla="*/ 646981 h 3010619"/>
              <a:gd name="connsiteX170" fmla="*/ 3505466 w 6507459"/>
              <a:gd name="connsiteY170" fmla="*/ 629728 h 3010619"/>
              <a:gd name="connsiteX171" fmla="*/ 3539972 w 6507459"/>
              <a:gd name="connsiteY171" fmla="*/ 595223 h 3010619"/>
              <a:gd name="connsiteX172" fmla="*/ 3660742 w 6507459"/>
              <a:gd name="connsiteY172" fmla="*/ 508958 h 3010619"/>
              <a:gd name="connsiteX173" fmla="*/ 3695247 w 6507459"/>
              <a:gd name="connsiteY173" fmla="*/ 483079 h 3010619"/>
              <a:gd name="connsiteX174" fmla="*/ 3747006 w 6507459"/>
              <a:gd name="connsiteY174" fmla="*/ 457200 h 3010619"/>
              <a:gd name="connsiteX175" fmla="*/ 3772885 w 6507459"/>
              <a:gd name="connsiteY175" fmla="*/ 422694 h 3010619"/>
              <a:gd name="connsiteX176" fmla="*/ 3841896 w 6507459"/>
              <a:gd name="connsiteY176" fmla="*/ 345056 h 3010619"/>
              <a:gd name="connsiteX177" fmla="*/ 3859149 w 6507459"/>
              <a:gd name="connsiteY177" fmla="*/ 310551 h 3010619"/>
              <a:gd name="connsiteX178" fmla="*/ 3885028 w 6507459"/>
              <a:gd name="connsiteY178" fmla="*/ 267419 h 3010619"/>
              <a:gd name="connsiteX179" fmla="*/ 3876402 w 6507459"/>
              <a:gd name="connsiteY179" fmla="*/ 224287 h 3010619"/>
              <a:gd name="connsiteX180" fmla="*/ 3703874 w 6507459"/>
              <a:gd name="connsiteY180" fmla="*/ 207034 h 3010619"/>
              <a:gd name="connsiteX181" fmla="*/ 3410576 w 6507459"/>
              <a:gd name="connsiteY181" fmla="*/ 465826 h 3010619"/>
              <a:gd name="connsiteX182" fmla="*/ 3315685 w 6507459"/>
              <a:gd name="connsiteY182" fmla="*/ 577970 h 3010619"/>
              <a:gd name="connsiteX183" fmla="*/ 3194915 w 6507459"/>
              <a:gd name="connsiteY183" fmla="*/ 785004 h 3010619"/>
              <a:gd name="connsiteX184" fmla="*/ 3091398 w 6507459"/>
              <a:gd name="connsiteY184" fmla="*/ 931653 h 3010619"/>
              <a:gd name="connsiteX185" fmla="*/ 3005134 w 6507459"/>
              <a:gd name="connsiteY185" fmla="*/ 1078302 h 3010619"/>
              <a:gd name="connsiteX186" fmla="*/ 2841232 w 6507459"/>
              <a:gd name="connsiteY186" fmla="*/ 1285336 h 3010619"/>
              <a:gd name="connsiteX187" fmla="*/ 2720462 w 6507459"/>
              <a:gd name="connsiteY187" fmla="*/ 1440611 h 3010619"/>
              <a:gd name="connsiteX188" fmla="*/ 2677330 w 6507459"/>
              <a:gd name="connsiteY188" fmla="*/ 1509623 h 3010619"/>
              <a:gd name="connsiteX189" fmla="*/ 2737715 w 6507459"/>
              <a:gd name="connsiteY189" fmla="*/ 1475117 h 3010619"/>
              <a:gd name="connsiteX190" fmla="*/ 3212168 w 6507459"/>
              <a:gd name="connsiteY190" fmla="*/ 1155939 h 3010619"/>
              <a:gd name="connsiteX191" fmla="*/ 3332938 w 6507459"/>
              <a:gd name="connsiteY191" fmla="*/ 1069675 h 3010619"/>
              <a:gd name="connsiteX192" fmla="*/ 3479587 w 6507459"/>
              <a:gd name="connsiteY192" fmla="*/ 983411 h 3010619"/>
              <a:gd name="connsiteX193" fmla="*/ 3548598 w 6507459"/>
              <a:gd name="connsiteY193" fmla="*/ 966158 h 3010619"/>
              <a:gd name="connsiteX194" fmla="*/ 3677994 w 6507459"/>
              <a:gd name="connsiteY194" fmla="*/ 1026543 h 3010619"/>
              <a:gd name="connsiteX195" fmla="*/ 3643489 w 6507459"/>
              <a:gd name="connsiteY195" fmla="*/ 1069675 h 3010619"/>
              <a:gd name="connsiteX196" fmla="*/ 3548598 w 6507459"/>
              <a:gd name="connsiteY196" fmla="*/ 1130060 h 3010619"/>
              <a:gd name="connsiteX197" fmla="*/ 3419202 w 6507459"/>
              <a:gd name="connsiteY197" fmla="*/ 1224951 h 3010619"/>
              <a:gd name="connsiteX198" fmla="*/ 3255300 w 6507459"/>
              <a:gd name="connsiteY198" fmla="*/ 1302589 h 3010619"/>
              <a:gd name="connsiteX199" fmla="*/ 3246674 w 6507459"/>
              <a:gd name="connsiteY199" fmla="*/ 1268083 h 3010619"/>
              <a:gd name="connsiteX200" fmla="*/ 3445081 w 6507459"/>
              <a:gd name="connsiteY200" fmla="*/ 1155939 h 3010619"/>
              <a:gd name="connsiteX201" fmla="*/ 3470960 w 6507459"/>
              <a:gd name="connsiteY201" fmla="*/ 1138687 h 3010619"/>
              <a:gd name="connsiteX202" fmla="*/ 3488213 w 6507459"/>
              <a:gd name="connsiteY202" fmla="*/ 1173192 h 3010619"/>
              <a:gd name="connsiteX203" fmla="*/ 3376070 w 6507459"/>
              <a:gd name="connsiteY203" fmla="*/ 1259456 h 3010619"/>
              <a:gd name="connsiteX204" fmla="*/ 3108651 w 6507459"/>
              <a:gd name="connsiteY204" fmla="*/ 1337094 h 3010619"/>
              <a:gd name="connsiteX205" fmla="*/ 3056893 w 6507459"/>
              <a:gd name="connsiteY205" fmla="*/ 1354347 h 3010619"/>
              <a:gd name="connsiteX206" fmla="*/ 3091398 w 6507459"/>
              <a:gd name="connsiteY206" fmla="*/ 1345721 h 3010619"/>
              <a:gd name="connsiteX207" fmla="*/ 3307059 w 6507459"/>
              <a:gd name="connsiteY207" fmla="*/ 1268083 h 3010619"/>
              <a:gd name="connsiteX208" fmla="*/ 3488213 w 6507459"/>
              <a:gd name="connsiteY208" fmla="*/ 1242204 h 3010619"/>
              <a:gd name="connsiteX209" fmla="*/ 3816017 w 6507459"/>
              <a:gd name="connsiteY209" fmla="*/ 1293962 h 3010619"/>
              <a:gd name="connsiteX210" fmla="*/ 4350855 w 6507459"/>
              <a:gd name="connsiteY210" fmla="*/ 1466490 h 3010619"/>
              <a:gd name="connsiteX211" fmla="*/ 4385360 w 6507459"/>
              <a:gd name="connsiteY211" fmla="*/ 1500996 h 3010619"/>
              <a:gd name="connsiteX212" fmla="*/ 4281843 w 6507459"/>
              <a:gd name="connsiteY212" fmla="*/ 1544128 h 3010619"/>
              <a:gd name="connsiteX213" fmla="*/ 3971293 w 6507459"/>
              <a:gd name="connsiteY213" fmla="*/ 1578634 h 3010619"/>
              <a:gd name="connsiteX214" fmla="*/ 3470960 w 6507459"/>
              <a:gd name="connsiteY214" fmla="*/ 1656272 h 3010619"/>
              <a:gd name="connsiteX215" fmla="*/ 2496176 w 6507459"/>
              <a:gd name="connsiteY215" fmla="*/ 1820173 h 3010619"/>
              <a:gd name="connsiteX216" fmla="*/ 1961338 w 6507459"/>
              <a:gd name="connsiteY216" fmla="*/ 1854679 h 3010619"/>
              <a:gd name="connsiteX217" fmla="*/ 1115949 w 6507459"/>
              <a:gd name="connsiteY217" fmla="*/ 1897811 h 3010619"/>
              <a:gd name="connsiteX218" fmla="*/ 900289 w 6507459"/>
              <a:gd name="connsiteY218" fmla="*/ 1906438 h 3010619"/>
              <a:gd name="connsiteX219" fmla="*/ 279187 w 6507459"/>
              <a:gd name="connsiteY219" fmla="*/ 1915064 h 3010619"/>
              <a:gd name="connsiteX220" fmla="*/ 167043 w 6507459"/>
              <a:gd name="connsiteY220" fmla="*/ 1949570 h 3010619"/>
              <a:gd name="connsiteX221" fmla="*/ 29021 w 6507459"/>
              <a:gd name="connsiteY221" fmla="*/ 1975449 h 3010619"/>
              <a:gd name="connsiteX222" fmla="*/ 3142 w 6507459"/>
              <a:gd name="connsiteY222" fmla="*/ 2001328 h 3010619"/>
              <a:gd name="connsiteX223" fmla="*/ 658749 w 6507459"/>
              <a:gd name="connsiteY223" fmla="*/ 1984075 h 3010619"/>
              <a:gd name="connsiteX224" fmla="*/ 3384696 w 6507459"/>
              <a:gd name="connsiteY224" fmla="*/ 2260121 h 3010619"/>
              <a:gd name="connsiteX225" fmla="*/ 4877066 w 6507459"/>
              <a:gd name="connsiteY225" fmla="*/ 2562045 h 3010619"/>
              <a:gd name="connsiteX226" fmla="*/ 5722455 w 6507459"/>
              <a:gd name="connsiteY226" fmla="*/ 2777706 h 3010619"/>
              <a:gd name="connsiteX227" fmla="*/ 6067511 w 6507459"/>
              <a:gd name="connsiteY227" fmla="*/ 2872596 h 3010619"/>
              <a:gd name="connsiteX228" fmla="*/ 6291798 w 6507459"/>
              <a:gd name="connsiteY228" fmla="*/ 2932981 h 3010619"/>
              <a:gd name="connsiteX229" fmla="*/ 6464326 w 6507459"/>
              <a:gd name="connsiteY229" fmla="*/ 2984739 h 3010619"/>
              <a:gd name="connsiteX230" fmla="*/ 6507459 w 6507459"/>
              <a:gd name="connsiteY230" fmla="*/ 3010619 h 3010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Lst>
            <a:rect l="l" t="t" r="r" b="b"/>
            <a:pathLst>
              <a:path w="6507459" h="3010619">
                <a:moveTo>
                  <a:pt x="891662" y="577970"/>
                </a:moveTo>
                <a:cubicBezTo>
                  <a:pt x="906039" y="583721"/>
                  <a:pt x="919309" y="595223"/>
                  <a:pt x="934794" y="595223"/>
                </a:cubicBezTo>
                <a:cubicBezTo>
                  <a:pt x="965558" y="595223"/>
                  <a:pt x="999361" y="578007"/>
                  <a:pt x="1029685" y="569343"/>
                </a:cubicBezTo>
                <a:cubicBezTo>
                  <a:pt x="1129995" y="540683"/>
                  <a:pt x="980452" y="585964"/>
                  <a:pt x="1115949" y="552090"/>
                </a:cubicBezTo>
                <a:cubicBezTo>
                  <a:pt x="1133592" y="547679"/>
                  <a:pt x="1150455" y="540589"/>
                  <a:pt x="1167708" y="534838"/>
                </a:cubicBezTo>
                <a:cubicBezTo>
                  <a:pt x="1176334" y="531963"/>
                  <a:pt x="1184671" y="527994"/>
                  <a:pt x="1193587" y="526211"/>
                </a:cubicBezTo>
                <a:lnTo>
                  <a:pt x="1279851" y="508958"/>
                </a:lnTo>
                <a:cubicBezTo>
                  <a:pt x="1309585" y="494091"/>
                  <a:pt x="1341226" y="474205"/>
                  <a:pt x="1374742" y="465826"/>
                </a:cubicBezTo>
                <a:cubicBezTo>
                  <a:pt x="1388966" y="462270"/>
                  <a:pt x="1403587" y="460497"/>
                  <a:pt x="1417874" y="457200"/>
                </a:cubicBezTo>
                <a:cubicBezTo>
                  <a:pt x="1440978" y="451868"/>
                  <a:pt x="1486885" y="439947"/>
                  <a:pt x="1486885" y="439947"/>
                </a:cubicBezTo>
                <a:cubicBezTo>
                  <a:pt x="1504138" y="428445"/>
                  <a:pt x="1520097" y="414714"/>
                  <a:pt x="1538643" y="405441"/>
                </a:cubicBezTo>
                <a:cubicBezTo>
                  <a:pt x="1642893" y="353319"/>
                  <a:pt x="1513697" y="419697"/>
                  <a:pt x="1599028" y="370936"/>
                </a:cubicBezTo>
                <a:cubicBezTo>
                  <a:pt x="1675641" y="327157"/>
                  <a:pt x="1596363" y="378464"/>
                  <a:pt x="1659413" y="336430"/>
                </a:cubicBezTo>
                <a:cubicBezTo>
                  <a:pt x="1665164" y="327804"/>
                  <a:pt x="1667664" y="315695"/>
                  <a:pt x="1676666" y="310551"/>
                </a:cubicBezTo>
                <a:cubicBezTo>
                  <a:pt x="1689396" y="303277"/>
                  <a:pt x="1705574" y="305480"/>
                  <a:pt x="1719798" y="301924"/>
                </a:cubicBezTo>
                <a:cubicBezTo>
                  <a:pt x="1728619" y="299719"/>
                  <a:pt x="1737051" y="296173"/>
                  <a:pt x="1745677" y="293298"/>
                </a:cubicBezTo>
                <a:cubicBezTo>
                  <a:pt x="1805002" y="253748"/>
                  <a:pt x="1777764" y="265349"/>
                  <a:pt x="1823315" y="250166"/>
                </a:cubicBezTo>
                <a:cubicBezTo>
                  <a:pt x="1831941" y="244415"/>
                  <a:pt x="1841863" y="240244"/>
                  <a:pt x="1849194" y="232913"/>
                </a:cubicBezTo>
                <a:cubicBezTo>
                  <a:pt x="1856525" y="225582"/>
                  <a:pt x="1876505" y="204520"/>
                  <a:pt x="1866447" y="207034"/>
                </a:cubicBezTo>
                <a:cubicBezTo>
                  <a:pt x="1853537" y="210262"/>
                  <a:pt x="1796045" y="256315"/>
                  <a:pt x="1780183" y="267419"/>
                </a:cubicBezTo>
                <a:cubicBezTo>
                  <a:pt x="1763196" y="279310"/>
                  <a:pt x="1728425" y="301924"/>
                  <a:pt x="1728425" y="301924"/>
                </a:cubicBezTo>
                <a:cubicBezTo>
                  <a:pt x="1690970" y="376834"/>
                  <a:pt x="1734254" y="299359"/>
                  <a:pt x="1685293" y="362309"/>
                </a:cubicBezTo>
                <a:cubicBezTo>
                  <a:pt x="1672563" y="378677"/>
                  <a:pt x="1665449" y="399406"/>
                  <a:pt x="1650787" y="414068"/>
                </a:cubicBezTo>
                <a:cubicBezTo>
                  <a:pt x="1642161" y="422694"/>
                  <a:pt x="1631999" y="430020"/>
                  <a:pt x="1624908" y="439947"/>
                </a:cubicBezTo>
                <a:cubicBezTo>
                  <a:pt x="1606023" y="466386"/>
                  <a:pt x="1602468" y="506665"/>
                  <a:pt x="1573149" y="526211"/>
                </a:cubicBezTo>
                <a:cubicBezTo>
                  <a:pt x="1508891" y="569051"/>
                  <a:pt x="1587817" y="513988"/>
                  <a:pt x="1521391" y="569343"/>
                </a:cubicBezTo>
                <a:cubicBezTo>
                  <a:pt x="1513426" y="575980"/>
                  <a:pt x="1504138" y="580845"/>
                  <a:pt x="1495511" y="586596"/>
                </a:cubicBezTo>
                <a:cubicBezTo>
                  <a:pt x="1488471" y="607716"/>
                  <a:pt x="1482957" y="628326"/>
                  <a:pt x="1469632" y="646981"/>
                </a:cubicBezTo>
                <a:cubicBezTo>
                  <a:pt x="1462541" y="656908"/>
                  <a:pt x="1451243" y="663230"/>
                  <a:pt x="1443753" y="672860"/>
                </a:cubicBezTo>
                <a:cubicBezTo>
                  <a:pt x="1431023" y="689228"/>
                  <a:pt x="1421688" y="708031"/>
                  <a:pt x="1409247" y="724619"/>
                </a:cubicBezTo>
                <a:cubicBezTo>
                  <a:pt x="1400621" y="736121"/>
                  <a:pt x="1391613" y="747346"/>
                  <a:pt x="1383368" y="759124"/>
                </a:cubicBezTo>
                <a:cubicBezTo>
                  <a:pt x="1371477" y="776111"/>
                  <a:pt x="1361815" y="794691"/>
                  <a:pt x="1348862" y="810883"/>
                </a:cubicBezTo>
                <a:cubicBezTo>
                  <a:pt x="1337360" y="825260"/>
                  <a:pt x="1325404" y="839285"/>
                  <a:pt x="1314357" y="854015"/>
                </a:cubicBezTo>
                <a:cubicBezTo>
                  <a:pt x="1308136" y="862309"/>
                  <a:pt x="1303741" y="871929"/>
                  <a:pt x="1297104" y="879894"/>
                </a:cubicBezTo>
                <a:cubicBezTo>
                  <a:pt x="1289294" y="889266"/>
                  <a:pt x="1278316" y="895846"/>
                  <a:pt x="1271225" y="905773"/>
                </a:cubicBezTo>
                <a:cubicBezTo>
                  <a:pt x="1252341" y="932210"/>
                  <a:pt x="1248782" y="972495"/>
                  <a:pt x="1219466" y="992038"/>
                </a:cubicBezTo>
                <a:lnTo>
                  <a:pt x="1193587" y="1009290"/>
                </a:lnTo>
                <a:cubicBezTo>
                  <a:pt x="1177770" y="1056739"/>
                  <a:pt x="1194463" y="1014226"/>
                  <a:pt x="1167708" y="1061049"/>
                </a:cubicBezTo>
                <a:cubicBezTo>
                  <a:pt x="1123938" y="1137648"/>
                  <a:pt x="1175229" y="1058395"/>
                  <a:pt x="1133202" y="1121434"/>
                </a:cubicBezTo>
                <a:cubicBezTo>
                  <a:pt x="1130327" y="1130060"/>
                  <a:pt x="1128992" y="1139364"/>
                  <a:pt x="1124576" y="1147313"/>
                </a:cubicBezTo>
                <a:cubicBezTo>
                  <a:pt x="1114506" y="1165439"/>
                  <a:pt x="1096627" y="1179401"/>
                  <a:pt x="1090070" y="1199072"/>
                </a:cubicBezTo>
                <a:lnTo>
                  <a:pt x="1072817" y="1250830"/>
                </a:lnTo>
                <a:cubicBezTo>
                  <a:pt x="1075692" y="1270958"/>
                  <a:pt x="1077455" y="1291277"/>
                  <a:pt x="1081443" y="1311215"/>
                </a:cubicBezTo>
                <a:cubicBezTo>
                  <a:pt x="1083226" y="1320131"/>
                  <a:pt x="1083640" y="1330664"/>
                  <a:pt x="1090070" y="1337094"/>
                </a:cubicBezTo>
                <a:cubicBezTo>
                  <a:pt x="1104732" y="1351756"/>
                  <a:pt x="1141828" y="1371600"/>
                  <a:pt x="1141828" y="1371600"/>
                </a:cubicBezTo>
                <a:cubicBezTo>
                  <a:pt x="1200475" y="1368342"/>
                  <a:pt x="1277743" y="1371390"/>
                  <a:pt x="1340236" y="1354347"/>
                </a:cubicBezTo>
                <a:cubicBezTo>
                  <a:pt x="1390583" y="1340616"/>
                  <a:pt x="1388818" y="1336680"/>
                  <a:pt x="1435126" y="1319841"/>
                </a:cubicBezTo>
                <a:cubicBezTo>
                  <a:pt x="1488628" y="1300386"/>
                  <a:pt x="1478861" y="1304194"/>
                  <a:pt x="1530017" y="1293962"/>
                </a:cubicBezTo>
                <a:cubicBezTo>
                  <a:pt x="1648437" y="1222911"/>
                  <a:pt x="1514125" y="1308239"/>
                  <a:pt x="1599028" y="1242204"/>
                </a:cubicBezTo>
                <a:cubicBezTo>
                  <a:pt x="1615396" y="1229474"/>
                  <a:pt x="1634958" y="1221092"/>
                  <a:pt x="1650787" y="1207698"/>
                </a:cubicBezTo>
                <a:cubicBezTo>
                  <a:pt x="1672517" y="1189311"/>
                  <a:pt x="1684167" y="1156314"/>
                  <a:pt x="1711172" y="1147313"/>
                </a:cubicBezTo>
                <a:cubicBezTo>
                  <a:pt x="1763896" y="1129739"/>
                  <a:pt x="1765344" y="1131581"/>
                  <a:pt x="1831942" y="1078302"/>
                </a:cubicBezTo>
                <a:cubicBezTo>
                  <a:pt x="1860697" y="1055298"/>
                  <a:pt x="1885270" y="1025758"/>
                  <a:pt x="1918206" y="1009290"/>
                </a:cubicBezTo>
                <a:cubicBezTo>
                  <a:pt x="1935459" y="1000664"/>
                  <a:pt x="1953424" y="993335"/>
                  <a:pt x="1969964" y="983411"/>
                </a:cubicBezTo>
                <a:cubicBezTo>
                  <a:pt x="2049390" y="935756"/>
                  <a:pt x="1949159" y="972246"/>
                  <a:pt x="2082108" y="905773"/>
                </a:cubicBezTo>
                <a:cubicBezTo>
                  <a:pt x="2093610" y="900022"/>
                  <a:pt x="2105914" y="895654"/>
                  <a:pt x="2116613" y="888521"/>
                </a:cubicBezTo>
                <a:cubicBezTo>
                  <a:pt x="2142479" y="871277"/>
                  <a:pt x="2254642" y="789312"/>
                  <a:pt x="2297768" y="759124"/>
                </a:cubicBezTo>
                <a:cubicBezTo>
                  <a:pt x="2314755" y="747233"/>
                  <a:pt x="2332273" y="736121"/>
                  <a:pt x="2349526" y="724619"/>
                </a:cubicBezTo>
                <a:cubicBezTo>
                  <a:pt x="2366779" y="713117"/>
                  <a:pt x="2386623" y="704775"/>
                  <a:pt x="2401285" y="690113"/>
                </a:cubicBezTo>
                <a:cubicBezTo>
                  <a:pt x="2415662" y="675736"/>
                  <a:pt x="2427973" y="658940"/>
                  <a:pt x="2444417" y="646981"/>
                </a:cubicBezTo>
                <a:cubicBezTo>
                  <a:pt x="2528016" y="586182"/>
                  <a:pt x="2467997" y="648079"/>
                  <a:pt x="2522055" y="603849"/>
                </a:cubicBezTo>
                <a:cubicBezTo>
                  <a:pt x="2545712" y="584493"/>
                  <a:pt x="2567409" y="562820"/>
                  <a:pt x="2591066" y="543464"/>
                </a:cubicBezTo>
                <a:cubicBezTo>
                  <a:pt x="2614009" y="524692"/>
                  <a:pt x="2624585" y="523883"/>
                  <a:pt x="2651451" y="508958"/>
                </a:cubicBezTo>
                <a:cubicBezTo>
                  <a:pt x="2666108" y="500815"/>
                  <a:pt x="2680206" y="491705"/>
                  <a:pt x="2694583" y="483079"/>
                </a:cubicBezTo>
                <a:lnTo>
                  <a:pt x="2754968" y="405441"/>
                </a:lnTo>
                <a:cubicBezTo>
                  <a:pt x="2763734" y="394045"/>
                  <a:pt x="2770681" y="381102"/>
                  <a:pt x="2780847" y="370936"/>
                </a:cubicBezTo>
                <a:cubicBezTo>
                  <a:pt x="2789473" y="362309"/>
                  <a:pt x="2798916" y="354428"/>
                  <a:pt x="2806726" y="345056"/>
                </a:cubicBezTo>
                <a:cubicBezTo>
                  <a:pt x="2813363" y="337091"/>
                  <a:pt x="2817758" y="327471"/>
                  <a:pt x="2823979" y="319177"/>
                </a:cubicBezTo>
                <a:cubicBezTo>
                  <a:pt x="2835026" y="304447"/>
                  <a:pt x="2848272" y="291365"/>
                  <a:pt x="2858485" y="276045"/>
                </a:cubicBezTo>
                <a:cubicBezTo>
                  <a:pt x="2903903" y="207918"/>
                  <a:pt x="2845101" y="272176"/>
                  <a:pt x="2901617" y="215660"/>
                </a:cubicBezTo>
                <a:cubicBezTo>
                  <a:pt x="2918564" y="164818"/>
                  <a:pt x="2898819" y="214959"/>
                  <a:pt x="2936123" y="155275"/>
                </a:cubicBezTo>
                <a:cubicBezTo>
                  <a:pt x="2951353" y="130908"/>
                  <a:pt x="2953616" y="120049"/>
                  <a:pt x="2962002" y="94890"/>
                </a:cubicBezTo>
                <a:cubicBezTo>
                  <a:pt x="2956251" y="77637"/>
                  <a:pt x="2959881" y="53220"/>
                  <a:pt x="2944749" y="43132"/>
                </a:cubicBezTo>
                <a:cubicBezTo>
                  <a:pt x="2885425" y="3582"/>
                  <a:pt x="2912662" y="15183"/>
                  <a:pt x="2867111" y="0"/>
                </a:cubicBezTo>
                <a:cubicBezTo>
                  <a:pt x="2835481" y="2875"/>
                  <a:pt x="2803662" y="4134"/>
                  <a:pt x="2772221" y="8626"/>
                </a:cubicBezTo>
                <a:cubicBezTo>
                  <a:pt x="2763219" y="9912"/>
                  <a:pt x="2754700" y="13671"/>
                  <a:pt x="2746342" y="17253"/>
                </a:cubicBezTo>
                <a:cubicBezTo>
                  <a:pt x="2655970" y="55985"/>
                  <a:pt x="2782712" y="7692"/>
                  <a:pt x="2660077" y="69011"/>
                </a:cubicBezTo>
                <a:cubicBezTo>
                  <a:pt x="2648575" y="74762"/>
                  <a:pt x="2635859" y="78548"/>
                  <a:pt x="2625572" y="86264"/>
                </a:cubicBezTo>
                <a:cubicBezTo>
                  <a:pt x="2612559" y="96024"/>
                  <a:pt x="2603416" y="110184"/>
                  <a:pt x="2591066" y="120770"/>
                </a:cubicBezTo>
                <a:cubicBezTo>
                  <a:pt x="2583194" y="127517"/>
                  <a:pt x="2573481" y="131802"/>
                  <a:pt x="2565187" y="138023"/>
                </a:cubicBezTo>
                <a:cubicBezTo>
                  <a:pt x="2550457" y="149070"/>
                  <a:pt x="2537375" y="162315"/>
                  <a:pt x="2522055" y="172528"/>
                </a:cubicBezTo>
                <a:cubicBezTo>
                  <a:pt x="2511355" y="179661"/>
                  <a:pt x="2498013" y="182307"/>
                  <a:pt x="2487549" y="189781"/>
                </a:cubicBezTo>
                <a:cubicBezTo>
                  <a:pt x="2477622" y="196872"/>
                  <a:pt x="2471042" y="207850"/>
                  <a:pt x="2461670" y="215660"/>
                </a:cubicBezTo>
                <a:cubicBezTo>
                  <a:pt x="2453705" y="222297"/>
                  <a:pt x="2443540" y="226025"/>
                  <a:pt x="2435791" y="232913"/>
                </a:cubicBezTo>
                <a:cubicBezTo>
                  <a:pt x="2417555" y="249123"/>
                  <a:pt x="2400445" y="266618"/>
                  <a:pt x="2384032" y="284672"/>
                </a:cubicBezTo>
                <a:cubicBezTo>
                  <a:pt x="2371647" y="298296"/>
                  <a:pt x="2363287" y="315572"/>
                  <a:pt x="2349526" y="327804"/>
                </a:cubicBezTo>
                <a:cubicBezTo>
                  <a:pt x="2336994" y="338943"/>
                  <a:pt x="2320771" y="345057"/>
                  <a:pt x="2306394" y="353683"/>
                </a:cubicBezTo>
                <a:cubicBezTo>
                  <a:pt x="2229794" y="468588"/>
                  <a:pt x="2340050" y="298280"/>
                  <a:pt x="2280515" y="405441"/>
                </a:cubicBezTo>
                <a:cubicBezTo>
                  <a:pt x="2270445" y="423567"/>
                  <a:pt x="2257900" y="440213"/>
                  <a:pt x="2246009" y="457200"/>
                </a:cubicBezTo>
                <a:cubicBezTo>
                  <a:pt x="2187993" y="540081"/>
                  <a:pt x="2259415" y="430698"/>
                  <a:pt x="2168372" y="552090"/>
                </a:cubicBezTo>
                <a:cubicBezTo>
                  <a:pt x="2117146" y="620392"/>
                  <a:pt x="2167735" y="570299"/>
                  <a:pt x="2116613" y="646981"/>
                </a:cubicBezTo>
                <a:cubicBezTo>
                  <a:pt x="2109846" y="657132"/>
                  <a:pt x="2097909" y="662994"/>
                  <a:pt x="2090734" y="672860"/>
                </a:cubicBezTo>
                <a:cubicBezTo>
                  <a:pt x="2004481" y="791459"/>
                  <a:pt x="2091027" y="698447"/>
                  <a:pt x="2004470" y="785004"/>
                </a:cubicBezTo>
                <a:cubicBezTo>
                  <a:pt x="2001594" y="793630"/>
                  <a:pt x="2001299" y="803609"/>
                  <a:pt x="1995843" y="810883"/>
                </a:cubicBezTo>
                <a:cubicBezTo>
                  <a:pt x="1903277" y="934303"/>
                  <a:pt x="1985457" y="799897"/>
                  <a:pt x="1935459" y="879894"/>
                </a:cubicBezTo>
                <a:cubicBezTo>
                  <a:pt x="1926573" y="894112"/>
                  <a:pt x="1917077" y="908029"/>
                  <a:pt x="1909579" y="923026"/>
                </a:cubicBezTo>
                <a:cubicBezTo>
                  <a:pt x="1861187" y="1019809"/>
                  <a:pt x="1955504" y="857756"/>
                  <a:pt x="1883700" y="983411"/>
                </a:cubicBezTo>
                <a:cubicBezTo>
                  <a:pt x="1878556" y="992413"/>
                  <a:pt x="1871591" y="1000288"/>
                  <a:pt x="1866447" y="1009290"/>
                </a:cubicBezTo>
                <a:cubicBezTo>
                  <a:pt x="1860067" y="1020455"/>
                  <a:pt x="1856668" y="1033332"/>
                  <a:pt x="1849194" y="1043796"/>
                </a:cubicBezTo>
                <a:cubicBezTo>
                  <a:pt x="1842103" y="1053723"/>
                  <a:pt x="1830406" y="1059748"/>
                  <a:pt x="1823315" y="1069675"/>
                </a:cubicBezTo>
                <a:cubicBezTo>
                  <a:pt x="1770765" y="1143246"/>
                  <a:pt x="1855157" y="1060397"/>
                  <a:pt x="1771557" y="1155939"/>
                </a:cubicBezTo>
                <a:cubicBezTo>
                  <a:pt x="1764730" y="1163742"/>
                  <a:pt x="1754304" y="1167441"/>
                  <a:pt x="1745677" y="1173192"/>
                </a:cubicBezTo>
                <a:cubicBezTo>
                  <a:pt x="1723996" y="1238239"/>
                  <a:pt x="1753242" y="1158064"/>
                  <a:pt x="1719798" y="1224951"/>
                </a:cubicBezTo>
                <a:cubicBezTo>
                  <a:pt x="1715732" y="1233084"/>
                  <a:pt x="1716216" y="1243264"/>
                  <a:pt x="1711172" y="1250830"/>
                </a:cubicBezTo>
                <a:cubicBezTo>
                  <a:pt x="1704405" y="1260981"/>
                  <a:pt x="1692384" y="1266782"/>
                  <a:pt x="1685293" y="1276709"/>
                </a:cubicBezTo>
                <a:cubicBezTo>
                  <a:pt x="1628525" y="1356185"/>
                  <a:pt x="1709445" y="1269812"/>
                  <a:pt x="1642160" y="1337094"/>
                </a:cubicBezTo>
                <a:cubicBezTo>
                  <a:pt x="1639285" y="1345720"/>
                  <a:pt x="1624618" y="1361190"/>
                  <a:pt x="1633534" y="1362973"/>
                </a:cubicBezTo>
                <a:cubicBezTo>
                  <a:pt x="1666971" y="1369661"/>
                  <a:pt x="1696012" y="1334113"/>
                  <a:pt x="1719798" y="1319841"/>
                </a:cubicBezTo>
                <a:cubicBezTo>
                  <a:pt x="1736338" y="1309917"/>
                  <a:pt x="1755507" y="1304662"/>
                  <a:pt x="1771557" y="1293962"/>
                </a:cubicBezTo>
                <a:cubicBezTo>
                  <a:pt x="1790243" y="1281505"/>
                  <a:pt x="1805152" y="1264039"/>
                  <a:pt x="1823315" y="1250830"/>
                </a:cubicBezTo>
                <a:cubicBezTo>
                  <a:pt x="1836875" y="1240968"/>
                  <a:pt x="1852711" y="1234566"/>
                  <a:pt x="1866447" y="1224951"/>
                </a:cubicBezTo>
                <a:cubicBezTo>
                  <a:pt x="1881531" y="1214392"/>
                  <a:pt x="1894259" y="1200658"/>
                  <a:pt x="1909579" y="1190445"/>
                </a:cubicBezTo>
                <a:cubicBezTo>
                  <a:pt x="1920279" y="1183312"/>
                  <a:pt x="1933268" y="1180146"/>
                  <a:pt x="1944085" y="1173192"/>
                </a:cubicBezTo>
                <a:cubicBezTo>
                  <a:pt x="1973610" y="1154212"/>
                  <a:pt x="1999874" y="1130221"/>
                  <a:pt x="2030349" y="1112807"/>
                </a:cubicBezTo>
                <a:cubicBezTo>
                  <a:pt x="2050477" y="1101305"/>
                  <a:pt x="2072505" y="1092625"/>
                  <a:pt x="2090734" y="1078302"/>
                </a:cubicBezTo>
                <a:cubicBezTo>
                  <a:pt x="2113117" y="1060715"/>
                  <a:pt x="2125659" y="1030647"/>
                  <a:pt x="2151119" y="1017917"/>
                </a:cubicBezTo>
                <a:cubicBezTo>
                  <a:pt x="2174123" y="1006415"/>
                  <a:pt x="2199555" y="998842"/>
                  <a:pt x="2220130" y="983411"/>
                </a:cubicBezTo>
                <a:cubicBezTo>
                  <a:pt x="2234403" y="972706"/>
                  <a:pt x="2295777" y="925680"/>
                  <a:pt x="2306394" y="923026"/>
                </a:cubicBezTo>
                <a:lnTo>
                  <a:pt x="2340900" y="914400"/>
                </a:lnTo>
                <a:cubicBezTo>
                  <a:pt x="2352402" y="905774"/>
                  <a:pt x="2362923" y="895654"/>
                  <a:pt x="2375406" y="888521"/>
                </a:cubicBezTo>
                <a:cubicBezTo>
                  <a:pt x="2383301" y="884010"/>
                  <a:pt x="2399502" y="870978"/>
                  <a:pt x="2401285" y="879894"/>
                </a:cubicBezTo>
                <a:cubicBezTo>
                  <a:pt x="2404851" y="897727"/>
                  <a:pt x="2393389" y="916058"/>
                  <a:pt x="2384032" y="931653"/>
                </a:cubicBezTo>
                <a:cubicBezTo>
                  <a:pt x="2375357" y="946111"/>
                  <a:pt x="2295813" y="1058935"/>
                  <a:pt x="2263262" y="1095555"/>
                </a:cubicBezTo>
                <a:cubicBezTo>
                  <a:pt x="2252456" y="1107712"/>
                  <a:pt x="2239563" y="1117903"/>
                  <a:pt x="2228757" y="1130060"/>
                </a:cubicBezTo>
                <a:cubicBezTo>
                  <a:pt x="2216525" y="1143821"/>
                  <a:pt x="2205298" y="1158462"/>
                  <a:pt x="2194251" y="1173192"/>
                </a:cubicBezTo>
                <a:cubicBezTo>
                  <a:pt x="2188030" y="1181486"/>
                  <a:pt x="2184329" y="1191741"/>
                  <a:pt x="2176998" y="1199072"/>
                </a:cubicBezTo>
                <a:cubicBezTo>
                  <a:pt x="2163979" y="1212091"/>
                  <a:pt x="2147438" y="1221136"/>
                  <a:pt x="2133866" y="1233577"/>
                </a:cubicBezTo>
                <a:cubicBezTo>
                  <a:pt x="2112882" y="1252812"/>
                  <a:pt x="2073481" y="1293962"/>
                  <a:pt x="2073481" y="1293962"/>
                </a:cubicBezTo>
                <a:cubicBezTo>
                  <a:pt x="2070606" y="1302588"/>
                  <a:pt x="2068437" y="1311483"/>
                  <a:pt x="2064855" y="1319841"/>
                </a:cubicBezTo>
                <a:cubicBezTo>
                  <a:pt x="2059789" y="1331661"/>
                  <a:pt x="2045080" y="1341737"/>
                  <a:pt x="2047602" y="1354347"/>
                </a:cubicBezTo>
                <a:cubicBezTo>
                  <a:pt x="2049385" y="1363263"/>
                  <a:pt x="2064855" y="1360098"/>
                  <a:pt x="2073481" y="1362973"/>
                </a:cubicBezTo>
                <a:cubicBezTo>
                  <a:pt x="2116255" y="1348716"/>
                  <a:pt x="2118024" y="1350375"/>
                  <a:pt x="2168372" y="1311215"/>
                </a:cubicBezTo>
                <a:cubicBezTo>
                  <a:pt x="2253187" y="1245247"/>
                  <a:pt x="2214906" y="1261197"/>
                  <a:pt x="2271889" y="1242204"/>
                </a:cubicBezTo>
                <a:cubicBezTo>
                  <a:pt x="2294893" y="1224951"/>
                  <a:pt x="2316975" y="1206395"/>
                  <a:pt x="2340900" y="1190445"/>
                </a:cubicBezTo>
                <a:cubicBezTo>
                  <a:pt x="2367164" y="1172936"/>
                  <a:pt x="2374541" y="1168708"/>
                  <a:pt x="2401285" y="1147313"/>
                </a:cubicBezTo>
                <a:cubicBezTo>
                  <a:pt x="2418822" y="1133284"/>
                  <a:pt x="2435790" y="1118558"/>
                  <a:pt x="2453043" y="1104181"/>
                </a:cubicBezTo>
                <a:cubicBezTo>
                  <a:pt x="2461281" y="1083586"/>
                  <a:pt x="2470320" y="1052399"/>
                  <a:pt x="2487549" y="1035170"/>
                </a:cubicBezTo>
                <a:cubicBezTo>
                  <a:pt x="2494880" y="1027839"/>
                  <a:pt x="2504802" y="1023668"/>
                  <a:pt x="2513428" y="1017917"/>
                </a:cubicBezTo>
                <a:cubicBezTo>
                  <a:pt x="2519179" y="1009291"/>
                  <a:pt x="2522585" y="998515"/>
                  <a:pt x="2530681" y="992038"/>
                </a:cubicBezTo>
                <a:cubicBezTo>
                  <a:pt x="2537781" y="986358"/>
                  <a:pt x="2548427" y="987478"/>
                  <a:pt x="2556560" y="983411"/>
                </a:cubicBezTo>
                <a:cubicBezTo>
                  <a:pt x="2623443" y="949969"/>
                  <a:pt x="2543279" y="979211"/>
                  <a:pt x="2608319" y="957532"/>
                </a:cubicBezTo>
                <a:cubicBezTo>
                  <a:pt x="2596817" y="966158"/>
                  <a:pt x="2586005" y="975791"/>
                  <a:pt x="2573813" y="983411"/>
                </a:cubicBezTo>
                <a:cubicBezTo>
                  <a:pt x="2533501" y="1008606"/>
                  <a:pt x="2534085" y="993049"/>
                  <a:pt x="2496176" y="1035170"/>
                </a:cubicBezTo>
                <a:cubicBezTo>
                  <a:pt x="2482305" y="1050582"/>
                  <a:pt x="2473172" y="1069675"/>
                  <a:pt x="2461670" y="1086928"/>
                </a:cubicBezTo>
                <a:lnTo>
                  <a:pt x="2409911" y="1164566"/>
                </a:lnTo>
                <a:cubicBezTo>
                  <a:pt x="2404160" y="1173192"/>
                  <a:pt x="2399136" y="1182349"/>
                  <a:pt x="2392659" y="1190445"/>
                </a:cubicBezTo>
                <a:cubicBezTo>
                  <a:pt x="2369655" y="1219200"/>
                  <a:pt x="2345741" y="1247250"/>
                  <a:pt x="2323647" y="1276709"/>
                </a:cubicBezTo>
                <a:cubicBezTo>
                  <a:pt x="2311206" y="1293297"/>
                  <a:pt x="2301584" y="1311880"/>
                  <a:pt x="2289142" y="1328468"/>
                </a:cubicBezTo>
                <a:lnTo>
                  <a:pt x="2263262" y="1362973"/>
                </a:lnTo>
                <a:cubicBezTo>
                  <a:pt x="2260387" y="1371600"/>
                  <a:pt x="2258218" y="1380495"/>
                  <a:pt x="2254636" y="1388853"/>
                </a:cubicBezTo>
                <a:cubicBezTo>
                  <a:pt x="2249571" y="1400673"/>
                  <a:pt x="2227095" y="1415642"/>
                  <a:pt x="2237383" y="1423358"/>
                </a:cubicBezTo>
                <a:cubicBezTo>
                  <a:pt x="2251376" y="1433852"/>
                  <a:pt x="2271889" y="1417607"/>
                  <a:pt x="2289142" y="1414732"/>
                </a:cubicBezTo>
                <a:cubicBezTo>
                  <a:pt x="2322840" y="1397882"/>
                  <a:pt x="2321074" y="1400549"/>
                  <a:pt x="2349526" y="1380226"/>
                </a:cubicBezTo>
                <a:cubicBezTo>
                  <a:pt x="2361225" y="1371869"/>
                  <a:pt x="2371410" y="1361232"/>
                  <a:pt x="2384032" y="1354347"/>
                </a:cubicBezTo>
                <a:cubicBezTo>
                  <a:pt x="2403257" y="1343861"/>
                  <a:pt x="2424481" y="1337530"/>
                  <a:pt x="2444417" y="1328468"/>
                </a:cubicBezTo>
                <a:cubicBezTo>
                  <a:pt x="2456124" y="1323147"/>
                  <a:pt x="2467103" y="1316281"/>
                  <a:pt x="2478923" y="1311215"/>
                </a:cubicBezTo>
                <a:cubicBezTo>
                  <a:pt x="2487281" y="1307633"/>
                  <a:pt x="2496669" y="1306656"/>
                  <a:pt x="2504802" y="1302589"/>
                </a:cubicBezTo>
                <a:cubicBezTo>
                  <a:pt x="2571766" y="1269107"/>
                  <a:pt x="2524656" y="1286945"/>
                  <a:pt x="2582440" y="1250830"/>
                </a:cubicBezTo>
                <a:cubicBezTo>
                  <a:pt x="2632114" y="1219784"/>
                  <a:pt x="2599770" y="1244521"/>
                  <a:pt x="2642825" y="1224951"/>
                </a:cubicBezTo>
                <a:cubicBezTo>
                  <a:pt x="2666239" y="1214308"/>
                  <a:pt x="2690243" y="1204417"/>
                  <a:pt x="2711836" y="1190445"/>
                </a:cubicBezTo>
                <a:cubicBezTo>
                  <a:pt x="2739362" y="1172634"/>
                  <a:pt x="2762518" y="1148722"/>
                  <a:pt x="2789474" y="1130060"/>
                </a:cubicBezTo>
                <a:cubicBezTo>
                  <a:pt x="2800047" y="1122740"/>
                  <a:pt x="2812814" y="1119187"/>
                  <a:pt x="2823979" y="1112807"/>
                </a:cubicBezTo>
                <a:cubicBezTo>
                  <a:pt x="2853094" y="1096170"/>
                  <a:pt x="2882035" y="1079182"/>
                  <a:pt x="2910243" y="1061049"/>
                </a:cubicBezTo>
                <a:cubicBezTo>
                  <a:pt x="3009374" y="997323"/>
                  <a:pt x="2888028" y="1071240"/>
                  <a:pt x="2970628" y="1009290"/>
                </a:cubicBezTo>
                <a:cubicBezTo>
                  <a:pt x="3029516" y="965124"/>
                  <a:pt x="3032623" y="965354"/>
                  <a:pt x="3082772" y="940279"/>
                </a:cubicBezTo>
                <a:cubicBezTo>
                  <a:pt x="3094274" y="928777"/>
                  <a:pt x="3104653" y="916030"/>
                  <a:pt x="3117277" y="905773"/>
                </a:cubicBezTo>
                <a:cubicBezTo>
                  <a:pt x="3150752" y="878574"/>
                  <a:pt x="3190295" y="858635"/>
                  <a:pt x="3220794" y="828136"/>
                </a:cubicBezTo>
                <a:cubicBezTo>
                  <a:pt x="3279415" y="769515"/>
                  <a:pt x="3239349" y="807350"/>
                  <a:pt x="3358817" y="715992"/>
                </a:cubicBezTo>
                <a:cubicBezTo>
                  <a:pt x="3370238" y="707258"/>
                  <a:pt x="3380755" y="697095"/>
                  <a:pt x="3393323" y="690113"/>
                </a:cubicBezTo>
                <a:lnTo>
                  <a:pt x="3470960" y="646981"/>
                </a:lnTo>
                <a:cubicBezTo>
                  <a:pt x="3482283" y="640884"/>
                  <a:pt x="3495178" y="637444"/>
                  <a:pt x="3505466" y="629728"/>
                </a:cubicBezTo>
                <a:cubicBezTo>
                  <a:pt x="3518479" y="619968"/>
                  <a:pt x="3527132" y="605209"/>
                  <a:pt x="3539972" y="595223"/>
                </a:cubicBezTo>
                <a:cubicBezTo>
                  <a:pt x="3579023" y="564850"/>
                  <a:pt x="3621165" y="538641"/>
                  <a:pt x="3660742" y="508958"/>
                </a:cubicBezTo>
                <a:cubicBezTo>
                  <a:pt x="3672244" y="500332"/>
                  <a:pt x="3682919" y="490476"/>
                  <a:pt x="3695247" y="483079"/>
                </a:cubicBezTo>
                <a:cubicBezTo>
                  <a:pt x="3711788" y="473155"/>
                  <a:pt x="3729753" y="465826"/>
                  <a:pt x="3747006" y="457200"/>
                </a:cubicBezTo>
                <a:cubicBezTo>
                  <a:pt x="3755632" y="445698"/>
                  <a:pt x="3763417" y="433514"/>
                  <a:pt x="3772885" y="422694"/>
                </a:cubicBezTo>
                <a:cubicBezTo>
                  <a:pt x="3811806" y="378213"/>
                  <a:pt x="3806970" y="397446"/>
                  <a:pt x="3841896" y="345056"/>
                </a:cubicBezTo>
                <a:cubicBezTo>
                  <a:pt x="3849029" y="334356"/>
                  <a:pt x="3852904" y="321792"/>
                  <a:pt x="3859149" y="310551"/>
                </a:cubicBezTo>
                <a:cubicBezTo>
                  <a:pt x="3867292" y="295894"/>
                  <a:pt x="3876402" y="281796"/>
                  <a:pt x="3885028" y="267419"/>
                </a:cubicBezTo>
                <a:cubicBezTo>
                  <a:pt x="3882153" y="253042"/>
                  <a:pt x="3885404" y="235861"/>
                  <a:pt x="3876402" y="224287"/>
                </a:cubicBezTo>
                <a:cubicBezTo>
                  <a:pt x="3827899" y="161925"/>
                  <a:pt x="3772430" y="197240"/>
                  <a:pt x="3703874" y="207034"/>
                </a:cubicBezTo>
                <a:cubicBezTo>
                  <a:pt x="3566009" y="305508"/>
                  <a:pt x="3537388" y="315958"/>
                  <a:pt x="3410576" y="465826"/>
                </a:cubicBezTo>
                <a:cubicBezTo>
                  <a:pt x="3378946" y="503207"/>
                  <a:pt x="3343100" y="537396"/>
                  <a:pt x="3315685" y="577970"/>
                </a:cubicBezTo>
                <a:cubicBezTo>
                  <a:pt x="3270955" y="644170"/>
                  <a:pt x="3237702" y="717532"/>
                  <a:pt x="3194915" y="785004"/>
                </a:cubicBezTo>
                <a:cubicBezTo>
                  <a:pt x="3162871" y="835535"/>
                  <a:pt x="3123903" y="881418"/>
                  <a:pt x="3091398" y="931653"/>
                </a:cubicBezTo>
                <a:cubicBezTo>
                  <a:pt x="3060589" y="979268"/>
                  <a:pt x="3035479" y="1030390"/>
                  <a:pt x="3005134" y="1078302"/>
                </a:cubicBezTo>
                <a:cubicBezTo>
                  <a:pt x="2903848" y="1238227"/>
                  <a:pt x="2957436" y="1144923"/>
                  <a:pt x="2841232" y="1285336"/>
                </a:cubicBezTo>
                <a:cubicBezTo>
                  <a:pt x="2799426" y="1335851"/>
                  <a:pt x="2755214" y="1385007"/>
                  <a:pt x="2720462" y="1440611"/>
                </a:cubicBezTo>
                <a:cubicBezTo>
                  <a:pt x="2706085" y="1463615"/>
                  <a:pt x="2654759" y="1524671"/>
                  <a:pt x="2677330" y="1509623"/>
                </a:cubicBezTo>
                <a:cubicBezTo>
                  <a:pt x="2907939" y="1355881"/>
                  <a:pt x="2453268" y="1657455"/>
                  <a:pt x="2737715" y="1475117"/>
                </a:cubicBezTo>
                <a:cubicBezTo>
                  <a:pt x="2966516" y="1328450"/>
                  <a:pt x="3017805" y="1293136"/>
                  <a:pt x="3212168" y="1155939"/>
                </a:cubicBezTo>
                <a:lnTo>
                  <a:pt x="3332938" y="1069675"/>
                </a:lnTo>
                <a:cubicBezTo>
                  <a:pt x="3377370" y="1038766"/>
                  <a:pt x="3427910" y="1002790"/>
                  <a:pt x="3479587" y="983411"/>
                </a:cubicBezTo>
                <a:cubicBezTo>
                  <a:pt x="3501789" y="975085"/>
                  <a:pt x="3525594" y="971909"/>
                  <a:pt x="3548598" y="966158"/>
                </a:cubicBezTo>
                <a:cubicBezTo>
                  <a:pt x="3573504" y="969716"/>
                  <a:pt x="3701191" y="949221"/>
                  <a:pt x="3677994" y="1026543"/>
                </a:cubicBezTo>
                <a:cubicBezTo>
                  <a:pt x="3672703" y="1044178"/>
                  <a:pt x="3657866" y="1058173"/>
                  <a:pt x="3643489" y="1069675"/>
                </a:cubicBezTo>
                <a:cubicBezTo>
                  <a:pt x="3614213" y="1093096"/>
                  <a:pt x="3579423" y="1108719"/>
                  <a:pt x="3548598" y="1130060"/>
                </a:cubicBezTo>
                <a:cubicBezTo>
                  <a:pt x="3504622" y="1160505"/>
                  <a:pt x="3465304" y="1197832"/>
                  <a:pt x="3419202" y="1224951"/>
                </a:cubicBezTo>
                <a:cubicBezTo>
                  <a:pt x="3367095" y="1255602"/>
                  <a:pt x="3255300" y="1302589"/>
                  <a:pt x="3255300" y="1302589"/>
                </a:cubicBezTo>
                <a:cubicBezTo>
                  <a:pt x="3252425" y="1291087"/>
                  <a:pt x="3238291" y="1276466"/>
                  <a:pt x="3246674" y="1268083"/>
                </a:cubicBezTo>
                <a:cubicBezTo>
                  <a:pt x="3310773" y="1203984"/>
                  <a:pt x="3371343" y="1192808"/>
                  <a:pt x="3445081" y="1155939"/>
                </a:cubicBezTo>
                <a:cubicBezTo>
                  <a:pt x="3454354" y="1151303"/>
                  <a:pt x="3462334" y="1144438"/>
                  <a:pt x="3470960" y="1138687"/>
                </a:cubicBezTo>
                <a:cubicBezTo>
                  <a:pt x="3476711" y="1150189"/>
                  <a:pt x="3488213" y="1160333"/>
                  <a:pt x="3488213" y="1173192"/>
                </a:cubicBezTo>
                <a:cubicBezTo>
                  <a:pt x="3488213" y="1232643"/>
                  <a:pt x="3417392" y="1245682"/>
                  <a:pt x="3376070" y="1259456"/>
                </a:cubicBezTo>
                <a:cubicBezTo>
                  <a:pt x="3288013" y="1288808"/>
                  <a:pt x="3196708" y="1307741"/>
                  <a:pt x="3108651" y="1337094"/>
                </a:cubicBezTo>
                <a:cubicBezTo>
                  <a:pt x="3091398" y="1342845"/>
                  <a:pt x="3073159" y="1346214"/>
                  <a:pt x="3056893" y="1354347"/>
                </a:cubicBezTo>
                <a:cubicBezTo>
                  <a:pt x="3046289" y="1359649"/>
                  <a:pt x="3080190" y="1349586"/>
                  <a:pt x="3091398" y="1345721"/>
                </a:cubicBezTo>
                <a:cubicBezTo>
                  <a:pt x="3163628" y="1320814"/>
                  <a:pt x="3231423" y="1278888"/>
                  <a:pt x="3307059" y="1268083"/>
                </a:cubicBezTo>
                <a:lnTo>
                  <a:pt x="3488213" y="1242204"/>
                </a:lnTo>
                <a:cubicBezTo>
                  <a:pt x="3597481" y="1259457"/>
                  <a:pt x="3708955" y="1266126"/>
                  <a:pt x="3816017" y="1293962"/>
                </a:cubicBezTo>
                <a:cubicBezTo>
                  <a:pt x="3997315" y="1341099"/>
                  <a:pt x="4350855" y="1466490"/>
                  <a:pt x="4350855" y="1466490"/>
                </a:cubicBezTo>
                <a:cubicBezTo>
                  <a:pt x="4362357" y="1477992"/>
                  <a:pt x="4389829" y="1485356"/>
                  <a:pt x="4385360" y="1500996"/>
                </a:cubicBezTo>
                <a:cubicBezTo>
                  <a:pt x="4382033" y="1512642"/>
                  <a:pt x="4290903" y="1541863"/>
                  <a:pt x="4281843" y="1544128"/>
                </a:cubicBezTo>
                <a:cubicBezTo>
                  <a:pt x="4168213" y="1572536"/>
                  <a:pt x="4106781" y="1568212"/>
                  <a:pt x="3971293" y="1578634"/>
                </a:cubicBezTo>
                <a:cubicBezTo>
                  <a:pt x="3804515" y="1604513"/>
                  <a:pt x="3637195" y="1627108"/>
                  <a:pt x="3470960" y="1656272"/>
                </a:cubicBezTo>
                <a:cubicBezTo>
                  <a:pt x="2987417" y="1741104"/>
                  <a:pt x="2987065" y="1770672"/>
                  <a:pt x="2496176" y="1820173"/>
                </a:cubicBezTo>
                <a:cubicBezTo>
                  <a:pt x="2318427" y="1838097"/>
                  <a:pt x="2139706" y="1844646"/>
                  <a:pt x="1961338" y="1854679"/>
                </a:cubicBezTo>
                <a:lnTo>
                  <a:pt x="1115949" y="1897811"/>
                </a:lnTo>
                <a:lnTo>
                  <a:pt x="900289" y="1906438"/>
                </a:lnTo>
                <a:lnTo>
                  <a:pt x="279187" y="1915064"/>
                </a:lnTo>
                <a:cubicBezTo>
                  <a:pt x="241806" y="1926566"/>
                  <a:pt x="205062" y="1940393"/>
                  <a:pt x="167043" y="1949570"/>
                </a:cubicBezTo>
                <a:cubicBezTo>
                  <a:pt x="121541" y="1960553"/>
                  <a:pt x="73657" y="1961353"/>
                  <a:pt x="29021" y="1975449"/>
                </a:cubicBezTo>
                <a:cubicBezTo>
                  <a:pt x="17388" y="1979123"/>
                  <a:pt x="-9056" y="2001161"/>
                  <a:pt x="3142" y="2001328"/>
                </a:cubicBezTo>
                <a:cubicBezTo>
                  <a:pt x="221733" y="2004322"/>
                  <a:pt x="440213" y="1989826"/>
                  <a:pt x="658749" y="1984075"/>
                </a:cubicBezTo>
                <a:cubicBezTo>
                  <a:pt x="1976044" y="2061563"/>
                  <a:pt x="2052463" y="2030152"/>
                  <a:pt x="3384696" y="2260121"/>
                </a:cubicBezTo>
                <a:cubicBezTo>
                  <a:pt x="3884834" y="2346454"/>
                  <a:pt x="4381531" y="2452332"/>
                  <a:pt x="4877066" y="2562045"/>
                </a:cubicBezTo>
                <a:cubicBezTo>
                  <a:pt x="5161011" y="2624911"/>
                  <a:pt x="5441051" y="2704296"/>
                  <a:pt x="5722455" y="2777706"/>
                </a:cubicBezTo>
                <a:cubicBezTo>
                  <a:pt x="5837881" y="2807817"/>
                  <a:pt x="5952426" y="2841209"/>
                  <a:pt x="6067511" y="2872596"/>
                </a:cubicBezTo>
                <a:cubicBezTo>
                  <a:pt x="6142207" y="2892968"/>
                  <a:pt x="6217898" y="2909887"/>
                  <a:pt x="6291798" y="2932981"/>
                </a:cubicBezTo>
                <a:cubicBezTo>
                  <a:pt x="6441137" y="2979649"/>
                  <a:pt x="6383058" y="2964423"/>
                  <a:pt x="6464326" y="2984739"/>
                </a:cubicBezTo>
                <a:cubicBezTo>
                  <a:pt x="6495556" y="3005559"/>
                  <a:pt x="6480933" y="2997355"/>
                  <a:pt x="6507459" y="3010619"/>
                </a:cubicBezTo>
              </a:path>
            </a:pathLst>
          </a:cu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ubtitle 4"/>
          <p:cNvSpPr txBox="1">
            <a:spLocks/>
          </p:cNvSpPr>
          <p:nvPr/>
        </p:nvSpPr>
        <p:spPr>
          <a:xfrm>
            <a:off x="836614" y="4518725"/>
            <a:ext cx="6324600" cy="714563"/>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3200" b="1" dirty="0">
                <a:solidFill>
                  <a:schemeClr val="accent1">
                    <a:lumMod val="60000"/>
                    <a:lumOff val="40000"/>
                  </a:schemeClr>
                </a:solidFill>
              </a:rPr>
              <a:t>PRESENTER: NGUYEN HUU HOANG</a:t>
            </a:r>
          </a:p>
        </p:txBody>
      </p:sp>
      <p:sp>
        <p:nvSpPr>
          <p:cNvPr id="3" name="TextBox 2"/>
          <p:cNvSpPr txBox="1"/>
          <p:nvPr/>
        </p:nvSpPr>
        <p:spPr>
          <a:xfrm>
            <a:off x="8532812" y="580702"/>
            <a:ext cx="3352800" cy="707886"/>
          </a:xfrm>
          <a:prstGeom prst="rect">
            <a:avLst/>
          </a:prstGeom>
          <a:noFill/>
        </p:spPr>
        <p:txBody>
          <a:bodyPr wrap="square" rtlCol="0">
            <a:spAutoFit/>
          </a:bodyPr>
          <a:lstStyle/>
          <a:p>
            <a:r>
              <a:rPr lang="en-US" sz="2000" b="1" dirty="0"/>
              <a:t>Class</a:t>
            </a:r>
            <a:r>
              <a:rPr lang="en-US" sz="2000" dirty="0"/>
              <a:t>: BH-AF-2005-2.3</a:t>
            </a:r>
          </a:p>
          <a:p>
            <a:r>
              <a:rPr lang="en-US" sz="2000" b="1" dirty="0"/>
              <a:t>Lecturers</a:t>
            </a:r>
            <a:r>
              <a:rPr lang="en-US" sz="2000" dirty="0"/>
              <a:t>: NGO THI MAI LOAN</a:t>
            </a:r>
          </a:p>
        </p:txBody>
      </p:sp>
      <p:pic>
        <p:nvPicPr>
          <p:cNvPr id="1026" name="Picture 2" descr="fb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0978" y="2237548"/>
            <a:ext cx="326815" cy="32681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essenger on the App Store | Find friends app, App, Messaging ap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0978" y="2725320"/>
            <a:ext cx="326815" cy="32681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mail PNG Image Without Background 96250 - Web Icons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0979" y="3200400"/>
            <a:ext cx="348570" cy="2641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315740" y="2324316"/>
            <a:ext cx="3797578" cy="338554"/>
          </a:xfrm>
          <a:prstGeom prst="rect">
            <a:avLst/>
          </a:prstGeom>
        </p:spPr>
        <p:txBody>
          <a:bodyPr wrap="none">
            <a:spAutoFit/>
          </a:bodyPr>
          <a:lstStyle/>
          <a:p>
            <a:r>
              <a:rPr lang="en-US" sz="1600" dirty="0"/>
              <a:t>facebook.com/hoang.nguyenhuu.7330763/</a:t>
            </a:r>
          </a:p>
        </p:txBody>
      </p:sp>
      <p:sp>
        <p:nvSpPr>
          <p:cNvPr id="16" name="Rectangle 15"/>
          <p:cNvSpPr/>
          <p:nvPr/>
        </p:nvSpPr>
        <p:spPr>
          <a:xfrm>
            <a:off x="8322225" y="2802149"/>
            <a:ext cx="1319592" cy="338554"/>
          </a:xfrm>
          <a:prstGeom prst="rect">
            <a:avLst/>
          </a:prstGeom>
        </p:spPr>
        <p:txBody>
          <a:bodyPr wrap="none">
            <a:spAutoFit/>
          </a:bodyPr>
          <a:lstStyle/>
          <a:p>
            <a:r>
              <a:rPr lang="en-US" sz="1600" dirty="0"/>
              <a:t>036 8716 708</a:t>
            </a:r>
          </a:p>
        </p:txBody>
      </p:sp>
      <p:sp>
        <p:nvSpPr>
          <p:cNvPr id="20" name="Rectangle 19"/>
          <p:cNvSpPr/>
          <p:nvPr/>
        </p:nvSpPr>
        <p:spPr>
          <a:xfrm>
            <a:off x="8333607" y="3197485"/>
            <a:ext cx="2949654" cy="338554"/>
          </a:xfrm>
          <a:prstGeom prst="rect">
            <a:avLst/>
          </a:prstGeom>
        </p:spPr>
        <p:txBody>
          <a:bodyPr wrap="none">
            <a:spAutoFit/>
          </a:bodyPr>
          <a:lstStyle/>
          <a:p>
            <a:r>
              <a:rPr lang="en-US" sz="1600" dirty="0"/>
              <a:t>hoangnhbdaf190022@fpt.edu.vn</a:t>
            </a:r>
          </a:p>
        </p:txBody>
      </p:sp>
      <p:pic>
        <p:nvPicPr>
          <p:cNvPr id="21" name="Picture 18" descr="Pearson BTEC • SBCS Global Learning Institu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06897" y="27990"/>
            <a:ext cx="1551765" cy="50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29189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outVertical)">
                                      <p:cBhvr>
                                        <p:cTn id="7" dur="500"/>
                                        <p:tgtEl>
                                          <p:spTgt spid="1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anim calcmode="lin" valueType="num">
                                      <p:cBhvr>
                                        <p:cTn id="12" dur="500" fill="hold"/>
                                        <p:tgtEl>
                                          <p:spTgt spid="17"/>
                                        </p:tgtEl>
                                        <p:attrNameLst>
                                          <p:attrName>ppt_x</p:attrName>
                                        </p:attrNameLst>
                                      </p:cBhvr>
                                      <p:tavLst>
                                        <p:tav tm="0">
                                          <p:val>
                                            <p:strVal val="#ppt_x"/>
                                          </p:val>
                                        </p:tav>
                                        <p:tav tm="100000">
                                          <p:val>
                                            <p:strVal val="#ppt_x"/>
                                          </p:val>
                                        </p:tav>
                                      </p:tavLst>
                                    </p:anim>
                                    <p:anim calcmode="lin" valueType="num">
                                      <p:cBhvr>
                                        <p:cTn id="13" dur="500" fill="hold"/>
                                        <p:tgtEl>
                                          <p:spTgt spid="17"/>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1000"/>
                                        <p:tgtEl>
                                          <p:spTgt spid="18"/>
                                        </p:tgtEl>
                                      </p:cBhvr>
                                    </p:animEffect>
                                  </p:childTnLst>
                                </p:cTn>
                              </p:par>
                            </p:childTnLst>
                          </p:cTn>
                        </p:par>
                        <p:par>
                          <p:cTn id="18" fill="hold">
                            <p:stCondLst>
                              <p:cond delay="2000"/>
                            </p:stCondLst>
                            <p:childTnLst>
                              <p:par>
                                <p:cTn id="19" presetID="50" presetClass="entr" presetSubtype="0" decel="10000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p:cTn id="21" dur="1000" fill="hold"/>
                                        <p:tgtEl>
                                          <p:spTgt spid="19"/>
                                        </p:tgtEl>
                                        <p:attrNameLst>
                                          <p:attrName>ppt_w</p:attrName>
                                        </p:attrNameLst>
                                      </p:cBhvr>
                                      <p:tavLst>
                                        <p:tav tm="0">
                                          <p:val>
                                            <p:strVal val="#ppt_w+.3"/>
                                          </p:val>
                                        </p:tav>
                                        <p:tav tm="100000">
                                          <p:val>
                                            <p:strVal val="#ppt_w"/>
                                          </p:val>
                                        </p:tav>
                                      </p:tavLst>
                                    </p:anim>
                                    <p:anim calcmode="lin" valueType="num">
                                      <p:cBhvr>
                                        <p:cTn id="22" dur="1000" fill="hold"/>
                                        <p:tgtEl>
                                          <p:spTgt spid="19"/>
                                        </p:tgtEl>
                                        <p:attrNameLst>
                                          <p:attrName>ppt_h</p:attrName>
                                        </p:attrNameLst>
                                      </p:cBhvr>
                                      <p:tavLst>
                                        <p:tav tm="0">
                                          <p:val>
                                            <p:strVal val="#ppt_h"/>
                                          </p:val>
                                        </p:tav>
                                        <p:tav tm="100000">
                                          <p:val>
                                            <p:strVal val="#ppt_h"/>
                                          </p:val>
                                        </p:tav>
                                      </p:tavLst>
                                    </p:anim>
                                    <p:animEffect transition="in" filter="fade">
                                      <p:cBhvr>
                                        <p:cTn id="23" dur="1000"/>
                                        <p:tgtEl>
                                          <p:spTgt spid="19"/>
                                        </p:tgtEl>
                                      </p:cBhvr>
                                    </p:animEffect>
                                  </p:childTnLst>
                                </p:cTn>
                              </p:par>
                            </p:childTnLst>
                          </p:cTn>
                        </p:par>
                        <p:par>
                          <p:cTn id="24" fill="hold">
                            <p:stCondLst>
                              <p:cond delay="3000"/>
                            </p:stCondLst>
                            <p:childTnLst>
                              <p:par>
                                <p:cTn id="25" presetID="2" presetClass="entr" presetSubtype="2"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1+#ppt_w/2"/>
                                          </p:val>
                                        </p:tav>
                                        <p:tav tm="100000">
                                          <p:val>
                                            <p:strVal val="#ppt_x"/>
                                          </p:val>
                                        </p:tav>
                                      </p:tavLst>
                                    </p:anim>
                                    <p:anim calcmode="lin" valueType="num">
                                      <p:cBhvr additive="base">
                                        <p:cTn id="28" dur="500" fill="hold"/>
                                        <p:tgtEl>
                                          <p:spTgt spid="3"/>
                                        </p:tgtEl>
                                        <p:attrNameLst>
                                          <p:attrName>ppt_y</p:attrName>
                                        </p:attrNameLst>
                                      </p:cBhvr>
                                      <p:tavLst>
                                        <p:tav tm="0">
                                          <p:val>
                                            <p:strVal val="#ppt_y"/>
                                          </p:val>
                                        </p:tav>
                                        <p:tav tm="100000">
                                          <p:val>
                                            <p:strVal val="#ppt_y"/>
                                          </p:val>
                                        </p:tav>
                                      </p:tavLst>
                                    </p:anim>
                                  </p:childTnLst>
                                </p:cTn>
                              </p:par>
                            </p:childTnLst>
                          </p:cTn>
                        </p:par>
                        <p:par>
                          <p:cTn id="29" fill="hold">
                            <p:stCondLst>
                              <p:cond delay="3500"/>
                            </p:stCondLst>
                            <p:childTnLst>
                              <p:par>
                                <p:cTn id="30" presetID="22" presetClass="entr" presetSubtype="8" fill="hold" nodeType="afterEffect">
                                  <p:stCondLst>
                                    <p:cond delay="0"/>
                                  </p:stCondLst>
                                  <p:childTnLst>
                                    <p:set>
                                      <p:cBhvr>
                                        <p:cTn id="31" dur="1" fill="hold">
                                          <p:stCondLst>
                                            <p:cond delay="0"/>
                                          </p:stCondLst>
                                        </p:cTn>
                                        <p:tgtEl>
                                          <p:spTgt spid="1026"/>
                                        </p:tgtEl>
                                        <p:attrNameLst>
                                          <p:attrName>style.visibility</p:attrName>
                                        </p:attrNameLst>
                                      </p:cBhvr>
                                      <p:to>
                                        <p:strVal val="visible"/>
                                      </p:to>
                                    </p:set>
                                    <p:animEffect transition="in" filter="wipe(left)">
                                      <p:cBhvr>
                                        <p:cTn id="32" dur="500"/>
                                        <p:tgtEl>
                                          <p:spTgt spid="1026"/>
                                        </p:tgtEl>
                                      </p:cBhvr>
                                    </p:animEffect>
                                  </p:childTnLst>
                                </p:cTn>
                              </p:par>
                            </p:childTnLst>
                          </p:cTn>
                        </p:par>
                        <p:par>
                          <p:cTn id="33" fill="hold">
                            <p:stCondLst>
                              <p:cond delay="4000"/>
                            </p:stCondLst>
                            <p:childTnLst>
                              <p:par>
                                <p:cTn id="34" presetID="22" presetClass="entr" presetSubtype="8" fill="hold" grpId="0"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childTnLst>
                          </p:cTn>
                        </p:par>
                        <p:par>
                          <p:cTn id="37" fill="hold">
                            <p:stCondLst>
                              <p:cond delay="4500"/>
                            </p:stCondLst>
                            <p:childTnLst>
                              <p:par>
                                <p:cTn id="38" presetID="22" presetClass="entr" presetSubtype="8" fill="hold" nodeType="afterEffect">
                                  <p:stCondLst>
                                    <p:cond delay="0"/>
                                  </p:stCondLst>
                                  <p:childTnLst>
                                    <p:set>
                                      <p:cBhvr>
                                        <p:cTn id="39" dur="1" fill="hold">
                                          <p:stCondLst>
                                            <p:cond delay="0"/>
                                          </p:stCondLst>
                                        </p:cTn>
                                        <p:tgtEl>
                                          <p:spTgt spid="1032"/>
                                        </p:tgtEl>
                                        <p:attrNameLst>
                                          <p:attrName>style.visibility</p:attrName>
                                        </p:attrNameLst>
                                      </p:cBhvr>
                                      <p:to>
                                        <p:strVal val="visible"/>
                                      </p:to>
                                    </p:set>
                                    <p:animEffect transition="in" filter="wipe(left)">
                                      <p:cBhvr>
                                        <p:cTn id="40" dur="500"/>
                                        <p:tgtEl>
                                          <p:spTgt spid="1032"/>
                                        </p:tgtEl>
                                      </p:cBhvr>
                                    </p:animEffect>
                                  </p:childTnLst>
                                </p:cTn>
                              </p:par>
                            </p:childTnLst>
                          </p:cTn>
                        </p:par>
                        <p:par>
                          <p:cTn id="41" fill="hold">
                            <p:stCondLst>
                              <p:cond delay="5000"/>
                            </p:stCondLst>
                            <p:childTnLst>
                              <p:par>
                                <p:cTn id="42" presetID="22" presetClass="entr" presetSubtype="8"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left)">
                                      <p:cBhvr>
                                        <p:cTn id="44" dur="500"/>
                                        <p:tgtEl>
                                          <p:spTgt spid="16"/>
                                        </p:tgtEl>
                                      </p:cBhvr>
                                    </p:animEffect>
                                  </p:childTnLst>
                                </p:cTn>
                              </p:par>
                            </p:childTnLst>
                          </p:cTn>
                        </p:par>
                        <p:par>
                          <p:cTn id="45" fill="hold">
                            <p:stCondLst>
                              <p:cond delay="5500"/>
                            </p:stCondLst>
                            <p:childTnLst>
                              <p:par>
                                <p:cTn id="46" presetID="22" presetClass="entr" presetSubtype="8" fill="hold" nodeType="afterEffect">
                                  <p:stCondLst>
                                    <p:cond delay="0"/>
                                  </p:stCondLst>
                                  <p:childTnLst>
                                    <p:set>
                                      <p:cBhvr>
                                        <p:cTn id="47" dur="1" fill="hold">
                                          <p:stCondLst>
                                            <p:cond delay="0"/>
                                          </p:stCondLst>
                                        </p:cTn>
                                        <p:tgtEl>
                                          <p:spTgt spid="1036"/>
                                        </p:tgtEl>
                                        <p:attrNameLst>
                                          <p:attrName>style.visibility</p:attrName>
                                        </p:attrNameLst>
                                      </p:cBhvr>
                                      <p:to>
                                        <p:strVal val="visible"/>
                                      </p:to>
                                    </p:set>
                                    <p:animEffect transition="in" filter="wipe(left)">
                                      <p:cBhvr>
                                        <p:cTn id="48" dur="500"/>
                                        <p:tgtEl>
                                          <p:spTgt spid="1036"/>
                                        </p:tgtEl>
                                      </p:cBhvr>
                                    </p:animEffect>
                                  </p:childTnLst>
                                </p:cTn>
                              </p:par>
                            </p:childTnLst>
                          </p:cTn>
                        </p:par>
                        <p:par>
                          <p:cTn id="49" fill="hold">
                            <p:stCondLst>
                              <p:cond delay="6000"/>
                            </p:stCondLst>
                            <p:childTnLst>
                              <p:par>
                                <p:cTn id="50" presetID="22" presetClass="entr" presetSubtype="8" fill="hold" grpId="0" nodeType="after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left)">
                                      <p:cBhvr>
                                        <p:cTn id="5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p:bldP spid="3" grpId="0"/>
      <p:bldP spid="5" grpId="0"/>
      <p:bldP spid="16" grpId="0"/>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32012" y="517437"/>
            <a:ext cx="4062942" cy="863600"/>
          </a:xfrm>
        </p:spPr>
        <p:txBody>
          <a:bodyPr>
            <a:normAutofit/>
          </a:bodyPr>
          <a:lstStyle/>
          <a:p>
            <a:r>
              <a:rPr lang="en-US" sz="4000" dirty="0">
                <a:solidFill>
                  <a:schemeClr val="accent1">
                    <a:lumMod val="60000"/>
                    <a:lumOff val="40000"/>
                  </a:schemeClr>
                </a:solidFill>
              </a:rPr>
              <a:t>REFERENCES</a:t>
            </a:r>
          </a:p>
        </p:txBody>
      </p:sp>
      <p:sp>
        <p:nvSpPr>
          <p:cNvPr id="2" name="Rectangle 1"/>
          <p:cNvSpPr/>
          <p:nvPr/>
        </p:nvSpPr>
        <p:spPr>
          <a:xfrm>
            <a:off x="2260215" y="1981201"/>
            <a:ext cx="7567997" cy="1200329"/>
          </a:xfrm>
          <a:prstGeom prst="rect">
            <a:avLst/>
          </a:prstGeom>
        </p:spPr>
        <p:txBody>
          <a:bodyPr wrap="square">
            <a:spAutoFit/>
          </a:bodyPr>
          <a:lstStyle/>
          <a:p>
            <a:r>
              <a:rPr lang="en-US" b="1" dirty="0">
                <a:solidFill>
                  <a:schemeClr val="accent1">
                    <a:lumMod val="60000"/>
                    <a:lumOff val="40000"/>
                  </a:schemeClr>
                </a:solidFill>
              </a:rPr>
              <a:t>[1] </a:t>
            </a:r>
          </a:p>
          <a:p>
            <a:r>
              <a:rPr lang="en-US" dirty="0">
                <a:hlinkClick r:id="rId2"/>
              </a:rPr>
              <a:t>https://examples.javacodegeeks.com/adt-java-tutorial/</a:t>
            </a:r>
            <a:endParaRPr lang="en-US" dirty="0"/>
          </a:p>
          <a:p>
            <a:endParaRPr lang="en-US" dirty="0"/>
          </a:p>
        </p:txBody>
      </p:sp>
      <p:sp>
        <p:nvSpPr>
          <p:cNvPr id="4" name="Rectangle 3"/>
          <p:cNvSpPr/>
          <p:nvPr/>
        </p:nvSpPr>
        <p:spPr>
          <a:xfrm>
            <a:off x="2260215" y="3181530"/>
            <a:ext cx="7620000" cy="1569660"/>
          </a:xfrm>
          <a:prstGeom prst="rect">
            <a:avLst/>
          </a:prstGeom>
        </p:spPr>
        <p:txBody>
          <a:bodyPr wrap="square">
            <a:spAutoFit/>
          </a:bodyPr>
          <a:lstStyle/>
          <a:p>
            <a:r>
              <a:rPr lang="en-US" b="1" dirty="0">
                <a:solidFill>
                  <a:schemeClr val="accent1">
                    <a:lumMod val="60000"/>
                    <a:lumOff val="40000"/>
                  </a:schemeClr>
                </a:solidFill>
              </a:rPr>
              <a:t>[2] </a:t>
            </a:r>
            <a:r>
              <a:rPr lang="en-US" dirty="0">
                <a:hlinkClick r:id="rId3"/>
              </a:rPr>
              <a:t>https://www.tutorialspoint.com/data_structures_algorithms/stack_algorithm.htm</a:t>
            </a:r>
            <a:endParaRPr lang="en-US" dirty="0"/>
          </a:p>
          <a:p>
            <a:endParaRPr lang="en-US" dirty="0"/>
          </a:p>
        </p:txBody>
      </p:sp>
    </p:spTree>
    <p:extLst>
      <p:ext uri="{BB962C8B-B14F-4D97-AF65-F5344CB8AC3E}">
        <p14:creationId xmlns:p14="http://schemas.microsoft.com/office/powerpoint/2010/main" val="3480339974"/>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8" descr="Pearson BTEC • SBCS Global Learning Institu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06897" y="27990"/>
            <a:ext cx="1551765" cy="50541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hân biệt &amp;quot;thank&amp;quot; và &amp;quot;thanks&amp;quot; | Học Tiếng Anh cùng Callum Nguyễ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612" y="1143000"/>
            <a:ext cx="5433724" cy="38100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9" name="Heart 8"/>
          <p:cNvSpPr/>
          <p:nvPr/>
        </p:nvSpPr>
        <p:spPr>
          <a:xfrm>
            <a:off x="5988588" y="635648"/>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Heart 11"/>
          <p:cNvSpPr/>
          <p:nvPr/>
        </p:nvSpPr>
        <p:spPr>
          <a:xfrm>
            <a:off x="5408612" y="381000"/>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Heart 12"/>
          <p:cNvSpPr/>
          <p:nvPr/>
        </p:nvSpPr>
        <p:spPr>
          <a:xfrm>
            <a:off x="4799012" y="128295"/>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Heart 13"/>
          <p:cNvSpPr/>
          <p:nvPr/>
        </p:nvSpPr>
        <p:spPr>
          <a:xfrm>
            <a:off x="3960812" y="211347"/>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5" name="Heart 14"/>
          <p:cNvSpPr/>
          <p:nvPr/>
        </p:nvSpPr>
        <p:spPr>
          <a:xfrm>
            <a:off x="3198812" y="609600"/>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6" name="Heart 15"/>
          <p:cNvSpPr/>
          <p:nvPr/>
        </p:nvSpPr>
        <p:spPr>
          <a:xfrm>
            <a:off x="2817812" y="1295400"/>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7" name="Heart 16"/>
          <p:cNvSpPr/>
          <p:nvPr/>
        </p:nvSpPr>
        <p:spPr>
          <a:xfrm>
            <a:off x="2635329" y="2057400"/>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8" name="Heart 17"/>
          <p:cNvSpPr/>
          <p:nvPr/>
        </p:nvSpPr>
        <p:spPr>
          <a:xfrm>
            <a:off x="2717336" y="2819400"/>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9" name="Heart 18"/>
          <p:cNvSpPr/>
          <p:nvPr/>
        </p:nvSpPr>
        <p:spPr>
          <a:xfrm>
            <a:off x="2956403" y="3657600"/>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0" name="Heart 19"/>
          <p:cNvSpPr/>
          <p:nvPr/>
        </p:nvSpPr>
        <p:spPr>
          <a:xfrm>
            <a:off x="3389312" y="4419600"/>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1" name="Heart 20"/>
          <p:cNvSpPr/>
          <p:nvPr/>
        </p:nvSpPr>
        <p:spPr>
          <a:xfrm>
            <a:off x="4037012" y="4953000"/>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2" name="Heart 21"/>
          <p:cNvSpPr/>
          <p:nvPr/>
        </p:nvSpPr>
        <p:spPr>
          <a:xfrm>
            <a:off x="4875212" y="5358105"/>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3" name="Heart 22"/>
          <p:cNvSpPr/>
          <p:nvPr/>
        </p:nvSpPr>
        <p:spPr>
          <a:xfrm>
            <a:off x="5607588" y="5662905"/>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4" name="Heart 23"/>
          <p:cNvSpPr/>
          <p:nvPr/>
        </p:nvSpPr>
        <p:spPr>
          <a:xfrm>
            <a:off x="6457371" y="363747"/>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5" name="Heart 24"/>
          <p:cNvSpPr/>
          <p:nvPr/>
        </p:nvSpPr>
        <p:spPr>
          <a:xfrm>
            <a:off x="7157838" y="128295"/>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6" name="Heart 25"/>
          <p:cNvSpPr/>
          <p:nvPr/>
        </p:nvSpPr>
        <p:spPr>
          <a:xfrm>
            <a:off x="7902690" y="211347"/>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7" name="Heart 26"/>
          <p:cNvSpPr/>
          <p:nvPr/>
        </p:nvSpPr>
        <p:spPr>
          <a:xfrm>
            <a:off x="8595549" y="516147"/>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8" name="Heart 27"/>
          <p:cNvSpPr/>
          <p:nvPr/>
        </p:nvSpPr>
        <p:spPr>
          <a:xfrm>
            <a:off x="9242136" y="1295400"/>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9" name="Heart 28"/>
          <p:cNvSpPr/>
          <p:nvPr/>
        </p:nvSpPr>
        <p:spPr>
          <a:xfrm>
            <a:off x="9362440" y="2057400"/>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0" name="Heart 29"/>
          <p:cNvSpPr/>
          <p:nvPr/>
        </p:nvSpPr>
        <p:spPr>
          <a:xfrm>
            <a:off x="9253337" y="2822444"/>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1" name="Heart 30"/>
          <p:cNvSpPr/>
          <p:nvPr/>
        </p:nvSpPr>
        <p:spPr>
          <a:xfrm>
            <a:off x="9074059" y="3584444"/>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2" name="Heart 31"/>
          <p:cNvSpPr/>
          <p:nvPr/>
        </p:nvSpPr>
        <p:spPr>
          <a:xfrm>
            <a:off x="8693059" y="4267200"/>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3" name="Heart 32"/>
          <p:cNvSpPr/>
          <p:nvPr/>
        </p:nvSpPr>
        <p:spPr>
          <a:xfrm>
            <a:off x="8093190" y="4953000"/>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4" name="Heart 33"/>
          <p:cNvSpPr/>
          <p:nvPr/>
        </p:nvSpPr>
        <p:spPr>
          <a:xfrm>
            <a:off x="7348338" y="5358105"/>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5" name="Heart 34"/>
          <p:cNvSpPr/>
          <p:nvPr/>
        </p:nvSpPr>
        <p:spPr>
          <a:xfrm>
            <a:off x="6615962" y="5662905"/>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6" name="Heart 35"/>
          <p:cNvSpPr/>
          <p:nvPr/>
        </p:nvSpPr>
        <p:spPr>
          <a:xfrm>
            <a:off x="6093694" y="6096000"/>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241255598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00" fill="hold">
                                          <p:stCondLst>
                                            <p:cond delay="0"/>
                                          </p:stCondLst>
                                        </p:cTn>
                                        <p:tgtEl>
                                          <p:spTgt spid="1026"/>
                                        </p:tgtEl>
                                        <p:attrNameLst>
                                          <p:attrName>r</p:attrName>
                                        </p:attrNameLst>
                                      </p:cBhvr>
                                    </p:animRot>
                                    <p:animRot by="-240000">
                                      <p:cBhvr>
                                        <p:cTn id="7" dur="200" fill="hold">
                                          <p:stCondLst>
                                            <p:cond delay="200"/>
                                          </p:stCondLst>
                                        </p:cTn>
                                        <p:tgtEl>
                                          <p:spTgt spid="1026"/>
                                        </p:tgtEl>
                                        <p:attrNameLst>
                                          <p:attrName>r</p:attrName>
                                        </p:attrNameLst>
                                      </p:cBhvr>
                                    </p:animRot>
                                    <p:animRot by="240000">
                                      <p:cBhvr>
                                        <p:cTn id="8" dur="200" fill="hold">
                                          <p:stCondLst>
                                            <p:cond delay="400"/>
                                          </p:stCondLst>
                                        </p:cTn>
                                        <p:tgtEl>
                                          <p:spTgt spid="1026"/>
                                        </p:tgtEl>
                                        <p:attrNameLst>
                                          <p:attrName>r</p:attrName>
                                        </p:attrNameLst>
                                      </p:cBhvr>
                                    </p:animRot>
                                    <p:animRot by="-240000">
                                      <p:cBhvr>
                                        <p:cTn id="9" dur="200" fill="hold">
                                          <p:stCondLst>
                                            <p:cond delay="600"/>
                                          </p:stCondLst>
                                        </p:cTn>
                                        <p:tgtEl>
                                          <p:spTgt spid="1026"/>
                                        </p:tgtEl>
                                        <p:attrNameLst>
                                          <p:attrName>r</p:attrName>
                                        </p:attrNameLst>
                                      </p:cBhvr>
                                    </p:animRot>
                                    <p:animRot by="120000">
                                      <p:cBhvr>
                                        <p:cTn id="10" dur="200" fill="hold">
                                          <p:stCondLst>
                                            <p:cond delay="800"/>
                                          </p:stCondLst>
                                        </p:cTn>
                                        <p:tgtEl>
                                          <p:spTgt spid="1026"/>
                                        </p:tgtEl>
                                        <p:attrNameLst>
                                          <p:attrName>r</p:attrName>
                                        </p:attrNameLst>
                                      </p:cBhvr>
                                    </p:animRot>
                                  </p:childTnLst>
                                </p:cTn>
                              </p:par>
                            </p:childTnLst>
                          </p:cTn>
                        </p:par>
                        <p:par>
                          <p:cTn id="11" fill="hold">
                            <p:stCondLst>
                              <p:cond delay="1000"/>
                            </p:stCondLst>
                            <p:childTnLst>
                              <p:par>
                                <p:cTn id="12" presetID="19" presetClass="emph" presetSubtype="0" fill="hold" grpId="0" nodeType="afterEffect">
                                  <p:stCondLst>
                                    <p:cond delay="0"/>
                                  </p:stCondLst>
                                  <p:childTnLst>
                                    <p:animClr clrSpc="rgb" dir="cw">
                                      <p:cBhvr override="childStyle">
                                        <p:cTn id="13" dur="250" fill="hold"/>
                                        <p:tgtEl>
                                          <p:spTgt spid="9"/>
                                        </p:tgtEl>
                                        <p:attrNameLst>
                                          <p:attrName>style.color</p:attrName>
                                        </p:attrNameLst>
                                      </p:cBhvr>
                                      <p:to>
                                        <a:srgbClr val="FF0000"/>
                                      </p:to>
                                    </p:animClr>
                                    <p:animClr clrSpc="rgb" dir="cw">
                                      <p:cBhvr>
                                        <p:cTn id="14" dur="250" fill="hold"/>
                                        <p:tgtEl>
                                          <p:spTgt spid="9"/>
                                        </p:tgtEl>
                                        <p:attrNameLst>
                                          <p:attrName>fillcolor</p:attrName>
                                        </p:attrNameLst>
                                      </p:cBhvr>
                                      <p:to>
                                        <a:srgbClr val="FF0000"/>
                                      </p:to>
                                    </p:animClr>
                                    <p:set>
                                      <p:cBhvr>
                                        <p:cTn id="15" dur="250" fill="hold"/>
                                        <p:tgtEl>
                                          <p:spTgt spid="9"/>
                                        </p:tgtEl>
                                        <p:attrNameLst>
                                          <p:attrName>fill.type</p:attrName>
                                        </p:attrNameLst>
                                      </p:cBhvr>
                                      <p:to>
                                        <p:strVal val="solid"/>
                                      </p:to>
                                    </p:set>
                                    <p:set>
                                      <p:cBhvr>
                                        <p:cTn id="16" dur="250" fill="hold"/>
                                        <p:tgtEl>
                                          <p:spTgt spid="9"/>
                                        </p:tgtEl>
                                        <p:attrNameLst>
                                          <p:attrName>fill.on</p:attrName>
                                        </p:attrNameLst>
                                      </p:cBhvr>
                                      <p:to>
                                        <p:strVal val="true"/>
                                      </p:to>
                                    </p:set>
                                  </p:childTnLst>
                                </p:cTn>
                              </p:par>
                            </p:childTnLst>
                          </p:cTn>
                        </p:par>
                        <p:par>
                          <p:cTn id="17" fill="hold">
                            <p:stCondLst>
                              <p:cond delay="1250"/>
                            </p:stCondLst>
                            <p:childTnLst>
                              <p:par>
                                <p:cTn id="18" presetID="19" presetClass="emph" presetSubtype="0" fill="hold" grpId="0" nodeType="afterEffect">
                                  <p:stCondLst>
                                    <p:cond delay="0"/>
                                  </p:stCondLst>
                                  <p:childTnLst>
                                    <p:animClr clrSpc="rgb" dir="cw">
                                      <p:cBhvr override="childStyle">
                                        <p:cTn id="19" dur="250" fill="hold"/>
                                        <p:tgtEl>
                                          <p:spTgt spid="12"/>
                                        </p:tgtEl>
                                        <p:attrNameLst>
                                          <p:attrName>style.color</p:attrName>
                                        </p:attrNameLst>
                                      </p:cBhvr>
                                      <p:to>
                                        <a:srgbClr val="FF0000"/>
                                      </p:to>
                                    </p:animClr>
                                    <p:animClr clrSpc="rgb" dir="cw">
                                      <p:cBhvr>
                                        <p:cTn id="20" dur="250" fill="hold"/>
                                        <p:tgtEl>
                                          <p:spTgt spid="12"/>
                                        </p:tgtEl>
                                        <p:attrNameLst>
                                          <p:attrName>fillcolor</p:attrName>
                                        </p:attrNameLst>
                                      </p:cBhvr>
                                      <p:to>
                                        <a:srgbClr val="FF0000"/>
                                      </p:to>
                                    </p:animClr>
                                    <p:set>
                                      <p:cBhvr>
                                        <p:cTn id="21" dur="250" fill="hold"/>
                                        <p:tgtEl>
                                          <p:spTgt spid="12"/>
                                        </p:tgtEl>
                                        <p:attrNameLst>
                                          <p:attrName>fill.type</p:attrName>
                                        </p:attrNameLst>
                                      </p:cBhvr>
                                      <p:to>
                                        <p:strVal val="solid"/>
                                      </p:to>
                                    </p:set>
                                    <p:set>
                                      <p:cBhvr>
                                        <p:cTn id="22" dur="250" fill="hold"/>
                                        <p:tgtEl>
                                          <p:spTgt spid="12"/>
                                        </p:tgtEl>
                                        <p:attrNameLst>
                                          <p:attrName>fill.on</p:attrName>
                                        </p:attrNameLst>
                                      </p:cBhvr>
                                      <p:to>
                                        <p:strVal val="true"/>
                                      </p:to>
                                    </p:set>
                                  </p:childTnLst>
                                </p:cTn>
                              </p:par>
                            </p:childTnLst>
                          </p:cTn>
                        </p:par>
                        <p:par>
                          <p:cTn id="23" fill="hold">
                            <p:stCondLst>
                              <p:cond delay="1500"/>
                            </p:stCondLst>
                            <p:childTnLst>
                              <p:par>
                                <p:cTn id="24" presetID="19" presetClass="emph" presetSubtype="0" fill="hold" grpId="0" nodeType="afterEffect">
                                  <p:stCondLst>
                                    <p:cond delay="0"/>
                                  </p:stCondLst>
                                  <p:childTnLst>
                                    <p:animClr clrSpc="rgb" dir="cw">
                                      <p:cBhvr override="childStyle">
                                        <p:cTn id="25" dur="250" fill="hold"/>
                                        <p:tgtEl>
                                          <p:spTgt spid="13"/>
                                        </p:tgtEl>
                                        <p:attrNameLst>
                                          <p:attrName>style.color</p:attrName>
                                        </p:attrNameLst>
                                      </p:cBhvr>
                                      <p:to>
                                        <a:srgbClr val="FF0000"/>
                                      </p:to>
                                    </p:animClr>
                                    <p:animClr clrSpc="rgb" dir="cw">
                                      <p:cBhvr>
                                        <p:cTn id="26" dur="250" fill="hold"/>
                                        <p:tgtEl>
                                          <p:spTgt spid="13"/>
                                        </p:tgtEl>
                                        <p:attrNameLst>
                                          <p:attrName>fillcolor</p:attrName>
                                        </p:attrNameLst>
                                      </p:cBhvr>
                                      <p:to>
                                        <a:srgbClr val="FF0000"/>
                                      </p:to>
                                    </p:animClr>
                                    <p:set>
                                      <p:cBhvr>
                                        <p:cTn id="27" dur="250" fill="hold"/>
                                        <p:tgtEl>
                                          <p:spTgt spid="13"/>
                                        </p:tgtEl>
                                        <p:attrNameLst>
                                          <p:attrName>fill.type</p:attrName>
                                        </p:attrNameLst>
                                      </p:cBhvr>
                                      <p:to>
                                        <p:strVal val="solid"/>
                                      </p:to>
                                    </p:set>
                                    <p:set>
                                      <p:cBhvr>
                                        <p:cTn id="28" dur="250" fill="hold"/>
                                        <p:tgtEl>
                                          <p:spTgt spid="13"/>
                                        </p:tgtEl>
                                        <p:attrNameLst>
                                          <p:attrName>fill.on</p:attrName>
                                        </p:attrNameLst>
                                      </p:cBhvr>
                                      <p:to>
                                        <p:strVal val="true"/>
                                      </p:to>
                                    </p:set>
                                  </p:childTnLst>
                                </p:cTn>
                              </p:par>
                            </p:childTnLst>
                          </p:cTn>
                        </p:par>
                        <p:par>
                          <p:cTn id="29" fill="hold">
                            <p:stCondLst>
                              <p:cond delay="1750"/>
                            </p:stCondLst>
                            <p:childTnLst>
                              <p:par>
                                <p:cTn id="30" presetID="19" presetClass="emph" presetSubtype="0" fill="hold" grpId="0" nodeType="afterEffect">
                                  <p:stCondLst>
                                    <p:cond delay="0"/>
                                  </p:stCondLst>
                                  <p:childTnLst>
                                    <p:animClr clrSpc="rgb" dir="cw">
                                      <p:cBhvr override="childStyle">
                                        <p:cTn id="31" dur="250" fill="hold"/>
                                        <p:tgtEl>
                                          <p:spTgt spid="14"/>
                                        </p:tgtEl>
                                        <p:attrNameLst>
                                          <p:attrName>style.color</p:attrName>
                                        </p:attrNameLst>
                                      </p:cBhvr>
                                      <p:to>
                                        <a:srgbClr val="FF0000"/>
                                      </p:to>
                                    </p:animClr>
                                    <p:animClr clrSpc="rgb" dir="cw">
                                      <p:cBhvr>
                                        <p:cTn id="32" dur="250" fill="hold"/>
                                        <p:tgtEl>
                                          <p:spTgt spid="14"/>
                                        </p:tgtEl>
                                        <p:attrNameLst>
                                          <p:attrName>fillcolor</p:attrName>
                                        </p:attrNameLst>
                                      </p:cBhvr>
                                      <p:to>
                                        <a:srgbClr val="FF0000"/>
                                      </p:to>
                                    </p:animClr>
                                    <p:set>
                                      <p:cBhvr>
                                        <p:cTn id="33" dur="250" fill="hold"/>
                                        <p:tgtEl>
                                          <p:spTgt spid="14"/>
                                        </p:tgtEl>
                                        <p:attrNameLst>
                                          <p:attrName>fill.type</p:attrName>
                                        </p:attrNameLst>
                                      </p:cBhvr>
                                      <p:to>
                                        <p:strVal val="solid"/>
                                      </p:to>
                                    </p:set>
                                    <p:set>
                                      <p:cBhvr>
                                        <p:cTn id="34" dur="250" fill="hold"/>
                                        <p:tgtEl>
                                          <p:spTgt spid="14"/>
                                        </p:tgtEl>
                                        <p:attrNameLst>
                                          <p:attrName>fill.on</p:attrName>
                                        </p:attrNameLst>
                                      </p:cBhvr>
                                      <p:to>
                                        <p:strVal val="true"/>
                                      </p:to>
                                    </p:set>
                                  </p:childTnLst>
                                </p:cTn>
                              </p:par>
                            </p:childTnLst>
                          </p:cTn>
                        </p:par>
                        <p:par>
                          <p:cTn id="35" fill="hold">
                            <p:stCondLst>
                              <p:cond delay="2000"/>
                            </p:stCondLst>
                            <p:childTnLst>
                              <p:par>
                                <p:cTn id="36" presetID="19" presetClass="emph" presetSubtype="0" fill="hold" grpId="0" nodeType="afterEffect">
                                  <p:stCondLst>
                                    <p:cond delay="0"/>
                                  </p:stCondLst>
                                  <p:childTnLst>
                                    <p:animClr clrSpc="rgb" dir="cw">
                                      <p:cBhvr override="childStyle">
                                        <p:cTn id="37" dur="250" fill="hold"/>
                                        <p:tgtEl>
                                          <p:spTgt spid="15"/>
                                        </p:tgtEl>
                                        <p:attrNameLst>
                                          <p:attrName>style.color</p:attrName>
                                        </p:attrNameLst>
                                      </p:cBhvr>
                                      <p:to>
                                        <a:srgbClr val="FF0000"/>
                                      </p:to>
                                    </p:animClr>
                                    <p:animClr clrSpc="rgb" dir="cw">
                                      <p:cBhvr>
                                        <p:cTn id="38" dur="250" fill="hold"/>
                                        <p:tgtEl>
                                          <p:spTgt spid="15"/>
                                        </p:tgtEl>
                                        <p:attrNameLst>
                                          <p:attrName>fillcolor</p:attrName>
                                        </p:attrNameLst>
                                      </p:cBhvr>
                                      <p:to>
                                        <a:srgbClr val="FF0000"/>
                                      </p:to>
                                    </p:animClr>
                                    <p:set>
                                      <p:cBhvr>
                                        <p:cTn id="39" dur="250" fill="hold"/>
                                        <p:tgtEl>
                                          <p:spTgt spid="15"/>
                                        </p:tgtEl>
                                        <p:attrNameLst>
                                          <p:attrName>fill.type</p:attrName>
                                        </p:attrNameLst>
                                      </p:cBhvr>
                                      <p:to>
                                        <p:strVal val="solid"/>
                                      </p:to>
                                    </p:set>
                                    <p:set>
                                      <p:cBhvr>
                                        <p:cTn id="40" dur="250" fill="hold"/>
                                        <p:tgtEl>
                                          <p:spTgt spid="15"/>
                                        </p:tgtEl>
                                        <p:attrNameLst>
                                          <p:attrName>fill.on</p:attrName>
                                        </p:attrNameLst>
                                      </p:cBhvr>
                                      <p:to>
                                        <p:strVal val="true"/>
                                      </p:to>
                                    </p:set>
                                  </p:childTnLst>
                                </p:cTn>
                              </p:par>
                            </p:childTnLst>
                          </p:cTn>
                        </p:par>
                        <p:par>
                          <p:cTn id="41" fill="hold">
                            <p:stCondLst>
                              <p:cond delay="2250"/>
                            </p:stCondLst>
                            <p:childTnLst>
                              <p:par>
                                <p:cTn id="42" presetID="19" presetClass="emph" presetSubtype="0" fill="hold" grpId="0" nodeType="afterEffect">
                                  <p:stCondLst>
                                    <p:cond delay="0"/>
                                  </p:stCondLst>
                                  <p:childTnLst>
                                    <p:animClr clrSpc="rgb" dir="cw">
                                      <p:cBhvr override="childStyle">
                                        <p:cTn id="43" dur="250" fill="hold"/>
                                        <p:tgtEl>
                                          <p:spTgt spid="16"/>
                                        </p:tgtEl>
                                        <p:attrNameLst>
                                          <p:attrName>style.color</p:attrName>
                                        </p:attrNameLst>
                                      </p:cBhvr>
                                      <p:to>
                                        <a:srgbClr val="FF0000"/>
                                      </p:to>
                                    </p:animClr>
                                    <p:animClr clrSpc="rgb" dir="cw">
                                      <p:cBhvr>
                                        <p:cTn id="44" dur="250" fill="hold"/>
                                        <p:tgtEl>
                                          <p:spTgt spid="16"/>
                                        </p:tgtEl>
                                        <p:attrNameLst>
                                          <p:attrName>fillcolor</p:attrName>
                                        </p:attrNameLst>
                                      </p:cBhvr>
                                      <p:to>
                                        <a:srgbClr val="FF0000"/>
                                      </p:to>
                                    </p:animClr>
                                    <p:set>
                                      <p:cBhvr>
                                        <p:cTn id="45" dur="250" fill="hold"/>
                                        <p:tgtEl>
                                          <p:spTgt spid="16"/>
                                        </p:tgtEl>
                                        <p:attrNameLst>
                                          <p:attrName>fill.type</p:attrName>
                                        </p:attrNameLst>
                                      </p:cBhvr>
                                      <p:to>
                                        <p:strVal val="solid"/>
                                      </p:to>
                                    </p:set>
                                    <p:set>
                                      <p:cBhvr>
                                        <p:cTn id="46" dur="250" fill="hold"/>
                                        <p:tgtEl>
                                          <p:spTgt spid="16"/>
                                        </p:tgtEl>
                                        <p:attrNameLst>
                                          <p:attrName>fill.on</p:attrName>
                                        </p:attrNameLst>
                                      </p:cBhvr>
                                      <p:to>
                                        <p:strVal val="true"/>
                                      </p:to>
                                    </p:set>
                                  </p:childTnLst>
                                </p:cTn>
                              </p:par>
                            </p:childTnLst>
                          </p:cTn>
                        </p:par>
                        <p:par>
                          <p:cTn id="47" fill="hold">
                            <p:stCondLst>
                              <p:cond delay="2500"/>
                            </p:stCondLst>
                            <p:childTnLst>
                              <p:par>
                                <p:cTn id="48" presetID="19" presetClass="emph" presetSubtype="0" fill="hold" grpId="0" nodeType="afterEffect">
                                  <p:stCondLst>
                                    <p:cond delay="0"/>
                                  </p:stCondLst>
                                  <p:childTnLst>
                                    <p:animClr clrSpc="rgb" dir="cw">
                                      <p:cBhvr override="childStyle">
                                        <p:cTn id="49" dur="250" fill="hold"/>
                                        <p:tgtEl>
                                          <p:spTgt spid="17"/>
                                        </p:tgtEl>
                                        <p:attrNameLst>
                                          <p:attrName>style.color</p:attrName>
                                        </p:attrNameLst>
                                      </p:cBhvr>
                                      <p:to>
                                        <a:srgbClr val="FF0000"/>
                                      </p:to>
                                    </p:animClr>
                                    <p:animClr clrSpc="rgb" dir="cw">
                                      <p:cBhvr>
                                        <p:cTn id="50" dur="250" fill="hold"/>
                                        <p:tgtEl>
                                          <p:spTgt spid="17"/>
                                        </p:tgtEl>
                                        <p:attrNameLst>
                                          <p:attrName>fillcolor</p:attrName>
                                        </p:attrNameLst>
                                      </p:cBhvr>
                                      <p:to>
                                        <a:srgbClr val="FF0000"/>
                                      </p:to>
                                    </p:animClr>
                                    <p:set>
                                      <p:cBhvr>
                                        <p:cTn id="51" dur="250" fill="hold"/>
                                        <p:tgtEl>
                                          <p:spTgt spid="17"/>
                                        </p:tgtEl>
                                        <p:attrNameLst>
                                          <p:attrName>fill.type</p:attrName>
                                        </p:attrNameLst>
                                      </p:cBhvr>
                                      <p:to>
                                        <p:strVal val="solid"/>
                                      </p:to>
                                    </p:set>
                                    <p:set>
                                      <p:cBhvr>
                                        <p:cTn id="52" dur="250" fill="hold"/>
                                        <p:tgtEl>
                                          <p:spTgt spid="17"/>
                                        </p:tgtEl>
                                        <p:attrNameLst>
                                          <p:attrName>fill.on</p:attrName>
                                        </p:attrNameLst>
                                      </p:cBhvr>
                                      <p:to>
                                        <p:strVal val="true"/>
                                      </p:to>
                                    </p:set>
                                  </p:childTnLst>
                                </p:cTn>
                              </p:par>
                            </p:childTnLst>
                          </p:cTn>
                        </p:par>
                        <p:par>
                          <p:cTn id="53" fill="hold">
                            <p:stCondLst>
                              <p:cond delay="2750"/>
                            </p:stCondLst>
                            <p:childTnLst>
                              <p:par>
                                <p:cTn id="54" presetID="19" presetClass="emph" presetSubtype="0" fill="hold" grpId="0" nodeType="afterEffect">
                                  <p:stCondLst>
                                    <p:cond delay="0"/>
                                  </p:stCondLst>
                                  <p:childTnLst>
                                    <p:animClr clrSpc="rgb" dir="cw">
                                      <p:cBhvr override="childStyle">
                                        <p:cTn id="55" dur="250" fill="hold"/>
                                        <p:tgtEl>
                                          <p:spTgt spid="18"/>
                                        </p:tgtEl>
                                        <p:attrNameLst>
                                          <p:attrName>style.color</p:attrName>
                                        </p:attrNameLst>
                                      </p:cBhvr>
                                      <p:to>
                                        <a:srgbClr val="FF0000"/>
                                      </p:to>
                                    </p:animClr>
                                    <p:animClr clrSpc="rgb" dir="cw">
                                      <p:cBhvr>
                                        <p:cTn id="56" dur="250" fill="hold"/>
                                        <p:tgtEl>
                                          <p:spTgt spid="18"/>
                                        </p:tgtEl>
                                        <p:attrNameLst>
                                          <p:attrName>fillcolor</p:attrName>
                                        </p:attrNameLst>
                                      </p:cBhvr>
                                      <p:to>
                                        <a:srgbClr val="FF0000"/>
                                      </p:to>
                                    </p:animClr>
                                    <p:set>
                                      <p:cBhvr>
                                        <p:cTn id="57" dur="250" fill="hold"/>
                                        <p:tgtEl>
                                          <p:spTgt spid="18"/>
                                        </p:tgtEl>
                                        <p:attrNameLst>
                                          <p:attrName>fill.type</p:attrName>
                                        </p:attrNameLst>
                                      </p:cBhvr>
                                      <p:to>
                                        <p:strVal val="solid"/>
                                      </p:to>
                                    </p:set>
                                    <p:set>
                                      <p:cBhvr>
                                        <p:cTn id="58" dur="250" fill="hold"/>
                                        <p:tgtEl>
                                          <p:spTgt spid="18"/>
                                        </p:tgtEl>
                                        <p:attrNameLst>
                                          <p:attrName>fill.on</p:attrName>
                                        </p:attrNameLst>
                                      </p:cBhvr>
                                      <p:to>
                                        <p:strVal val="true"/>
                                      </p:to>
                                    </p:set>
                                  </p:childTnLst>
                                </p:cTn>
                              </p:par>
                            </p:childTnLst>
                          </p:cTn>
                        </p:par>
                        <p:par>
                          <p:cTn id="59" fill="hold">
                            <p:stCondLst>
                              <p:cond delay="3000"/>
                            </p:stCondLst>
                            <p:childTnLst>
                              <p:par>
                                <p:cTn id="60" presetID="19" presetClass="emph" presetSubtype="0" fill="hold" grpId="0" nodeType="afterEffect">
                                  <p:stCondLst>
                                    <p:cond delay="0"/>
                                  </p:stCondLst>
                                  <p:childTnLst>
                                    <p:animClr clrSpc="rgb" dir="cw">
                                      <p:cBhvr override="childStyle">
                                        <p:cTn id="61" dur="250" fill="hold"/>
                                        <p:tgtEl>
                                          <p:spTgt spid="19"/>
                                        </p:tgtEl>
                                        <p:attrNameLst>
                                          <p:attrName>style.color</p:attrName>
                                        </p:attrNameLst>
                                      </p:cBhvr>
                                      <p:to>
                                        <a:srgbClr val="FF0000"/>
                                      </p:to>
                                    </p:animClr>
                                    <p:animClr clrSpc="rgb" dir="cw">
                                      <p:cBhvr>
                                        <p:cTn id="62" dur="250" fill="hold"/>
                                        <p:tgtEl>
                                          <p:spTgt spid="19"/>
                                        </p:tgtEl>
                                        <p:attrNameLst>
                                          <p:attrName>fillcolor</p:attrName>
                                        </p:attrNameLst>
                                      </p:cBhvr>
                                      <p:to>
                                        <a:srgbClr val="FF0000"/>
                                      </p:to>
                                    </p:animClr>
                                    <p:set>
                                      <p:cBhvr>
                                        <p:cTn id="63" dur="250" fill="hold"/>
                                        <p:tgtEl>
                                          <p:spTgt spid="19"/>
                                        </p:tgtEl>
                                        <p:attrNameLst>
                                          <p:attrName>fill.type</p:attrName>
                                        </p:attrNameLst>
                                      </p:cBhvr>
                                      <p:to>
                                        <p:strVal val="solid"/>
                                      </p:to>
                                    </p:set>
                                    <p:set>
                                      <p:cBhvr>
                                        <p:cTn id="64" dur="250" fill="hold"/>
                                        <p:tgtEl>
                                          <p:spTgt spid="19"/>
                                        </p:tgtEl>
                                        <p:attrNameLst>
                                          <p:attrName>fill.on</p:attrName>
                                        </p:attrNameLst>
                                      </p:cBhvr>
                                      <p:to>
                                        <p:strVal val="true"/>
                                      </p:to>
                                    </p:set>
                                  </p:childTnLst>
                                </p:cTn>
                              </p:par>
                            </p:childTnLst>
                          </p:cTn>
                        </p:par>
                        <p:par>
                          <p:cTn id="65" fill="hold">
                            <p:stCondLst>
                              <p:cond delay="3250"/>
                            </p:stCondLst>
                            <p:childTnLst>
                              <p:par>
                                <p:cTn id="66" presetID="19" presetClass="emph" presetSubtype="0" fill="hold" grpId="0" nodeType="afterEffect">
                                  <p:stCondLst>
                                    <p:cond delay="0"/>
                                  </p:stCondLst>
                                  <p:childTnLst>
                                    <p:animClr clrSpc="rgb" dir="cw">
                                      <p:cBhvr override="childStyle">
                                        <p:cTn id="67" dur="250" fill="hold"/>
                                        <p:tgtEl>
                                          <p:spTgt spid="20"/>
                                        </p:tgtEl>
                                        <p:attrNameLst>
                                          <p:attrName>style.color</p:attrName>
                                        </p:attrNameLst>
                                      </p:cBhvr>
                                      <p:to>
                                        <a:srgbClr val="FF0000"/>
                                      </p:to>
                                    </p:animClr>
                                    <p:animClr clrSpc="rgb" dir="cw">
                                      <p:cBhvr>
                                        <p:cTn id="68" dur="250" fill="hold"/>
                                        <p:tgtEl>
                                          <p:spTgt spid="20"/>
                                        </p:tgtEl>
                                        <p:attrNameLst>
                                          <p:attrName>fillcolor</p:attrName>
                                        </p:attrNameLst>
                                      </p:cBhvr>
                                      <p:to>
                                        <a:srgbClr val="FF0000"/>
                                      </p:to>
                                    </p:animClr>
                                    <p:set>
                                      <p:cBhvr>
                                        <p:cTn id="69" dur="250" fill="hold"/>
                                        <p:tgtEl>
                                          <p:spTgt spid="20"/>
                                        </p:tgtEl>
                                        <p:attrNameLst>
                                          <p:attrName>fill.type</p:attrName>
                                        </p:attrNameLst>
                                      </p:cBhvr>
                                      <p:to>
                                        <p:strVal val="solid"/>
                                      </p:to>
                                    </p:set>
                                    <p:set>
                                      <p:cBhvr>
                                        <p:cTn id="70" dur="250" fill="hold"/>
                                        <p:tgtEl>
                                          <p:spTgt spid="20"/>
                                        </p:tgtEl>
                                        <p:attrNameLst>
                                          <p:attrName>fill.on</p:attrName>
                                        </p:attrNameLst>
                                      </p:cBhvr>
                                      <p:to>
                                        <p:strVal val="true"/>
                                      </p:to>
                                    </p:set>
                                  </p:childTnLst>
                                </p:cTn>
                              </p:par>
                            </p:childTnLst>
                          </p:cTn>
                        </p:par>
                        <p:par>
                          <p:cTn id="71" fill="hold">
                            <p:stCondLst>
                              <p:cond delay="3500"/>
                            </p:stCondLst>
                            <p:childTnLst>
                              <p:par>
                                <p:cTn id="72" presetID="19" presetClass="emph" presetSubtype="0" fill="hold" grpId="0" nodeType="afterEffect">
                                  <p:stCondLst>
                                    <p:cond delay="0"/>
                                  </p:stCondLst>
                                  <p:childTnLst>
                                    <p:animClr clrSpc="rgb" dir="cw">
                                      <p:cBhvr override="childStyle">
                                        <p:cTn id="73" dur="250" fill="hold"/>
                                        <p:tgtEl>
                                          <p:spTgt spid="21"/>
                                        </p:tgtEl>
                                        <p:attrNameLst>
                                          <p:attrName>style.color</p:attrName>
                                        </p:attrNameLst>
                                      </p:cBhvr>
                                      <p:to>
                                        <a:srgbClr val="FF0000"/>
                                      </p:to>
                                    </p:animClr>
                                    <p:animClr clrSpc="rgb" dir="cw">
                                      <p:cBhvr>
                                        <p:cTn id="74" dur="250" fill="hold"/>
                                        <p:tgtEl>
                                          <p:spTgt spid="21"/>
                                        </p:tgtEl>
                                        <p:attrNameLst>
                                          <p:attrName>fillcolor</p:attrName>
                                        </p:attrNameLst>
                                      </p:cBhvr>
                                      <p:to>
                                        <a:srgbClr val="FF0000"/>
                                      </p:to>
                                    </p:animClr>
                                    <p:set>
                                      <p:cBhvr>
                                        <p:cTn id="75" dur="250" fill="hold"/>
                                        <p:tgtEl>
                                          <p:spTgt spid="21"/>
                                        </p:tgtEl>
                                        <p:attrNameLst>
                                          <p:attrName>fill.type</p:attrName>
                                        </p:attrNameLst>
                                      </p:cBhvr>
                                      <p:to>
                                        <p:strVal val="solid"/>
                                      </p:to>
                                    </p:set>
                                    <p:set>
                                      <p:cBhvr>
                                        <p:cTn id="76" dur="250" fill="hold"/>
                                        <p:tgtEl>
                                          <p:spTgt spid="21"/>
                                        </p:tgtEl>
                                        <p:attrNameLst>
                                          <p:attrName>fill.on</p:attrName>
                                        </p:attrNameLst>
                                      </p:cBhvr>
                                      <p:to>
                                        <p:strVal val="true"/>
                                      </p:to>
                                    </p:set>
                                  </p:childTnLst>
                                </p:cTn>
                              </p:par>
                            </p:childTnLst>
                          </p:cTn>
                        </p:par>
                        <p:par>
                          <p:cTn id="77" fill="hold">
                            <p:stCondLst>
                              <p:cond delay="3750"/>
                            </p:stCondLst>
                            <p:childTnLst>
                              <p:par>
                                <p:cTn id="78" presetID="19" presetClass="emph" presetSubtype="0" fill="hold" grpId="0" nodeType="afterEffect">
                                  <p:stCondLst>
                                    <p:cond delay="0"/>
                                  </p:stCondLst>
                                  <p:childTnLst>
                                    <p:animClr clrSpc="rgb" dir="cw">
                                      <p:cBhvr override="childStyle">
                                        <p:cTn id="79" dur="250" fill="hold"/>
                                        <p:tgtEl>
                                          <p:spTgt spid="22"/>
                                        </p:tgtEl>
                                        <p:attrNameLst>
                                          <p:attrName>style.color</p:attrName>
                                        </p:attrNameLst>
                                      </p:cBhvr>
                                      <p:to>
                                        <a:srgbClr val="FF0000"/>
                                      </p:to>
                                    </p:animClr>
                                    <p:animClr clrSpc="rgb" dir="cw">
                                      <p:cBhvr>
                                        <p:cTn id="80" dur="250" fill="hold"/>
                                        <p:tgtEl>
                                          <p:spTgt spid="22"/>
                                        </p:tgtEl>
                                        <p:attrNameLst>
                                          <p:attrName>fillcolor</p:attrName>
                                        </p:attrNameLst>
                                      </p:cBhvr>
                                      <p:to>
                                        <a:srgbClr val="FF0000"/>
                                      </p:to>
                                    </p:animClr>
                                    <p:set>
                                      <p:cBhvr>
                                        <p:cTn id="81" dur="250" fill="hold"/>
                                        <p:tgtEl>
                                          <p:spTgt spid="22"/>
                                        </p:tgtEl>
                                        <p:attrNameLst>
                                          <p:attrName>fill.type</p:attrName>
                                        </p:attrNameLst>
                                      </p:cBhvr>
                                      <p:to>
                                        <p:strVal val="solid"/>
                                      </p:to>
                                    </p:set>
                                    <p:set>
                                      <p:cBhvr>
                                        <p:cTn id="82" dur="250" fill="hold"/>
                                        <p:tgtEl>
                                          <p:spTgt spid="22"/>
                                        </p:tgtEl>
                                        <p:attrNameLst>
                                          <p:attrName>fill.on</p:attrName>
                                        </p:attrNameLst>
                                      </p:cBhvr>
                                      <p:to>
                                        <p:strVal val="true"/>
                                      </p:to>
                                    </p:set>
                                  </p:childTnLst>
                                </p:cTn>
                              </p:par>
                            </p:childTnLst>
                          </p:cTn>
                        </p:par>
                        <p:par>
                          <p:cTn id="83" fill="hold">
                            <p:stCondLst>
                              <p:cond delay="4000"/>
                            </p:stCondLst>
                            <p:childTnLst>
                              <p:par>
                                <p:cTn id="84" presetID="19" presetClass="emph" presetSubtype="0" fill="hold" grpId="0" nodeType="afterEffect">
                                  <p:stCondLst>
                                    <p:cond delay="0"/>
                                  </p:stCondLst>
                                  <p:childTnLst>
                                    <p:animClr clrSpc="rgb" dir="cw">
                                      <p:cBhvr override="childStyle">
                                        <p:cTn id="85" dur="250" fill="hold"/>
                                        <p:tgtEl>
                                          <p:spTgt spid="23"/>
                                        </p:tgtEl>
                                        <p:attrNameLst>
                                          <p:attrName>style.color</p:attrName>
                                        </p:attrNameLst>
                                      </p:cBhvr>
                                      <p:to>
                                        <a:srgbClr val="FF0000"/>
                                      </p:to>
                                    </p:animClr>
                                    <p:animClr clrSpc="rgb" dir="cw">
                                      <p:cBhvr>
                                        <p:cTn id="86" dur="250" fill="hold"/>
                                        <p:tgtEl>
                                          <p:spTgt spid="23"/>
                                        </p:tgtEl>
                                        <p:attrNameLst>
                                          <p:attrName>fillcolor</p:attrName>
                                        </p:attrNameLst>
                                      </p:cBhvr>
                                      <p:to>
                                        <a:srgbClr val="FF0000"/>
                                      </p:to>
                                    </p:animClr>
                                    <p:set>
                                      <p:cBhvr>
                                        <p:cTn id="87" dur="250" fill="hold"/>
                                        <p:tgtEl>
                                          <p:spTgt spid="23"/>
                                        </p:tgtEl>
                                        <p:attrNameLst>
                                          <p:attrName>fill.type</p:attrName>
                                        </p:attrNameLst>
                                      </p:cBhvr>
                                      <p:to>
                                        <p:strVal val="solid"/>
                                      </p:to>
                                    </p:set>
                                    <p:set>
                                      <p:cBhvr>
                                        <p:cTn id="88" dur="250" fill="hold"/>
                                        <p:tgtEl>
                                          <p:spTgt spid="23"/>
                                        </p:tgtEl>
                                        <p:attrNameLst>
                                          <p:attrName>fill.on</p:attrName>
                                        </p:attrNameLst>
                                      </p:cBhvr>
                                      <p:to>
                                        <p:strVal val="true"/>
                                      </p:to>
                                    </p:set>
                                  </p:childTnLst>
                                </p:cTn>
                              </p:par>
                            </p:childTnLst>
                          </p:cTn>
                        </p:par>
                        <p:par>
                          <p:cTn id="89" fill="hold">
                            <p:stCondLst>
                              <p:cond delay="4250"/>
                            </p:stCondLst>
                            <p:childTnLst>
                              <p:par>
                                <p:cTn id="90" presetID="19" presetClass="emph" presetSubtype="0" fill="hold" grpId="0" nodeType="afterEffect">
                                  <p:stCondLst>
                                    <p:cond delay="0"/>
                                  </p:stCondLst>
                                  <p:childTnLst>
                                    <p:animClr clrSpc="rgb" dir="cw">
                                      <p:cBhvr override="childStyle">
                                        <p:cTn id="91" dur="250" fill="hold"/>
                                        <p:tgtEl>
                                          <p:spTgt spid="24"/>
                                        </p:tgtEl>
                                        <p:attrNameLst>
                                          <p:attrName>style.color</p:attrName>
                                        </p:attrNameLst>
                                      </p:cBhvr>
                                      <p:to>
                                        <a:srgbClr val="FF0000"/>
                                      </p:to>
                                    </p:animClr>
                                    <p:animClr clrSpc="rgb" dir="cw">
                                      <p:cBhvr>
                                        <p:cTn id="92" dur="250" fill="hold"/>
                                        <p:tgtEl>
                                          <p:spTgt spid="24"/>
                                        </p:tgtEl>
                                        <p:attrNameLst>
                                          <p:attrName>fillcolor</p:attrName>
                                        </p:attrNameLst>
                                      </p:cBhvr>
                                      <p:to>
                                        <a:srgbClr val="FF0000"/>
                                      </p:to>
                                    </p:animClr>
                                    <p:set>
                                      <p:cBhvr>
                                        <p:cTn id="93" dur="250" fill="hold"/>
                                        <p:tgtEl>
                                          <p:spTgt spid="24"/>
                                        </p:tgtEl>
                                        <p:attrNameLst>
                                          <p:attrName>fill.type</p:attrName>
                                        </p:attrNameLst>
                                      </p:cBhvr>
                                      <p:to>
                                        <p:strVal val="solid"/>
                                      </p:to>
                                    </p:set>
                                    <p:set>
                                      <p:cBhvr>
                                        <p:cTn id="94" dur="250" fill="hold"/>
                                        <p:tgtEl>
                                          <p:spTgt spid="24"/>
                                        </p:tgtEl>
                                        <p:attrNameLst>
                                          <p:attrName>fill.on</p:attrName>
                                        </p:attrNameLst>
                                      </p:cBhvr>
                                      <p:to>
                                        <p:strVal val="true"/>
                                      </p:to>
                                    </p:set>
                                  </p:childTnLst>
                                </p:cTn>
                              </p:par>
                            </p:childTnLst>
                          </p:cTn>
                        </p:par>
                        <p:par>
                          <p:cTn id="95" fill="hold">
                            <p:stCondLst>
                              <p:cond delay="4500"/>
                            </p:stCondLst>
                            <p:childTnLst>
                              <p:par>
                                <p:cTn id="96" presetID="19" presetClass="emph" presetSubtype="0" fill="hold" grpId="0" nodeType="afterEffect">
                                  <p:stCondLst>
                                    <p:cond delay="0"/>
                                  </p:stCondLst>
                                  <p:childTnLst>
                                    <p:animClr clrSpc="rgb" dir="cw">
                                      <p:cBhvr override="childStyle">
                                        <p:cTn id="97" dur="250" fill="hold"/>
                                        <p:tgtEl>
                                          <p:spTgt spid="25"/>
                                        </p:tgtEl>
                                        <p:attrNameLst>
                                          <p:attrName>style.color</p:attrName>
                                        </p:attrNameLst>
                                      </p:cBhvr>
                                      <p:to>
                                        <a:srgbClr val="FF0000"/>
                                      </p:to>
                                    </p:animClr>
                                    <p:animClr clrSpc="rgb" dir="cw">
                                      <p:cBhvr>
                                        <p:cTn id="98" dur="250" fill="hold"/>
                                        <p:tgtEl>
                                          <p:spTgt spid="25"/>
                                        </p:tgtEl>
                                        <p:attrNameLst>
                                          <p:attrName>fillcolor</p:attrName>
                                        </p:attrNameLst>
                                      </p:cBhvr>
                                      <p:to>
                                        <a:srgbClr val="FF0000"/>
                                      </p:to>
                                    </p:animClr>
                                    <p:set>
                                      <p:cBhvr>
                                        <p:cTn id="99" dur="250" fill="hold"/>
                                        <p:tgtEl>
                                          <p:spTgt spid="25"/>
                                        </p:tgtEl>
                                        <p:attrNameLst>
                                          <p:attrName>fill.type</p:attrName>
                                        </p:attrNameLst>
                                      </p:cBhvr>
                                      <p:to>
                                        <p:strVal val="solid"/>
                                      </p:to>
                                    </p:set>
                                    <p:set>
                                      <p:cBhvr>
                                        <p:cTn id="100" dur="250" fill="hold"/>
                                        <p:tgtEl>
                                          <p:spTgt spid="25"/>
                                        </p:tgtEl>
                                        <p:attrNameLst>
                                          <p:attrName>fill.on</p:attrName>
                                        </p:attrNameLst>
                                      </p:cBhvr>
                                      <p:to>
                                        <p:strVal val="true"/>
                                      </p:to>
                                    </p:set>
                                  </p:childTnLst>
                                </p:cTn>
                              </p:par>
                            </p:childTnLst>
                          </p:cTn>
                        </p:par>
                        <p:par>
                          <p:cTn id="101" fill="hold">
                            <p:stCondLst>
                              <p:cond delay="4750"/>
                            </p:stCondLst>
                            <p:childTnLst>
                              <p:par>
                                <p:cTn id="102" presetID="19" presetClass="emph" presetSubtype="0" fill="hold" grpId="0" nodeType="afterEffect">
                                  <p:stCondLst>
                                    <p:cond delay="0"/>
                                  </p:stCondLst>
                                  <p:childTnLst>
                                    <p:animClr clrSpc="rgb" dir="cw">
                                      <p:cBhvr override="childStyle">
                                        <p:cTn id="103" dur="250" fill="hold"/>
                                        <p:tgtEl>
                                          <p:spTgt spid="26"/>
                                        </p:tgtEl>
                                        <p:attrNameLst>
                                          <p:attrName>style.color</p:attrName>
                                        </p:attrNameLst>
                                      </p:cBhvr>
                                      <p:to>
                                        <a:srgbClr val="FF0000"/>
                                      </p:to>
                                    </p:animClr>
                                    <p:animClr clrSpc="rgb" dir="cw">
                                      <p:cBhvr>
                                        <p:cTn id="104" dur="250" fill="hold"/>
                                        <p:tgtEl>
                                          <p:spTgt spid="26"/>
                                        </p:tgtEl>
                                        <p:attrNameLst>
                                          <p:attrName>fillcolor</p:attrName>
                                        </p:attrNameLst>
                                      </p:cBhvr>
                                      <p:to>
                                        <a:srgbClr val="FF0000"/>
                                      </p:to>
                                    </p:animClr>
                                    <p:set>
                                      <p:cBhvr>
                                        <p:cTn id="105" dur="250" fill="hold"/>
                                        <p:tgtEl>
                                          <p:spTgt spid="26"/>
                                        </p:tgtEl>
                                        <p:attrNameLst>
                                          <p:attrName>fill.type</p:attrName>
                                        </p:attrNameLst>
                                      </p:cBhvr>
                                      <p:to>
                                        <p:strVal val="solid"/>
                                      </p:to>
                                    </p:set>
                                    <p:set>
                                      <p:cBhvr>
                                        <p:cTn id="106" dur="250" fill="hold"/>
                                        <p:tgtEl>
                                          <p:spTgt spid="26"/>
                                        </p:tgtEl>
                                        <p:attrNameLst>
                                          <p:attrName>fill.on</p:attrName>
                                        </p:attrNameLst>
                                      </p:cBhvr>
                                      <p:to>
                                        <p:strVal val="true"/>
                                      </p:to>
                                    </p:set>
                                  </p:childTnLst>
                                </p:cTn>
                              </p:par>
                            </p:childTnLst>
                          </p:cTn>
                        </p:par>
                        <p:par>
                          <p:cTn id="107" fill="hold">
                            <p:stCondLst>
                              <p:cond delay="5000"/>
                            </p:stCondLst>
                            <p:childTnLst>
                              <p:par>
                                <p:cTn id="108" presetID="19" presetClass="emph" presetSubtype="0" fill="hold" grpId="0" nodeType="afterEffect">
                                  <p:stCondLst>
                                    <p:cond delay="0"/>
                                  </p:stCondLst>
                                  <p:childTnLst>
                                    <p:animClr clrSpc="rgb" dir="cw">
                                      <p:cBhvr override="childStyle">
                                        <p:cTn id="109" dur="250" fill="hold"/>
                                        <p:tgtEl>
                                          <p:spTgt spid="27"/>
                                        </p:tgtEl>
                                        <p:attrNameLst>
                                          <p:attrName>style.color</p:attrName>
                                        </p:attrNameLst>
                                      </p:cBhvr>
                                      <p:to>
                                        <a:srgbClr val="FF0000"/>
                                      </p:to>
                                    </p:animClr>
                                    <p:animClr clrSpc="rgb" dir="cw">
                                      <p:cBhvr>
                                        <p:cTn id="110" dur="250" fill="hold"/>
                                        <p:tgtEl>
                                          <p:spTgt spid="27"/>
                                        </p:tgtEl>
                                        <p:attrNameLst>
                                          <p:attrName>fillcolor</p:attrName>
                                        </p:attrNameLst>
                                      </p:cBhvr>
                                      <p:to>
                                        <a:srgbClr val="FF0000"/>
                                      </p:to>
                                    </p:animClr>
                                    <p:set>
                                      <p:cBhvr>
                                        <p:cTn id="111" dur="250" fill="hold"/>
                                        <p:tgtEl>
                                          <p:spTgt spid="27"/>
                                        </p:tgtEl>
                                        <p:attrNameLst>
                                          <p:attrName>fill.type</p:attrName>
                                        </p:attrNameLst>
                                      </p:cBhvr>
                                      <p:to>
                                        <p:strVal val="solid"/>
                                      </p:to>
                                    </p:set>
                                    <p:set>
                                      <p:cBhvr>
                                        <p:cTn id="112" dur="250" fill="hold"/>
                                        <p:tgtEl>
                                          <p:spTgt spid="27"/>
                                        </p:tgtEl>
                                        <p:attrNameLst>
                                          <p:attrName>fill.on</p:attrName>
                                        </p:attrNameLst>
                                      </p:cBhvr>
                                      <p:to>
                                        <p:strVal val="true"/>
                                      </p:to>
                                    </p:set>
                                  </p:childTnLst>
                                </p:cTn>
                              </p:par>
                            </p:childTnLst>
                          </p:cTn>
                        </p:par>
                        <p:par>
                          <p:cTn id="113" fill="hold">
                            <p:stCondLst>
                              <p:cond delay="5250"/>
                            </p:stCondLst>
                            <p:childTnLst>
                              <p:par>
                                <p:cTn id="114" presetID="19" presetClass="emph" presetSubtype="0" fill="hold" grpId="0" nodeType="afterEffect">
                                  <p:stCondLst>
                                    <p:cond delay="0"/>
                                  </p:stCondLst>
                                  <p:childTnLst>
                                    <p:animClr clrSpc="rgb" dir="cw">
                                      <p:cBhvr override="childStyle">
                                        <p:cTn id="115" dur="250" fill="hold"/>
                                        <p:tgtEl>
                                          <p:spTgt spid="28"/>
                                        </p:tgtEl>
                                        <p:attrNameLst>
                                          <p:attrName>style.color</p:attrName>
                                        </p:attrNameLst>
                                      </p:cBhvr>
                                      <p:to>
                                        <a:srgbClr val="FF0000"/>
                                      </p:to>
                                    </p:animClr>
                                    <p:animClr clrSpc="rgb" dir="cw">
                                      <p:cBhvr>
                                        <p:cTn id="116" dur="250" fill="hold"/>
                                        <p:tgtEl>
                                          <p:spTgt spid="28"/>
                                        </p:tgtEl>
                                        <p:attrNameLst>
                                          <p:attrName>fillcolor</p:attrName>
                                        </p:attrNameLst>
                                      </p:cBhvr>
                                      <p:to>
                                        <a:srgbClr val="FF0000"/>
                                      </p:to>
                                    </p:animClr>
                                    <p:set>
                                      <p:cBhvr>
                                        <p:cTn id="117" dur="250" fill="hold"/>
                                        <p:tgtEl>
                                          <p:spTgt spid="28"/>
                                        </p:tgtEl>
                                        <p:attrNameLst>
                                          <p:attrName>fill.type</p:attrName>
                                        </p:attrNameLst>
                                      </p:cBhvr>
                                      <p:to>
                                        <p:strVal val="solid"/>
                                      </p:to>
                                    </p:set>
                                    <p:set>
                                      <p:cBhvr>
                                        <p:cTn id="118" dur="250" fill="hold"/>
                                        <p:tgtEl>
                                          <p:spTgt spid="28"/>
                                        </p:tgtEl>
                                        <p:attrNameLst>
                                          <p:attrName>fill.on</p:attrName>
                                        </p:attrNameLst>
                                      </p:cBhvr>
                                      <p:to>
                                        <p:strVal val="true"/>
                                      </p:to>
                                    </p:set>
                                  </p:childTnLst>
                                </p:cTn>
                              </p:par>
                            </p:childTnLst>
                          </p:cTn>
                        </p:par>
                        <p:par>
                          <p:cTn id="119" fill="hold">
                            <p:stCondLst>
                              <p:cond delay="5500"/>
                            </p:stCondLst>
                            <p:childTnLst>
                              <p:par>
                                <p:cTn id="120" presetID="19" presetClass="emph" presetSubtype="0" fill="hold" grpId="0" nodeType="afterEffect">
                                  <p:stCondLst>
                                    <p:cond delay="0"/>
                                  </p:stCondLst>
                                  <p:childTnLst>
                                    <p:animClr clrSpc="rgb" dir="cw">
                                      <p:cBhvr override="childStyle">
                                        <p:cTn id="121" dur="250" fill="hold"/>
                                        <p:tgtEl>
                                          <p:spTgt spid="29"/>
                                        </p:tgtEl>
                                        <p:attrNameLst>
                                          <p:attrName>style.color</p:attrName>
                                        </p:attrNameLst>
                                      </p:cBhvr>
                                      <p:to>
                                        <a:srgbClr val="FF0000"/>
                                      </p:to>
                                    </p:animClr>
                                    <p:animClr clrSpc="rgb" dir="cw">
                                      <p:cBhvr>
                                        <p:cTn id="122" dur="250" fill="hold"/>
                                        <p:tgtEl>
                                          <p:spTgt spid="29"/>
                                        </p:tgtEl>
                                        <p:attrNameLst>
                                          <p:attrName>fillcolor</p:attrName>
                                        </p:attrNameLst>
                                      </p:cBhvr>
                                      <p:to>
                                        <a:srgbClr val="FF0000"/>
                                      </p:to>
                                    </p:animClr>
                                    <p:set>
                                      <p:cBhvr>
                                        <p:cTn id="123" dur="250" fill="hold"/>
                                        <p:tgtEl>
                                          <p:spTgt spid="29"/>
                                        </p:tgtEl>
                                        <p:attrNameLst>
                                          <p:attrName>fill.type</p:attrName>
                                        </p:attrNameLst>
                                      </p:cBhvr>
                                      <p:to>
                                        <p:strVal val="solid"/>
                                      </p:to>
                                    </p:set>
                                    <p:set>
                                      <p:cBhvr>
                                        <p:cTn id="124" dur="250" fill="hold"/>
                                        <p:tgtEl>
                                          <p:spTgt spid="29"/>
                                        </p:tgtEl>
                                        <p:attrNameLst>
                                          <p:attrName>fill.on</p:attrName>
                                        </p:attrNameLst>
                                      </p:cBhvr>
                                      <p:to>
                                        <p:strVal val="true"/>
                                      </p:to>
                                    </p:set>
                                  </p:childTnLst>
                                </p:cTn>
                              </p:par>
                            </p:childTnLst>
                          </p:cTn>
                        </p:par>
                        <p:par>
                          <p:cTn id="125" fill="hold">
                            <p:stCondLst>
                              <p:cond delay="5750"/>
                            </p:stCondLst>
                            <p:childTnLst>
                              <p:par>
                                <p:cTn id="126" presetID="19" presetClass="emph" presetSubtype="0" fill="hold" grpId="0" nodeType="afterEffect">
                                  <p:stCondLst>
                                    <p:cond delay="0"/>
                                  </p:stCondLst>
                                  <p:childTnLst>
                                    <p:animClr clrSpc="rgb" dir="cw">
                                      <p:cBhvr override="childStyle">
                                        <p:cTn id="127" dur="250" fill="hold"/>
                                        <p:tgtEl>
                                          <p:spTgt spid="30"/>
                                        </p:tgtEl>
                                        <p:attrNameLst>
                                          <p:attrName>style.color</p:attrName>
                                        </p:attrNameLst>
                                      </p:cBhvr>
                                      <p:to>
                                        <a:srgbClr val="FF0000"/>
                                      </p:to>
                                    </p:animClr>
                                    <p:animClr clrSpc="rgb" dir="cw">
                                      <p:cBhvr>
                                        <p:cTn id="128" dur="250" fill="hold"/>
                                        <p:tgtEl>
                                          <p:spTgt spid="30"/>
                                        </p:tgtEl>
                                        <p:attrNameLst>
                                          <p:attrName>fillcolor</p:attrName>
                                        </p:attrNameLst>
                                      </p:cBhvr>
                                      <p:to>
                                        <a:srgbClr val="FF0000"/>
                                      </p:to>
                                    </p:animClr>
                                    <p:set>
                                      <p:cBhvr>
                                        <p:cTn id="129" dur="250" fill="hold"/>
                                        <p:tgtEl>
                                          <p:spTgt spid="30"/>
                                        </p:tgtEl>
                                        <p:attrNameLst>
                                          <p:attrName>fill.type</p:attrName>
                                        </p:attrNameLst>
                                      </p:cBhvr>
                                      <p:to>
                                        <p:strVal val="solid"/>
                                      </p:to>
                                    </p:set>
                                    <p:set>
                                      <p:cBhvr>
                                        <p:cTn id="130" dur="250" fill="hold"/>
                                        <p:tgtEl>
                                          <p:spTgt spid="30"/>
                                        </p:tgtEl>
                                        <p:attrNameLst>
                                          <p:attrName>fill.on</p:attrName>
                                        </p:attrNameLst>
                                      </p:cBhvr>
                                      <p:to>
                                        <p:strVal val="true"/>
                                      </p:to>
                                    </p:set>
                                  </p:childTnLst>
                                </p:cTn>
                              </p:par>
                            </p:childTnLst>
                          </p:cTn>
                        </p:par>
                        <p:par>
                          <p:cTn id="131" fill="hold">
                            <p:stCondLst>
                              <p:cond delay="6000"/>
                            </p:stCondLst>
                            <p:childTnLst>
                              <p:par>
                                <p:cTn id="132" presetID="19" presetClass="emph" presetSubtype="0" fill="hold" grpId="0" nodeType="afterEffect">
                                  <p:stCondLst>
                                    <p:cond delay="0"/>
                                  </p:stCondLst>
                                  <p:childTnLst>
                                    <p:animClr clrSpc="rgb" dir="cw">
                                      <p:cBhvr override="childStyle">
                                        <p:cTn id="133" dur="250" fill="hold"/>
                                        <p:tgtEl>
                                          <p:spTgt spid="31"/>
                                        </p:tgtEl>
                                        <p:attrNameLst>
                                          <p:attrName>style.color</p:attrName>
                                        </p:attrNameLst>
                                      </p:cBhvr>
                                      <p:to>
                                        <a:srgbClr val="FF0000"/>
                                      </p:to>
                                    </p:animClr>
                                    <p:animClr clrSpc="rgb" dir="cw">
                                      <p:cBhvr>
                                        <p:cTn id="134" dur="250" fill="hold"/>
                                        <p:tgtEl>
                                          <p:spTgt spid="31"/>
                                        </p:tgtEl>
                                        <p:attrNameLst>
                                          <p:attrName>fillcolor</p:attrName>
                                        </p:attrNameLst>
                                      </p:cBhvr>
                                      <p:to>
                                        <a:srgbClr val="FF0000"/>
                                      </p:to>
                                    </p:animClr>
                                    <p:set>
                                      <p:cBhvr>
                                        <p:cTn id="135" dur="250" fill="hold"/>
                                        <p:tgtEl>
                                          <p:spTgt spid="31"/>
                                        </p:tgtEl>
                                        <p:attrNameLst>
                                          <p:attrName>fill.type</p:attrName>
                                        </p:attrNameLst>
                                      </p:cBhvr>
                                      <p:to>
                                        <p:strVal val="solid"/>
                                      </p:to>
                                    </p:set>
                                    <p:set>
                                      <p:cBhvr>
                                        <p:cTn id="136" dur="250" fill="hold"/>
                                        <p:tgtEl>
                                          <p:spTgt spid="31"/>
                                        </p:tgtEl>
                                        <p:attrNameLst>
                                          <p:attrName>fill.on</p:attrName>
                                        </p:attrNameLst>
                                      </p:cBhvr>
                                      <p:to>
                                        <p:strVal val="true"/>
                                      </p:to>
                                    </p:set>
                                  </p:childTnLst>
                                </p:cTn>
                              </p:par>
                            </p:childTnLst>
                          </p:cTn>
                        </p:par>
                        <p:par>
                          <p:cTn id="137" fill="hold">
                            <p:stCondLst>
                              <p:cond delay="6250"/>
                            </p:stCondLst>
                            <p:childTnLst>
                              <p:par>
                                <p:cTn id="138" presetID="19" presetClass="emph" presetSubtype="0" fill="hold" grpId="0" nodeType="afterEffect">
                                  <p:stCondLst>
                                    <p:cond delay="0"/>
                                  </p:stCondLst>
                                  <p:childTnLst>
                                    <p:animClr clrSpc="rgb" dir="cw">
                                      <p:cBhvr override="childStyle">
                                        <p:cTn id="139" dur="250" fill="hold"/>
                                        <p:tgtEl>
                                          <p:spTgt spid="32"/>
                                        </p:tgtEl>
                                        <p:attrNameLst>
                                          <p:attrName>style.color</p:attrName>
                                        </p:attrNameLst>
                                      </p:cBhvr>
                                      <p:to>
                                        <a:srgbClr val="FF0000"/>
                                      </p:to>
                                    </p:animClr>
                                    <p:animClr clrSpc="rgb" dir="cw">
                                      <p:cBhvr>
                                        <p:cTn id="140" dur="250" fill="hold"/>
                                        <p:tgtEl>
                                          <p:spTgt spid="32"/>
                                        </p:tgtEl>
                                        <p:attrNameLst>
                                          <p:attrName>fillcolor</p:attrName>
                                        </p:attrNameLst>
                                      </p:cBhvr>
                                      <p:to>
                                        <a:srgbClr val="FF0000"/>
                                      </p:to>
                                    </p:animClr>
                                    <p:set>
                                      <p:cBhvr>
                                        <p:cTn id="141" dur="250" fill="hold"/>
                                        <p:tgtEl>
                                          <p:spTgt spid="32"/>
                                        </p:tgtEl>
                                        <p:attrNameLst>
                                          <p:attrName>fill.type</p:attrName>
                                        </p:attrNameLst>
                                      </p:cBhvr>
                                      <p:to>
                                        <p:strVal val="solid"/>
                                      </p:to>
                                    </p:set>
                                    <p:set>
                                      <p:cBhvr>
                                        <p:cTn id="142" dur="250" fill="hold"/>
                                        <p:tgtEl>
                                          <p:spTgt spid="32"/>
                                        </p:tgtEl>
                                        <p:attrNameLst>
                                          <p:attrName>fill.on</p:attrName>
                                        </p:attrNameLst>
                                      </p:cBhvr>
                                      <p:to>
                                        <p:strVal val="true"/>
                                      </p:to>
                                    </p:set>
                                  </p:childTnLst>
                                </p:cTn>
                              </p:par>
                            </p:childTnLst>
                          </p:cTn>
                        </p:par>
                        <p:par>
                          <p:cTn id="143" fill="hold">
                            <p:stCondLst>
                              <p:cond delay="6500"/>
                            </p:stCondLst>
                            <p:childTnLst>
                              <p:par>
                                <p:cTn id="144" presetID="19" presetClass="emph" presetSubtype="0" fill="hold" grpId="0" nodeType="afterEffect">
                                  <p:stCondLst>
                                    <p:cond delay="0"/>
                                  </p:stCondLst>
                                  <p:childTnLst>
                                    <p:animClr clrSpc="rgb" dir="cw">
                                      <p:cBhvr override="childStyle">
                                        <p:cTn id="145" dur="250" fill="hold"/>
                                        <p:tgtEl>
                                          <p:spTgt spid="33"/>
                                        </p:tgtEl>
                                        <p:attrNameLst>
                                          <p:attrName>style.color</p:attrName>
                                        </p:attrNameLst>
                                      </p:cBhvr>
                                      <p:to>
                                        <a:srgbClr val="FF0000"/>
                                      </p:to>
                                    </p:animClr>
                                    <p:animClr clrSpc="rgb" dir="cw">
                                      <p:cBhvr>
                                        <p:cTn id="146" dur="250" fill="hold"/>
                                        <p:tgtEl>
                                          <p:spTgt spid="33"/>
                                        </p:tgtEl>
                                        <p:attrNameLst>
                                          <p:attrName>fillcolor</p:attrName>
                                        </p:attrNameLst>
                                      </p:cBhvr>
                                      <p:to>
                                        <a:srgbClr val="FF0000"/>
                                      </p:to>
                                    </p:animClr>
                                    <p:set>
                                      <p:cBhvr>
                                        <p:cTn id="147" dur="250" fill="hold"/>
                                        <p:tgtEl>
                                          <p:spTgt spid="33"/>
                                        </p:tgtEl>
                                        <p:attrNameLst>
                                          <p:attrName>fill.type</p:attrName>
                                        </p:attrNameLst>
                                      </p:cBhvr>
                                      <p:to>
                                        <p:strVal val="solid"/>
                                      </p:to>
                                    </p:set>
                                    <p:set>
                                      <p:cBhvr>
                                        <p:cTn id="148" dur="250" fill="hold"/>
                                        <p:tgtEl>
                                          <p:spTgt spid="33"/>
                                        </p:tgtEl>
                                        <p:attrNameLst>
                                          <p:attrName>fill.on</p:attrName>
                                        </p:attrNameLst>
                                      </p:cBhvr>
                                      <p:to>
                                        <p:strVal val="true"/>
                                      </p:to>
                                    </p:set>
                                  </p:childTnLst>
                                </p:cTn>
                              </p:par>
                            </p:childTnLst>
                          </p:cTn>
                        </p:par>
                        <p:par>
                          <p:cTn id="149" fill="hold">
                            <p:stCondLst>
                              <p:cond delay="6750"/>
                            </p:stCondLst>
                            <p:childTnLst>
                              <p:par>
                                <p:cTn id="150" presetID="19" presetClass="emph" presetSubtype="0" fill="hold" grpId="0" nodeType="afterEffect">
                                  <p:stCondLst>
                                    <p:cond delay="0"/>
                                  </p:stCondLst>
                                  <p:childTnLst>
                                    <p:animClr clrSpc="rgb" dir="cw">
                                      <p:cBhvr override="childStyle">
                                        <p:cTn id="151" dur="250" fill="hold"/>
                                        <p:tgtEl>
                                          <p:spTgt spid="34"/>
                                        </p:tgtEl>
                                        <p:attrNameLst>
                                          <p:attrName>style.color</p:attrName>
                                        </p:attrNameLst>
                                      </p:cBhvr>
                                      <p:to>
                                        <a:srgbClr val="FF0000"/>
                                      </p:to>
                                    </p:animClr>
                                    <p:animClr clrSpc="rgb" dir="cw">
                                      <p:cBhvr>
                                        <p:cTn id="152" dur="250" fill="hold"/>
                                        <p:tgtEl>
                                          <p:spTgt spid="34"/>
                                        </p:tgtEl>
                                        <p:attrNameLst>
                                          <p:attrName>fillcolor</p:attrName>
                                        </p:attrNameLst>
                                      </p:cBhvr>
                                      <p:to>
                                        <a:srgbClr val="FF0000"/>
                                      </p:to>
                                    </p:animClr>
                                    <p:set>
                                      <p:cBhvr>
                                        <p:cTn id="153" dur="250" fill="hold"/>
                                        <p:tgtEl>
                                          <p:spTgt spid="34"/>
                                        </p:tgtEl>
                                        <p:attrNameLst>
                                          <p:attrName>fill.type</p:attrName>
                                        </p:attrNameLst>
                                      </p:cBhvr>
                                      <p:to>
                                        <p:strVal val="solid"/>
                                      </p:to>
                                    </p:set>
                                    <p:set>
                                      <p:cBhvr>
                                        <p:cTn id="154" dur="250" fill="hold"/>
                                        <p:tgtEl>
                                          <p:spTgt spid="34"/>
                                        </p:tgtEl>
                                        <p:attrNameLst>
                                          <p:attrName>fill.on</p:attrName>
                                        </p:attrNameLst>
                                      </p:cBhvr>
                                      <p:to>
                                        <p:strVal val="true"/>
                                      </p:to>
                                    </p:set>
                                  </p:childTnLst>
                                </p:cTn>
                              </p:par>
                            </p:childTnLst>
                          </p:cTn>
                        </p:par>
                        <p:par>
                          <p:cTn id="155" fill="hold">
                            <p:stCondLst>
                              <p:cond delay="7000"/>
                            </p:stCondLst>
                            <p:childTnLst>
                              <p:par>
                                <p:cTn id="156" presetID="19" presetClass="emph" presetSubtype="0" fill="hold" grpId="0" nodeType="afterEffect">
                                  <p:stCondLst>
                                    <p:cond delay="0"/>
                                  </p:stCondLst>
                                  <p:childTnLst>
                                    <p:animClr clrSpc="rgb" dir="cw">
                                      <p:cBhvr override="childStyle">
                                        <p:cTn id="157" dur="250" fill="hold"/>
                                        <p:tgtEl>
                                          <p:spTgt spid="35"/>
                                        </p:tgtEl>
                                        <p:attrNameLst>
                                          <p:attrName>style.color</p:attrName>
                                        </p:attrNameLst>
                                      </p:cBhvr>
                                      <p:to>
                                        <a:srgbClr val="FF0000"/>
                                      </p:to>
                                    </p:animClr>
                                    <p:animClr clrSpc="rgb" dir="cw">
                                      <p:cBhvr>
                                        <p:cTn id="158" dur="250" fill="hold"/>
                                        <p:tgtEl>
                                          <p:spTgt spid="35"/>
                                        </p:tgtEl>
                                        <p:attrNameLst>
                                          <p:attrName>fillcolor</p:attrName>
                                        </p:attrNameLst>
                                      </p:cBhvr>
                                      <p:to>
                                        <a:srgbClr val="FF0000"/>
                                      </p:to>
                                    </p:animClr>
                                    <p:set>
                                      <p:cBhvr>
                                        <p:cTn id="159" dur="250" fill="hold"/>
                                        <p:tgtEl>
                                          <p:spTgt spid="35"/>
                                        </p:tgtEl>
                                        <p:attrNameLst>
                                          <p:attrName>fill.type</p:attrName>
                                        </p:attrNameLst>
                                      </p:cBhvr>
                                      <p:to>
                                        <p:strVal val="solid"/>
                                      </p:to>
                                    </p:set>
                                    <p:set>
                                      <p:cBhvr>
                                        <p:cTn id="160" dur="250" fill="hold"/>
                                        <p:tgtEl>
                                          <p:spTgt spid="35"/>
                                        </p:tgtEl>
                                        <p:attrNameLst>
                                          <p:attrName>fill.on</p:attrName>
                                        </p:attrNameLst>
                                      </p:cBhvr>
                                      <p:to>
                                        <p:strVal val="true"/>
                                      </p:to>
                                    </p:set>
                                  </p:childTnLst>
                                </p:cTn>
                              </p:par>
                            </p:childTnLst>
                          </p:cTn>
                        </p:par>
                        <p:par>
                          <p:cTn id="161" fill="hold">
                            <p:stCondLst>
                              <p:cond delay="7250"/>
                            </p:stCondLst>
                            <p:childTnLst>
                              <p:par>
                                <p:cTn id="162" presetID="19" presetClass="emph" presetSubtype="0" fill="hold" grpId="0" nodeType="afterEffect">
                                  <p:stCondLst>
                                    <p:cond delay="0"/>
                                  </p:stCondLst>
                                  <p:childTnLst>
                                    <p:animClr clrSpc="rgb" dir="cw">
                                      <p:cBhvr override="childStyle">
                                        <p:cTn id="163" dur="250" fill="hold"/>
                                        <p:tgtEl>
                                          <p:spTgt spid="36"/>
                                        </p:tgtEl>
                                        <p:attrNameLst>
                                          <p:attrName>style.color</p:attrName>
                                        </p:attrNameLst>
                                      </p:cBhvr>
                                      <p:to>
                                        <a:srgbClr val="FF0000"/>
                                      </p:to>
                                    </p:animClr>
                                    <p:animClr clrSpc="rgb" dir="cw">
                                      <p:cBhvr>
                                        <p:cTn id="164" dur="250" fill="hold"/>
                                        <p:tgtEl>
                                          <p:spTgt spid="36"/>
                                        </p:tgtEl>
                                        <p:attrNameLst>
                                          <p:attrName>fillcolor</p:attrName>
                                        </p:attrNameLst>
                                      </p:cBhvr>
                                      <p:to>
                                        <a:srgbClr val="FF0000"/>
                                      </p:to>
                                    </p:animClr>
                                    <p:set>
                                      <p:cBhvr>
                                        <p:cTn id="165" dur="250" fill="hold"/>
                                        <p:tgtEl>
                                          <p:spTgt spid="36"/>
                                        </p:tgtEl>
                                        <p:attrNameLst>
                                          <p:attrName>fill.type</p:attrName>
                                        </p:attrNameLst>
                                      </p:cBhvr>
                                      <p:to>
                                        <p:strVal val="solid"/>
                                      </p:to>
                                    </p:set>
                                    <p:set>
                                      <p:cBhvr>
                                        <p:cTn id="166" dur="250" fill="hold"/>
                                        <p:tgtEl>
                                          <p:spTgt spid="3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38000">
              <a:schemeClr val="bg2">
                <a:tint val="100000"/>
                <a:shade val="0"/>
                <a:satMod val="100000"/>
              </a:schemeClr>
            </a:gs>
            <a:gs pos="35000">
              <a:schemeClr val="bg2">
                <a:tint val="100000"/>
                <a:shade val="30000"/>
                <a:satMod val="100000"/>
              </a:schemeClr>
            </a:gs>
            <a:gs pos="38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2360613" y="173041"/>
            <a:ext cx="3124200" cy="1121688"/>
          </a:xfrm>
        </p:spPr>
        <p:txBody>
          <a:bodyPr>
            <a:normAutofit/>
          </a:bodyPr>
          <a:lstStyle/>
          <a:p>
            <a:r>
              <a:rPr lang="en-US" sz="6000" dirty="0">
                <a:ln w="19050">
                  <a:solidFill>
                    <a:srgbClr val="0070C0"/>
                  </a:solidFill>
                </a:ln>
                <a:solidFill>
                  <a:schemeClr val="accent1">
                    <a:lumMod val="60000"/>
                    <a:lumOff val="40000"/>
                  </a:schemeClr>
                </a:solidFill>
              </a:rPr>
              <a:t>Contents</a:t>
            </a:r>
          </a:p>
        </p:txBody>
      </p:sp>
      <p:sp>
        <p:nvSpPr>
          <p:cNvPr id="6" name="Oval 5"/>
          <p:cNvSpPr/>
          <p:nvPr/>
        </p:nvSpPr>
        <p:spPr>
          <a:xfrm>
            <a:off x="1674812" y="1981871"/>
            <a:ext cx="838200" cy="7620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1</a:t>
            </a:r>
          </a:p>
        </p:txBody>
      </p:sp>
      <p:sp>
        <p:nvSpPr>
          <p:cNvPr id="7" name="Line Callout 2 (Border and Accent Bar) 6"/>
          <p:cNvSpPr/>
          <p:nvPr/>
        </p:nvSpPr>
        <p:spPr>
          <a:xfrm>
            <a:off x="4875212" y="1447800"/>
            <a:ext cx="5105400" cy="762000"/>
          </a:xfrm>
          <a:prstGeom prst="accentBorderCallout2">
            <a:avLst>
              <a:gd name="adj1" fmla="val 18750"/>
              <a:gd name="adj2" fmla="val -8333"/>
              <a:gd name="adj3" fmla="val 18750"/>
              <a:gd name="adj4" fmla="val -16667"/>
              <a:gd name="adj5" fmla="val 105007"/>
              <a:gd name="adj6" fmla="val -46167"/>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ADT overview</a:t>
            </a:r>
          </a:p>
        </p:txBody>
      </p:sp>
      <p:sp>
        <p:nvSpPr>
          <p:cNvPr id="18" name="Oval 17"/>
          <p:cNvSpPr/>
          <p:nvPr/>
        </p:nvSpPr>
        <p:spPr>
          <a:xfrm>
            <a:off x="1674812" y="3287467"/>
            <a:ext cx="838200" cy="7620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2</a:t>
            </a:r>
          </a:p>
        </p:txBody>
      </p:sp>
      <p:sp>
        <p:nvSpPr>
          <p:cNvPr id="19" name="Line Callout 2 (Border and Accent Bar) 18"/>
          <p:cNvSpPr/>
          <p:nvPr/>
        </p:nvSpPr>
        <p:spPr>
          <a:xfrm>
            <a:off x="4875212" y="2753396"/>
            <a:ext cx="5105400" cy="762000"/>
          </a:xfrm>
          <a:prstGeom prst="accentBorderCallout2">
            <a:avLst>
              <a:gd name="adj1" fmla="val 18750"/>
              <a:gd name="adj2" fmla="val -8333"/>
              <a:gd name="adj3" fmla="val 18750"/>
              <a:gd name="adj4" fmla="val -16667"/>
              <a:gd name="adj5" fmla="val 105007"/>
              <a:gd name="adj6" fmla="val -46167"/>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What to do when executing an ADT?</a:t>
            </a:r>
          </a:p>
        </p:txBody>
      </p:sp>
      <p:sp>
        <p:nvSpPr>
          <p:cNvPr id="20" name="Oval 19"/>
          <p:cNvSpPr/>
          <p:nvPr/>
        </p:nvSpPr>
        <p:spPr>
          <a:xfrm>
            <a:off x="1674812" y="4583538"/>
            <a:ext cx="838200" cy="7620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3</a:t>
            </a:r>
          </a:p>
        </p:txBody>
      </p:sp>
      <p:sp>
        <p:nvSpPr>
          <p:cNvPr id="21" name="Line Callout 2 (Border and Accent Bar) 20"/>
          <p:cNvSpPr/>
          <p:nvPr/>
        </p:nvSpPr>
        <p:spPr>
          <a:xfrm>
            <a:off x="4875212" y="4049467"/>
            <a:ext cx="5105400" cy="762000"/>
          </a:xfrm>
          <a:prstGeom prst="accentBorderCallout2">
            <a:avLst>
              <a:gd name="adj1" fmla="val 18750"/>
              <a:gd name="adj2" fmla="val -8333"/>
              <a:gd name="adj3" fmla="val 18750"/>
              <a:gd name="adj4" fmla="val -16667"/>
              <a:gd name="adj5" fmla="val 105007"/>
              <a:gd name="adj6" fmla="val -46167"/>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What is the Stack Data Type?</a:t>
            </a:r>
          </a:p>
        </p:txBody>
      </p:sp>
      <p:sp>
        <p:nvSpPr>
          <p:cNvPr id="22" name="Oval 21"/>
          <p:cNvSpPr/>
          <p:nvPr/>
        </p:nvSpPr>
        <p:spPr>
          <a:xfrm>
            <a:off x="1674812" y="5879609"/>
            <a:ext cx="838200" cy="7620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4</a:t>
            </a:r>
          </a:p>
        </p:txBody>
      </p:sp>
      <p:sp>
        <p:nvSpPr>
          <p:cNvPr id="23" name="Line Callout 2 (Border and Accent Bar) 22"/>
          <p:cNvSpPr/>
          <p:nvPr/>
        </p:nvSpPr>
        <p:spPr>
          <a:xfrm>
            <a:off x="4875212" y="5345538"/>
            <a:ext cx="5105400" cy="762000"/>
          </a:xfrm>
          <a:prstGeom prst="accentBorderCallout2">
            <a:avLst>
              <a:gd name="adj1" fmla="val 18750"/>
              <a:gd name="adj2" fmla="val -8333"/>
              <a:gd name="adj3" fmla="val 18750"/>
              <a:gd name="adj4" fmla="val -16667"/>
              <a:gd name="adj5" fmla="val 105007"/>
              <a:gd name="adj6" fmla="val -46167"/>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Operations on the Stack Data Type?</a:t>
            </a:r>
          </a:p>
        </p:txBody>
      </p:sp>
    </p:spTree>
    <p:extLst>
      <p:ext uri="{BB962C8B-B14F-4D97-AF65-F5344CB8AC3E}">
        <p14:creationId xmlns:p14="http://schemas.microsoft.com/office/powerpoint/2010/main" val="352911432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par>
                          <p:cTn id="8" fill="hold">
                            <p:stCondLst>
                              <p:cond delay="1000"/>
                            </p:stCondLst>
                            <p:childTnLst>
                              <p:par>
                                <p:cTn id="9" presetID="16" presetClass="entr" presetSubtype="37"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outVertical)">
                                      <p:cBhvr>
                                        <p:cTn id="11" dur="500"/>
                                        <p:tgtEl>
                                          <p:spTgt spid="6"/>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1500"/>
                                        <p:tgtEl>
                                          <p:spTgt spid="7"/>
                                        </p:tgtEl>
                                      </p:cBhvr>
                                    </p:animEffect>
                                  </p:childTnLst>
                                </p:cTn>
                              </p:par>
                            </p:childTnLst>
                          </p:cTn>
                        </p:par>
                        <p:par>
                          <p:cTn id="16" fill="hold">
                            <p:stCondLst>
                              <p:cond delay="3000"/>
                            </p:stCondLst>
                            <p:childTnLst>
                              <p:par>
                                <p:cTn id="17" presetID="16" presetClass="entr" presetSubtype="37"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barn(outVertical)">
                                      <p:cBhvr>
                                        <p:cTn id="19" dur="500"/>
                                        <p:tgtEl>
                                          <p:spTgt spid="18"/>
                                        </p:tgtEl>
                                      </p:cBhvr>
                                    </p:animEffect>
                                  </p:childTnLst>
                                </p:cTn>
                              </p:par>
                            </p:childTnLst>
                          </p:cTn>
                        </p:par>
                        <p:par>
                          <p:cTn id="20" fill="hold">
                            <p:stCondLst>
                              <p:cond delay="3500"/>
                            </p:stCondLst>
                            <p:childTnLst>
                              <p:par>
                                <p:cTn id="21" presetID="22" presetClass="entr" presetSubtype="8"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1500"/>
                                        <p:tgtEl>
                                          <p:spTgt spid="19"/>
                                        </p:tgtEl>
                                      </p:cBhvr>
                                    </p:animEffect>
                                  </p:childTnLst>
                                </p:cTn>
                              </p:par>
                            </p:childTnLst>
                          </p:cTn>
                        </p:par>
                        <p:par>
                          <p:cTn id="24" fill="hold">
                            <p:stCondLst>
                              <p:cond delay="5000"/>
                            </p:stCondLst>
                            <p:childTnLst>
                              <p:par>
                                <p:cTn id="25" presetID="16" presetClass="entr" presetSubtype="37"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arn(outVertical)">
                                      <p:cBhvr>
                                        <p:cTn id="27" dur="500"/>
                                        <p:tgtEl>
                                          <p:spTgt spid="20"/>
                                        </p:tgtEl>
                                      </p:cBhvr>
                                    </p:animEffect>
                                  </p:childTnLst>
                                </p:cTn>
                              </p:par>
                            </p:childTnLst>
                          </p:cTn>
                        </p:par>
                        <p:par>
                          <p:cTn id="28" fill="hold">
                            <p:stCondLst>
                              <p:cond delay="5500"/>
                            </p:stCondLst>
                            <p:childTnLst>
                              <p:par>
                                <p:cTn id="29" presetID="22" presetClass="entr" presetSubtype="8"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1500"/>
                                        <p:tgtEl>
                                          <p:spTgt spid="21"/>
                                        </p:tgtEl>
                                      </p:cBhvr>
                                    </p:animEffect>
                                  </p:childTnLst>
                                </p:cTn>
                              </p:par>
                            </p:childTnLst>
                          </p:cTn>
                        </p:par>
                        <p:par>
                          <p:cTn id="32" fill="hold">
                            <p:stCondLst>
                              <p:cond delay="7000"/>
                            </p:stCondLst>
                            <p:childTnLst>
                              <p:par>
                                <p:cTn id="33" presetID="16" presetClass="entr" presetSubtype="37"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barn(outVertical)">
                                      <p:cBhvr>
                                        <p:cTn id="35" dur="500"/>
                                        <p:tgtEl>
                                          <p:spTgt spid="22"/>
                                        </p:tgtEl>
                                      </p:cBhvr>
                                    </p:animEffect>
                                  </p:childTnLst>
                                </p:cTn>
                              </p:par>
                            </p:childTnLst>
                          </p:cTn>
                        </p:par>
                        <p:par>
                          <p:cTn id="36" fill="hold">
                            <p:stCondLst>
                              <p:cond delay="7500"/>
                            </p:stCondLst>
                            <p:childTnLst>
                              <p:par>
                                <p:cTn id="37" presetID="22" presetClass="entr" presetSubtype="8"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1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animBg="1"/>
      <p:bldP spid="7" grpId="0" animBg="1"/>
      <p:bldP spid="18" grpId="0" animBg="1"/>
      <p:bldP spid="19" grpId="0" animBg="1"/>
      <p:bldP spid="20" grpId="0" animBg="1"/>
      <p:bldP spid="21" grpId="0" animBg="1"/>
      <p:bldP spid="22" grpId="0"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065212" y="1371600"/>
            <a:ext cx="5461901" cy="609600"/>
          </a:xfrm>
        </p:spPr>
        <p:txBody>
          <a:bodyPr>
            <a:normAutofit fontScale="92500"/>
          </a:bodyPr>
          <a:lstStyle/>
          <a:p>
            <a:r>
              <a:rPr lang="en-US" dirty="0">
                <a:solidFill>
                  <a:schemeClr val="accent1">
                    <a:lumMod val="60000"/>
                    <a:lumOff val="40000"/>
                  </a:schemeClr>
                </a:solidFill>
              </a:rPr>
              <a:t>1. What is Data Abstraction?</a:t>
            </a:r>
          </a:p>
        </p:txBody>
      </p:sp>
      <p:sp>
        <p:nvSpPr>
          <p:cNvPr id="7" name="Flowchart: Stored Data 6"/>
          <p:cNvSpPr/>
          <p:nvPr/>
        </p:nvSpPr>
        <p:spPr>
          <a:xfrm>
            <a:off x="1217612" y="152400"/>
            <a:ext cx="6629400" cy="762000"/>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I. ADT overview</a:t>
            </a:r>
          </a:p>
        </p:txBody>
      </p:sp>
      <p:sp>
        <p:nvSpPr>
          <p:cNvPr id="8" name="Oval 7"/>
          <p:cNvSpPr/>
          <p:nvPr/>
        </p:nvSpPr>
        <p:spPr>
          <a:xfrm>
            <a:off x="8266112" y="457200"/>
            <a:ext cx="3048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Oval 8"/>
          <p:cNvSpPr/>
          <p:nvPr/>
        </p:nvSpPr>
        <p:spPr>
          <a:xfrm>
            <a:off x="9142412" y="419100"/>
            <a:ext cx="3810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Oval 9"/>
          <p:cNvSpPr/>
          <p:nvPr/>
        </p:nvSpPr>
        <p:spPr>
          <a:xfrm>
            <a:off x="10093324" y="381000"/>
            <a:ext cx="457200" cy="381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Rectangle 11"/>
          <p:cNvSpPr/>
          <p:nvPr/>
        </p:nvSpPr>
        <p:spPr>
          <a:xfrm>
            <a:off x="1692274" y="1905000"/>
            <a:ext cx="9659938" cy="1569660"/>
          </a:xfrm>
          <a:prstGeom prst="rect">
            <a:avLst/>
          </a:prstGeom>
        </p:spPr>
        <p:txBody>
          <a:bodyPr wrap="square">
            <a:spAutoFit/>
          </a:bodyPr>
          <a:lstStyle/>
          <a:p>
            <a:r>
              <a:rPr lang="en-US" b="1" dirty="0">
                <a:solidFill>
                  <a:srgbClr val="E8E8E8"/>
                </a:solidFill>
              </a:rPr>
              <a:t>Data abstraction</a:t>
            </a:r>
            <a:r>
              <a:rPr lang="en-US" dirty="0">
                <a:solidFill>
                  <a:srgbClr val="E8E8E8"/>
                </a:solidFill>
              </a:rPr>
              <a:t> is the reduction of a particular body of data to a simplified representation of the whole. Abstraction, in general, is the process of taking away or removing characteristics from something in order to reduce it to a set of essential characteristics.</a:t>
            </a:r>
            <a:endParaRPr lang="en-US" dirty="0"/>
          </a:p>
        </p:txBody>
      </p:sp>
      <p:sp>
        <p:nvSpPr>
          <p:cNvPr id="13" name="Rectangle 12"/>
          <p:cNvSpPr/>
          <p:nvPr/>
        </p:nvSpPr>
        <p:spPr>
          <a:xfrm>
            <a:off x="1692274" y="3761868"/>
            <a:ext cx="9659938" cy="830997"/>
          </a:xfrm>
          <a:prstGeom prst="rect">
            <a:avLst/>
          </a:prstGeom>
        </p:spPr>
        <p:txBody>
          <a:bodyPr wrap="square">
            <a:spAutoFit/>
          </a:bodyPr>
          <a:lstStyle/>
          <a:p>
            <a:r>
              <a:rPr lang="en-US" b="1" dirty="0">
                <a:solidFill>
                  <a:srgbClr val="E8E8E8"/>
                </a:solidFill>
              </a:rPr>
              <a:t>For example, </a:t>
            </a:r>
            <a:r>
              <a:rPr lang="en-US" dirty="0">
                <a:solidFill>
                  <a:srgbClr val="E8E8E8"/>
                </a:solidFill>
              </a:rPr>
              <a:t>method abstraction in OOP like C++ can use (pre-defined) methods without concern about how they work inside.</a:t>
            </a:r>
            <a:endParaRPr lang="en-US" dirty="0"/>
          </a:p>
        </p:txBody>
      </p:sp>
      <p:pic>
        <p:nvPicPr>
          <p:cNvPr id="11" name="Picture 18" descr="Pearson BTEC • SBCS Global Learning Institu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06897" y="27990"/>
            <a:ext cx="1551765" cy="50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48215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1+#ppt_w/2"/>
                                          </p:val>
                                        </p:tav>
                                        <p:tav tm="100000">
                                          <p:val>
                                            <p:strVal val="#ppt_x"/>
                                          </p:val>
                                        </p:tav>
                                      </p:tavLst>
                                    </p:anim>
                                    <p:anim calcmode="lin" valueType="num">
                                      <p:cBhvr additive="base">
                                        <p:cTn id="23" dur="500" fill="hold"/>
                                        <p:tgtEl>
                                          <p:spTgt spid="10"/>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wipe(up)">
                                      <p:cBhvr>
                                        <p:cTn id="27" dur="1000"/>
                                        <p:tgtEl>
                                          <p:spTgt spid="5">
                                            <p:txEl>
                                              <p:pRg st="0" end="0"/>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up)">
                                      <p:cBhvr>
                                        <p:cTn id="31" dur="1000"/>
                                        <p:tgtEl>
                                          <p:spTgt spid="12"/>
                                        </p:tgtEl>
                                      </p:cBhvr>
                                    </p:animEffect>
                                  </p:childTnLst>
                                </p:cTn>
                              </p:par>
                            </p:childTnLst>
                          </p:cTn>
                        </p:par>
                        <p:par>
                          <p:cTn id="32" fill="hold">
                            <p:stCondLst>
                              <p:cond delay="4000"/>
                            </p:stCondLst>
                            <p:childTnLst>
                              <p:par>
                                <p:cTn id="33" presetID="22" presetClass="entr" presetSubtype="1"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p:bldP spid="8" grpId="0" animBg="1"/>
      <p:bldP spid="9" grpId="0" animBg="1"/>
      <p:bldP spid="10" grpId="0" animBg="1"/>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4000">
              <a:schemeClr val="bg2">
                <a:tint val="100000"/>
                <a:shade val="0"/>
                <a:satMod val="100000"/>
              </a:schemeClr>
            </a:gs>
            <a:gs pos="64000">
              <a:schemeClr val="bg2">
                <a:tint val="100000"/>
                <a:shade val="30000"/>
                <a:satMod val="100000"/>
              </a:schemeClr>
            </a:gs>
            <a:gs pos="62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sp>
        <p:nvSpPr>
          <p:cNvPr id="4" name="Subtitle 4"/>
          <p:cNvSpPr txBox="1">
            <a:spLocks/>
          </p:cNvSpPr>
          <p:nvPr/>
        </p:nvSpPr>
        <p:spPr>
          <a:xfrm>
            <a:off x="989012" y="304800"/>
            <a:ext cx="6172200" cy="533400"/>
          </a:xfrm>
          <a:prstGeom prst="rect">
            <a:avLst/>
          </a:prstGeom>
        </p:spPr>
        <p:txBody>
          <a:bodyPr vert="horz" lIns="121899" tIns="60949" rIns="121899" bIns="60949" rtlCol="0">
            <a:normAutofit fontScale="92500"/>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dirty="0">
                <a:solidFill>
                  <a:schemeClr val="accent1">
                    <a:lumMod val="60000"/>
                    <a:lumOff val="40000"/>
                  </a:schemeClr>
                </a:solidFill>
              </a:rPr>
              <a:t>2. WHAT IS DATA ABSTRACTION TYPE (ADT)?</a:t>
            </a:r>
          </a:p>
        </p:txBody>
      </p:sp>
      <p:pic>
        <p:nvPicPr>
          <p:cNvPr id="7" name="Picture 6"/>
          <p:cNvPicPr>
            <a:picLocks noChangeAspect="1"/>
          </p:cNvPicPr>
          <p:nvPr/>
        </p:nvPicPr>
        <p:blipFill>
          <a:blip r:embed="rId3"/>
          <a:stretch>
            <a:fillRect/>
          </a:stretch>
        </p:blipFill>
        <p:spPr>
          <a:xfrm>
            <a:off x="7161212" y="809625"/>
            <a:ext cx="4879665" cy="35641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989012" y="838200"/>
            <a:ext cx="6019800" cy="4154984"/>
          </a:xfrm>
          <a:prstGeom prst="rect">
            <a:avLst/>
          </a:prstGeom>
          <a:noFill/>
        </p:spPr>
        <p:txBody>
          <a:bodyPr wrap="square" rtlCol="0">
            <a:spAutoFit/>
          </a:bodyPr>
          <a:lstStyle/>
          <a:p>
            <a:pPr algn="just"/>
            <a:r>
              <a:rPr lang="en-US" dirty="0"/>
              <a:t>An abstract data type (ADT) is a specification of a data type in some programming languages, independent of the implementation. The interface for the ADT is defined by the type and set of operations on that type. The behavior of each operation is determined by its inputs and outputs. </a:t>
            </a:r>
          </a:p>
          <a:p>
            <a:pPr algn="just"/>
            <a:r>
              <a:rPr lang="en-US" dirty="0"/>
              <a:t>ADT is not exactly as defined as how the data type is implemented. These implementation details are hidden from ADT users and protected from outside access - </a:t>
            </a:r>
            <a:r>
              <a:rPr lang="en-US" dirty="0">
                <a:solidFill>
                  <a:srgbClr val="FFFF00"/>
                </a:solidFill>
              </a:rPr>
              <a:t>Encapsulation</a:t>
            </a:r>
            <a:r>
              <a:rPr lang="en-US" dirty="0"/>
              <a:t>.</a:t>
            </a:r>
          </a:p>
        </p:txBody>
      </p:sp>
    </p:spTree>
    <p:extLst>
      <p:ext uri="{BB962C8B-B14F-4D97-AF65-F5344CB8AC3E}">
        <p14:creationId xmlns:p14="http://schemas.microsoft.com/office/powerpoint/2010/main" val="317002243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xit" presetSubtype="0" fill="hold" grpId="0" nodeType="clickEffect">
                                  <p:stCondLst>
                                    <p:cond delay="0"/>
                                  </p:stCondLst>
                                  <p:childTnLst>
                                    <p:animEffect transition="out" filter="fade">
                                      <p:cBhvr>
                                        <p:cTn id="6" dur="500"/>
                                        <p:tgtEl>
                                          <p:spTgt spid="4"/>
                                        </p:tgtEl>
                                      </p:cBhvr>
                                    </p:animEffect>
                                    <p:anim calcmode="lin" valueType="num">
                                      <p:cBhvr>
                                        <p:cTn id="7" dur="500"/>
                                        <p:tgtEl>
                                          <p:spTgt spid="4"/>
                                        </p:tgtEl>
                                        <p:attrNameLst>
                                          <p:attrName>ppt_x</p:attrName>
                                        </p:attrNameLst>
                                      </p:cBhvr>
                                      <p:tavLst>
                                        <p:tav tm="0">
                                          <p:val>
                                            <p:strVal val="ppt_x"/>
                                          </p:val>
                                        </p:tav>
                                        <p:tav tm="100000">
                                          <p:val>
                                            <p:strVal val="ppt_x"/>
                                          </p:val>
                                        </p:tav>
                                      </p:tavLst>
                                    </p:anim>
                                    <p:anim calcmode="lin" valueType="num">
                                      <p:cBhvr>
                                        <p:cTn id="8" dur="500"/>
                                        <p:tgtEl>
                                          <p:spTgt spid="4"/>
                                        </p:tgtEl>
                                        <p:attrNameLst>
                                          <p:attrName>ppt_y</p:attrName>
                                        </p:attrNameLst>
                                      </p:cBhvr>
                                      <p:tavLst>
                                        <p:tav tm="0">
                                          <p:val>
                                            <p:strVal val="ppt_y"/>
                                          </p:val>
                                        </p:tav>
                                        <p:tav tm="100000">
                                          <p:val>
                                            <p:strVal val="ppt_y-.1"/>
                                          </p:val>
                                        </p:tav>
                                      </p:tavLst>
                                    </p:anim>
                                    <p:set>
                                      <p:cBhvr>
                                        <p:cTn id="9" dur="1" fill="hold">
                                          <p:stCondLst>
                                            <p:cond delay="499"/>
                                          </p:stCondLst>
                                        </p:cTn>
                                        <p:tgtEl>
                                          <p:spTgt spid="4"/>
                                        </p:tgtEl>
                                        <p:attrNameLst>
                                          <p:attrName>style.visibility</p:attrName>
                                        </p:attrNameLst>
                                      </p:cBhvr>
                                      <p:to>
                                        <p:strVal val="hidden"/>
                                      </p:to>
                                    </p:set>
                                  </p:childTnLst>
                                </p:cTn>
                              </p:par>
                            </p:childTnLst>
                          </p:cTn>
                        </p:par>
                        <p:par>
                          <p:cTn id="10" fill="hold">
                            <p:stCondLst>
                              <p:cond delay="500"/>
                            </p:stCondLst>
                            <p:childTnLst>
                              <p:par>
                                <p:cTn id="11" presetID="2" presetClass="exit" presetSubtype="8" fill="hold" grpId="0" nodeType="after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0-ppt_w/2"/>
                                          </p:val>
                                        </p:tav>
                                      </p:tavLst>
                                    </p:anim>
                                    <p:anim calcmode="lin" valueType="num">
                                      <p:cBhvr additive="base">
                                        <p:cTn id="13" dur="500"/>
                                        <p:tgtEl>
                                          <p:spTgt spid="8"/>
                                        </p:tgtEl>
                                        <p:attrNameLst>
                                          <p:attrName>ppt_y</p:attrName>
                                        </p:attrNameLst>
                                      </p:cBhvr>
                                      <p:tavLst>
                                        <p:tav tm="0">
                                          <p:val>
                                            <p:strVal val="ppt_y"/>
                                          </p:val>
                                        </p:tav>
                                        <p:tav tm="100000">
                                          <p:val>
                                            <p:strVal val="ppt_y"/>
                                          </p:val>
                                        </p:tav>
                                      </p:tavLst>
                                    </p:anim>
                                    <p:set>
                                      <p:cBhvr>
                                        <p:cTn id="14" dur="1" fill="hold">
                                          <p:stCondLst>
                                            <p:cond delay="499"/>
                                          </p:stCondLst>
                                        </p:cTn>
                                        <p:tgtEl>
                                          <p:spTgt spid="8"/>
                                        </p:tgtEl>
                                        <p:attrNameLst>
                                          <p:attrName>style.visibility</p:attrName>
                                        </p:attrNameLst>
                                      </p:cBhvr>
                                      <p:to>
                                        <p:strVal val="hidden"/>
                                      </p:to>
                                    </p:set>
                                  </p:childTnLst>
                                </p:cTn>
                              </p:par>
                            </p:childTnLst>
                          </p:cTn>
                        </p:par>
                        <p:par>
                          <p:cTn id="15" fill="hold">
                            <p:stCondLst>
                              <p:cond delay="1000"/>
                            </p:stCondLst>
                            <p:childTnLst>
                              <p:par>
                                <p:cTn id="16" presetID="2" presetClass="exit" presetSubtype="2" fill="hold" nodeType="afterEffect">
                                  <p:stCondLst>
                                    <p:cond delay="0"/>
                                  </p:stCondLst>
                                  <p:childTnLst>
                                    <p:anim calcmode="lin" valueType="num">
                                      <p:cBhvr additive="base">
                                        <p:cTn id="17" dur="500"/>
                                        <p:tgtEl>
                                          <p:spTgt spid="7"/>
                                        </p:tgtEl>
                                        <p:attrNameLst>
                                          <p:attrName>ppt_x</p:attrName>
                                        </p:attrNameLst>
                                      </p:cBhvr>
                                      <p:tavLst>
                                        <p:tav tm="0">
                                          <p:val>
                                            <p:strVal val="ppt_x"/>
                                          </p:val>
                                        </p:tav>
                                        <p:tav tm="100000">
                                          <p:val>
                                            <p:strVal val="1+ppt_w/2"/>
                                          </p:val>
                                        </p:tav>
                                      </p:tavLst>
                                    </p:anim>
                                    <p:anim calcmode="lin" valueType="num">
                                      <p:cBhvr additive="base">
                                        <p:cTn id="18" dur="500"/>
                                        <p:tgtEl>
                                          <p:spTgt spid="7"/>
                                        </p:tgtEl>
                                        <p:attrNameLst>
                                          <p:attrName>ppt_y</p:attrName>
                                        </p:attrNameLst>
                                      </p:cBhvr>
                                      <p:tavLst>
                                        <p:tav tm="0">
                                          <p:val>
                                            <p:strVal val="ppt_y"/>
                                          </p:val>
                                        </p:tav>
                                        <p:tav tm="100000">
                                          <p:val>
                                            <p:strVal val="ppt_y"/>
                                          </p:val>
                                        </p:tav>
                                      </p:tavLst>
                                    </p:anim>
                                    <p:set>
                                      <p:cBhvr>
                                        <p:cTn id="19"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4000">
              <a:schemeClr val="bg2">
                <a:tint val="100000"/>
                <a:shade val="0"/>
                <a:satMod val="100000"/>
              </a:schemeClr>
            </a:gs>
            <a:gs pos="64000">
              <a:schemeClr val="bg2">
                <a:tint val="100000"/>
                <a:shade val="30000"/>
                <a:satMod val="100000"/>
              </a:schemeClr>
            </a:gs>
            <a:gs pos="62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sp>
        <p:nvSpPr>
          <p:cNvPr id="4" name="Subtitle 4"/>
          <p:cNvSpPr txBox="1">
            <a:spLocks/>
          </p:cNvSpPr>
          <p:nvPr/>
        </p:nvSpPr>
        <p:spPr>
          <a:xfrm>
            <a:off x="989012" y="304800"/>
            <a:ext cx="6172200" cy="53340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dirty="0">
                <a:solidFill>
                  <a:schemeClr val="accent1">
                    <a:lumMod val="60000"/>
                    <a:lumOff val="40000"/>
                  </a:schemeClr>
                </a:solidFill>
              </a:rPr>
              <a:t>3. BENEFITS</a:t>
            </a:r>
          </a:p>
        </p:txBody>
      </p:sp>
      <p:sp>
        <p:nvSpPr>
          <p:cNvPr id="8" name="TextBox 7"/>
          <p:cNvSpPr txBox="1"/>
          <p:nvPr/>
        </p:nvSpPr>
        <p:spPr>
          <a:xfrm>
            <a:off x="989012" y="838200"/>
            <a:ext cx="6019800" cy="3847207"/>
          </a:xfrm>
          <a:prstGeom prst="rect">
            <a:avLst/>
          </a:prstGeom>
          <a:noFill/>
        </p:spPr>
        <p:txBody>
          <a:bodyPr wrap="square" rtlCol="0">
            <a:spAutoFit/>
          </a:bodyPr>
          <a:lstStyle/>
          <a:p>
            <a:pPr algn="just"/>
            <a:r>
              <a:rPr lang="en-US" b="1" dirty="0"/>
              <a:t>Manufacturer (who creates ADT) benefits:</a:t>
            </a:r>
          </a:p>
          <a:p>
            <a:pPr marL="342900" indent="-342900" algn="just">
              <a:buFont typeface="Wingdings" panose="05000000000000000000" pitchFamily="2" charset="2"/>
              <a:buChar char="§"/>
            </a:pPr>
            <a:r>
              <a:rPr lang="en-US" dirty="0"/>
              <a:t>Easy to modify, maintain</a:t>
            </a:r>
          </a:p>
          <a:p>
            <a:pPr marL="342900" indent="-342900" algn="just">
              <a:buFont typeface="Wingdings" panose="05000000000000000000" pitchFamily="2" charset="2"/>
              <a:buChar char="§"/>
            </a:pPr>
            <a:r>
              <a:rPr lang="en-US" dirty="0"/>
              <a:t>Profitable</a:t>
            </a:r>
          </a:p>
          <a:p>
            <a:pPr marL="342900" indent="-342900" algn="just">
              <a:buFont typeface="Wingdings" panose="05000000000000000000" pitchFamily="2" charset="2"/>
              <a:buChar char="§"/>
            </a:pPr>
            <a:r>
              <a:rPr lang="en-US" dirty="0"/>
              <a:t>Reusable</a:t>
            </a:r>
          </a:p>
          <a:p>
            <a:pPr algn="just"/>
            <a:endParaRPr lang="en-US" dirty="0"/>
          </a:p>
          <a:p>
            <a:pPr algn="just"/>
            <a:r>
              <a:rPr lang="en-US" b="1" dirty="0"/>
              <a:t>Client (who uses ADT) benefits:</a:t>
            </a:r>
          </a:p>
          <a:p>
            <a:pPr marL="342900" indent="-342900" algn="just">
              <a:buFont typeface="Wingdings" panose="05000000000000000000" pitchFamily="2" charset="2"/>
              <a:buChar char="ü"/>
            </a:pPr>
            <a:r>
              <a:rPr lang="en-US" dirty="0"/>
              <a:t>Simple To Use, Understand</a:t>
            </a:r>
          </a:p>
          <a:p>
            <a:pPr marL="342900" indent="-342900" algn="just">
              <a:buFont typeface="Wingdings" panose="05000000000000000000" pitchFamily="2" charset="2"/>
              <a:buChar char="ü"/>
            </a:pPr>
            <a:r>
              <a:rPr lang="en-US" dirty="0"/>
              <a:t>Familiar</a:t>
            </a:r>
          </a:p>
          <a:p>
            <a:pPr marL="342900" indent="-342900" algn="just">
              <a:buFont typeface="Wingdings" panose="05000000000000000000" pitchFamily="2" charset="2"/>
              <a:buChar char="ü"/>
            </a:pPr>
            <a:r>
              <a:rPr lang="en-US" dirty="0"/>
              <a:t>Cheap</a:t>
            </a:r>
          </a:p>
          <a:p>
            <a:pPr marL="342900" indent="-342900" algn="just">
              <a:buFont typeface="Wingdings" panose="05000000000000000000" pitchFamily="2" charset="2"/>
              <a:buChar char="ü"/>
            </a:pPr>
            <a:r>
              <a:rPr lang="en-US" dirty="0"/>
              <a:t>Component-based</a:t>
            </a:r>
          </a:p>
        </p:txBody>
      </p:sp>
      <p:pic>
        <p:nvPicPr>
          <p:cNvPr id="1026" name="Picture 2" descr="Benefits Icon. Internet Button On White Background. Stock Photo, Picture  And Royalty Free Image. Image 62466843.">
            <a:extLst>
              <a:ext uri="{FF2B5EF4-FFF2-40B4-BE49-F238E27FC236}">
                <a16:creationId xmlns:a16="http://schemas.microsoft.com/office/drawing/2014/main" id="{1370827B-9472-41D5-AAF9-9DEF7E6FDD0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9812" y="704849"/>
            <a:ext cx="4419600" cy="411390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8754466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xit" presetSubtype="0" fill="hold" grpId="0" nodeType="clickEffect">
                                  <p:stCondLst>
                                    <p:cond delay="0"/>
                                  </p:stCondLst>
                                  <p:childTnLst>
                                    <p:animEffect transition="out" filter="fade">
                                      <p:cBhvr>
                                        <p:cTn id="6" dur="500"/>
                                        <p:tgtEl>
                                          <p:spTgt spid="4"/>
                                        </p:tgtEl>
                                      </p:cBhvr>
                                    </p:animEffect>
                                    <p:anim calcmode="lin" valueType="num">
                                      <p:cBhvr>
                                        <p:cTn id="7" dur="500"/>
                                        <p:tgtEl>
                                          <p:spTgt spid="4"/>
                                        </p:tgtEl>
                                        <p:attrNameLst>
                                          <p:attrName>ppt_x</p:attrName>
                                        </p:attrNameLst>
                                      </p:cBhvr>
                                      <p:tavLst>
                                        <p:tav tm="0">
                                          <p:val>
                                            <p:strVal val="ppt_x"/>
                                          </p:val>
                                        </p:tav>
                                        <p:tav tm="100000">
                                          <p:val>
                                            <p:strVal val="ppt_x"/>
                                          </p:val>
                                        </p:tav>
                                      </p:tavLst>
                                    </p:anim>
                                    <p:anim calcmode="lin" valueType="num">
                                      <p:cBhvr>
                                        <p:cTn id="8" dur="500"/>
                                        <p:tgtEl>
                                          <p:spTgt spid="4"/>
                                        </p:tgtEl>
                                        <p:attrNameLst>
                                          <p:attrName>ppt_y</p:attrName>
                                        </p:attrNameLst>
                                      </p:cBhvr>
                                      <p:tavLst>
                                        <p:tav tm="0">
                                          <p:val>
                                            <p:strVal val="ppt_y"/>
                                          </p:val>
                                        </p:tav>
                                        <p:tav tm="100000">
                                          <p:val>
                                            <p:strVal val="ppt_y-.1"/>
                                          </p:val>
                                        </p:tav>
                                      </p:tavLst>
                                    </p:anim>
                                    <p:set>
                                      <p:cBhvr>
                                        <p:cTn id="9" dur="1" fill="hold">
                                          <p:stCondLst>
                                            <p:cond delay="499"/>
                                          </p:stCondLst>
                                        </p:cTn>
                                        <p:tgtEl>
                                          <p:spTgt spid="4"/>
                                        </p:tgtEl>
                                        <p:attrNameLst>
                                          <p:attrName>style.visibility</p:attrName>
                                        </p:attrNameLst>
                                      </p:cBhvr>
                                      <p:to>
                                        <p:strVal val="hidden"/>
                                      </p:to>
                                    </p:set>
                                  </p:childTnLst>
                                </p:cTn>
                              </p:par>
                            </p:childTnLst>
                          </p:cTn>
                        </p:par>
                        <p:par>
                          <p:cTn id="10" fill="hold">
                            <p:stCondLst>
                              <p:cond delay="500"/>
                            </p:stCondLst>
                            <p:childTnLst>
                              <p:par>
                                <p:cTn id="11" presetID="2" presetClass="exit" presetSubtype="8" fill="hold" grpId="0" nodeType="after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0-ppt_w/2"/>
                                          </p:val>
                                        </p:tav>
                                      </p:tavLst>
                                    </p:anim>
                                    <p:anim calcmode="lin" valueType="num">
                                      <p:cBhvr additive="base">
                                        <p:cTn id="13" dur="500"/>
                                        <p:tgtEl>
                                          <p:spTgt spid="8"/>
                                        </p:tgtEl>
                                        <p:attrNameLst>
                                          <p:attrName>ppt_y</p:attrName>
                                        </p:attrNameLst>
                                      </p:cBhvr>
                                      <p:tavLst>
                                        <p:tav tm="0">
                                          <p:val>
                                            <p:strVal val="ppt_y"/>
                                          </p:val>
                                        </p:tav>
                                        <p:tav tm="100000">
                                          <p:val>
                                            <p:strVal val="ppt_y"/>
                                          </p:val>
                                        </p:tav>
                                      </p:tavLst>
                                    </p:anim>
                                    <p:set>
                                      <p:cBhvr>
                                        <p:cTn id="14" dur="1" fill="hold">
                                          <p:stCondLst>
                                            <p:cond delay="499"/>
                                          </p:stCondLst>
                                        </p:cTn>
                                        <p:tgtEl>
                                          <p:spTgt spid="8"/>
                                        </p:tgtEl>
                                        <p:attrNameLst>
                                          <p:attrName>style.visibility</p:attrName>
                                        </p:attrNameLst>
                                      </p:cBhvr>
                                      <p:to>
                                        <p:strVal val="hidden"/>
                                      </p:to>
                                    </p:set>
                                  </p:childTnLst>
                                </p:cTn>
                              </p:par>
                            </p:childTnLst>
                          </p:cTn>
                        </p:par>
                        <p:par>
                          <p:cTn id="15" fill="hold">
                            <p:stCondLst>
                              <p:cond delay="1000"/>
                            </p:stCondLst>
                            <p:childTnLst>
                              <p:par>
                                <p:cTn id="16" presetID="2" presetClass="exit" presetSubtype="2" fill="hold" nodeType="afterEffect">
                                  <p:stCondLst>
                                    <p:cond delay="0"/>
                                  </p:stCondLst>
                                  <p:childTnLst>
                                    <p:anim calcmode="lin" valueType="num">
                                      <p:cBhvr additive="base">
                                        <p:cTn id="17" dur="500"/>
                                        <p:tgtEl>
                                          <p:spTgt spid="1026"/>
                                        </p:tgtEl>
                                        <p:attrNameLst>
                                          <p:attrName>ppt_x</p:attrName>
                                        </p:attrNameLst>
                                      </p:cBhvr>
                                      <p:tavLst>
                                        <p:tav tm="0">
                                          <p:val>
                                            <p:strVal val="ppt_x"/>
                                          </p:val>
                                        </p:tav>
                                        <p:tav tm="100000">
                                          <p:val>
                                            <p:strVal val="1+ppt_w/2"/>
                                          </p:val>
                                        </p:tav>
                                      </p:tavLst>
                                    </p:anim>
                                    <p:anim calcmode="lin" valueType="num">
                                      <p:cBhvr additive="base">
                                        <p:cTn id="18" dur="500"/>
                                        <p:tgtEl>
                                          <p:spTgt spid="1026"/>
                                        </p:tgtEl>
                                        <p:attrNameLst>
                                          <p:attrName>ppt_y</p:attrName>
                                        </p:attrNameLst>
                                      </p:cBhvr>
                                      <p:tavLst>
                                        <p:tav tm="0">
                                          <p:val>
                                            <p:strVal val="ppt_y"/>
                                          </p:val>
                                        </p:tav>
                                        <p:tav tm="100000">
                                          <p:val>
                                            <p:strVal val="ppt_y"/>
                                          </p:val>
                                        </p:tav>
                                      </p:tavLst>
                                    </p:anim>
                                    <p:set>
                                      <p:cBhvr>
                                        <p:cTn id="19"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14000">
              <a:schemeClr val="bg2">
                <a:tint val="100000"/>
                <a:shade val="0"/>
                <a:satMod val="100000"/>
              </a:schemeClr>
            </a:gs>
            <a:gs pos="64000">
              <a:schemeClr val="bg2">
                <a:tint val="100000"/>
                <a:shade val="30000"/>
                <a:satMod val="100000"/>
              </a:schemeClr>
            </a:gs>
            <a:gs pos="62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sp>
        <p:nvSpPr>
          <p:cNvPr id="4" name="Subtitle 4"/>
          <p:cNvSpPr txBox="1">
            <a:spLocks/>
          </p:cNvSpPr>
          <p:nvPr/>
        </p:nvSpPr>
        <p:spPr>
          <a:xfrm>
            <a:off x="989012" y="304800"/>
            <a:ext cx="6172200" cy="53340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dirty="0">
                <a:solidFill>
                  <a:schemeClr val="accent1">
                    <a:lumMod val="60000"/>
                    <a:lumOff val="40000"/>
                  </a:schemeClr>
                </a:solidFill>
              </a:rPr>
              <a:t>4. ADT vs OOP</a:t>
            </a:r>
          </a:p>
        </p:txBody>
      </p:sp>
      <p:sp>
        <p:nvSpPr>
          <p:cNvPr id="8" name="TextBox 7"/>
          <p:cNvSpPr txBox="1"/>
          <p:nvPr/>
        </p:nvSpPr>
        <p:spPr>
          <a:xfrm>
            <a:off x="989012" y="990600"/>
            <a:ext cx="6630988" cy="6001643"/>
          </a:xfrm>
          <a:prstGeom prst="rect">
            <a:avLst/>
          </a:prstGeom>
          <a:noFill/>
        </p:spPr>
        <p:txBody>
          <a:bodyPr wrap="square" rtlCol="0">
            <a:spAutoFit/>
          </a:bodyPr>
          <a:lstStyle/>
          <a:p>
            <a:pPr marL="342900" indent="-342900" algn="just">
              <a:buFont typeface="Wingdings" panose="05000000000000000000" pitchFamily="2" charset="2"/>
              <a:buChar char="q"/>
            </a:pPr>
            <a:r>
              <a:rPr lang="en-US" dirty="0"/>
              <a:t>ADTs are not a part of a particular programming language.</a:t>
            </a:r>
          </a:p>
          <a:p>
            <a:pPr marL="342900" indent="-342900" algn="just">
              <a:buFont typeface="Wingdings" panose="05000000000000000000" pitchFamily="2" charset="2"/>
              <a:buChar char="q"/>
            </a:pPr>
            <a:r>
              <a:rPr lang="en-US" dirty="0"/>
              <a:t>Rather they are implemented by a programmer to solve a particular problem or some class of problems</a:t>
            </a:r>
          </a:p>
          <a:p>
            <a:pPr marL="342900" indent="-342900" algn="just">
              <a:buFont typeface="Wingdings" panose="05000000000000000000" pitchFamily="2" charset="2"/>
              <a:buChar char="q"/>
            </a:pPr>
            <a:endParaRPr lang="en-US" dirty="0"/>
          </a:p>
          <a:p>
            <a:pPr algn="just"/>
            <a:r>
              <a:rPr lang="en-US" b="1" dirty="0"/>
              <a:t>In OOP, an ADT can be easily modeled as a class</a:t>
            </a:r>
          </a:p>
          <a:p>
            <a:pPr marL="952393" lvl="1" indent="-342900" algn="just">
              <a:buFont typeface="Wingdings" panose="05000000000000000000" pitchFamily="2" charset="2"/>
              <a:buChar char="§"/>
            </a:pPr>
            <a:r>
              <a:rPr lang="en-US" dirty="0"/>
              <a:t>An instance as an object</a:t>
            </a:r>
          </a:p>
          <a:p>
            <a:pPr marL="952393" lvl="1" indent="-342900" algn="just">
              <a:buFont typeface="Wingdings" panose="05000000000000000000" pitchFamily="2" charset="2"/>
              <a:buChar char="§"/>
            </a:pPr>
            <a:r>
              <a:rPr lang="en-US" dirty="0"/>
              <a:t>Data of ADT as properties or fields of a class</a:t>
            </a:r>
          </a:p>
          <a:p>
            <a:pPr marL="952393" lvl="1" indent="-342900" algn="just">
              <a:buFont typeface="Wingdings" panose="05000000000000000000" pitchFamily="2" charset="2"/>
              <a:buChar char="§"/>
            </a:pPr>
            <a:r>
              <a:rPr lang="en-US" dirty="0"/>
              <a:t>Operations as methods</a:t>
            </a:r>
          </a:p>
          <a:p>
            <a:pPr marL="952393" lvl="1" indent="-342900" algn="just">
              <a:buFont typeface="Wingdings" panose="05000000000000000000" pitchFamily="2" charset="2"/>
              <a:buChar char="§"/>
            </a:pPr>
            <a:endParaRPr lang="en-US" dirty="0"/>
          </a:p>
          <a:p>
            <a:pPr marL="342900" indent="-342900" algn="just">
              <a:buFont typeface="Wingdings" panose="05000000000000000000" pitchFamily="2" charset="2"/>
              <a:buChar char="q"/>
            </a:pPr>
            <a:r>
              <a:rPr lang="en-US" dirty="0"/>
              <a:t>ADT ≠ OOP</a:t>
            </a:r>
          </a:p>
          <a:p>
            <a:pPr marL="342900" indent="-342900">
              <a:buFont typeface="Wingdings" panose="05000000000000000000" pitchFamily="2" charset="2"/>
              <a:buChar char="q"/>
            </a:pPr>
            <a:r>
              <a:rPr lang="en-US" dirty="0"/>
              <a:t>Classes in OOP offers more features than ADTs: Inheritance (Superclass-Subclass), Polymorphisms, etc.</a:t>
            </a:r>
          </a:p>
          <a:p>
            <a:pPr algn="just"/>
            <a:endParaRPr lang="en-US" dirty="0"/>
          </a:p>
        </p:txBody>
      </p:sp>
      <p:pic>
        <p:nvPicPr>
          <p:cNvPr id="2050" name="Picture 2" descr="4 Benefits of Object-Oriented Programming | Robert Half">
            <a:extLst>
              <a:ext uri="{FF2B5EF4-FFF2-40B4-BE49-F238E27FC236}">
                <a16:creationId xmlns:a16="http://schemas.microsoft.com/office/drawing/2014/main" id="{7432A1D9-CA29-4516-B7D4-949786918B1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4212" y="1066800"/>
            <a:ext cx="3549315" cy="23622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5" name="Isosceles Triangle 4">
            <a:extLst>
              <a:ext uri="{FF2B5EF4-FFF2-40B4-BE49-F238E27FC236}">
                <a16:creationId xmlns:a16="http://schemas.microsoft.com/office/drawing/2014/main" id="{C3F8FAEB-1159-4CD9-A568-5DCECEEEE28F}"/>
              </a:ext>
            </a:extLst>
          </p:cNvPr>
          <p:cNvSpPr/>
          <p:nvPr/>
        </p:nvSpPr>
        <p:spPr>
          <a:xfrm>
            <a:off x="8063022" y="4354680"/>
            <a:ext cx="2743200" cy="2009510"/>
          </a:xfrm>
          <a:prstGeom prst="triangle">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TextBox 8">
            <a:extLst>
              <a:ext uri="{FF2B5EF4-FFF2-40B4-BE49-F238E27FC236}">
                <a16:creationId xmlns:a16="http://schemas.microsoft.com/office/drawing/2014/main" id="{7A6A6D84-4570-4A6A-80A3-FEAD9FA196B2}"/>
              </a:ext>
            </a:extLst>
          </p:cNvPr>
          <p:cNvSpPr txBox="1"/>
          <p:nvPr/>
        </p:nvSpPr>
        <p:spPr>
          <a:xfrm>
            <a:off x="8761476" y="3967773"/>
            <a:ext cx="715878" cy="1200329"/>
          </a:xfrm>
          <a:prstGeom prst="rect">
            <a:avLst/>
          </a:prstGeom>
          <a:noFill/>
        </p:spPr>
        <p:txBody>
          <a:bodyPr wrap="square" rtlCol="0">
            <a:spAutoFit/>
          </a:bodyPr>
          <a:lstStyle/>
          <a:p>
            <a:r>
              <a:rPr lang="en-US" sz="72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a:t>
            </a:r>
          </a:p>
        </p:txBody>
      </p:sp>
      <p:sp>
        <p:nvSpPr>
          <p:cNvPr id="10" name="TextBox 9">
            <a:extLst>
              <a:ext uri="{FF2B5EF4-FFF2-40B4-BE49-F238E27FC236}">
                <a16:creationId xmlns:a16="http://schemas.microsoft.com/office/drawing/2014/main" id="{DDBDFDD0-E7D0-454A-81FB-5B672276D7F1}"/>
              </a:ext>
            </a:extLst>
          </p:cNvPr>
          <p:cNvSpPr txBox="1"/>
          <p:nvPr/>
        </p:nvSpPr>
        <p:spPr>
          <a:xfrm>
            <a:off x="8940445" y="5183074"/>
            <a:ext cx="715878" cy="1200329"/>
          </a:xfrm>
          <a:prstGeom prst="rect">
            <a:avLst/>
          </a:prstGeom>
          <a:noFill/>
        </p:spPr>
        <p:txBody>
          <a:bodyPr wrap="square" rtlCol="0">
            <a:spAutoFit/>
          </a:bodyPr>
          <a:lstStyle/>
          <a:p>
            <a:r>
              <a:rPr lang="en-US" sz="72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D</a:t>
            </a:r>
          </a:p>
        </p:txBody>
      </p:sp>
      <p:sp>
        <p:nvSpPr>
          <p:cNvPr id="11" name="TextBox 10">
            <a:extLst>
              <a:ext uri="{FF2B5EF4-FFF2-40B4-BE49-F238E27FC236}">
                <a16:creationId xmlns:a16="http://schemas.microsoft.com/office/drawing/2014/main" id="{2205E043-50EC-411A-8C4E-204288952BBB}"/>
              </a:ext>
            </a:extLst>
          </p:cNvPr>
          <p:cNvSpPr txBox="1"/>
          <p:nvPr/>
        </p:nvSpPr>
        <p:spPr>
          <a:xfrm>
            <a:off x="10448283" y="4602122"/>
            <a:ext cx="715878" cy="1200329"/>
          </a:xfrm>
          <a:prstGeom prst="rect">
            <a:avLst/>
          </a:prstGeom>
          <a:noFill/>
        </p:spPr>
        <p:txBody>
          <a:bodyPr wrap="square" rtlCol="0">
            <a:spAutoFit/>
          </a:bodyPr>
          <a:lstStyle/>
          <a:p>
            <a:r>
              <a:rPr lang="en-US" sz="72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T</a:t>
            </a:r>
          </a:p>
        </p:txBody>
      </p:sp>
    </p:spTree>
    <p:extLst>
      <p:ext uri="{BB962C8B-B14F-4D97-AF65-F5344CB8AC3E}">
        <p14:creationId xmlns:p14="http://schemas.microsoft.com/office/powerpoint/2010/main" val="287246956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xit" presetSubtype="0" fill="hold" grpId="0" nodeType="clickEffect">
                                  <p:stCondLst>
                                    <p:cond delay="0"/>
                                  </p:stCondLst>
                                  <p:childTnLst>
                                    <p:animEffect transition="out" filter="fade">
                                      <p:cBhvr>
                                        <p:cTn id="6" dur="500"/>
                                        <p:tgtEl>
                                          <p:spTgt spid="4"/>
                                        </p:tgtEl>
                                      </p:cBhvr>
                                    </p:animEffect>
                                    <p:anim calcmode="lin" valueType="num">
                                      <p:cBhvr>
                                        <p:cTn id="7" dur="500"/>
                                        <p:tgtEl>
                                          <p:spTgt spid="4"/>
                                        </p:tgtEl>
                                        <p:attrNameLst>
                                          <p:attrName>ppt_x</p:attrName>
                                        </p:attrNameLst>
                                      </p:cBhvr>
                                      <p:tavLst>
                                        <p:tav tm="0">
                                          <p:val>
                                            <p:strVal val="ppt_x"/>
                                          </p:val>
                                        </p:tav>
                                        <p:tav tm="100000">
                                          <p:val>
                                            <p:strVal val="ppt_x"/>
                                          </p:val>
                                        </p:tav>
                                      </p:tavLst>
                                    </p:anim>
                                    <p:anim calcmode="lin" valueType="num">
                                      <p:cBhvr>
                                        <p:cTn id="8" dur="500"/>
                                        <p:tgtEl>
                                          <p:spTgt spid="4"/>
                                        </p:tgtEl>
                                        <p:attrNameLst>
                                          <p:attrName>ppt_y</p:attrName>
                                        </p:attrNameLst>
                                      </p:cBhvr>
                                      <p:tavLst>
                                        <p:tav tm="0">
                                          <p:val>
                                            <p:strVal val="ppt_y"/>
                                          </p:val>
                                        </p:tav>
                                        <p:tav tm="100000">
                                          <p:val>
                                            <p:strVal val="ppt_y-.1"/>
                                          </p:val>
                                        </p:tav>
                                      </p:tavLst>
                                    </p:anim>
                                    <p:set>
                                      <p:cBhvr>
                                        <p:cTn id="9" dur="1" fill="hold">
                                          <p:stCondLst>
                                            <p:cond delay="499"/>
                                          </p:stCondLst>
                                        </p:cTn>
                                        <p:tgtEl>
                                          <p:spTgt spid="4"/>
                                        </p:tgtEl>
                                        <p:attrNameLst>
                                          <p:attrName>style.visibility</p:attrName>
                                        </p:attrNameLst>
                                      </p:cBhvr>
                                      <p:to>
                                        <p:strVal val="hidden"/>
                                      </p:to>
                                    </p:set>
                                  </p:childTnLst>
                                </p:cTn>
                              </p:par>
                            </p:childTnLst>
                          </p:cTn>
                        </p:par>
                        <p:par>
                          <p:cTn id="10" fill="hold">
                            <p:stCondLst>
                              <p:cond delay="500"/>
                            </p:stCondLst>
                            <p:childTnLst>
                              <p:par>
                                <p:cTn id="11" presetID="2" presetClass="exit" presetSubtype="8" fill="hold" grpId="0" nodeType="after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0-ppt_w/2"/>
                                          </p:val>
                                        </p:tav>
                                      </p:tavLst>
                                    </p:anim>
                                    <p:anim calcmode="lin" valueType="num">
                                      <p:cBhvr additive="base">
                                        <p:cTn id="13" dur="500"/>
                                        <p:tgtEl>
                                          <p:spTgt spid="8"/>
                                        </p:tgtEl>
                                        <p:attrNameLst>
                                          <p:attrName>ppt_y</p:attrName>
                                        </p:attrNameLst>
                                      </p:cBhvr>
                                      <p:tavLst>
                                        <p:tav tm="0">
                                          <p:val>
                                            <p:strVal val="ppt_y"/>
                                          </p:val>
                                        </p:tav>
                                        <p:tav tm="100000">
                                          <p:val>
                                            <p:strVal val="ppt_y"/>
                                          </p:val>
                                        </p:tav>
                                      </p:tavLst>
                                    </p:anim>
                                    <p:set>
                                      <p:cBhvr>
                                        <p:cTn id="14" dur="1" fill="hold">
                                          <p:stCondLst>
                                            <p:cond delay="499"/>
                                          </p:stCondLst>
                                        </p:cTn>
                                        <p:tgtEl>
                                          <p:spTgt spid="8"/>
                                        </p:tgtEl>
                                        <p:attrNameLst>
                                          <p:attrName>style.visibility</p:attrName>
                                        </p:attrNameLst>
                                      </p:cBhvr>
                                      <p:to>
                                        <p:strVal val="hidden"/>
                                      </p:to>
                                    </p:set>
                                  </p:childTnLst>
                                </p:cTn>
                              </p:par>
                            </p:childTnLst>
                          </p:cTn>
                        </p:par>
                        <p:par>
                          <p:cTn id="15" fill="hold">
                            <p:stCondLst>
                              <p:cond delay="1000"/>
                            </p:stCondLst>
                            <p:childTnLst>
                              <p:par>
                                <p:cTn id="16" presetID="2" presetClass="exit" presetSubtype="4" fill="hold" nodeType="afterEffect">
                                  <p:stCondLst>
                                    <p:cond delay="0"/>
                                  </p:stCondLst>
                                  <p:childTnLst>
                                    <p:anim calcmode="lin" valueType="num">
                                      <p:cBhvr additive="base">
                                        <p:cTn id="17" dur="500"/>
                                        <p:tgtEl>
                                          <p:spTgt spid="2050"/>
                                        </p:tgtEl>
                                        <p:attrNameLst>
                                          <p:attrName>ppt_x</p:attrName>
                                        </p:attrNameLst>
                                      </p:cBhvr>
                                      <p:tavLst>
                                        <p:tav tm="0">
                                          <p:val>
                                            <p:strVal val="ppt_x"/>
                                          </p:val>
                                        </p:tav>
                                        <p:tav tm="100000">
                                          <p:val>
                                            <p:strVal val="ppt_x"/>
                                          </p:val>
                                        </p:tav>
                                      </p:tavLst>
                                    </p:anim>
                                    <p:anim calcmode="lin" valueType="num">
                                      <p:cBhvr additive="base">
                                        <p:cTn id="18" dur="500"/>
                                        <p:tgtEl>
                                          <p:spTgt spid="2050"/>
                                        </p:tgtEl>
                                        <p:attrNameLst>
                                          <p:attrName>ppt_y</p:attrName>
                                        </p:attrNameLst>
                                      </p:cBhvr>
                                      <p:tavLst>
                                        <p:tav tm="0">
                                          <p:val>
                                            <p:strVal val="ppt_y"/>
                                          </p:val>
                                        </p:tav>
                                        <p:tav tm="100000">
                                          <p:val>
                                            <p:strVal val="1+ppt_h/2"/>
                                          </p:val>
                                        </p:tav>
                                      </p:tavLst>
                                    </p:anim>
                                    <p:set>
                                      <p:cBhvr>
                                        <p:cTn id="19" dur="1" fill="hold">
                                          <p:stCondLst>
                                            <p:cond delay="499"/>
                                          </p:stCondLst>
                                        </p:cTn>
                                        <p:tgtEl>
                                          <p:spTgt spid="2050"/>
                                        </p:tgtEl>
                                        <p:attrNameLst>
                                          <p:attrName>style.visibility</p:attrName>
                                        </p:attrNameLst>
                                      </p:cBhvr>
                                      <p:to>
                                        <p:strVal val="hidden"/>
                                      </p:to>
                                    </p:set>
                                  </p:childTnLst>
                                </p:cTn>
                              </p:par>
                            </p:childTnLst>
                          </p:cTn>
                        </p:par>
                        <p:par>
                          <p:cTn id="20" fill="hold">
                            <p:stCondLst>
                              <p:cond delay="1500"/>
                            </p:stCondLst>
                            <p:childTnLst>
                              <p:par>
                                <p:cTn id="21" presetID="35" presetClass="exit" presetSubtype="0" fill="hold" grpId="0" nodeType="afterEffect">
                                  <p:stCondLst>
                                    <p:cond delay="0"/>
                                  </p:stCondLst>
                                  <p:childTnLst>
                                    <p:animEffect transition="out" filter="fade">
                                      <p:cBhvr>
                                        <p:cTn id="22" dur="500"/>
                                        <p:tgtEl>
                                          <p:spTgt spid="5"/>
                                        </p:tgtEl>
                                      </p:cBhvr>
                                    </p:animEffect>
                                    <p:anim calcmode="lin" valueType="num">
                                      <p:cBhvr>
                                        <p:cTn id="23" dur="500"/>
                                        <p:tgtEl>
                                          <p:spTgt spid="5"/>
                                        </p:tgtEl>
                                        <p:attrNameLst>
                                          <p:attrName>style.rotation</p:attrName>
                                        </p:attrNameLst>
                                      </p:cBhvr>
                                      <p:tavLst>
                                        <p:tav tm="0">
                                          <p:val>
                                            <p:fltVal val="0"/>
                                          </p:val>
                                        </p:tav>
                                        <p:tav tm="100000">
                                          <p:val>
                                            <p:fltVal val="720"/>
                                          </p:val>
                                        </p:tav>
                                      </p:tavLst>
                                    </p:anim>
                                    <p:anim calcmode="lin" valueType="num">
                                      <p:cBhvr>
                                        <p:cTn id="24" dur="500"/>
                                        <p:tgtEl>
                                          <p:spTgt spid="5"/>
                                        </p:tgtEl>
                                        <p:attrNameLst>
                                          <p:attrName>ppt_h</p:attrName>
                                        </p:attrNameLst>
                                      </p:cBhvr>
                                      <p:tavLst>
                                        <p:tav tm="0">
                                          <p:val>
                                            <p:strVal val="ppt_h"/>
                                          </p:val>
                                        </p:tav>
                                        <p:tav tm="100000">
                                          <p:val>
                                            <p:fltVal val="0"/>
                                          </p:val>
                                        </p:tav>
                                      </p:tavLst>
                                    </p:anim>
                                    <p:anim calcmode="lin" valueType="num">
                                      <p:cBhvr>
                                        <p:cTn id="25" dur="500"/>
                                        <p:tgtEl>
                                          <p:spTgt spid="5"/>
                                        </p:tgtEl>
                                        <p:attrNameLst>
                                          <p:attrName>ppt_w</p:attrName>
                                        </p:attrNameLst>
                                      </p:cBhvr>
                                      <p:tavLst>
                                        <p:tav tm="0">
                                          <p:val>
                                            <p:strVal val="ppt_w"/>
                                          </p:val>
                                        </p:tav>
                                        <p:tav tm="100000">
                                          <p:val>
                                            <p:fltVal val="0"/>
                                          </p:val>
                                        </p:tav>
                                      </p:tavLst>
                                    </p:anim>
                                    <p:set>
                                      <p:cBhvr>
                                        <p:cTn id="26" dur="1" fill="hold">
                                          <p:stCondLst>
                                            <p:cond delay="499"/>
                                          </p:stCondLst>
                                        </p:cTn>
                                        <p:tgtEl>
                                          <p:spTgt spid="5"/>
                                        </p:tgtEl>
                                        <p:attrNameLst>
                                          <p:attrName>style.visibility</p:attrName>
                                        </p:attrNameLst>
                                      </p:cBhvr>
                                      <p:to>
                                        <p:strVal val="hidden"/>
                                      </p:to>
                                    </p:set>
                                  </p:childTnLst>
                                </p:cTn>
                              </p:par>
                            </p:childTnLst>
                          </p:cTn>
                        </p:par>
                        <p:par>
                          <p:cTn id="27" fill="hold">
                            <p:stCondLst>
                              <p:cond delay="2000"/>
                            </p:stCondLst>
                            <p:childTnLst>
                              <p:par>
                                <p:cTn id="28" presetID="35" presetClass="exit" presetSubtype="0" fill="hold" grpId="0" nodeType="afterEffect">
                                  <p:stCondLst>
                                    <p:cond delay="0"/>
                                  </p:stCondLst>
                                  <p:childTnLst>
                                    <p:animEffect transition="out" filter="fade">
                                      <p:cBhvr>
                                        <p:cTn id="29" dur="500"/>
                                        <p:tgtEl>
                                          <p:spTgt spid="9"/>
                                        </p:tgtEl>
                                      </p:cBhvr>
                                    </p:animEffect>
                                    <p:anim calcmode="lin" valueType="num">
                                      <p:cBhvr>
                                        <p:cTn id="30" dur="500"/>
                                        <p:tgtEl>
                                          <p:spTgt spid="9"/>
                                        </p:tgtEl>
                                        <p:attrNameLst>
                                          <p:attrName>style.rotation</p:attrName>
                                        </p:attrNameLst>
                                      </p:cBhvr>
                                      <p:tavLst>
                                        <p:tav tm="0">
                                          <p:val>
                                            <p:fltVal val="0"/>
                                          </p:val>
                                        </p:tav>
                                        <p:tav tm="100000">
                                          <p:val>
                                            <p:fltVal val="720"/>
                                          </p:val>
                                        </p:tav>
                                      </p:tavLst>
                                    </p:anim>
                                    <p:anim calcmode="lin" valueType="num">
                                      <p:cBhvr>
                                        <p:cTn id="31" dur="500"/>
                                        <p:tgtEl>
                                          <p:spTgt spid="9"/>
                                        </p:tgtEl>
                                        <p:attrNameLst>
                                          <p:attrName>ppt_h</p:attrName>
                                        </p:attrNameLst>
                                      </p:cBhvr>
                                      <p:tavLst>
                                        <p:tav tm="0">
                                          <p:val>
                                            <p:strVal val="ppt_h"/>
                                          </p:val>
                                        </p:tav>
                                        <p:tav tm="100000">
                                          <p:val>
                                            <p:fltVal val="0"/>
                                          </p:val>
                                        </p:tav>
                                      </p:tavLst>
                                    </p:anim>
                                    <p:anim calcmode="lin" valueType="num">
                                      <p:cBhvr>
                                        <p:cTn id="32" dur="500"/>
                                        <p:tgtEl>
                                          <p:spTgt spid="9"/>
                                        </p:tgtEl>
                                        <p:attrNameLst>
                                          <p:attrName>ppt_w</p:attrName>
                                        </p:attrNameLst>
                                      </p:cBhvr>
                                      <p:tavLst>
                                        <p:tav tm="0">
                                          <p:val>
                                            <p:strVal val="ppt_w"/>
                                          </p:val>
                                        </p:tav>
                                        <p:tav tm="100000">
                                          <p:val>
                                            <p:fltVal val="0"/>
                                          </p:val>
                                        </p:tav>
                                      </p:tavLst>
                                    </p:anim>
                                    <p:set>
                                      <p:cBhvr>
                                        <p:cTn id="33" dur="1" fill="hold">
                                          <p:stCondLst>
                                            <p:cond delay="499"/>
                                          </p:stCondLst>
                                        </p:cTn>
                                        <p:tgtEl>
                                          <p:spTgt spid="9"/>
                                        </p:tgtEl>
                                        <p:attrNameLst>
                                          <p:attrName>style.visibility</p:attrName>
                                        </p:attrNameLst>
                                      </p:cBhvr>
                                      <p:to>
                                        <p:strVal val="hidden"/>
                                      </p:to>
                                    </p:set>
                                  </p:childTnLst>
                                </p:cTn>
                              </p:par>
                            </p:childTnLst>
                          </p:cTn>
                        </p:par>
                        <p:par>
                          <p:cTn id="34" fill="hold">
                            <p:stCondLst>
                              <p:cond delay="2500"/>
                            </p:stCondLst>
                            <p:childTnLst>
                              <p:par>
                                <p:cTn id="35" presetID="35" presetClass="exit" presetSubtype="0" fill="hold" grpId="0" nodeType="afterEffect">
                                  <p:stCondLst>
                                    <p:cond delay="0"/>
                                  </p:stCondLst>
                                  <p:childTnLst>
                                    <p:animEffect transition="out" filter="fade">
                                      <p:cBhvr>
                                        <p:cTn id="36" dur="500"/>
                                        <p:tgtEl>
                                          <p:spTgt spid="10"/>
                                        </p:tgtEl>
                                      </p:cBhvr>
                                    </p:animEffect>
                                    <p:anim calcmode="lin" valueType="num">
                                      <p:cBhvr>
                                        <p:cTn id="37" dur="500"/>
                                        <p:tgtEl>
                                          <p:spTgt spid="10"/>
                                        </p:tgtEl>
                                        <p:attrNameLst>
                                          <p:attrName>style.rotation</p:attrName>
                                        </p:attrNameLst>
                                      </p:cBhvr>
                                      <p:tavLst>
                                        <p:tav tm="0">
                                          <p:val>
                                            <p:fltVal val="0"/>
                                          </p:val>
                                        </p:tav>
                                        <p:tav tm="100000">
                                          <p:val>
                                            <p:fltVal val="720"/>
                                          </p:val>
                                        </p:tav>
                                      </p:tavLst>
                                    </p:anim>
                                    <p:anim calcmode="lin" valueType="num">
                                      <p:cBhvr>
                                        <p:cTn id="38" dur="500"/>
                                        <p:tgtEl>
                                          <p:spTgt spid="10"/>
                                        </p:tgtEl>
                                        <p:attrNameLst>
                                          <p:attrName>ppt_h</p:attrName>
                                        </p:attrNameLst>
                                      </p:cBhvr>
                                      <p:tavLst>
                                        <p:tav tm="0">
                                          <p:val>
                                            <p:strVal val="ppt_h"/>
                                          </p:val>
                                        </p:tav>
                                        <p:tav tm="100000">
                                          <p:val>
                                            <p:fltVal val="0"/>
                                          </p:val>
                                        </p:tav>
                                      </p:tavLst>
                                    </p:anim>
                                    <p:anim calcmode="lin" valueType="num">
                                      <p:cBhvr>
                                        <p:cTn id="39" dur="500"/>
                                        <p:tgtEl>
                                          <p:spTgt spid="10"/>
                                        </p:tgtEl>
                                        <p:attrNameLst>
                                          <p:attrName>ppt_w</p:attrName>
                                        </p:attrNameLst>
                                      </p:cBhvr>
                                      <p:tavLst>
                                        <p:tav tm="0">
                                          <p:val>
                                            <p:strVal val="ppt_w"/>
                                          </p:val>
                                        </p:tav>
                                        <p:tav tm="100000">
                                          <p:val>
                                            <p:fltVal val="0"/>
                                          </p:val>
                                        </p:tav>
                                      </p:tavLst>
                                    </p:anim>
                                    <p:set>
                                      <p:cBhvr>
                                        <p:cTn id="40" dur="1" fill="hold">
                                          <p:stCondLst>
                                            <p:cond delay="499"/>
                                          </p:stCondLst>
                                        </p:cTn>
                                        <p:tgtEl>
                                          <p:spTgt spid="10"/>
                                        </p:tgtEl>
                                        <p:attrNameLst>
                                          <p:attrName>style.visibility</p:attrName>
                                        </p:attrNameLst>
                                      </p:cBhvr>
                                      <p:to>
                                        <p:strVal val="hidden"/>
                                      </p:to>
                                    </p:set>
                                  </p:childTnLst>
                                </p:cTn>
                              </p:par>
                            </p:childTnLst>
                          </p:cTn>
                        </p:par>
                        <p:par>
                          <p:cTn id="41" fill="hold">
                            <p:stCondLst>
                              <p:cond delay="3000"/>
                            </p:stCondLst>
                            <p:childTnLst>
                              <p:par>
                                <p:cTn id="42" presetID="35" presetClass="exit" presetSubtype="0" fill="hold" grpId="0" nodeType="afterEffect">
                                  <p:stCondLst>
                                    <p:cond delay="0"/>
                                  </p:stCondLst>
                                  <p:childTnLst>
                                    <p:animEffect transition="out" filter="fade">
                                      <p:cBhvr>
                                        <p:cTn id="43" dur="500"/>
                                        <p:tgtEl>
                                          <p:spTgt spid="11"/>
                                        </p:tgtEl>
                                      </p:cBhvr>
                                    </p:animEffect>
                                    <p:anim calcmode="lin" valueType="num">
                                      <p:cBhvr>
                                        <p:cTn id="44" dur="500"/>
                                        <p:tgtEl>
                                          <p:spTgt spid="11"/>
                                        </p:tgtEl>
                                        <p:attrNameLst>
                                          <p:attrName>style.rotation</p:attrName>
                                        </p:attrNameLst>
                                      </p:cBhvr>
                                      <p:tavLst>
                                        <p:tav tm="0">
                                          <p:val>
                                            <p:fltVal val="0"/>
                                          </p:val>
                                        </p:tav>
                                        <p:tav tm="100000">
                                          <p:val>
                                            <p:fltVal val="720"/>
                                          </p:val>
                                        </p:tav>
                                      </p:tavLst>
                                    </p:anim>
                                    <p:anim calcmode="lin" valueType="num">
                                      <p:cBhvr>
                                        <p:cTn id="45" dur="500"/>
                                        <p:tgtEl>
                                          <p:spTgt spid="11"/>
                                        </p:tgtEl>
                                        <p:attrNameLst>
                                          <p:attrName>ppt_h</p:attrName>
                                        </p:attrNameLst>
                                      </p:cBhvr>
                                      <p:tavLst>
                                        <p:tav tm="0">
                                          <p:val>
                                            <p:strVal val="ppt_h"/>
                                          </p:val>
                                        </p:tav>
                                        <p:tav tm="100000">
                                          <p:val>
                                            <p:fltVal val="0"/>
                                          </p:val>
                                        </p:tav>
                                      </p:tavLst>
                                    </p:anim>
                                    <p:anim calcmode="lin" valueType="num">
                                      <p:cBhvr>
                                        <p:cTn id="46" dur="500"/>
                                        <p:tgtEl>
                                          <p:spTgt spid="11"/>
                                        </p:tgtEl>
                                        <p:attrNameLst>
                                          <p:attrName>ppt_w</p:attrName>
                                        </p:attrNameLst>
                                      </p:cBhvr>
                                      <p:tavLst>
                                        <p:tav tm="0">
                                          <p:val>
                                            <p:strVal val="ppt_w"/>
                                          </p:val>
                                        </p:tav>
                                        <p:tav tm="100000">
                                          <p:val>
                                            <p:fltVal val="0"/>
                                          </p:val>
                                        </p:tav>
                                      </p:tavLst>
                                    </p:anim>
                                    <p:set>
                                      <p:cBhvr>
                                        <p:cTn id="4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5" grpId="0" animBg="1"/>
      <p:bldP spid="9"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chemeClr val="bg2">
                <a:tint val="100000"/>
                <a:shade val="0"/>
                <a:satMod val="100000"/>
              </a:schemeClr>
            </a:gs>
            <a:gs pos="67000">
              <a:schemeClr val="bg2">
                <a:tint val="100000"/>
                <a:shade val="30000"/>
                <a:satMod val="100000"/>
              </a:schemeClr>
            </a:gs>
            <a:gs pos="64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sp>
        <p:nvSpPr>
          <p:cNvPr id="4" name="Subtitle 4"/>
          <p:cNvSpPr txBox="1">
            <a:spLocks/>
          </p:cNvSpPr>
          <p:nvPr/>
        </p:nvSpPr>
        <p:spPr>
          <a:xfrm>
            <a:off x="989012" y="304800"/>
            <a:ext cx="6172200" cy="53340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dirty="0">
                <a:solidFill>
                  <a:schemeClr val="accent1">
                    <a:lumMod val="60000"/>
                    <a:lumOff val="40000"/>
                  </a:schemeClr>
                </a:solidFill>
              </a:rPr>
              <a:t>5. ADTs in Java?</a:t>
            </a:r>
          </a:p>
        </p:txBody>
      </p:sp>
      <p:sp>
        <p:nvSpPr>
          <p:cNvPr id="8" name="TextBox 7"/>
          <p:cNvSpPr txBox="1"/>
          <p:nvPr/>
        </p:nvSpPr>
        <p:spPr>
          <a:xfrm>
            <a:off x="989012" y="838200"/>
            <a:ext cx="6019800" cy="4278094"/>
          </a:xfrm>
          <a:prstGeom prst="rect">
            <a:avLst/>
          </a:prstGeom>
          <a:noFill/>
        </p:spPr>
        <p:txBody>
          <a:bodyPr wrap="square" rtlCol="0">
            <a:spAutoFit/>
          </a:bodyPr>
          <a:lstStyle/>
          <a:p>
            <a:pPr algn="just"/>
            <a:r>
              <a:rPr lang="en-US" sz="2800" b="1" dirty="0"/>
              <a:t>Java library </a:t>
            </a:r>
            <a:r>
              <a:rPr lang="en-US" dirty="0"/>
              <a:t>has Abstract Data Types such as </a:t>
            </a:r>
            <a:r>
              <a:rPr lang="en-US" dirty="0">
                <a:solidFill>
                  <a:srgbClr val="FFFF00"/>
                </a:solidFill>
              </a:rPr>
              <a:t>List</a:t>
            </a:r>
            <a:r>
              <a:rPr lang="en-US" dirty="0"/>
              <a:t>, </a:t>
            </a:r>
            <a:r>
              <a:rPr lang="en-US" dirty="0">
                <a:solidFill>
                  <a:srgbClr val="FFFF00"/>
                </a:solidFill>
              </a:rPr>
              <a:t>Stack</a:t>
            </a:r>
            <a:r>
              <a:rPr lang="en-US" dirty="0"/>
              <a:t>, </a:t>
            </a:r>
            <a:r>
              <a:rPr lang="en-US" dirty="0">
                <a:solidFill>
                  <a:srgbClr val="FFFF00"/>
                </a:solidFill>
              </a:rPr>
              <a:t>Queue</a:t>
            </a:r>
            <a:r>
              <a:rPr lang="en-US" dirty="0"/>
              <a:t>, </a:t>
            </a:r>
            <a:r>
              <a:rPr lang="en-US" dirty="0">
                <a:solidFill>
                  <a:srgbClr val="FFFF00"/>
                </a:solidFill>
              </a:rPr>
              <a:t>Set</a:t>
            </a:r>
            <a:r>
              <a:rPr lang="en-US" dirty="0"/>
              <a:t>, </a:t>
            </a:r>
            <a:r>
              <a:rPr lang="en-US" dirty="0">
                <a:solidFill>
                  <a:srgbClr val="FFFF00"/>
                </a:solidFill>
              </a:rPr>
              <a:t>Map</a:t>
            </a:r>
            <a:r>
              <a:rPr lang="en-US" dirty="0"/>
              <a:t> as inbuilt interfaces which are being implemented using various data structures.</a:t>
            </a:r>
          </a:p>
          <a:p>
            <a:pPr algn="just"/>
            <a:r>
              <a:rPr lang="en-US" sz="2800" b="1" dirty="0"/>
              <a:t>The JDK </a:t>
            </a:r>
            <a:r>
              <a:rPr lang="en-US" dirty="0"/>
              <a:t>does not provide any direct implementations of this interface. It provides implementations of more specific sub interfaces like </a:t>
            </a:r>
            <a:r>
              <a:rPr lang="en-US" dirty="0">
                <a:solidFill>
                  <a:srgbClr val="FFFF00"/>
                </a:solidFill>
              </a:rPr>
              <a:t>List</a:t>
            </a:r>
            <a:r>
              <a:rPr lang="en-US" dirty="0"/>
              <a:t>, </a:t>
            </a:r>
            <a:r>
              <a:rPr lang="en-US" dirty="0">
                <a:solidFill>
                  <a:srgbClr val="FFFF00"/>
                </a:solidFill>
              </a:rPr>
              <a:t>Set</a:t>
            </a:r>
            <a:r>
              <a:rPr lang="en-US" dirty="0"/>
              <a:t>.  This interface is typically used to pass collections around and manipulate them where maximum generality is desired.</a:t>
            </a:r>
          </a:p>
        </p:txBody>
      </p:sp>
      <p:pic>
        <p:nvPicPr>
          <p:cNvPr id="2" name="Picture 1"/>
          <p:cNvPicPr>
            <a:picLocks noChangeAspect="1"/>
          </p:cNvPicPr>
          <p:nvPr/>
        </p:nvPicPr>
        <p:blipFill>
          <a:blip r:embed="rId3"/>
          <a:stretch>
            <a:fillRect/>
          </a:stretch>
        </p:blipFill>
        <p:spPr>
          <a:xfrm>
            <a:off x="7389812" y="605774"/>
            <a:ext cx="4600777" cy="41948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9144841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0-#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1000" fill="hold"/>
                                        <p:tgtEl>
                                          <p:spTgt spid="2"/>
                                        </p:tgtEl>
                                        <p:attrNameLst>
                                          <p:attrName>ppt_x</p:attrName>
                                        </p:attrNameLst>
                                      </p:cBhvr>
                                      <p:tavLst>
                                        <p:tav tm="0">
                                          <p:val>
                                            <p:strVal val="1+#ppt_w/2"/>
                                          </p:val>
                                        </p:tav>
                                        <p:tav tm="100000">
                                          <p:val>
                                            <p:strVal val="#ppt_x"/>
                                          </p:val>
                                        </p:tav>
                                      </p:tavLst>
                                    </p:anim>
                                    <p:anim calcmode="lin" valueType="num">
                                      <p:cBhvr additive="base">
                                        <p:cTn id="16"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36000">
              <a:schemeClr val="bg2">
                <a:tint val="100000"/>
                <a:shade val="0"/>
                <a:satMod val="100000"/>
              </a:schemeClr>
            </a:gs>
            <a:gs pos="35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sp>
        <p:nvSpPr>
          <p:cNvPr id="4" name="Subtitle 4"/>
          <p:cNvSpPr txBox="1">
            <a:spLocks/>
          </p:cNvSpPr>
          <p:nvPr/>
        </p:nvSpPr>
        <p:spPr>
          <a:xfrm>
            <a:off x="989012" y="304800"/>
            <a:ext cx="6172200" cy="533400"/>
          </a:xfrm>
          <a:prstGeom prst="rect">
            <a:avLst/>
          </a:prstGeom>
        </p:spPr>
        <p:txBody>
          <a:bodyPr vert="horz" lIns="121899" tIns="60949" rIns="121899" bIns="60949" rtlCol="0">
            <a:no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3600" dirty="0">
                <a:solidFill>
                  <a:schemeClr val="accent1">
                    <a:lumMod val="60000"/>
                    <a:lumOff val="40000"/>
                  </a:schemeClr>
                </a:solidFill>
              </a:rPr>
              <a:t>6. Example with </a:t>
            </a:r>
            <a:r>
              <a:rPr lang="en-US" sz="3600" dirty="0">
                <a:solidFill>
                  <a:srgbClr val="FFFF00"/>
                </a:solidFill>
              </a:rPr>
              <a:t>List</a:t>
            </a:r>
          </a:p>
        </p:txBody>
      </p:sp>
      <p:pic>
        <p:nvPicPr>
          <p:cNvPr id="10" name="Picture 9">
            <a:extLst>
              <a:ext uri="{FF2B5EF4-FFF2-40B4-BE49-F238E27FC236}">
                <a16:creationId xmlns:a16="http://schemas.microsoft.com/office/drawing/2014/main" id="{90AD4ED0-E90A-47C1-BE7E-ADDB70381A7B}"/>
              </a:ext>
            </a:extLst>
          </p:cNvPr>
          <p:cNvPicPr>
            <a:picLocks noChangeAspect="1"/>
          </p:cNvPicPr>
          <p:nvPr/>
        </p:nvPicPr>
        <p:blipFill>
          <a:blip r:embed="rId3"/>
          <a:stretch>
            <a:fillRect/>
          </a:stretch>
        </p:blipFill>
        <p:spPr>
          <a:xfrm>
            <a:off x="2436812" y="1066800"/>
            <a:ext cx="6172200" cy="509478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5" name="TextBox 14">
            <a:extLst>
              <a:ext uri="{FF2B5EF4-FFF2-40B4-BE49-F238E27FC236}">
                <a16:creationId xmlns:a16="http://schemas.microsoft.com/office/drawing/2014/main" id="{2F9D9CE8-B3F5-4A64-A05A-BDDAD0F62114}"/>
              </a:ext>
            </a:extLst>
          </p:cNvPr>
          <p:cNvSpPr txBox="1"/>
          <p:nvPr/>
        </p:nvSpPr>
        <p:spPr>
          <a:xfrm>
            <a:off x="8913812" y="3124200"/>
            <a:ext cx="1447800" cy="70788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Main</a:t>
            </a:r>
            <a:endParaRPr lang="en-US" sz="2800" dirty="0"/>
          </a:p>
        </p:txBody>
      </p:sp>
      <p:pic>
        <p:nvPicPr>
          <p:cNvPr id="17" name="Picture 16">
            <a:extLst>
              <a:ext uri="{FF2B5EF4-FFF2-40B4-BE49-F238E27FC236}">
                <a16:creationId xmlns:a16="http://schemas.microsoft.com/office/drawing/2014/main" id="{CDD1050F-389B-48A7-95F9-BBBD41725B20}"/>
              </a:ext>
            </a:extLst>
          </p:cNvPr>
          <p:cNvPicPr>
            <a:picLocks noChangeAspect="1"/>
          </p:cNvPicPr>
          <p:nvPr/>
        </p:nvPicPr>
        <p:blipFill>
          <a:blip r:embed="rId4"/>
          <a:stretch>
            <a:fillRect/>
          </a:stretch>
        </p:blipFill>
        <p:spPr>
          <a:xfrm>
            <a:off x="3351212" y="1420210"/>
            <a:ext cx="4690985" cy="340798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8" name="TextBox 17">
            <a:extLst>
              <a:ext uri="{FF2B5EF4-FFF2-40B4-BE49-F238E27FC236}">
                <a16:creationId xmlns:a16="http://schemas.microsoft.com/office/drawing/2014/main" id="{A1E4BF36-A8E0-47E8-BF4B-E592D8E664D6}"/>
              </a:ext>
            </a:extLst>
          </p:cNvPr>
          <p:cNvSpPr txBox="1"/>
          <p:nvPr/>
        </p:nvSpPr>
        <p:spPr>
          <a:xfrm>
            <a:off x="8456612" y="2906304"/>
            <a:ext cx="1447800" cy="70788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Node</a:t>
            </a:r>
            <a:endParaRPr lang="en-US" sz="4000" dirty="0"/>
          </a:p>
        </p:txBody>
      </p:sp>
      <p:pic>
        <p:nvPicPr>
          <p:cNvPr id="23" name="Picture 22">
            <a:extLst>
              <a:ext uri="{FF2B5EF4-FFF2-40B4-BE49-F238E27FC236}">
                <a16:creationId xmlns:a16="http://schemas.microsoft.com/office/drawing/2014/main" id="{7E70F1CF-3B3C-4336-A8C7-39AA698CE7F1}"/>
              </a:ext>
            </a:extLst>
          </p:cNvPr>
          <p:cNvPicPr>
            <a:picLocks noChangeAspect="1"/>
          </p:cNvPicPr>
          <p:nvPr/>
        </p:nvPicPr>
        <p:blipFill>
          <a:blip r:embed="rId5"/>
          <a:stretch>
            <a:fillRect/>
          </a:stretch>
        </p:blipFill>
        <p:spPr>
          <a:xfrm>
            <a:off x="1827213" y="1150882"/>
            <a:ext cx="8763000" cy="387831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4" name="Callout: Line with No Border 23">
            <a:extLst>
              <a:ext uri="{FF2B5EF4-FFF2-40B4-BE49-F238E27FC236}">
                <a16:creationId xmlns:a16="http://schemas.microsoft.com/office/drawing/2014/main" id="{D8EBC788-B0A8-4204-A106-913C5204883D}"/>
              </a:ext>
            </a:extLst>
          </p:cNvPr>
          <p:cNvSpPr/>
          <p:nvPr/>
        </p:nvSpPr>
        <p:spPr>
          <a:xfrm>
            <a:off x="9180512" y="5369611"/>
            <a:ext cx="2544542" cy="576894"/>
          </a:xfrm>
          <a:prstGeom prst="callout1">
            <a:avLst>
              <a:gd name="adj1" fmla="val 31503"/>
              <a:gd name="adj2" fmla="val -3376"/>
              <a:gd name="adj3" fmla="val -124345"/>
              <a:gd name="adj4" fmla="val -80816"/>
            </a:avLst>
          </a:prstGeom>
          <a:solidFill>
            <a:schemeClr val="tx1">
              <a:lumMod val="8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Student_List</a:t>
            </a:r>
            <a:endParaRPr 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82880053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nodeType="clickEffect">
                                  <p:stCondLst>
                                    <p:cond delay="0"/>
                                  </p:stCondLst>
                                  <p:childTnLst>
                                    <p:anim calcmode="lin" valueType="num">
                                      <p:cBhvr additive="base">
                                        <p:cTn id="6" dur="500"/>
                                        <p:tgtEl>
                                          <p:spTgt spid="10"/>
                                        </p:tgtEl>
                                        <p:attrNameLst>
                                          <p:attrName>ppt_x</p:attrName>
                                        </p:attrNameLst>
                                      </p:cBhvr>
                                      <p:tavLst>
                                        <p:tav tm="0">
                                          <p:val>
                                            <p:strVal val="ppt_x"/>
                                          </p:val>
                                        </p:tav>
                                        <p:tav tm="100000">
                                          <p:val>
                                            <p:strVal val="0-ppt_w/2"/>
                                          </p:val>
                                        </p:tav>
                                      </p:tavLst>
                                    </p:anim>
                                    <p:anim calcmode="lin" valueType="num">
                                      <p:cBhvr additive="base">
                                        <p:cTn id="7" dur="500"/>
                                        <p:tgtEl>
                                          <p:spTgt spid="10"/>
                                        </p:tgtEl>
                                        <p:attrNameLst>
                                          <p:attrName>ppt_y</p:attrName>
                                        </p:attrNameLst>
                                      </p:cBhvr>
                                      <p:tavLst>
                                        <p:tav tm="0">
                                          <p:val>
                                            <p:strVal val="ppt_y"/>
                                          </p:val>
                                        </p:tav>
                                        <p:tav tm="100000">
                                          <p:val>
                                            <p:strVal val="ppt_y"/>
                                          </p:val>
                                        </p:tav>
                                      </p:tavLst>
                                    </p:anim>
                                    <p:set>
                                      <p:cBhvr>
                                        <p:cTn id="8" dur="1" fill="hold">
                                          <p:stCondLst>
                                            <p:cond delay="499"/>
                                          </p:stCondLst>
                                        </p:cTn>
                                        <p:tgtEl>
                                          <p:spTgt spid="10"/>
                                        </p:tgtEl>
                                        <p:attrNameLst>
                                          <p:attrName>style.visibility</p:attrName>
                                        </p:attrNameLst>
                                      </p:cBhvr>
                                      <p:to>
                                        <p:strVal val="hidden"/>
                                      </p:to>
                                    </p:set>
                                  </p:childTnLst>
                                </p:cTn>
                              </p:par>
                              <p:par>
                                <p:cTn id="9" presetID="2" presetClass="exit" presetSubtype="8" fill="hold" grpId="0" nodeType="withEffect">
                                  <p:stCondLst>
                                    <p:cond delay="0"/>
                                  </p:stCondLst>
                                  <p:childTnLst>
                                    <p:anim calcmode="lin" valueType="num">
                                      <p:cBhvr additive="base">
                                        <p:cTn id="10" dur="500"/>
                                        <p:tgtEl>
                                          <p:spTgt spid="15"/>
                                        </p:tgtEl>
                                        <p:attrNameLst>
                                          <p:attrName>ppt_x</p:attrName>
                                        </p:attrNameLst>
                                      </p:cBhvr>
                                      <p:tavLst>
                                        <p:tav tm="0">
                                          <p:val>
                                            <p:strVal val="ppt_x"/>
                                          </p:val>
                                        </p:tav>
                                        <p:tav tm="100000">
                                          <p:val>
                                            <p:strVal val="0-ppt_w/2"/>
                                          </p:val>
                                        </p:tav>
                                      </p:tavLst>
                                    </p:anim>
                                    <p:anim calcmode="lin" valueType="num">
                                      <p:cBhvr additive="base">
                                        <p:cTn id="11" dur="500"/>
                                        <p:tgtEl>
                                          <p:spTgt spid="15"/>
                                        </p:tgtEl>
                                        <p:attrNameLst>
                                          <p:attrName>ppt_y</p:attrName>
                                        </p:attrNameLst>
                                      </p:cBhvr>
                                      <p:tavLst>
                                        <p:tav tm="0">
                                          <p:val>
                                            <p:strVal val="ppt_y"/>
                                          </p:val>
                                        </p:tav>
                                        <p:tav tm="100000">
                                          <p:val>
                                            <p:strVal val="ppt_y"/>
                                          </p:val>
                                        </p:tav>
                                      </p:tavLst>
                                    </p:anim>
                                    <p:set>
                                      <p:cBhvr>
                                        <p:cTn id="12" dur="1" fill="hold">
                                          <p:stCondLst>
                                            <p:cond delay="499"/>
                                          </p:stCondLst>
                                        </p:cTn>
                                        <p:tgtEl>
                                          <p:spTgt spid="15"/>
                                        </p:tgtEl>
                                        <p:attrNameLst>
                                          <p:attrName>style.visibility</p:attrName>
                                        </p:attrNameLst>
                                      </p:cBhvr>
                                      <p:to>
                                        <p:strVal val="hidden"/>
                                      </p:to>
                                    </p:set>
                                  </p:childTnLst>
                                </p:cTn>
                              </p:par>
                              <p:par>
                                <p:cTn id="13" presetID="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750" fill="hold"/>
                                        <p:tgtEl>
                                          <p:spTgt spid="18"/>
                                        </p:tgtEl>
                                        <p:attrNameLst>
                                          <p:attrName>ppt_x</p:attrName>
                                        </p:attrNameLst>
                                      </p:cBhvr>
                                      <p:tavLst>
                                        <p:tav tm="0">
                                          <p:val>
                                            <p:strVal val="#ppt_x"/>
                                          </p:val>
                                        </p:tav>
                                        <p:tav tm="100000">
                                          <p:val>
                                            <p:strVal val="#ppt_x"/>
                                          </p:val>
                                        </p:tav>
                                      </p:tavLst>
                                    </p:anim>
                                    <p:anim calcmode="lin" valueType="num">
                                      <p:cBhvr additive="base">
                                        <p:cTn id="16" dur="75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750" fill="hold"/>
                                        <p:tgtEl>
                                          <p:spTgt spid="17"/>
                                        </p:tgtEl>
                                        <p:attrNameLst>
                                          <p:attrName>ppt_x</p:attrName>
                                        </p:attrNameLst>
                                      </p:cBhvr>
                                      <p:tavLst>
                                        <p:tav tm="0">
                                          <p:val>
                                            <p:strVal val="#ppt_x"/>
                                          </p:val>
                                        </p:tav>
                                        <p:tav tm="100000">
                                          <p:val>
                                            <p:strVal val="#ppt_x"/>
                                          </p:val>
                                        </p:tav>
                                      </p:tavLst>
                                    </p:anim>
                                    <p:anim calcmode="lin" valueType="num">
                                      <p:cBhvr additive="base">
                                        <p:cTn id="20" dur="75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750" fill="hold"/>
                                        <p:tgtEl>
                                          <p:spTgt spid="23"/>
                                        </p:tgtEl>
                                        <p:attrNameLst>
                                          <p:attrName>ppt_x</p:attrName>
                                        </p:attrNameLst>
                                      </p:cBhvr>
                                      <p:tavLst>
                                        <p:tav tm="0">
                                          <p:val>
                                            <p:strVal val="1+#ppt_w/2"/>
                                          </p:val>
                                        </p:tav>
                                        <p:tav tm="100000">
                                          <p:val>
                                            <p:strVal val="#ppt_x"/>
                                          </p:val>
                                        </p:tav>
                                      </p:tavLst>
                                    </p:anim>
                                    <p:anim calcmode="lin" valueType="num">
                                      <p:cBhvr additive="base">
                                        <p:cTn id="26" dur="750" fill="hold"/>
                                        <p:tgtEl>
                                          <p:spTgt spid="23"/>
                                        </p:tgtEl>
                                        <p:attrNameLst>
                                          <p:attrName>ppt_y</p:attrName>
                                        </p:attrNameLst>
                                      </p:cBhvr>
                                      <p:tavLst>
                                        <p:tav tm="0">
                                          <p:val>
                                            <p:strVal val="0-#ppt_h/2"/>
                                          </p:val>
                                        </p:tav>
                                        <p:tav tm="100000">
                                          <p:val>
                                            <p:strVal val="#ppt_y"/>
                                          </p:val>
                                        </p:tav>
                                      </p:tavLst>
                                    </p:anim>
                                  </p:childTnLst>
                                </p:cTn>
                              </p:par>
                            </p:childTnLst>
                          </p:cTn>
                        </p:par>
                        <p:par>
                          <p:cTn id="27" fill="hold">
                            <p:stCondLst>
                              <p:cond delay="750"/>
                            </p:stCondLst>
                            <p:childTnLst>
                              <p:par>
                                <p:cTn id="28" presetID="2" presetClass="entr" presetSubtype="6"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250" fill="hold"/>
                                        <p:tgtEl>
                                          <p:spTgt spid="24"/>
                                        </p:tgtEl>
                                        <p:attrNameLst>
                                          <p:attrName>ppt_x</p:attrName>
                                        </p:attrNameLst>
                                      </p:cBhvr>
                                      <p:tavLst>
                                        <p:tav tm="0">
                                          <p:val>
                                            <p:strVal val="1+#ppt_w/2"/>
                                          </p:val>
                                        </p:tav>
                                        <p:tav tm="100000">
                                          <p:val>
                                            <p:strVal val="#ppt_x"/>
                                          </p:val>
                                        </p:tav>
                                      </p:tavLst>
                                    </p:anim>
                                    <p:anim calcmode="lin" valueType="num">
                                      <p:cBhvr additive="base">
                                        <p:cTn id="31" dur="25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24" grpId="0" animBg="1"/>
    </p:bldLst>
  </p:timing>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http://purl.org/dc/elements/1.1/"/>
    <ds:schemaRef ds:uri="http://schemas.microsoft.com/office/infopath/2007/PartnerControls"/>
    <ds:schemaRef ds:uri="http://schemas.microsoft.com/office/2006/metadata/properties"/>
    <ds:schemaRef ds:uri="http://schemas.microsoft.com/office/2006/documentManagement/types"/>
    <ds:schemaRef ds:uri="http://schemas.openxmlformats.org/package/2006/metadata/core-properties"/>
    <ds:schemaRef ds:uri="http://purl.org/dc/terms/"/>
    <ds:schemaRef ds:uri="4873beb7-5857-4685-be1f-d57550cc96c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1154</TotalTime>
  <Words>2566</Words>
  <Application>Microsoft Office PowerPoint</Application>
  <PresentationFormat>Custom</PresentationFormat>
  <Paragraphs>205</Paragraphs>
  <Slides>21</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vt:lpstr>
      <vt:lpstr>Calibri</vt:lpstr>
      <vt:lpstr>Linux Libertine</vt:lpstr>
      <vt:lpstr>Verdana</vt:lpstr>
      <vt:lpstr>Wingdings</vt:lpstr>
      <vt:lpstr>Tech 16x9</vt:lpstr>
      <vt:lpstr>HELLO</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series of operations executed on a stack</vt:lpstr>
      <vt:lpstr>A series of operations executed on a stack</vt:lpstr>
      <vt:lpstr>A series of operations executed on a stack</vt:lpstr>
      <vt:lpstr>SUMMARY</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ADT</dc:title>
  <dc:creator>Admin</dc:creator>
  <cp:lastModifiedBy>Hoang Nguyen</cp:lastModifiedBy>
  <cp:revision>81</cp:revision>
  <dcterms:created xsi:type="dcterms:W3CDTF">2021-06-03T10:00:37Z</dcterms:created>
  <dcterms:modified xsi:type="dcterms:W3CDTF">2021-06-19T16:15:53Z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