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73" r:id="rId5"/>
    <p:sldId id="257" r:id="rId6"/>
    <p:sldId id="268" r:id="rId7"/>
    <p:sldId id="272" r:id="rId8"/>
    <p:sldId id="274" r:id="rId9"/>
    <p:sldId id="286" r:id="rId10"/>
    <p:sldId id="289" r:id="rId11"/>
    <p:sldId id="275" r:id="rId12"/>
    <p:sldId id="290" r:id="rId13"/>
    <p:sldId id="278" r:id="rId14"/>
    <p:sldId id="279" r:id="rId15"/>
    <p:sldId id="280" r:id="rId16"/>
    <p:sldId id="282" r:id="rId17"/>
    <p:sldId id="291" r:id="rId18"/>
    <p:sldId id="292" r:id="rId19"/>
    <p:sldId id="294" r:id="rId20"/>
    <p:sldId id="295" r:id="rId21"/>
    <p:sldId id="296" r:id="rId22"/>
    <p:sldId id="297" r:id="rId23"/>
    <p:sldId id="26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2" r:id="rId38"/>
    <p:sldId id="314" r:id="rId39"/>
    <p:sldId id="315" r:id="rId40"/>
    <p:sldId id="316" r:id="rId41"/>
    <p:sldId id="313" r:id="rId42"/>
    <p:sldId id="317" r:id="rId43"/>
    <p:sldId id="320" r:id="rId44"/>
    <p:sldId id="319" r:id="rId45"/>
    <p:sldId id="311" r:id="rId46"/>
    <p:sldId id="322" r:id="rId47"/>
    <p:sldId id="265" r:id="rId48"/>
    <p:sldId id="281"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19"/>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p:cViewPr varScale="1">
        <p:scale>
          <a:sx n="86" d="100"/>
          <a:sy n="86" d="100"/>
        </p:scale>
        <p:origin x="562" y="67"/>
      </p:cViewPr>
      <p:guideLst>
        <p:guide orient="horz" pos="2160"/>
        <p:guide pos="3839"/>
      </p:guideLst>
    </p:cSldViewPr>
  </p:slideViewPr>
  <p:notesTextViewPr>
    <p:cViewPr>
      <p:scale>
        <a:sx n="1" d="1"/>
        <a:sy n="1" d="1"/>
      </p:scale>
      <p:origin x="0" y="0"/>
    </p:cViewPr>
  </p:notesTextViewPr>
  <p:notesViewPr>
    <p:cSldViewPr showGuides="1">
      <p:cViewPr varScale="1">
        <p:scale>
          <a:sx n="67" d="100"/>
          <a:sy n="67" d="100"/>
        </p:scale>
        <p:origin x="226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8/2/2021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programiz.com/dsa/sorting-algorith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986942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Arial" panose="020B0604020202020204" pitchFamily="34" charset="0"/>
              </a:rPr>
              <a:t>Quá trình đưa một phần tử dữ liệu mới vào ngăn xếp được gọi là Hoạt động Đẩy. </a:t>
            </a:r>
            <a:r>
              <a:rPr lang="en-US" b="0" i="0" dirty="0">
                <a:solidFill>
                  <a:srgbClr val="000000"/>
                </a:solidFill>
                <a:effectLst/>
                <a:latin typeface="Arial" panose="020B0604020202020204" pitchFamily="34" charset="0"/>
              </a:rPr>
              <a:t>Đây là </a:t>
            </a:r>
            <a:r>
              <a:rPr lang="en-US" b="0" i="0" dirty="0" err="1">
                <a:solidFill>
                  <a:srgbClr val="000000"/>
                </a:solidFill>
                <a:effectLst/>
                <a:latin typeface="Arial" panose="020B0604020202020204" pitchFamily="34" charset="0"/>
              </a:rPr>
              <a:t>đói</a:t>
            </a:r>
            <a:r>
              <a:rPr lang="en-US" b="0" i="0" dirty="0">
                <a:solidFill>
                  <a:srgbClr val="000000"/>
                </a:solidFill>
                <a:effectLst/>
                <a:latin typeface="Arial" panose="020B0604020202020204" pitchFamily="34" charset="0"/>
              </a:rPr>
              <a:t> với </a:t>
            </a:r>
            <a:r>
              <a:rPr lang="en-US" b="0" i="0" dirty="0" err="1">
                <a:solidFill>
                  <a:srgbClr val="000000"/>
                </a:solidFill>
                <a:effectLst/>
                <a:latin typeface="Arial" panose="020B0604020202020204" pitchFamily="34" charset="0"/>
              </a:rPr>
              <a:t>mảng</a:t>
            </a:r>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Hoạt động đẩy bao gồm một loạt các bước –</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1 là check </a:t>
            </a:r>
            <a:r>
              <a:rPr lang="en-US" b="0" i="0" dirty="0" err="1">
                <a:solidFill>
                  <a:srgbClr val="000000"/>
                </a:solidFill>
                <a:effectLst/>
                <a:latin typeface="Arial" panose="020B0604020202020204" pitchFamily="34" charset="0"/>
              </a:rPr>
              <a:t>xem</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thử</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ngăn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xếp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đã</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đầy</a:t>
            </a:r>
            <a:r>
              <a:rPr lang="en-US" b="0" i="0" dirty="0">
                <a:solidFill>
                  <a:srgbClr val="000000"/>
                </a:solidFill>
                <a:effectLst/>
                <a:latin typeface="Arial" panose="020B0604020202020204" pitchFamily="34" charset="0"/>
              </a:rPr>
              <a:t> hay </a:t>
            </a:r>
            <a:r>
              <a:rPr lang="en-US" b="0" i="0" dirty="0" err="1">
                <a:solidFill>
                  <a:srgbClr val="000000"/>
                </a:solidFill>
                <a:effectLst/>
                <a:latin typeface="Arial" panose="020B0604020202020204" pitchFamily="34" charset="0"/>
              </a:rPr>
              <a:t>chưa</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2 </a:t>
            </a:r>
            <a:r>
              <a:rPr lang="en-US" b="0" i="0" dirty="0" err="1">
                <a:solidFill>
                  <a:srgbClr val="000000"/>
                </a:solidFill>
                <a:effectLst/>
                <a:latin typeface="Arial" panose="020B0604020202020204" pitchFamily="34" charset="0"/>
              </a:rPr>
              <a:t>Nếu</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ngăn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xếp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đầy</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thì</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tạo</a:t>
            </a:r>
            <a:r>
              <a:rPr lang="en-US" b="0" i="0" dirty="0">
                <a:solidFill>
                  <a:srgbClr val="000000"/>
                </a:solidFill>
                <a:effectLst/>
                <a:latin typeface="Arial" panose="020B0604020202020204" pitchFamily="34" charset="0"/>
              </a:rPr>
              <a:t> ra </a:t>
            </a:r>
            <a:r>
              <a:rPr lang="en-US" b="0" i="0" dirty="0" err="1">
                <a:solidFill>
                  <a:srgbClr val="000000"/>
                </a:solidFill>
                <a:effectLst/>
                <a:latin typeface="Arial" panose="020B0604020202020204" pitchFamily="34" charset="0"/>
              </a:rPr>
              <a:t>lỗi</a:t>
            </a:r>
            <a:r>
              <a:rPr lang="en-US" b="0" i="0" dirty="0">
                <a:solidFill>
                  <a:srgbClr val="000000"/>
                </a:solidFill>
                <a:effectLst/>
                <a:latin typeface="Arial" panose="020B0604020202020204" pitchFamily="34" charset="0"/>
              </a:rPr>
              <a:t> và out ra</a:t>
            </a: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3 </a:t>
            </a:r>
            <a:r>
              <a:rPr lang="vi-VN" b="0" i="0" dirty="0">
                <a:solidFill>
                  <a:srgbClr val="000000"/>
                </a:solidFill>
                <a:effectLst/>
                <a:latin typeface="Arial" panose="020B0604020202020204" pitchFamily="34" charset="0"/>
              </a:rPr>
              <a:t>Nếu ngăn xếp chưa đầy, </a:t>
            </a:r>
            <a:r>
              <a:rPr lang="en-US" b="0" i="0" dirty="0" err="1">
                <a:solidFill>
                  <a:srgbClr val="000000"/>
                </a:solidFill>
                <a:effectLst/>
                <a:latin typeface="Arial" panose="020B0604020202020204" pitchFamily="34" charset="0"/>
              </a:rPr>
              <a:t>thì</a:t>
            </a:r>
            <a:r>
              <a:rPr lang="vi-VN" b="0" i="0" dirty="0">
                <a:solidFill>
                  <a:srgbClr val="000000"/>
                </a:solidFill>
                <a:effectLst/>
                <a:latin typeface="Arial" panose="020B0604020202020204" pitchFamily="34" charset="0"/>
              </a:rPr>
              <a:t> tăng dần </a:t>
            </a:r>
            <a:r>
              <a:rPr lang="en-US" b="1"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để trỏ đến không gian trống tiếp theo.</a:t>
            </a:r>
            <a:endParaRPr lang="en-US" b="0" i="0" dirty="0">
              <a:solidFill>
                <a:srgbClr val="000000"/>
              </a:solidFill>
              <a:effectLst/>
              <a:latin typeface="Arial" panose="020B0604020202020204" pitchFamily="34" charset="0"/>
            </a:endParaRPr>
          </a:p>
          <a:p>
            <a:r>
              <a:rPr lang="en-US" b="0" i="0" dirty="0" err="1">
                <a:solidFill>
                  <a:srgbClr val="000000"/>
                </a:solidFill>
                <a:effectLst/>
                <a:latin typeface="Arial" panose="020B0604020202020204" pitchFamily="34" charset="0"/>
              </a:rPr>
              <a:t>Bước</a:t>
            </a:r>
            <a:r>
              <a:rPr lang="en-US" b="0" i="0" dirty="0">
                <a:solidFill>
                  <a:srgbClr val="000000"/>
                </a:solidFill>
                <a:effectLst/>
                <a:latin typeface="Arial" panose="020B0604020202020204" pitchFamily="34" charset="0"/>
              </a:rPr>
              <a:t> 4 </a:t>
            </a:r>
            <a:r>
              <a:rPr lang="vi-VN" b="0" i="0" dirty="0">
                <a:solidFill>
                  <a:srgbClr val="000000"/>
                </a:solidFill>
                <a:effectLst/>
                <a:latin typeface="Arial" panose="020B0604020202020204" pitchFamily="34" charset="0"/>
              </a:rPr>
              <a:t>Thêm phần tử dữ liệu vào vị trí ngăn xếp, nơi </a:t>
            </a:r>
            <a:r>
              <a:rPr lang="en-US" b="0"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đang </a:t>
            </a:r>
            <a:r>
              <a:rPr lang="en-US" b="0" i="0" dirty="0">
                <a:solidFill>
                  <a:srgbClr val="000000"/>
                </a:solidFill>
                <a:effectLst/>
                <a:latin typeface="Arial" panose="020B0604020202020204" pitchFamily="34" charset="0"/>
              </a:rPr>
              <a:t>được </a:t>
            </a:r>
            <a:r>
              <a:rPr lang="vi-VN" b="0" i="0" dirty="0">
                <a:solidFill>
                  <a:srgbClr val="000000"/>
                </a:solidFill>
                <a:effectLst/>
                <a:latin typeface="Arial" panose="020B0604020202020204" pitchFamily="34" charset="0"/>
              </a:rPr>
              <a:t>trỏ</a:t>
            </a: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Và </a:t>
            </a:r>
            <a:r>
              <a:rPr lang="en-US" b="0" i="0" dirty="0" err="1">
                <a:solidFill>
                  <a:srgbClr val="000000"/>
                </a:solidFill>
                <a:effectLst/>
                <a:latin typeface="Arial" panose="020B0604020202020204" pitchFamily="34" charset="0"/>
              </a:rPr>
              <a:t>trả</a:t>
            </a:r>
            <a:r>
              <a:rPr lang="en-US" b="0" i="0" dirty="0">
                <a:solidFill>
                  <a:srgbClr val="000000"/>
                </a:solidFill>
                <a:effectLst/>
                <a:latin typeface="Arial" panose="020B0604020202020204" pitchFamily="34" charset="0"/>
              </a:rPr>
              <a:t> về </a:t>
            </a:r>
            <a:r>
              <a:rPr lang="en-US" b="0" i="0" dirty="0" err="1">
                <a:solidFill>
                  <a:srgbClr val="000000"/>
                </a:solidFill>
                <a:effectLst/>
                <a:latin typeface="Arial" panose="020B0604020202020204" pitchFamily="34" charset="0"/>
              </a:rPr>
              <a:t>thành</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công</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1714264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Tiếp theo là </a:t>
            </a:r>
            <a:r>
              <a:rPr lang="en-US" b="0" i="0" dirty="0">
                <a:effectLst/>
                <a:latin typeface="Arial" panose="020B0604020202020204" pitchFamily="34" charset="0"/>
              </a:rPr>
              <a:t>Hoạt động Pop </a:t>
            </a:r>
            <a:r>
              <a:rPr lang="en-US" b="0" i="0" dirty="0" err="1">
                <a:effectLst/>
                <a:latin typeface="Arial" panose="020B0604020202020204" pitchFamily="34" charset="0"/>
              </a:rPr>
              <a:t>đối</a:t>
            </a:r>
            <a:r>
              <a:rPr lang="en-US" b="0" i="0" dirty="0">
                <a:effectLst/>
                <a:latin typeface="Arial" panose="020B0604020202020204" pitchFamily="34" charset="0"/>
              </a:rPr>
              <a:t> với </a:t>
            </a:r>
            <a:r>
              <a:rPr lang="en-US" b="0" i="0" dirty="0" err="1">
                <a:effectLst/>
                <a:latin typeface="Arial" panose="020B0604020202020204" pitchFamily="34" charset="0"/>
              </a:rPr>
              <a:t>mảng</a:t>
            </a:r>
            <a:endParaRPr lang="en-US" b="0" i="0" dirty="0">
              <a:effectLst/>
              <a:latin typeface="Arial" panose="020B0604020202020204" pitchFamily="34" charset="0"/>
            </a:endParaRPr>
          </a:p>
          <a:p>
            <a:pPr algn="just"/>
            <a:r>
              <a:rPr lang="vi-VN" b="0" i="0" dirty="0">
                <a:solidFill>
                  <a:srgbClr val="000000"/>
                </a:solidFill>
                <a:effectLst/>
                <a:latin typeface="Arial" panose="020B0604020202020204" pitchFamily="34" charset="0"/>
              </a:rPr>
              <a:t>Truy cập nội dung trong khi xóa nó khỏi ngăn xếp, được gọi là Thao tác </a:t>
            </a:r>
            <a:r>
              <a:rPr lang="en-US" b="0" i="0" dirty="0">
                <a:solidFill>
                  <a:srgbClr val="000000"/>
                </a:solidFill>
                <a:effectLst/>
                <a:latin typeface="Arial" panose="020B0604020202020204" pitchFamily="34" charset="0"/>
              </a:rPr>
              <a:t>POP</a:t>
            </a:r>
            <a:r>
              <a:rPr lang="vi-VN" b="0" i="0" dirty="0">
                <a:solidFill>
                  <a:srgbClr val="000000"/>
                </a:solidFill>
                <a:effectLst/>
                <a:latin typeface="Arial" panose="020B0604020202020204" pitchFamily="34" charset="0"/>
              </a:rPr>
              <a:t>. Trong quá trình triển khai mảng của hoạt động pop (), phần tử dữ liệu không thực sự bị xóa, thay vào đó phần </a:t>
            </a:r>
            <a:r>
              <a:rPr lang="vi-VN" b="1" i="0" dirty="0">
                <a:solidFill>
                  <a:srgbClr val="000000"/>
                </a:solidFill>
                <a:effectLst/>
                <a:latin typeface="Arial" panose="020B0604020202020204" pitchFamily="34" charset="0"/>
              </a:rPr>
              <a:t>trên</a:t>
            </a:r>
            <a:r>
              <a:rPr lang="vi-VN" b="0" i="0" dirty="0">
                <a:solidFill>
                  <a:srgbClr val="000000"/>
                </a:solidFill>
                <a:effectLst/>
                <a:latin typeface="Arial" panose="020B0604020202020204" pitchFamily="34" charset="0"/>
              </a:rPr>
              <a:t> được giảm xuống vị trí thấp hơn trong ngăn xếp để trỏ đến giá trị tiếp theo. Nhưng trong triển khai danh sách liên kết, pop () thực sự loại bỏ phần tử dữ liệu và phân bổ không gian bộ nhớ.</a:t>
            </a:r>
          </a:p>
          <a:p>
            <a:pPr algn="just"/>
            <a:r>
              <a:rPr lang="vi-VN" b="0" i="0" dirty="0">
                <a:solidFill>
                  <a:srgbClr val="000000"/>
                </a:solidFill>
                <a:effectLst/>
                <a:latin typeface="Arial" panose="020B0604020202020204" pitchFamily="34" charset="0"/>
              </a:rPr>
              <a:t>Hoạt động Pop có thể bao gồm các bước sau:</a:t>
            </a:r>
          </a:p>
          <a:p>
            <a:pPr algn="just">
              <a:buFont typeface="Arial" panose="020B0604020202020204" pitchFamily="34" charset="0"/>
              <a:buNone/>
            </a:pPr>
            <a:r>
              <a:rPr lang="vi-VN" b="1" i="0" dirty="0">
                <a:solidFill>
                  <a:srgbClr val="000000"/>
                </a:solidFill>
                <a:effectLst/>
                <a:latin typeface="Arial" panose="020B0604020202020204" pitchFamily="34" charset="0"/>
              </a:rPr>
              <a:t>Bước 1</a:t>
            </a:r>
            <a:r>
              <a:rPr lang="vi-VN" b="0" i="0" dirty="0">
                <a:solidFill>
                  <a:srgbClr val="000000"/>
                </a:solidFill>
                <a:effectLst/>
                <a:latin typeface="Arial" panose="020B0604020202020204" pitchFamily="34" charset="0"/>
              </a:rPr>
              <a:t> - Kiểm tra xem ngăn xếp có trống không.</a:t>
            </a:r>
          </a:p>
          <a:p>
            <a:pPr algn="just">
              <a:buFont typeface="Arial" panose="020B0604020202020204" pitchFamily="34" charset="0"/>
              <a:buNone/>
            </a:pPr>
            <a:r>
              <a:rPr lang="vi-VN" b="1" i="0" dirty="0">
                <a:solidFill>
                  <a:srgbClr val="000000"/>
                </a:solidFill>
                <a:effectLst/>
                <a:latin typeface="Arial" panose="020B0604020202020204" pitchFamily="34" charset="0"/>
              </a:rPr>
              <a:t>Bước 2</a:t>
            </a:r>
            <a:r>
              <a:rPr lang="vi-VN" b="0" i="0" dirty="0">
                <a:solidFill>
                  <a:srgbClr val="000000"/>
                </a:solidFill>
                <a:effectLst/>
                <a:latin typeface="Arial" panose="020B0604020202020204" pitchFamily="34" charset="0"/>
              </a:rPr>
              <a:t> - Nếu ngăn xếp trống, tạo ra lỗi và </a:t>
            </a:r>
            <a:r>
              <a:rPr lang="en-US" b="0" i="0" dirty="0">
                <a:solidFill>
                  <a:srgbClr val="000000"/>
                </a:solidFill>
                <a:effectLst/>
                <a:latin typeface="Arial" panose="020B0604020202020204" pitchFamily="34" charset="0"/>
              </a:rPr>
              <a:t>out</a:t>
            </a:r>
            <a:r>
              <a:rPr lang="vi-VN" b="0" i="0" dirty="0">
                <a:solidFill>
                  <a:srgbClr val="000000"/>
                </a:solidFill>
                <a:effectLst/>
                <a:latin typeface="Arial" panose="020B0604020202020204" pitchFamily="34" charset="0"/>
              </a:rPr>
              <a:t>.</a:t>
            </a:r>
          </a:p>
          <a:p>
            <a:pPr algn="just">
              <a:buFont typeface="Arial" panose="020B0604020202020204" pitchFamily="34" charset="0"/>
              <a:buNone/>
            </a:pPr>
            <a:r>
              <a:rPr lang="vi-VN" b="1" i="0" dirty="0">
                <a:solidFill>
                  <a:srgbClr val="000000"/>
                </a:solidFill>
                <a:effectLst/>
                <a:latin typeface="Arial" panose="020B0604020202020204" pitchFamily="34" charset="0"/>
              </a:rPr>
              <a:t>Bước 3</a:t>
            </a:r>
            <a:r>
              <a:rPr lang="vi-VN" b="0" i="0" dirty="0">
                <a:solidFill>
                  <a:srgbClr val="000000"/>
                </a:solidFill>
                <a:effectLst/>
                <a:latin typeface="Arial" panose="020B0604020202020204" pitchFamily="34" charset="0"/>
              </a:rPr>
              <a:t> - Nếu ngăn xếp không trống, </a:t>
            </a:r>
            <a:r>
              <a:rPr lang="en-US" b="0" i="0" dirty="0" err="1">
                <a:solidFill>
                  <a:srgbClr val="000000"/>
                </a:solidFill>
                <a:effectLst/>
                <a:latin typeface="Arial" panose="020B0604020202020204" pitchFamily="34" charset="0"/>
              </a:rPr>
              <a:t>thì</a:t>
            </a:r>
            <a:r>
              <a:rPr lang="vi-VN" b="0" i="0" dirty="0">
                <a:solidFill>
                  <a:srgbClr val="000000"/>
                </a:solidFill>
                <a:effectLst/>
                <a:latin typeface="Arial" panose="020B0604020202020204" pitchFamily="34" charset="0"/>
              </a:rPr>
              <a:t> truy cập phần tử dữ liệu mà ở </a:t>
            </a:r>
            <a:r>
              <a:rPr lang="vi-VN" b="1" i="0" dirty="0">
                <a:solidFill>
                  <a:srgbClr val="000000"/>
                </a:solidFill>
                <a:effectLst/>
                <a:latin typeface="Arial" panose="020B0604020202020204" pitchFamily="34" charset="0"/>
              </a:rPr>
              <a:t>trên cùng</a:t>
            </a:r>
            <a:r>
              <a:rPr lang="vi-VN" b="0" i="0" dirty="0">
                <a:solidFill>
                  <a:srgbClr val="000000"/>
                </a:solidFill>
                <a:effectLst/>
                <a:latin typeface="Arial" panose="020B0604020202020204" pitchFamily="34" charset="0"/>
              </a:rPr>
              <a:t> đang trỏ.</a:t>
            </a:r>
          </a:p>
          <a:p>
            <a:pPr algn="just">
              <a:buFont typeface="Arial" panose="020B0604020202020204" pitchFamily="34" charset="0"/>
              <a:buNone/>
            </a:pPr>
            <a:r>
              <a:rPr lang="vi-VN" b="1" i="0" dirty="0">
                <a:solidFill>
                  <a:srgbClr val="000000"/>
                </a:solidFill>
                <a:effectLst/>
                <a:latin typeface="Arial" panose="020B0604020202020204" pitchFamily="34" charset="0"/>
              </a:rPr>
              <a:t>Bước 4</a:t>
            </a:r>
            <a:r>
              <a:rPr lang="vi-VN" b="0" i="0" dirty="0">
                <a:solidFill>
                  <a:srgbClr val="000000"/>
                </a:solidFill>
                <a:effectLst/>
                <a:latin typeface="Arial" panose="020B0604020202020204" pitchFamily="34" charset="0"/>
              </a:rPr>
              <a:t> - Giảm giá trị của </a:t>
            </a:r>
            <a:r>
              <a:rPr lang="en-US" b="0" i="0" dirty="0">
                <a:solidFill>
                  <a:srgbClr val="000000"/>
                </a:solidFill>
                <a:effectLst/>
                <a:latin typeface="Arial" panose="020B0604020202020204" pitchFamily="34" charset="0"/>
              </a:rPr>
              <a:t>Top</a:t>
            </a:r>
            <a:r>
              <a:rPr lang="vi-VN" b="0" i="0" dirty="0">
                <a:solidFill>
                  <a:srgbClr val="000000"/>
                </a:solidFill>
                <a:effectLst/>
                <a:latin typeface="Arial" panose="020B0604020202020204" pitchFamily="34" charset="0"/>
              </a:rPr>
              <a:t> đi 1.</a:t>
            </a:r>
          </a:p>
          <a:p>
            <a:pPr algn="just">
              <a:buFont typeface="Arial" panose="020B0604020202020204" pitchFamily="34" charset="0"/>
              <a:buNone/>
            </a:pPr>
            <a:r>
              <a:rPr lang="en-US" b="1" i="0" dirty="0">
                <a:solidFill>
                  <a:srgbClr val="000000"/>
                </a:solidFill>
                <a:effectLst/>
                <a:latin typeface="Arial" panose="020B0604020202020204" pitchFamily="34" charset="0"/>
              </a:rPr>
              <a:t>Và </a:t>
            </a:r>
            <a:r>
              <a:rPr lang="vi-VN" b="0" i="0" dirty="0">
                <a:solidFill>
                  <a:srgbClr val="000000"/>
                </a:solidFill>
                <a:effectLst/>
                <a:latin typeface="Arial" panose="020B0604020202020204" pitchFamily="34" charset="0"/>
              </a:rPr>
              <a:t>Trả về thành công.</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236801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Đối</a:t>
            </a:r>
            <a:r>
              <a:rPr lang="en-US" dirty="0"/>
              <a:t> với stack chúng ta </a:t>
            </a:r>
            <a:r>
              <a:rPr lang="vi-VN" dirty="0"/>
              <a:t>có thể được triển khai sử dụng Mảng hoặc LinkedList</a:t>
            </a:r>
            <a:endParaRPr lang="en-US" dirty="0"/>
          </a:p>
          <a:p>
            <a:pPr marL="285750" indent="-285750">
              <a:buFontTx/>
              <a:buChar char="-"/>
            </a:pPr>
            <a:r>
              <a:rPr lang="en-US" dirty="0" err="1"/>
              <a:t>Đối</a:t>
            </a:r>
            <a:r>
              <a:rPr lang="en-US" dirty="0"/>
              <a:t> với triển khai với 1 </a:t>
            </a:r>
            <a:r>
              <a:rPr lang="en-US" dirty="0" err="1"/>
              <a:t>mảng</a:t>
            </a:r>
            <a:r>
              <a:rPr lang="en-US" dirty="0"/>
              <a:t> thì chúng ta có thể làm </a:t>
            </a:r>
            <a:r>
              <a:rPr lang="en-US" dirty="0" err="1"/>
              <a:t>đơn</a:t>
            </a:r>
            <a:r>
              <a:rPr lang="en-US" dirty="0"/>
              <a:t> </a:t>
            </a:r>
            <a:r>
              <a:rPr lang="en-US" dirty="0" err="1"/>
              <a:t>giản</a:t>
            </a:r>
            <a:r>
              <a:rPr lang="en-US" dirty="0"/>
              <a:t> như sau</a:t>
            </a:r>
          </a:p>
          <a:p>
            <a:pPr marL="285750" indent="-285750">
              <a:buFontTx/>
              <a:buChar char="-"/>
            </a:pPr>
            <a:r>
              <a:rPr lang="en-US" dirty="0"/>
              <a:t>Mình sẽ </a:t>
            </a:r>
            <a:r>
              <a:rPr lang="en-US" dirty="0" err="1"/>
              <a:t>tạo</a:t>
            </a:r>
            <a:r>
              <a:rPr lang="en-US" dirty="0"/>
              <a:t> 1 project có 3 lớp main, Node và </a:t>
            </a:r>
            <a:r>
              <a:rPr lang="en-US" dirty="0" err="1"/>
              <a:t>Mystack</a:t>
            </a:r>
            <a:endParaRPr lang="en-US" dirty="0"/>
          </a:p>
          <a:p>
            <a:pPr marL="285750" indent="-285750">
              <a:buFontTx/>
              <a:buChar char="-"/>
            </a:pPr>
            <a:r>
              <a:rPr lang="en-US" dirty="0"/>
              <a:t>Lớp </a:t>
            </a:r>
            <a:r>
              <a:rPr lang="en-US" dirty="0" err="1"/>
              <a:t>MyStack</a:t>
            </a:r>
            <a:r>
              <a:rPr lang="en-US" dirty="0"/>
              <a:t> có những </a:t>
            </a:r>
            <a:r>
              <a:rPr lang="en-US" dirty="0" err="1"/>
              <a:t>hàm</a:t>
            </a:r>
            <a:r>
              <a:rPr lang="en-US" dirty="0"/>
              <a:t> nào (Click) Có các </a:t>
            </a:r>
            <a:r>
              <a:rPr lang="en-US" dirty="0" err="1"/>
              <a:t>thuộc</a:t>
            </a:r>
            <a:r>
              <a:rPr lang="en-US" dirty="0"/>
              <a:t> tính này, </a:t>
            </a:r>
            <a:r>
              <a:rPr lang="en-US" dirty="0" err="1"/>
              <a:t>hàm</a:t>
            </a:r>
            <a:r>
              <a:rPr lang="en-US" dirty="0"/>
              <a:t> </a:t>
            </a:r>
            <a:r>
              <a:rPr lang="en-US" dirty="0" err="1"/>
              <a:t>khởi</a:t>
            </a:r>
            <a:r>
              <a:rPr lang="en-US" dirty="0"/>
              <a:t> </a:t>
            </a:r>
            <a:r>
              <a:rPr lang="en-US" dirty="0" err="1"/>
              <a:t>tạo</a:t>
            </a:r>
            <a:r>
              <a:rPr lang="en-US" dirty="0"/>
              <a:t>, </a:t>
            </a:r>
            <a:r>
              <a:rPr lang="en-US" dirty="0" err="1"/>
              <a:t>hàm</a:t>
            </a:r>
            <a:r>
              <a:rPr lang="en-US" dirty="0"/>
              <a:t> check </a:t>
            </a:r>
            <a:r>
              <a:rPr lang="en-US" dirty="0" err="1"/>
              <a:t>đầy</a:t>
            </a:r>
            <a:r>
              <a:rPr lang="en-US" dirty="0"/>
              <a:t> và </a:t>
            </a:r>
            <a:r>
              <a:rPr lang="en-US" dirty="0" err="1"/>
              <a:t>rỗng</a:t>
            </a:r>
            <a:r>
              <a:rPr lang="en-US" dirty="0"/>
              <a:t>, </a:t>
            </a:r>
            <a:r>
              <a:rPr lang="en-US" dirty="0" err="1"/>
              <a:t>hàm</a:t>
            </a:r>
            <a:r>
              <a:rPr lang="en-US" dirty="0"/>
              <a:t> push </a:t>
            </a:r>
            <a:r>
              <a:rPr lang="en-US" dirty="0" err="1"/>
              <a:t>hàm</a:t>
            </a:r>
            <a:r>
              <a:rPr lang="en-US" dirty="0"/>
              <a:t> pop và 1 </a:t>
            </a:r>
            <a:r>
              <a:rPr lang="en-US" dirty="0" err="1"/>
              <a:t>hàm</a:t>
            </a:r>
            <a:r>
              <a:rPr lang="en-US" dirty="0"/>
              <a:t> </a:t>
            </a:r>
            <a:r>
              <a:rPr lang="en-US" dirty="0" err="1"/>
              <a:t>hiển</a:t>
            </a:r>
            <a:r>
              <a:rPr lang="en-US" dirty="0"/>
              <a:t> </a:t>
            </a:r>
            <a:r>
              <a:rPr lang="en-US" dirty="0" err="1"/>
              <a:t>thị</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3895361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Lớp Node có những </a:t>
            </a:r>
            <a:r>
              <a:rPr lang="en-US" dirty="0" err="1"/>
              <a:t>hàm</a:t>
            </a:r>
            <a:r>
              <a:rPr lang="en-US" dirty="0"/>
              <a:t> nào (Click) Có các </a:t>
            </a:r>
            <a:r>
              <a:rPr lang="en-US" dirty="0" err="1"/>
              <a:t>thuộc</a:t>
            </a:r>
            <a:r>
              <a:rPr lang="en-US" dirty="0"/>
              <a:t> tính này, </a:t>
            </a:r>
            <a:r>
              <a:rPr lang="en-US" dirty="0" err="1"/>
              <a:t>hàm</a:t>
            </a:r>
            <a:r>
              <a:rPr lang="en-US" dirty="0"/>
              <a:t> </a:t>
            </a:r>
            <a:r>
              <a:rPr lang="en-US" dirty="0" err="1"/>
              <a:t>khởi</a:t>
            </a:r>
            <a:r>
              <a:rPr lang="en-US" dirty="0"/>
              <a:t> </a:t>
            </a:r>
            <a:r>
              <a:rPr lang="en-US" dirty="0" err="1"/>
              <a:t>tạovà</a:t>
            </a:r>
            <a:r>
              <a:rPr lang="en-US" dirty="0"/>
              <a:t> 1 </a:t>
            </a:r>
            <a:r>
              <a:rPr lang="en-US" dirty="0" err="1"/>
              <a:t>hàm</a:t>
            </a:r>
            <a:r>
              <a:rPr lang="en-US" dirty="0"/>
              <a:t> </a:t>
            </a:r>
            <a:r>
              <a:rPr lang="en-US" dirty="0" err="1"/>
              <a:t>hiển</a:t>
            </a:r>
            <a:r>
              <a:rPr lang="en-US" dirty="0"/>
              <a:t> </a:t>
            </a:r>
            <a:r>
              <a:rPr lang="en-US" dirty="0" err="1"/>
              <a:t>thị</a:t>
            </a:r>
            <a:endParaRPr lang="en-US" dirty="0"/>
          </a:p>
          <a:p>
            <a:pPr marL="285750" indent="-285750">
              <a:buFontTx/>
              <a:buChar char="-"/>
            </a:pPr>
            <a:r>
              <a:rPr lang="en-US" dirty="0"/>
              <a:t>Ở lớp main mình đã cho 3 </a:t>
            </a:r>
            <a:r>
              <a:rPr lang="en-US" dirty="0" err="1"/>
              <a:t>cái</a:t>
            </a:r>
            <a:r>
              <a:rPr lang="en-US" dirty="0"/>
              <a:t> data </a:t>
            </a:r>
            <a:r>
              <a:rPr lang="en-US" dirty="0" err="1"/>
              <a:t>nguyen</a:t>
            </a:r>
            <a:r>
              <a:rPr lang="en-US" dirty="0"/>
              <a:t> </a:t>
            </a:r>
            <a:r>
              <a:rPr lang="en-US" dirty="0" err="1"/>
              <a:t>huu</a:t>
            </a:r>
            <a:r>
              <a:rPr lang="en-US" dirty="0"/>
              <a:t> </a:t>
            </a:r>
            <a:r>
              <a:rPr lang="en-US" dirty="0" err="1"/>
              <a:t>hoang</a:t>
            </a:r>
            <a:r>
              <a:rPr lang="en-US" dirty="0"/>
              <a:t> push chúng vào </a:t>
            </a:r>
            <a:r>
              <a:rPr lang="en-US" dirty="0" err="1"/>
              <a:t>ngăn</a:t>
            </a:r>
            <a:r>
              <a:rPr lang="en-US" dirty="0"/>
              <a:t> </a:t>
            </a:r>
            <a:r>
              <a:rPr lang="en-US" dirty="0" err="1"/>
              <a:t>xếp</a:t>
            </a:r>
            <a:r>
              <a:rPr lang="en-US" dirty="0"/>
              <a:t> – sau đó </a:t>
            </a:r>
            <a:r>
              <a:rPr lang="en-US" dirty="0" err="1"/>
              <a:t>hiển</a:t>
            </a:r>
            <a:r>
              <a:rPr lang="en-US" dirty="0"/>
              <a:t> </a:t>
            </a:r>
            <a:r>
              <a:rPr lang="en-US" dirty="0" err="1"/>
              <a:t>thị</a:t>
            </a:r>
            <a:r>
              <a:rPr lang="en-US" dirty="0"/>
              <a:t> chúng ra</a:t>
            </a:r>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108008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Kết </a:t>
            </a:r>
            <a:r>
              <a:rPr lang="en-US" dirty="0" err="1"/>
              <a:t>quả</a:t>
            </a:r>
            <a:r>
              <a:rPr lang="en-US" dirty="0"/>
              <a:t> khi </a:t>
            </a:r>
            <a:r>
              <a:rPr lang="en-US" dirty="0" err="1"/>
              <a:t>chạy</a:t>
            </a:r>
            <a:r>
              <a:rPr lang="en-US" dirty="0"/>
              <a:t> </a:t>
            </a:r>
            <a:r>
              <a:rPr lang="en-US" dirty="0" err="1"/>
              <a:t>chương</a:t>
            </a:r>
            <a:r>
              <a:rPr lang="en-US" dirty="0"/>
              <a:t> trình </a:t>
            </a:r>
          </a:p>
          <a:p>
            <a:pPr marL="285750" indent="-285750">
              <a:buFontTx/>
              <a:buChar char="-"/>
            </a:pPr>
            <a:r>
              <a:rPr lang="en-US" dirty="0"/>
              <a:t>Khi ta push 3 </a:t>
            </a:r>
            <a:r>
              <a:rPr lang="en-US" dirty="0" err="1"/>
              <a:t>cái</a:t>
            </a:r>
            <a:r>
              <a:rPr lang="en-US" dirty="0"/>
              <a:t> node này thì kết </a:t>
            </a:r>
            <a:r>
              <a:rPr lang="en-US" dirty="0" err="1"/>
              <a:t>quả</a:t>
            </a:r>
            <a:r>
              <a:rPr lang="en-US" dirty="0"/>
              <a:t> sẽ </a:t>
            </a:r>
            <a:r>
              <a:rPr lang="en-US" dirty="0" err="1"/>
              <a:t>trả</a:t>
            </a:r>
            <a:r>
              <a:rPr lang="en-US" dirty="0"/>
              <a:t> về </a:t>
            </a:r>
            <a:r>
              <a:rPr lang="en-US" dirty="0" err="1"/>
              <a:t>đúng</a:t>
            </a:r>
            <a:r>
              <a:rPr lang="en-US" dirty="0"/>
              <a:t> 3 </a:t>
            </a:r>
            <a:r>
              <a:rPr lang="en-US" dirty="0" err="1"/>
              <a:t>cái</a:t>
            </a:r>
            <a:r>
              <a:rPr lang="en-US" dirty="0"/>
              <a:t> node này</a:t>
            </a:r>
          </a:p>
          <a:p>
            <a:pPr marL="285750" indent="-285750">
              <a:buFontTx/>
              <a:buChar char="-"/>
            </a:pPr>
            <a:r>
              <a:rPr lang="en-US" dirty="0" err="1"/>
              <a:t>Còn</a:t>
            </a:r>
            <a:r>
              <a:rPr lang="en-US" dirty="0"/>
              <a:t> khi ta pop đi 1 thì  phần </a:t>
            </a:r>
            <a:r>
              <a:rPr lang="en-US" dirty="0" err="1"/>
              <a:t>tử</a:t>
            </a:r>
            <a:r>
              <a:rPr lang="en-US" dirty="0"/>
              <a:t> </a:t>
            </a:r>
            <a:r>
              <a:rPr lang="en-US" dirty="0" err="1"/>
              <a:t>cuối</a:t>
            </a:r>
            <a:r>
              <a:rPr lang="en-US" dirty="0"/>
              <a:t> cùng của </a:t>
            </a:r>
            <a:r>
              <a:rPr lang="en-US" dirty="0" err="1"/>
              <a:t>mảng</a:t>
            </a:r>
            <a:r>
              <a:rPr lang="en-US" dirty="0"/>
              <a:t> sẽ </a:t>
            </a:r>
            <a:r>
              <a:rPr lang="en-US" dirty="0" err="1"/>
              <a:t>bị</a:t>
            </a:r>
            <a:r>
              <a:rPr lang="en-US" dirty="0"/>
              <a:t> loại </a:t>
            </a:r>
            <a:r>
              <a:rPr lang="en-US" dirty="0" err="1"/>
              <a:t>bỏ</a:t>
            </a:r>
            <a:endParaRPr lang="en-US" dirty="0"/>
          </a:p>
          <a:p>
            <a:pPr marL="285750" indent="-285750">
              <a:buFont typeface="Arial" panose="020B0604020202020204" pitchFamily="34" charset="0"/>
              <a:buChar char="•"/>
            </a:pPr>
            <a:r>
              <a:rPr lang="en-US" dirty="0"/>
              <a:t>Đó là chúng ta sử dụng </a:t>
            </a:r>
            <a:r>
              <a:rPr lang="en-US" dirty="0" err="1"/>
              <a:t>mảng</a:t>
            </a:r>
            <a:r>
              <a:rPr lang="en-US" dirty="0"/>
              <a:t>, Bây giờ chúng ta triển khai </a:t>
            </a:r>
            <a:r>
              <a:rPr lang="en-US" dirty="0" err="1"/>
              <a:t>Ngăn</a:t>
            </a:r>
            <a:r>
              <a:rPr lang="en-US" dirty="0"/>
              <a:t> </a:t>
            </a:r>
            <a:r>
              <a:rPr lang="en-US" dirty="0" err="1"/>
              <a:t>xếp</a:t>
            </a:r>
            <a:r>
              <a:rPr lang="en-US" dirty="0"/>
              <a:t> với 1 LinkedList thì sẽ ntn? Chúng ta cùng qua phần sau</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404671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Với ví dụ này thì mình có </a:t>
            </a:r>
            <a:r>
              <a:rPr lang="en-US" dirty="0" err="1"/>
              <a:t>tất</a:t>
            </a:r>
            <a:r>
              <a:rPr lang="en-US" dirty="0"/>
              <a:t> cả 4 lớp đó là: Main, Node, </a:t>
            </a:r>
            <a:r>
              <a:rPr lang="en-US" dirty="0" err="1"/>
              <a:t>MyStack</a:t>
            </a:r>
            <a:r>
              <a:rPr lang="en-US" dirty="0"/>
              <a:t> và Student</a:t>
            </a:r>
          </a:p>
          <a:p>
            <a:pPr marL="285750" indent="-285750">
              <a:buFontTx/>
              <a:buChar char="-"/>
            </a:pPr>
            <a:r>
              <a:rPr lang="en-US" dirty="0"/>
              <a:t>Đầu tiên là lớp Student, mình cho 3 </a:t>
            </a:r>
            <a:r>
              <a:rPr lang="en-US" dirty="0" err="1"/>
              <a:t>thuộc</a:t>
            </a:r>
            <a:r>
              <a:rPr lang="en-US" dirty="0"/>
              <a:t> tính id tên tuổi, 1 </a:t>
            </a:r>
            <a:r>
              <a:rPr lang="en-US" dirty="0" err="1"/>
              <a:t>hàm</a:t>
            </a:r>
            <a:r>
              <a:rPr lang="en-US" dirty="0"/>
              <a:t> constructor và 1 </a:t>
            </a:r>
            <a:r>
              <a:rPr lang="en-US" dirty="0" err="1"/>
              <a:t>hàm</a:t>
            </a:r>
            <a:r>
              <a:rPr lang="en-US" dirty="0"/>
              <a:t> </a:t>
            </a:r>
            <a:r>
              <a:rPr lang="en-US" dirty="0" err="1"/>
              <a:t>trả</a:t>
            </a:r>
            <a:r>
              <a:rPr lang="en-US" dirty="0"/>
              <a:t> về khi </a:t>
            </a:r>
            <a:r>
              <a:rPr lang="en-US" dirty="0" err="1"/>
              <a:t>hiển</a:t>
            </a:r>
            <a:r>
              <a:rPr lang="en-US" dirty="0"/>
              <a:t> </a:t>
            </a:r>
            <a:r>
              <a:rPr lang="en-US" dirty="0" err="1"/>
              <a:t>thị</a:t>
            </a:r>
            <a:r>
              <a:rPr lang="en-US" dirty="0"/>
              <a:t> </a:t>
            </a:r>
            <a:r>
              <a:rPr lang="en-US" dirty="0" err="1"/>
              <a:t>thông</a:t>
            </a:r>
            <a:r>
              <a:rPr lang="en-US" dirty="0"/>
              <a:t> tin</a:t>
            </a:r>
          </a:p>
          <a:p>
            <a:pPr marL="285750" indent="-285750">
              <a:buFontTx/>
              <a:buChar char="-"/>
            </a:pPr>
            <a:r>
              <a:rPr lang="en-US" dirty="0"/>
              <a:t>Lớp </a:t>
            </a:r>
            <a:r>
              <a:rPr lang="en-US" dirty="0" err="1"/>
              <a:t>tiếp</a:t>
            </a:r>
            <a:r>
              <a:rPr lang="en-US" dirty="0"/>
              <a:t> theo đó là lớp Node – làm việc với </a:t>
            </a:r>
            <a:r>
              <a:rPr lang="en-US" dirty="0" err="1"/>
              <a:t>danh</a:t>
            </a:r>
            <a:r>
              <a:rPr lang="en-US" dirty="0"/>
              <a:t> </a:t>
            </a:r>
            <a:r>
              <a:rPr lang="en-US" dirty="0" err="1"/>
              <a:t>sách</a:t>
            </a:r>
            <a:r>
              <a:rPr lang="en-US" dirty="0"/>
              <a:t> </a:t>
            </a:r>
            <a:r>
              <a:rPr lang="en-US" dirty="0" err="1"/>
              <a:t>liên</a:t>
            </a:r>
            <a:r>
              <a:rPr lang="en-US" dirty="0"/>
              <a:t> kết thì ta cần 1 </a:t>
            </a:r>
            <a:r>
              <a:rPr lang="en-US" dirty="0" err="1"/>
              <a:t>cái</a:t>
            </a:r>
            <a:r>
              <a:rPr lang="en-US" dirty="0"/>
              <a:t> Node next để </a:t>
            </a:r>
            <a:r>
              <a:rPr lang="en-US" dirty="0" err="1"/>
              <a:t>trỏ</a:t>
            </a:r>
            <a:r>
              <a:rPr lang="en-US" dirty="0"/>
              <a:t> </a:t>
            </a:r>
            <a:r>
              <a:rPr lang="en-US" dirty="0" err="1"/>
              <a:t>tới</a:t>
            </a:r>
            <a:r>
              <a:rPr lang="en-US" dirty="0"/>
              <a:t> </a:t>
            </a:r>
            <a:r>
              <a:rPr lang="en-US" dirty="0" err="1"/>
              <a:t>cái</a:t>
            </a:r>
            <a:r>
              <a:rPr lang="en-US" dirty="0"/>
              <a:t> </a:t>
            </a:r>
            <a:r>
              <a:rPr lang="en-US" dirty="0" err="1"/>
              <a:t>móc</a:t>
            </a:r>
            <a:r>
              <a:rPr lang="en-US" dirty="0"/>
              <a:t> </a:t>
            </a:r>
            <a:r>
              <a:rPr lang="en-US" dirty="0" err="1"/>
              <a:t>tiếp</a:t>
            </a:r>
            <a:r>
              <a:rPr lang="en-US" dirty="0"/>
              <a:t> theo</a:t>
            </a:r>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381012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Tiếp </a:t>
            </a:r>
            <a:r>
              <a:rPr lang="en-US" dirty="0" err="1"/>
              <a:t>tục</a:t>
            </a:r>
            <a:r>
              <a:rPr lang="en-US" dirty="0"/>
              <a:t> ở lớp MyStack.java mình </a:t>
            </a:r>
            <a:r>
              <a:rPr lang="en-US" dirty="0" err="1"/>
              <a:t>tạo</a:t>
            </a:r>
            <a:r>
              <a:rPr lang="en-US" dirty="0"/>
              <a:t> 1 Node head và cho nó = null, với </a:t>
            </a:r>
            <a:r>
              <a:rPr lang="en-US" dirty="0" err="1"/>
              <a:t>danh</a:t>
            </a:r>
            <a:r>
              <a:rPr lang="en-US" dirty="0"/>
              <a:t> </a:t>
            </a:r>
            <a:r>
              <a:rPr lang="en-US" dirty="0" err="1"/>
              <a:t>sách</a:t>
            </a:r>
            <a:r>
              <a:rPr lang="en-US" dirty="0"/>
              <a:t> </a:t>
            </a:r>
            <a:r>
              <a:rPr lang="en-US" dirty="0" err="1"/>
              <a:t>liên</a:t>
            </a:r>
            <a:r>
              <a:rPr lang="en-US" dirty="0"/>
              <a:t> kết thì chúng ta chỉ </a:t>
            </a:r>
            <a:r>
              <a:rPr lang="en-US" dirty="0" err="1"/>
              <a:t>càn</a:t>
            </a:r>
            <a:r>
              <a:rPr lang="en-US" dirty="0"/>
              <a:t> check </a:t>
            </a:r>
            <a:r>
              <a:rPr lang="en-US" dirty="0" err="1"/>
              <a:t>rỗng</a:t>
            </a:r>
            <a:r>
              <a:rPr lang="en-US" dirty="0"/>
              <a:t> </a:t>
            </a:r>
            <a:r>
              <a:rPr lang="en-US" dirty="0" err="1"/>
              <a:t>chứ</a:t>
            </a:r>
            <a:r>
              <a:rPr lang="en-US" dirty="0"/>
              <a:t> Không cần check nó </a:t>
            </a:r>
            <a:r>
              <a:rPr lang="en-US" dirty="0" err="1"/>
              <a:t>đầy</a:t>
            </a:r>
            <a:r>
              <a:rPr lang="en-US" dirty="0"/>
              <a:t> hay Không</a:t>
            </a:r>
          </a:p>
          <a:p>
            <a:pPr marL="0" indent="0">
              <a:buFont typeface="Arial" panose="020B0604020202020204" pitchFamily="34" charset="0"/>
              <a:buNone/>
            </a:pPr>
            <a:r>
              <a:rPr lang="en-US" dirty="0"/>
              <a:t>Với </a:t>
            </a:r>
            <a:r>
              <a:rPr lang="en-US" dirty="0" err="1"/>
              <a:t>hàm</a:t>
            </a:r>
            <a:r>
              <a:rPr lang="en-US" dirty="0"/>
              <a:t> Push làm việc với </a:t>
            </a:r>
            <a:r>
              <a:rPr lang="en-US" dirty="0" err="1"/>
              <a:t>danh</a:t>
            </a:r>
            <a:r>
              <a:rPr lang="en-US" dirty="0"/>
              <a:t> </a:t>
            </a:r>
            <a:r>
              <a:rPr lang="en-US" dirty="0" err="1"/>
              <a:t>sách</a:t>
            </a:r>
            <a:r>
              <a:rPr lang="en-US" dirty="0"/>
              <a:t> </a:t>
            </a:r>
            <a:r>
              <a:rPr lang="en-US" dirty="0" err="1"/>
              <a:t>liên</a:t>
            </a:r>
            <a:r>
              <a:rPr lang="en-US" dirty="0"/>
              <a:t> kết thì </a:t>
            </a:r>
            <a:r>
              <a:rPr lang="en-US" dirty="0">
                <a:solidFill>
                  <a:srgbClr val="808080"/>
                </a:solidFill>
                <a:effectLst/>
              </a:rPr>
              <a:t>chúng ta </a:t>
            </a:r>
            <a:r>
              <a:rPr lang="en-US" dirty="0" err="1">
                <a:solidFill>
                  <a:srgbClr val="808080"/>
                </a:solidFill>
                <a:effectLst/>
              </a:rPr>
              <a:t>lấy</a:t>
            </a:r>
            <a:r>
              <a:rPr lang="en-US" dirty="0">
                <a:solidFill>
                  <a:srgbClr val="808080"/>
                </a:solidFill>
                <a:effectLst/>
              </a:rPr>
              <a:t> </a:t>
            </a:r>
            <a:r>
              <a:rPr lang="en-US" dirty="0" err="1">
                <a:solidFill>
                  <a:srgbClr val="808080"/>
                </a:solidFill>
                <a:effectLst/>
              </a:rPr>
              <a:t>móc</a:t>
            </a:r>
            <a:r>
              <a:rPr lang="en-US" dirty="0">
                <a:solidFill>
                  <a:srgbClr val="808080"/>
                </a:solidFill>
                <a:effectLst/>
              </a:rPr>
              <a:t> của node </a:t>
            </a:r>
            <a:r>
              <a:rPr lang="en-US" dirty="0" err="1">
                <a:solidFill>
                  <a:srgbClr val="808080"/>
                </a:solidFill>
                <a:effectLst/>
              </a:rPr>
              <a:t>mới</a:t>
            </a:r>
            <a:r>
              <a:rPr lang="en-US" dirty="0">
                <a:solidFill>
                  <a:srgbClr val="808080"/>
                </a:solidFill>
                <a:effectLst/>
              </a:rPr>
              <a:t> </a:t>
            </a:r>
            <a:r>
              <a:rPr lang="en-US" dirty="0" err="1">
                <a:solidFill>
                  <a:srgbClr val="808080"/>
                </a:solidFill>
                <a:effectLst/>
              </a:rPr>
              <a:t>móc</a:t>
            </a:r>
            <a:r>
              <a:rPr lang="en-US" dirty="0">
                <a:solidFill>
                  <a:srgbClr val="808080"/>
                </a:solidFill>
                <a:effectLst/>
              </a:rPr>
              <a:t> vào head XONG cho head </a:t>
            </a:r>
            <a:r>
              <a:rPr lang="en-US" dirty="0" err="1">
                <a:solidFill>
                  <a:srgbClr val="808080"/>
                </a:solidFill>
                <a:effectLst/>
              </a:rPr>
              <a:t>trỏ</a:t>
            </a:r>
            <a:r>
              <a:rPr lang="en-US" dirty="0">
                <a:solidFill>
                  <a:srgbClr val="808080"/>
                </a:solidFill>
                <a:effectLst/>
              </a:rPr>
              <a:t> vào </a:t>
            </a:r>
            <a:r>
              <a:rPr lang="en-US" dirty="0" err="1">
                <a:solidFill>
                  <a:srgbClr val="808080"/>
                </a:solidFill>
                <a:effectLst/>
              </a:rPr>
              <a:t>cái</a:t>
            </a:r>
            <a:r>
              <a:rPr lang="en-US" dirty="0">
                <a:solidFill>
                  <a:srgbClr val="808080"/>
                </a:solidFill>
                <a:effectLst/>
              </a:rPr>
              <a:t> node </a:t>
            </a:r>
            <a:r>
              <a:rPr lang="en-US" dirty="0" err="1">
                <a:solidFill>
                  <a:srgbClr val="808080"/>
                </a:solidFill>
                <a:effectLst/>
              </a:rPr>
              <a:t>mới</a:t>
            </a:r>
            <a:endParaRPr lang="en-US" dirty="0">
              <a:solidFill>
                <a:srgbClr val="808080"/>
              </a:solidFill>
              <a:effectLst/>
            </a:endParaRPr>
          </a:p>
          <a:p>
            <a:pPr marL="0" indent="0">
              <a:buFont typeface="Arial" panose="020B0604020202020204" pitchFamily="34" charset="0"/>
              <a:buNone/>
            </a:pPr>
            <a:r>
              <a:rPr lang="en-US" dirty="0">
                <a:solidFill>
                  <a:srgbClr val="808080"/>
                </a:solidFill>
                <a:effectLst/>
              </a:rPr>
              <a:t>Với </a:t>
            </a:r>
            <a:r>
              <a:rPr lang="en-US" dirty="0" err="1">
                <a:solidFill>
                  <a:srgbClr val="808080"/>
                </a:solidFill>
                <a:effectLst/>
              </a:rPr>
              <a:t>hàm</a:t>
            </a:r>
            <a:r>
              <a:rPr lang="en-US" dirty="0">
                <a:solidFill>
                  <a:srgbClr val="808080"/>
                </a:solidFill>
                <a:effectLst/>
              </a:rPr>
              <a:t> POP thì check xem có </a:t>
            </a:r>
            <a:r>
              <a:rPr lang="en-US" dirty="0" err="1">
                <a:solidFill>
                  <a:srgbClr val="808080"/>
                </a:solidFill>
                <a:effectLst/>
              </a:rPr>
              <a:t>rỗng</a:t>
            </a:r>
            <a:r>
              <a:rPr lang="en-US" dirty="0">
                <a:solidFill>
                  <a:srgbClr val="808080"/>
                </a:solidFill>
                <a:effectLst/>
              </a:rPr>
              <a:t> hay Không? Rồi </a:t>
            </a:r>
            <a:r>
              <a:rPr lang="en-US" dirty="0" err="1">
                <a:solidFill>
                  <a:srgbClr val="808080"/>
                </a:solidFill>
                <a:effectLst/>
              </a:rPr>
              <a:t>lấy</a:t>
            </a:r>
            <a:r>
              <a:rPr lang="en-US" dirty="0">
                <a:solidFill>
                  <a:srgbClr val="808080"/>
                </a:solidFill>
                <a:effectLst/>
              </a:rPr>
              <a:t> 1 node </a:t>
            </a:r>
            <a:r>
              <a:rPr lang="en-US" dirty="0" err="1">
                <a:solidFill>
                  <a:srgbClr val="808080"/>
                </a:solidFill>
                <a:effectLst/>
              </a:rPr>
              <a:t>tạm</a:t>
            </a:r>
            <a:r>
              <a:rPr lang="en-US" dirty="0">
                <a:solidFill>
                  <a:srgbClr val="808080"/>
                </a:solidFill>
                <a:effectLst/>
              </a:rPr>
              <a:t> </a:t>
            </a:r>
            <a:r>
              <a:rPr lang="en-US" dirty="0" err="1">
                <a:solidFill>
                  <a:srgbClr val="808080"/>
                </a:solidFill>
                <a:effectLst/>
              </a:rPr>
              <a:t>giữ</a:t>
            </a:r>
            <a:r>
              <a:rPr lang="en-US" dirty="0">
                <a:solidFill>
                  <a:srgbClr val="808080"/>
                </a:solidFill>
                <a:effectLst/>
              </a:rPr>
              <a:t> </a:t>
            </a:r>
            <a:r>
              <a:rPr lang="en-US" dirty="0" err="1">
                <a:solidFill>
                  <a:srgbClr val="808080"/>
                </a:solidFill>
                <a:effectLst/>
              </a:rPr>
              <a:t>lấy</a:t>
            </a:r>
            <a:r>
              <a:rPr lang="en-US" dirty="0">
                <a:solidFill>
                  <a:srgbClr val="808080"/>
                </a:solidFill>
                <a:effectLst/>
              </a:rPr>
              <a:t> head SAU đó cho head  </a:t>
            </a:r>
            <a:r>
              <a:rPr lang="en-US" dirty="0" err="1">
                <a:solidFill>
                  <a:srgbClr val="808080"/>
                </a:solidFill>
                <a:effectLst/>
              </a:rPr>
              <a:t>trỏ</a:t>
            </a:r>
            <a:r>
              <a:rPr lang="en-US" dirty="0">
                <a:solidFill>
                  <a:srgbClr val="808080"/>
                </a:solidFill>
                <a:effectLst/>
              </a:rPr>
              <a:t> vào node </a:t>
            </a:r>
            <a:r>
              <a:rPr lang="en-US" dirty="0" err="1">
                <a:solidFill>
                  <a:srgbClr val="808080"/>
                </a:solidFill>
                <a:effectLst/>
              </a:rPr>
              <a:t>tiếp</a:t>
            </a:r>
            <a:r>
              <a:rPr lang="en-US" dirty="0">
                <a:solidFill>
                  <a:srgbClr val="808080"/>
                </a:solidFill>
                <a:effectLst/>
              </a:rPr>
              <a:t> theo</a:t>
            </a:r>
          </a:p>
          <a:p>
            <a:pPr marL="0" indent="0">
              <a:buFont typeface="Arial" panose="020B0604020202020204" pitchFamily="34" charset="0"/>
              <a:buNone/>
            </a:pPr>
            <a:r>
              <a:rPr lang="en-US" dirty="0" err="1">
                <a:solidFill>
                  <a:srgbClr val="808080"/>
                </a:solidFill>
                <a:effectLst/>
              </a:rPr>
              <a:t>Hàm</a:t>
            </a:r>
            <a:r>
              <a:rPr lang="en-US" dirty="0">
                <a:solidFill>
                  <a:srgbClr val="808080"/>
                </a:solidFill>
                <a:effectLst/>
              </a:rPr>
              <a:t> </a:t>
            </a:r>
            <a:r>
              <a:rPr lang="en-US" dirty="0" err="1">
                <a:solidFill>
                  <a:srgbClr val="808080"/>
                </a:solidFill>
                <a:effectLst/>
              </a:rPr>
              <a:t>hiện</a:t>
            </a:r>
            <a:r>
              <a:rPr lang="en-US" dirty="0">
                <a:solidFill>
                  <a:srgbClr val="808080"/>
                </a:solidFill>
                <a:effectLst/>
              </a:rPr>
              <a:t> </a:t>
            </a:r>
            <a:r>
              <a:rPr lang="en-US" dirty="0" err="1">
                <a:solidFill>
                  <a:srgbClr val="808080"/>
                </a:solidFill>
                <a:effectLst/>
              </a:rPr>
              <a:t>thị</a:t>
            </a:r>
            <a:r>
              <a:rPr lang="en-US" dirty="0">
                <a:solidFill>
                  <a:srgbClr val="808080"/>
                </a:solidFill>
                <a:effectLst/>
              </a:rPr>
              <a:t> thì nó cũng </a:t>
            </a:r>
            <a:r>
              <a:rPr lang="en-US" dirty="0" err="1">
                <a:solidFill>
                  <a:srgbClr val="808080"/>
                </a:solidFill>
                <a:effectLst/>
              </a:rPr>
              <a:t>tương</a:t>
            </a:r>
            <a:r>
              <a:rPr lang="en-US" dirty="0">
                <a:solidFill>
                  <a:srgbClr val="808080"/>
                </a:solidFill>
                <a:effectLst/>
              </a:rPr>
              <a:t> </a:t>
            </a:r>
            <a:r>
              <a:rPr lang="en-US" dirty="0" err="1">
                <a:solidFill>
                  <a:srgbClr val="808080"/>
                </a:solidFill>
                <a:effectLst/>
              </a:rPr>
              <a:t>tự</a:t>
            </a:r>
            <a:r>
              <a:rPr lang="en-US" dirty="0">
                <a:solidFill>
                  <a:srgbClr val="808080"/>
                </a:solidFill>
                <a:effectLst/>
              </a:rPr>
              <a:t> như </a:t>
            </a:r>
            <a:r>
              <a:rPr lang="en-US" dirty="0" err="1">
                <a:solidFill>
                  <a:srgbClr val="808080"/>
                </a:solidFill>
                <a:effectLst/>
              </a:rPr>
              <a:t>trước</a:t>
            </a:r>
            <a:r>
              <a:rPr lang="en-US" dirty="0">
                <a:solidFill>
                  <a:srgbClr val="808080"/>
                </a:solidFill>
                <a:effectLst/>
              </a:rPr>
              <a:t> kia mà chúng ta đã </a:t>
            </a:r>
            <a:r>
              <a:rPr lang="en-US" dirty="0" err="1">
                <a:solidFill>
                  <a:srgbClr val="808080"/>
                </a:solidFill>
                <a:effectLst/>
              </a:rPr>
              <a:t>từng</a:t>
            </a:r>
            <a:r>
              <a:rPr lang="en-US" dirty="0">
                <a:solidFill>
                  <a:srgbClr val="808080"/>
                </a:solidFill>
                <a:effectLst/>
              </a:rPr>
              <a:t> làm. Chúng ta sẽ có 1 </a:t>
            </a:r>
            <a:r>
              <a:rPr lang="en-US" dirty="0" err="1">
                <a:solidFill>
                  <a:srgbClr val="808080"/>
                </a:solidFill>
                <a:effectLst/>
              </a:rPr>
              <a:t>nút</a:t>
            </a:r>
            <a:r>
              <a:rPr lang="en-US" dirty="0">
                <a:solidFill>
                  <a:srgbClr val="808080"/>
                </a:solidFill>
                <a:effectLst/>
              </a:rPr>
              <a:t> </a:t>
            </a:r>
            <a:r>
              <a:rPr lang="en-US" dirty="0" err="1">
                <a:solidFill>
                  <a:srgbClr val="808080"/>
                </a:solidFill>
                <a:effectLst/>
              </a:rPr>
              <a:t>hiện</a:t>
            </a:r>
            <a:r>
              <a:rPr lang="en-US" dirty="0">
                <a:solidFill>
                  <a:srgbClr val="808080"/>
                </a:solidFill>
                <a:effectLst/>
              </a:rPr>
              <a:t> </a:t>
            </a:r>
            <a:r>
              <a:rPr lang="en-US" dirty="0" err="1">
                <a:solidFill>
                  <a:srgbClr val="808080"/>
                </a:solidFill>
                <a:effectLst/>
              </a:rPr>
              <a:t>tại</a:t>
            </a:r>
            <a:r>
              <a:rPr lang="en-US" dirty="0">
                <a:solidFill>
                  <a:srgbClr val="808080"/>
                </a:solidFill>
                <a:effectLst/>
              </a:rPr>
              <a:t> = head. Nếu </a:t>
            </a:r>
            <a:r>
              <a:rPr lang="en-US" dirty="0" err="1">
                <a:solidFill>
                  <a:srgbClr val="808080"/>
                </a:solidFill>
                <a:effectLst/>
              </a:rPr>
              <a:t>Nút</a:t>
            </a:r>
            <a:r>
              <a:rPr lang="en-US" dirty="0">
                <a:solidFill>
                  <a:srgbClr val="808080"/>
                </a:solidFill>
                <a:effectLst/>
              </a:rPr>
              <a:t> </a:t>
            </a:r>
            <a:r>
              <a:rPr lang="en-US" dirty="0" err="1">
                <a:solidFill>
                  <a:srgbClr val="808080"/>
                </a:solidFill>
                <a:effectLst/>
              </a:rPr>
              <a:t>hiện</a:t>
            </a:r>
            <a:r>
              <a:rPr lang="en-US" dirty="0">
                <a:solidFill>
                  <a:srgbClr val="808080"/>
                </a:solidFill>
                <a:effectLst/>
              </a:rPr>
              <a:t> </a:t>
            </a:r>
            <a:r>
              <a:rPr lang="en-US" dirty="0" err="1">
                <a:solidFill>
                  <a:srgbClr val="808080"/>
                </a:solidFill>
                <a:effectLst/>
              </a:rPr>
              <a:t>tại</a:t>
            </a:r>
            <a:r>
              <a:rPr lang="en-US" dirty="0">
                <a:solidFill>
                  <a:srgbClr val="808080"/>
                </a:solidFill>
                <a:effectLst/>
              </a:rPr>
              <a:t> Không Null thì sẽ in ra </a:t>
            </a:r>
            <a:r>
              <a:rPr lang="en-US" dirty="0" err="1">
                <a:solidFill>
                  <a:srgbClr val="808080"/>
                </a:solidFill>
                <a:effectLst/>
              </a:rPr>
              <a:t>lần</a:t>
            </a:r>
            <a:r>
              <a:rPr lang="en-US" dirty="0">
                <a:solidFill>
                  <a:srgbClr val="808080"/>
                </a:solidFill>
                <a:effectLst/>
              </a:rPr>
              <a:t> </a:t>
            </a:r>
            <a:r>
              <a:rPr lang="en-US" dirty="0" err="1">
                <a:solidFill>
                  <a:srgbClr val="808080"/>
                </a:solidFill>
                <a:effectLst/>
              </a:rPr>
              <a:t>lượt</a:t>
            </a:r>
            <a:r>
              <a:rPr lang="en-US" dirty="0">
                <a:solidFill>
                  <a:srgbClr val="808080"/>
                </a:solidFill>
                <a:effectLst/>
              </a:rPr>
              <a:t>  các phần </a:t>
            </a:r>
            <a:r>
              <a:rPr lang="en-US" dirty="0" err="1">
                <a:solidFill>
                  <a:srgbClr val="808080"/>
                </a:solidFill>
                <a:effectLst/>
              </a:rPr>
              <a:t>tử</a:t>
            </a:r>
            <a:r>
              <a:rPr lang="en-US" dirty="0">
                <a:solidFill>
                  <a:srgbClr val="808080"/>
                </a:solidFill>
                <a:effectLst/>
              </a:rPr>
              <a:t> có trong </a:t>
            </a:r>
            <a:r>
              <a:rPr lang="en-US" dirty="0" err="1">
                <a:solidFill>
                  <a:srgbClr val="808080"/>
                </a:solidFill>
                <a:effectLst/>
              </a:rPr>
              <a:t>mảng</a:t>
            </a:r>
            <a:r>
              <a:rPr lang="en-US" dirty="0">
                <a:solidFill>
                  <a:srgbClr val="808080"/>
                </a:solidFill>
                <a:effectLst/>
              </a:rPr>
              <a: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254520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Sau cùng là lớp MAIN, trong lớp main chúng ta sẽ triển khai </a:t>
            </a:r>
            <a:r>
              <a:rPr lang="en-US" dirty="0" err="1"/>
              <a:t>chương</a:t>
            </a:r>
            <a:r>
              <a:rPr lang="en-US" dirty="0"/>
              <a:t> trình bằng Switch case. Có 4 trường hợp cho option khác </a:t>
            </a:r>
            <a:r>
              <a:rPr lang="en-US" dirty="0" err="1"/>
              <a:t>nhau</a:t>
            </a:r>
            <a:r>
              <a:rPr lang="en-US" dirty="0"/>
              <a:t> như:</a:t>
            </a:r>
          </a:p>
          <a:p>
            <a:pPr marL="0" indent="0">
              <a:buFont typeface="Arial" panose="020B0604020202020204" pitchFamily="34" charset="0"/>
              <a:buNone/>
            </a:pPr>
            <a:r>
              <a:rPr lang="en-US" dirty="0" err="1"/>
              <a:t>Thêm</a:t>
            </a:r>
            <a:r>
              <a:rPr lang="en-US" dirty="0"/>
              <a:t>, </a:t>
            </a:r>
            <a:r>
              <a:rPr lang="en-US" dirty="0" err="1"/>
              <a:t>hiển</a:t>
            </a:r>
            <a:r>
              <a:rPr lang="en-US" dirty="0"/>
              <a:t> </a:t>
            </a:r>
            <a:r>
              <a:rPr lang="en-US" dirty="0" err="1"/>
              <a:t>thị</a:t>
            </a:r>
            <a:r>
              <a:rPr lang="en-US" dirty="0"/>
              <a:t>, </a:t>
            </a:r>
            <a:r>
              <a:rPr lang="en-US" dirty="0" err="1"/>
              <a:t>xóa</a:t>
            </a:r>
            <a:r>
              <a:rPr lang="en-US" dirty="0"/>
              <a:t> </a:t>
            </a:r>
            <a:r>
              <a:rPr lang="en-US" dirty="0" err="1"/>
              <a:t>thông</a:t>
            </a:r>
            <a:r>
              <a:rPr lang="en-US" dirty="0"/>
              <a:t> tin và </a:t>
            </a:r>
            <a:r>
              <a:rPr lang="en-US" dirty="0" err="1"/>
              <a:t>thoát</a:t>
            </a:r>
            <a:r>
              <a:rPr lang="en-US" dirty="0"/>
              <a:t> </a:t>
            </a:r>
            <a:r>
              <a:rPr lang="en-US" dirty="0" err="1"/>
              <a:t>chương</a:t>
            </a:r>
            <a:r>
              <a:rPr lang="en-US" dirty="0"/>
              <a:t> trình. Đây là kết </a:t>
            </a:r>
            <a:r>
              <a:rPr lang="en-US" dirty="0" err="1"/>
              <a:t>quả</a:t>
            </a:r>
            <a:r>
              <a:rPr lang="en-US" dirty="0"/>
              <a:t> khi triển khai </a:t>
            </a:r>
            <a:r>
              <a:rPr lang="en-US" dirty="0" err="1"/>
              <a:t>chương</a:t>
            </a:r>
            <a:r>
              <a:rPr lang="en-US" dirty="0"/>
              <a:t> trình</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996409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Mình cho 2 </a:t>
            </a:r>
            <a:r>
              <a:rPr lang="en-US" dirty="0" err="1"/>
              <a:t>đối</a:t>
            </a:r>
            <a:r>
              <a:rPr lang="en-US" dirty="0"/>
              <a:t> </a:t>
            </a:r>
            <a:r>
              <a:rPr lang="en-US" dirty="0" err="1"/>
              <a:t>tượng</a:t>
            </a:r>
            <a:r>
              <a:rPr lang="en-US" dirty="0"/>
              <a:t> đó là </a:t>
            </a:r>
            <a:r>
              <a:rPr lang="en-US" dirty="0" err="1"/>
              <a:t>nguyễn</a:t>
            </a:r>
            <a:r>
              <a:rPr lang="en-US" dirty="0"/>
              <a:t> hữu hoàng và </a:t>
            </a:r>
            <a:r>
              <a:rPr lang="en-US" dirty="0" err="1"/>
              <a:t>nguyễn</a:t>
            </a:r>
            <a:r>
              <a:rPr lang="en-US" dirty="0"/>
              <a:t> </a:t>
            </a:r>
            <a:r>
              <a:rPr lang="en-US" dirty="0" err="1"/>
              <a:t>anh</a:t>
            </a:r>
            <a:r>
              <a:rPr lang="en-US" dirty="0"/>
              <a:t> </a:t>
            </a:r>
            <a:r>
              <a:rPr lang="en-US" dirty="0" err="1"/>
              <a:t>huy</a:t>
            </a:r>
            <a:r>
              <a:rPr lang="en-US" dirty="0"/>
              <a:t>, sau đó </a:t>
            </a:r>
            <a:r>
              <a:rPr lang="en-US" dirty="0" err="1"/>
              <a:t>bấm</a:t>
            </a:r>
            <a:r>
              <a:rPr lang="en-US" dirty="0"/>
              <a:t> </a:t>
            </a:r>
            <a:r>
              <a:rPr lang="en-US" dirty="0" err="1"/>
              <a:t>chức</a:t>
            </a:r>
            <a:r>
              <a:rPr lang="en-US" dirty="0"/>
              <a:t> </a:t>
            </a:r>
            <a:r>
              <a:rPr lang="en-US" dirty="0" err="1"/>
              <a:t>năng</a:t>
            </a:r>
            <a:r>
              <a:rPr lang="en-US" dirty="0"/>
              <a:t> 2 để </a:t>
            </a:r>
            <a:r>
              <a:rPr lang="en-US" dirty="0" err="1"/>
              <a:t>hiển</a:t>
            </a:r>
            <a:r>
              <a:rPr lang="en-US" dirty="0"/>
              <a:t> </a:t>
            </a:r>
            <a:r>
              <a:rPr lang="en-US" dirty="0" err="1"/>
              <a:t>thị</a:t>
            </a:r>
            <a:r>
              <a:rPr lang="en-US" dirty="0"/>
              <a:t>. </a:t>
            </a:r>
            <a:r>
              <a:rPr lang="en-US" dirty="0" err="1"/>
              <a:t>Còn</a:t>
            </a:r>
            <a:r>
              <a:rPr lang="en-US" dirty="0"/>
              <a:t> khi remove thì phần </a:t>
            </a:r>
            <a:r>
              <a:rPr lang="en-US" dirty="0" err="1"/>
              <a:t>tử</a:t>
            </a:r>
            <a:r>
              <a:rPr lang="en-US" dirty="0"/>
              <a:t> </a:t>
            </a:r>
            <a:r>
              <a:rPr lang="en-US" dirty="0" err="1"/>
              <a:t>cuối</a:t>
            </a:r>
            <a:r>
              <a:rPr lang="en-US" dirty="0"/>
              <a:t> cùng sẽ </a:t>
            </a:r>
            <a:r>
              <a:rPr lang="en-US" dirty="0" err="1"/>
              <a:t>bị</a:t>
            </a:r>
            <a:r>
              <a:rPr lang="en-US" dirty="0"/>
              <a:t> </a:t>
            </a:r>
            <a:r>
              <a:rPr lang="en-US" dirty="0" err="1"/>
              <a:t>xóa</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1192216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Hàng đợi</a:t>
            </a:r>
          </a:p>
          <a:p>
            <a:r>
              <a:rPr lang="vi-VN" dirty="0"/>
              <a:t>Hàng đợi là một cấu trúc dữ liệu dùng để chứa các đối tượng làm việc theo cơ chế FIFO (viết tắt của: First In First Out), nghĩa là "vào trước ra trước"</a:t>
            </a:r>
          </a:p>
          <a:p>
            <a:r>
              <a:rPr lang="vi-VN" dirty="0"/>
              <a:t>Trong hàng đợi, các đối tượng có thể được thêm vào hàng đợi bất kỳ lúc nào, nhưng chỉ có đối tượng thêm vào đầu tiên mới được phép lấy ra khỏi hàng đợi. Thao tác thêm vào và lấy một đối tượng ra khỏi hàng đợi được gọi lần lượt là "enqueue" và "dequeue". Việc thêm một đối tượng luôn diễn ra ở cuối hàng đợi và một phần tử luôn được lấy ra từ đầu hàng đợi</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22193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Trước</a:t>
            </a:r>
            <a:r>
              <a:rPr lang="en-US" baseline="0" dirty="0"/>
              <a:t> </a:t>
            </a:r>
            <a:r>
              <a:rPr lang="en-US" baseline="0" dirty="0" err="1"/>
              <a:t>tiên</a:t>
            </a:r>
            <a:r>
              <a:rPr lang="en-US" baseline="0" dirty="0"/>
              <a:t> </a:t>
            </a:r>
            <a:r>
              <a:rPr lang="en-US" baseline="0" dirty="0" err="1"/>
              <a:t>chúng</a:t>
            </a:r>
            <a:r>
              <a:rPr lang="en-US" baseline="0" dirty="0"/>
              <a:t> ta </a:t>
            </a:r>
            <a:r>
              <a:rPr lang="en-US" baseline="0" dirty="0" err="1"/>
              <a:t>làm</a:t>
            </a:r>
            <a:r>
              <a:rPr lang="en-US" baseline="0" dirty="0"/>
              <a:t> </a:t>
            </a:r>
            <a:r>
              <a:rPr lang="en-US" baseline="0" dirty="0" err="1"/>
              <a:t>rõ</a:t>
            </a:r>
            <a:r>
              <a:rPr lang="en-US" baseline="0" dirty="0"/>
              <a:t> </a:t>
            </a:r>
            <a:r>
              <a:rPr lang="en-US" baseline="0" dirty="0" err="1"/>
              <a:t>trừu</a:t>
            </a:r>
            <a:r>
              <a:rPr lang="en-US" baseline="0" dirty="0"/>
              <a:t> </a:t>
            </a:r>
            <a:r>
              <a:rPr lang="en-US" baseline="0" dirty="0" err="1"/>
              <a:t>tượng</a:t>
            </a:r>
            <a:r>
              <a:rPr lang="en-US" baseline="0" dirty="0"/>
              <a:t> </a:t>
            </a:r>
            <a:r>
              <a:rPr lang="en-US" baseline="0" dirty="0" err="1"/>
              <a:t>hóa</a:t>
            </a:r>
            <a:r>
              <a:rPr lang="en-US" baseline="0" dirty="0"/>
              <a:t> </a:t>
            </a:r>
            <a:r>
              <a:rPr lang="en-US" baseline="0" dirty="0" err="1"/>
              <a:t>dữ</a:t>
            </a:r>
            <a:r>
              <a:rPr lang="en-US" baseline="0" dirty="0"/>
              <a:t> </a:t>
            </a:r>
            <a:r>
              <a:rPr lang="en-US" baseline="0" dirty="0" err="1"/>
              <a:t>kiệu</a:t>
            </a:r>
            <a:r>
              <a:rPr lang="en-US" baseline="0" dirty="0"/>
              <a:t> là </a:t>
            </a:r>
            <a:r>
              <a:rPr lang="en-US" baseline="0" dirty="0" err="1"/>
              <a:t>gì</a:t>
            </a:r>
            <a:r>
              <a:rPr lang="en-US" baseline="0" dirty="0"/>
              <a:t>?</a:t>
            </a:r>
          </a:p>
          <a:p>
            <a:r>
              <a:rPr lang="vi-VN" sz="1600" b="1" i="0" kern="1200" dirty="0">
                <a:solidFill>
                  <a:schemeClr val="tx1"/>
                </a:solidFill>
                <a:effectLst/>
                <a:latin typeface="+mn-lt"/>
                <a:ea typeface="+mn-ea"/>
                <a:cs typeface="+mn-cs"/>
              </a:rPr>
              <a:t>Trừu tượng hóa dữ liệu</a:t>
            </a:r>
            <a:r>
              <a:rPr lang="vi-VN" sz="1600" b="0" i="0" kern="1200" dirty="0">
                <a:solidFill>
                  <a:schemeClr val="tx1"/>
                </a:solidFill>
                <a:effectLst/>
                <a:latin typeface="+mn-lt"/>
                <a:ea typeface="+mn-ea"/>
                <a:cs typeface="+mn-cs"/>
              </a:rPr>
              <a:t> là việc rút gọn một phần </a:t>
            </a:r>
            <a:r>
              <a:rPr lang="vi-VN" sz="1600" b="1" i="0" kern="1200" dirty="0">
                <a:solidFill>
                  <a:schemeClr val="tx1"/>
                </a:solidFill>
                <a:effectLst/>
                <a:latin typeface="+mn-lt"/>
                <a:ea typeface="+mn-ea"/>
                <a:cs typeface="+mn-cs"/>
              </a:rPr>
              <a:t>dữ liệu</a:t>
            </a:r>
            <a:r>
              <a:rPr lang="vi-VN" sz="1600" b="0" i="0" kern="1200" dirty="0">
                <a:solidFill>
                  <a:schemeClr val="tx1"/>
                </a:solidFill>
                <a:effectLst/>
                <a:latin typeface="+mn-lt"/>
                <a:ea typeface="+mn-ea"/>
                <a:cs typeface="+mn-cs"/>
              </a:rPr>
              <a:t> cụ thể thành một đại diện đơn giản của toàn bộ. Nói chung, </a:t>
            </a:r>
            <a:r>
              <a:rPr lang="vi-VN" sz="1600" b="1" i="0" kern="1200" dirty="0">
                <a:solidFill>
                  <a:schemeClr val="tx1"/>
                </a:solidFill>
                <a:effectLst/>
                <a:latin typeface="+mn-lt"/>
                <a:ea typeface="+mn-ea"/>
                <a:cs typeface="+mn-cs"/>
              </a:rPr>
              <a:t>trừu tượng</a:t>
            </a:r>
            <a:r>
              <a:rPr lang="vi-VN" sz="1600" b="0" i="0" kern="1200" dirty="0">
                <a:solidFill>
                  <a:schemeClr val="tx1"/>
                </a:solidFill>
                <a:effectLst/>
                <a:latin typeface="+mn-lt"/>
                <a:ea typeface="+mn-ea"/>
                <a:cs typeface="+mn-cs"/>
              </a:rPr>
              <a:t> là quá trình loại bỏ hoặc loại bỏ các đặc điểm từ một cái gì đó để giảm nó thành một tập hợp các đặc điểm thiết yếu.</a:t>
            </a:r>
            <a:endParaRPr lang="en-US" sz="1600" b="0" i="0" kern="1200" dirty="0">
              <a:solidFill>
                <a:schemeClr val="tx1"/>
              </a:solidFill>
              <a:effectLst/>
              <a:latin typeface="+mn-lt"/>
              <a:ea typeface="+mn-ea"/>
              <a:cs typeface="+mn-cs"/>
            </a:endParaRPr>
          </a:p>
          <a:p>
            <a:r>
              <a:rPr lang="vi-VN" b="1" baseline="0" dirty="0"/>
              <a:t>Ví dụ, </a:t>
            </a:r>
            <a:r>
              <a:rPr lang="vi-VN" baseline="0" dirty="0"/>
              <a:t>trừu tượng hóa phương thức trong OOP như C ++ có thể sử dụng các phương thức (được định nghĩa trước) mà không cần quan tâm đến cách chúng hoạt động bên trong.</a:t>
            </a:r>
            <a:endParaRPr lang="en-US" baseline="0"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325867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Tương tự như ngăn xếp, hàng đợi hỗ trợ các thao tác:</a:t>
            </a:r>
          </a:p>
          <a:p>
            <a:r>
              <a:rPr lang="vi-VN" dirty="0"/>
              <a:t>EnQueue(o): thêm đối tượng  vào cuối hàng đợi.</a:t>
            </a:r>
          </a:p>
          <a:p>
            <a:r>
              <a:rPr lang="vi-VN" dirty="0"/>
              <a:t>DeQueue(): lấy đối tượng ở đầu ra khỏi hàng đợi và trả về giá trị của nó. Nếu hàng đợi rỗng thì lỗi sẽ xảy ra.</a:t>
            </a:r>
          </a:p>
          <a:p>
            <a:r>
              <a:rPr lang="vi-VN" dirty="0"/>
              <a:t>IsEmpty(): kiểm tra xem hàng đợi có rỗng không.</a:t>
            </a:r>
          </a:p>
          <a:p>
            <a:r>
              <a:rPr lang="vi-VN" dirty="0"/>
              <a:t>Front(): trả về giá trị của phần tử nằm ở đầu hàng đợi mà không hủy nó. Nếu hàng đợi rỗng thì lỗi sẽ xảy ra.</a:t>
            </a:r>
          </a:p>
          <a:p>
            <a:r>
              <a:rPr lang="vi-VN" dirty="0"/>
              <a:t>Các thao tác thêm</a:t>
            </a:r>
            <a:r>
              <a:rPr lang="en-US" dirty="0"/>
              <a:t> và </a:t>
            </a:r>
            <a:r>
              <a:rPr lang="en-US" dirty="0" err="1"/>
              <a:t>xóa</a:t>
            </a:r>
            <a:r>
              <a:rPr lang="vi-VN" dirty="0"/>
              <a:t> một phần tử phải được thực hiện ở hai phía khác nhau của hàng đợi, do đó hoạt động của hàng đợi được thực hiện theo nguyên tắc FIFO. </a:t>
            </a:r>
            <a:endParaRPr lang="en-US" dirty="0"/>
          </a:p>
          <a:p>
            <a:r>
              <a:rPr lang="vi-VN" dirty="0"/>
              <a:t>Cũng như ngăn xếp, cấu trúc mảng một chiều hoặc cấu trúc danh sách liên kết có thể dùng để biểu diễn cấu trúc hàng đợi</a:t>
            </a:r>
            <a:r>
              <a:rPr lang="en-US" dirty="0"/>
              <a:t>. </a:t>
            </a:r>
            <a:r>
              <a:rPr lang="en-US" dirty="0" err="1"/>
              <a:t>Hôm</a:t>
            </a:r>
            <a:r>
              <a:rPr lang="en-US" dirty="0"/>
              <a:t> nay thì mình sẽ </a:t>
            </a:r>
            <a:r>
              <a:rPr lang="en-US" dirty="0" err="1"/>
              <a:t>dùng</a:t>
            </a:r>
            <a:r>
              <a:rPr lang="en-US" dirty="0"/>
              <a:t> </a:t>
            </a:r>
            <a:r>
              <a:rPr lang="en-US" dirty="0" err="1"/>
              <a:t>mảng</a:t>
            </a:r>
            <a:r>
              <a:rPr lang="en-US" dirty="0"/>
              <a:t>  để biểu </a:t>
            </a:r>
            <a:r>
              <a:rPr lang="en-US" dirty="0" err="1"/>
              <a:t>diễn</a:t>
            </a:r>
            <a:r>
              <a:rPr lang="en-US" dirty="0"/>
              <a:t> </a:t>
            </a:r>
            <a:r>
              <a:rPr lang="en-US" dirty="0" err="1"/>
              <a:t>cấu</a:t>
            </a:r>
            <a:r>
              <a:rPr lang="en-US" dirty="0"/>
              <a:t> </a:t>
            </a:r>
            <a:r>
              <a:rPr lang="en-US" dirty="0" err="1"/>
              <a:t>trúc</a:t>
            </a:r>
            <a:r>
              <a:rPr lang="en-US" dirty="0"/>
              <a:t> hàng </a:t>
            </a:r>
            <a:r>
              <a:rPr lang="en-US" dirty="0" err="1"/>
              <a:t>đợi</a:t>
            </a:r>
            <a:r>
              <a:rPr lang="en-US" dirty="0"/>
              <a:t>, mọi người xem mình demo </a:t>
            </a:r>
            <a:r>
              <a:rPr lang="en-US" dirty="0" err="1"/>
              <a:t>trẻn</a:t>
            </a:r>
            <a:r>
              <a:rPr lang="en-US" dirty="0"/>
              <a:t> </a:t>
            </a:r>
            <a:r>
              <a:rPr lang="en-US" dirty="0" err="1"/>
              <a:t>máy</a:t>
            </a:r>
            <a:r>
              <a:rPr lang="en-US" dirty="0"/>
              <a:t> nhá (out, demo </a:t>
            </a:r>
            <a:r>
              <a:rPr lang="en-US" dirty="0" err="1"/>
              <a:t>tren</a:t>
            </a:r>
            <a:r>
              <a:rPr lang="en-US" dirty="0"/>
              <a:t> IDE)</a:t>
            </a:r>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859575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Lớp student bao gồm các </a:t>
            </a:r>
            <a:r>
              <a:rPr lang="en-US" dirty="0" err="1"/>
              <a:t>thuộc</a:t>
            </a:r>
            <a:r>
              <a:rPr lang="en-US" dirty="0"/>
              <a:t> tính id tên tuổi, </a:t>
            </a:r>
            <a:r>
              <a:rPr lang="en-US" dirty="0" err="1"/>
              <a:t>hàm</a:t>
            </a:r>
            <a:r>
              <a:rPr lang="en-US" dirty="0"/>
              <a:t> </a:t>
            </a:r>
            <a:r>
              <a:rPr lang="en-US" dirty="0" err="1"/>
              <a:t>khởi</a:t>
            </a:r>
            <a:r>
              <a:rPr lang="en-US" dirty="0"/>
              <a:t> </a:t>
            </a:r>
            <a:r>
              <a:rPr lang="en-US" dirty="0" err="1"/>
              <a:t>tạo</a:t>
            </a:r>
            <a:r>
              <a:rPr lang="en-US" dirty="0"/>
              <a:t> và </a:t>
            </a:r>
            <a:r>
              <a:rPr lang="en-US" dirty="0" err="1"/>
              <a:t>hàm</a:t>
            </a:r>
            <a:r>
              <a:rPr lang="en-US" dirty="0"/>
              <a:t> </a:t>
            </a:r>
            <a:r>
              <a:rPr lang="en-US" dirty="0" err="1"/>
              <a:t>trả</a:t>
            </a:r>
            <a:r>
              <a:rPr lang="en-US" dirty="0"/>
              <a:t> về</a:t>
            </a:r>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2377603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Lớp Node có 1 </a:t>
            </a:r>
            <a:r>
              <a:rPr lang="en-US" dirty="0" err="1"/>
              <a:t>thuộc</a:t>
            </a:r>
            <a:r>
              <a:rPr lang="en-US" dirty="0"/>
              <a:t> </a:t>
            </a:r>
            <a:r>
              <a:rPr lang="en-US" dirty="0" err="1"/>
              <a:t>tinh</a:t>
            </a:r>
            <a:r>
              <a:rPr lang="en-US" dirty="0"/>
              <a:t> do là Student data và 1 </a:t>
            </a:r>
            <a:r>
              <a:rPr lang="en-US" dirty="0" err="1"/>
              <a:t>hàm</a:t>
            </a:r>
            <a:r>
              <a:rPr lang="en-US" dirty="0"/>
              <a:t> </a:t>
            </a:r>
            <a:r>
              <a:rPr lang="en-US" dirty="0" err="1"/>
              <a:t>khởi</a:t>
            </a:r>
            <a:r>
              <a:rPr lang="en-US" dirty="0"/>
              <a:t> </a:t>
            </a:r>
            <a:r>
              <a:rPr lang="en-US" dirty="0" err="1"/>
              <a:t>tạo</a:t>
            </a:r>
            <a:r>
              <a:rPr lang="en-US" dirty="0"/>
              <a:t> đó</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347615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lớp </a:t>
            </a:r>
            <a:r>
              <a:rPr lang="en-US" dirty="0" err="1"/>
              <a:t>MyQueue</a:t>
            </a:r>
            <a:r>
              <a:rPr lang="en-US" dirty="0"/>
              <a:t> có các </a:t>
            </a:r>
            <a:r>
              <a:rPr lang="en-US" dirty="0" err="1"/>
              <a:t>thuộc</a:t>
            </a:r>
            <a:r>
              <a:rPr lang="en-US" dirty="0"/>
              <a:t> tính như first, last, size v.v </a:t>
            </a:r>
          </a:p>
          <a:p>
            <a:r>
              <a:rPr lang="en-US" dirty="0" err="1"/>
              <a:t>Tại</a:t>
            </a:r>
            <a:r>
              <a:rPr lang="en-US" dirty="0"/>
              <a:t> </a:t>
            </a:r>
            <a:r>
              <a:rPr lang="en-US" dirty="0" err="1"/>
              <a:t>hàm</a:t>
            </a:r>
            <a:r>
              <a:rPr lang="en-US" dirty="0"/>
              <a:t> constructor ta </a:t>
            </a:r>
            <a:r>
              <a:rPr lang="en-US" dirty="0" err="1"/>
              <a:t>truyền</a:t>
            </a:r>
            <a:r>
              <a:rPr lang="en-US" dirty="0"/>
              <a:t> </a:t>
            </a:r>
            <a:r>
              <a:rPr lang="en-US" dirty="0" err="1"/>
              <a:t>tham</a:t>
            </a:r>
            <a:r>
              <a:rPr lang="en-US" dirty="0"/>
              <a:t> số int </a:t>
            </a:r>
            <a:r>
              <a:rPr lang="en-US" dirty="0" err="1"/>
              <a:t>maxSize</a:t>
            </a:r>
            <a:r>
              <a:rPr lang="en-US" dirty="0"/>
              <a:t>, và cho first, last đều = 0, size cũng = 0, </a:t>
            </a:r>
            <a:r>
              <a:rPr lang="en-US" dirty="0" err="1"/>
              <a:t>maxSize</a:t>
            </a:r>
            <a:r>
              <a:rPr lang="en-US" dirty="0"/>
              <a:t> = </a:t>
            </a:r>
            <a:r>
              <a:rPr lang="en-US" dirty="0" err="1"/>
              <a:t>maxSize</a:t>
            </a:r>
            <a:r>
              <a:rPr lang="en-US" dirty="0"/>
              <a:t> và queue = 1 </a:t>
            </a:r>
            <a:r>
              <a:rPr lang="en-US" dirty="0" err="1"/>
              <a:t>mảng</a:t>
            </a:r>
            <a:r>
              <a:rPr lang="en-US" dirty="0"/>
              <a:t> Node có </a:t>
            </a:r>
            <a:r>
              <a:rPr lang="en-US" dirty="0" err="1"/>
              <a:t>chứa</a:t>
            </a:r>
            <a:r>
              <a:rPr lang="en-US" dirty="0"/>
              <a:t> </a:t>
            </a:r>
            <a:r>
              <a:rPr lang="en-US" dirty="0" err="1"/>
              <a:t>maxSize</a:t>
            </a:r>
            <a:endParaRPr lang="en-US" dirty="0"/>
          </a:p>
          <a:p>
            <a:r>
              <a:rPr lang="en-US" dirty="0" err="1"/>
              <a:t>Đối</a:t>
            </a:r>
            <a:r>
              <a:rPr lang="en-US" dirty="0"/>
              <a:t> với </a:t>
            </a:r>
            <a:r>
              <a:rPr lang="en-US" dirty="0" err="1"/>
              <a:t>hàm</a:t>
            </a:r>
            <a:r>
              <a:rPr lang="en-US" dirty="0"/>
              <a:t> check </a:t>
            </a:r>
            <a:r>
              <a:rPr lang="en-US" dirty="0" err="1"/>
              <a:t>rỗng</a:t>
            </a:r>
            <a:r>
              <a:rPr lang="en-US" dirty="0"/>
              <a:t> và check </a:t>
            </a:r>
            <a:r>
              <a:rPr lang="en-US" dirty="0" err="1"/>
              <a:t>đầy</a:t>
            </a:r>
            <a:r>
              <a:rPr lang="en-US" dirty="0"/>
              <a:t>. </a:t>
            </a:r>
            <a:r>
              <a:rPr lang="en-US" dirty="0" err="1"/>
              <a:t>Rỗng</a:t>
            </a:r>
            <a:r>
              <a:rPr lang="en-US" dirty="0"/>
              <a:t> khi kích thước của hàng </a:t>
            </a:r>
            <a:r>
              <a:rPr lang="en-US" dirty="0" err="1"/>
              <a:t>đợi</a:t>
            </a:r>
            <a:r>
              <a:rPr lang="en-US" dirty="0"/>
              <a:t> đó = 0, và </a:t>
            </a:r>
            <a:r>
              <a:rPr lang="en-US" dirty="0" err="1"/>
              <a:t>đầy</a:t>
            </a:r>
            <a:r>
              <a:rPr lang="en-US" dirty="0"/>
              <a:t> khi nó là </a:t>
            </a:r>
            <a:r>
              <a:rPr lang="en-US" dirty="0" err="1"/>
              <a:t>maxSize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2454570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Bây giờ là 2 </a:t>
            </a:r>
            <a:r>
              <a:rPr lang="en-US" dirty="0" err="1"/>
              <a:t>nhân</a:t>
            </a:r>
            <a:r>
              <a:rPr lang="en-US" dirty="0"/>
              <a:t> </a:t>
            </a:r>
            <a:r>
              <a:rPr lang="en-US" dirty="0" err="1"/>
              <a:t>vật</a:t>
            </a:r>
            <a:r>
              <a:rPr lang="en-US" dirty="0"/>
              <a:t> chỉnh enqueue và dequeue</a:t>
            </a:r>
          </a:p>
          <a:p>
            <a:r>
              <a:rPr lang="en-US" dirty="0"/>
              <a:t>- </a:t>
            </a:r>
            <a:r>
              <a:rPr lang="en-US" dirty="0" err="1"/>
              <a:t>Tại</a:t>
            </a:r>
            <a:r>
              <a:rPr lang="en-US" dirty="0"/>
              <a:t> </a:t>
            </a:r>
            <a:r>
              <a:rPr lang="en-US" dirty="0" err="1"/>
              <a:t>hàm</a:t>
            </a:r>
            <a:r>
              <a:rPr lang="en-US" dirty="0"/>
              <a:t> enqueue </a:t>
            </a:r>
            <a:r>
              <a:rPr lang="en-US" dirty="0" err="1"/>
              <a:t>tham</a:t>
            </a:r>
            <a:r>
              <a:rPr lang="en-US" dirty="0"/>
              <a:t> số </a:t>
            </a:r>
            <a:r>
              <a:rPr lang="en-US" dirty="0" err="1"/>
              <a:t>truyền</a:t>
            </a:r>
            <a:r>
              <a:rPr lang="en-US" dirty="0"/>
              <a:t> vào là 1 node. Chúng ta sẽ check xem hàng </a:t>
            </a:r>
            <a:r>
              <a:rPr lang="en-US" dirty="0" err="1"/>
              <a:t>đợi</a:t>
            </a:r>
            <a:r>
              <a:rPr lang="en-US" dirty="0"/>
              <a:t> đó </a:t>
            </a:r>
            <a:r>
              <a:rPr lang="en-US" dirty="0" err="1"/>
              <a:t>đầy</a:t>
            </a:r>
            <a:r>
              <a:rPr lang="en-US" dirty="0"/>
              <a:t> chưa, </a:t>
            </a:r>
            <a:r>
              <a:rPr lang="en-US" dirty="0" err="1"/>
              <a:t>nếu</a:t>
            </a:r>
            <a:r>
              <a:rPr lang="en-US" dirty="0"/>
              <a:t> rồi thì </a:t>
            </a:r>
            <a:r>
              <a:rPr lang="en-US" dirty="0" err="1"/>
              <a:t>báo</a:t>
            </a:r>
            <a:r>
              <a:rPr lang="en-US" dirty="0"/>
              <a:t> đã </a:t>
            </a:r>
            <a:r>
              <a:rPr lang="en-US" dirty="0" err="1"/>
              <a:t>đầy</a:t>
            </a:r>
            <a:r>
              <a:rPr lang="en-US" dirty="0"/>
              <a:t> và Không thể </a:t>
            </a:r>
            <a:r>
              <a:rPr lang="en-US" dirty="0" err="1"/>
              <a:t>nhập</a:t>
            </a:r>
            <a:r>
              <a:rPr lang="en-US" dirty="0"/>
              <a:t> </a:t>
            </a:r>
            <a:r>
              <a:rPr lang="en-US" dirty="0" err="1"/>
              <a:t>tiếp</a:t>
            </a:r>
            <a:endParaRPr lang="en-US" dirty="0"/>
          </a:p>
          <a:p>
            <a:r>
              <a:rPr lang="en-US" dirty="0"/>
              <a:t>Chưa </a:t>
            </a:r>
            <a:r>
              <a:rPr lang="en-US" dirty="0" err="1"/>
              <a:t>đầy</a:t>
            </a:r>
            <a:r>
              <a:rPr lang="en-US" dirty="0"/>
              <a:t> thì phần </a:t>
            </a:r>
            <a:r>
              <a:rPr lang="en-US" dirty="0" err="1"/>
              <a:t>tử</a:t>
            </a:r>
            <a:r>
              <a:rPr lang="en-US" dirty="0"/>
              <a:t> </a:t>
            </a:r>
            <a:r>
              <a:rPr lang="en-US" dirty="0" err="1"/>
              <a:t>cuối</a:t>
            </a:r>
            <a:r>
              <a:rPr lang="en-US" dirty="0"/>
              <a:t> của hàng </a:t>
            </a:r>
            <a:r>
              <a:rPr lang="en-US" dirty="0" err="1"/>
              <a:t>đợi</a:t>
            </a:r>
            <a:r>
              <a:rPr lang="en-US" dirty="0"/>
              <a:t> sẽ bằng 1 node </a:t>
            </a:r>
            <a:r>
              <a:rPr lang="en-US" dirty="0" err="1"/>
              <a:t>mới</a:t>
            </a:r>
            <a:r>
              <a:rPr lang="en-US" dirty="0"/>
              <a:t> </a:t>
            </a:r>
            <a:r>
              <a:rPr lang="en-US" dirty="0" err="1"/>
              <a:t>đẩy</a:t>
            </a:r>
            <a:r>
              <a:rPr lang="en-US" dirty="0"/>
              <a:t> vào, hàng </a:t>
            </a:r>
            <a:r>
              <a:rPr lang="en-US" dirty="0" err="1"/>
              <a:t>đợi</a:t>
            </a:r>
            <a:r>
              <a:rPr lang="en-US" dirty="0"/>
              <a:t> sẽ tang </a:t>
            </a:r>
            <a:r>
              <a:rPr lang="en-US" dirty="0" err="1"/>
              <a:t>lên</a:t>
            </a:r>
            <a:r>
              <a:rPr lang="en-US" dirty="0"/>
              <a:t> 1</a:t>
            </a:r>
          </a:p>
          <a:p>
            <a:pPr marL="285750" indent="-285750">
              <a:buFontTx/>
              <a:buChar char="-"/>
            </a:pPr>
            <a:r>
              <a:rPr lang="en-US" dirty="0" err="1"/>
              <a:t>Tại</a:t>
            </a:r>
            <a:r>
              <a:rPr lang="en-US" dirty="0"/>
              <a:t> </a:t>
            </a:r>
            <a:r>
              <a:rPr lang="en-US" dirty="0" err="1"/>
              <a:t>hàm</a:t>
            </a:r>
            <a:r>
              <a:rPr lang="en-US" dirty="0"/>
              <a:t> dequeue thì ta check </a:t>
            </a:r>
            <a:r>
              <a:rPr lang="en-US" dirty="0" err="1"/>
              <a:t>rỗng</a:t>
            </a:r>
            <a:r>
              <a:rPr lang="en-US" dirty="0"/>
              <a:t>, </a:t>
            </a:r>
            <a:r>
              <a:rPr lang="en-US" dirty="0" err="1"/>
              <a:t>nếu</a:t>
            </a:r>
            <a:r>
              <a:rPr lang="en-US" dirty="0"/>
              <a:t> </a:t>
            </a:r>
            <a:r>
              <a:rPr lang="en-US" dirty="0" err="1"/>
              <a:t>rỗng</a:t>
            </a:r>
            <a:r>
              <a:rPr lang="en-US" dirty="0"/>
              <a:t> thì </a:t>
            </a:r>
            <a:r>
              <a:rPr lang="en-US" dirty="0" err="1"/>
              <a:t>báo</a:t>
            </a:r>
            <a:r>
              <a:rPr lang="en-US" dirty="0"/>
              <a:t> </a:t>
            </a:r>
            <a:r>
              <a:rPr lang="en-US" dirty="0" err="1"/>
              <a:t>rỗng</a:t>
            </a:r>
            <a:r>
              <a:rPr lang="en-US" dirty="0"/>
              <a:t> CÒN trong hàng </a:t>
            </a:r>
            <a:r>
              <a:rPr lang="en-US" dirty="0" err="1"/>
              <a:t>đợi</a:t>
            </a:r>
            <a:r>
              <a:rPr lang="en-US" dirty="0"/>
              <a:t> mà Không </a:t>
            </a:r>
            <a:r>
              <a:rPr lang="en-US" dirty="0" err="1"/>
              <a:t>rỗng</a:t>
            </a:r>
            <a:r>
              <a:rPr lang="en-US" dirty="0"/>
              <a:t> thì </a:t>
            </a:r>
            <a:r>
              <a:rPr lang="en-US" dirty="0" err="1"/>
              <a:t>chương</a:t>
            </a:r>
            <a:r>
              <a:rPr lang="en-US" dirty="0"/>
              <a:t> trình sẽ </a:t>
            </a:r>
            <a:r>
              <a:rPr lang="en-US" dirty="0" err="1"/>
              <a:t>thực</a:t>
            </a:r>
            <a:r>
              <a:rPr lang="en-US" dirty="0"/>
              <a:t> </a:t>
            </a:r>
            <a:r>
              <a:rPr lang="en-US" dirty="0" err="1"/>
              <a:t>hiện</a:t>
            </a:r>
            <a:r>
              <a:rPr lang="en-US" dirty="0"/>
              <a:t> </a:t>
            </a:r>
            <a:r>
              <a:rPr lang="en-US" dirty="0" err="1"/>
              <a:t>xóa</a:t>
            </a:r>
            <a:r>
              <a:rPr lang="en-US" dirty="0"/>
              <a:t> phần </a:t>
            </a:r>
            <a:r>
              <a:rPr lang="en-US" dirty="0" err="1"/>
              <a:t>tử</a:t>
            </a:r>
            <a:r>
              <a:rPr lang="en-US" dirty="0"/>
              <a:t> đầu tiên.</a:t>
            </a:r>
          </a:p>
          <a:p>
            <a:pPr marL="285750" indent="-285750">
              <a:buFontTx/>
              <a:buChar char="-"/>
            </a:pPr>
            <a:r>
              <a:rPr lang="en-US" dirty="0"/>
              <a:t>First ++ là </a:t>
            </a:r>
            <a:r>
              <a:rPr lang="en-US" dirty="0" err="1"/>
              <a:t>vì</a:t>
            </a:r>
            <a:r>
              <a:rPr lang="en-US" dirty="0"/>
              <a:t> phần </a:t>
            </a:r>
            <a:r>
              <a:rPr lang="en-US" dirty="0" err="1"/>
              <a:t>tử</a:t>
            </a:r>
            <a:r>
              <a:rPr lang="en-US" dirty="0"/>
              <a:t> sau sẽ </a:t>
            </a:r>
            <a:r>
              <a:rPr lang="en-US" dirty="0" err="1"/>
              <a:t>thay</a:t>
            </a:r>
            <a:r>
              <a:rPr lang="en-US" dirty="0"/>
              <a:t> thế phần </a:t>
            </a:r>
            <a:r>
              <a:rPr lang="en-US" dirty="0" err="1"/>
              <a:t>tử</a:t>
            </a:r>
            <a:r>
              <a:rPr lang="en-US" dirty="0"/>
              <a:t> </a:t>
            </a:r>
            <a:r>
              <a:rPr lang="en-US" dirty="0" err="1"/>
              <a:t>trước</a:t>
            </a:r>
            <a:r>
              <a:rPr lang="en-US" dirty="0"/>
              <a:t>, động </a:t>
            </a:r>
            <a:r>
              <a:rPr lang="en-US" dirty="0" err="1"/>
              <a:t>nghĩa</a:t>
            </a:r>
            <a:r>
              <a:rPr lang="en-US" dirty="0"/>
              <a:t> kích thước của hàng </a:t>
            </a:r>
            <a:r>
              <a:rPr lang="en-US" dirty="0" err="1"/>
              <a:t>đợi</a:t>
            </a:r>
            <a:r>
              <a:rPr lang="en-US" dirty="0"/>
              <a:t> đó </a:t>
            </a:r>
            <a:r>
              <a:rPr lang="en-US" dirty="0" err="1"/>
              <a:t>bị</a:t>
            </a:r>
            <a:r>
              <a:rPr lang="en-US" dirty="0"/>
              <a:t> </a:t>
            </a:r>
            <a:r>
              <a:rPr lang="en-US" dirty="0" err="1"/>
              <a:t>giảm</a:t>
            </a:r>
            <a:r>
              <a:rPr lang="en-US" dirty="0"/>
              <a:t> đi 1</a:t>
            </a:r>
          </a:p>
          <a:p>
            <a:pPr marL="285750" indent="-285750">
              <a:buFont typeface="Arial" panose="020B0604020202020204" pitchFamily="34" charset="0"/>
              <a:buChar char="•"/>
            </a:pPr>
            <a:r>
              <a:rPr lang="en-US" dirty="0" err="1"/>
              <a:t>Cuối</a:t>
            </a:r>
            <a:r>
              <a:rPr lang="en-US" dirty="0"/>
              <a:t> cùng là </a:t>
            </a:r>
            <a:r>
              <a:rPr lang="en-US" dirty="0" err="1"/>
              <a:t>hàm</a:t>
            </a:r>
            <a:r>
              <a:rPr lang="en-US" dirty="0"/>
              <a:t> Display(). Ta có </a:t>
            </a:r>
            <a:r>
              <a:rPr lang="en-US" dirty="0" err="1"/>
              <a:t>vòng</a:t>
            </a:r>
            <a:r>
              <a:rPr lang="en-US" dirty="0"/>
              <a:t> lặp for cho I = first ; I &lt; </a:t>
            </a:r>
            <a:r>
              <a:rPr lang="en-US" dirty="0" err="1"/>
              <a:t>maxSize</a:t>
            </a:r>
            <a:r>
              <a:rPr lang="en-US" dirty="0"/>
              <a:t> và I ++.  Sau đó cho </a:t>
            </a:r>
            <a:r>
              <a:rPr lang="en-US" dirty="0" err="1"/>
              <a:t>hiển</a:t>
            </a:r>
            <a:r>
              <a:rPr lang="en-US" dirty="0"/>
              <a:t> </a:t>
            </a:r>
            <a:r>
              <a:rPr lang="en-US" dirty="0" err="1"/>
              <a:t>thị</a:t>
            </a:r>
            <a:r>
              <a:rPr lang="en-US" dirty="0"/>
              <a:t> các dữ liệu có trong hàng </a:t>
            </a:r>
            <a:r>
              <a:rPr lang="en-US" dirty="0" err="1"/>
              <a:t>đợi</a:t>
            </a:r>
            <a:r>
              <a:rPr lang="en-US" dirty="0"/>
              <a:t> ra màn hình</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3050709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err="1"/>
              <a:t>Khởi</a:t>
            </a:r>
            <a:r>
              <a:rPr lang="en-US" dirty="0"/>
              <a:t> </a:t>
            </a:r>
            <a:r>
              <a:rPr lang="en-US" dirty="0" err="1"/>
              <a:t>chạy</a:t>
            </a:r>
            <a:r>
              <a:rPr lang="en-US" dirty="0"/>
              <a:t> </a:t>
            </a:r>
            <a:r>
              <a:rPr lang="en-US" dirty="0" err="1"/>
              <a:t>chương</a:t>
            </a:r>
            <a:r>
              <a:rPr lang="en-US" dirty="0"/>
              <a:t> trình thì </a:t>
            </a:r>
            <a:r>
              <a:rPr lang="en-US" dirty="0" err="1"/>
              <a:t>chắc</a:t>
            </a:r>
            <a:r>
              <a:rPr lang="en-US" dirty="0"/>
              <a:t> </a:t>
            </a:r>
            <a:r>
              <a:rPr lang="en-US" dirty="0" err="1"/>
              <a:t>chắn</a:t>
            </a:r>
            <a:r>
              <a:rPr lang="en-US" dirty="0"/>
              <a:t> cần có lớp main rồi :D</a:t>
            </a:r>
          </a:p>
          <a:p>
            <a:pPr marL="0" indent="0">
              <a:buFont typeface="Arial" panose="020B0604020202020204" pitchFamily="34" charset="0"/>
              <a:buNone/>
            </a:pPr>
            <a:r>
              <a:rPr lang="en-US" dirty="0"/>
              <a:t>Trong lớp Main này mình </a:t>
            </a:r>
            <a:r>
              <a:rPr lang="en-US" dirty="0" err="1"/>
              <a:t>dùng</a:t>
            </a:r>
            <a:r>
              <a:rPr lang="en-US" dirty="0"/>
              <a:t> switch case, </a:t>
            </a:r>
            <a:r>
              <a:rPr lang="en-US" dirty="0" err="1"/>
              <a:t>cái</a:t>
            </a:r>
            <a:r>
              <a:rPr lang="en-US" dirty="0"/>
              <a:t> này thì </a:t>
            </a:r>
            <a:r>
              <a:rPr lang="en-US" dirty="0" err="1"/>
              <a:t>quen</a:t>
            </a:r>
            <a:r>
              <a:rPr lang="en-US" dirty="0"/>
              <a:t> </a:t>
            </a:r>
            <a:r>
              <a:rPr lang="en-US" dirty="0" err="1"/>
              <a:t>thuộc</a:t>
            </a:r>
            <a:r>
              <a:rPr lang="en-US" dirty="0"/>
              <a:t> </a:t>
            </a:r>
            <a:r>
              <a:rPr lang="en-US" dirty="0" err="1"/>
              <a:t>quá</a:t>
            </a:r>
            <a:r>
              <a:rPr lang="en-US" dirty="0"/>
              <a:t> với lớp mình rồi, và bây giờ </a:t>
            </a:r>
            <a:r>
              <a:rPr lang="en-US" dirty="0" err="1"/>
              <a:t>chạy</a:t>
            </a:r>
            <a:r>
              <a:rPr lang="en-US" dirty="0"/>
              <a:t> </a:t>
            </a:r>
            <a:r>
              <a:rPr lang="en-US" dirty="0" err="1"/>
              <a:t>thử</a:t>
            </a:r>
            <a:r>
              <a:rPr lang="en-US" dirty="0"/>
              <a:t> </a:t>
            </a:r>
            <a:r>
              <a:rPr lang="en-US" dirty="0" err="1"/>
              <a:t>chương</a:t>
            </a:r>
            <a:r>
              <a:rPr lang="en-US" dirty="0"/>
              <a:t> trình xem nó </a:t>
            </a:r>
            <a:r>
              <a:rPr lang="en-US" dirty="0" err="1"/>
              <a:t>chạy</a:t>
            </a:r>
            <a:r>
              <a:rPr lang="en-US" dirty="0"/>
              <a:t> </a:t>
            </a:r>
            <a:r>
              <a:rPr lang="en-US" dirty="0" err="1"/>
              <a:t>ổn</a:t>
            </a:r>
            <a:r>
              <a:rPr lang="en-US" dirty="0"/>
              <a:t> Không </a:t>
            </a:r>
            <a:r>
              <a:rPr lang="en-US" dirty="0" err="1"/>
              <a:t>nha</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642193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2889914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29</a:t>
            </a:fld>
            <a:endParaRPr lang="en-US"/>
          </a:p>
        </p:txBody>
      </p:sp>
    </p:spTree>
    <p:extLst>
      <p:ext uri="{BB962C8B-B14F-4D97-AF65-F5344CB8AC3E}">
        <p14:creationId xmlns:p14="http://schemas.microsoft.com/office/powerpoint/2010/main" val="1374983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Giải thuật sắp xếp</a:t>
            </a:r>
          </a:p>
          <a:p>
            <a:r>
              <a:rPr lang="vi-VN" dirty="0"/>
              <a:t>Sắp xếp là sắp xếp dữ liệu theo một định dạng cụ thể như theo thứ tự anphabet tăng/giảm dần, theo thứ tự số tăng/giảm dần. Trong khoa học máy tính, giải thuật sắp xếp xác định cách để sắp xếp dữ liệu theo một thứ tự nào đó. Sắp xếp theo thứ tự ở đây là sắp xếp theo thứ tự dạng số hoặc thứ tự dạng chữ cái như trong từ điển.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30</a:t>
            </a:fld>
            <a:endParaRPr lang="en-US"/>
          </a:p>
        </p:txBody>
      </p:sp>
    </p:spTree>
    <p:extLst>
      <p:ext uri="{BB962C8B-B14F-4D97-AF65-F5344CB8AC3E}">
        <p14:creationId xmlns:p14="http://schemas.microsoft.com/office/powerpoint/2010/main" val="3101287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Sắp xếp nổi bọt trong Java?</a:t>
            </a:r>
            <a:r>
              <a:rPr lang="vi-VN" b="0" i="0" dirty="0">
                <a:solidFill>
                  <a:srgbClr val="444444"/>
                </a:solidFill>
                <a:effectLst/>
                <a:latin typeface="Open Sans" panose="020B0606030504020204" pitchFamily="34" charset="0"/>
              </a:rPr>
              <a:t> </a:t>
            </a:r>
            <a:endParaRPr lang="en-US" b="0" i="0" dirty="0">
              <a:solidFill>
                <a:srgbClr val="444444"/>
              </a:solidFill>
              <a:effectLst/>
              <a:latin typeface="Open Sans" panose="020B0606030504020204" pitchFamily="34" charset="0"/>
            </a:endParaRPr>
          </a:p>
          <a:p>
            <a:r>
              <a:rPr lang="vi-VN" b="0" i="0" dirty="0">
                <a:solidFill>
                  <a:srgbClr val="444444"/>
                </a:solidFill>
                <a:effectLst/>
                <a:latin typeface="Open Sans" panose="020B0606030504020204" pitchFamily="34" charset="0"/>
              </a:rPr>
              <a:t>Giải thuật này dựa trên tính chất đó là cái gì nhẹ thì sẽ nổi lên và cái gì nặng thì nó chìm xuống, nghe có vẻ đơn giản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đúng</a:t>
            </a:r>
            <a:r>
              <a:rPr lang="en-US" b="0" i="0" dirty="0">
                <a:solidFill>
                  <a:srgbClr val="444444"/>
                </a:solidFill>
                <a:effectLst/>
                <a:latin typeface="Open Sans" panose="020B0606030504020204" pitchFamily="34" charset="0"/>
              </a:rPr>
              <a:t> Không</a:t>
            </a:r>
          </a:p>
          <a:p>
            <a:endParaRPr lang="vi-VN" dirty="0"/>
          </a:p>
        </p:txBody>
      </p:sp>
      <p:sp>
        <p:nvSpPr>
          <p:cNvPr id="4" name="Slide Number Placeholder 3"/>
          <p:cNvSpPr>
            <a:spLocks noGrp="1"/>
          </p:cNvSpPr>
          <p:nvPr>
            <p:ph type="sldNum" sz="quarter" idx="10"/>
          </p:nvPr>
        </p:nvSpPr>
        <p:spPr/>
        <p:txBody>
          <a:bodyPr/>
          <a:lstStyle/>
          <a:p>
            <a:fld id="{3EBA5BD7-F043-4D1B-AA17-CD412FC534DE}" type="slidenum">
              <a:rPr lang="en-US" smtClean="0"/>
              <a:t>31</a:t>
            </a:fld>
            <a:endParaRPr lang="en-US"/>
          </a:p>
        </p:txBody>
      </p:sp>
    </p:spTree>
    <p:extLst>
      <p:ext uri="{BB962C8B-B14F-4D97-AF65-F5344CB8AC3E}">
        <p14:creationId xmlns:p14="http://schemas.microsoft.com/office/powerpoint/2010/main" val="138978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Kiểu dữ liệu trừu tượng (ADT) là đặc điểm kỹ thuật của kiểu dữ liệu trong một số ngôn ngữ lập trình, độc lập với việc triển khai. </a:t>
            </a:r>
            <a:endParaRPr lang="en-US" dirty="0"/>
          </a:p>
          <a:p>
            <a:r>
              <a:rPr lang="vi-VN" dirty="0"/>
              <a:t>Giao diện cho ADT được xác định theo kiểu và tập hợp các thao tác trên kiểu đó. </a:t>
            </a:r>
            <a:endParaRPr lang="en-US" dirty="0"/>
          </a:p>
          <a:p>
            <a:r>
              <a:rPr lang="vi-VN" dirty="0"/>
              <a:t>Hành vi của mỗi hoạt động được xác định bởi đầu vào và đầu ra của nó. </a:t>
            </a:r>
            <a:endParaRPr lang="en-US" dirty="0"/>
          </a:p>
          <a:p>
            <a:r>
              <a:rPr lang="vi-VN" dirty="0"/>
              <a:t>ADT không xác định y như cách thức triển khai kiểu dữ liệu. Các chi tiết triển khai này được ẩn với người dùng ADT và được bảo vệ khỏi sự truy cập từ bên ngoài, người ta gọi đó là sự Đóng gói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98857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Sắp xếp chọn trong Java</a:t>
            </a:r>
          </a:p>
          <a:p>
            <a:r>
              <a:rPr lang="vi-VN" b="0" i="0" dirty="0">
                <a:effectLst/>
                <a:latin typeface="euclid_circular_a"/>
              </a:rPr>
              <a:t>Sắp xếp lựa chọn là </a:t>
            </a:r>
            <a:r>
              <a:rPr lang="vi-VN" b="0" i="0" u="none" strike="noStrike" dirty="0">
                <a:solidFill>
                  <a:srgbClr val="0556F3"/>
                </a:solidFill>
                <a:effectLst/>
                <a:latin typeface="euclid_circular_a"/>
                <a:hlinkClick r:id="rId3"/>
              </a:rPr>
              <a:t>một thuật toán sắp xếp</a:t>
            </a:r>
            <a:r>
              <a:rPr lang="vi-VN" b="0" i="0" dirty="0">
                <a:effectLst/>
                <a:latin typeface="euclid_circular_a"/>
              </a:rPr>
              <a:t> chọn phần tử nhỏ nhất từ ​​danh sách chưa được sắp xếp trong mỗi lần lặp và đặt phần tử đó ở đầu danh sách chưa được sắp xếp.</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32</a:t>
            </a:fld>
            <a:endParaRPr lang="en-US"/>
          </a:p>
        </p:txBody>
      </p:sp>
    </p:spTree>
    <p:extLst>
      <p:ext uri="{BB962C8B-B14F-4D97-AF65-F5344CB8AC3E}">
        <p14:creationId xmlns:p14="http://schemas.microsoft.com/office/powerpoint/2010/main" val="4283925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b="0" i="0" dirty="0">
                <a:solidFill>
                  <a:srgbClr val="DA4453"/>
                </a:solidFill>
                <a:effectLst/>
                <a:latin typeface="Open Sans" panose="020B0606030504020204" pitchFamily="34" charset="0"/>
              </a:rPr>
              <a:t>Ý tưởng như sau</a:t>
            </a:r>
            <a:r>
              <a:rPr lang="en-US" b="0" i="0" dirty="0">
                <a:solidFill>
                  <a:srgbClr val="DA4453"/>
                </a:solidFill>
                <a:effectLst/>
                <a:latin typeface="Open Sans" panose="020B0606030504020204" pitchFamily="34" charset="0"/>
              </a:rPr>
              <a:t> về </a:t>
            </a:r>
            <a:r>
              <a:rPr lang="en-US" b="0" i="0" dirty="0" err="1">
                <a:solidFill>
                  <a:srgbClr val="DA4453"/>
                </a:solidFill>
                <a:effectLst/>
                <a:latin typeface="Open Sans" panose="020B0606030504020204" pitchFamily="34" charset="0"/>
              </a:rPr>
              <a:t>sắp</a:t>
            </a:r>
            <a:r>
              <a:rPr lang="en-US" b="0" i="0" dirty="0">
                <a:solidFill>
                  <a:srgbClr val="DA4453"/>
                </a:solidFill>
                <a:effectLst/>
                <a:latin typeface="Open Sans" panose="020B0606030504020204" pitchFamily="34" charset="0"/>
              </a:rPr>
              <a:t> </a:t>
            </a:r>
            <a:r>
              <a:rPr lang="en-US" b="0" i="0" dirty="0" err="1">
                <a:solidFill>
                  <a:srgbClr val="DA4453"/>
                </a:solidFill>
                <a:effectLst/>
                <a:latin typeface="Open Sans" panose="020B0606030504020204" pitchFamily="34" charset="0"/>
              </a:rPr>
              <a:t>xếp</a:t>
            </a:r>
            <a:r>
              <a:rPr lang="en-US" b="0" i="0" dirty="0">
                <a:solidFill>
                  <a:srgbClr val="DA4453"/>
                </a:solidFill>
                <a:effectLst/>
                <a:latin typeface="Open Sans" panose="020B0606030504020204" pitchFamily="34" charset="0"/>
              </a:rPr>
              <a:t> </a:t>
            </a:r>
            <a:r>
              <a:rPr lang="en-US" b="0" i="0" dirty="0" err="1">
                <a:solidFill>
                  <a:srgbClr val="DA4453"/>
                </a:solidFill>
                <a:effectLst/>
                <a:latin typeface="Open Sans" panose="020B0606030504020204" pitchFamily="34" charset="0"/>
              </a:rPr>
              <a:t>nổi</a:t>
            </a:r>
            <a:r>
              <a:rPr lang="en-US" b="0" i="0" dirty="0">
                <a:solidFill>
                  <a:srgbClr val="DA4453"/>
                </a:solidFill>
                <a:effectLst/>
                <a:latin typeface="Open Sans" panose="020B0606030504020204" pitchFamily="34" charset="0"/>
              </a:rPr>
              <a:t> </a:t>
            </a:r>
            <a:r>
              <a:rPr lang="en-US" b="0" i="0" dirty="0" err="1">
                <a:solidFill>
                  <a:srgbClr val="DA4453"/>
                </a:solidFill>
                <a:effectLst/>
                <a:latin typeface="Open Sans" panose="020B0606030504020204" pitchFamily="34" charset="0"/>
              </a:rPr>
              <a:t>bọt</a:t>
            </a:r>
            <a:r>
              <a:rPr lang="en-US" b="0" i="0" dirty="0">
                <a:solidFill>
                  <a:srgbClr val="DA4453"/>
                </a:solidFill>
                <a:effectLst/>
                <a:latin typeface="Open Sans" panose="020B0606030504020204" pitchFamily="34" charset="0"/>
              </a:rPr>
              <a:t> như sau</a:t>
            </a:r>
            <a:r>
              <a:rPr lang="vi-VN" b="0" i="0" dirty="0">
                <a:solidFill>
                  <a:srgbClr val="DA4453"/>
                </a:solidFill>
                <a:effectLst/>
                <a:latin typeface="Open Sans" panose="020B0606030504020204" pitchFamily="34" charset="0"/>
              </a:rPr>
              <a:t>:</a:t>
            </a:r>
          </a:p>
          <a:p>
            <a:pPr algn="l" fontAlgn="base"/>
            <a:r>
              <a:rPr lang="vi-VN" b="0" i="0" dirty="0">
                <a:solidFill>
                  <a:srgbClr val="444444"/>
                </a:solidFill>
                <a:effectLst/>
                <a:latin typeface="Open Sans" panose="020B0606030504020204" pitchFamily="34" charset="0"/>
              </a:rPr>
              <a:t>Đi từ </a:t>
            </a:r>
            <a:r>
              <a:rPr lang="en-US" b="0" i="0" dirty="0">
                <a:solidFill>
                  <a:srgbClr val="444444"/>
                </a:solidFill>
                <a:effectLst/>
                <a:latin typeface="Open Sans" panose="020B0606030504020204" pitchFamily="34" charset="0"/>
              </a:rPr>
              <a:t>đầu</a:t>
            </a:r>
            <a:r>
              <a:rPr lang="vi-VN" b="0" i="0" dirty="0">
                <a:solidFill>
                  <a:srgbClr val="444444"/>
                </a:solidFill>
                <a:effectLst/>
                <a:latin typeface="Open Sans" panose="020B0606030504020204" pitchFamily="34" charset="0"/>
              </a:rPr>
              <a:t> đến </a:t>
            </a:r>
            <a:r>
              <a:rPr lang="en-US" b="0" i="0" dirty="0" err="1">
                <a:solidFill>
                  <a:srgbClr val="444444"/>
                </a:solidFill>
                <a:effectLst/>
                <a:latin typeface="Open Sans" panose="020B0606030504020204" pitchFamily="34" charset="0"/>
              </a:rPr>
              <a:t>cuối</a:t>
            </a:r>
            <a:r>
              <a:rPr lang="vi-VN"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mảng</a:t>
            </a:r>
            <a:r>
              <a:rPr lang="vi-VN" b="0" i="0" dirty="0">
                <a:solidFill>
                  <a:srgbClr val="444444"/>
                </a:solidFill>
                <a:effectLst/>
                <a:latin typeface="Open Sans" panose="020B0606030504020204" pitchFamily="34" charset="0"/>
              </a:rPr>
              <a:t>, so sánh phần tử thứ i và </a:t>
            </a:r>
            <a:r>
              <a:rPr lang="en-US" b="0" i="0" dirty="0">
                <a:solidFill>
                  <a:srgbClr val="444444"/>
                </a:solidFill>
                <a:effectLst/>
                <a:latin typeface="Open Sans" panose="020B0606030504020204" pitchFamily="34" charset="0"/>
              </a:rPr>
              <a:t>j</a:t>
            </a:r>
            <a:r>
              <a:rPr lang="vi-VN" b="0" i="0" dirty="0">
                <a:solidFill>
                  <a:srgbClr val="444444"/>
                </a:solidFill>
                <a:effectLst/>
                <a:latin typeface="Open Sans" panose="020B0606030504020204" pitchFamily="34" charset="0"/>
              </a:rPr>
              <a:t>, nếu phần tử thứ </a:t>
            </a:r>
            <a:r>
              <a:rPr lang="en-US" b="0" i="0" dirty="0">
                <a:solidFill>
                  <a:srgbClr val="444444"/>
                </a:solidFill>
                <a:effectLst/>
                <a:latin typeface="Open Sans" panose="020B0606030504020204" pitchFamily="34" charset="0"/>
              </a:rPr>
              <a:t>j</a:t>
            </a:r>
            <a:r>
              <a:rPr lang="vi-VN" b="0" i="0" dirty="0">
                <a:solidFill>
                  <a:srgbClr val="444444"/>
                </a:solidFill>
                <a:effectLst/>
                <a:latin typeface="Open Sans" panose="020B0606030504020204" pitchFamily="34" charset="0"/>
              </a:rPr>
              <a:t> nhỏ hơn phần tử thứ </a:t>
            </a:r>
            <a:r>
              <a:rPr lang="en-US" b="0" i="0" dirty="0">
                <a:solidFill>
                  <a:srgbClr val="444444"/>
                </a:solidFill>
                <a:effectLst/>
                <a:latin typeface="Open Sans" panose="020B0606030504020204" pitchFamily="34" charset="0"/>
              </a:rPr>
              <a:t>i </a:t>
            </a:r>
            <a:r>
              <a:rPr lang="vi-VN" b="0" i="0" dirty="0">
                <a:solidFill>
                  <a:srgbClr val="444444"/>
                </a:solidFill>
                <a:effectLst/>
                <a:latin typeface="Open Sans" panose="020B0606030504020204" pitchFamily="34" charset="0"/>
              </a:rPr>
              <a:t>thì ta hoán vị hai phần tử này. </a:t>
            </a:r>
            <a:endParaRPr lang="en-US" b="0" i="0" dirty="0">
              <a:solidFill>
                <a:srgbClr val="444444"/>
              </a:solidFill>
              <a:effectLst/>
              <a:latin typeface="Open Sans" panose="020B0606030504020204" pitchFamily="34" charset="0"/>
            </a:endParaRPr>
          </a:p>
          <a:p>
            <a:pPr algn="l" fontAlgn="base"/>
            <a:r>
              <a:rPr lang="vi-VN" b="0" i="0" dirty="0">
                <a:solidFill>
                  <a:srgbClr val="444444"/>
                </a:solidFill>
                <a:effectLst/>
                <a:latin typeface="Open Sans" panose="020B0606030504020204" pitchFamily="34" charset="0"/>
              </a:rPr>
              <a:t>Cứ như vậy ta so sánh từng cặp cho đến </a:t>
            </a:r>
            <a:r>
              <a:rPr lang="en-US" b="0" i="0" dirty="0" err="1">
                <a:solidFill>
                  <a:srgbClr val="444444"/>
                </a:solidFill>
                <a:effectLst/>
                <a:latin typeface="Open Sans" panose="020B0606030504020204" pitchFamily="34" charset="0"/>
              </a:rPr>
              <a:t>hết</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mảng</a:t>
            </a:r>
            <a:r>
              <a:rPr lang="vi-VN" b="0" i="0" dirty="0">
                <a:solidFill>
                  <a:srgbClr val="444444"/>
                </a:solidFill>
                <a:effectLst/>
                <a:latin typeface="Open Sans" panose="020B0606030504020204" pitchFamily="34" charset="0"/>
              </a:rPr>
              <a:t>. Ý tưởng là như vậy</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33</a:t>
            </a:fld>
            <a:endParaRPr lang="en-US"/>
          </a:p>
        </p:txBody>
      </p:sp>
    </p:spTree>
    <p:extLst>
      <p:ext uri="{BB962C8B-B14F-4D97-AF65-F5344CB8AC3E}">
        <p14:creationId xmlns:p14="http://schemas.microsoft.com/office/powerpoint/2010/main" val="2170964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Ưu điểm chính của Bubble Sort là tính đơn giản của thuật toán.</a:t>
            </a:r>
          </a:p>
          <a:p>
            <a:endParaRPr lang="vi-VN" dirty="0"/>
          </a:p>
          <a:p>
            <a:r>
              <a:rPr lang="vi-VN" dirty="0"/>
              <a:t>Độ phức tạp không gian cho Sắp xếp bong bóng là O (1) , vì chỉ cần một không gian bộ nhớ bổ sung duy nhất, tức là cho biến "swap".</a:t>
            </a:r>
          </a:p>
          <a:p>
            <a:endParaRPr lang="vi-VN" dirty="0"/>
          </a:p>
          <a:p>
            <a:r>
              <a:rPr lang="vi-VN" dirty="0"/>
              <a:t>Ngoài ra, độ phức tạp thời gian của trường hợp tốt nhất sẽ là O (n) , đó là khi danh sách đã được sắp xếp.</a:t>
            </a:r>
          </a:p>
          <a:p>
            <a:endParaRPr lang="vi-VN" dirty="0"/>
          </a:p>
          <a:p>
            <a:r>
              <a:rPr lang="vi-VN" dirty="0"/>
              <a:t>Sau đây là độ phức tạp của Thời gian và Không gian cho thuật toán Sắp xếp </a:t>
            </a:r>
            <a:r>
              <a:rPr lang="en-US" dirty="0" err="1"/>
              <a:t>nổi</a:t>
            </a:r>
            <a:r>
              <a:rPr lang="en-US" dirty="0"/>
              <a:t> </a:t>
            </a:r>
            <a:r>
              <a:rPr lang="en-US" dirty="0" err="1"/>
              <a:t>bọt</a:t>
            </a:r>
            <a:r>
              <a:rPr lang="en-US" dirty="0"/>
              <a:t>.</a:t>
            </a:r>
            <a:endParaRPr lang="vi-VN" dirty="0"/>
          </a:p>
          <a:p>
            <a:endParaRPr lang="vi-VN" dirty="0"/>
          </a:p>
          <a:p>
            <a:r>
              <a:rPr lang="vi-VN" dirty="0"/>
              <a:t>Trường hợp tồi tệ nhất Độ phức tạp về thời gian: O (n 2 )</a:t>
            </a:r>
          </a:p>
          <a:p>
            <a:r>
              <a:rPr lang="vi-VN" dirty="0"/>
              <a:t>Độ phức tạp về thời gian của trường hợp tốt nhất]: O (n)</a:t>
            </a:r>
          </a:p>
          <a:p>
            <a:r>
              <a:rPr lang="vi-VN" dirty="0"/>
              <a:t>Độ phức tạp thời gian trung bình: O (n 2 )</a:t>
            </a:r>
          </a:p>
          <a:p>
            <a:r>
              <a:rPr lang="vi-VN" dirty="0"/>
              <a:t>Độ phức tạp không gian: O (1)</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34</a:t>
            </a:fld>
            <a:endParaRPr lang="en-US"/>
          </a:p>
        </p:txBody>
      </p:sp>
    </p:spTree>
    <p:extLst>
      <p:ext uri="{BB962C8B-B14F-4D97-AF65-F5344CB8AC3E}">
        <p14:creationId xmlns:p14="http://schemas.microsoft.com/office/powerpoint/2010/main" val="1647887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b="0" i="0" dirty="0">
                <a:solidFill>
                  <a:srgbClr val="333333"/>
                </a:solidFill>
                <a:effectLst/>
                <a:latin typeface="Helvetica Neue"/>
              </a:rPr>
              <a:t>Ý tưởng của Selection sort là tìm từng phần tử cho mỗi vị trí của mảng hoán vị cần tìm.</a:t>
            </a:r>
          </a:p>
          <a:p>
            <a:pPr algn="l" fontAlgn="base"/>
            <a:r>
              <a:rPr lang="vi-VN" b="1" i="0" dirty="0">
                <a:solidFill>
                  <a:srgbClr val="333333"/>
                </a:solidFill>
                <a:effectLst/>
                <a:latin typeface="inherit"/>
              </a:rPr>
              <a:t>Thuật toán:</a:t>
            </a:r>
            <a:endParaRPr lang="vi-VN" b="0" i="0" dirty="0">
              <a:solidFill>
                <a:srgbClr val="333333"/>
              </a:solidFill>
              <a:effectLst/>
              <a:latin typeface="Helvetica Neue"/>
            </a:endParaRPr>
          </a:p>
          <a:p>
            <a:pPr algn="l" fontAlgn="base">
              <a:buFont typeface="Arial" panose="020B0604020202020204" pitchFamily="34" charset="0"/>
              <a:buChar char="•"/>
            </a:pPr>
            <a:r>
              <a:rPr lang="vi-VN" b="0" i="0" dirty="0">
                <a:solidFill>
                  <a:srgbClr val="333333"/>
                </a:solidFill>
                <a:effectLst/>
                <a:latin typeface="Helvetica Neue"/>
              </a:rPr>
              <a:t>Tìm phần tử nhỏ nhất đưa vào vị trí 1</a:t>
            </a:r>
          </a:p>
          <a:p>
            <a:pPr algn="l" fontAlgn="base">
              <a:buFont typeface="Arial" panose="020B0604020202020204" pitchFamily="34" charset="0"/>
              <a:buChar char="•"/>
            </a:pPr>
            <a:r>
              <a:rPr lang="vi-VN" b="0" i="0" dirty="0">
                <a:solidFill>
                  <a:srgbClr val="333333"/>
                </a:solidFill>
                <a:effectLst/>
                <a:latin typeface="Helvetica Neue"/>
              </a:rPr>
              <a:t>Tìm phần tử nhỏ kế tiếp đưa vào vị trí 2</a:t>
            </a:r>
          </a:p>
          <a:p>
            <a:pPr algn="l" fontAlgn="base">
              <a:buFont typeface="Arial" panose="020B0604020202020204" pitchFamily="34" charset="0"/>
              <a:buChar char="•"/>
            </a:pPr>
            <a:r>
              <a:rPr lang="vi-VN" b="0" i="0" dirty="0">
                <a:solidFill>
                  <a:srgbClr val="333333"/>
                </a:solidFill>
                <a:effectLst/>
                <a:latin typeface="Helvetica Neue"/>
              </a:rPr>
              <a:t>Tìm phần tử nhỏ tiếp theo đưa vào vị trí 3</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35</a:t>
            </a:fld>
            <a:endParaRPr lang="en-US"/>
          </a:p>
        </p:txBody>
      </p:sp>
    </p:spTree>
    <p:extLst>
      <p:ext uri="{BB962C8B-B14F-4D97-AF65-F5344CB8AC3E}">
        <p14:creationId xmlns:p14="http://schemas.microsoft.com/office/powerpoint/2010/main" val="2125618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808080"/>
                </a:solidFill>
                <a:effectLst/>
              </a:rPr>
              <a:t>Cho </a:t>
            </a:r>
            <a:r>
              <a:rPr lang="en-US" dirty="0" err="1">
                <a:solidFill>
                  <a:srgbClr val="808080"/>
                </a:solidFill>
                <a:effectLst/>
              </a:rPr>
              <a:t>vòng</a:t>
            </a:r>
            <a:r>
              <a:rPr lang="en-US" dirty="0">
                <a:solidFill>
                  <a:srgbClr val="808080"/>
                </a:solidFill>
                <a:effectLst/>
              </a:rPr>
              <a:t> lặp for </a:t>
            </a:r>
            <a:r>
              <a:rPr lang="en-US" dirty="0" err="1">
                <a:solidFill>
                  <a:srgbClr val="808080"/>
                </a:solidFill>
                <a:effectLst/>
              </a:rPr>
              <a:t>duyệt</a:t>
            </a:r>
            <a:r>
              <a:rPr lang="en-US" dirty="0">
                <a:solidFill>
                  <a:srgbClr val="808080"/>
                </a:solidFill>
                <a:effectLst/>
              </a:rPr>
              <a:t> qua </a:t>
            </a:r>
            <a:r>
              <a:rPr lang="en-US" dirty="0" err="1">
                <a:solidFill>
                  <a:srgbClr val="808080"/>
                </a:solidFill>
                <a:effectLst/>
              </a:rPr>
              <a:t>từng</a:t>
            </a:r>
            <a:r>
              <a:rPr lang="en-US" dirty="0">
                <a:solidFill>
                  <a:srgbClr val="808080"/>
                </a:solidFill>
                <a:effectLst/>
              </a:rPr>
              <a:t> phần </a:t>
            </a:r>
            <a:r>
              <a:rPr lang="en-US" dirty="0" err="1">
                <a:solidFill>
                  <a:srgbClr val="808080"/>
                </a:solidFill>
                <a:effectLst/>
              </a:rPr>
              <a:t>tử</a:t>
            </a:r>
            <a:r>
              <a:rPr lang="en-US" dirty="0">
                <a:solidFill>
                  <a:srgbClr val="808080"/>
                </a:solidFill>
                <a:effectLst/>
              </a:rPr>
              <a:t> của </a:t>
            </a:r>
            <a:r>
              <a:rPr lang="en-US" dirty="0" err="1">
                <a:solidFill>
                  <a:srgbClr val="808080"/>
                </a:solidFill>
                <a:effectLst/>
              </a:rPr>
              <a:t>mảng</a:t>
            </a:r>
            <a:endParaRPr lang="en-US" dirty="0">
              <a:solidFill>
                <a:srgbClr val="808080"/>
              </a:solidFill>
              <a:effectLst/>
            </a:endParaRPr>
          </a:p>
          <a:p>
            <a:r>
              <a:rPr lang="en-US" dirty="0">
                <a:solidFill>
                  <a:srgbClr val="808080"/>
                </a:solidFill>
                <a:effectLst/>
              </a:rPr>
              <a:t>Sau đó </a:t>
            </a:r>
            <a:r>
              <a:rPr lang="vi-VN" dirty="0">
                <a:solidFill>
                  <a:srgbClr val="808080"/>
                </a:solidFill>
                <a:effectLst/>
              </a:rPr>
              <a:t>Tìm phần tử nhỏ nhất trong mảng chưa được sắp xếp</a:t>
            </a:r>
            <a:endParaRPr lang="en-US" dirty="0">
              <a:solidFill>
                <a:srgbClr val="808080"/>
              </a:solidFill>
              <a:effectLst/>
            </a:endParaRPr>
          </a:p>
          <a:p>
            <a:r>
              <a:rPr lang="en-US" dirty="0">
                <a:solidFill>
                  <a:srgbClr val="808080"/>
                </a:solidFill>
                <a:effectLst/>
              </a:rPr>
              <a:t>Tiếp theo chúng ta sẽ </a:t>
            </a:r>
            <a:r>
              <a:rPr lang="en-US" dirty="0" err="1">
                <a:solidFill>
                  <a:srgbClr val="808080"/>
                </a:solidFill>
                <a:effectLst/>
              </a:rPr>
              <a:t>Hoán</a:t>
            </a:r>
            <a:r>
              <a:rPr lang="en-US" dirty="0">
                <a:solidFill>
                  <a:srgbClr val="808080"/>
                </a:solidFill>
                <a:effectLst/>
              </a:rPr>
              <a:t> </a:t>
            </a:r>
            <a:r>
              <a:rPr lang="en-US" dirty="0" err="1">
                <a:solidFill>
                  <a:srgbClr val="808080"/>
                </a:solidFill>
                <a:effectLst/>
              </a:rPr>
              <a:t>đổi</a:t>
            </a:r>
            <a:r>
              <a:rPr lang="en-US" dirty="0">
                <a:solidFill>
                  <a:srgbClr val="808080"/>
                </a:solidFill>
                <a:effectLst/>
              </a:rPr>
              <a:t> phần </a:t>
            </a:r>
            <a:r>
              <a:rPr lang="en-US" dirty="0" err="1">
                <a:solidFill>
                  <a:srgbClr val="808080"/>
                </a:solidFill>
                <a:effectLst/>
              </a:rPr>
              <a:t>tử</a:t>
            </a:r>
            <a:r>
              <a:rPr lang="en-US" dirty="0">
                <a:solidFill>
                  <a:srgbClr val="808080"/>
                </a:solidFill>
                <a:effectLst/>
              </a:rPr>
              <a:t> </a:t>
            </a:r>
            <a:r>
              <a:rPr lang="en-US" dirty="0" err="1">
                <a:solidFill>
                  <a:srgbClr val="808080"/>
                </a:solidFill>
                <a:effectLst/>
              </a:rPr>
              <a:t>nhỏ</a:t>
            </a:r>
            <a:r>
              <a:rPr lang="en-US" dirty="0">
                <a:solidFill>
                  <a:srgbClr val="808080"/>
                </a:solidFill>
                <a:effectLst/>
              </a:rPr>
              <a:t> nhất và phần </a:t>
            </a:r>
            <a:r>
              <a:rPr lang="en-US" dirty="0" err="1">
                <a:solidFill>
                  <a:srgbClr val="808080"/>
                </a:solidFill>
                <a:effectLst/>
              </a:rPr>
              <a:t>tử</a:t>
            </a:r>
            <a:r>
              <a:rPr lang="en-US" dirty="0">
                <a:solidFill>
                  <a:srgbClr val="808080"/>
                </a:solidFill>
                <a:effectLst/>
              </a:rPr>
              <a:t> đầu tiên</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36</a:t>
            </a:fld>
            <a:endParaRPr lang="en-US"/>
          </a:p>
        </p:txBody>
      </p:sp>
    </p:spTree>
    <p:extLst>
      <p:ext uri="{BB962C8B-B14F-4D97-AF65-F5344CB8AC3E}">
        <p14:creationId xmlns:p14="http://schemas.microsoft.com/office/powerpoint/2010/main" val="114842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Hoán</a:t>
            </a:r>
            <a:r>
              <a:rPr lang="en-US" dirty="0"/>
              <a:t> </a:t>
            </a:r>
            <a:r>
              <a:rPr lang="en-US" dirty="0" err="1"/>
              <a:t>đổi</a:t>
            </a:r>
            <a:r>
              <a:rPr lang="en-US" dirty="0"/>
              <a:t> </a:t>
            </a:r>
            <a:r>
              <a:rPr lang="en-US" dirty="0" err="1"/>
              <a:t>xong</a:t>
            </a:r>
            <a:r>
              <a:rPr lang="en-US" dirty="0"/>
              <a:t> thì </a:t>
            </a:r>
            <a:r>
              <a:rPr lang="en-US" dirty="0" err="1"/>
              <a:t>dùng</a:t>
            </a:r>
            <a:r>
              <a:rPr lang="en-US" dirty="0"/>
              <a:t> </a:t>
            </a:r>
            <a:r>
              <a:rPr lang="en-US" dirty="0" err="1"/>
              <a:t>hàm</a:t>
            </a:r>
            <a:r>
              <a:rPr lang="en-US" dirty="0"/>
              <a:t> print để in </a:t>
            </a:r>
            <a:r>
              <a:rPr lang="en-US" dirty="0" err="1"/>
              <a:t>mảng</a:t>
            </a:r>
            <a:r>
              <a:rPr lang="en-US" dirty="0"/>
              <a:t> đó ra màn hình</a:t>
            </a:r>
          </a:p>
          <a:p>
            <a:r>
              <a:rPr lang="en-US" dirty="0"/>
              <a:t>Trong </a:t>
            </a:r>
            <a:r>
              <a:rPr lang="en-US" dirty="0" err="1"/>
              <a:t>hàm</a:t>
            </a:r>
            <a:r>
              <a:rPr lang="en-US" dirty="0"/>
              <a:t> main sẽ có 2 </a:t>
            </a:r>
            <a:r>
              <a:rPr lang="en-US" dirty="0" err="1"/>
              <a:t>chức</a:t>
            </a:r>
            <a:r>
              <a:rPr lang="en-US" dirty="0"/>
              <a:t> </a:t>
            </a:r>
            <a:r>
              <a:rPr lang="en-US" dirty="0" err="1"/>
              <a:t>năng</a:t>
            </a:r>
            <a:r>
              <a:rPr lang="en-US" dirty="0"/>
              <a:t> đó là in ra </a:t>
            </a:r>
            <a:r>
              <a:rPr lang="en-US" dirty="0" err="1"/>
              <a:t>mảng</a:t>
            </a:r>
            <a:r>
              <a:rPr lang="en-US" dirty="0"/>
              <a:t> ban đầu và in ra kết </a:t>
            </a:r>
            <a:r>
              <a:rPr lang="en-US" dirty="0" err="1"/>
              <a:t>quả</a:t>
            </a:r>
            <a:r>
              <a:rPr lang="en-US" dirty="0"/>
              <a:t> sau khi </a:t>
            </a:r>
            <a:r>
              <a:rPr lang="en-US" dirty="0" err="1"/>
              <a:t>đc</a:t>
            </a:r>
            <a:r>
              <a:rPr lang="en-US" dirty="0"/>
              <a:t> </a:t>
            </a:r>
            <a:r>
              <a:rPr lang="en-US" dirty="0" err="1"/>
              <a:t>sắp</a:t>
            </a:r>
            <a:r>
              <a:rPr lang="en-US" dirty="0"/>
              <a:t> </a:t>
            </a:r>
            <a:r>
              <a:rPr lang="en-US" dirty="0" err="1"/>
              <a:t>xếp</a:t>
            </a:r>
            <a:endParaRPr lang="en-US" dirty="0"/>
          </a:p>
          <a:p>
            <a:r>
              <a:rPr lang="en-US" dirty="0"/>
              <a:t>Các phần đã cho </a:t>
            </a:r>
            <a:r>
              <a:rPr lang="en-US" dirty="0" err="1"/>
              <a:t>trước</a:t>
            </a:r>
            <a:r>
              <a:rPr lang="en-US" dirty="0"/>
              <a:t> đó là 99, 1, 15, 30, 21 sau khi in ra đó là 1, 15, 21, 30, 99</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37</a:t>
            </a:fld>
            <a:endParaRPr lang="en-US"/>
          </a:p>
        </p:txBody>
      </p:sp>
    </p:spTree>
    <p:extLst>
      <p:ext uri="{BB962C8B-B14F-4D97-AF65-F5344CB8AC3E}">
        <p14:creationId xmlns:p14="http://schemas.microsoft.com/office/powerpoint/2010/main" val="3126327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555555"/>
                </a:solidFill>
                <a:effectLst/>
                <a:latin typeface="open sans" panose="020B0606030504020204" pitchFamily="34" charset="0"/>
              </a:rPr>
              <a:t>Sự phức tạp</a:t>
            </a:r>
          </a:p>
          <a:p>
            <a:pPr algn="l"/>
            <a:r>
              <a:rPr lang="vi-VN" b="1" i="0" dirty="0">
                <a:solidFill>
                  <a:srgbClr val="555555"/>
                </a:solidFill>
                <a:effectLst/>
                <a:latin typeface="open sans" panose="020B0606030504020204" pitchFamily="34" charset="0"/>
              </a:rPr>
              <a:t>Sắp xếp lựa chọn mất O (n ^ 2)O ( n2) thời gian và O (1)O ( 1 ) không gian.</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Chi phí thời gian chính đến từ việc quét qua mảng để tìm mục nhỏ nhất tiếp theo. Chúng </a:t>
            </a:r>
            <a:r>
              <a:rPr lang="en-US" b="1" i="0" dirty="0">
                <a:solidFill>
                  <a:srgbClr val="555555"/>
                </a:solidFill>
                <a:effectLst/>
                <a:latin typeface="open sans" panose="020B0606030504020204" pitchFamily="34" charset="0"/>
              </a:rPr>
              <a:t>ta</a:t>
            </a:r>
            <a:r>
              <a:rPr lang="vi-VN" b="1" i="0" dirty="0">
                <a:solidFill>
                  <a:srgbClr val="555555"/>
                </a:solidFill>
                <a:effectLst/>
                <a:latin typeface="open sans" panose="020B0606030504020204" pitchFamily="34" charset="0"/>
              </a:rPr>
              <a:t> làm điều đón n lần. Lần đầu tiên, chúng </a:t>
            </a:r>
            <a:r>
              <a:rPr lang="en-US" b="1" i="0" dirty="0">
                <a:solidFill>
                  <a:srgbClr val="555555"/>
                </a:solidFill>
                <a:effectLst/>
                <a:latin typeface="open sans" panose="020B0606030504020204" pitchFamily="34" charset="0"/>
              </a:rPr>
              <a:t>ta</a:t>
            </a:r>
            <a:r>
              <a:rPr lang="vi-VN" b="1" i="0" dirty="0">
                <a:solidFill>
                  <a:srgbClr val="555555"/>
                </a:solidFill>
                <a:effectLst/>
                <a:latin typeface="open sans" panose="020B0606030504020204" pitchFamily="34" charset="0"/>
              </a:rPr>
              <a:t> sẽ xem xét n các yếu tố, lần sau nó sẽ n - 1 các phần tử, v.v., cho đến khi chúng ta chỉ còn lại một phần tử.</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Cộng tất cả những thứ đó lên, chúng tôi có</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n + (n - 1) + (n - 2) + ... +2+1</a:t>
            </a:r>
          </a:p>
          <a:p>
            <a:pPr algn="l"/>
            <a:r>
              <a:rPr lang="vi-VN" b="1" i="0" dirty="0">
                <a:solidFill>
                  <a:srgbClr val="555555"/>
                </a:solidFill>
                <a:effectLst/>
                <a:latin typeface="open sans" panose="020B0606030504020204" pitchFamily="34" charset="0"/>
              </a:rPr>
              <a:t>Đó là chuỗi tam giác là O (n ^ 2).</a:t>
            </a:r>
          </a:p>
          <a:p>
            <a:pPr algn="l"/>
            <a:endParaRPr lang="vi-VN" b="1" i="0" dirty="0">
              <a:solidFill>
                <a:srgbClr val="555555"/>
              </a:solidFill>
              <a:effectLst/>
              <a:latin typeface="open sans" panose="020B0606030504020204" pitchFamily="34" charset="0"/>
            </a:endParaRPr>
          </a:p>
          <a:p>
            <a:pPr algn="l"/>
            <a:r>
              <a:rPr lang="vi-VN" b="1" i="0" dirty="0">
                <a:solidFill>
                  <a:srgbClr val="555555"/>
                </a:solidFill>
                <a:effectLst/>
                <a:latin typeface="open sans" panose="020B0606030504020204" pitchFamily="34" charset="0"/>
              </a:rPr>
              <a:t>Ngay cả khi đầu vào đã được sắp xếp, sắp xếp lựa chọn vẫn liên quan đến việc quét liên tục tất cả các phần tử chưa được sắp xếp để tìm phần tử nhỏ nhất tiếp theo. Vì vậy, </a:t>
            </a:r>
            <a:r>
              <a:rPr lang="en-US" b="1" i="0" dirty="0">
                <a:solidFill>
                  <a:srgbClr val="555555"/>
                </a:solidFill>
                <a:effectLst/>
                <a:latin typeface="open sans" panose="020B0606030504020204" pitchFamily="34" charset="0"/>
              </a:rPr>
              <a:t>nó q</a:t>
            </a:r>
            <a:r>
              <a:rPr lang="vi-VN" b="0" i="0" dirty="0">
                <a:solidFill>
                  <a:srgbClr val="555555"/>
                </a:solidFill>
                <a:effectLst/>
                <a:latin typeface="lora"/>
              </a:rPr>
              <a:t>uá chậm để được sử dụng trên các tập dữ liệu siêu lớn.</a:t>
            </a:r>
            <a:endParaRPr lang="vi-VN" b="0" i="0" dirty="0">
              <a:solidFill>
                <a:srgbClr val="555555"/>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38</a:t>
            </a:fld>
            <a:endParaRPr lang="en-US"/>
          </a:p>
        </p:txBody>
      </p:sp>
    </p:spTree>
    <p:extLst>
      <p:ext uri="{BB962C8B-B14F-4D97-AF65-F5344CB8AC3E}">
        <p14:creationId xmlns:p14="http://schemas.microsoft.com/office/powerpoint/2010/main" val="22435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CCCCCC"/>
                </a:solidFill>
                <a:effectLst/>
                <a:latin typeface="Verdana" panose="020B0604030504040204" pitchFamily="34" charset="0"/>
              </a:rPr>
              <a:t>Phương</a:t>
            </a:r>
            <a:r>
              <a:rPr lang="en-US" b="0" i="0" dirty="0">
                <a:solidFill>
                  <a:srgbClr val="CCCCCC"/>
                </a:solidFill>
                <a:effectLst/>
                <a:latin typeface="Verdana" panose="020B0604030504040204" pitchFamily="34" charset="0"/>
              </a:rPr>
              <a:t> </a:t>
            </a:r>
            <a:r>
              <a:rPr lang="en-US" b="0" i="0" dirty="0" err="1">
                <a:solidFill>
                  <a:srgbClr val="CCCCCC"/>
                </a:solidFill>
                <a:effectLst/>
                <a:latin typeface="Verdana" panose="020B0604030504040204" pitchFamily="34" charset="0"/>
              </a:rPr>
              <a:t>châm</a:t>
            </a:r>
            <a:r>
              <a:rPr lang="en-US" b="0" i="0" dirty="0">
                <a:solidFill>
                  <a:srgbClr val="CCCCCC"/>
                </a:solidFill>
                <a:effectLst/>
                <a:latin typeface="Verdana" panose="020B0604030504040204" pitchFamily="34" charset="0"/>
              </a:rPr>
              <a:t> của tính </a:t>
            </a:r>
            <a:r>
              <a:rPr lang="en-US" b="0" i="0" dirty="0" err="1">
                <a:solidFill>
                  <a:srgbClr val="CCCCCC"/>
                </a:solidFill>
                <a:effectLst/>
                <a:latin typeface="Verdana" panose="020B0604030504040204" pitchFamily="34" charset="0"/>
              </a:rPr>
              <a:t>ẩn</a:t>
            </a:r>
            <a:r>
              <a:rPr lang="en-US" b="0" i="0" dirty="0">
                <a:solidFill>
                  <a:srgbClr val="CCCCCC"/>
                </a:solidFill>
                <a:effectLst/>
                <a:latin typeface="Verdana" panose="020B0604030504040204" pitchFamily="34" charset="0"/>
              </a:rPr>
              <a:t> </a:t>
            </a:r>
            <a:r>
              <a:rPr lang="en-US" b="0" i="0" dirty="0" err="1">
                <a:solidFill>
                  <a:srgbClr val="CCCCCC"/>
                </a:solidFill>
                <a:effectLst/>
                <a:latin typeface="Verdana" panose="020B0604030504040204" pitchFamily="34" charset="0"/>
              </a:rPr>
              <a:t>thông</a:t>
            </a:r>
            <a:r>
              <a:rPr lang="en-US" b="0" i="0" dirty="0">
                <a:solidFill>
                  <a:srgbClr val="CCCCCC"/>
                </a:solidFill>
                <a:effectLst/>
                <a:latin typeface="Verdana" panose="020B0604030504040204" pitchFamily="34" charset="0"/>
              </a:rPr>
              <a:t> tin là </a:t>
            </a:r>
            <a:r>
              <a:rPr lang="en-US" b="0" i="0" dirty="0" err="1">
                <a:solidFill>
                  <a:srgbClr val="CCCCCC"/>
                </a:solidFill>
                <a:effectLst/>
                <a:latin typeface="Verdana" panose="020B0604030504040204" pitchFamily="34" charset="0"/>
              </a:rPr>
              <a:t>gì</a:t>
            </a:r>
            <a:r>
              <a:rPr lang="en-US" b="0" i="0" dirty="0">
                <a:solidFill>
                  <a:srgbClr val="CCCCCC"/>
                </a:solidFill>
                <a:effectLst/>
                <a:latin typeface="Verdana" panose="020B0604030504040204" pitchFamily="34" charset="0"/>
              </a:rPr>
              <a:t>?</a:t>
            </a:r>
          </a:p>
          <a:p>
            <a:r>
              <a:rPr lang="en-US" b="0" i="0" dirty="0">
                <a:solidFill>
                  <a:srgbClr val="CCCCCC"/>
                </a:solidFill>
                <a:effectLst/>
                <a:latin typeface="Verdana" panose="020B0604030504040204" pitchFamily="34" charset="0"/>
              </a:rPr>
              <a:t>Đó là </a:t>
            </a:r>
            <a:r>
              <a:rPr lang="vi-VN" b="0" i="0" dirty="0">
                <a:solidFill>
                  <a:srgbClr val="CCCCCC"/>
                </a:solidFill>
                <a:effectLst/>
                <a:latin typeface="Verdana" panose="020B0604030504040204" pitchFamily="34" charset="0"/>
              </a:rPr>
              <a:t>"Giao diện hoặc định nghĩa của nó đã được chọn để tiết lộ ít nhất có thể về hoạt động bên trong của nó.“</a:t>
            </a:r>
            <a:endParaRPr lang="en-US" b="0" i="0" dirty="0">
              <a:solidFill>
                <a:srgbClr val="CCCCCC"/>
              </a:solidFill>
              <a:effectLst/>
              <a:latin typeface="Verdana" panose="020B0604030504040204" pitchFamily="34" charset="0"/>
            </a:endParaRPr>
          </a:p>
          <a:p>
            <a:r>
              <a:rPr lang="vi-VN" b="0" i="0" dirty="0">
                <a:solidFill>
                  <a:srgbClr val="CCCCCC"/>
                </a:solidFill>
                <a:effectLst/>
                <a:latin typeface="Verdana" panose="020B0604030504040204" pitchFamily="34" charset="0"/>
              </a:rPr>
              <a:t>"Sự nhầm lẫn có thể xảy ra khi mọi người không phân biệt được việc che giấu thông tin và một kỹ thuật (ví dụ: trừu tượng hóa) được sử dụng để giúp xác định thông tin nào sẽ bị ẩn."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39</a:t>
            </a:fld>
            <a:endParaRPr lang="en-US"/>
          </a:p>
        </p:txBody>
      </p:sp>
    </p:spTree>
    <p:extLst>
      <p:ext uri="{BB962C8B-B14F-4D97-AF65-F5344CB8AC3E}">
        <p14:creationId xmlns:p14="http://schemas.microsoft.com/office/powerpoint/2010/main" val="4111243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Open Sans" panose="020B0606030504020204" pitchFamily="34" charset="0"/>
              </a:rPr>
              <a:t>Tính </a:t>
            </a:r>
            <a:r>
              <a:rPr lang="en-US" b="1" i="0" dirty="0" err="1">
                <a:solidFill>
                  <a:srgbClr val="333333"/>
                </a:solidFill>
                <a:effectLst/>
                <a:latin typeface="Open Sans" panose="020B0606030504020204" pitchFamily="34" charset="0"/>
              </a:rPr>
              <a:t>đóng</a:t>
            </a:r>
            <a:r>
              <a:rPr lang="en-US" b="1" i="0" dirty="0">
                <a:solidFill>
                  <a:srgbClr val="333333"/>
                </a:solidFill>
                <a:effectLst/>
                <a:latin typeface="Open Sans" panose="020B0606030504020204" pitchFamily="34" charset="0"/>
              </a:rPr>
              <a:t> </a:t>
            </a:r>
            <a:r>
              <a:rPr lang="en-US" b="1" i="0" dirty="0" err="1">
                <a:solidFill>
                  <a:srgbClr val="333333"/>
                </a:solidFill>
                <a:effectLst/>
                <a:latin typeface="Open Sans" panose="020B0606030504020204" pitchFamily="34" charset="0"/>
              </a:rPr>
              <a:t>gói</a:t>
            </a:r>
            <a:r>
              <a:rPr lang="en-US" b="1" i="0" dirty="0">
                <a:solidFill>
                  <a:srgbClr val="333333"/>
                </a:solidFill>
                <a:effectLst/>
                <a:latin typeface="Open Sans" panose="020B0606030504020204" pitchFamily="34" charset="0"/>
              </a:rPr>
              <a:t> trong java</a:t>
            </a:r>
            <a:r>
              <a:rPr lang="en-US" b="0" i="0" dirty="0">
                <a:solidFill>
                  <a:srgbClr val="333333"/>
                </a:solidFill>
                <a:effectLst/>
                <a:latin typeface="Open Sans" panose="020B0606030504020204" pitchFamily="34" charset="0"/>
              </a:rPr>
              <a:t> là </a:t>
            </a:r>
            <a:r>
              <a:rPr lang="en-US" b="0" i="0" dirty="0" err="1">
                <a:solidFill>
                  <a:srgbClr val="333333"/>
                </a:solidFill>
                <a:effectLst/>
                <a:latin typeface="Open Sans" panose="020B0606030504020204" pitchFamily="34" charset="0"/>
              </a:rPr>
              <a:t>kỹ</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thuật</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ẩn</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giấu</a:t>
            </a:r>
            <a:r>
              <a:rPr lang="en-US" b="0" i="0" dirty="0">
                <a:solidFill>
                  <a:srgbClr val="333333"/>
                </a:solidFill>
                <a:effectLst/>
                <a:latin typeface="Open Sans" panose="020B0606030504020204" pitchFamily="34" charset="0"/>
              </a:rPr>
              <a:t> những </a:t>
            </a:r>
            <a:r>
              <a:rPr lang="en-US" b="0" i="0" dirty="0" err="1">
                <a:solidFill>
                  <a:srgbClr val="333333"/>
                </a:solidFill>
                <a:effectLst/>
                <a:latin typeface="Open Sans" panose="020B0606030504020204" pitchFamily="34" charset="0"/>
              </a:rPr>
              <a:t>thông</a:t>
            </a:r>
            <a:r>
              <a:rPr lang="en-US" b="0" i="0" dirty="0">
                <a:solidFill>
                  <a:srgbClr val="333333"/>
                </a:solidFill>
                <a:effectLst/>
                <a:latin typeface="Open Sans" panose="020B0606030504020204" pitchFamily="34" charset="0"/>
              </a:rPr>
              <a:t> tin </a:t>
            </a:r>
            <a:r>
              <a:rPr lang="en-US" b="0" i="0" dirty="0" err="1">
                <a:solidFill>
                  <a:srgbClr val="333333"/>
                </a:solidFill>
                <a:effectLst/>
                <a:latin typeface="Open Sans" panose="020B0606030504020204" pitchFamily="34" charset="0"/>
              </a:rPr>
              <a:t>không</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liên</a:t>
            </a:r>
            <a:r>
              <a:rPr lang="en-US" b="0" i="0" dirty="0">
                <a:solidFill>
                  <a:srgbClr val="333333"/>
                </a:solidFill>
                <a:effectLst/>
                <a:latin typeface="Open Sans" panose="020B0606030504020204" pitchFamily="34" charset="0"/>
              </a:rPr>
              <a:t> quan và </a:t>
            </a:r>
            <a:r>
              <a:rPr lang="en-US" b="0" i="0" dirty="0" err="1">
                <a:solidFill>
                  <a:srgbClr val="333333"/>
                </a:solidFill>
                <a:effectLst/>
                <a:latin typeface="Open Sans" panose="020B0606030504020204" pitchFamily="34" charset="0"/>
              </a:rPr>
              <a:t>hiện</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thị</a:t>
            </a:r>
            <a:r>
              <a:rPr lang="en-US" b="0" i="0" dirty="0">
                <a:solidFill>
                  <a:srgbClr val="333333"/>
                </a:solidFill>
                <a:effectLst/>
                <a:latin typeface="Open Sans" panose="020B0606030504020204" pitchFamily="34" charset="0"/>
              </a:rPr>
              <a:t> ra </a:t>
            </a:r>
            <a:r>
              <a:rPr lang="en-US" b="0" i="0" dirty="0" err="1">
                <a:solidFill>
                  <a:srgbClr val="333333"/>
                </a:solidFill>
                <a:effectLst/>
                <a:latin typeface="Open Sans" panose="020B0606030504020204" pitchFamily="34" charset="0"/>
              </a:rPr>
              <a:t>không</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liên</a:t>
            </a:r>
            <a:r>
              <a:rPr lang="en-US" b="0" i="0" dirty="0">
                <a:solidFill>
                  <a:srgbClr val="333333"/>
                </a:solidFill>
                <a:effectLst/>
                <a:latin typeface="Open Sans" panose="020B0606030504020204" pitchFamily="34" charset="0"/>
              </a:rPr>
              <a:t> quan. </a:t>
            </a:r>
            <a:r>
              <a:rPr lang="en-US" b="0" i="0" dirty="0" err="1">
                <a:solidFill>
                  <a:srgbClr val="333333"/>
                </a:solidFill>
                <a:effectLst/>
                <a:latin typeface="Open Sans" panose="020B0606030504020204" pitchFamily="34" charset="0"/>
              </a:rPr>
              <a:t>Mục</a:t>
            </a:r>
            <a:r>
              <a:rPr lang="en-US" b="0" i="0" dirty="0">
                <a:solidFill>
                  <a:srgbClr val="333333"/>
                </a:solidFill>
                <a:effectLst/>
                <a:latin typeface="Open Sans" panose="020B0606030504020204" pitchFamily="34" charset="0"/>
              </a:rPr>
              <a:t> đích </a:t>
            </a:r>
            <a:r>
              <a:rPr lang="en-US" b="0" i="0" dirty="0" err="1">
                <a:solidFill>
                  <a:srgbClr val="333333"/>
                </a:solidFill>
                <a:effectLst/>
                <a:latin typeface="Open Sans" panose="020B0606030504020204" pitchFamily="34" charset="0"/>
              </a:rPr>
              <a:t>chính</a:t>
            </a:r>
            <a:r>
              <a:rPr lang="en-US" b="0" i="0" dirty="0">
                <a:solidFill>
                  <a:srgbClr val="333333"/>
                </a:solidFill>
                <a:effectLst/>
                <a:latin typeface="Open Sans" panose="020B0606030504020204" pitchFamily="34" charset="0"/>
              </a:rPr>
              <a:t> của </a:t>
            </a:r>
            <a:r>
              <a:rPr lang="en-US" b="0" i="0" dirty="0" err="1">
                <a:solidFill>
                  <a:srgbClr val="333333"/>
                </a:solidFill>
                <a:effectLst/>
                <a:latin typeface="Open Sans" panose="020B0606030504020204" pitchFamily="34" charset="0"/>
              </a:rPr>
              <a:t>đóng</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gói</a:t>
            </a:r>
            <a:r>
              <a:rPr lang="en-US" b="0" i="0" dirty="0">
                <a:solidFill>
                  <a:srgbClr val="333333"/>
                </a:solidFill>
                <a:effectLst/>
                <a:latin typeface="Open Sans" panose="020B0606030504020204" pitchFamily="34" charset="0"/>
              </a:rPr>
              <a:t> trong java là </a:t>
            </a:r>
            <a:r>
              <a:rPr lang="en-US" b="0" i="0" dirty="0" err="1">
                <a:solidFill>
                  <a:srgbClr val="333333"/>
                </a:solidFill>
                <a:effectLst/>
                <a:latin typeface="Open Sans" panose="020B0606030504020204" pitchFamily="34" charset="0"/>
              </a:rPr>
              <a:t>giảm</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thiểu</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mức</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độ</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phức</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tạp</a:t>
            </a:r>
            <a:r>
              <a:rPr lang="en-US" b="0" i="0" dirty="0">
                <a:solidFill>
                  <a:srgbClr val="333333"/>
                </a:solidFill>
                <a:effectLst/>
                <a:latin typeface="Open Sans" panose="020B0606030504020204" pitchFamily="34" charset="0"/>
              </a:rPr>
              <a:t> </a:t>
            </a:r>
            <a:r>
              <a:rPr lang="en-US" b="0" i="0" dirty="0" err="1">
                <a:solidFill>
                  <a:srgbClr val="333333"/>
                </a:solidFill>
                <a:effectLst/>
                <a:latin typeface="Open Sans" panose="020B0606030504020204" pitchFamily="34" charset="0"/>
              </a:rPr>
              <a:t>phát</a:t>
            </a:r>
            <a:r>
              <a:rPr lang="en-US" b="0" i="0" dirty="0">
                <a:solidFill>
                  <a:srgbClr val="333333"/>
                </a:solidFill>
                <a:effectLst/>
                <a:latin typeface="Open Sans" panose="020B0606030504020204" pitchFamily="34" charset="0"/>
              </a:rPr>
              <a:t> triển phần </a:t>
            </a:r>
            <a:r>
              <a:rPr lang="en-US" b="0" i="0" dirty="0" err="1">
                <a:solidFill>
                  <a:srgbClr val="333333"/>
                </a:solidFill>
                <a:effectLst/>
                <a:latin typeface="Open Sans" panose="020B0606030504020204" pitchFamily="34" charset="0"/>
              </a:rPr>
              <a:t>mềm</a:t>
            </a:r>
            <a:r>
              <a:rPr lang="en-US" b="0" i="0" dirty="0">
                <a:solidFill>
                  <a:srgbClr val="333333"/>
                </a:solidFill>
                <a:effectLst/>
                <a:latin typeface="Open Sans" panose="020B0606030504020204" pitchFamily="34" charset="0"/>
              </a:rPr>
              <a:t>.</a:t>
            </a:r>
          </a:p>
          <a:p>
            <a:endParaRPr lang="en-US" b="0" i="0" dirty="0">
              <a:solidFill>
                <a:srgbClr val="333333"/>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40</a:t>
            </a:fld>
            <a:endParaRPr lang="en-US"/>
          </a:p>
        </p:txBody>
      </p:sp>
    </p:spTree>
    <p:extLst>
      <p:ext uri="{BB962C8B-B14F-4D97-AF65-F5344CB8AC3E}">
        <p14:creationId xmlns:p14="http://schemas.microsoft.com/office/powerpoint/2010/main" val="1964049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open sans" panose="020B0606030504020204" pitchFamily="34" charset="0"/>
              </a:rPr>
              <a:t>Mình sẽ </a:t>
            </a:r>
            <a:r>
              <a:rPr lang="en-US" b="0" i="0" dirty="0" err="1">
                <a:solidFill>
                  <a:srgbClr val="555555"/>
                </a:solidFill>
                <a:effectLst/>
                <a:latin typeface="open sans" panose="020B0606030504020204" pitchFamily="34" charset="0"/>
              </a:rPr>
              <a:t>lấy</a:t>
            </a:r>
            <a:r>
              <a:rPr lang="en-US" b="0" i="0" dirty="0">
                <a:solidFill>
                  <a:srgbClr val="555555"/>
                </a:solidFill>
                <a:effectLst/>
                <a:latin typeface="open sans" panose="020B0606030504020204" pitchFamily="34" charset="0"/>
              </a:rPr>
              <a:t> một ví dụ về tính </a:t>
            </a:r>
            <a:r>
              <a:rPr lang="en-US" b="0" i="0" dirty="0" err="1">
                <a:solidFill>
                  <a:srgbClr val="555555"/>
                </a:solidFill>
                <a:effectLst/>
                <a:latin typeface="open sans" panose="020B0606030504020204" pitchFamily="34" charset="0"/>
              </a:rPr>
              <a:t>đóng</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gói</a:t>
            </a:r>
            <a:r>
              <a:rPr lang="en-US" b="0" i="0" dirty="0">
                <a:solidFill>
                  <a:srgbClr val="555555"/>
                </a:solidFill>
                <a:effectLst/>
                <a:latin typeface="open sans" panose="020B0606030504020204" pitchFamily="34" charset="0"/>
              </a:rPr>
              <a:t> như này:</a:t>
            </a:r>
          </a:p>
          <a:p>
            <a:pPr algn="l"/>
            <a:r>
              <a:rPr lang="en-US" b="0" i="0" dirty="0">
                <a:solidFill>
                  <a:srgbClr val="555555"/>
                </a:solidFill>
                <a:effectLst/>
                <a:latin typeface="open sans" panose="020B0606030504020204" pitchFamily="34" charset="0"/>
              </a:rPr>
              <a:t>Mình có 1 class Student có </a:t>
            </a:r>
            <a:r>
              <a:rPr lang="en-US" b="0" i="0" dirty="0" err="1">
                <a:solidFill>
                  <a:srgbClr val="555555"/>
                </a:solidFill>
                <a:effectLst/>
                <a:latin typeface="open sans" panose="020B0606030504020204" pitchFamily="34" charset="0"/>
              </a:rPr>
              <a:t>kiểu</a:t>
            </a:r>
            <a:r>
              <a:rPr lang="en-US" b="0" i="0" dirty="0">
                <a:solidFill>
                  <a:srgbClr val="555555"/>
                </a:solidFill>
                <a:effectLst/>
                <a:latin typeface="open sans" panose="020B0606030504020204" pitchFamily="34" charset="0"/>
              </a:rPr>
              <a:t> dữ liệu String name, </a:t>
            </a:r>
            <a:r>
              <a:rPr lang="en-US" b="0" i="0" dirty="0" err="1">
                <a:solidFill>
                  <a:srgbClr val="555555"/>
                </a:solidFill>
                <a:effectLst/>
                <a:latin typeface="open sans" panose="020B0606030504020204" pitchFamily="34" charset="0"/>
              </a:rPr>
              <a:t>phạm</a:t>
            </a:r>
            <a:r>
              <a:rPr lang="en-US" b="0" i="0" dirty="0">
                <a:solidFill>
                  <a:srgbClr val="555555"/>
                </a:solidFill>
                <a:effectLst/>
                <a:latin typeface="open sans" panose="020B0606030504020204" pitchFamily="34" charset="0"/>
              </a:rPr>
              <a:t> vi là private</a:t>
            </a:r>
          </a:p>
          <a:p>
            <a:pPr algn="l"/>
            <a:r>
              <a:rPr lang="en-US" b="0" i="0" dirty="0">
                <a:solidFill>
                  <a:srgbClr val="555555"/>
                </a:solidFill>
                <a:effectLst/>
                <a:latin typeface="open sans" panose="020B0606030504020204" pitchFamily="34" charset="0"/>
              </a:rPr>
              <a:t>Để </a:t>
            </a:r>
            <a:r>
              <a:rPr lang="en-US" b="0" i="0" dirty="0" err="1">
                <a:solidFill>
                  <a:srgbClr val="555555"/>
                </a:solidFill>
                <a:effectLst/>
                <a:latin typeface="open sans" panose="020B0606030504020204" pitchFamily="34" charset="0"/>
              </a:rPr>
              <a:t>lấy</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đc</a:t>
            </a:r>
            <a:r>
              <a:rPr lang="en-US" b="0" i="0" dirty="0">
                <a:solidFill>
                  <a:srgbClr val="555555"/>
                </a:solidFill>
                <a:effectLst/>
                <a:latin typeface="open sans" panose="020B0606030504020204" pitchFamily="34" charset="0"/>
              </a:rPr>
              <a:t> các </a:t>
            </a:r>
            <a:r>
              <a:rPr lang="en-US" b="0" i="0" dirty="0" err="1">
                <a:solidFill>
                  <a:srgbClr val="555555"/>
                </a:solidFill>
                <a:effectLst/>
                <a:latin typeface="open sans" panose="020B0606030504020204" pitchFamily="34" charset="0"/>
              </a:rPr>
              <a:t>thông</a:t>
            </a:r>
            <a:r>
              <a:rPr lang="en-US" b="0" i="0" dirty="0">
                <a:solidFill>
                  <a:srgbClr val="555555"/>
                </a:solidFill>
                <a:effectLst/>
                <a:latin typeface="open sans" panose="020B0606030504020204" pitchFamily="34" charset="0"/>
              </a:rPr>
              <a:t> tin </a:t>
            </a:r>
            <a:r>
              <a:rPr lang="en-US" b="0" i="0" dirty="0" err="1">
                <a:solidFill>
                  <a:srgbClr val="555555"/>
                </a:solidFill>
                <a:effectLst/>
                <a:latin typeface="open sans" panose="020B0606030504020204" pitchFamily="34" charset="0"/>
              </a:rPr>
              <a:t>từ</a:t>
            </a:r>
            <a:r>
              <a:rPr lang="en-US" b="0" i="0" dirty="0">
                <a:solidFill>
                  <a:srgbClr val="555555"/>
                </a:solidFill>
                <a:effectLst/>
                <a:latin typeface="open sans" panose="020B0606030504020204" pitchFamily="34" charset="0"/>
              </a:rPr>
              <a:t> lớp Student ra thì chúng ta cần các </a:t>
            </a:r>
            <a:r>
              <a:rPr lang="en-US" b="0" i="0" dirty="0" err="1">
                <a:solidFill>
                  <a:srgbClr val="555555"/>
                </a:solidFill>
                <a:effectLst/>
                <a:latin typeface="open sans" panose="020B0606030504020204" pitchFamily="34" charset="0"/>
              </a:rPr>
              <a:t>phương</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thức</a:t>
            </a:r>
            <a:r>
              <a:rPr lang="en-US" b="0" i="0" dirty="0">
                <a:solidFill>
                  <a:srgbClr val="555555"/>
                </a:solidFill>
                <a:effectLst/>
                <a:latin typeface="open sans" panose="020B0606030504020204" pitchFamily="34" charset="0"/>
              </a:rPr>
              <a:t> setter and getter</a:t>
            </a:r>
          </a:p>
          <a:p>
            <a:pPr algn="l"/>
            <a:endParaRPr lang="en-US" b="0" i="0" dirty="0">
              <a:solidFill>
                <a:srgbClr val="555555"/>
              </a:solidFill>
              <a:effectLst/>
              <a:latin typeface="open sans" panose="020B0606030504020204" pitchFamily="34" charset="0"/>
            </a:endParaRPr>
          </a:p>
          <a:p>
            <a:pPr algn="l"/>
            <a:r>
              <a:rPr lang="en-US" b="0" i="0" dirty="0">
                <a:solidFill>
                  <a:srgbClr val="555555"/>
                </a:solidFill>
                <a:effectLst/>
                <a:latin typeface="open sans" panose="020B0606030504020204" pitchFamily="34" charset="0"/>
              </a:rPr>
              <a:t>Trong </a:t>
            </a:r>
            <a:r>
              <a:rPr lang="en-US" b="0" i="0" dirty="0" err="1">
                <a:solidFill>
                  <a:srgbClr val="555555"/>
                </a:solidFill>
                <a:effectLst/>
                <a:latin typeface="open sans" panose="020B0606030504020204" pitchFamily="34" charset="0"/>
              </a:rPr>
              <a:t>hàm</a:t>
            </a:r>
            <a:r>
              <a:rPr lang="en-US" b="0" i="0" dirty="0">
                <a:solidFill>
                  <a:srgbClr val="555555"/>
                </a:solidFill>
                <a:effectLst/>
                <a:latin typeface="open sans" panose="020B0606030504020204" pitchFamily="34" charset="0"/>
              </a:rPr>
              <a:t> main muốn </a:t>
            </a:r>
            <a:r>
              <a:rPr lang="en-US" b="0" i="0" dirty="0" err="1">
                <a:solidFill>
                  <a:srgbClr val="555555"/>
                </a:solidFill>
                <a:effectLst/>
                <a:latin typeface="open sans" panose="020B0606030504020204" pitchFamily="34" charset="0"/>
              </a:rPr>
              <a:t>gán</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giá</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trị</a:t>
            </a:r>
            <a:r>
              <a:rPr lang="en-US" b="0" i="0" dirty="0">
                <a:solidFill>
                  <a:srgbClr val="555555"/>
                </a:solidFill>
                <a:effectLst/>
                <a:latin typeface="open sans" panose="020B0606030504020204" pitchFamily="34" charset="0"/>
              </a:rPr>
              <a:t> cho nó thì </a:t>
            </a:r>
            <a:r>
              <a:rPr lang="en-US" b="0" i="0" dirty="0" err="1">
                <a:solidFill>
                  <a:srgbClr val="555555"/>
                </a:solidFill>
                <a:effectLst/>
                <a:latin typeface="open sans" panose="020B0606030504020204" pitchFamily="34" charset="0"/>
              </a:rPr>
              <a:t>setName</a:t>
            </a:r>
            <a:r>
              <a:rPr lang="en-US" b="0" i="0" dirty="0">
                <a:solidFill>
                  <a:srgbClr val="555555"/>
                </a:solidFill>
                <a:effectLst/>
                <a:latin typeface="open sans" panose="020B0606030504020204" pitchFamily="34" charset="0"/>
              </a:rPr>
              <a:t> mà muốn </a:t>
            </a:r>
            <a:r>
              <a:rPr lang="en-US" b="0" i="0" dirty="0" err="1">
                <a:solidFill>
                  <a:srgbClr val="555555"/>
                </a:solidFill>
                <a:effectLst/>
                <a:latin typeface="open sans" panose="020B0606030504020204" pitchFamily="34" charset="0"/>
              </a:rPr>
              <a:t>lấy</a:t>
            </a:r>
            <a:r>
              <a:rPr lang="en-US" b="0" i="0" dirty="0">
                <a:solidFill>
                  <a:srgbClr val="555555"/>
                </a:solidFill>
                <a:effectLst/>
                <a:latin typeface="open sans" panose="020B0606030504020204" pitchFamily="34" charset="0"/>
              </a:rPr>
              <a:t> ra </a:t>
            </a:r>
            <a:r>
              <a:rPr lang="en-US" b="0" i="0" dirty="0" err="1">
                <a:solidFill>
                  <a:srgbClr val="555555"/>
                </a:solidFill>
                <a:effectLst/>
                <a:latin typeface="open sans" panose="020B0606030504020204" pitchFamily="34" charset="0"/>
              </a:rPr>
              <a:t>giá</a:t>
            </a:r>
            <a:r>
              <a:rPr lang="en-US" b="0" i="0" dirty="0">
                <a:solidFill>
                  <a:srgbClr val="555555"/>
                </a:solidFill>
                <a:effectLst/>
                <a:latin typeface="open sans" panose="020B0606030504020204" pitchFamily="34" charset="0"/>
              </a:rPr>
              <a:t> </a:t>
            </a:r>
            <a:r>
              <a:rPr lang="en-US" b="0" i="0" dirty="0" err="1">
                <a:solidFill>
                  <a:srgbClr val="555555"/>
                </a:solidFill>
                <a:effectLst/>
                <a:latin typeface="open sans" panose="020B0606030504020204" pitchFamily="34" charset="0"/>
              </a:rPr>
              <a:t>trị</a:t>
            </a:r>
            <a:r>
              <a:rPr lang="en-US" b="0" i="0" dirty="0">
                <a:solidFill>
                  <a:srgbClr val="555555"/>
                </a:solidFill>
                <a:effectLst/>
                <a:latin typeface="open sans" panose="020B0606030504020204" pitchFamily="34" charset="0"/>
              </a:rPr>
              <a:t> đó thì </a:t>
            </a:r>
            <a:r>
              <a:rPr lang="en-US" b="0" i="0" dirty="0" err="1">
                <a:solidFill>
                  <a:srgbClr val="555555"/>
                </a:solidFill>
                <a:effectLst/>
                <a:latin typeface="open sans" panose="020B0606030504020204" pitchFamily="34" charset="0"/>
              </a:rPr>
              <a:t>getName</a:t>
            </a:r>
            <a:r>
              <a:rPr lang="en-US" b="0" i="0" dirty="0">
                <a:solidFill>
                  <a:srgbClr val="555555"/>
                </a:solidFill>
                <a:effectLst/>
                <a:latin typeface="open sans" panose="020B0606030504020204" pitchFamily="34" charset="0"/>
              </a:rPr>
              <a:t> là </a:t>
            </a:r>
            <a:r>
              <a:rPr lang="en-US" b="0" i="0" dirty="0" err="1">
                <a:solidFill>
                  <a:srgbClr val="555555"/>
                </a:solidFill>
                <a:effectLst/>
                <a:latin typeface="open sans" panose="020B0606030504020204" pitchFamily="34" charset="0"/>
              </a:rPr>
              <a:t>xong</a:t>
            </a:r>
            <a:endParaRPr lang="vi-VN" b="0" i="0" dirty="0">
              <a:solidFill>
                <a:srgbClr val="555555"/>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41</a:t>
            </a:fld>
            <a:endParaRPr lang="en-US"/>
          </a:p>
        </p:txBody>
      </p:sp>
    </p:spTree>
    <p:extLst>
      <p:ext uri="{BB962C8B-B14F-4D97-AF65-F5344CB8AC3E}">
        <p14:creationId xmlns:p14="http://schemas.microsoft.com/office/powerpoint/2010/main" val="242259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Về những </a:t>
            </a:r>
            <a:r>
              <a:rPr lang="en-US" dirty="0" err="1"/>
              <a:t>lợi</a:t>
            </a:r>
            <a:r>
              <a:rPr lang="en-US" dirty="0"/>
              <a:t> </a:t>
            </a:r>
            <a:r>
              <a:rPr lang="en-US" dirty="0" err="1"/>
              <a:t>ích</a:t>
            </a:r>
            <a:r>
              <a:rPr lang="en-US" dirty="0"/>
              <a:t> của ADT là</a:t>
            </a:r>
          </a:p>
          <a:p>
            <a:r>
              <a:rPr lang="en-US" dirty="0" err="1"/>
              <a:t>Đối</a:t>
            </a:r>
            <a:r>
              <a:rPr lang="en-US" dirty="0"/>
              <a:t> </a:t>
            </a:r>
            <a:r>
              <a:rPr lang="en-US" dirty="0" err="1"/>
              <a:t>với</a:t>
            </a:r>
            <a:r>
              <a:rPr lang="en-US" dirty="0"/>
              <a:t> </a:t>
            </a:r>
            <a:r>
              <a:rPr lang="vi-VN" dirty="0"/>
              <a:t>Nhà sản xuất (người tạo ADT) được lợi:</a:t>
            </a:r>
          </a:p>
          <a:p>
            <a:r>
              <a:rPr lang="vi-VN" dirty="0"/>
              <a:t>Dễ dàng sửa đổi, bảo trì</a:t>
            </a:r>
          </a:p>
          <a:p>
            <a:r>
              <a:rPr lang="vi-VN" dirty="0"/>
              <a:t>Có lợi nhuận</a:t>
            </a:r>
          </a:p>
          <a:p>
            <a:r>
              <a:rPr lang="vi-VN" dirty="0"/>
              <a:t>Có thể tái sử dụng</a:t>
            </a:r>
          </a:p>
          <a:p>
            <a:endParaRPr lang="vi-VN" dirty="0"/>
          </a:p>
          <a:p>
            <a:r>
              <a:rPr lang="en-US" dirty="0" err="1"/>
              <a:t>Đối</a:t>
            </a:r>
            <a:r>
              <a:rPr lang="en-US" dirty="0"/>
              <a:t> </a:t>
            </a:r>
            <a:r>
              <a:rPr lang="en-US" dirty="0" err="1"/>
              <a:t>với</a:t>
            </a:r>
            <a:r>
              <a:rPr lang="en-US" dirty="0"/>
              <a:t> </a:t>
            </a:r>
            <a:r>
              <a:rPr lang="vi-VN" dirty="0"/>
              <a:t>Khách hàng (người sử dụng ADT) được hưởng lợi:</a:t>
            </a:r>
          </a:p>
          <a:p>
            <a:r>
              <a:rPr lang="vi-VN" dirty="0"/>
              <a:t>sử dụng đơn giản, dễ hiểu</a:t>
            </a:r>
          </a:p>
          <a:p>
            <a:r>
              <a:rPr lang="vi-VN" dirty="0"/>
              <a:t>Quen biết</a:t>
            </a:r>
          </a:p>
          <a:p>
            <a:r>
              <a:rPr lang="vi-VN" dirty="0"/>
              <a:t>rẻ</a:t>
            </a:r>
          </a:p>
          <a:p>
            <a:r>
              <a:rPr lang="vi-VN" dirty="0"/>
              <a:t>dựa trên thành phần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2565718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vi-VN" b="0" i="0" dirty="0">
                <a:solidFill>
                  <a:srgbClr val="212529"/>
                </a:solidFill>
                <a:effectLst/>
                <a:latin typeface="-apple-system"/>
              </a:rPr>
              <a:t>Trừu tượng hóa và đóng gói là các khái niệm bổ sung: trừu tượng tập trung vào hành vi có thể quan sát được của một đối tượng ... đóng gói tập trung vào việc thực hiện dẫn đến hành vi này ... đóng gói thường đạt được thông qua việc che giấu thông tin, đó là quá trình che giấu tất cả những bí mật của đối tượng không đóng góp vào đặc điểm thiết yếu của nó.</a:t>
            </a:r>
            <a:endParaRPr lang="vi-VN" b="0" i="0" dirty="0">
              <a:solidFill>
                <a:srgbClr val="555555"/>
              </a:solidFill>
              <a:effectLst/>
              <a:latin typeface="open sans" panose="020B0606030504020204" pitchFamily="34" charset="0"/>
            </a:endParaRPr>
          </a:p>
          <a:p>
            <a:endParaRPr lang="en-US" dirty="0"/>
          </a:p>
          <a:p>
            <a:r>
              <a:rPr lang="en-US" dirty="0" err="1"/>
              <a:t>Vậy</a:t>
            </a:r>
            <a:r>
              <a:rPr lang="en-US" dirty="0"/>
              <a:t> ưu điểm của động </a:t>
            </a:r>
            <a:r>
              <a:rPr lang="en-US" dirty="0" err="1"/>
              <a:t>gói</a:t>
            </a:r>
            <a:r>
              <a:rPr lang="en-US" dirty="0"/>
              <a:t> trong ADT là </a:t>
            </a:r>
            <a:r>
              <a:rPr lang="en-US" dirty="0" err="1"/>
              <a:t>gì</a:t>
            </a:r>
            <a:r>
              <a:rPr lang="en-US" dirty="0"/>
              <a:t>?</a:t>
            </a:r>
          </a:p>
          <a:p>
            <a:r>
              <a:rPr lang="en-US" dirty="0"/>
              <a:t>Thứ nhất </a:t>
            </a:r>
            <a:r>
              <a:rPr lang="vi-VN" dirty="0"/>
              <a:t>Nó cải thiện khả năng bảo trì của một ứng dụng.</a:t>
            </a:r>
          </a:p>
          <a:p>
            <a:r>
              <a:rPr lang="en-US" dirty="0"/>
              <a:t>Thứ 2 nó </a:t>
            </a:r>
            <a:r>
              <a:rPr lang="vi-VN" dirty="0"/>
              <a:t>Cung cấp sự linh hoạt cho người dùng để sử dụng hệ thống rất dễ dàng</a:t>
            </a:r>
          </a:p>
          <a:p>
            <a:r>
              <a:rPr lang="en-US" dirty="0"/>
              <a:t>Thứ 3 nó </a:t>
            </a:r>
            <a:r>
              <a:rPr lang="vi-VN" dirty="0"/>
              <a:t>Giúp các nhà phát triển tổ chức mã tốt hơn</a:t>
            </a:r>
          </a:p>
          <a:p>
            <a:r>
              <a:rPr lang="en-US" dirty="0"/>
              <a:t>Thứ 4 là </a:t>
            </a:r>
            <a:r>
              <a:rPr lang="vi-VN" dirty="0"/>
              <a:t>Làm cho quá trình viết mã tổng thể dễ dàng hơn, vì bạn chỉ quan tâm đến</a:t>
            </a:r>
            <a:r>
              <a:rPr lang="en-US" dirty="0"/>
              <a:t> </a:t>
            </a:r>
            <a:r>
              <a:rPr lang="vi-VN" dirty="0"/>
              <a:t>những gì lớp khác làm, không phải nó làm như thế nào</a:t>
            </a:r>
          </a:p>
          <a:p>
            <a:r>
              <a:rPr lang="en-US" dirty="0"/>
              <a:t>Thứ 5: </a:t>
            </a:r>
            <a:r>
              <a:rPr lang="vi-VN" dirty="0"/>
              <a:t>Phương pháp này giúp các nhà phát triển</a:t>
            </a:r>
            <a:r>
              <a:rPr lang="en-US" dirty="0"/>
              <a:t> </a:t>
            </a:r>
            <a:r>
              <a:rPr lang="vi-VN" dirty="0"/>
              <a:t>khách quan</a:t>
            </a:r>
            <a:r>
              <a:rPr lang="en-US" dirty="0"/>
              <a:t> </a:t>
            </a:r>
            <a:r>
              <a:rPr lang="vi-VN" dirty="0"/>
              <a:t>hơn và định hướng kết quả.</a:t>
            </a:r>
          </a:p>
          <a:p>
            <a:r>
              <a:rPr lang="en-US" dirty="0"/>
              <a:t>Thứ 6: </a:t>
            </a:r>
            <a:r>
              <a:rPr lang="vi-VN" dirty="0"/>
              <a:t>Mã đóng gói khá linh hoạt và dễ thay đổi bằng mã mới</a:t>
            </a:r>
            <a:r>
              <a:rPr lang="en-US" dirty="0"/>
              <a:t> </a:t>
            </a:r>
            <a:r>
              <a:rPr lang="vi-VN" dirty="0"/>
              <a:t>các yêu cầu.</a:t>
            </a:r>
            <a:r>
              <a:rPr lang="en-US" dirty="0"/>
              <a:t> </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err="1"/>
              <a:t>Cuối</a:t>
            </a:r>
            <a:r>
              <a:rPr lang="en-US" dirty="0"/>
              <a:t> cùng </a:t>
            </a:r>
            <a:r>
              <a:rPr lang="vi-VN" dirty="0"/>
              <a:t>Đóng gói giúp kiểm tra đơn vị dễ dàng</a:t>
            </a:r>
            <a:r>
              <a:rPr lang="en-US" dirty="0"/>
              <a:t> V.v và v.v</a:t>
            </a:r>
            <a:endParaRPr lang="vi-VN" dirty="0"/>
          </a:p>
          <a:p>
            <a:endParaRPr lang="en-US" dirty="0"/>
          </a:p>
          <a:p>
            <a:r>
              <a:rPr lang="en-US" dirty="0"/>
              <a:t>Đó là những ưu điểm </a:t>
            </a:r>
            <a:r>
              <a:rPr lang="en-US" dirty="0" err="1"/>
              <a:t>tuyệt</a:t>
            </a:r>
            <a:r>
              <a:rPr lang="en-US" dirty="0"/>
              <a:t> </a:t>
            </a:r>
            <a:r>
              <a:rPr lang="en-US" dirty="0" err="1"/>
              <a:t>vời</a:t>
            </a:r>
            <a:r>
              <a:rPr lang="en-US" dirty="0"/>
              <a:t> của tính động </a:t>
            </a:r>
            <a:r>
              <a:rPr lang="en-US" dirty="0" err="1"/>
              <a:t>gói</a:t>
            </a:r>
            <a:r>
              <a:rPr lang="en-US" dirty="0"/>
              <a:t> và </a:t>
            </a:r>
            <a:r>
              <a:rPr lang="en-US" dirty="0" err="1"/>
              <a:t>che</a:t>
            </a:r>
            <a:r>
              <a:rPr lang="en-US" dirty="0"/>
              <a:t> </a:t>
            </a:r>
            <a:r>
              <a:rPr lang="en-US" dirty="0" err="1"/>
              <a:t>giấu</a:t>
            </a:r>
            <a:r>
              <a:rPr lang="en-US" dirty="0"/>
              <a:t> </a:t>
            </a:r>
            <a:r>
              <a:rPr lang="en-US" dirty="0" err="1"/>
              <a:t>thông</a:t>
            </a:r>
            <a:r>
              <a:rPr lang="en-US" dirty="0"/>
              <a:t> tin trong ADT</a:t>
            </a:r>
          </a:p>
        </p:txBody>
      </p:sp>
      <p:sp>
        <p:nvSpPr>
          <p:cNvPr id="4" name="Slide Number Placeholder 3"/>
          <p:cNvSpPr>
            <a:spLocks noGrp="1"/>
          </p:cNvSpPr>
          <p:nvPr>
            <p:ph type="sldNum" sz="quarter" idx="10"/>
          </p:nvPr>
        </p:nvSpPr>
        <p:spPr/>
        <p:txBody>
          <a:bodyPr/>
          <a:lstStyle/>
          <a:p>
            <a:fld id="{3EBA5BD7-F043-4D1B-AA17-CD412FC534DE}" type="slidenum">
              <a:rPr lang="en-US" smtClean="0"/>
              <a:t>42</a:t>
            </a:fld>
            <a:endParaRPr lang="en-US"/>
          </a:p>
        </p:txBody>
      </p:sp>
    </p:spTree>
    <p:extLst>
      <p:ext uri="{BB962C8B-B14F-4D97-AF65-F5344CB8AC3E}">
        <p14:creationId xmlns:p14="http://schemas.microsoft.com/office/powerpoint/2010/main" val="1121248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212529"/>
                </a:solidFill>
                <a:effectLst/>
                <a:latin typeface="-apple-system"/>
              </a:rPr>
              <a:t>Phần kết luận:</a:t>
            </a:r>
            <a:endParaRPr lang="vi-VN" b="0" i="0" dirty="0">
              <a:solidFill>
                <a:srgbClr val="212529"/>
              </a:solidFill>
              <a:effectLst/>
              <a:latin typeface="-apple-system"/>
            </a:endParaRPr>
          </a:p>
          <a:p>
            <a:r>
              <a:rPr lang="vi-VN" i="1" dirty="0">
                <a:effectLst/>
              </a:rPr>
              <a:t>"Trừu tượng hóa, che giấu thông tin và đóng gói rất khác nhau, nhưng các khái niệm có liên quan cao. Người ta có thể lập luận rằng trừu tượng hóa là một kỹ thuật giúp chúng ta xác định thông tin cụ thể nào sẽ được hiển thị và thông tin nào sẽ được ẩn đi. để đóng gói thông tin theo cách che giấu những gì cần ẩn và hiển thị những gì được dự định hiển thị. “</a:t>
            </a:r>
            <a:r>
              <a:rPr lang="en-US" i="1" dirty="0">
                <a:effectLst/>
              </a:rPr>
              <a:t>. Về phần này, ai muốn tìm hiểu </a:t>
            </a:r>
            <a:r>
              <a:rPr lang="en-US" i="1" dirty="0" err="1">
                <a:effectLst/>
              </a:rPr>
              <a:t>kĩ</a:t>
            </a:r>
            <a:r>
              <a:rPr lang="en-US" i="1" dirty="0">
                <a:effectLst/>
              </a:rPr>
              <a:t> </a:t>
            </a:r>
            <a:r>
              <a:rPr lang="en-US" i="1" dirty="0" err="1">
                <a:effectLst/>
              </a:rPr>
              <a:t>hơn</a:t>
            </a:r>
            <a:r>
              <a:rPr lang="en-US" i="1" dirty="0">
                <a:effectLst/>
              </a:rPr>
              <a:t> thì có thể </a:t>
            </a:r>
            <a:r>
              <a:rPr lang="en-US" i="1" dirty="0" err="1">
                <a:effectLst/>
              </a:rPr>
              <a:t>tham</a:t>
            </a:r>
            <a:r>
              <a:rPr lang="en-US" i="1" dirty="0">
                <a:effectLst/>
              </a:rPr>
              <a:t> </a:t>
            </a:r>
            <a:r>
              <a:rPr lang="en-US" i="1" dirty="0" err="1">
                <a:effectLst/>
              </a:rPr>
              <a:t>khảo</a:t>
            </a:r>
            <a:r>
              <a:rPr lang="en-US" i="1" dirty="0">
                <a:effectLst/>
              </a:rPr>
              <a:t> </a:t>
            </a:r>
            <a:r>
              <a:rPr lang="en-US" i="1" dirty="0" err="1">
                <a:effectLst/>
              </a:rPr>
              <a:t>đưuòng</a:t>
            </a:r>
            <a:r>
              <a:rPr lang="en-US" i="1" dirty="0">
                <a:effectLst/>
              </a:rPr>
              <a:t> link bên </a:t>
            </a:r>
            <a:r>
              <a:rPr lang="en-US" i="1" dirty="0" err="1">
                <a:effectLst/>
              </a:rPr>
              <a:t>dưới</a:t>
            </a:r>
            <a:endParaRPr lang="vi-VN" dirty="0">
              <a:effectLst/>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t>43</a:t>
            </a:fld>
            <a:endParaRPr lang="en-US"/>
          </a:p>
        </p:txBody>
      </p:sp>
    </p:spTree>
    <p:extLst>
      <p:ext uri="{BB962C8B-B14F-4D97-AF65-F5344CB8AC3E}">
        <p14:creationId xmlns:p14="http://schemas.microsoft.com/office/powerpoint/2010/main" val="2027482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44</a:t>
            </a:fld>
            <a:endParaRPr lang="en-US"/>
          </a:p>
        </p:txBody>
      </p:sp>
    </p:spTree>
    <p:extLst>
      <p:ext uri="{BB962C8B-B14F-4D97-AF65-F5344CB8AC3E}">
        <p14:creationId xmlns:p14="http://schemas.microsoft.com/office/powerpoint/2010/main" val="3739272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45</a:t>
            </a:fld>
            <a:endParaRPr lang="en-US"/>
          </a:p>
        </p:txBody>
      </p:sp>
    </p:spTree>
    <p:extLst>
      <p:ext uri="{BB962C8B-B14F-4D97-AF65-F5344CB8AC3E}">
        <p14:creationId xmlns:p14="http://schemas.microsoft.com/office/powerpoint/2010/main" val="353383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vi-VN" dirty="0"/>
              <a:t>Trước khi 1 chương trình đc viết, lập trình viên phải biết chương trình thực</a:t>
            </a:r>
          </a:p>
          <a:p>
            <a:pPr marL="0" indent="0">
              <a:buNone/>
            </a:pPr>
            <a:r>
              <a:rPr lang="vi-VN" dirty="0"/>
              <a:t>hiện những nhiệm vụ nào?</a:t>
            </a:r>
            <a:r>
              <a:rPr lang="en-US" dirty="0"/>
              <a:t> </a:t>
            </a:r>
            <a:r>
              <a:rPr lang="en-US" dirty="0" err="1"/>
              <a:t>Dưới</a:t>
            </a:r>
            <a:r>
              <a:rPr lang="en-US" baseline="0" dirty="0"/>
              <a:t> đây là qua trình của một ADT </a:t>
            </a:r>
            <a:r>
              <a:rPr lang="en-US" baseline="0" dirty="0" err="1"/>
              <a:t>từ</a:t>
            </a:r>
            <a:r>
              <a:rPr lang="en-US" baseline="0" dirty="0"/>
              <a:t> </a:t>
            </a:r>
            <a:r>
              <a:rPr lang="en-US" baseline="0" dirty="0" err="1"/>
              <a:t>xác</a:t>
            </a:r>
            <a:r>
              <a:rPr lang="en-US" baseline="0" dirty="0"/>
              <a:t> </a:t>
            </a:r>
            <a:r>
              <a:rPr lang="en-US" baseline="0" dirty="0" err="1"/>
              <a:t>định</a:t>
            </a:r>
            <a:r>
              <a:rPr lang="en-US" baseline="0" dirty="0"/>
              <a:t> cho </a:t>
            </a:r>
            <a:r>
              <a:rPr lang="en-US" baseline="0" dirty="0" err="1"/>
              <a:t>tới</a:t>
            </a:r>
            <a:r>
              <a:rPr lang="en-US" baseline="0" dirty="0"/>
              <a:t> triển khai</a:t>
            </a:r>
            <a:endParaRPr lang="en-US" dirty="0"/>
          </a:p>
          <a:p>
            <a:pPr marL="0" indent="0">
              <a:buNone/>
            </a:pPr>
            <a:r>
              <a:rPr lang="en-US" dirty="0"/>
              <a:t>1. Định </a:t>
            </a:r>
            <a:r>
              <a:rPr lang="en-US" dirty="0" err="1"/>
              <a:t>nghĩa</a:t>
            </a:r>
            <a:r>
              <a:rPr lang="en-US" dirty="0"/>
              <a:t> </a:t>
            </a:r>
            <a:r>
              <a:rPr lang="en-US" dirty="0" err="1"/>
              <a:t>vấn</a:t>
            </a:r>
            <a:r>
              <a:rPr lang="en-US" dirty="0"/>
              <a:t> đề</a:t>
            </a:r>
          </a:p>
          <a:p>
            <a:pPr marL="0" indent="0">
              <a:buNone/>
            </a:pPr>
            <a:r>
              <a:rPr lang="en-US" dirty="0"/>
              <a:t>2. </a:t>
            </a:r>
            <a:r>
              <a:rPr lang="en-US" dirty="0" err="1"/>
              <a:t>Xác</a:t>
            </a:r>
            <a:r>
              <a:rPr lang="en-US" baseline="0" dirty="0"/>
              <a:t> </a:t>
            </a:r>
            <a:r>
              <a:rPr lang="en-US" baseline="0" dirty="0" err="1"/>
              <a:t>định</a:t>
            </a:r>
            <a:r>
              <a:rPr lang="en-US" baseline="0" dirty="0"/>
              <a:t> </a:t>
            </a:r>
            <a:r>
              <a:rPr lang="en-US" baseline="0" dirty="0" err="1"/>
              <a:t>các</a:t>
            </a:r>
            <a:r>
              <a:rPr lang="en-US" baseline="0" dirty="0"/>
              <a:t> </a:t>
            </a:r>
            <a:r>
              <a:rPr lang="en-US" baseline="0" dirty="0" err="1"/>
              <a:t>kiểu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trừu</a:t>
            </a:r>
            <a:r>
              <a:rPr lang="en-US" baseline="0" dirty="0"/>
              <a:t> </a:t>
            </a:r>
            <a:r>
              <a:rPr lang="en-US" baseline="0" dirty="0" err="1"/>
              <a:t>tượng</a:t>
            </a:r>
            <a:r>
              <a:rPr lang="en-US" baseline="0" dirty="0"/>
              <a:t> </a:t>
            </a:r>
            <a:r>
              <a:rPr lang="en-US" baseline="0" dirty="0" err="1"/>
              <a:t>như</a:t>
            </a:r>
            <a:r>
              <a:rPr lang="en-US" baseline="0" dirty="0"/>
              <a:t> là </a:t>
            </a:r>
            <a:r>
              <a:rPr lang="en-US" baseline="0" dirty="0" err="1"/>
              <a:t>định</a:t>
            </a:r>
            <a:r>
              <a:rPr lang="en-US" baseline="0" dirty="0"/>
              <a:t> </a:t>
            </a:r>
            <a:r>
              <a:rPr lang="en-US" baseline="0" dirty="0" err="1"/>
              <a:t>nghĩa</a:t>
            </a:r>
            <a:r>
              <a:rPr lang="en-US" baseline="0" dirty="0"/>
              <a:t> </a:t>
            </a:r>
            <a:r>
              <a:rPr lang="en-US" baseline="0" dirty="0" err="1"/>
              <a:t>dữ</a:t>
            </a:r>
            <a:r>
              <a:rPr lang="en-US" baseline="0" dirty="0"/>
              <a:t> </a:t>
            </a:r>
            <a:r>
              <a:rPr lang="en-US" baseline="0" dirty="0" err="1"/>
              <a:t>liệu</a:t>
            </a:r>
            <a:r>
              <a:rPr lang="en-US" baseline="0" dirty="0"/>
              <a:t> hay </a:t>
            </a:r>
            <a:r>
              <a:rPr lang="en-US" baseline="0" dirty="0" err="1"/>
              <a:t>thuộc</a:t>
            </a:r>
            <a:r>
              <a:rPr lang="en-US" baseline="0" dirty="0"/>
              <a:t> tính</a:t>
            </a:r>
            <a:endParaRPr lang="en-US" dirty="0"/>
          </a:p>
          <a:p>
            <a:r>
              <a:rPr lang="en-US" dirty="0"/>
              <a:t>3.</a:t>
            </a:r>
            <a:r>
              <a:rPr lang="en-US" baseline="0" dirty="0"/>
              <a:t> </a:t>
            </a:r>
            <a:r>
              <a:rPr lang="en-US" dirty="0"/>
              <a:t>Chỉ </a:t>
            </a:r>
            <a:r>
              <a:rPr lang="en-US" dirty="0" err="1"/>
              <a:t>định</a:t>
            </a:r>
            <a:r>
              <a:rPr lang="en-US" dirty="0"/>
              <a:t> </a:t>
            </a:r>
            <a:r>
              <a:rPr lang="en-US" dirty="0" err="1"/>
              <a:t>hoạt</a:t>
            </a:r>
            <a:r>
              <a:rPr lang="en-US" dirty="0"/>
              <a:t> động ADT</a:t>
            </a:r>
          </a:p>
          <a:p>
            <a:r>
              <a:rPr lang="vi-VN" dirty="0"/>
              <a:t>4. Chỉ định các tương tác ADT</a:t>
            </a:r>
            <a:endParaRPr lang="en-US" dirty="0"/>
          </a:p>
          <a:p>
            <a:r>
              <a:rPr lang="en-US" b="1" dirty="0" err="1"/>
              <a:t>Đồng</a:t>
            </a:r>
            <a:r>
              <a:rPr lang="en-US" b="1" baseline="0" dirty="0"/>
              <a:t> </a:t>
            </a:r>
            <a:r>
              <a:rPr lang="en-US" b="1" baseline="0" dirty="0" err="1"/>
              <a:t>thời</a:t>
            </a:r>
            <a:r>
              <a:rPr lang="en-US" b="1" baseline="0" dirty="0"/>
              <a:t> </a:t>
            </a:r>
            <a:r>
              <a:rPr lang="vi-VN" b="1" baseline="0" dirty="0"/>
              <a:t>Xác định hệ thống phân cấp đối tượng (nếu sử dụng OOP)</a:t>
            </a:r>
            <a:endParaRPr lang="en-US" b="1" baseline="0" dirty="0"/>
          </a:p>
          <a:p>
            <a:r>
              <a:rPr lang="en-US" b="0" baseline="0" dirty="0"/>
              <a:t>Và </a:t>
            </a:r>
            <a:r>
              <a:rPr lang="en-US" b="0" baseline="0" dirty="0" err="1"/>
              <a:t>cuối</a:t>
            </a:r>
            <a:r>
              <a:rPr lang="en-US" b="0" baseline="0" dirty="0"/>
              <a:t> cùng là triển khai chúng</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931678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Kiểu</a:t>
            </a:r>
            <a:r>
              <a:rPr lang="en-US" baseline="0" dirty="0"/>
              <a:t> </a:t>
            </a:r>
            <a:r>
              <a:rPr lang="en-US" baseline="0" dirty="0" err="1"/>
              <a:t>dữ</a:t>
            </a:r>
            <a:r>
              <a:rPr lang="en-US" baseline="0" dirty="0"/>
              <a:t> </a:t>
            </a:r>
            <a:r>
              <a:rPr lang="en-US" baseline="0" dirty="0" err="1"/>
              <a:t>kiệu</a:t>
            </a:r>
            <a:r>
              <a:rPr lang="en-US" baseline="0" dirty="0"/>
              <a:t> </a:t>
            </a:r>
            <a:r>
              <a:rPr lang="en-US" baseline="0" dirty="0" err="1"/>
              <a:t>trừu</a:t>
            </a:r>
            <a:r>
              <a:rPr lang="en-US" baseline="0" dirty="0"/>
              <a:t> trong Java </a:t>
            </a:r>
            <a:r>
              <a:rPr lang="en-US" baseline="0" dirty="0" err="1"/>
              <a:t>thì</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endParaRPr lang="en-US" baseline="0" dirty="0"/>
          </a:p>
          <a:p>
            <a:endParaRPr lang="en-US" baseline="0" dirty="0"/>
          </a:p>
          <a:p>
            <a:r>
              <a:rPr lang="vi-VN" b="1" dirty="0"/>
              <a:t>Thư viện Java </a:t>
            </a:r>
            <a:r>
              <a:rPr lang="vi-VN" dirty="0"/>
              <a:t>có các kiểu dữ liệu trừu tượng như Danh sách, Ngăn xếp, Hàng đợi, Tập hợp, </a:t>
            </a:r>
            <a:r>
              <a:rPr lang="en-US" dirty="0"/>
              <a:t>Map </a:t>
            </a:r>
            <a:r>
              <a:rPr lang="vi-VN" dirty="0"/>
              <a:t>như các giao diện có sẵn đang được thực hiện bằng cách sử dụng các cấu trúc dữ liệu khác nhau.</a:t>
            </a:r>
            <a:endParaRPr lang="en-US" dirty="0"/>
          </a:p>
          <a:p>
            <a:endParaRPr lang="vi-VN" dirty="0"/>
          </a:p>
          <a:p>
            <a:r>
              <a:rPr lang="vi-VN" dirty="0"/>
              <a:t>JDK không cung cấp bất kỳ triển khai trực tiếp nào của giao diện này. Nó cung cấp triển khai các giao diện con cụ thể hơn như List, Set. Giao diện này thường được sử dụng để chuyển các bộ sưu tập xung quanh và thao tác chúng ở những nơi mong muốn có tính tổng quát tối đa.</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07871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b="0" baseline="0" dirty="0"/>
              <a:t>Việc </a:t>
            </a:r>
            <a:r>
              <a:rPr lang="en-US" b="0" baseline="0" dirty="0" err="1"/>
              <a:t>quyết</a:t>
            </a:r>
            <a:r>
              <a:rPr lang="en-US" b="0" baseline="0" dirty="0"/>
              <a:t> </a:t>
            </a:r>
            <a:r>
              <a:rPr lang="en-US" b="0" baseline="0" dirty="0" err="1"/>
              <a:t>định</a:t>
            </a:r>
            <a:r>
              <a:rPr lang="en-US" b="0" baseline="0" dirty="0"/>
              <a:t> sử dụng </a:t>
            </a:r>
            <a:r>
              <a:rPr lang="en-US" b="0" baseline="0" dirty="0" err="1"/>
              <a:t>cấu</a:t>
            </a:r>
            <a:r>
              <a:rPr lang="en-US" b="0" baseline="0" dirty="0"/>
              <a:t> </a:t>
            </a:r>
            <a:r>
              <a:rPr lang="en-US" b="0" baseline="0" dirty="0" err="1"/>
              <a:t>trúc</a:t>
            </a:r>
            <a:r>
              <a:rPr lang="en-US" b="0" baseline="0" dirty="0"/>
              <a:t> dữ liệu nào để </a:t>
            </a:r>
            <a:r>
              <a:rPr lang="en-US" b="0" baseline="0" dirty="0" err="1"/>
              <a:t>hiệu</a:t>
            </a:r>
            <a:r>
              <a:rPr lang="en-US" b="0" baseline="0" dirty="0"/>
              <a:t> </a:t>
            </a:r>
            <a:r>
              <a:rPr lang="en-US" b="0" baseline="0" dirty="0" err="1"/>
              <a:t>quả</a:t>
            </a:r>
            <a:r>
              <a:rPr lang="en-US" b="0" baseline="0" dirty="0"/>
              <a:t> nhất về thời gian và </a:t>
            </a:r>
            <a:r>
              <a:rPr lang="en-US" b="0" baseline="0" dirty="0" err="1"/>
              <a:t>không</a:t>
            </a:r>
            <a:r>
              <a:rPr lang="en-US" b="0" baseline="0" dirty="0"/>
              <a:t> gian.</a:t>
            </a:r>
          </a:p>
          <a:p>
            <a:pPr marL="0" indent="0">
              <a:buFontTx/>
              <a:buNone/>
            </a:pPr>
            <a:r>
              <a:rPr lang="en-US" b="0" baseline="0" dirty="0"/>
              <a:t>Thì ở đây tôi </a:t>
            </a:r>
            <a:r>
              <a:rPr lang="en-US" b="0" baseline="0" dirty="0" err="1"/>
              <a:t>khuyên</a:t>
            </a:r>
            <a:r>
              <a:rPr lang="en-US" b="0" baseline="0" dirty="0"/>
              <a:t> mọi người sử dụng </a:t>
            </a:r>
            <a:r>
              <a:rPr lang="en-US" b="0" baseline="0" dirty="0" err="1"/>
              <a:t>Cấu</a:t>
            </a:r>
            <a:r>
              <a:rPr lang="en-US" b="0" baseline="0" dirty="0"/>
              <a:t> </a:t>
            </a:r>
            <a:r>
              <a:rPr lang="en-US" b="0" baseline="0" dirty="0" err="1"/>
              <a:t>trúc</a:t>
            </a:r>
            <a:r>
              <a:rPr lang="en-US" b="0" baseline="0" dirty="0"/>
              <a:t> dữ liệu hàng </a:t>
            </a:r>
            <a:r>
              <a:rPr lang="en-US" b="0" baseline="0" dirty="0" err="1"/>
              <a:t>đợi</a:t>
            </a:r>
            <a:endParaRPr lang="en-US" b="0" baseline="0" dirty="0"/>
          </a:p>
          <a:p>
            <a:pPr marL="0" indent="0">
              <a:buFontTx/>
              <a:buNone/>
            </a:pPr>
            <a:r>
              <a:rPr lang="vi-VN" b="0" dirty="0"/>
              <a:t>Ứng dụng của hàng đợi</a:t>
            </a:r>
          </a:p>
          <a:p>
            <a:pPr marL="0" indent="0">
              <a:buFontTx/>
              <a:buNone/>
            </a:pPr>
            <a:r>
              <a:rPr lang="vi-VN" b="0" dirty="0"/>
              <a:t>Sản xuất và tiêu thụ (ứng dụng trong các hệ điều hành song song).</a:t>
            </a:r>
          </a:p>
          <a:p>
            <a:pPr marL="0" indent="0">
              <a:buFontTx/>
              <a:buNone/>
            </a:pPr>
            <a:r>
              <a:rPr lang="vi-VN" b="0" dirty="0"/>
              <a:t>Bộ đệm (ví dụ: Nhấn phím -&gt; Bộ đệm -&gt; CPU xử lý).</a:t>
            </a:r>
          </a:p>
          <a:p>
            <a:pPr marL="0" indent="0">
              <a:buFontTx/>
              <a:buNone/>
            </a:pPr>
            <a:r>
              <a:rPr lang="vi-VN" b="0" dirty="0"/>
              <a:t>Xử lý các lệnh trong máy tính (ứng dụng trong hệ điều hành, trình biên dịch), hàng đợi các tiến trình chờ được xử lý.</a:t>
            </a:r>
            <a:endParaRPr lang="en-US" b="0"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13787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Ngăn xếp là một cấu trúc dữ liệu tuyến tính chỉ có thể được truy cập ở một trong các đầu của nó để lưu trữ và truy xuất dữ liệu. Ví dụ về một chồng đĩa: Đĩa cuối cùng được đặt sau cùng sẽ bị loại bỏ đầu tiên của ngăn xếp đó.</a:t>
            </a:r>
            <a:endParaRPr lang="en-US" dirty="0"/>
          </a:p>
          <a:p>
            <a:r>
              <a:rPr lang="vi-VN" dirty="0"/>
              <a:t>Vì lý do này, một ngăn xếp được gọi là LIFO: Vào sau cùng / Ra </a:t>
            </a:r>
            <a:r>
              <a:rPr lang="en-US" dirty="0"/>
              <a:t>đầu</a:t>
            </a:r>
            <a:r>
              <a:rPr lang="en-US" baseline="0" dirty="0"/>
              <a:t> </a:t>
            </a:r>
            <a:r>
              <a:rPr lang="en-US" baseline="0" dirty="0" err="1"/>
              <a:t>tiên</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40031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33333"/>
                </a:solidFill>
                <a:effectLst/>
                <a:latin typeface="Open Sans" panose="020B0606030504020204" pitchFamily="34" charset="0"/>
              </a:rPr>
              <a:t>Các hoạt động cơ bản trên ngăn xếp</a:t>
            </a:r>
            <a:r>
              <a:rPr lang="en-US" dirty="0"/>
              <a:t>đó bao gồm như là</a:t>
            </a:r>
            <a:r>
              <a:rPr lang="vi-VN" dirty="0"/>
              <a:t>:</a:t>
            </a:r>
            <a:endParaRPr lang="en-US" dirty="0"/>
          </a:p>
          <a:p>
            <a:pPr marL="285750" indent="-285750">
              <a:buFont typeface="Arial" panose="020B0604020202020204" pitchFamily="34" charset="0"/>
              <a:buChar char="•"/>
            </a:pPr>
            <a:r>
              <a:rPr lang="vi-VN" dirty="0"/>
              <a:t>isEmpty () - Kiểm tra xem ngăn xếp có trống không.</a:t>
            </a:r>
            <a:endParaRPr lang="en-US" dirty="0"/>
          </a:p>
          <a:p>
            <a:pPr marL="0" indent="0">
              <a:buFont typeface="Arial" panose="020B0604020202020204" pitchFamily="34" charset="0"/>
              <a:buNone/>
            </a:pPr>
            <a:endParaRPr lang="en-US" dirty="0"/>
          </a:p>
          <a:p>
            <a:pPr marL="285750" indent="-285750">
              <a:buFont typeface="Arial" panose="020B0604020202020204" pitchFamily="34" charset="0"/>
              <a:buChar char="•"/>
            </a:pPr>
            <a:r>
              <a:rPr lang="vi-VN" dirty="0"/>
              <a:t>push (phần tử) - Đặt phần tử lên trên cùng của ngăn xếp.</a:t>
            </a:r>
            <a:endParaRPr lang="en-US" dirty="0"/>
          </a:p>
          <a:p>
            <a:pPr marL="285750" indent="-285750">
              <a:buFont typeface="Arial" panose="020B0604020202020204" pitchFamily="34" charset="0"/>
              <a:buChar char="•"/>
            </a:pPr>
            <a:r>
              <a:rPr lang="vi-VN" dirty="0"/>
              <a:t>pop () - Lấy phần tử trên cùng từ ngăn xếp.</a:t>
            </a:r>
            <a:endParaRPr lang="en-US" dirty="0"/>
          </a:p>
          <a:p>
            <a:pPr marL="285750" indent="-285750">
              <a:buFont typeface="Arial" panose="020B0604020202020204" pitchFamily="34" charset="0"/>
              <a:buChar char="•"/>
            </a:pPr>
            <a:r>
              <a:rPr lang="en-US" dirty="0"/>
              <a:t>peek</a:t>
            </a:r>
            <a:r>
              <a:rPr lang="vi-VN" dirty="0"/>
              <a:t>() - Trả lại phần tử trên cùng trong ngăn xếp mà không cần xóa nó.</a:t>
            </a:r>
            <a:endParaRPr lang="en-US" dirty="0"/>
          </a:p>
          <a:p>
            <a:pPr marL="0" indent="0">
              <a:buFont typeface="Arial" panose="020B0604020202020204" pitchFamily="34" charset="0"/>
              <a:buNone/>
            </a:pPr>
            <a:r>
              <a:rPr lang="en-US" dirty="0" err="1"/>
              <a:t>Nhưng</a:t>
            </a:r>
            <a:r>
              <a:rPr lang="en-US" dirty="0"/>
              <a:t> trong </a:t>
            </a:r>
            <a:r>
              <a:rPr lang="en-US" dirty="0" err="1"/>
              <a:t>Ngăn</a:t>
            </a:r>
            <a:r>
              <a:rPr lang="en-US" dirty="0"/>
              <a:t> </a:t>
            </a:r>
            <a:r>
              <a:rPr lang="en-US" dirty="0" err="1"/>
              <a:t>xếp</a:t>
            </a:r>
            <a:r>
              <a:rPr lang="en-US" dirty="0"/>
              <a:t> </a:t>
            </a:r>
            <a:r>
              <a:rPr lang="en-US" dirty="0" err="1"/>
              <a:t>thường</a:t>
            </a:r>
            <a:r>
              <a:rPr lang="en-US" dirty="0"/>
              <a:t> thì chỉ có 2 </a:t>
            </a:r>
            <a:r>
              <a:rPr lang="en-US" dirty="0" err="1"/>
              <a:t>hoạt</a:t>
            </a:r>
            <a:r>
              <a:rPr lang="en-US" dirty="0"/>
              <a:t> động </a:t>
            </a:r>
            <a:r>
              <a:rPr lang="en-US" dirty="0" err="1"/>
              <a:t>chính</a:t>
            </a:r>
            <a:r>
              <a:rPr lang="en-US" dirty="0"/>
              <a:t> đó là Push và Pop. Để làm </a:t>
            </a:r>
            <a:r>
              <a:rPr lang="en-US" dirty="0" err="1"/>
              <a:t>rõ</a:t>
            </a:r>
            <a:r>
              <a:rPr lang="en-US" dirty="0"/>
              <a:t> </a:t>
            </a:r>
            <a:r>
              <a:rPr lang="en-US" dirty="0" err="1"/>
              <a:t>hơn</a:t>
            </a:r>
            <a:r>
              <a:rPr lang="en-US" dirty="0"/>
              <a:t> về những cách </a:t>
            </a:r>
            <a:r>
              <a:rPr lang="en-US" dirty="0" err="1"/>
              <a:t>hoạt</a:t>
            </a:r>
            <a:r>
              <a:rPr lang="en-US" dirty="0"/>
              <a:t> động này, chúng ta đến với ví dụ về nó. </a:t>
            </a:r>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281391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2EEA58B5-36AD-4127-810D-FCA072436846}" type="datetime1">
              <a:rPr lang="en-US" smtClean="0"/>
              <a:t>8/2/2021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C8BDBF7-D4C3-43DB-B5B1-912A5200AD8B}" type="datetime1">
              <a:rPr lang="en-US" smtClean="0"/>
              <a:t>8/2/2021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9B0A2A-18EF-4E8F-B7A1-AD02AC16CB7A}" type="datetime1">
              <a:rPr lang="en-US" smtClean="0"/>
              <a:t>8/2/2021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8" name="Picture 18" descr="Pearson BTEC • SBCS Global Learning Institu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90212"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094B166-92DB-4E5E-A2DE-314715E4851A}" type="datetime1">
              <a:rPr lang="en-US" smtClean="0"/>
              <a:t>8/2/2021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B0386-FF9E-4B13-97CE-9A0A09776C62}" type="datetime1">
              <a:rPr lang="en-US" smtClean="0"/>
              <a:t>8/2/2021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4A032BD-7790-4741-9CB1-73C9D2246FF2}" type="datetime1">
              <a:rPr lang="en-US" smtClean="0"/>
              <a:t>8/2/2021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58C676B-BD96-412D-BA7D-8854CF531FFE}" type="datetime1">
              <a:rPr lang="en-US" smtClean="0"/>
              <a:t>8/2/2021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97681CE-DA95-433D-B2D4-7BB115921BBA}" type="datetime1">
              <a:rPr lang="en-US" smtClean="0"/>
              <a:t>8/2/2021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2568A-806C-48B3-AFDC-E1FC1195DBB0}" type="datetime1">
              <a:rPr lang="en-US" smtClean="0"/>
              <a:t>8/2/2021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BEB6D4-E6A9-460E-A664-EA11ED938CCF}" type="datetime1">
              <a:rPr lang="en-US" smtClean="0"/>
              <a:t>8/2/2021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0D3D5DF4-0F91-474C-9111-8C73066A4EBB}" type="datetime1">
              <a:rPr lang="en-US" smtClean="0"/>
              <a:t>8/2/2021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99A9E3E-99BD-4196-BEB1-78F22A019948}" type="datetime1">
              <a:rPr lang="en-US" smtClean="0"/>
              <a:t>8/2/2021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9.jpe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6.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6.gif"/></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qastack.vn/programming/24626/abstraction-vs-information-hiding-vs-encapsulat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examples.javacodegeeks.com/adt-java-tutorial/" TargetMode="External"/><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hyperlink" Target="https://codingpearls.com/ky-thuat-lap-trinh/tim-hieu-giai-thuat-sap-xep-bubble-sort.html" TargetMode="External"/><Relationship Id="rId5" Type="http://schemas.openxmlformats.org/officeDocument/2006/relationships/hyperlink" Target="https://www.programiz.com/dsa/selection-sort" TargetMode="External"/><Relationship Id="rId4" Type="http://schemas.openxmlformats.org/officeDocument/2006/relationships/hyperlink" Target="https://vi.wikipedia.org/wiki/H%C3%A0ng_%C4%91%E1%BB%A3i"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0.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bg2">
                <a:tint val="100000"/>
                <a:shade val="0"/>
                <a:satMod val="100000"/>
              </a:schemeClr>
            </a:gs>
            <a:gs pos="92000">
              <a:schemeClr val="bg2">
                <a:tint val="100000"/>
                <a:shade val="30000"/>
                <a:satMod val="100000"/>
              </a:schemeClr>
            </a:gs>
            <a:gs pos="99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18" descr="Pearson BTEC • SBCS Global Learning Institu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48A3CD7-F5D8-4D1E-BFDD-E73536E6DD21}"/>
              </a:ext>
            </a:extLst>
          </p:cNvPr>
          <p:cNvPicPr>
            <a:picLocks noChangeAspect="1"/>
          </p:cNvPicPr>
          <p:nvPr/>
        </p:nvPicPr>
        <p:blipFill>
          <a:blip r:embed="rId3"/>
          <a:stretch>
            <a:fillRect/>
          </a:stretch>
        </p:blipFill>
        <p:spPr>
          <a:xfrm>
            <a:off x="-1" y="0"/>
            <a:ext cx="12188825" cy="6872118"/>
          </a:xfrm>
          <a:prstGeom prst="rect">
            <a:avLst/>
          </a:prstGeom>
        </p:spPr>
      </p:pic>
      <p:sp>
        <p:nvSpPr>
          <p:cNvPr id="2" name="Slide Number Placeholder 1">
            <a:extLst>
              <a:ext uri="{FF2B5EF4-FFF2-40B4-BE49-F238E27FC236}">
                <a16:creationId xmlns:a16="http://schemas.microsoft.com/office/drawing/2014/main" id="{727D7A2B-EE5E-4435-8C27-051D62966797}"/>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76853714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2">
                <a:tint val="100000"/>
                <a:shade val="0"/>
                <a:satMod val="100000"/>
              </a:schemeClr>
            </a:gs>
            <a:gs pos="55000">
              <a:schemeClr val="bg2">
                <a:tint val="100000"/>
                <a:shade val="30000"/>
                <a:satMod val="100000"/>
              </a:schemeClr>
            </a:gs>
            <a:gs pos="47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1141412" y="1485061"/>
            <a:ext cx="5867400" cy="1938992"/>
          </a:xfrm>
          <a:prstGeom prst="rect">
            <a:avLst/>
          </a:prstGeom>
        </p:spPr>
        <p:txBody>
          <a:bodyPr wrap="square">
            <a:spAutoFit/>
          </a:bodyPr>
          <a:lstStyle/>
          <a:p>
            <a:pPr algn="just"/>
            <a:r>
              <a:rPr lang="en-US" dirty="0"/>
              <a:t>The stack is a linear data structure that can only be accessed at one of its ends to store and retrieve data. Example A Stack of Disks: The last disc placed last will be removed first of that stack.</a:t>
            </a:r>
          </a:p>
        </p:txBody>
      </p:sp>
      <p:pic>
        <p:nvPicPr>
          <p:cNvPr id="1026" name="Picture 2" descr="Mẹo nhỏ - hiệu quả lớn cho việc ăn kiê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2" y="1600200"/>
            <a:ext cx="4419600" cy="42307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lowchart: Stored Data 4"/>
          <p:cNvSpPr/>
          <p:nvPr/>
        </p:nvSpPr>
        <p:spPr>
          <a:xfrm>
            <a:off x="1141412" y="152400"/>
            <a:ext cx="6705600" cy="931992"/>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P2. What is the Stack Data Type?</a:t>
            </a:r>
          </a:p>
        </p:txBody>
      </p:sp>
      <p:sp>
        <p:nvSpPr>
          <p:cNvPr id="6" name="Oval 5"/>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Oval 7"/>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1141412" y="3581400"/>
            <a:ext cx="5867400" cy="830997"/>
          </a:xfrm>
          <a:prstGeom prst="rect">
            <a:avLst/>
          </a:prstGeom>
        </p:spPr>
        <p:txBody>
          <a:bodyPr wrap="square">
            <a:spAutoFit/>
          </a:bodyPr>
          <a:lstStyle/>
          <a:p>
            <a:pPr algn="just"/>
            <a:r>
              <a:rPr lang="en-US" dirty="0"/>
              <a:t>For this reason, a stack is called a LIFO structure: Last in/First out.</a:t>
            </a:r>
          </a:p>
        </p:txBody>
      </p:sp>
      <p:sp>
        <p:nvSpPr>
          <p:cNvPr id="2" name="Slide Number Placeholder 1">
            <a:extLst>
              <a:ext uri="{FF2B5EF4-FFF2-40B4-BE49-F238E27FC236}">
                <a16:creationId xmlns:a16="http://schemas.microsoft.com/office/drawing/2014/main" id="{46305E75-2FA7-42DB-84A3-43FB1A7EB719}"/>
              </a:ext>
            </a:extLst>
          </p:cNvPr>
          <p:cNvSpPr>
            <a:spLocks noGrp="1"/>
          </p:cNvSpPr>
          <p:nvPr>
            <p:ph type="sldNum" sz="quarter" idx="12"/>
          </p:nvPr>
        </p:nvSpPr>
        <p:spPr/>
        <p:txBody>
          <a:bodyPr/>
          <a:lstStyle/>
          <a:p>
            <a:fld id="{C014DD1E-5D91-48A3-AD6D-45FBA980D106}" type="slidenum">
              <a:rPr lang="en-US" smtClean="0"/>
              <a:t>10</a:t>
            </a:fld>
            <a:endParaRPr lang="en-US"/>
          </a:p>
        </p:txBody>
      </p:sp>
    </p:spTree>
    <p:extLst>
      <p:ext uri="{BB962C8B-B14F-4D97-AF65-F5344CB8AC3E}">
        <p14:creationId xmlns:p14="http://schemas.microsoft.com/office/powerpoint/2010/main" val="33590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1" presetClass="entr" presetSubtype="1"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heel(1)">
                                      <p:cBhvr>
                                        <p:cTn id="27" dur="1250"/>
                                        <p:tgtEl>
                                          <p:spTgt spid="1026"/>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1000"/>
                                        <p:tgtEl>
                                          <p:spTgt spid="4"/>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Flowchart: Stored Data 3"/>
          <p:cNvSpPr/>
          <p:nvPr/>
        </p:nvSpPr>
        <p:spPr>
          <a:xfrm>
            <a:off x="1141412" y="152400"/>
            <a:ext cx="6705600" cy="931992"/>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P2. Operations on the Stack Data Type?</a:t>
            </a:r>
          </a:p>
        </p:txBody>
      </p:sp>
      <p:sp>
        <p:nvSpPr>
          <p:cNvPr id="5" name="Oval 4"/>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p:txBody>
          <a:bodyPr/>
          <a:lstStyle/>
          <a:p>
            <a:fld id="{C014DD1E-5D91-48A3-AD6D-45FBA980D106}" type="slidenum">
              <a:rPr lang="en-US" smtClean="0"/>
              <a:t>11</a:t>
            </a:fld>
            <a:endParaRPr lang="en-US"/>
          </a:p>
        </p:txBody>
      </p:sp>
      <p:sp>
        <p:nvSpPr>
          <p:cNvPr id="10" name="Content Placeholder 2">
            <a:extLst>
              <a:ext uri="{FF2B5EF4-FFF2-40B4-BE49-F238E27FC236}">
                <a16:creationId xmlns:a16="http://schemas.microsoft.com/office/drawing/2014/main" id="{179FC9E3-96B7-4A21-9606-A07E0F95C895}"/>
              </a:ext>
            </a:extLst>
          </p:cNvPr>
          <p:cNvSpPr>
            <a:spLocks noGrp="1"/>
          </p:cNvSpPr>
          <p:nvPr>
            <p:ph idx="1"/>
          </p:nvPr>
        </p:nvSpPr>
        <p:spPr>
          <a:xfrm>
            <a:off x="1231150" y="1524000"/>
            <a:ext cx="10360501" cy="4462272"/>
          </a:xfrm>
        </p:spPr>
        <p:txBody>
          <a:bodyPr>
            <a:normAutofit/>
          </a:bodyPr>
          <a:lstStyle/>
          <a:p>
            <a:pPr lvl="1"/>
            <a:r>
              <a:rPr lang="en-US" sz="3200" b="1" dirty="0" err="1">
                <a:solidFill>
                  <a:srgbClr val="FFFF00"/>
                </a:solidFill>
              </a:rPr>
              <a:t>isEmpty</a:t>
            </a:r>
            <a:r>
              <a:rPr lang="en-US" sz="3200" b="1" dirty="0">
                <a:solidFill>
                  <a:srgbClr val="FFFF00"/>
                </a:solidFill>
              </a:rPr>
              <a:t>() </a:t>
            </a:r>
            <a:r>
              <a:rPr lang="en-US" sz="3200" dirty="0"/>
              <a:t>— Check to see if the stack is empty.</a:t>
            </a:r>
          </a:p>
          <a:p>
            <a:pPr lvl="1"/>
            <a:r>
              <a:rPr lang="en-US" sz="3200" b="1" dirty="0" err="1">
                <a:solidFill>
                  <a:srgbClr val="FFFF00"/>
                </a:solidFill>
              </a:rPr>
              <a:t>isFull</a:t>
            </a:r>
            <a:r>
              <a:rPr lang="en-US" sz="3200" b="1" dirty="0">
                <a:solidFill>
                  <a:srgbClr val="FFFF00"/>
                </a:solidFill>
              </a:rPr>
              <a:t>() </a:t>
            </a:r>
            <a:r>
              <a:rPr lang="en-US" sz="3200" dirty="0"/>
              <a:t>— Check to see if the stack is full.</a:t>
            </a:r>
          </a:p>
          <a:p>
            <a:pPr lvl="1"/>
            <a:r>
              <a:rPr lang="en-US" sz="3200" b="1" dirty="0">
                <a:solidFill>
                  <a:srgbClr val="FFFF00"/>
                </a:solidFill>
              </a:rPr>
              <a:t>Push(element) </a:t>
            </a:r>
            <a:r>
              <a:rPr lang="en-US" sz="3200" dirty="0"/>
              <a:t>— Put the element on the top of the stack.</a:t>
            </a:r>
          </a:p>
          <a:p>
            <a:pPr lvl="1"/>
            <a:r>
              <a:rPr lang="en-US" sz="3200" b="1" dirty="0">
                <a:solidFill>
                  <a:srgbClr val="FFFF00"/>
                </a:solidFill>
              </a:rPr>
              <a:t>pop() </a:t>
            </a:r>
            <a:r>
              <a:rPr lang="en-US" sz="3200" dirty="0"/>
              <a:t>—Take the topmost element from the stack.</a:t>
            </a:r>
          </a:p>
          <a:p>
            <a:pPr lvl="1"/>
            <a:r>
              <a:rPr lang="en-US" sz="3200" b="1" dirty="0">
                <a:solidFill>
                  <a:srgbClr val="FFFF00"/>
                </a:solidFill>
              </a:rPr>
              <a:t>peek() </a:t>
            </a:r>
            <a:r>
              <a:rPr lang="en-US" sz="3200" dirty="0"/>
              <a:t>—Return the topmost element in the stack without removing it.</a:t>
            </a:r>
          </a:p>
        </p:txBody>
      </p:sp>
    </p:spTree>
    <p:extLst>
      <p:ext uri="{BB962C8B-B14F-4D97-AF65-F5344CB8AC3E}">
        <p14:creationId xmlns:p14="http://schemas.microsoft.com/office/powerpoint/2010/main" val="119529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22" presetClass="entr" presetSubtype="1"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up)">
                                      <p:cBhvr>
                                        <p:cTn id="26" dur="750"/>
                                        <p:tgtEl>
                                          <p:spTgt spid="10">
                                            <p:txEl>
                                              <p:pRg st="0" end="0"/>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up)">
                                      <p:cBhvr>
                                        <p:cTn id="29" dur="750"/>
                                        <p:tgtEl>
                                          <p:spTgt spid="10">
                                            <p:txEl>
                                              <p:pRg st="1" end="1"/>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up)">
                                      <p:cBhvr>
                                        <p:cTn id="32" dur="750"/>
                                        <p:tgtEl>
                                          <p:spTgt spid="10">
                                            <p:txEl>
                                              <p:pRg st="2" end="2"/>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wipe(up)">
                                      <p:cBhvr>
                                        <p:cTn id="35" dur="750"/>
                                        <p:tgtEl>
                                          <p:spTgt spid="10">
                                            <p:txEl>
                                              <p:pRg st="3" end="3"/>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wipe(up)">
                                      <p:cBhvr>
                                        <p:cTn id="38" dur="75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320" y="219247"/>
            <a:ext cx="8229600" cy="584200"/>
          </a:xfrm>
        </p:spPr>
        <p:txBody>
          <a:bodyPr>
            <a:noAutofit/>
          </a:bodyPr>
          <a:lstStyle/>
          <a:p>
            <a:r>
              <a:rPr lang="en-US" dirty="0">
                <a:solidFill>
                  <a:schemeClr val="accent1">
                    <a:lumMod val="60000"/>
                    <a:lumOff val="40000"/>
                  </a:schemeClr>
                </a:solidFill>
              </a:rPr>
              <a:t>A series of operations executed on a stack</a:t>
            </a:r>
          </a:p>
        </p:txBody>
      </p:sp>
      <p:pic>
        <p:nvPicPr>
          <p:cNvPr id="10" name="Picture 9">
            <a:extLst>
              <a:ext uri="{FF2B5EF4-FFF2-40B4-BE49-F238E27FC236}">
                <a16:creationId xmlns:a16="http://schemas.microsoft.com/office/drawing/2014/main" id="{476869E0-3A08-4BE6-B862-062829D01C42}"/>
              </a:ext>
            </a:extLst>
          </p:cNvPr>
          <p:cNvPicPr>
            <a:picLocks noChangeAspect="1"/>
          </p:cNvPicPr>
          <p:nvPr/>
        </p:nvPicPr>
        <p:blipFill>
          <a:blip r:embed="rId3"/>
          <a:stretch>
            <a:fillRect/>
          </a:stretch>
        </p:blipFill>
        <p:spPr>
          <a:xfrm>
            <a:off x="5622210" y="2514600"/>
            <a:ext cx="6333542" cy="3364338"/>
          </a:xfrm>
          <a:prstGeom prst="rect">
            <a:avLst/>
          </a:prstGeom>
          <a:ln>
            <a:noFill/>
          </a:ln>
          <a:effectLst>
            <a:glow rad="6223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50F51731-AA98-4AC4-AAE0-1CB9FCEAFACE}"/>
              </a:ext>
            </a:extLst>
          </p:cNvPr>
          <p:cNvSpPr txBox="1"/>
          <p:nvPr/>
        </p:nvSpPr>
        <p:spPr>
          <a:xfrm>
            <a:off x="947522" y="2362200"/>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i="0" dirty="0">
                <a:effectLst/>
                <a:latin typeface="Arial" panose="020B0604020202020204" pitchFamily="34" charset="0"/>
              </a:rPr>
              <a:t>Step 1: </a:t>
            </a:r>
            <a:r>
              <a:rPr lang="en-US" sz="1600" b="0" i="0" dirty="0">
                <a:effectLst/>
                <a:latin typeface="Arial" panose="020B0604020202020204" pitchFamily="34" charset="0"/>
              </a:rPr>
              <a:t>Checks if the stack is full.</a:t>
            </a:r>
            <a:endParaRPr lang="en-US" sz="1600" dirty="0">
              <a:latin typeface="Arial" panose="020B0604020202020204" pitchFamily="34" charset="0"/>
            </a:endParaRPr>
          </a:p>
        </p:txBody>
      </p:sp>
      <p:sp>
        <p:nvSpPr>
          <p:cNvPr id="16" name="TextBox 15">
            <a:extLst>
              <a:ext uri="{FF2B5EF4-FFF2-40B4-BE49-F238E27FC236}">
                <a16:creationId xmlns:a16="http://schemas.microsoft.com/office/drawing/2014/main" id="{4B6CF4AF-8170-4017-946B-7BDF35548246}"/>
              </a:ext>
            </a:extLst>
          </p:cNvPr>
          <p:cNvSpPr txBox="1"/>
          <p:nvPr/>
        </p:nvSpPr>
        <p:spPr>
          <a:xfrm>
            <a:off x="969580" y="3076808"/>
            <a:ext cx="424523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2</a:t>
            </a:r>
            <a:r>
              <a:rPr lang="en-US" sz="1600" dirty="0">
                <a:latin typeface="Arial" panose="020B0604020202020204" pitchFamily="34" charset="0"/>
              </a:rPr>
              <a:t>: </a:t>
            </a:r>
            <a:r>
              <a:rPr lang="en-US" sz="1600" b="0" i="0" dirty="0">
                <a:effectLst/>
                <a:latin typeface="Arial" panose="020B0604020202020204" pitchFamily="34" charset="0"/>
              </a:rPr>
              <a:t>If the stack is full, produces an error.</a:t>
            </a:r>
          </a:p>
        </p:txBody>
      </p:sp>
      <p:sp>
        <p:nvSpPr>
          <p:cNvPr id="19" name="TextBox 18">
            <a:extLst>
              <a:ext uri="{FF2B5EF4-FFF2-40B4-BE49-F238E27FC236}">
                <a16:creationId xmlns:a16="http://schemas.microsoft.com/office/drawing/2014/main" id="{84DB626B-6685-467E-82FE-5ACB02B2EEC6}"/>
              </a:ext>
            </a:extLst>
          </p:cNvPr>
          <p:cNvSpPr txBox="1"/>
          <p:nvPr/>
        </p:nvSpPr>
        <p:spPr>
          <a:xfrm>
            <a:off x="947520" y="4008776"/>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3</a:t>
            </a:r>
            <a:r>
              <a:rPr lang="en-US" sz="1600" dirty="0">
                <a:latin typeface="Arial" panose="020B0604020202020204" pitchFamily="34" charset="0"/>
              </a:rPr>
              <a:t>: </a:t>
            </a:r>
            <a:r>
              <a:rPr lang="en-US" sz="1600" b="0" i="0" dirty="0">
                <a:effectLst/>
                <a:latin typeface="Arial" panose="020B0604020202020204" pitchFamily="34" charset="0"/>
              </a:rPr>
              <a:t>If the stack is not full, increments </a:t>
            </a:r>
            <a:r>
              <a:rPr lang="en-US" sz="1600" b="1" i="0" dirty="0">
                <a:effectLst/>
                <a:latin typeface="Arial" panose="020B0604020202020204" pitchFamily="34" charset="0"/>
              </a:rPr>
              <a:t>top</a:t>
            </a:r>
            <a:r>
              <a:rPr lang="en-US" sz="1600" b="0" i="0" dirty="0">
                <a:effectLst/>
                <a:latin typeface="Arial" panose="020B0604020202020204" pitchFamily="34" charset="0"/>
              </a:rPr>
              <a:t> to point next empty space.</a:t>
            </a:r>
          </a:p>
        </p:txBody>
      </p:sp>
      <p:sp>
        <p:nvSpPr>
          <p:cNvPr id="20" name="TextBox 19">
            <a:extLst>
              <a:ext uri="{FF2B5EF4-FFF2-40B4-BE49-F238E27FC236}">
                <a16:creationId xmlns:a16="http://schemas.microsoft.com/office/drawing/2014/main" id="{7B7F2447-C3A0-4818-99C4-B94958E79717}"/>
              </a:ext>
            </a:extLst>
          </p:cNvPr>
          <p:cNvSpPr txBox="1"/>
          <p:nvPr/>
        </p:nvSpPr>
        <p:spPr>
          <a:xfrm>
            <a:off x="942755" y="4958773"/>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4</a:t>
            </a:r>
            <a:r>
              <a:rPr lang="en-US" sz="1600" dirty="0">
                <a:latin typeface="Arial" panose="020B0604020202020204" pitchFamily="34" charset="0"/>
              </a:rPr>
              <a:t>: </a:t>
            </a:r>
            <a:r>
              <a:rPr lang="en-US" sz="1600" b="0" i="0" dirty="0">
                <a:effectLst/>
                <a:latin typeface="Arial" panose="020B0604020202020204" pitchFamily="34" charset="0"/>
              </a:rPr>
              <a:t>Adds data element to the stack location, where top is pointing.</a:t>
            </a:r>
          </a:p>
        </p:txBody>
      </p:sp>
      <p:sp>
        <p:nvSpPr>
          <p:cNvPr id="22" name="TextBox 21">
            <a:extLst>
              <a:ext uri="{FF2B5EF4-FFF2-40B4-BE49-F238E27FC236}">
                <a16:creationId xmlns:a16="http://schemas.microsoft.com/office/drawing/2014/main" id="{07F15A80-2BCA-4FA2-8A10-3B9E2FD668DE}"/>
              </a:ext>
            </a:extLst>
          </p:cNvPr>
          <p:cNvSpPr txBox="1"/>
          <p:nvPr/>
        </p:nvSpPr>
        <p:spPr>
          <a:xfrm>
            <a:off x="942755" y="5900887"/>
            <a:ext cx="4267300"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5</a:t>
            </a:r>
            <a:r>
              <a:rPr lang="en-US" sz="1600" dirty="0">
                <a:latin typeface="Arial" panose="020B0604020202020204" pitchFamily="34" charset="0"/>
              </a:rPr>
              <a:t>:</a:t>
            </a:r>
            <a:r>
              <a:rPr lang="en-US" sz="1600" b="0" i="0" dirty="0">
                <a:effectLst/>
                <a:latin typeface="Arial" panose="020B0604020202020204" pitchFamily="34" charset="0"/>
              </a:rPr>
              <a:t> Returns success.</a:t>
            </a:r>
          </a:p>
        </p:txBody>
      </p:sp>
      <p:sp>
        <p:nvSpPr>
          <p:cNvPr id="21" name="TextBox 20">
            <a:extLst>
              <a:ext uri="{FF2B5EF4-FFF2-40B4-BE49-F238E27FC236}">
                <a16:creationId xmlns:a16="http://schemas.microsoft.com/office/drawing/2014/main" id="{5BFFC55C-5AE5-4551-AB66-15E138D51615}"/>
              </a:ext>
            </a:extLst>
          </p:cNvPr>
          <p:cNvSpPr txBox="1"/>
          <p:nvPr/>
        </p:nvSpPr>
        <p:spPr>
          <a:xfrm>
            <a:off x="942754" y="626686"/>
            <a:ext cx="6751857" cy="646331"/>
          </a:xfrm>
          <a:prstGeom prst="rect">
            <a:avLst/>
          </a:prstGeom>
          <a:noFill/>
        </p:spPr>
        <p:txBody>
          <a:bodyPr wrap="square" rtlCol="0">
            <a:spAutoFit/>
          </a:bodyPr>
          <a:lstStyle/>
          <a:p>
            <a:pPr algn="l"/>
            <a:r>
              <a:rPr lang="en-US" sz="3600" b="1" dirty="0">
                <a:ln w="22225">
                  <a:solidFill>
                    <a:schemeClr val="accent2"/>
                  </a:solidFill>
                  <a:prstDash val="solid"/>
                </a:ln>
                <a:solidFill>
                  <a:schemeClr val="accent2">
                    <a:lumMod val="40000"/>
                    <a:lumOff val="60000"/>
                  </a:schemeClr>
                </a:solidFill>
                <a:latin typeface="Arial" panose="020B0604020202020204" pitchFamily="34" charset="0"/>
              </a:rPr>
              <a:t>1</a:t>
            </a:r>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 PUSH Operation with Array</a:t>
            </a:r>
          </a:p>
        </p:txBody>
      </p:sp>
      <p:sp>
        <p:nvSpPr>
          <p:cNvPr id="25" name="TextBox 24">
            <a:extLst>
              <a:ext uri="{FF2B5EF4-FFF2-40B4-BE49-F238E27FC236}">
                <a16:creationId xmlns:a16="http://schemas.microsoft.com/office/drawing/2014/main" id="{557788EF-E239-4861-8890-9BF734B5B798}"/>
              </a:ext>
            </a:extLst>
          </p:cNvPr>
          <p:cNvSpPr txBox="1"/>
          <p:nvPr/>
        </p:nvSpPr>
        <p:spPr>
          <a:xfrm>
            <a:off x="939417" y="1332549"/>
            <a:ext cx="9433583" cy="707886"/>
          </a:xfrm>
          <a:prstGeom prst="rect">
            <a:avLst/>
          </a:prstGeom>
          <a:noFill/>
        </p:spPr>
        <p:txBody>
          <a:bodyPr wrap="square">
            <a:spAutoFit/>
          </a:bodyPr>
          <a:lstStyle/>
          <a:p>
            <a:r>
              <a:rPr lang="en-US" sz="2000" b="0" i="0" dirty="0">
                <a:effectLst/>
                <a:latin typeface="Arial" panose="020B0604020202020204" pitchFamily="34" charset="0"/>
              </a:rPr>
              <a:t>The process of putting a new data element onto stack is known as a Push Operation. Push operation involves a series of steps −</a:t>
            </a:r>
            <a:endParaRPr lang="en-US" sz="2000" dirty="0"/>
          </a:p>
        </p:txBody>
      </p:sp>
      <p:sp>
        <p:nvSpPr>
          <p:cNvPr id="3" name="Slide Number Placeholder 2">
            <a:extLst>
              <a:ext uri="{FF2B5EF4-FFF2-40B4-BE49-F238E27FC236}">
                <a16:creationId xmlns:a16="http://schemas.microsoft.com/office/drawing/2014/main" id="{2E7DD8B2-D3B7-4426-A6CE-29BC21C4FC2C}"/>
              </a:ext>
            </a:extLst>
          </p:cNvPr>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310695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320" y="219247"/>
            <a:ext cx="8229600" cy="584200"/>
          </a:xfrm>
        </p:spPr>
        <p:txBody>
          <a:bodyPr>
            <a:noAutofit/>
          </a:bodyPr>
          <a:lstStyle/>
          <a:p>
            <a:r>
              <a:rPr lang="en-US" dirty="0">
                <a:solidFill>
                  <a:schemeClr val="accent1">
                    <a:lumMod val="60000"/>
                    <a:lumOff val="40000"/>
                  </a:schemeClr>
                </a:solidFill>
              </a:rPr>
              <a:t>A series of operations executed on a stack</a:t>
            </a:r>
          </a:p>
        </p:txBody>
      </p:sp>
      <p:sp>
        <p:nvSpPr>
          <p:cNvPr id="13" name="TextBox 12">
            <a:extLst>
              <a:ext uri="{FF2B5EF4-FFF2-40B4-BE49-F238E27FC236}">
                <a16:creationId xmlns:a16="http://schemas.microsoft.com/office/drawing/2014/main" id="{50F51731-AA98-4AC4-AAE0-1CB9FCEAFACE}"/>
              </a:ext>
            </a:extLst>
          </p:cNvPr>
          <p:cNvSpPr txBox="1"/>
          <p:nvPr/>
        </p:nvSpPr>
        <p:spPr>
          <a:xfrm>
            <a:off x="947522" y="2362200"/>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i="0" dirty="0">
                <a:solidFill>
                  <a:schemeClr val="tx1"/>
                </a:solidFill>
                <a:effectLst/>
                <a:latin typeface="Arial" panose="020B0604020202020204" pitchFamily="34" charset="0"/>
              </a:rPr>
              <a:t>Step 1: </a:t>
            </a:r>
            <a:r>
              <a:rPr lang="en-US" sz="1600" b="0" i="0" dirty="0">
                <a:solidFill>
                  <a:schemeClr val="tx1"/>
                </a:solidFill>
                <a:effectLst/>
                <a:latin typeface="Arial" panose="020B0604020202020204" pitchFamily="34" charset="0"/>
              </a:rPr>
              <a:t>Checks if the stack is empty.</a:t>
            </a:r>
            <a:endParaRPr lang="en-US" sz="1600" dirty="0">
              <a:solidFill>
                <a:schemeClr val="tx1"/>
              </a:solidFill>
              <a:latin typeface="Arial" panose="020B0604020202020204" pitchFamily="34" charset="0"/>
            </a:endParaRPr>
          </a:p>
        </p:txBody>
      </p:sp>
      <p:sp>
        <p:nvSpPr>
          <p:cNvPr id="16" name="TextBox 15">
            <a:extLst>
              <a:ext uri="{FF2B5EF4-FFF2-40B4-BE49-F238E27FC236}">
                <a16:creationId xmlns:a16="http://schemas.microsoft.com/office/drawing/2014/main" id="{4B6CF4AF-8170-4017-946B-7BDF35548246}"/>
              </a:ext>
            </a:extLst>
          </p:cNvPr>
          <p:cNvSpPr txBox="1"/>
          <p:nvPr/>
        </p:nvSpPr>
        <p:spPr>
          <a:xfrm>
            <a:off x="969580" y="3076808"/>
            <a:ext cx="424523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2</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If the stack is empty, produces an error.</a:t>
            </a:r>
          </a:p>
        </p:txBody>
      </p:sp>
      <p:sp>
        <p:nvSpPr>
          <p:cNvPr id="19" name="TextBox 18">
            <a:extLst>
              <a:ext uri="{FF2B5EF4-FFF2-40B4-BE49-F238E27FC236}">
                <a16:creationId xmlns:a16="http://schemas.microsoft.com/office/drawing/2014/main" id="{84DB626B-6685-467E-82FE-5ACB02B2EEC6}"/>
              </a:ext>
            </a:extLst>
          </p:cNvPr>
          <p:cNvSpPr txBox="1"/>
          <p:nvPr/>
        </p:nvSpPr>
        <p:spPr>
          <a:xfrm>
            <a:off x="947520" y="4008776"/>
            <a:ext cx="4267299" cy="584775"/>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3</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If the stack is not empty, accesses the data element at which </a:t>
            </a:r>
            <a:r>
              <a:rPr lang="en-US" sz="1600" b="1" i="0" dirty="0">
                <a:solidFill>
                  <a:schemeClr val="tx1"/>
                </a:solidFill>
                <a:effectLst/>
                <a:latin typeface="Arial" panose="020B0604020202020204" pitchFamily="34" charset="0"/>
              </a:rPr>
              <a:t>top</a:t>
            </a:r>
            <a:r>
              <a:rPr lang="en-US" sz="1600" b="0" i="0" dirty="0">
                <a:solidFill>
                  <a:schemeClr val="tx1"/>
                </a:solidFill>
                <a:effectLst/>
                <a:latin typeface="Arial" panose="020B0604020202020204" pitchFamily="34" charset="0"/>
              </a:rPr>
              <a:t> is pointing.</a:t>
            </a:r>
          </a:p>
        </p:txBody>
      </p:sp>
      <p:sp>
        <p:nvSpPr>
          <p:cNvPr id="20" name="TextBox 19">
            <a:extLst>
              <a:ext uri="{FF2B5EF4-FFF2-40B4-BE49-F238E27FC236}">
                <a16:creationId xmlns:a16="http://schemas.microsoft.com/office/drawing/2014/main" id="{7B7F2447-C3A0-4818-99C4-B94958E79717}"/>
              </a:ext>
            </a:extLst>
          </p:cNvPr>
          <p:cNvSpPr txBox="1"/>
          <p:nvPr/>
        </p:nvSpPr>
        <p:spPr>
          <a:xfrm>
            <a:off x="942755" y="4958773"/>
            <a:ext cx="4267299"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solidFill>
                  <a:schemeClr val="tx1"/>
                </a:solidFill>
                <a:effectLst/>
                <a:latin typeface="Arial" panose="020B0604020202020204" pitchFamily="34" charset="0"/>
              </a:rPr>
              <a:t>Step 4</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Decreases the value of top by 1.</a:t>
            </a:r>
          </a:p>
        </p:txBody>
      </p:sp>
      <p:sp>
        <p:nvSpPr>
          <p:cNvPr id="22" name="TextBox 21">
            <a:extLst>
              <a:ext uri="{FF2B5EF4-FFF2-40B4-BE49-F238E27FC236}">
                <a16:creationId xmlns:a16="http://schemas.microsoft.com/office/drawing/2014/main" id="{07F15A80-2BCA-4FA2-8A10-3B9E2FD668DE}"/>
              </a:ext>
            </a:extLst>
          </p:cNvPr>
          <p:cNvSpPr txBox="1"/>
          <p:nvPr/>
        </p:nvSpPr>
        <p:spPr>
          <a:xfrm>
            <a:off x="958549" y="5662549"/>
            <a:ext cx="4267300" cy="338554"/>
          </a:xfrm>
          <a:prstGeom prst="rect">
            <a:avLst/>
          </a:prstGeom>
          <a:solidFill>
            <a:schemeClr val="accent1"/>
          </a:solidFill>
          <a:ln>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sz="1600" b="1" i="0" dirty="0">
                <a:effectLst/>
                <a:latin typeface="Arial" panose="020B0604020202020204" pitchFamily="34" charset="0"/>
              </a:rPr>
              <a:t>Step 5</a:t>
            </a:r>
            <a:r>
              <a:rPr lang="en-US" sz="1600" dirty="0">
                <a:latin typeface="Arial" panose="020B0604020202020204" pitchFamily="34" charset="0"/>
              </a:rPr>
              <a:t>:</a:t>
            </a:r>
            <a:r>
              <a:rPr lang="en-US" sz="1600" b="0" i="0" dirty="0">
                <a:effectLst/>
                <a:latin typeface="Arial" panose="020B0604020202020204" pitchFamily="34" charset="0"/>
              </a:rPr>
              <a:t> Returns success.</a:t>
            </a:r>
          </a:p>
        </p:txBody>
      </p:sp>
      <p:sp>
        <p:nvSpPr>
          <p:cNvPr id="21" name="TextBox 20">
            <a:extLst>
              <a:ext uri="{FF2B5EF4-FFF2-40B4-BE49-F238E27FC236}">
                <a16:creationId xmlns:a16="http://schemas.microsoft.com/office/drawing/2014/main" id="{5BFFC55C-5AE5-4551-AB66-15E138D51615}"/>
              </a:ext>
            </a:extLst>
          </p:cNvPr>
          <p:cNvSpPr txBox="1"/>
          <p:nvPr/>
        </p:nvSpPr>
        <p:spPr>
          <a:xfrm>
            <a:off x="942754" y="626686"/>
            <a:ext cx="7132857" cy="646331"/>
          </a:xfrm>
          <a:prstGeom prst="rect">
            <a:avLst/>
          </a:prstGeom>
          <a:noFill/>
        </p:spPr>
        <p:txBody>
          <a:bodyPr wrap="square" rtlCol="0">
            <a:spAutoFit/>
          </a:bodyPr>
          <a:lstStyle/>
          <a:p>
            <a:pPr algn="l"/>
            <a:r>
              <a:rPr lang="en-US" sz="3600" b="1" i="0" dirty="0">
                <a:ln w="22225">
                  <a:solidFill>
                    <a:schemeClr val="accent2"/>
                  </a:solidFill>
                  <a:prstDash val="solid"/>
                </a:ln>
                <a:solidFill>
                  <a:schemeClr val="accent2">
                    <a:lumMod val="40000"/>
                    <a:lumOff val="60000"/>
                  </a:schemeClr>
                </a:solidFill>
                <a:latin typeface="Arial" panose="020B0604020202020204" pitchFamily="34" charset="0"/>
              </a:rPr>
              <a:t>2. POP Operation with Array</a:t>
            </a:r>
          </a:p>
        </p:txBody>
      </p:sp>
      <p:sp>
        <p:nvSpPr>
          <p:cNvPr id="25" name="TextBox 24">
            <a:extLst>
              <a:ext uri="{FF2B5EF4-FFF2-40B4-BE49-F238E27FC236}">
                <a16:creationId xmlns:a16="http://schemas.microsoft.com/office/drawing/2014/main" id="{557788EF-E239-4861-8890-9BF734B5B798}"/>
              </a:ext>
            </a:extLst>
          </p:cNvPr>
          <p:cNvSpPr txBox="1"/>
          <p:nvPr/>
        </p:nvSpPr>
        <p:spPr>
          <a:xfrm>
            <a:off x="905418" y="1230863"/>
            <a:ext cx="11283407" cy="1077218"/>
          </a:xfrm>
          <a:prstGeom prst="rect">
            <a:avLst/>
          </a:prstGeom>
          <a:noFill/>
        </p:spPr>
        <p:txBody>
          <a:bodyPr wrap="square">
            <a:spAutoFit/>
          </a:bodyPr>
          <a:lstStyle/>
          <a:p>
            <a:pPr algn="just"/>
            <a:r>
              <a:rPr lang="en-US" sz="1600" b="0" i="0" dirty="0">
                <a:effectLst/>
                <a:latin typeface="Arial" panose="020B0604020202020204" pitchFamily="34" charset="0"/>
              </a:rPr>
              <a:t>Accessing the content while removing it from the stack, is known as a Pop Operation. In an array implementation of pop() operation, the data element is not actually removed, instead </a:t>
            </a:r>
            <a:r>
              <a:rPr lang="en-US" sz="1600" b="1" i="0" dirty="0">
                <a:effectLst/>
                <a:latin typeface="Arial" panose="020B0604020202020204" pitchFamily="34" charset="0"/>
              </a:rPr>
              <a:t>top</a:t>
            </a:r>
            <a:r>
              <a:rPr lang="en-US" sz="1600" b="0" i="0" dirty="0">
                <a:effectLst/>
                <a:latin typeface="Arial" panose="020B0604020202020204" pitchFamily="34" charset="0"/>
              </a:rPr>
              <a:t> is decremented to a lower position in the stack to point to the next value. But in linked-list implementation, pop() actually removes data element and deallocates memory space.</a:t>
            </a:r>
          </a:p>
          <a:p>
            <a:pPr algn="just"/>
            <a:r>
              <a:rPr lang="en-US" sz="1600" b="1" i="0" dirty="0">
                <a:effectLst/>
                <a:latin typeface="Arial" panose="020B0604020202020204" pitchFamily="34" charset="0"/>
              </a:rPr>
              <a:t>A Pop operation may involve the following steps −</a:t>
            </a:r>
          </a:p>
        </p:txBody>
      </p:sp>
      <p:pic>
        <p:nvPicPr>
          <p:cNvPr id="4" name="Picture 3">
            <a:extLst>
              <a:ext uri="{FF2B5EF4-FFF2-40B4-BE49-F238E27FC236}">
                <a16:creationId xmlns:a16="http://schemas.microsoft.com/office/drawing/2014/main" id="{E1C4DDDD-3FAB-4791-BF28-BA74B8790383}"/>
              </a:ext>
            </a:extLst>
          </p:cNvPr>
          <p:cNvPicPr>
            <a:picLocks noChangeAspect="1"/>
          </p:cNvPicPr>
          <p:nvPr/>
        </p:nvPicPr>
        <p:blipFill>
          <a:blip r:embed="rId3"/>
          <a:stretch>
            <a:fillRect/>
          </a:stretch>
        </p:blipFill>
        <p:spPr>
          <a:xfrm>
            <a:off x="5627760" y="2735497"/>
            <a:ext cx="6330780" cy="3165390"/>
          </a:xfrm>
          <a:prstGeom prst="rect">
            <a:avLst/>
          </a:prstGeom>
          <a:ln>
            <a:noFill/>
          </a:ln>
          <a:effectLst>
            <a:glow rad="5969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Slide Number Placeholder 2">
            <a:extLst>
              <a:ext uri="{FF2B5EF4-FFF2-40B4-BE49-F238E27FC236}">
                <a16:creationId xmlns:a16="http://schemas.microsoft.com/office/drawing/2014/main" id="{EE587AE4-4754-4D98-94FE-0BE8FAA67209}"/>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101578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Flowchart: Stored Data 3"/>
          <p:cNvSpPr/>
          <p:nvPr/>
        </p:nvSpPr>
        <p:spPr>
          <a:xfrm>
            <a:off x="1141412" y="152400"/>
            <a:ext cx="6705600" cy="762106"/>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P3. Specify an Abstract Data Type for the software stack</a:t>
            </a:r>
            <a:endParaRPr lang="en-US" sz="3600" dirty="0"/>
          </a:p>
        </p:txBody>
      </p:sp>
      <p:sp>
        <p:nvSpPr>
          <p:cNvPr id="5" name="Oval 4"/>
          <p:cNvSpPr/>
          <p:nvPr/>
        </p:nvSpPr>
        <p:spPr>
          <a:xfrm>
            <a:off x="8266112" y="4572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p:cNvSpPr/>
          <p:nvPr/>
        </p:nvSpPr>
        <p:spPr>
          <a:xfrm>
            <a:off x="9142412" y="4191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10093324" y="3810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a:xfrm>
            <a:off x="11123612" y="6356352"/>
            <a:ext cx="455772" cy="365125"/>
          </a:xfrm>
        </p:spPr>
        <p:txBody>
          <a:bodyPr/>
          <a:lstStyle/>
          <a:p>
            <a:fld id="{C014DD1E-5D91-48A3-AD6D-45FBA980D106}" type="slidenum">
              <a:rPr lang="en-US" smtClean="0"/>
              <a:t>14</a:t>
            </a:fld>
            <a:endParaRPr lang="en-US" dirty="0"/>
          </a:p>
        </p:txBody>
      </p:sp>
      <p:pic>
        <p:nvPicPr>
          <p:cNvPr id="11" name="Content Placeholder 10">
            <a:extLst>
              <a:ext uri="{FF2B5EF4-FFF2-40B4-BE49-F238E27FC236}">
                <a16:creationId xmlns:a16="http://schemas.microsoft.com/office/drawing/2014/main" id="{44E9FAE7-301C-4E6D-8641-8EAF333FAC6C}"/>
              </a:ext>
            </a:extLst>
          </p:cNvPr>
          <p:cNvPicPr>
            <a:picLocks noGrp="1" noChangeAspect="1"/>
          </p:cNvPicPr>
          <p:nvPr>
            <p:ph idx="1"/>
          </p:nvPr>
        </p:nvPicPr>
        <p:blipFill>
          <a:blip r:embed="rId3"/>
          <a:stretch>
            <a:fillRect/>
          </a:stretch>
        </p:blipFill>
        <p:spPr>
          <a:xfrm>
            <a:off x="4722812" y="1143000"/>
            <a:ext cx="1886213" cy="762106"/>
          </a:xfrm>
        </p:spPr>
      </p:pic>
      <p:sp>
        <p:nvSpPr>
          <p:cNvPr id="20" name="Rectangle 19">
            <a:extLst>
              <a:ext uri="{FF2B5EF4-FFF2-40B4-BE49-F238E27FC236}">
                <a16:creationId xmlns:a16="http://schemas.microsoft.com/office/drawing/2014/main" id="{8A0D43CA-045E-49A9-B35B-66583B39A1BA}"/>
              </a:ext>
            </a:extLst>
          </p:cNvPr>
          <p:cNvSpPr/>
          <p:nvPr/>
        </p:nvSpPr>
        <p:spPr>
          <a:xfrm>
            <a:off x="5256212" y="1371600"/>
            <a:ext cx="1066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2" name="Straight Arrow Connector 21">
            <a:extLst>
              <a:ext uri="{FF2B5EF4-FFF2-40B4-BE49-F238E27FC236}">
                <a16:creationId xmlns:a16="http://schemas.microsoft.com/office/drawing/2014/main" id="{F311A3C5-3AB5-4916-BA38-6C94D27B5A97}"/>
              </a:ext>
            </a:extLst>
          </p:cNvPr>
          <p:cNvCxnSpPr/>
          <p:nvPr/>
        </p:nvCxnSpPr>
        <p:spPr>
          <a:xfrm>
            <a:off x="6856412" y="1572597"/>
            <a:ext cx="1714500" cy="3811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00C916A1-0C29-4185-B473-7DF4A69FD0C1}"/>
              </a:ext>
            </a:extLst>
          </p:cNvPr>
          <p:cNvPicPr>
            <a:picLocks noChangeAspect="1"/>
          </p:cNvPicPr>
          <p:nvPr/>
        </p:nvPicPr>
        <p:blipFill>
          <a:blip r:embed="rId4"/>
          <a:stretch>
            <a:fillRect/>
          </a:stretch>
        </p:blipFill>
        <p:spPr>
          <a:xfrm>
            <a:off x="8776367" y="1524000"/>
            <a:ext cx="2099858" cy="12955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5" name="Straight Arrow Connector 24">
            <a:extLst>
              <a:ext uri="{FF2B5EF4-FFF2-40B4-BE49-F238E27FC236}">
                <a16:creationId xmlns:a16="http://schemas.microsoft.com/office/drawing/2014/main" id="{7C8B37C8-0E00-4D5D-9E5F-AEE9362E1909}"/>
              </a:ext>
            </a:extLst>
          </p:cNvPr>
          <p:cNvCxnSpPr>
            <a:cxnSpLocks/>
          </p:cNvCxnSpPr>
          <p:nvPr/>
        </p:nvCxnSpPr>
        <p:spPr>
          <a:xfrm>
            <a:off x="6704012" y="1981199"/>
            <a:ext cx="1143000" cy="12954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29353AD-97BB-43E5-8B72-8907D735EC52}"/>
              </a:ext>
            </a:extLst>
          </p:cNvPr>
          <p:cNvPicPr>
            <a:picLocks noChangeAspect="1"/>
          </p:cNvPicPr>
          <p:nvPr/>
        </p:nvPicPr>
        <p:blipFill>
          <a:blip r:embed="rId5"/>
          <a:stretch>
            <a:fillRect/>
          </a:stretch>
        </p:blipFill>
        <p:spPr>
          <a:xfrm>
            <a:off x="8100216" y="3200400"/>
            <a:ext cx="3452159" cy="15088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9" name="Straight Arrow Connector 28">
            <a:extLst>
              <a:ext uri="{FF2B5EF4-FFF2-40B4-BE49-F238E27FC236}">
                <a16:creationId xmlns:a16="http://schemas.microsoft.com/office/drawing/2014/main" id="{A7C68B97-1FD4-4A36-8817-82B2B621E288}"/>
              </a:ext>
            </a:extLst>
          </p:cNvPr>
          <p:cNvCxnSpPr>
            <a:cxnSpLocks/>
          </p:cNvCxnSpPr>
          <p:nvPr/>
        </p:nvCxnSpPr>
        <p:spPr>
          <a:xfrm>
            <a:off x="6267706" y="2117815"/>
            <a:ext cx="1198306" cy="29678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4ADDF8D2-A87B-43C5-A973-90AF4FA59A9F}"/>
              </a:ext>
            </a:extLst>
          </p:cNvPr>
          <p:cNvPicPr>
            <a:picLocks noChangeAspect="1"/>
          </p:cNvPicPr>
          <p:nvPr/>
        </p:nvPicPr>
        <p:blipFill>
          <a:blip r:embed="rId6"/>
          <a:stretch>
            <a:fillRect/>
          </a:stretch>
        </p:blipFill>
        <p:spPr>
          <a:xfrm>
            <a:off x="7121804" y="5340927"/>
            <a:ext cx="3754421" cy="10864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34" name="Straight Arrow Connector 33">
            <a:extLst>
              <a:ext uri="{FF2B5EF4-FFF2-40B4-BE49-F238E27FC236}">
                <a16:creationId xmlns:a16="http://schemas.microsoft.com/office/drawing/2014/main" id="{0242A253-CAAF-4624-9ACA-B11529E4E382}"/>
              </a:ext>
            </a:extLst>
          </p:cNvPr>
          <p:cNvCxnSpPr>
            <a:cxnSpLocks/>
          </p:cNvCxnSpPr>
          <p:nvPr/>
        </p:nvCxnSpPr>
        <p:spPr>
          <a:xfrm flipH="1">
            <a:off x="5520403" y="2171752"/>
            <a:ext cx="134078" cy="12572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83409360-7F15-4917-8E21-7D1F8A5585CE}"/>
              </a:ext>
            </a:extLst>
          </p:cNvPr>
          <p:cNvPicPr>
            <a:picLocks noChangeAspect="1"/>
          </p:cNvPicPr>
          <p:nvPr/>
        </p:nvPicPr>
        <p:blipFill>
          <a:blip r:embed="rId7"/>
          <a:stretch>
            <a:fillRect/>
          </a:stretch>
        </p:blipFill>
        <p:spPr>
          <a:xfrm>
            <a:off x="3817108" y="3628571"/>
            <a:ext cx="2932392" cy="13554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43" name="Straight Arrow Connector 42">
            <a:extLst>
              <a:ext uri="{FF2B5EF4-FFF2-40B4-BE49-F238E27FC236}">
                <a16:creationId xmlns:a16="http://schemas.microsoft.com/office/drawing/2014/main" id="{0ACAC117-3BCB-4917-A55D-CD69D18FF9A5}"/>
              </a:ext>
            </a:extLst>
          </p:cNvPr>
          <p:cNvCxnSpPr>
            <a:cxnSpLocks/>
          </p:cNvCxnSpPr>
          <p:nvPr/>
        </p:nvCxnSpPr>
        <p:spPr>
          <a:xfrm flipH="1">
            <a:off x="2748017" y="2193852"/>
            <a:ext cx="2138182" cy="23781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AB86D51-2827-4530-BCE7-C0DD4E7C7559}"/>
              </a:ext>
            </a:extLst>
          </p:cNvPr>
          <p:cNvPicPr>
            <a:picLocks noChangeAspect="1"/>
          </p:cNvPicPr>
          <p:nvPr/>
        </p:nvPicPr>
        <p:blipFill>
          <a:blip r:embed="rId8"/>
          <a:stretch>
            <a:fillRect/>
          </a:stretch>
        </p:blipFill>
        <p:spPr>
          <a:xfrm>
            <a:off x="531812" y="4666599"/>
            <a:ext cx="3106490" cy="20577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1" name="Straight Arrow Connector 50">
            <a:extLst>
              <a:ext uri="{FF2B5EF4-FFF2-40B4-BE49-F238E27FC236}">
                <a16:creationId xmlns:a16="http://schemas.microsoft.com/office/drawing/2014/main" id="{ECF855BD-B050-4BDC-92E5-8C58D58E3D07}"/>
              </a:ext>
            </a:extLst>
          </p:cNvPr>
          <p:cNvCxnSpPr>
            <a:cxnSpLocks/>
          </p:cNvCxnSpPr>
          <p:nvPr/>
        </p:nvCxnSpPr>
        <p:spPr>
          <a:xfrm flipH="1">
            <a:off x="3387021" y="1649559"/>
            <a:ext cx="1029179" cy="5221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B41C7E9C-544D-42DF-8F1C-AA89277ECCB2}"/>
              </a:ext>
            </a:extLst>
          </p:cNvPr>
          <p:cNvPicPr>
            <a:picLocks noChangeAspect="1"/>
          </p:cNvPicPr>
          <p:nvPr/>
        </p:nvPicPr>
        <p:blipFill>
          <a:blip r:embed="rId9"/>
          <a:stretch>
            <a:fillRect/>
          </a:stretch>
        </p:blipFill>
        <p:spPr>
          <a:xfrm>
            <a:off x="427565" y="2266351"/>
            <a:ext cx="3169068" cy="10419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Rectangle 20">
            <a:extLst>
              <a:ext uri="{FF2B5EF4-FFF2-40B4-BE49-F238E27FC236}">
                <a16:creationId xmlns:a16="http://schemas.microsoft.com/office/drawing/2014/main" id="{A4D22EB4-F6E9-4488-80FB-142707A1F653}"/>
              </a:ext>
            </a:extLst>
          </p:cNvPr>
          <p:cNvSpPr/>
          <p:nvPr/>
        </p:nvSpPr>
        <p:spPr>
          <a:xfrm>
            <a:off x="-239253" y="1039959"/>
            <a:ext cx="3581400" cy="6096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Stack with Array</a:t>
            </a:r>
          </a:p>
        </p:txBody>
      </p:sp>
    </p:spTree>
    <p:extLst>
      <p:ext uri="{BB962C8B-B14F-4D97-AF65-F5344CB8AC3E}">
        <p14:creationId xmlns:p14="http://schemas.microsoft.com/office/powerpoint/2010/main" val="219867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1+#ppt_w/2"/>
                                          </p:val>
                                        </p:tav>
                                        <p:tav tm="100000">
                                          <p:val>
                                            <p:strVal val="#ppt_x"/>
                                          </p:val>
                                        </p:tav>
                                      </p:tavLst>
                                    </p:anim>
                                    <p:anim calcmode="lin" valueType="num">
                                      <p:cBhvr additive="base">
                                        <p:cTn id="13" dur="2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50" fill="hold"/>
                                        <p:tgtEl>
                                          <p:spTgt spid="6"/>
                                        </p:tgtEl>
                                        <p:attrNameLst>
                                          <p:attrName>ppt_x</p:attrName>
                                        </p:attrNameLst>
                                      </p:cBhvr>
                                      <p:tavLst>
                                        <p:tav tm="0">
                                          <p:val>
                                            <p:strVal val="1+#ppt_w/2"/>
                                          </p:val>
                                        </p:tav>
                                        <p:tav tm="100000">
                                          <p:val>
                                            <p:strVal val="#ppt_x"/>
                                          </p:val>
                                        </p:tav>
                                      </p:tavLst>
                                    </p:anim>
                                    <p:anim calcmode="lin" valueType="num">
                                      <p:cBhvr additive="base">
                                        <p:cTn id="18" dur="25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250" fill="hold"/>
                                        <p:tgtEl>
                                          <p:spTgt spid="7"/>
                                        </p:tgtEl>
                                        <p:attrNameLst>
                                          <p:attrName>ppt_x</p:attrName>
                                        </p:attrNameLst>
                                      </p:cBhvr>
                                      <p:tavLst>
                                        <p:tav tm="0">
                                          <p:val>
                                            <p:strVal val="1+#ppt_w/2"/>
                                          </p:val>
                                        </p:tav>
                                        <p:tav tm="100000">
                                          <p:val>
                                            <p:strVal val="#ppt_x"/>
                                          </p:val>
                                        </p:tav>
                                      </p:tavLst>
                                    </p:anim>
                                    <p:anim calcmode="lin" valueType="num">
                                      <p:cBhvr additive="base">
                                        <p:cTn id="23" dur="25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500"/>
                                        <p:tgtEl>
                                          <p:spTgt spid="25"/>
                                        </p:tgtEl>
                                      </p:cBhvr>
                                    </p:animEffect>
                                  </p:childTnLst>
                                </p:cTn>
                              </p:par>
                            </p:childTnLst>
                          </p:cTn>
                        </p:par>
                        <p:par>
                          <p:cTn id="44" fill="hold">
                            <p:stCondLst>
                              <p:cond delay="1500"/>
                            </p:stCondLst>
                            <p:childTnLst>
                              <p:par>
                                <p:cTn id="45" presetID="22" presetClass="entr" presetSubtype="1"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up)">
                                      <p:cBhvr>
                                        <p:cTn id="47" dur="500"/>
                                        <p:tgtEl>
                                          <p:spTgt spid="29"/>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3000"/>
                            </p:stCondLst>
                            <p:childTnLst>
                              <p:par>
                                <p:cTn id="57" presetID="22" presetClass="entr" presetSubtype="8"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par>
                          <p:cTn id="60" fill="hold">
                            <p:stCondLst>
                              <p:cond delay="3500"/>
                            </p:stCondLst>
                            <p:childTnLst>
                              <p:par>
                                <p:cTn id="61" presetID="22" presetClass="entr" presetSubtype="2"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right)">
                                      <p:cBhvr>
                                        <p:cTn id="63" dur="500"/>
                                        <p:tgtEl>
                                          <p:spTgt spid="34"/>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right)">
                                      <p:cBhvr>
                                        <p:cTn id="67" dur="500"/>
                                        <p:tgtEl>
                                          <p:spTgt spid="43"/>
                                        </p:tgtEl>
                                      </p:cBhvr>
                                    </p:animEffect>
                                  </p:childTnLst>
                                </p:cTn>
                              </p:par>
                            </p:childTnLst>
                          </p:cTn>
                        </p:par>
                        <p:par>
                          <p:cTn id="68" fill="hold">
                            <p:stCondLst>
                              <p:cond delay="4500"/>
                            </p:stCondLst>
                            <p:childTnLst>
                              <p:par>
                                <p:cTn id="69" presetID="22" presetClass="entr" presetSubtype="2"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right)">
                                      <p:cBhvr>
                                        <p:cTn id="71" dur="500"/>
                                        <p:tgtEl>
                                          <p:spTgt spid="51"/>
                                        </p:tgtEl>
                                      </p:cBhvr>
                                    </p:animEffect>
                                  </p:childTnLst>
                                </p:cTn>
                              </p:par>
                            </p:childTnLst>
                          </p:cTn>
                        </p:par>
                        <p:par>
                          <p:cTn id="72" fill="hold">
                            <p:stCondLst>
                              <p:cond delay="5000"/>
                            </p:stCondLst>
                            <p:childTnLst>
                              <p:par>
                                <p:cTn id="73" presetID="22" presetClass="entr" presetSubtype="1" fill="hold"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childTnLst>
                          </p:cTn>
                        </p:par>
                        <p:par>
                          <p:cTn id="76" fill="hold">
                            <p:stCondLst>
                              <p:cond delay="5500"/>
                            </p:stCondLst>
                            <p:childTnLst>
                              <p:par>
                                <p:cTn id="77" presetID="22" presetClass="entr" presetSubtype="2"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6000"/>
                            </p:stCondLst>
                            <p:childTnLst>
                              <p:par>
                                <p:cTn id="81" presetID="22" presetClass="entr" presetSubtype="2" fill="hold" nodeType="after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wipe(right)">
                                      <p:cBhvr>
                                        <p:cTn id="8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Flowchart: Stored Data 3"/>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5" name="Oval 4"/>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a:xfrm>
            <a:off x="11123612" y="6356352"/>
            <a:ext cx="455772" cy="365125"/>
          </a:xfrm>
        </p:spPr>
        <p:txBody>
          <a:bodyPr/>
          <a:lstStyle/>
          <a:p>
            <a:fld id="{C014DD1E-5D91-48A3-AD6D-45FBA980D106}" type="slidenum">
              <a:rPr lang="en-US" smtClean="0"/>
              <a:t>15</a:t>
            </a:fld>
            <a:endParaRPr lang="en-US" dirty="0"/>
          </a:p>
        </p:txBody>
      </p:sp>
      <p:pic>
        <p:nvPicPr>
          <p:cNvPr id="23" name="Content Placeholder 10">
            <a:extLst>
              <a:ext uri="{FF2B5EF4-FFF2-40B4-BE49-F238E27FC236}">
                <a16:creationId xmlns:a16="http://schemas.microsoft.com/office/drawing/2014/main" id="{D7ECDEAE-D669-46C3-B360-187EEA1C54E0}"/>
              </a:ext>
            </a:extLst>
          </p:cNvPr>
          <p:cNvPicPr>
            <a:picLocks noGrp="1" noChangeAspect="1"/>
          </p:cNvPicPr>
          <p:nvPr>
            <p:ph idx="1"/>
          </p:nvPr>
        </p:nvPicPr>
        <p:blipFill>
          <a:blip r:embed="rId3"/>
          <a:stretch>
            <a:fillRect/>
          </a:stretch>
        </p:blipFill>
        <p:spPr>
          <a:xfrm>
            <a:off x="4722812" y="1143000"/>
            <a:ext cx="1886213" cy="762106"/>
          </a:xfrm>
        </p:spPr>
      </p:pic>
      <p:cxnSp>
        <p:nvCxnSpPr>
          <p:cNvPr id="10" name="Connector: Elbow 9">
            <a:extLst>
              <a:ext uri="{FF2B5EF4-FFF2-40B4-BE49-F238E27FC236}">
                <a16:creationId xmlns:a16="http://schemas.microsoft.com/office/drawing/2014/main" id="{B1029AFA-5DA3-4B16-B943-95DBD77C7E0F}"/>
              </a:ext>
            </a:extLst>
          </p:cNvPr>
          <p:cNvCxnSpPr>
            <a:cxnSpLocks/>
          </p:cNvCxnSpPr>
          <p:nvPr/>
        </p:nvCxnSpPr>
        <p:spPr>
          <a:xfrm>
            <a:off x="5332412" y="1905106"/>
            <a:ext cx="6553200" cy="2819294"/>
          </a:xfrm>
          <a:prstGeom prst="bentConnector3">
            <a:avLst>
              <a:gd name="adj1" fmla="val 2907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B8671CA-5323-4AEC-A4FB-659D1CC73F5F}"/>
              </a:ext>
            </a:extLst>
          </p:cNvPr>
          <p:cNvPicPr>
            <a:picLocks noChangeAspect="1"/>
          </p:cNvPicPr>
          <p:nvPr/>
        </p:nvPicPr>
        <p:blipFill>
          <a:blip r:embed="rId4"/>
          <a:stretch>
            <a:fillRect/>
          </a:stretch>
        </p:blipFill>
        <p:spPr>
          <a:xfrm>
            <a:off x="7466012" y="1953526"/>
            <a:ext cx="4573720" cy="24727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7" name="Connector: Elbow 26">
            <a:extLst>
              <a:ext uri="{FF2B5EF4-FFF2-40B4-BE49-F238E27FC236}">
                <a16:creationId xmlns:a16="http://schemas.microsoft.com/office/drawing/2014/main" id="{4814E9C1-0E35-4903-A177-15ED61621BC7}"/>
              </a:ext>
            </a:extLst>
          </p:cNvPr>
          <p:cNvCxnSpPr>
            <a:cxnSpLocks/>
          </p:cNvCxnSpPr>
          <p:nvPr/>
        </p:nvCxnSpPr>
        <p:spPr>
          <a:xfrm rot="10800000" flipV="1">
            <a:off x="2208212" y="1219200"/>
            <a:ext cx="3124200" cy="457412"/>
          </a:xfrm>
          <a:prstGeom prst="bentConnector3">
            <a:avLst>
              <a:gd name="adj1" fmla="val 10040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D063E15C-C727-411B-A663-4B9061265699}"/>
              </a:ext>
            </a:extLst>
          </p:cNvPr>
          <p:cNvPicPr>
            <a:picLocks noChangeAspect="1"/>
          </p:cNvPicPr>
          <p:nvPr/>
        </p:nvPicPr>
        <p:blipFill>
          <a:blip r:embed="rId5"/>
          <a:stretch>
            <a:fillRect/>
          </a:stretch>
        </p:blipFill>
        <p:spPr>
          <a:xfrm>
            <a:off x="992656" y="1897944"/>
            <a:ext cx="3538888" cy="30621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6A895CC2-E028-4BCB-B7D8-5F650D012F0B}"/>
              </a:ext>
            </a:extLst>
          </p:cNvPr>
          <p:cNvSpPr txBox="1"/>
          <p:nvPr/>
        </p:nvSpPr>
        <p:spPr>
          <a:xfrm>
            <a:off x="7311310" y="4960055"/>
            <a:ext cx="4728422" cy="646331"/>
          </a:xfrm>
          <a:prstGeom prst="rect">
            <a:avLst/>
          </a:prstGeom>
          <a:noFill/>
        </p:spPr>
        <p:txBody>
          <a:bodyPr wrap="square">
            <a:spAutoFit/>
          </a:bodyPr>
          <a:lstStyle/>
          <a:p>
            <a:r>
              <a:rPr lang="en-US" sz="1800" dirty="0"/>
              <a:t>Class Node has attribute, constructor, and 1 display function</a:t>
            </a:r>
          </a:p>
        </p:txBody>
      </p:sp>
      <p:sp>
        <p:nvSpPr>
          <p:cNvPr id="15" name="TextBox 14">
            <a:extLst>
              <a:ext uri="{FF2B5EF4-FFF2-40B4-BE49-F238E27FC236}">
                <a16:creationId xmlns:a16="http://schemas.microsoft.com/office/drawing/2014/main" id="{90C3392D-10AE-44E3-910A-48E005FA0530}"/>
              </a:ext>
            </a:extLst>
          </p:cNvPr>
          <p:cNvSpPr txBox="1"/>
          <p:nvPr/>
        </p:nvSpPr>
        <p:spPr>
          <a:xfrm>
            <a:off x="992656" y="5121278"/>
            <a:ext cx="4051784" cy="923330"/>
          </a:xfrm>
          <a:prstGeom prst="rect">
            <a:avLst/>
          </a:prstGeom>
          <a:noFill/>
        </p:spPr>
        <p:txBody>
          <a:bodyPr wrap="square">
            <a:spAutoFit/>
          </a:bodyPr>
          <a:lstStyle/>
          <a:p>
            <a:r>
              <a:rPr lang="en-US" sz="1800" dirty="0"/>
              <a:t>In the main class I put 3 data </a:t>
            </a:r>
            <a:r>
              <a:rPr lang="en-US" sz="1800" b="1" dirty="0"/>
              <a:t>Nguyen Huu Hoang </a:t>
            </a:r>
            <a:r>
              <a:rPr lang="en-US" sz="1800" dirty="0"/>
              <a:t>and pushed them onto the stack – then displayed them</a:t>
            </a:r>
          </a:p>
        </p:txBody>
      </p:sp>
    </p:spTree>
    <p:extLst>
      <p:ext uri="{BB962C8B-B14F-4D97-AF65-F5344CB8AC3E}">
        <p14:creationId xmlns:p14="http://schemas.microsoft.com/office/powerpoint/2010/main" val="124471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250"/>
                            </p:stCondLst>
                            <p:childTnLst>
                              <p:par>
                                <p:cTn id="13" presetID="53" presetClass="entr" presetSubtype="16"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750" fill="hold"/>
                                        <p:tgtEl>
                                          <p:spTgt spid="16"/>
                                        </p:tgtEl>
                                        <p:attrNameLst>
                                          <p:attrName>ppt_w</p:attrName>
                                        </p:attrNameLst>
                                      </p:cBhvr>
                                      <p:tavLst>
                                        <p:tav tm="0">
                                          <p:val>
                                            <p:fltVal val="0"/>
                                          </p:val>
                                        </p:tav>
                                        <p:tav tm="100000">
                                          <p:val>
                                            <p:strVal val="#ppt_w"/>
                                          </p:val>
                                        </p:tav>
                                      </p:tavLst>
                                    </p:anim>
                                    <p:anim calcmode="lin" valueType="num">
                                      <p:cBhvr>
                                        <p:cTn id="16" dur="750" fill="hold"/>
                                        <p:tgtEl>
                                          <p:spTgt spid="16"/>
                                        </p:tgtEl>
                                        <p:attrNameLst>
                                          <p:attrName>ppt_h</p:attrName>
                                        </p:attrNameLst>
                                      </p:cBhvr>
                                      <p:tavLst>
                                        <p:tav tm="0">
                                          <p:val>
                                            <p:fltVal val="0"/>
                                          </p:val>
                                        </p:tav>
                                        <p:tav tm="100000">
                                          <p:val>
                                            <p:strVal val="#ppt_h"/>
                                          </p:val>
                                        </p:tav>
                                      </p:tavLst>
                                    </p:anim>
                                    <p:animEffect transition="in" filter="fade">
                                      <p:cBhvr>
                                        <p:cTn id="17" dur="750"/>
                                        <p:tgtEl>
                                          <p:spTgt spid="16"/>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750"/>
                                        <p:tgtEl>
                                          <p:spTgt spid="27"/>
                                        </p:tgtEl>
                                      </p:cBhvr>
                                    </p:animEffect>
                                  </p:childTnLst>
                                </p:cTn>
                              </p:par>
                            </p:childTnLst>
                          </p:cTn>
                        </p:par>
                        <p:par>
                          <p:cTn id="22" fill="hold">
                            <p:stCondLst>
                              <p:cond delay="2750"/>
                            </p:stCondLst>
                            <p:childTnLst>
                              <p:par>
                                <p:cTn id="23" presetID="22" presetClass="entr" presetSubtype="1"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up)">
                                      <p:cBhvr>
                                        <p:cTn id="25" dur="750"/>
                                        <p:tgtEl>
                                          <p:spTgt spid="38"/>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750"/>
                                        <p:tgtEl>
                                          <p:spTgt spid="13"/>
                                        </p:tgtEl>
                                      </p:cBhvr>
                                    </p:animEffect>
                                  </p:childTnLst>
                                </p:cTn>
                              </p:par>
                            </p:childTnLst>
                          </p:cTn>
                        </p:par>
                        <p:par>
                          <p:cTn id="30" fill="hold">
                            <p:stCondLst>
                              <p:cond delay="4250"/>
                            </p:stCondLst>
                            <p:childTnLst>
                              <p:par>
                                <p:cTn id="31" presetID="14" presetClass="entr" presetSubtype="1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79A3B1-EA92-427F-A439-A8A6D0398D4A}"/>
              </a:ext>
            </a:extLst>
          </p:cNvPr>
          <p:cNvSpPr>
            <a:spLocks noGrp="1"/>
          </p:cNvSpPr>
          <p:nvPr>
            <p:ph type="sldNum" sz="quarter" idx="12"/>
          </p:nvPr>
        </p:nvSpPr>
        <p:spPr>
          <a:xfrm>
            <a:off x="11123612" y="6356352"/>
            <a:ext cx="455772" cy="365125"/>
          </a:xfrm>
        </p:spPr>
        <p:txBody>
          <a:bodyPr/>
          <a:lstStyle/>
          <a:p>
            <a:fld id="{C014DD1E-5D91-48A3-AD6D-45FBA980D106}" type="slidenum">
              <a:rPr lang="en-US" smtClean="0"/>
              <a:t>16</a:t>
            </a:fld>
            <a:endParaRPr lang="en-US" dirty="0"/>
          </a:p>
        </p:txBody>
      </p:sp>
      <p:pic>
        <p:nvPicPr>
          <p:cNvPr id="38" name="Picture 37">
            <a:extLst>
              <a:ext uri="{FF2B5EF4-FFF2-40B4-BE49-F238E27FC236}">
                <a16:creationId xmlns:a16="http://schemas.microsoft.com/office/drawing/2014/main" id="{D063E15C-C727-411B-A663-4B9061265699}"/>
              </a:ext>
            </a:extLst>
          </p:cNvPr>
          <p:cNvPicPr>
            <a:picLocks noChangeAspect="1"/>
          </p:cNvPicPr>
          <p:nvPr/>
        </p:nvPicPr>
        <p:blipFill>
          <a:blip r:embed="rId3"/>
          <a:stretch>
            <a:fillRect/>
          </a:stretch>
        </p:blipFill>
        <p:spPr>
          <a:xfrm>
            <a:off x="1065212" y="1143000"/>
            <a:ext cx="3124200" cy="27032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5" name="Picture 14">
            <a:extLst>
              <a:ext uri="{FF2B5EF4-FFF2-40B4-BE49-F238E27FC236}">
                <a16:creationId xmlns:a16="http://schemas.microsoft.com/office/drawing/2014/main" id="{8711FD65-5CC8-4870-9F9D-3A2044CD9971}"/>
              </a:ext>
            </a:extLst>
          </p:cNvPr>
          <p:cNvPicPr>
            <a:picLocks noChangeAspect="1"/>
          </p:cNvPicPr>
          <p:nvPr/>
        </p:nvPicPr>
        <p:blipFill>
          <a:blip r:embed="rId4"/>
          <a:stretch>
            <a:fillRect/>
          </a:stretch>
        </p:blipFill>
        <p:spPr>
          <a:xfrm>
            <a:off x="7855584" y="3809857"/>
            <a:ext cx="3451118" cy="27224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Arrow: Right 15">
            <a:extLst>
              <a:ext uri="{FF2B5EF4-FFF2-40B4-BE49-F238E27FC236}">
                <a16:creationId xmlns:a16="http://schemas.microsoft.com/office/drawing/2014/main" id="{C697274C-A407-4A4C-9C95-4524AB47128D}"/>
              </a:ext>
            </a:extLst>
          </p:cNvPr>
          <p:cNvSpPr/>
          <p:nvPr/>
        </p:nvSpPr>
        <p:spPr>
          <a:xfrm>
            <a:off x="5027612" y="1969931"/>
            <a:ext cx="2133600" cy="524715"/>
          </a:xfrm>
          <a:prstGeom prst="rightArrow">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Arrow: Right 17">
            <a:extLst>
              <a:ext uri="{FF2B5EF4-FFF2-40B4-BE49-F238E27FC236}">
                <a16:creationId xmlns:a16="http://schemas.microsoft.com/office/drawing/2014/main" id="{4205161C-BE62-4A95-B166-51BFFA6FCBE9}"/>
              </a:ext>
            </a:extLst>
          </p:cNvPr>
          <p:cNvSpPr/>
          <p:nvPr/>
        </p:nvSpPr>
        <p:spPr>
          <a:xfrm rot="10800000">
            <a:off x="5077727" y="4876801"/>
            <a:ext cx="2133600" cy="524715"/>
          </a:xfrm>
          <a:prstGeom prst="rightArrow">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pic>
        <p:nvPicPr>
          <p:cNvPr id="19" name="Picture 18">
            <a:extLst>
              <a:ext uri="{FF2B5EF4-FFF2-40B4-BE49-F238E27FC236}">
                <a16:creationId xmlns:a16="http://schemas.microsoft.com/office/drawing/2014/main" id="{F254E3BB-4E6B-40A1-9B04-44DBBACC84E8}"/>
              </a:ext>
            </a:extLst>
          </p:cNvPr>
          <p:cNvPicPr>
            <a:picLocks noChangeAspect="1"/>
          </p:cNvPicPr>
          <p:nvPr/>
        </p:nvPicPr>
        <p:blipFill>
          <a:blip r:embed="rId5"/>
          <a:stretch>
            <a:fillRect/>
          </a:stretch>
        </p:blipFill>
        <p:spPr>
          <a:xfrm>
            <a:off x="7803909" y="1499393"/>
            <a:ext cx="3439005" cy="15146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1" name="Picture 20">
            <a:extLst>
              <a:ext uri="{FF2B5EF4-FFF2-40B4-BE49-F238E27FC236}">
                <a16:creationId xmlns:a16="http://schemas.microsoft.com/office/drawing/2014/main" id="{B2736532-285B-4A62-98EB-F6600DA7F3ED}"/>
              </a:ext>
            </a:extLst>
          </p:cNvPr>
          <p:cNvPicPr>
            <a:picLocks noChangeAspect="1"/>
          </p:cNvPicPr>
          <p:nvPr/>
        </p:nvPicPr>
        <p:blipFill>
          <a:blip r:embed="rId6"/>
          <a:stretch>
            <a:fillRect/>
          </a:stretch>
        </p:blipFill>
        <p:spPr>
          <a:xfrm>
            <a:off x="698524" y="4739436"/>
            <a:ext cx="3677163" cy="1324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2" name="TextBox 21">
            <a:extLst>
              <a:ext uri="{FF2B5EF4-FFF2-40B4-BE49-F238E27FC236}">
                <a16:creationId xmlns:a16="http://schemas.microsoft.com/office/drawing/2014/main" id="{7D760D3C-06D1-4EA9-B930-D8A2C3D3C8AE}"/>
              </a:ext>
            </a:extLst>
          </p:cNvPr>
          <p:cNvSpPr txBox="1"/>
          <p:nvPr/>
        </p:nvSpPr>
        <p:spPr>
          <a:xfrm>
            <a:off x="5090927" y="1551585"/>
            <a:ext cx="1931086" cy="369332"/>
          </a:xfrm>
          <a:prstGeom prst="rect">
            <a:avLst/>
          </a:prstGeom>
          <a:noFill/>
        </p:spPr>
        <p:txBody>
          <a:bodyPr wrap="square" rtlCol="0">
            <a:spAutoFit/>
          </a:bodyPr>
          <a:lstStyle/>
          <a:p>
            <a:r>
              <a:rPr lang="en-US" sz="1800" dirty="0">
                <a:ln w="0"/>
                <a:gradFill>
                  <a:gsLst>
                    <a:gs pos="21000">
                      <a:srgbClr val="53575C"/>
                    </a:gs>
                    <a:gs pos="88000">
                      <a:srgbClr val="C5C7CA"/>
                    </a:gs>
                  </a:gsLst>
                  <a:lin ang="5400000"/>
                </a:gradFill>
              </a:rPr>
              <a:t>Result after push</a:t>
            </a:r>
          </a:p>
        </p:txBody>
      </p:sp>
      <p:sp>
        <p:nvSpPr>
          <p:cNvPr id="24" name="TextBox 23">
            <a:extLst>
              <a:ext uri="{FF2B5EF4-FFF2-40B4-BE49-F238E27FC236}">
                <a16:creationId xmlns:a16="http://schemas.microsoft.com/office/drawing/2014/main" id="{4D952861-DCCF-4C13-87ED-AFA742AA4643}"/>
              </a:ext>
            </a:extLst>
          </p:cNvPr>
          <p:cNvSpPr txBox="1"/>
          <p:nvPr/>
        </p:nvSpPr>
        <p:spPr>
          <a:xfrm>
            <a:off x="5280241" y="4507469"/>
            <a:ext cx="1931086" cy="369332"/>
          </a:xfrm>
          <a:prstGeom prst="rect">
            <a:avLst/>
          </a:prstGeom>
          <a:noFill/>
        </p:spPr>
        <p:txBody>
          <a:bodyPr wrap="square" rtlCol="0">
            <a:spAutoFit/>
          </a:bodyPr>
          <a:lstStyle/>
          <a:p>
            <a:r>
              <a:rPr lang="en-US" sz="1800" dirty="0">
                <a:ln w="0"/>
                <a:gradFill>
                  <a:gsLst>
                    <a:gs pos="21000">
                      <a:srgbClr val="53575C"/>
                    </a:gs>
                    <a:gs pos="88000">
                      <a:srgbClr val="C5C7CA"/>
                    </a:gs>
                  </a:gsLst>
                  <a:lin ang="5400000"/>
                </a:gradFill>
              </a:rPr>
              <a:t>Result after pop</a:t>
            </a:r>
          </a:p>
        </p:txBody>
      </p:sp>
      <p:sp>
        <p:nvSpPr>
          <p:cNvPr id="25" name="Flowchart: Stored Data 24">
            <a:extLst>
              <a:ext uri="{FF2B5EF4-FFF2-40B4-BE49-F238E27FC236}">
                <a16:creationId xmlns:a16="http://schemas.microsoft.com/office/drawing/2014/main" id="{D93B3043-E685-436D-81FC-266D1395FBB0}"/>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6" name="Oval 25">
            <a:extLst>
              <a:ext uri="{FF2B5EF4-FFF2-40B4-BE49-F238E27FC236}">
                <a16:creationId xmlns:a16="http://schemas.microsoft.com/office/drawing/2014/main" id="{A12C18B0-1253-43E6-9F48-14E3256A52E4}"/>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Oval 26">
            <a:extLst>
              <a:ext uri="{FF2B5EF4-FFF2-40B4-BE49-F238E27FC236}">
                <a16:creationId xmlns:a16="http://schemas.microsoft.com/office/drawing/2014/main" id="{97282007-DE3D-4AB9-8589-E1CAAED5C23F}"/>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Oval 27">
            <a:extLst>
              <a:ext uri="{FF2B5EF4-FFF2-40B4-BE49-F238E27FC236}">
                <a16:creationId xmlns:a16="http://schemas.microsoft.com/office/drawing/2014/main" id="{5516DDC8-D0F8-4C80-84BF-9ED8BC6E36CA}"/>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60071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1000"/>
                                        <p:tgtEl>
                                          <p:spTgt spid="38"/>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1000"/>
                                        <p:tgtEl>
                                          <p:spTgt spid="1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1500"/>
                            </p:stCondLst>
                            <p:childTnLst>
                              <p:par>
                                <p:cTn id="16" presetID="22" presetClass="entr" presetSubtype="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anim calcmode="lin" valueType="num">
                                      <p:cBhvr>
                                        <p:cTn id="31" dur="500" fill="hold"/>
                                        <p:tgtEl>
                                          <p:spTgt spid="22"/>
                                        </p:tgtEl>
                                        <p:attrNameLst>
                                          <p:attrName>ppt_x</p:attrName>
                                        </p:attrNameLst>
                                      </p:cBhvr>
                                      <p:tavLst>
                                        <p:tav tm="0">
                                          <p:val>
                                            <p:strVal val="#ppt_x"/>
                                          </p:val>
                                        </p:tav>
                                        <p:tav tm="100000">
                                          <p:val>
                                            <p:strVal val="#ppt_x"/>
                                          </p:val>
                                        </p:tav>
                                      </p:tavLst>
                                    </p:anim>
                                    <p:anim calcmode="lin" valueType="num">
                                      <p:cBhvr>
                                        <p:cTn id="32" dur="50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anim calcmode="lin" valueType="num">
                                      <p:cBhvr>
                                        <p:cTn id="37" dur="500" fill="hold"/>
                                        <p:tgtEl>
                                          <p:spTgt spid="24"/>
                                        </p:tgtEl>
                                        <p:attrNameLst>
                                          <p:attrName>ppt_x</p:attrName>
                                        </p:attrNameLst>
                                      </p:cBhvr>
                                      <p:tavLst>
                                        <p:tav tm="0">
                                          <p:val>
                                            <p:strVal val="#ppt_x"/>
                                          </p:val>
                                        </p:tav>
                                        <p:tav tm="100000">
                                          <p:val>
                                            <p:strVal val="#ppt_x"/>
                                          </p:val>
                                        </p:tav>
                                      </p:tavLst>
                                    </p:anim>
                                    <p:anim calcmode="lin" valueType="num">
                                      <p:cBhvr>
                                        <p:cTn id="38"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2"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8BE27F-AF88-43A1-AB7B-8E2978FFEF04}"/>
              </a:ext>
            </a:extLst>
          </p:cNvPr>
          <p:cNvPicPr>
            <a:picLocks noChangeAspect="1"/>
          </p:cNvPicPr>
          <p:nvPr/>
        </p:nvPicPr>
        <p:blipFill>
          <a:blip r:embed="rId3"/>
          <a:stretch>
            <a:fillRect/>
          </a:stretch>
        </p:blipFill>
        <p:spPr>
          <a:xfrm>
            <a:off x="1293812" y="2057400"/>
            <a:ext cx="5295900" cy="41922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87ACB948-DAC7-4A0A-99EC-E2773AF4BD35}"/>
              </a:ext>
            </a:extLst>
          </p:cNvPr>
          <p:cNvPicPr>
            <a:picLocks noChangeAspect="1"/>
          </p:cNvPicPr>
          <p:nvPr/>
        </p:nvPicPr>
        <p:blipFill>
          <a:blip r:embed="rId4"/>
          <a:stretch>
            <a:fillRect/>
          </a:stretch>
        </p:blipFill>
        <p:spPr>
          <a:xfrm>
            <a:off x="7770812" y="2567394"/>
            <a:ext cx="3648584" cy="31722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Flowchart: Stored Data 19">
            <a:extLst>
              <a:ext uri="{FF2B5EF4-FFF2-40B4-BE49-F238E27FC236}">
                <a16:creationId xmlns:a16="http://schemas.microsoft.com/office/drawing/2014/main" id="{90253F5D-699E-4649-96EA-D0955AF13056}"/>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3" name="Oval 22">
            <a:extLst>
              <a:ext uri="{FF2B5EF4-FFF2-40B4-BE49-F238E27FC236}">
                <a16:creationId xmlns:a16="http://schemas.microsoft.com/office/drawing/2014/main" id="{E8048A93-215D-455D-87C3-846C51209C2F}"/>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Oval 24">
            <a:extLst>
              <a:ext uri="{FF2B5EF4-FFF2-40B4-BE49-F238E27FC236}">
                <a16:creationId xmlns:a16="http://schemas.microsoft.com/office/drawing/2014/main" id="{539C3FAD-BAAA-4A24-AF70-62CE28D2936A}"/>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Oval 25">
            <a:extLst>
              <a:ext uri="{FF2B5EF4-FFF2-40B4-BE49-F238E27FC236}">
                <a16:creationId xmlns:a16="http://schemas.microsoft.com/office/drawing/2014/main" id="{E09046A5-999C-48CD-8034-708C398061B4}"/>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Placeholder 10">
            <a:extLst>
              <a:ext uri="{FF2B5EF4-FFF2-40B4-BE49-F238E27FC236}">
                <a16:creationId xmlns:a16="http://schemas.microsoft.com/office/drawing/2014/main" id="{3B6DF03A-16FD-4DFA-B24A-6E7D0CC0E0C2}"/>
              </a:ext>
            </a:extLst>
          </p:cNvPr>
          <p:cNvSpPr>
            <a:spLocks noGrp="1"/>
          </p:cNvSpPr>
          <p:nvPr>
            <p:ph type="sldNum" sz="quarter" idx="12"/>
          </p:nvPr>
        </p:nvSpPr>
        <p:spPr/>
        <p:txBody>
          <a:bodyPr/>
          <a:lstStyle/>
          <a:p>
            <a:fld id="{C014DD1E-5D91-48A3-AD6D-45FBA980D106}" type="slidenum">
              <a:rPr lang="en-US" smtClean="0"/>
              <a:t>17</a:t>
            </a:fld>
            <a:endParaRPr lang="en-US"/>
          </a:p>
        </p:txBody>
      </p:sp>
      <p:sp>
        <p:nvSpPr>
          <p:cNvPr id="3" name="Rectangle 2">
            <a:extLst>
              <a:ext uri="{FF2B5EF4-FFF2-40B4-BE49-F238E27FC236}">
                <a16:creationId xmlns:a16="http://schemas.microsoft.com/office/drawing/2014/main" id="{C37E1DC1-73E3-4807-983A-BD0995E4B1F0}"/>
              </a:ext>
            </a:extLst>
          </p:cNvPr>
          <p:cNvSpPr/>
          <p:nvPr/>
        </p:nvSpPr>
        <p:spPr>
          <a:xfrm>
            <a:off x="3351212" y="1262862"/>
            <a:ext cx="6096000" cy="6096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Stack with LinkedList</a:t>
            </a:r>
          </a:p>
        </p:txBody>
      </p:sp>
    </p:spTree>
    <p:extLst>
      <p:ext uri="{BB962C8B-B14F-4D97-AF65-F5344CB8AC3E}">
        <p14:creationId xmlns:p14="http://schemas.microsoft.com/office/powerpoint/2010/main" val="135223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ppt_w+.3"/>
                                          </p:val>
                                        </p:tav>
                                        <p:tav tm="100000">
                                          <p:val>
                                            <p:strVal val="#ppt_w"/>
                                          </p:val>
                                        </p:tav>
                                      </p:tavLst>
                                    </p:anim>
                                    <p:anim calcmode="lin" valueType="num">
                                      <p:cBhvr>
                                        <p:cTn id="14" dur="1000" fill="hold"/>
                                        <p:tgtEl>
                                          <p:spTgt spid="10"/>
                                        </p:tgtEl>
                                        <p:attrNameLst>
                                          <p:attrName>ppt_h</p:attrName>
                                        </p:attrNameLst>
                                      </p:cBhvr>
                                      <p:tavLst>
                                        <p:tav tm="0">
                                          <p:val>
                                            <p:strVal val="#ppt_h"/>
                                          </p:val>
                                        </p:tav>
                                        <p:tav tm="100000">
                                          <p:val>
                                            <p:strVal val="#ppt_h"/>
                                          </p:val>
                                        </p:tav>
                                      </p:tavLst>
                                    </p:anim>
                                    <p:animEffect transition="in" filter="fade">
                                      <p:cBhvr>
                                        <p:cTn id="15" dur="1000"/>
                                        <p:tgtEl>
                                          <p:spTgt spid="10"/>
                                        </p:tgtEl>
                                      </p:cBhvr>
                                    </p:animEffect>
                                  </p:childTnLst>
                                </p:cTn>
                              </p:par>
                            </p:childTnLst>
                          </p:cTn>
                        </p:par>
                        <p:par>
                          <p:cTn id="16" fill="hold">
                            <p:stCondLst>
                              <p:cond delay="2000"/>
                            </p:stCondLst>
                            <p:childTnLst>
                              <p:par>
                                <p:cTn id="17" presetID="14" presetClass="entr" presetSubtype="1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795F02-1E39-468C-8C8D-54C18CA4A40F}"/>
              </a:ext>
            </a:extLst>
          </p:cNvPr>
          <p:cNvPicPr>
            <a:picLocks noChangeAspect="1"/>
          </p:cNvPicPr>
          <p:nvPr/>
        </p:nvPicPr>
        <p:blipFill>
          <a:blip r:embed="rId3"/>
          <a:stretch>
            <a:fillRect/>
          </a:stretch>
        </p:blipFill>
        <p:spPr>
          <a:xfrm>
            <a:off x="1006788" y="1295400"/>
            <a:ext cx="3284621" cy="2971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1" name="Picture 10">
            <a:extLst>
              <a:ext uri="{FF2B5EF4-FFF2-40B4-BE49-F238E27FC236}">
                <a16:creationId xmlns:a16="http://schemas.microsoft.com/office/drawing/2014/main" id="{EBC3557E-9657-4777-829E-07F6F7EA905D}"/>
              </a:ext>
            </a:extLst>
          </p:cNvPr>
          <p:cNvPicPr>
            <a:picLocks noChangeAspect="1"/>
          </p:cNvPicPr>
          <p:nvPr/>
        </p:nvPicPr>
        <p:blipFill>
          <a:blip r:embed="rId4"/>
          <a:stretch>
            <a:fillRect/>
          </a:stretch>
        </p:blipFill>
        <p:spPr>
          <a:xfrm>
            <a:off x="7466012" y="1143000"/>
            <a:ext cx="4572638" cy="36581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3" name="Picture 12">
            <a:extLst>
              <a:ext uri="{FF2B5EF4-FFF2-40B4-BE49-F238E27FC236}">
                <a16:creationId xmlns:a16="http://schemas.microsoft.com/office/drawing/2014/main" id="{B2C3FD02-403A-4A1A-BC18-E28BAD813778}"/>
              </a:ext>
            </a:extLst>
          </p:cNvPr>
          <p:cNvPicPr>
            <a:picLocks noChangeAspect="1"/>
          </p:cNvPicPr>
          <p:nvPr/>
        </p:nvPicPr>
        <p:blipFill>
          <a:blip r:embed="rId5"/>
          <a:stretch>
            <a:fillRect/>
          </a:stretch>
        </p:blipFill>
        <p:spPr>
          <a:xfrm>
            <a:off x="2894012" y="4678574"/>
            <a:ext cx="4246670" cy="19707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15" name="Straight Connector 14">
            <a:extLst>
              <a:ext uri="{FF2B5EF4-FFF2-40B4-BE49-F238E27FC236}">
                <a16:creationId xmlns:a16="http://schemas.microsoft.com/office/drawing/2014/main" id="{B0A3A7A0-C6AF-496C-91F7-5C357C9DE6A0}"/>
              </a:ext>
            </a:extLst>
          </p:cNvPr>
          <p:cNvCxnSpPr/>
          <p:nvPr/>
        </p:nvCxnSpPr>
        <p:spPr>
          <a:xfrm>
            <a:off x="4341812" y="3581400"/>
            <a:ext cx="457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CE91821-2ACF-4E68-B848-30A1459E50F7}"/>
              </a:ext>
            </a:extLst>
          </p:cNvPr>
          <p:cNvSpPr txBox="1"/>
          <p:nvPr/>
        </p:nvSpPr>
        <p:spPr>
          <a:xfrm>
            <a:off x="4797424" y="3396734"/>
            <a:ext cx="1220788" cy="369332"/>
          </a:xfrm>
          <a:prstGeom prst="rect">
            <a:avLst/>
          </a:prstGeom>
          <a:noFill/>
        </p:spPr>
        <p:txBody>
          <a:bodyPr wrap="square" rtlCol="0">
            <a:spAutoFit/>
          </a:bodyPr>
          <a:lstStyle/>
          <a:p>
            <a:r>
              <a:rPr lang="en-US" sz="1800" b="1" dirty="0" err="1"/>
              <a:t>isEmpty</a:t>
            </a:r>
            <a:r>
              <a:rPr lang="en-US" sz="1800" b="1" dirty="0"/>
              <a:t>()</a:t>
            </a:r>
          </a:p>
        </p:txBody>
      </p:sp>
      <p:cxnSp>
        <p:nvCxnSpPr>
          <p:cNvPr id="17" name="Straight Connector 16">
            <a:extLst>
              <a:ext uri="{FF2B5EF4-FFF2-40B4-BE49-F238E27FC236}">
                <a16:creationId xmlns:a16="http://schemas.microsoft.com/office/drawing/2014/main" id="{EDEE18F3-CA5C-471D-BA06-7752D9765439}"/>
              </a:ext>
            </a:extLst>
          </p:cNvPr>
          <p:cNvCxnSpPr>
            <a:cxnSpLocks/>
          </p:cNvCxnSpPr>
          <p:nvPr/>
        </p:nvCxnSpPr>
        <p:spPr>
          <a:xfrm>
            <a:off x="6627812" y="1447800"/>
            <a:ext cx="7414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14CE48-14B8-4966-8AC9-E64EA6CC3FA7}"/>
              </a:ext>
            </a:extLst>
          </p:cNvPr>
          <p:cNvSpPr txBox="1"/>
          <p:nvPr/>
        </p:nvSpPr>
        <p:spPr>
          <a:xfrm>
            <a:off x="5774268" y="1186094"/>
            <a:ext cx="801688" cy="369332"/>
          </a:xfrm>
          <a:prstGeom prst="rect">
            <a:avLst/>
          </a:prstGeom>
          <a:noFill/>
        </p:spPr>
        <p:txBody>
          <a:bodyPr wrap="square" rtlCol="0">
            <a:spAutoFit/>
          </a:bodyPr>
          <a:lstStyle/>
          <a:p>
            <a:r>
              <a:rPr lang="en-US" sz="1800" b="1" dirty="0"/>
              <a:t>Push()</a:t>
            </a:r>
          </a:p>
        </p:txBody>
      </p:sp>
      <p:cxnSp>
        <p:nvCxnSpPr>
          <p:cNvPr id="23" name="Straight Connector 22">
            <a:extLst>
              <a:ext uri="{FF2B5EF4-FFF2-40B4-BE49-F238E27FC236}">
                <a16:creationId xmlns:a16="http://schemas.microsoft.com/office/drawing/2014/main" id="{EBFCB0B6-141B-4CEF-B6AF-C7F34CB358C1}"/>
              </a:ext>
            </a:extLst>
          </p:cNvPr>
          <p:cNvCxnSpPr>
            <a:cxnSpLocks/>
          </p:cNvCxnSpPr>
          <p:nvPr/>
        </p:nvCxnSpPr>
        <p:spPr>
          <a:xfrm>
            <a:off x="6655591" y="2663482"/>
            <a:ext cx="7414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58143C-9CF7-45D3-BA62-4711804EC15C}"/>
              </a:ext>
            </a:extLst>
          </p:cNvPr>
          <p:cNvSpPr txBox="1"/>
          <p:nvPr/>
        </p:nvSpPr>
        <p:spPr>
          <a:xfrm>
            <a:off x="5826124" y="2411968"/>
            <a:ext cx="801688" cy="369332"/>
          </a:xfrm>
          <a:prstGeom prst="rect">
            <a:avLst/>
          </a:prstGeom>
          <a:noFill/>
        </p:spPr>
        <p:txBody>
          <a:bodyPr wrap="square" rtlCol="0">
            <a:spAutoFit/>
          </a:bodyPr>
          <a:lstStyle/>
          <a:p>
            <a:r>
              <a:rPr lang="en-US" sz="1800" b="1" dirty="0"/>
              <a:t>POP()</a:t>
            </a:r>
          </a:p>
        </p:txBody>
      </p:sp>
      <p:cxnSp>
        <p:nvCxnSpPr>
          <p:cNvPr id="25" name="Straight Connector 24">
            <a:extLst>
              <a:ext uri="{FF2B5EF4-FFF2-40B4-BE49-F238E27FC236}">
                <a16:creationId xmlns:a16="http://schemas.microsoft.com/office/drawing/2014/main" id="{608239D0-FCC2-47B5-B92E-1F212E4FA08A}"/>
              </a:ext>
            </a:extLst>
          </p:cNvPr>
          <p:cNvCxnSpPr>
            <a:cxnSpLocks/>
          </p:cNvCxnSpPr>
          <p:nvPr/>
        </p:nvCxnSpPr>
        <p:spPr>
          <a:xfrm>
            <a:off x="2147356" y="5073002"/>
            <a:ext cx="7414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6134926-50E2-46E2-8F36-147E64DF9984}"/>
              </a:ext>
            </a:extLst>
          </p:cNvPr>
          <p:cNvSpPr txBox="1"/>
          <p:nvPr/>
        </p:nvSpPr>
        <p:spPr>
          <a:xfrm>
            <a:off x="1141412" y="4801111"/>
            <a:ext cx="1028700" cy="369332"/>
          </a:xfrm>
          <a:prstGeom prst="rect">
            <a:avLst/>
          </a:prstGeom>
          <a:noFill/>
        </p:spPr>
        <p:txBody>
          <a:bodyPr wrap="square" rtlCol="0">
            <a:spAutoFit/>
          </a:bodyPr>
          <a:lstStyle/>
          <a:p>
            <a:r>
              <a:rPr lang="en-US" sz="1800" b="1" dirty="0"/>
              <a:t>Display()</a:t>
            </a:r>
          </a:p>
        </p:txBody>
      </p:sp>
      <p:sp>
        <p:nvSpPr>
          <p:cNvPr id="27" name="Flowchart: Stored Data 26">
            <a:extLst>
              <a:ext uri="{FF2B5EF4-FFF2-40B4-BE49-F238E27FC236}">
                <a16:creationId xmlns:a16="http://schemas.microsoft.com/office/drawing/2014/main" id="{30597482-F8F7-4BA0-91F5-F2FCC8098177}"/>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8" name="Oval 27">
            <a:extLst>
              <a:ext uri="{FF2B5EF4-FFF2-40B4-BE49-F238E27FC236}">
                <a16:creationId xmlns:a16="http://schemas.microsoft.com/office/drawing/2014/main" id="{B43C91BC-D311-48A4-997B-3289DC92B7FE}"/>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53B25CCA-5F63-44CD-8159-1590EEF37613}"/>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Oval 29">
            <a:extLst>
              <a:ext uri="{FF2B5EF4-FFF2-40B4-BE49-F238E27FC236}">
                <a16:creationId xmlns:a16="http://schemas.microsoft.com/office/drawing/2014/main" id="{FBCA2AFE-1B2A-4B41-9E5B-8632DC225074}"/>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Slide Number Placeholder 30">
            <a:extLst>
              <a:ext uri="{FF2B5EF4-FFF2-40B4-BE49-F238E27FC236}">
                <a16:creationId xmlns:a16="http://schemas.microsoft.com/office/drawing/2014/main" id="{5402515C-7066-47E8-B8AD-444562EEAE7B}"/>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353772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1+#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250"/>
                                        <p:tgtEl>
                                          <p:spTgt spid="15"/>
                                        </p:tgtEl>
                                      </p:cBhvr>
                                    </p:animEffect>
                                  </p:childTnLst>
                                </p:cTn>
                              </p:par>
                            </p:childTnLst>
                          </p:cTn>
                        </p:par>
                        <p:par>
                          <p:cTn id="24" fill="hold">
                            <p:stCondLst>
                              <p:cond delay="32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250"/>
                                        <p:tgtEl>
                                          <p:spTgt spid="16"/>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right)">
                                      <p:cBhvr>
                                        <p:cTn id="31" dur="250"/>
                                        <p:tgtEl>
                                          <p:spTgt spid="25"/>
                                        </p:tgtEl>
                                      </p:cBhvr>
                                    </p:animEffect>
                                  </p:childTnLst>
                                </p:cTn>
                              </p:par>
                            </p:childTnLst>
                          </p:cTn>
                        </p:par>
                        <p:par>
                          <p:cTn id="32" fill="hold">
                            <p:stCondLst>
                              <p:cond delay="3750"/>
                            </p:stCondLst>
                            <p:childTnLst>
                              <p:par>
                                <p:cTn id="33" presetID="22" presetClass="entr" presetSubtype="2"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right)">
                                      <p:cBhvr>
                                        <p:cTn id="35" dur="250"/>
                                        <p:tgtEl>
                                          <p:spTgt spid="26"/>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right)">
                                      <p:cBhvr>
                                        <p:cTn id="39" dur="250"/>
                                        <p:tgtEl>
                                          <p:spTgt spid="17"/>
                                        </p:tgtEl>
                                      </p:cBhvr>
                                    </p:animEffect>
                                  </p:childTnLst>
                                </p:cTn>
                              </p:par>
                            </p:childTnLst>
                          </p:cTn>
                        </p:par>
                        <p:par>
                          <p:cTn id="40" fill="hold">
                            <p:stCondLst>
                              <p:cond delay="4250"/>
                            </p:stCondLst>
                            <p:childTnLst>
                              <p:par>
                                <p:cTn id="41" presetID="22" presetClass="entr" presetSubtype="2"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250"/>
                                        <p:tgtEl>
                                          <p:spTgt spid="18"/>
                                        </p:tgtEl>
                                      </p:cBhvr>
                                    </p:animEffect>
                                  </p:childTnLst>
                                </p:cTn>
                              </p:par>
                            </p:childTnLst>
                          </p:cTn>
                        </p:par>
                        <p:par>
                          <p:cTn id="44" fill="hold">
                            <p:stCondLst>
                              <p:cond delay="4500"/>
                            </p:stCondLst>
                            <p:childTnLst>
                              <p:par>
                                <p:cTn id="45" presetID="22" presetClass="entr" presetSubtype="2"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right)">
                                      <p:cBhvr>
                                        <p:cTn id="47" dur="250"/>
                                        <p:tgtEl>
                                          <p:spTgt spid="23"/>
                                        </p:tgtEl>
                                      </p:cBhvr>
                                    </p:animEffect>
                                  </p:childTnLst>
                                </p:cTn>
                              </p:par>
                            </p:childTnLst>
                          </p:cTn>
                        </p:par>
                        <p:par>
                          <p:cTn id="48" fill="hold">
                            <p:stCondLst>
                              <p:cond delay="4750"/>
                            </p:stCondLst>
                            <p:childTnLst>
                              <p:par>
                                <p:cTn id="49" presetID="22" presetClass="entr" presetSubtype="2"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right)">
                                      <p:cBhvr>
                                        <p:cTn id="51"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4"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75000">
              <a:schemeClr val="bg2">
                <a:tint val="100000"/>
                <a:shade val="30000"/>
                <a:satMod val="100000"/>
              </a:schemeClr>
            </a:gs>
            <a:gs pos="7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F4A730-E5ED-4D33-AADC-6C320F766870}"/>
              </a:ext>
            </a:extLst>
          </p:cNvPr>
          <p:cNvPicPr>
            <a:picLocks noChangeAspect="1"/>
          </p:cNvPicPr>
          <p:nvPr/>
        </p:nvPicPr>
        <p:blipFill>
          <a:blip r:embed="rId3"/>
          <a:stretch>
            <a:fillRect/>
          </a:stretch>
        </p:blipFill>
        <p:spPr>
          <a:xfrm>
            <a:off x="2284412" y="1209040"/>
            <a:ext cx="4761781" cy="3657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4" name="Picture 13">
            <a:extLst>
              <a:ext uri="{FF2B5EF4-FFF2-40B4-BE49-F238E27FC236}">
                <a16:creationId xmlns:a16="http://schemas.microsoft.com/office/drawing/2014/main" id="{101A5896-04D4-4855-B1D4-6199043DF88C}"/>
              </a:ext>
            </a:extLst>
          </p:cNvPr>
          <p:cNvPicPr>
            <a:picLocks noChangeAspect="1"/>
          </p:cNvPicPr>
          <p:nvPr/>
        </p:nvPicPr>
        <p:blipFill>
          <a:blip r:embed="rId4"/>
          <a:stretch>
            <a:fillRect/>
          </a:stretch>
        </p:blipFill>
        <p:spPr>
          <a:xfrm>
            <a:off x="8027436" y="1219200"/>
            <a:ext cx="3825743" cy="4114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7" name="TextBox 26">
            <a:extLst>
              <a:ext uri="{FF2B5EF4-FFF2-40B4-BE49-F238E27FC236}">
                <a16:creationId xmlns:a16="http://schemas.microsoft.com/office/drawing/2014/main" id="{DD52FA91-74D9-4870-B706-456502ECE150}"/>
              </a:ext>
            </a:extLst>
          </p:cNvPr>
          <p:cNvSpPr txBox="1"/>
          <p:nvPr/>
        </p:nvSpPr>
        <p:spPr>
          <a:xfrm>
            <a:off x="1046534" y="4902200"/>
            <a:ext cx="6229710" cy="1323439"/>
          </a:xfrm>
          <a:prstGeom prst="rect">
            <a:avLst/>
          </a:prstGeom>
          <a:noFill/>
        </p:spPr>
        <p:txBody>
          <a:bodyPr wrap="square">
            <a:spAutoFit/>
          </a:bodyPr>
          <a:lstStyle/>
          <a:p>
            <a:r>
              <a:rPr lang="en-US" sz="2000" dirty="0"/>
              <a:t>In the main class, we will deploy the program using the Switch case. There are 4 cases for different options such as:</a:t>
            </a:r>
          </a:p>
          <a:p>
            <a:r>
              <a:rPr lang="en-US" sz="2000" b="1" dirty="0"/>
              <a:t>Insert, display, remove </a:t>
            </a:r>
            <a:r>
              <a:rPr lang="en-US" sz="2000" dirty="0"/>
              <a:t>information and </a:t>
            </a:r>
            <a:r>
              <a:rPr lang="en-US" sz="2000" b="1" dirty="0"/>
              <a:t>exit</a:t>
            </a:r>
            <a:r>
              <a:rPr lang="en-US" sz="2000" dirty="0"/>
              <a:t> the program.</a:t>
            </a:r>
          </a:p>
        </p:txBody>
      </p:sp>
      <p:sp>
        <p:nvSpPr>
          <p:cNvPr id="28" name="Flowchart: Stored Data 27">
            <a:extLst>
              <a:ext uri="{FF2B5EF4-FFF2-40B4-BE49-F238E27FC236}">
                <a16:creationId xmlns:a16="http://schemas.microsoft.com/office/drawing/2014/main" id="{A99C3A37-4398-4FB8-B6A6-CD519FFB72EC}"/>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29" name="Oval 28">
            <a:extLst>
              <a:ext uri="{FF2B5EF4-FFF2-40B4-BE49-F238E27FC236}">
                <a16:creationId xmlns:a16="http://schemas.microsoft.com/office/drawing/2014/main" id="{3BD4F48F-F28C-471F-AE24-D1610AA0721A}"/>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Oval 29">
            <a:extLst>
              <a:ext uri="{FF2B5EF4-FFF2-40B4-BE49-F238E27FC236}">
                <a16:creationId xmlns:a16="http://schemas.microsoft.com/office/drawing/2014/main" id="{74785DA9-0588-4FA3-A281-8D735B048577}"/>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D0941CB0-5312-4876-A8D7-93D54B708600}"/>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Slide Number Placeholder 19">
            <a:extLst>
              <a:ext uri="{FF2B5EF4-FFF2-40B4-BE49-F238E27FC236}">
                <a16:creationId xmlns:a16="http://schemas.microsoft.com/office/drawing/2014/main" id="{52AA6A60-B49A-4CD3-9FE5-BD0ECEAFA972}"/>
              </a:ext>
            </a:extLst>
          </p:cNvPr>
          <p:cNvSpPr>
            <a:spLocks noGrp="1"/>
          </p:cNvSpPr>
          <p:nvPr>
            <p:ph type="sldNum" sz="quarter" idx="12"/>
          </p:nvPr>
        </p:nvSpPr>
        <p:spPr/>
        <p:txBody>
          <a:bodyPr/>
          <a:lstStyle/>
          <a:p>
            <a:fld id="{C014DD1E-5D91-48A3-AD6D-45FBA980D106}" type="slidenum">
              <a:rPr lang="en-US" smtClean="0"/>
              <a:t>19</a:t>
            </a:fld>
            <a:endParaRPr lang="en-US"/>
          </a:p>
        </p:txBody>
      </p:sp>
    </p:spTree>
    <p:extLst>
      <p:ext uri="{BB962C8B-B14F-4D97-AF65-F5344CB8AC3E}">
        <p14:creationId xmlns:p14="http://schemas.microsoft.com/office/powerpoint/2010/main" val="214395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1000"/>
                                        <p:tgtEl>
                                          <p:spTgt spid="10"/>
                                        </p:tgtEl>
                                      </p:cBhvr>
                                    </p:animEffect>
                                    <p:anim calcmode="lin" valueType="num">
                                      <p:cBhvr>
                                        <p:cTn id="7" dur="1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1000"/>
                                        <p:tgtEl>
                                          <p:spTgt spid="10"/>
                                        </p:tgtEl>
                                        <p:attrNameLst>
                                          <p:attrName>ppt_h</p:attrName>
                                        </p:attrNameLst>
                                      </p:cBhvr>
                                      <p:tavLst>
                                        <p:tav tm="0">
                                          <p:val>
                                            <p:strVal val="ppt_h"/>
                                          </p:val>
                                        </p:tav>
                                        <p:tav tm="100000">
                                          <p:val>
                                            <p:strVal val="ppt_h"/>
                                          </p:val>
                                        </p:tav>
                                      </p:tavLst>
                                    </p:anim>
                                    <p:set>
                                      <p:cBhvr>
                                        <p:cTn id="9" dur="1" fill="hold">
                                          <p:stCondLst>
                                            <p:cond delay="999"/>
                                          </p:stCondLst>
                                        </p:cTn>
                                        <p:tgtEl>
                                          <p:spTgt spid="10"/>
                                        </p:tgtEl>
                                        <p:attrNameLst>
                                          <p:attrName>style.visibility</p:attrName>
                                        </p:attrNameLst>
                                      </p:cBhvr>
                                      <p:to>
                                        <p:strVal val="hidden"/>
                                      </p:to>
                                    </p:set>
                                  </p:childTnLst>
                                </p:cTn>
                              </p:par>
                            </p:childTnLst>
                          </p:cTn>
                        </p:par>
                        <p:par>
                          <p:cTn id="10" fill="hold">
                            <p:stCondLst>
                              <p:cond delay="1000"/>
                            </p:stCondLst>
                            <p:childTnLst>
                              <p:par>
                                <p:cTn id="11" presetID="45" presetClass="exit" presetSubtype="0" fill="hold" nodeType="afterEffect">
                                  <p:stCondLst>
                                    <p:cond delay="0"/>
                                  </p:stCondLst>
                                  <p:childTnLst>
                                    <p:animEffect transition="out" filter="fade">
                                      <p:cBhvr>
                                        <p:cTn id="12" dur="750"/>
                                        <p:tgtEl>
                                          <p:spTgt spid="14"/>
                                        </p:tgtEl>
                                      </p:cBhvr>
                                    </p:animEffect>
                                    <p:anim calcmode="lin" valueType="num">
                                      <p:cBhvr>
                                        <p:cTn id="13"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 dur="750"/>
                                        <p:tgtEl>
                                          <p:spTgt spid="14"/>
                                        </p:tgtEl>
                                        <p:attrNameLst>
                                          <p:attrName>ppt_h</p:attrName>
                                        </p:attrNameLst>
                                      </p:cBhvr>
                                      <p:tavLst>
                                        <p:tav tm="0">
                                          <p:val>
                                            <p:strVal val="ppt_h"/>
                                          </p:val>
                                        </p:tav>
                                        <p:tav tm="100000">
                                          <p:val>
                                            <p:strVal val="ppt_h"/>
                                          </p:val>
                                        </p:tav>
                                      </p:tavLst>
                                    </p:anim>
                                    <p:set>
                                      <p:cBhvr>
                                        <p:cTn id="15" dur="1" fill="hold">
                                          <p:stCondLst>
                                            <p:cond delay="749"/>
                                          </p:stCondLst>
                                        </p:cTn>
                                        <p:tgtEl>
                                          <p:spTgt spid="14"/>
                                        </p:tgtEl>
                                        <p:attrNameLst>
                                          <p:attrName>style.visibility</p:attrName>
                                        </p:attrNameLst>
                                      </p:cBhvr>
                                      <p:to>
                                        <p:strVal val="hidden"/>
                                      </p:to>
                                    </p:set>
                                  </p:childTnLst>
                                </p:cTn>
                              </p:par>
                            </p:childTnLst>
                          </p:cTn>
                        </p:par>
                        <p:par>
                          <p:cTn id="16" fill="hold">
                            <p:stCondLst>
                              <p:cond delay="1750"/>
                            </p:stCondLst>
                            <p:childTnLst>
                              <p:par>
                                <p:cTn id="17" presetID="10" presetClass="exit" presetSubtype="0" fill="hold" grpId="0" nodeType="afterEffect">
                                  <p:stCondLst>
                                    <p:cond delay="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bg2">
                <a:tint val="100000"/>
                <a:shade val="0"/>
                <a:satMod val="100000"/>
              </a:schemeClr>
            </a:gs>
            <a:gs pos="48000">
              <a:schemeClr val="bg2">
                <a:tint val="100000"/>
                <a:shade val="30000"/>
                <a:satMod val="100000"/>
              </a:schemeClr>
            </a:gs>
            <a:gs pos="41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cxnSp>
        <p:nvCxnSpPr>
          <p:cNvPr id="15" name="Straight Connector 14"/>
          <p:cNvCxnSpPr/>
          <p:nvPr/>
        </p:nvCxnSpPr>
        <p:spPr>
          <a:xfrm>
            <a:off x="1065214" y="1424127"/>
            <a:ext cx="1066799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98612" y="223798"/>
            <a:ext cx="5181600" cy="1015663"/>
          </a:xfrm>
          <a:prstGeom prst="rect">
            <a:avLst/>
          </a:prstGeom>
          <a:noFill/>
        </p:spPr>
        <p:txBody>
          <a:bodyPr wrap="square" rtlCol="0">
            <a:spAutoFit/>
          </a:bodyPr>
          <a:lstStyle/>
          <a:p>
            <a:r>
              <a:rPr lang="en-US" sz="6000" dirty="0"/>
              <a:t>ASSIGNMENT 1</a:t>
            </a:r>
          </a:p>
        </p:txBody>
      </p:sp>
      <p:sp>
        <p:nvSpPr>
          <p:cNvPr id="18" name="Freeform 17"/>
          <p:cNvSpPr/>
          <p:nvPr/>
        </p:nvSpPr>
        <p:spPr>
          <a:xfrm rot="20900189">
            <a:off x="638716" y="2121724"/>
            <a:ext cx="5805994" cy="2404443"/>
          </a:xfrm>
          <a:custGeom>
            <a:avLst/>
            <a:gdLst>
              <a:gd name="connsiteX0" fmla="*/ 891662 w 6507459"/>
              <a:gd name="connsiteY0" fmla="*/ 577970 h 3010619"/>
              <a:gd name="connsiteX1" fmla="*/ 934794 w 6507459"/>
              <a:gd name="connsiteY1" fmla="*/ 595223 h 3010619"/>
              <a:gd name="connsiteX2" fmla="*/ 1029685 w 6507459"/>
              <a:gd name="connsiteY2" fmla="*/ 569343 h 3010619"/>
              <a:gd name="connsiteX3" fmla="*/ 1115949 w 6507459"/>
              <a:gd name="connsiteY3" fmla="*/ 552090 h 3010619"/>
              <a:gd name="connsiteX4" fmla="*/ 1167708 w 6507459"/>
              <a:gd name="connsiteY4" fmla="*/ 534838 h 3010619"/>
              <a:gd name="connsiteX5" fmla="*/ 1193587 w 6507459"/>
              <a:gd name="connsiteY5" fmla="*/ 526211 h 3010619"/>
              <a:gd name="connsiteX6" fmla="*/ 1279851 w 6507459"/>
              <a:gd name="connsiteY6" fmla="*/ 508958 h 3010619"/>
              <a:gd name="connsiteX7" fmla="*/ 1374742 w 6507459"/>
              <a:gd name="connsiteY7" fmla="*/ 465826 h 3010619"/>
              <a:gd name="connsiteX8" fmla="*/ 1417874 w 6507459"/>
              <a:gd name="connsiteY8" fmla="*/ 457200 h 3010619"/>
              <a:gd name="connsiteX9" fmla="*/ 1486885 w 6507459"/>
              <a:gd name="connsiteY9" fmla="*/ 439947 h 3010619"/>
              <a:gd name="connsiteX10" fmla="*/ 1538643 w 6507459"/>
              <a:gd name="connsiteY10" fmla="*/ 405441 h 3010619"/>
              <a:gd name="connsiteX11" fmla="*/ 1599028 w 6507459"/>
              <a:gd name="connsiteY11" fmla="*/ 370936 h 3010619"/>
              <a:gd name="connsiteX12" fmla="*/ 1659413 w 6507459"/>
              <a:gd name="connsiteY12" fmla="*/ 336430 h 3010619"/>
              <a:gd name="connsiteX13" fmla="*/ 1676666 w 6507459"/>
              <a:gd name="connsiteY13" fmla="*/ 310551 h 3010619"/>
              <a:gd name="connsiteX14" fmla="*/ 1719798 w 6507459"/>
              <a:gd name="connsiteY14" fmla="*/ 301924 h 3010619"/>
              <a:gd name="connsiteX15" fmla="*/ 1745677 w 6507459"/>
              <a:gd name="connsiteY15" fmla="*/ 293298 h 3010619"/>
              <a:gd name="connsiteX16" fmla="*/ 1823315 w 6507459"/>
              <a:gd name="connsiteY16" fmla="*/ 250166 h 3010619"/>
              <a:gd name="connsiteX17" fmla="*/ 1849194 w 6507459"/>
              <a:gd name="connsiteY17" fmla="*/ 232913 h 3010619"/>
              <a:gd name="connsiteX18" fmla="*/ 1866447 w 6507459"/>
              <a:gd name="connsiteY18" fmla="*/ 207034 h 3010619"/>
              <a:gd name="connsiteX19" fmla="*/ 1780183 w 6507459"/>
              <a:gd name="connsiteY19" fmla="*/ 267419 h 3010619"/>
              <a:gd name="connsiteX20" fmla="*/ 1728425 w 6507459"/>
              <a:gd name="connsiteY20" fmla="*/ 301924 h 3010619"/>
              <a:gd name="connsiteX21" fmla="*/ 1685293 w 6507459"/>
              <a:gd name="connsiteY21" fmla="*/ 362309 h 3010619"/>
              <a:gd name="connsiteX22" fmla="*/ 1650787 w 6507459"/>
              <a:gd name="connsiteY22" fmla="*/ 414068 h 3010619"/>
              <a:gd name="connsiteX23" fmla="*/ 1624908 w 6507459"/>
              <a:gd name="connsiteY23" fmla="*/ 439947 h 3010619"/>
              <a:gd name="connsiteX24" fmla="*/ 1573149 w 6507459"/>
              <a:gd name="connsiteY24" fmla="*/ 526211 h 3010619"/>
              <a:gd name="connsiteX25" fmla="*/ 1521391 w 6507459"/>
              <a:gd name="connsiteY25" fmla="*/ 569343 h 3010619"/>
              <a:gd name="connsiteX26" fmla="*/ 1495511 w 6507459"/>
              <a:gd name="connsiteY26" fmla="*/ 586596 h 3010619"/>
              <a:gd name="connsiteX27" fmla="*/ 1469632 w 6507459"/>
              <a:gd name="connsiteY27" fmla="*/ 646981 h 3010619"/>
              <a:gd name="connsiteX28" fmla="*/ 1443753 w 6507459"/>
              <a:gd name="connsiteY28" fmla="*/ 672860 h 3010619"/>
              <a:gd name="connsiteX29" fmla="*/ 1409247 w 6507459"/>
              <a:gd name="connsiteY29" fmla="*/ 724619 h 3010619"/>
              <a:gd name="connsiteX30" fmla="*/ 1383368 w 6507459"/>
              <a:gd name="connsiteY30" fmla="*/ 759124 h 3010619"/>
              <a:gd name="connsiteX31" fmla="*/ 1348862 w 6507459"/>
              <a:gd name="connsiteY31" fmla="*/ 810883 h 3010619"/>
              <a:gd name="connsiteX32" fmla="*/ 1314357 w 6507459"/>
              <a:gd name="connsiteY32" fmla="*/ 854015 h 3010619"/>
              <a:gd name="connsiteX33" fmla="*/ 1297104 w 6507459"/>
              <a:gd name="connsiteY33" fmla="*/ 879894 h 3010619"/>
              <a:gd name="connsiteX34" fmla="*/ 1271225 w 6507459"/>
              <a:gd name="connsiteY34" fmla="*/ 905773 h 3010619"/>
              <a:gd name="connsiteX35" fmla="*/ 1219466 w 6507459"/>
              <a:gd name="connsiteY35" fmla="*/ 992038 h 3010619"/>
              <a:gd name="connsiteX36" fmla="*/ 1193587 w 6507459"/>
              <a:gd name="connsiteY36" fmla="*/ 1009290 h 3010619"/>
              <a:gd name="connsiteX37" fmla="*/ 1167708 w 6507459"/>
              <a:gd name="connsiteY37" fmla="*/ 1061049 h 3010619"/>
              <a:gd name="connsiteX38" fmla="*/ 1133202 w 6507459"/>
              <a:gd name="connsiteY38" fmla="*/ 1121434 h 3010619"/>
              <a:gd name="connsiteX39" fmla="*/ 1124576 w 6507459"/>
              <a:gd name="connsiteY39" fmla="*/ 1147313 h 3010619"/>
              <a:gd name="connsiteX40" fmla="*/ 1090070 w 6507459"/>
              <a:gd name="connsiteY40" fmla="*/ 1199072 h 3010619"/>
              <a:gd name="connsiteX41" fmla="*/ 1072817 w 6507459"/>
              <a:gd name="connsiteY41" fmla="*/ 1250830 h 3010619"/>
              <a:gd name="connsiteX42" fmla="*/ 1081443 w 6507459"/>
              <a:gd name="connsiteY42" fmla="*/ 1311215 h 3010619"/>
              <a:gd name="connsiteX43" fmla="*/ 1090070 w 6507459"/>
              <a:gd name="connsiteY43" fmla="*/ 1337094 h 3010619"/>
              <a:gd name="connsiteX44" fmla="*/ 1141828 w 6507459"/>
              <a:gd name="connsiteY44" fmla="*/ 1371600 h 3010619"/>
              <a:gd name="connsiteX45" fmla="*/ 1340236 w 6507459"/>
              <a:gd name="connsiteY45" fmla="*/ 1354347 h 3010619"/>
              <a:gd name="connsiteX46" fmla="*/ 1435126 w 6507459"/>
              <a:gd name="connsiteY46" fmla="*/ 1319841 h 3010619"/>
              <a:gd name="connsiteX47" fmla="*/ 1530017 w 6507459"/>
              <a:gd name="connsiteY47" fmla="*/ 1293962 h 3010619"/>
              <a:gd name="connsiteX48" fmla="*/ 1599028 w 6507459"/>
              <a:gd name="connsiteY48" fmla="*/ 1242204 h 3010619"/>
              <a:gd name="connsiteX49" fmla="*/ 1650787 w 6507459"/>
              <a:gd name="connsiteY49" fmla="*/ 1207698 h 3010619"/>
              <a:gd name="connsiteX50" fmla="*/ 1711172 w 6507459"/>
              <a:gd name="connsiteY50" fmla="*/ 1147313 h 3010619"/>
              <a:gd name="connsiteX51" fmla="*/ 1831942 w 6507459"/>
              <a:gd name="connsiteY51" fmla="*/ 1078302 h 3010619"/>
              <a:gd name="connsiteX52" fmla="*/ 1918206 w 6507459"/>
              <a:gd name="connsiteY52" fmla="*/ 1009290 h 3010619"/>
              <a:gd name="connsiteX53" fmla="*/ 1969964 w 6507459"/>
              <a:gd name="connsiteY53" fmla="*/ 983411 h 3010619"/>
              <a:gd name="connsiteX54" fmla="*/ 2082108 w 6507459"/>
              <a:gd name="connsiteY54" fmla="*/ 905773 h 3010619"/>
              <a:gd name="connsiteX55" fmla="*/ 2116613 w 6507459"/>
              <a:gd name="connsiteY55" fmla="*/ 888521 h 3010619"/>
              <a:gd name="connsiteX56" fmla="*/ 2297768 w 6507459"/>
              <a:gd name="connsiteY56" fmla="*/ 759124 h 3010619"/>
              <a:gd name="connsiteX57" fmla="*/ 2349526 w 6507459"/>
              <a:gd name="connsiteY57" fmla="*/ 724619 h 3010619"/>
              <a:gd name="connsiteX58" fmla="*/ 2401285 w 6507459"/>
              <a:gd name="connsiteY58" fmla="*/ 690113 h 3010619"/>
              <a:gd name="connsiteX59" fmla="*/ 2444417 w 6507459"/>
              <a:gd name="connsiteY59" fmla="*/ 646981 h 3010619"/>
              <a:gd name="connsiteX60" fmla="*/ 2522055 w 6507459"/>
              <a:gd name="connsiteY60" fmla="*/ 603849 h 3010619"/>
              <a:gd name="connsiteX61" fmla="*/ 2591066 w 6507459"/>
              <a:gd name="connsiteY61" fmla="*/ 543464 h 3010619"/>
              <a:gd name="connsiteX62" fmla="*/ 2651451 w 6507459"/>
              <a:gd name="connsiteY62" fmla="*/ 508958 h 3010619"/>
              <a:gd name="connsiteX63" fmla="*/ 2694583 w 6507459"/>
              <a:gd name="connsiteY63" fmla="*/ 483079 h 3010619"/>
              <a:gd name="connsiteX64" fmla="*/ 2754968 w 6507459"/>
              <a:gd name="connsiteY64" fmla="*/ 405441 h 3010619"/>
              <a:gd name="connsiteX65" fmla="*/ 2780847 w 6507459"/>
              <a:gd name="connsiteY65" fmla="*/ 370936 h 3010619"/>
              <a:gd name="connsiteX66" fmla="*/ 2806726 w 6507459"/>
              <a:gd name="connsiteY66" fmla="*/ 345056 h 3010619"/>
              <a:gd name="connsiteX67" fmla="*/ 2823979 w 6507459"/>
              <a:gd name="connsiteY67" fmla="*/ 319177 h 3010619"/>
              <a:gd name="connsiteX68" fmla="*/ 2858485 w 6507459"/>
              <a:gd name="connsiteY68" fmla="*/ 276045 h 3010619"/>
              <a:gd name="connsiteX69" fmla="*/ 2901617 w 6507459"/>
              <a:gd name="connsiteY69" fmla="*/ 215660 h 3010619"/>
              <a:gd name="connsiteX70" fmla="*/ 2936123 w 6507459"/>
              <a:gd name="connsiteY70" fmla="*/ 155275 h 3010619"/>
              <a:gd name="connsiteX71" fmla="*/ 2962002 w 6507459"/>
              <a:gd name="connsiteY71" fmla="*/ 94890 h 3010619"/>
              <a:gd name="connsiteX72" fmla="*/ 2944749 w 6507459"/>
              <a:gd name="connsiteY72" fmla="*/ 43132 h 3010619"/>
              <a:gd name="connsiteX73" fmla="*/ 2867111 w 6507459"/>
              <a:gd name="connsiteY73" fmla="*/ 0 h 3010619"/>
              <a:gd name="connsiteX74" fmla="*/ 2772221 w 6507459"/>
              <a:gd name="connsiteY74" fmla="*/ 8626 h 3010619"/>
              <a:gd name="connsiteX75" fmla="*/ 2746342 w 6507459"/>
              <a:gd name="connsiteY75" fmla="*/ 17253 h 3010619"/>
              <a:gd name="connsiteX76" fmla="*/ 2660077 w 6507459"/>
              <a:gd name="connsiteY76" fmla="*/ 69011 h 3010619"/>
              <a:gd name="connsiteX77" fmla="*/ 2625572 w 6507459"/>
              <a:gd name="connsiteY77" fmla="*/ 86264 h 3010619"/>
              <a:gd name="connsiteX78" fmla="*/ 2591066 w 6507459"/>
              <a:gd name="connsiteY78" fmla="*/ 120770 h 3010619"/>
              <a:gd name="connsiteX79" fmla="*/ 2565187 w 6507459"/>
              <a:gd name="connsiteY79" fmla="*/ 138023 h 3010619"/>
              <a:gd name="connsiteX80" fmla="*/ 2522055 w 6507459"/>
              <a:gd name="connsiteY80" fmla="*/ 172528 h 3010619"/>
              <a:gd name="connsiteX81" fmla="*/ 2487549 w 6507459"/>
              <a:gd name="connsiteY81" fmla="*/ 189781 h 3010619"/>
              <a:gd name="connsiteX82" fmla="*/ 2461670 w 6507459"/>
              <a:gd name="connsiteY82" fmla="*/ 215660 h 3010619"/>
              <a:gd name="connsiteX83" fmla="*/ 2435791 w 6507459"/>
              <a:gd name="connsiteY83" fmla="*/ 232913 h 3010619"/>
              <a:gd name="connsiteX84" fmla="*/ 2384032 w 6507459"/>
              <a:gd name="connsiteY84" fmla="*/ 284672 h 3010619"/>
              <a:gd name="connsiteX85" fmla="*/ 2349526 w 6507459"/>
              <a:gd name="connsiteY85" fmla="*/ 327804 h 3010619"/>
              <a:gd name="connsiteX86" fmla="*/ 2306394 w 6507459"/>
              <a:gd name="connsiteY86" fmla="*/ 353683 h 3010619"/>
              <a:gd name="connsiteX87" fmla="*/ 2280515 w 6507459"/>
              <a:gd name="connsiteY87" fmla="*/ 405441 h 3010619"/>
              <a:gd name="connsiteX88" fmla="*/ 2246009 w 6507459"/>
              <a:gd name="connsiteY88" fmla="*/ 457200 h 3010619"/>
              <a:gd name="connsiteX89" fmla="*/ 2168372 w 6507459"/>
              <a:gd name="connsiteY89" fmla="*/ 552090 h 3010619"/>
              <a:gd name="connsiteX90" fmla="*/ 2116613 w 6507459"/>
              <a:gd name="connsiteY90" fmla="*/ 646981 h 3010619"/>
              <a:gd name="connsiteX91" fmla="*/ 2090734 w 6507459"/>
              <a:gd name="connsiteY91" fmla="*/ 672860 h 3010619"/>
              <a:gd name="connsiteX92" fmla="*/ 2004470 w 6507459"/>
              <a:gd name="connsiteY92" fmla="*/ 785004 h 3010619"/>
              <a:gd name="connsiteX93" fmla="*/ 1995843 w 6507459"/>
              <a:gd name="connsiteY93" fmla="*/ 810883 h 3010619"/>
              <a:gd name="connsiteX94" fmla="*/ 1935459 w 6507459"/>
              <a:gd name="connsiteY94" fmla="*/ 879894 h 3010619"/>
              <a:gd name="connsiteX95" fmla="*/ 1909579 w 6507459"/>
              <a:gd name="connsiteY95" fmla="*/ 923026 h 3010619"/>
              <a:gd name="connsiteX96" fmla="*/ 1883700 w 6507459"/>
              <a:gd name="connsiteY96" fmla="*/ 983411 h 3010619"/>
              <a:gd name="connsiteX97" fmla="*/ 1866447 w 6507459"/>
              <a:gd name="connsiteY97" fmla="*/ 1009290 h 3010619"/>
              <a:gd name="connsiteX98" fmla="*/ 1849194 w 6507459"/>
              <a:gd name="connsiteY98" fmla="*/ 1043796 h 3010619"/>
              <a:gd name="connsiteX99" fmla="*/ 1823315 w 6507459"/>
              <a:gd name="connsiteY99" fmla="*/ 1069675 h 3010619"/>
              <a:gd name="connsiteX100" fmla="*/ 1771557 w 6507459"/>
              <a:gd name="connsiteY100" fmla="*/ 1155939 h 3010619"/>
              <a:gd name="connsiteX101" fmla="*/ 1745677 w 6507459"/>
              <a:gd name="connsiteY101" fmla="*/ 1173192 h 3010619"/>
              <a:gd name="connsiteX102" fmla="*/ 1719798 w 6507459"/>
              <a:gd name="connsiteY102" fmla="*/ 1224951 h 3010619"/>
              <a:gd name="connsiteX103" fmla="*/ 1711172 w 6507459"/>
              <a:gd name="connsiteY103" fmla="*/ 1250830 h 3010619"/>
              <a:gd name="connsiteX104" fmla="*/ 1685293 w 6507459"/>
              <a:gd name="connsiteY104" fmla="*/ 1276709 h 3010619"/>
              <a:gd name="connsiteX105" fmla="*/ 1642160 w 6507459"/>
              <a:gd name="connsiteY105" fmla="*/ 1337094 h 3010619"/>
              <a:gd name="connsiteX106" fmla="*/ 1633534 w 6507459"/>
              <a:gd name="connsiteY106" fmla="*/ 1362973 h 3010619"/>
              <a:gd name="connsiteX107" fmla="*/ 1719798 w 6507459"/>
              <a:gd name="connsiteY107" fmla="*/ 1319841 h 3010619"/>
              <a:gd name="connsiteX108" fmla="*/ 1771557 w 6507459"/>
              <a:gd name="connsiteY108" fmla="*/ 1293962 h 3010619"/>
              <a:gd name="connsiteX109" fmla="*/ 1823315 w 6507459"/>
              <a:gd name="connsiteY109" fmla="*/ 1250830 h 3010619"/>
              <a:gd name="connsiteX110" fmla="*/ 1866447 w 6507459"/>
              <a:gd name="connsiteY110" fmla="*/ 1224951 h 3010619"/>
              <a:gd name="connsiteX111" fmla="*/ 1909579 w 6507459"/>
              <a:gd name="connsiteY111" fmla="*/ 1190445 h 3010619"/>
              <a:gd name="connsiteX112" fmla="*/ 1944085 w 6507459"/>
              <a:gd name="connsiteY112" fmla="*/ 1173192 h 3010619"/>
              <a:gd name="connsiteX113" fmla="*/ 2030349 w 6507459"/>
              <a:gd name="connsiteY113" fmla="*/ 1112807 h 3010619"/>
              <a:gd name="connsiteX114" fmla="*/ 2090734 w 6507459"/>
              <a:gd name="connsiteY114" fmla="*/ 1078302 h 3010619"/>
              <a:gd name="connsiteX115" fmla="*/ 2151119 w 6507459"/>
              <a:gd name="connsiteY115" fmla="*/ 1017917 h 3010619"/>
              <a:gd name="connsiteX116" fmla="*/ 2220130 w 6507459"/>
              <a:gd name="connsiteY116" fmla="*/ 983411 h 3010619"/>
              <a:gd name="connsiteX117" fmla="*/ 2306394 w 6507459"/>
              <a:gd name="connsiteY117" fmla="*/ 923026 h 3010619"/>
              <a:gd name="connsiteX118" fmla="*/ 2340900 w 6507459"/>
              <a:gd name="connsiteY118" fmla="*/ 914400 h 3010619"/>
              <a:gd name="connsiteX119" fmla="*/ 2375406 w 6507459"/>
              <a:gd name="connsiteY119" fmla="*/ 888521 h 3010619"/>
              <a:gd name="connsiteX120" fmla="*/ 2401285 w 6507459"/>
              <a:gd name="connsiteY120" fmla="*/ 879894 h 3010619"/>
              <a:gd name="connsiteX121" fmla="*/ 2384032 w 6507459"/>
              <a:gd name="connsiteY121" fmla="*/ 931653 h 3010619"/>
              <a:gd name="connsiteX122" fmla="*/ 2263262 w 6507459"/>
              <a:gd name="connsiteY122" fmla="*/ 1095555 h 3010619"/>
              <a:gd name="connsiteX123" fmla="*/ 2228757 w 6507459"/>
              <a:gd name="connsiteY123" fmla="*/ 1130060 h 3010619"/>
              <a:gd name="connsiteX124" fmla="*/ 2194251 w 6507459"/>
              <a:gd name="connsiteY124" fmla="*/ 1173192 h 3010619"/>
              <a:gd name="connsiteX125" fmla="*/ 2176998 w 6507459"/>
              <a:gd name="connsiteY125" fmla="*/ 1199072 h 3010619"/>
              <a:gd name="connsiteX126" fmla="*/ 2133866 w 6507459"/>
              <a:gd name="connsiteY126" fmla="*/ 1233577 h 3010619"/>
              <a:gd name="connsiteX127" fmla="*/ 2073481 w 6507459"/>
              <a:gd name="connsiteY127" fmla="*/ 1293962 h 3010619"/>
              <a:gd name="connsiteX128" fmla="*/ 2064855 w 6507459"/>
              <a:gd name="connsiteY128" fmla="*/ 1319841 h 3010619"/>
              <a:gd name="connsiteX129" fmla="*/ 2047602 w 6507459"/>
              <a:gd name="connsiteY129" fmla="*/ 1354347 h 3010619"/>
              <a:gd name="connsiteX130" fmla="*/ 2073481 w 6507459"/>
              <a:gd name="connsiteY130" fmla="*/ 1362973 h 3010619"/>
              <a:gd name="connsiteX131" fmla="*/ 2168372 w 6507459"/>
              <a:gd name="connsiteY131" fmla="*/ 1311215 h 3010619"/>
              <a:gd name="connsiteX132" fmla="*/ 2271889 w 6507459"/>
              <a:gd name="connsiteY132" fmla="*/ 1242204 h 3010619"/>
              <a:gd name="connsiteX133" fmla="*/ 2340900 w 6507459"/>
              <a:gd name="connsiteY133" fmla="*/ 1190445 h 3010619"/>
              <a:gd name="connsiteX134" fmla="*/ 2401285 w 6507459"/>
              <a:gd name="connsiteY134" fmla="*/ 1147313 h 3010619"/>
              <a:gd name="connsiteX135" fmla="*/ 2453043 w 6507459"/>
              <a:gd name="connsiteY135" fmla="*/ 1104181 h 3010619"/>
              <a:gd name="connsiteX136" fmla="*/ 2487549 w 6507459"/>
              <a:gd name="connsiteY136" fmla="*/ 1035170 h 3010619"/>
              <a:gd name="connsiteX137" fmla="*/ 2513428 w 6507459"/>
              <a:gd name="connsiteY137" fmla="*/ 1017917 h 3010619"/>
              <a:gd name="connsiteX138" fmla="*/ 2530681 w 6507459"/>
              <a:gd name="connsiteY138" fmla="*/ 992038 h 3010619"/>
              <a:gd name="connsiteX139" fmla="*/ 2556560 w 6507459"/>
              <a:gd name="connsiteY139" fmla="*/ 983411 h 3010619"/>
              <a:gd name="connsiteX140" fmla="*/ 2608319 w 6507459"/>
              <a:gd name="connsiteY140" fmla="*/ 957532 h 3010619"/>
              <a:gd name="connsiteX141" fmla="*/ 2573813 w 6507459"/>
              <a:gd name="connsiteY141" fmla="*/ 983411 h 3010619"/>
              <a:gd name="connsiteX142" fmla="*/ 2496176 w 6507459"/>
              <a:gd name="connsiteY142" fmla="*/ 1035170 h 3010619"/>
              <a:gd name="connsiteX143" fmla="*/ 2461670 w 6507459"/>
              <a:gd name="connsiteY143" fmla="*/ 1086928 h 3010619"/>
              <a:gd name="connsiteX144" fmla="*/ 2409911 w 6507459"/>
              <a:gd name="connsiteY144" fmla="*/ 1164566 h 3010619"/>
              <a:gd name="connsiteX145" fmla="*/ 2392659 w 6507459"/>
              <a:gd name="connsiteY145" fmla="*/ 1190445 h 3010619"/>
              <a:gd name="connsiteX146" fmla="*/ 2323647 w 6507459"/>
              <a:gd name="connsiteY146" fmla="*/ 1276709 h 3010619"/>
              <a:gd name="connsiteX147" fmla="*/ 2289142 w 6507459"/>
              <a:gd name="connsiteY147" fmla="*/ 1328468 h 3010619"/>
              <a:gd name="connsiteX148" fmla="*/ 2263262 w 6507459"/>
              <a:gd name="connsiteY148" fmla="*/ 1362973 h 3010619"/>
              <a:gd name="connsiteX149" fmla="*/ 2254636 w 6507459"/>
              <a:gd name="connsiteY149" fmla="*/ 1388853 h 3010619"/>
              <a:gd name="connsiteX150" fmla="*/ 2237383 w 6507459"/>
              <a:gd name="connsiteY150" fmla="*/ 1423358 h 3010619"/>
              <a:gd name="connsiteX151" fmla="*/ 2289142 w 6507459"/>
              <a:gd name="connsiteY151" fmla="*/ 1414732 h 3010619"/>
              <a:gd name="connsiteX152" fmla="*/ 2349526 w 6507459"/>
              <a:gd name="connsiteY152" fmla="*/ 1380226 h 3010619"/>
              <a:gd name="connsiteX153" fmla="*/ 2384032 w 6507459"/>
              <a:gd name="connsiteY153" fmla="*/ 1354347 h 3010619"/>
              <a:gd name="connsiteX154" fmla="*/ 2444417 w 6507459"/>
              <a:gd name="connsiteY154" fmla="*/ 1328468 h 3010619"/>
              <a:gd name="connsiteX155" fmla="*/ 2478923 w 6507459"/>
              <a:gd name="connsiteY155" fmla="*/ 1311215 h 3010619"/>
              <a:gd name="connsiteX156" fmla="*/ 2504802 w 6507459"/>
              <a:gd name="connsiteY156" fmla="*/ 1302589 h 3010619"/>
              <a:gd name="connsiteX157" fmla="*/ 2582440 w 6507459"/>
              <a:gd name="connsiteY157" fmla="*/ 1250830 h 3010619"/>
              <a:gd name="connsiteX158" fmla="*/ 2642825 w 6507459"/>
              <a:gd name="connsiteY158" fmla="*/ 1224951 h 3010619"/>
              <a:gd name="connsiteX159" fmla="*/ 2711836 w 6507459"/>
              <a:gd name="connsiteY159" fmla="*/ 1190445 h 3010619"/>
              <a:gd name="connsiteX160" fmla="*/ 2789474 w 6507459"/>
              <a:gd name="connsiteY160" fmla="*/ 1130060 h 3010619"/>
              <a:gd name="connsiteX161" fmla="*/ 2823979 w 6507459"/>
              <a:gd name="connsiteY161" fmla="*/ 1112807 h 3010619"/>
              <a:gd name="connsiteX162" fmla="*/ 2910243 w 6507459"/>
              <a:gd name="connsiteY162" fmla="*/ 1061049 h 3010619"/>
              <a:gd name="connsiteX163" fmla="*/ 2970628 w 6507459"/>
              <a:gd name="connsiteY163" fmla="*/ 1009290 h 3010619"/>
              <a:gd name="connsiteX164" fmla="*/ 3082772 w 6507459"/>
              <a:gd name="connsiteY164" fmla="*/ 940279 h 3010619"/>
              <a:gd name="connsiteX165" fmla="*/ 3117277 w 6507459"/>
              <a:gd name="connsiteY165" fmla="*/ 905773 h 3010619"/>
              <a:gd name="connsiteX166" fmla="*/ 3220794 w 6507459"/>
              <a:gd name="connsiteY166" fmla="*/ 828136 h 3010619"/>
              <a:gd name="connsiteX167" fmla="*/ 3358817 w 6507459"/>
              <a:gd name="connsiteY167" fmla="*/ 715992 h 3010619"/>
              <a:gd name="connsiteX168" fmla="*/ 3393323 w 6507459"/>
              <a:gd name="connsiteY168" fmla="*/ 690113 h 3010619"/>
              <a:gd name="connsiteX169" fmla="*/ 3470960 w 6507459"/>
              <a:gd name="connsiteY169" fmla="*/ 646981 h 3010619"/>
              <a:gd name="connsiteX170" fmla="*/ 3505466 w 6507459"/>
              <a:gd name="connsiteY170" fmla="*/ 629728 h 3010619"/>
              <a:gd name="connsiteX171" fmla="*/ 3539972 w 6507459"/>
              <a:gd name="connsiteY171" fmla="*/ 595223 h 3010619"/>
              <a:gd name="connsiteX172" fmla="*/ 3660742 w 6507459"/>
              <a:gd name="connsiteY172" fmla="*/ 508958 h 3010619"/>
              <a:gd name="connsiteX173" fmla="*/ 3695247 w 6507459"/>
              <a:gd name="connsiteY173" fmla="*/ 483079 h 3010619"/>
              <a:gd name="connsiteX174" fmla="*/ 3747006 w 6507459"/>
              <a:gd name="connsiteY174" fmla="*/ 457200 h 3010619"/>
              <a:gd name="connsiteX175" fmla="*/ 3772885 w 6507459"/>
              <a:gd name="connsiteY175" fmla="*/ 422694 h 3010619"/>
              <a:gd name="connsiteX176" fmla="*/ 3841896 w 6507459"/>
              <a:gd name="connsiteY176" fmla="*/ 345056 h 3010619"/>
              <a:gd name="connsiteX177" fmla="*/ 3859149 w 6507459"/>
              <a:gd name="connsiteY177" fmla="*/ 310551 h 3010619"/>
              <a:gd name="connsiteX178" fmla="*/ 3885028 w 6507459"/>
              <a:gd name="connsiteY178" fmla="*/ 267419 h 3010619"/>
              <a:gd name="connsiteX179" fmla="*/ 3876402 w 6507459"/>
              <a:gd name="connsiteY179" fmla="*/ 224287 h 3010619"/>
              <a:gd name="connsiteX180" fmla="*/ 3703874 w 6507459"/>
              <a:gd name="connsiteY180" fmla="*/ 207034 h 3010619"/>
              <a:gd name="connsiteX181" fmla="*/ 3410576 w 6507459"/>
              <a:gd name="connsiteY181" fmla="*/ 465826 h 3010619"/>
              <a:gd name="connsiteX182" fmla="*/ 3315685 w 6507459"/>
              <a:gd name="connsiteY182" fmla="*/ 577970 h 3010619"/>
              <a:gd name="connsiteX183" fmla="*/ 3194915 w 6507459"/>
              <a:gd name="connsiteY183" fmla="*/ 785004 h 3010619"/>
              <a:gd name="connsiteX184" fmla="*/ 3091398 w 6507459"/>
              <a:gd name="connsiteY184" fmla="*/ 931653 h 3010619"/>
              <a:gd name="connsiteX185" fmla="*/ 3005134 w 6507459"/>
              <a:gd name="connsiteY185" fmla="*/ 1078302 h 3010619"/>
              <a:gd name="connsiteX186" fmla="*/ 2841232 w 6507459"/>
              <a:gd name="connsiteY186" fmla="*/ 1285336 h 3010619"/>
              <a:gd name="connsiteX187" fmla="*/ 2720462 w 6507459"/>
              <a:gd name="connsiteY187" fmla="*/ 1440611 h 3010619"/>
              <a:gd name="connsiteX188" fmla="*/ 2677330 w 6507459"/>
              <a:gd name="connsiteY188" fmla="*/ 1509623 h 3010619"/>
              <a:gd name="connsiteX189" fmla="*/ 2737715 w 6507459"/>
              <a:gd name="connsiteY189" fmla="*/ 1475117 h 3010619"/>
              <a:gd name="connsiteX190" fmla="*/ 3212168 w 6507459"/>
              <a:gd name="connsiteY190" fmla="*/ 1155939 h 3010619"/>
              <a:gd name="connsiteX191" fmla="*/ 3332938 w 6507459"/>
              <a:gd name="connsiteY191" fmla="*/ 1069675 h 3010619"/>
              <a:gd name="connsiteX192" fmla="*/ 3479587 w 6507459"/>
              <a:gd name="connsiteY192" fmla="*/ 983411 h 3010619"/>
              <a:gd name="connsiteX193" fmla="*/ 3548598 w 6507459"/>
              <a:gd name="connsiteY193" fmla="*/ 966158 h 3010619"/>
              <a:gd name="connsiteX194" fmla="*/ 3677994 w 6507459"/>
              <a:gd name="connsiteY194" fmla="*/ 1026543 h 3010619"/>
              <a:gd name="connsiteX195" fmla="*/ 3643489 w 6507459"/>
              <a:gd name="connsiteY195" fmla="*/ 1069675 h 3010619"/>
              <a:gd name="connsiteX196" fmla="*/ 3548598 w 6507459"/>
              <a:gd name="connsiteY196" fmla="*/ 1130060 h 3010619"/>
              <a:gd name="connsiteX197" fmla="*/ 3419202 w 6507459"/>
              <a:gd name="connsiteY197" fmla="*/ 1224951 h 3010619"/>
              <a:gd name="connsiteX198" fmla="*/ 3255300 w 6507459"/>
              <a:gd name="connsiteY198" fmla="*/ 1302589 h 3010619"/>
              <a:gd name="connsiteX199" fmla="*/ 3246674 w 6507459"/>
              <a:gd name="connsiteY199" fmla="*/ 1268083 h 3010619"/>
              <a:gd name="connsiteX200" fmla="*/ 3445081 w 6507459"/>
              <a:gd name="connsiteY200" fmla="*/ 1155939 h 3010619"/>
              <a:gd name="connsiteX201" fmla="*/ 3470960 w 6507459"/>
              <a:gd name="connsiteY201" fmla="*/ 1138687 h 3010619"/>
              <a:gd name="connsiteX202" fmla="*/ 3488213 w 6507459"/>
              <a:gd name="connsiteY202" fmla="*/ 1173192 h 3010619"/>
              <a:gd name="connsiteX203" fmla="*/ 3376070 w 6507459"/>
              <a:gd name="connsiteY203" fmla="*/ 1259456 h 3010619"/>
              <a:gd name="connsiteX204" fmla="*/ 3108651 w 6507459"/>
              <a:gd name="connsiteY204" fmla="*/ 1337094 h 3010619"/>
              <a:gd name="connsiteX205" fmla="*/ 3056893 w 6507459"/>
              <a:gd name="connsiteY205" fmla="*/ 1354347 h 3010619"/>
              <a:gd name="connsiteX206" fmla="*/ 3091398 w 6507459"/>
              <a:gd name="connsiteY206" fmla="*/ 1345721 h 3010619"/>
              <a:gd name="connsiteX207" fmla="*/ 3307059 w 6507459"/>
              <a:gd name="connsiteY207" fmla="*/ 1268083 h 3010619"/>
              <a:gd name="connsiteX208" fmla="*/ 3488213 w 6507459"/>
              <a:gd name="connsiteY208" fmla="*/ 1242204 h 3010619"/>
              <a:gd name="connsiteX209" fmla="*/ 3816017 w 6507459"/>
              <a:gd name="connsiteY209" fmla="*/ 1293962 h 3010619"/>
              <a:gd name="connsiteX210" fmla="*/ 4350855 w 6507459"/>
              <a:gd name="connsiteY210" fmla="*/ 1466490 h 3010619"/>
              <a:gd name="connsiteX211" fmla="*/ 4385360 w 6507459"/>
              <a:gd name="connsiteY211" fmla="*/ 1500996 h 3010619"/>
              <a:gd name="connsiteX212" fmla="*/ 4281843 w 6507459"/>
              <a:gd name="connsiteY212" fmla="*/ 1544128 h 3010619"/>
              <a:gd name="connsiteX213" fmla="*/ 3971293 w 6507459"/>
              <a:gd name="connsiteY213" fmla="*/ 1578634 h 3010619"/>
              <a:gd name="connsiteX214" fmla="*/ 3470960 w 6507459"/>
              <a:gd name="connsiteY214" fmla="*/ 1656272 h 3010619"/>
              <a:gd name="connsiteX215" fmla="*/ 2496176 w 6507459"/>
              <a:gd name="connsiteY215" fmla="*/ 1820173 h 3010619"/>
              <a:gd name="connsiteX216" fmla="*/ 1961338 w 6507459"/>
              <a:gd name="connsiteY216" fmla="*/ 1854679 h 3010619"/>
              <a:gd name="connsiteX217" fmla="*/ 1115949 w 6507459"/>
              <a:gd name="connsiteY217" fmla="*/ 1897811 h 3010619"/>
              <a:gd name="connsiteX218" fmla="*/ 900289 w 6507459"/>
              <a:gd name="connsiteY218" fmla="*/ 1906438 h 3010619"/>
              <a:gd name="connsiteX219" fmla="*/ 279187 w 6507459"/>
              <a:gd name="connsiteY219" fmla="*/ 1915064 h 3010619"/>
              <a:gd name="connsiteX220" fmla="*/ 167043 w 6507459"/>
              <a:gd name="connsiteY220" fmla="*/ 1949570 h 3010619"/>
              <a:gd name="connsiteX221" fmla="*/ 29021 w 6507459"/>
              <a:gd name="connsiteY221" fmla="*/ 1975449 h 3010619"/>
              <a:gd name="connsiteX222" fmla="*/ 3142 w 6507459"/>
              <a:gd name="connsiteY222" fmla="*/ 2001328 h 3010619"/>
              <a:gd name="connsiteX223" fmla="*/ 658749 w 6507459"/>
              <a:gd name="connsiteY223" fmla="*/ 1984075 h 3010619"/>
              <a:gd name="connsiteX224" fmla="*/ 3384696 w 6507459"/>
              <a:gd name="connsiteY224" fmla="*/ 2260121 h 3010619"/>
              <a:gd name="connsiteX225" fmla="*/ 4877066 w 6507459"/>
              <a:gd name="connsiteY225" fmla="*/ 2562045 h 3010619"/>
              <a:gd name="connsiteX226" fmla="*/ 5722455 w 6507459"/>
              <a:gd name="connsiteY226" fmla="*/ 2777706 h 3010619"/>
              <a:gd name="connsiteX227" fmla="*/ 6067511 w 6507459"/>
              <a:gd name="connsiteY227" fmla="*/ 2872596 h 3010619"/>
              <a:gd name="connsiteX228" fmla="*/ 6291798 w 6507459"/>
              <a:gd name="connsiteY228" fmla="*/ 2932981 h 3010619"/>
              <a:gd name="connsiteX229" fmla="*/ 6464326 w 6507459"/>
              <a:gd name="connsiteY229" fmla="*/ 2984739 h 3010619"/>
              <a:gd name="connsiteX230" fmla="*/ 6507459 w 6507459"/>
              <a:gd name="connsiteY230" fmla="*/ 3010619 h 3010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6507459" h="3010619">
                <a:moveTo>
                  <a:pt x="891662" y="577970"/>
                </a:moveTo>
                <a:cubicBezTo>
                  <a:pt x="906039" y="583721"/>
                  <a:pt x="919309" y="595223"/>
                  <a:pt x="934794" y="595223"/>
                </a:cubicBezTo>
                <a:cubicBezTo>
                  <a:pt x="965558" y="595223"/>
                  <a:pt x="999361" y="578007"/>
                  <a:pt x="1029685" y="569343"/>
                </a:cubicBezTo>
                <a:cubicBezTo>
                  <a:pt x="1129995" y="540683"/>
                  <a:pt x="980452" y="585964"/>
                  <a:pt x="1115949" y="552090"/>
                </a:cubicBezTo>
                <a:cubicBezTo>
                  <a:pt x="1133592" y="547679"/>
                  <a:pt x="1150455" y="540589"/>
                  <a:pt x="1167708" y="534838"/>
                </a:cubicBezTo>
                <a:cubicBezTo>
                  <a:pt x="1176334" y="531963"/>
                  <a:pt x="1184671" y="527994"/>
                  <a:pt x="1193587" y="526211"/>
                </a:cubicBezTo>
                <a:lnTo>
                  <a:pt x="1279851" y="508958"/>
                </a:lnTo>
                <a:cubicBezTo>
                  <a:pt x="1309585" y="494091"/>
                  <a:pt x="1341226" y="474205"/>
                  <a:pt x="1374742" y="465826"/>
                </a:cubicBezTo>
                <a:cubicBezTo>
                  <a:pt x="1388966" y="462270"/>
                  <a:pt x="1403587" y="460497"/>
                  <a:pt x="1417874" y="457200"/>
                </a:cubicBezTo>
                <a:cubicBezTo>
                  <a:pt x="1440978" y="451868"/>
                  <a:pt x="1486885" y="439947"/>
                  <a:pt x="1486885" y="439947"/>
                </a:cubicBezTo>
                <a:cubicBezTo>
                  <a:pt x="1504138" y="428445"/>
                  <a:pt x="1520097" y="414714"/>
                  <a:pt x="1538643" y="405441"/>
                </a:cubicBezTo>
                <a:cubicBezTo>
                  <a:pt x="1642893" y="353319"/>
                  <a:pt x="1513697" y="419697"/>
                  <a:pt x="1599028" y="370936"/>
                </a:cubicBezTo>
                <a:cubicBezTo>
                  <a:pt x="1675641" y="327157"/>
                  <a:pt x="1596363" y="378464"/>
                  <a:pt x="1659413" y="336430"/>
                </a:cubicBezTo>
                <a:cubicBezTo>
                  <a:pt x="1665164" y="327804"/>
                  <a:pt x="1667664" y="315695"/>
                  <a:pt x="1676666" y="310551"/>
                </a:cubicBezTo>
                <a:cubicBezTo>
                  <a:pt x="1689396" y="303277"/>
                  <a:pt x="1705574" y="305480"/>
                  <a:pt x="1719798" y="301924"/>
                </a:cubicBezTo>
                <a:cubicBezTo>
                  <a:pt x="1728619" y="299719"/>
                  <a:pt x="1737051" y="296173"/>
                  <a:pt x="1745677" y="293298"/>
                </a:cubicBezTo>
                <a:cubicBezTo>
                  <a:pt x="1805002" y="253748"/>
                  <a:pt x="1777764" y="265349"/>
                  <a:pt x="1823315" y="250166"/>
                </a:cubicBezTo>
                <a:cubicBezTo>
                  <a:pt x="1831941" y="244415"/>
                  <a:pt x="1841863" y="240244"/>
                  <a:pt x="1849194" y="232913"/>
                </a:cubicBezTo>
                <a:cubicBezTo>
                  <a:pt x="1856525" y="225582"/>
                  <a:pt x="1876505" y="204520"/>
                  <a:pt x="1866447" y="207034"/>
                </a:cubicBezTo>
                <a:cubicBezTo>
                  <a:pt x="1853537" y="210262"/>
                  <a:pt x="1796045" y="256315"/>
                  <a:pt x="1780183" y="267419"/>
                </a:cubicBezTo>
                <a:cubicBezTo>
                  <a:pt x="1763196" y="279310"/>
                  <a:pt x="1728425" y="301924"/>
                  <a:pt x="1728425" y="301924"/>
                </a:cubicBezTo>
                <a:cubicBezTo>
                  <a:pt x="1690970" y="376834"/>
                  <a:pt x="1734254" y="299359"/>
                  <a:pt x="1685293" y="362309"/>
                </a:cubicBezTo>
                <a:cubicBezTo>
                  <a:pt x="1672563" y="378677"/>
                  <a:pt x="1665449" y="399406"/>
                  <a:pt x="1650787" y="414068"/>
                </a:cubicBezTo>
                <a:cubicBezTo>
                  <a:pt x="1642161" y="422694"/>
                  <a:pt x="1631999" y="430020"/>
                  <a:pt x="1624908" y="439947"/>
                </a:cubicBezTo>
                <a:cubicBezTo>
                  <a:pt x="1606023" y="466386"/>
                  <a:pt x="1602468" y="506665"/>
                  <a:pt x="1573149" y="526211"/>
                </a:cubicBezTo>
                <a:cubicBezTo>
                  <a:pt x="1508891" y="569051"/>
                  <a:pt x="1587817" y="513988"/>
                  <a:pt x="1521391" y="569343"/>
                </a:cubicBezTo>
                <a:cubicBezTo>
                  <a:pt x="1513426" y="575980"/>
                  <a:pt x="1504138" y="580845"/>
                  <a:pt x="1495511" y="586596"/>
                </a:cubicBezTo>
                <a:cubicBezTo>
                  <a:pt x="1488471" y="607716"/>
                  <a:pt x="1482957" y="628326"/>
                  <a:pt x="1469632" y="646981"/>
                </a:cubicBezTo>
                <a:cubicBezTo>
                  <a:pt x="1462541" y="656908"/>
                  <a:pt x="1451243" y="663230"/>
                  <a:pt x="1443753" y="672860"/>
                </a:cubicBezTo>
                <a:cubicBezTo>
                  <a:pt x="1431023" y="689228"/>
                  <a:pt x="1421688" y="708031"/>
                  <a:pt x="1409247" y="724619"/>
                </a:cubicBezTo>
                <a:cubicBezTo>
                  <a:pt x="1400621" y="736121"/>
                  <a:pt x="1391613" y="747346"/>
                  <a:pt x="1383368" y="759124"/>
                </a:cubicBezTo>
                <a:cubicBezTo>
                  <a:pt x="1371477" y="776111"/>
                  <a:pt x="1361815" y="794691"/>
                  <a:pt x="1348862" y="810883"/>
                </a:cubicBezTo>
                <a:cubicBezTo>
                  <a:pt x="1337360" y="825260"/>
                  <a:pt x="1325404" y="839285"/>
                  <a:pt x="1314357" y="854015"/>
                </a:cubicBezTo>
                <a:cubicBezTo>
                  <a:pt x="1308136" y="862309"/>
                  <a:pt x="1303741" y="871929"/>
                  <a:pt x="1297104" y="879894"/>
                </a:cubicBezTo>
                <a:cubicBezTo>
                  <a:pt x="1289294" y="889266"/>
                  <a:pt x="1278316" y="895846"/>
                  <a:pt x="1271225" y="905773"/>
                </a:cubicBezTo>
                <a:cubicBezTo>
                  <a:pt x="1252341" y="932210"/>
                  <a:pt x="1248782" y="972495"/>
                  <a:pt x="1219466" y="992038"/>
                </a:cubicBezTo>
                <a:lnTo>
                  <a:pt x="1193587" y="1009290"/>
                </a:lnTo>
                <a:cubicBezTo>
                  <a:pt x="1177770" y="1056739"/>
                  <a:pt x="1194463" y="1014226"/>
                  <a:pt x="1167708" y="1061049"/>
                </a:cubicBezTo>
                <a:cubicBezTo>
                  <a:pt x="1123938" y="1137648"/>
                  <a:pt x="1175229" y="1058395"/>
                  <a:pt x="1133202" y="1121434"/>
                </a:cubicBezTo>
                <a:cubicBezTo>
                  <a:pt x="1130327" y="1130060"/>
                  <a:pt x="1128992" y="1139364"/>
                  <a:pt x="1124576" y="1147313"/>
                </a:cubicBezTo>
                <a:cubicBezTo>
                  <a:pt x="1114506" y="1165439"/>
                  <a:pt x="1096627" y="1179401"/>
                  <a:pt x="1090070" y="1199072"/>
                </a:cubicBezTo>
                <a:lnTo>
                  <a:pt x="1072817" y="1250830"/>
                </a:lnTo>
                <a:cubicBezTo>
                  <a:pt x="1075692" y="1270958"/>
                  <a:pt x="1077455" y="1291277"/>
                  <a:pt x="1081443" y="1311215"/>
                </a:cubicBezTo>
                <a:cubicBezTo>
                  <a:pt x="1083226" y="1320131"/>
                  <a:pt x="1083640" y="1330664"/>
                  <a:pt x="1090070" y="1337094"/>
                </a:cubicBezTo>
                <a:cubicBezTo>
                  <a:pt x="1104732" y="1351756"/>
                  <a:pt x="1141828" y="1371600"/>
                  <a:pt x="1141828" y="1371600"/>
                </a:cubicBezTo>
                <a:cubicBezTo>
                  <a:pt x="1200475" y="1368342"/>
                  <a:pt x="1277743" y="1371390"/>
                  <a:pt x="1340236" y="1354347"/>
                </a:cubicBezTo>
                <a:cubicBezTo>
                  <a:pt x="1390583" y="1340616"/>
                  <a:pt x="1388818" y="1336680"/>
                  <a:pt x="1435126" y="1319841"/>
                </a:cubicBezTo>
                <a:cubicBezTo>
                  <a:pt x="1488628" y="1300386"/>
                  <a:pt x="1478861" y="1304194"/>
                  <a:pt x="1530017" y="1293962"/>
                </a:cubicBezTo>
                <a:cubicBezTo>
                  <a:pt x="1648437" y="1222911"/>
                  <a:pt x="1514125" y="1308239"/>
                  <a:pt x="1599028" y="1242204"/>
                </a:cubicBezTo>
                <a:cubicBezTo>
                  <a:pt x="1615396" y="1229474"/>
                  <a:pt x="1634958" y="1221092"/>
                  <a:pt x="1650787" y="1207698"/>
                </a:cubicBezTo>
                <a:cubicBezTo>
                  <a:pt x="1672517" y="1189311"/>
                  <a:pt x="1684167" y="1156314"/>
                  <a:pt x="1711172" y="1147313"/>
                </a:cubicBezTo>
                <a:cubicBezTo>
                  <a:pt x="1763896" y="1129739"/>
                  <a:pt x="1765344" y="1131581"/>
                  <a:pt x="1831942" y="1078302"/>
                </a:cubicBezTo>
                <a:cubicBezTo>
                  <a:pt x="1860697" y="1055298"/>
                  <a:pt x="1885270" y="1025758"/>
                  <a:pt x="1918206" y="1009290"/>
                </a:cubicBezTo>
                <a:cubicBezTo>
                  <a:pt x="1935459" y="1000664"/>
                  <a:pt x="1953424" y="993335"/>
                  <a:pt x="1969964" y="983411"/>
                </a:cubicBezTo>
                <a:cubicBezTo>
                  <a:pt x="2049390" y="935756"/>
                  <a:pt x="1949159" y="972246"/>
                  <a:pt x="2082108" y="905773"/>
                </a:cubicBezTo>
                <a:cubicBezTo>
                  <a:pt x="2093610" y="900022"/>
                  <a:pt x="2105914" y="895654"/>
                  <a:pt x="2116613" y="888521"/>
                </a:cubicBezTo>
                <a:cubicBezTo>
                  <a:pt x="2142479" y="871277"/>
                  <a:pt x="2254642" y="789312"/>
                  <a:pt x="2297768" y="759124"/>
                </a:cubicBezTo>
                <a:cubicBezTo>
                  <a:pt x="2314755" y="747233"/>
                  <a:pt x="2332273" y="736121"/>
                  <a:pt x="2349526" y="724619"/>
                </a:cubicBezTo>
                <a:cubicBezTo>
                  <a:pt x="2366779" y="713117"/>
                  <a:pt x="2386623" y="704775"/>
                  <a:pt x="2401285" y="690113"/>
                </a:cubicBezTo>
                <a:cubicBezTo>
                  <a:pt x="2415662" y="675736"/>
                  <a:pt x="2427973" y="658940"/>
                  <a:pt x="2444417" y="646981"/>
                </a:cubicBezTo>
                <a:cubicBezTo>
                  <a:pt x="2528016" y="586182"/>
                  <a:pt x="2467997" y="648079"/>
                  <a:pt x="2522055" y="603849"/>
                </a:cubicBezTo>
                <a:cubicBezTo>
                  <a:pt x="2545712" y="584493"/>
                  <a:pt x="2567409" y="562820"/>
                  <a:pt x="2591066" y="543464"/>
                </a:cubicBezTo>
                <a:cubicBezTo>
                  <a:pt x="2614009" y="524692"/>
                  <a:pt x="2624585" y="523883"/>
                  <a:pt x="2651451" y="508958"/>
                </a:cubicBezTo>
                <a:cubicBezTo>
                  <a:pt x="2666108" y="500815"/>
                  <a:pt x="2680206" y="491705"/>
                  <a:pt x="2694583" y="483079"/>
                </a:cubicBezTo>
                <a:lnTo>
                  <a:pt x="2754968" y="405441"/>
                </a:lnTo>
                <a:cubicBezTo>
                  <a:pt x="2763734" y="394045"/>
                  <a:pt x="2770681" y="381102"/>
                  <a:pt x="2780847" y="370936"/>
                </a:cubicBezTo>
                <a:cubicBezTo>
                  <a:pt x="2789473" y="362309"/>
                  <a:pt x="2798916" y="354428"/>
                  <a:pt x="2806726" y="345056"/>
                </a:cubicBezTo>
                <a:cubicBezTo>
                  <a:pt x="2813363" y="337091"/>
                  <a:pt x="2817758" y="327471"/>
                  <a:pt x="2823979" y="319177"/>
                </a:cubicBezTo>
                <a:cubicBezTo>
                  <a:pt x="2835026" y="304447"/>
                  <a:pt x="2848272" y="291365"/>
                  <a:pt x="2858485" y="276045"/>
                </a:cubicBezTo>
                <a:cubicBezTo>
                  <a:pt x="2903903" y="207918"/>
                  <a:pt x="2845101" y="272176"/>
                  <a:pt x="2901617" y="215660"/>
                </a:cubicBezTo>
                <a:cubicBezTo>
                  <a:pt x="2918564" y="164818"/>
                  <a:pt x="2898819" y="214959"/>
                  <a:pt x="2936123" y="155275"/>
                </a:cubicBezTo>
                <a:cubicBezTo>
                  <a:pt x="2951353" y="130908"/>
                  <a:pt x="2953616" y="120049"/>
                  <a:pt x="2962002" y="94890"/>
                </a:cubicBezTo>
                <a:cubicBezTo>
                  <a:pt x="2956251" y="77637"/>
                  <a:pt x="2959881" y="53220"/>
                  <a:pt x="2944749" y="43132"/>
                </a:cubicBezTo>
                <a:cubicBezTo>
                  <a:pt x="2885425" y="3582"/>
                  <a:pt x="2912662" y="15183"/>
                  <a:pt x="2867111" y="0"/>
                </a:cubicBezTo>
                <a:cubicBezTo>
                  <a:pt x="2835481" y="2875"/>
                  <a:pt x="2803662" y="4134"/>
                  <a:pt x="2772221" y="8626"/>
                </a:cubicBezTo>
                <a:cubicBezTo>
                  <a:pt x="2763219" y="9912"/>
                  <a:pt x="2754700" y="13671"/>
                  <a:pt x="2746342" y="17253"/>
                </a:cubicBezTo>
                <a:cubicBezTo>
                  <a:pt x="2655970" y="55985"/>
                  <a:pt x="2782712" y="7692"/>
                  <a:pt x="2660077" y="69011"/>
                </a:cubicBezTo>
                <a:cubicBezTo>
                  <a:pt x="2648575" y="74762"/>
                  <a:pt x="2635859" y="78548"/>
                  <a:pt x="2625572" y="86264"/>
                </a:cubicBezTo>
                <a:cubicBezTo>
                  <a:pt x="2612559" y="96024"/>
                  <a:pt x="2603416" y="110184"/>
                  <a:pt x="2591066" y="120770"/>
                </a:cubicBezTo>
                <a:cubicBezTo>
                  <a:pt x="2583194" y="127517"/>
                  <a:pt x="2573481" y="131802"/>
                  <a:pt x="2565187" y="138023"/>
                </a:cubicBezTo>
                <a:cubicBezTo>
                  <a:pt x="2550457" y="149070"/>
                  <a:pt x="2537375" y="162315"/>
                  <a:pt x="2522055" y="172528"/>
                </a:cubicBezTo>
                <a:cubicBezTo>
                  <a:pt x="2511355" y="179661"/>
                  <a:pt x="2498013" y="182307"/>
                  <a:pt x="2487549" y="189781"/>
                </a:cubicBezTo>
                <a:cubicBezTo>
                  <a:pt x="2477622" y="196872"/>
                  <a:pt x="2471042" y="207850"/>
                  <a:pt x="2461670" y="215660"/>
                </a:cubicBezTo>
                <a:cubicBezTo>
                  <a:pt x="2453705" y="222297"/>
                  <a:pt x="2443540" y="226025"/>
                  <a:pt x="2435791" y="232913"/>
                </a:cubicBezTo>
                <a:cubicBezTo>
                  <a:pt x="2417555" y="249123"/>
                  <a:pt x="2400445" y="266618"/>
                  <a:pt x="2384032" y="284672"/>
                </a:cubicBezTo>
                <a:cubicBezTo>
                  <a:pt x="2371647" y="298296"/>
                  <a:pt x="2363287" y="315572"/>
                  <a:pt x="2349526" y="327804"/>
                </a:cubicBezTo>
                <a:cubicBezTo>
                  <a:pt x="2336994" y="338943"/>
                  <a:pt x="2320771" y="345057"/>
                  <a:pt x="2306394" y="353683"/>
                </a:cubicBezTo>
                <a:cubicBezTo>
                  <a:pt x="2229794" y="468588"/>
                  <a:pt x="2340050" y="298280"/>
                  <a:pt x="2280515" y="405441"/>
                </a:cubicBezTo>
                <a:cubicBezTo>
                  <a:pt x="2270445" y="423567"/>
                  <a:pt x="2257900" y="440213"/>
                  <a:pt x="2246009" y="457200"/>
                </a:cubicBezTo>
                <a:cubicBezTo>
                  <a:pt x="2187993" y="540081"/>
                  <a:pt x="2259415" y="430698"/>
                  <a:pt x="2168372" y="552090"/>
                </a:cubicBezTo>
                <a:cubicBezTo>
                  <a:pt x="2117146" y="620392"/>
                  <a:pt x="2167735" y="570299"/>
                  <a:pt x="2116613" y="646981"/>
                </a:cubicBezTo>
                <a:cubicBezTo>
                  <a:pt x="2109846" y="657132"/>
                  <a:pt x="2097909" y="662994"/>
                  <a:pt x="2090734" y="672860"/>
                </a:cubicBezTo>
                <a:cubicBezTo>
                  <a:pt x="2004481" y="791459"/>
                  <a:pt x="2091027" y="698447"/>
                  <a:pt x="2004470" y="785004"/>
                </a:cubicBezTo>
                <a:cubicBezTo>
                  <a:pt x="2001594" y="793630"/>
                  <a:pt x="2001299" y="803609"/>
                  <a:pt x="1995843" y="810883"/>
                </a:cubicBezTo>
                <a:cubicBezTo>
                  <a:pt x="1903277" y="934303"/>
                  <a:pt x="1985457" y="799897"/>
                  <a:pt x="1935459" y="879894"/>
                </a:cubicBezTo>
                <a:cubicBezTo>
                  <a:pt x="1926573" y="894112"/>
                  <a:pt x="1917077" y="908029"/>
                  <a:pt x="1909579" y="923026"/>
                </a:cubicBezTo>
                <a:cubicBezTo>
                  <a:pt x="1861187" y="1019809"/>
                  <a:pt x="1955504" y="857756"/>
                  <a:pt x="1883700" y="983411"/>
                </a:cubicBezTo>
                <a:cubicBezTo>
                  <a:pt x="1878556" y="992413"/>
                  <a:pt x="1871591" y="1000288"/>
                  <a:pt x="1866447" y="1009290"/>
                </a:cubicBezTo>
                <a:cubicBezTo>
                  <a:pt x="1860067" y="1020455"/>
                  <a:pt x="1856668" y="1033332"/>
                  <a:pt x="1849194" y="1043796"/>
                </a:cubicBezTo>
                <a:cubicBezTo>
                  <a:pt x="1842103" y="1053723"/>
                  <a:pt x="1830406" y="1059748"/>
                  <a:pt x="1823315" y="1069675"/>
                </a:cubicBezTo>
                <a:cubicBezTo>
                  <a:pt x="1770765" y="1143246"/>
                  <a:pt x="1855157" y="1060397"/>
                  <a:pt x="1771557" y="1155939"/>
                </a:cubicBezTo>
                <a:cubicBezTo>
                  <a:pt x="1764730" y="1163742"/>
                  <a:pt x="1754304" y="1167441"/>
                  <a:pt x="1745677" y="1173192"/>
                </a:cubicBezTo>
                <a:cubicBezTo>
                  <a:pt x="1723996" y="1238239"/>
                  <a:pt x="1753242" y="1158064"/>
                  <a:pt x="1719798" y="1224951"/>
                </a:cubicBezTo>
                <a:cubicBezTo>
                  <a:pt x="1715732" y="1233084"/>
                  <a:pt x="1716216" y="1243264"/>
                  <a:pt x="1711172" y="1250830"/>
                </a:cubicBezTo>
                <a:cubicBezTo>
                  <a:pt x="1704405" y="1260981"/>
                  <a:pt x="1692384" y="1266782"/>
                  <a:pt x="1685293" y="1276709"/>
                </a:cubicBezTo>
                <a:cubicBezTo>
                  <a:pt x="1628525" y="1356185"/>
                  <a:pt x="1709445" y="1269812"/>
                  <a:pt x="1642160" y="1337094"/>
                </a:cubicBezTo>
                <a:cubicBezTo>
                  <a:pt x="1639285" y="1345720"/>
                  <a:pt x="1624618" y="1361190"/>
                  <a:pt x="1633534" y="1362973"/>
                </a:cubicBezTo>
                <a:cubicBezTo>
                  <a:pt x="1666971" y="1369661"/>
                  <a:pt x="1696012" y="1334113"/>
                  <a:pt x="1719798" y="1319841"/>
                </a:cubicBezTo>
                <a:cubicBezTo>
                  <a:pt x="1736338" y="1309917"/>
                  <a:pt x="1755507" y="1304662"/>
                  <a:pt x="1771557" y="1293962"/>
                </a:cubicBezTo>
                <a:cubicBezTo>
                  <a:pt x="1790243" y="1281505"/>
                  <a:pt x="1805152" y="1264039"/>
                  <a:pt x="1823315" y="1250830"/>
                </a:cubicBezTo>
                <a:cubicBezTo>
                  <a:pt x="1836875" y="1240968"/>
                  <a:pt x="1852711" y="1234566"/>
                  <a:pt x="1866447" y="1224951"/>
                </a:cubicBezTo>
                <a:cubicBezTo>
                  <a:pt x="1881531" y="1214392"/>
                  <a:pt x="1894259" y="1200658"/>
                  <a:pt x="1909579" y="1190445"/>
                </a:cubicBezTo>
                <a:cubicBezTo>
                  <a:pt x="1920279" y="1183312"/>
                  <a:pt x="1933268" y="1180146"/>
                  <a:pt x="1944085" y="1173192"/>
                </a:cubicBezTo>
                <a:cubicBezTo>
                  <a:pt x="1973610" y="1154212"/>
                  <a:pt x="1999874" y="1130221"/>
                  <a:pt x="2030349" y="1112807"/>
                </a:cubicBezTo>
                <a:cubicBezTo>
                  <a:pt x="2050477" y="1101305"/>
                  <a:pt x="2072505" y="1092625"/>
                  <a:pt x="2090734" y="1078302"/>
                </a:cubicBezTo>
                <a:cubicBezTo>
                  <a:pt x="2113117" y="1060715"/>
                  <a:pt x="2125659" y="1030647"/>
                  <a:pt x="2151119" y="1017917"/>
                </a:cubicBezTo>
                <a:cubicBezTo>
                  <a:pt x="2174123" y="1006415"/>
                  <a:pt x="2199555" y="998842"/>
                  <a:pt x="2220130" y="983411"/>
                </a:cubicBezTo>
                <a:cubicBezTo>
                  <a:pt x="2234403" y="972706"/>
                  <a:pt x="2295777" y="925680"/>
                  <a:pt x="2306394" y="923026"/>
                </a:cubicBezTo>
                <a:lnTo>
                  <a:pt x="2340900" y="914400"/>
                </a:lnTo>
                <a:cubicBezTo>
                  <a:pt x="2352402" y="905774"/>
                  <a:pt x="2362923" y="895654"/>
                  <a:pt x="2375406" y="888521"/>
                </a:cubicBezTo>
                <a:cubicBezTo>
                  <a:pt x="2383301" y="884010"/>
                  <a:pt x="2399502" y="870978"/>
                  <a:pt x="2401285" y="879894"/>
                </a:cubicBezTo>
                <a:cubicBezTo>
                  <a:pt x="2404851" y="897727"/>
                  <a:pt x="2393389" y="916058"/>
                  <a:pt x="2384032" y="931653"/>
                </a:cubicBezTo>
                <a:cubicBezTo>
                  <a:pt x="2375357" y="946111"/>
                  <a:pt x="2295813" y="1058935"/>
                  <a:pt x="2263262" y="1095555"/>
                </a:cubicBezTo>
                <a:cubicBezTo>
                  <a:pt x="2252456" y="1107712"/>
                  <a:pt x="2239563" y="1117903"/>
                  <a:pt x="2228757" y="1130060"/>
                </a:cubicBezTo>
                <a:cubicBezTo>
                  <a:pt x="2216525" y="1143821"/>
                  <a:pt x="2205298" y="1158462"/>
                  <a:pt x="2194251" y="1173192"/>
                </a:cubicBezTo>
                <a:cubicBezTo>
                  <a:pt x="2188030" y="1181486"/>
                  <a:pt x="2184329" y="1191741"/>
                  <a:pt x="2176998" y="1199072"/>
                </a:cubicBezTo>
                <a:cubicBezTo>
                  <a:pt x="2163979" y="1212091"/>
                  <a:pt x="2147438" y="1221136"/>
                  <a:pt x="2133866" y="1233577"/>
                </a:cubicBezTo>
                <a:cubicBezTo>
                  <a:pt x="2112882" y="1252812"/>
                  <a:pt x="2073481" y="1293962"/>
                  <a:pt x="2073481" y="1293962"/>
                </a:cubicBezTo>
                <a:cubicBezTo>
                  <a:pt x="2070606" y="1302588"/>
                  <a:pt x="2068437" y="1311483"/>
                  <a:pt x="2064855" y="1319841"/>
                </a:cubicBezTo>
                <a:cubicBezTo>
                  <a:pt x="2059789" y="1331661"/>
                  <a:pt x="2045080" y="1341737"/>
                  <a:pt x="2047602" y="1354347"/>
                </a:cubicBezTo>
                <a:cubicBezTo>
                  <a:pt x="2049385" y="1363263"/>
                  <a:pt x="2064855" y="1360098"/>
                  <a:pt x="2073481" y="1362973"/>
                </a:cubicBezTo>
                <a:cubicBezTo>
                  <a:pt x="2116255" y="1348716"/>
                  <a:pt x="2118024" y="1350375"/>
                  <a:pt x="2168372" y="1311215"/>
                </a:cubicBezTo>
                <a:cubicBezTo>
                  <a:pt x="2253187" y="1245247"/>
                  <a:pt x="2214906" y="1261197"/>
                  <a:pt x="2271889" y="1242204"/>
                </a:cubicBezTo>
                <a:cubicBezTo>
                  <a:pt x="2294893" y="1224951"/>
                  <a:pt x="2316975" y="1206395"/>
                  <a:pt x="2340900" y="1190445"/>
                </a:cubicBezTo>
                <a:cubicBezTo>
                  <a:pt x="2367164" y="1172936"/>
                  <a:pt x="2374541" y="1168708"/>
                  <a:pt x="2401285" y="1147313"/>
                </a:cubicBezTo>
                <a:cubicBezTo>
                  <a:pt x="2418822" y="1133284"/>
                  <a:pt x="2435790" y="1118558"/>
                  <a:pt x="2453043" y="1104181"/>
                </a:cubicBezTo>
                <a:cubicBezTo>
                  <a:pt x="2461281" y="1083586"/>
                  <a:pt x="2470320" y="1052399"/>
                  <a:pt x="2487549" y="1035170"/>
                </a:cubicBezTo>
                <a:cubicBezTo>
                  <a:pt x="2494880" y="1027839"/>
                  <a:pt x="2504802" y="1023668"/>
                  <a:pt x="2513428" y="1017917"/>
                </a:cubicBezTo>
                <a:cubicBezTo>
                  <a:pt x="2519179" y="1009291"/>
                  <a:pt x="2522585" y="998515"/>
                  <a:pt x="2530681" y="992038"/>
                </a:cubicBezTo>
                <a:cubicBezTo>
                  <a:pt x="2537781" y="986358"/>
                  <a:pt x="2548427" y="987478"/>
                  <a:pt x="2556560" y="983411"/>
                </a:cubicBezTo>
                <a:cubicBezTo>
                  <a:pt x="2623443" y="949969"/>
                  <a:pt x="2543279" y="979211"/>
                  <a:pt x="2608319" y="957532"/>
                </a:cubicBezTo>
                <a:cubicBezTo>
                  <a:pt x="2596817" y="966158"/>
                  <a:pt x="2586005" y="975791"/>
                  <a:pt x="2573813" y="983411"/>
                </a:cubicBezTo>
                <a:cubicBezTo>
                  <a:pt x="2533501" y="1008606"/>
                  <a:pt x="2534085" y="993049"/>
                  <a:pt x="2496176" y="1035170"/>
                </a:cubicBezTo>
                <a:cubicBezTo>
                  <a:pt x="2482305" y="1050582"/>
                  <a:pt x="2473172" y="1069675"/>
                  <a:pt x="2461670" y="1086928"/>
                </a:cubicBezTo>
                <a:lnTo>
                  <a:pt x="2409911" y="1164566"/>
                </a:lnTo>
                <a:cubicBezTo>
                  <a:pt x="2404160" y="1173192"/>
                  <a:pt x="2399136" y="1182349"/>
                  <a:pt x="2392659" y="1190445"/>
                </a:cubicBezTo>
                <a:cubicBezTo>
                  <a:pt x="2369655" y="1219200"/>
                  <a:pt x="2345741" y="1247250"/>
                  <a:pt x="2323647" y="1276709"/>
                </a:cubicBezTo>
                <a:cubicBezTo>
                  <a:pt x="2311206" y="1293297"/>
                  <a:pt x="2301584" y="1311880"/>
                  <a:pt x="2289142" y="1328468"/>
                </a:cubicBezTo>
                <a:lnTo>
                  <a:pt x="2263262" y="1362973"/>
                </a:lnTo>
                <a:cubicBezTo>
                  <a:pt x="2260387" y="1371600"/>
                  <a:pt x="2258218" y="1380495"/>
                  <a:pt x="2254636" y="1388853"/>
                </a:cubicBezTo>
                <a:cubicBezTo>
                  <a:pt x="2249571" y="1400673"/>
                  <a:pt x="2227095" y="1415642"/>
                  <a:pt x="2237383" y="1423358"/>
                </a:cubicBezTo>
                <a:cubicBezTo>
                  <a:pt x="2251376" y="1433852"/>
                  <a:pt x="2271889" y="1417607"/>
                  <a:pt x="2289142" y="1414732"/>
                </a:cubicBezTo>
                <a:cubicBezTo>
                  <a:pt x="2322840" y="1397882"/>
                  <a:pt x="2321074" y="1400549"/>
                  <a:pt x="2349526" y="1380226"/>
                </a:cubicBezTo>
                <a:cubicBezTo>
                  <a:pt x="2361225" y="1371869"/>
                  <a:pt x="2371410" y="1361232"/>
                  <a:pt x="2384032" y="1354347"/>
                </a:cubicBezTo>
                <a:cubicBezTo>
                  <a:pt x="2403257" y="1343861"/>
                  <a:pt x="2424481" y="1337530"/>
                  <a:pt x="2444417" y="1328468"/>
                </a:cubicBezTo>
                <a:cubicBezTo>
                  <a:pt x="2456124" y="1323147"/>
                  <a:pt x="2467103" y="1316281"/>
                  <a:pt x="2478923" y="1311215"/>
                </a:cubicBezTo>
                <a:cubicBezTo>
                  <a:pt x="2487281" y="1307633"/>
                  <a:pt x="2496669" y="1306656"/>
                  <a:pt x="2504802" y="1302589"/>
                </a:cubicBezTo>
                <a:cubicBezTo>
                  <a:pt x="2571766" y="1269107"/>
                  <a:pt x="2524656" y="1286945"/>
                  <a:pt x="2582440" y="1250830"/>
                </a:cubicBezTo>
                <a:cubicBezTo>
                  <a:pt x="2632114" y="1219784"/>
                  <a:pt x="2599770" y="1244521"/>
                  <a:pt x="2642825" y="1224951"/>
                </a:cubicBezTo>
                <a:cubicBezTo>
                  <a:pt x="2666239" y="1214308"/>
                  <a:pt x="2690243" y="1204417"/>
                  <a:pt x="2711836" y="1190445"/>
                </a:cubicBezTo>
                <a:cubicBezTo>
                  <a:pt x="2739362" y="1172634"/>
                  <a:pt x="2762518" y="1148722"/>
                  <a:pt x="2789474" y="1130060"/>
                </a:cubicBezTo>
                <a:cubicBezTo>
                  <a:pt x="2800047" y="1122740"/>
                  <a:pt x="2812814" y="1119187"/>
                  <a:pt x="2823979" y="1112807"/>
                </a:cubicBezTo>
                <a:cubicBezTo>
                  <a:pt x="2853094" y="1096170"/>
                  <a:pt x="2882035" y="1079182"/>
                  <a:pt x="2910243" y="1061049"/>
                </a:cubicBezTo>
                <a:cubicBezTo>
                  <a:pt x="3009374" y="997323"/>
                  <a:pt x="2888028" y="1071240"/>
                  <a:pt x="2970628" y="1009290"/>
                </a:cubicBezTo>
                <a:cubicBezTo>
                  <a:pt x="3029516" y="965124"/>
                  <a:pt x="3032623" y="965354"/>
                  <a:pt x="3082772" y="940279"/>
                </a:cubicBezTo>
                <a:cubicBezTo>
                  <a:pt x="3094274" y="928777"/>
                  <a:pt x="3104653" y="916030"/>
                  <a:pt x="3117277" y="905773"/>
                </a:cubicBezTo>
                <a:cubicBezTo>
                  <a:pt x="3150752" y="878574"/>
                  <a:pt x="3190295" y="858635"/>
                  <a:pt x="3220794" y="828136"/>
                </a:cubicBezTo>
                <a:cubicBezTo>
                  <a:pt x="3279415" y="769515"/>
                  <a:pt x="3239349" y="807350"/>
                  <a:pt x="3358817" y="715992"/>
                </a:cubicBezTo>
                <a:cubicBezTo>
                  <a:pt x="3370238" y="707258"/>
                  <a:pt x="3380755" y="697095"/>
                  <a:pt x="3393323" y="690113"/>
                </a:cubicBezTo>
                <a:lnTo>
                  <a:pt x="3470960" y="646981"/>
                </a:lnTo>
                <a:cubicBezTo>
                  <a:pt x="3482283" y="640884"/>
                  <a:pt x="3495178" y="637444"/>
                  <a:pt x="3505466" y="629728"/>
                </a:cubicBezTo>
                <a:cubicBezTo>
                  <a:pt x="3518479" y="619968"/>
                  <a:pt x="3527132" y="605209"/>
                  <a:pt x="3539972" y="595223"/>
                </a:cubicBezTo>
                <a:cubicBezTo>
                  <a:pt x="3579023" y="564850"/>
                  <a:pt x="3621165" y="538641"/>
                  <a:pt x="3660742" y="508958"/>
                </a:cubicBezTo>
                <a:cubicBezTo>
                  <a:pt x="3672244" y="500332"/>
                  <a:pt x="3682919" y="490476"/>
                  <a:pt x="3695247" y="483079"/>
                </a:cubicBezTo>
                <a:cubicBezTo>
                  <a:pt x="3711788" y="473155"/>
                  <a:pt x="3729753" y="465826"/>
                  <a:pt x="3747006" y="457200"/>
                </a:cubicBezTo>
                <a:cubicBezTo>
                  <a:pt x="3755632" y="445698"/>
                  <a:pt x="3763417" y="433514"/>
                  <a:pt x="3772885" y="422694"/>
                </a:cubicBezTo>
                <a:cubicBezTo>
                  <a:pt x="3811806" y="378213"/>
                  <a:pt x="3806970" y="397446"/>
                  <a:pt x="3841896" y="345056"/>
                </a:cubicBezTo>
                <a:cubicBezTo>
                  <a:pt x="3849029" y="334356"/>
                  <a:pt x="3852904" y="321792"/>
                  <a:pt x="3859149" y="310551"/>
                </a:cubicBezTo>
                <a:cubicBezTo>
                  <a:pt x="3867292" y="295894"/>
                  <a:pt x="3876402" y="281796"/>
                  <a:pt x="3885028" y="267419"/>
                </a:cubicBezTo>
                <a:cubicBezTo>
                  <a:pt x="3882153" y="253042"/>
                  <a:pt x="3885404" y="235861"/>
                  <a:pt x="3876402" y="224287"/>
                </a:cubicBezTo>
                <a:cubicBezTo>
                  <a:pt x="3827899" y="161925"/>
                  <a:pt x="3772430" y="197240"/>
                  <a:pt x="3703874" y="207034"/>
                </a:cubicBezTo>
                <a:cubicBezTo>
                  <a:pt x="3566009" y="305508"/>
                  <a:pt x="3537388" y="315958"/>
                  <a:pt x="3410576" y="465826"/>
                </a:cubicBezTo>
                <a:cubicBezTo>
                  <a:pt x="3378946" y="503207"/>
                  <a:pt x="3343100" y="537396"/>
                  <a:pt x="3315685" y="577970"/>
                </a:cubicBezTo>
                <a:cubicBezTo>
                  <a:pt x="3270955" y="644170"/>
                  <a:pt x="3237702" y="717532"/>
                  <a:pt x="3194915" y="785004"/>
                </a:cubicBezTo>
                <a:cubicBezTo>
                  <a:pt x="3162871" y="835535"/>
                  <a:pt x="3123903" y="881418"/>
                  <a:pt x="3091398" y="931653"/>
                </a:cubicBezTo>
                <a:cubicBezTo>
                  <a:pt x="3060589" y="979268"/>
                  <a:pt x="3035479" y="1030390"/>
                  <a:pt x="3005134" y="1078302"/>
                </a:cubicBezTo>
                <a:cubicBezTo>
                  <a:pt x="2903848" y="1238227"/>
                  <a:pt x="2957436" y="1144923"/>
                  <a:pt x="2841232" y="1285336"/>
                </a:cubicBezTo>
                <a:cubicBezTo>
                  <a:pt x="2799426" y="1335851"/>
                  <a:pt x="2755214" y="1385007"/>
                  <a:pt x="2720462" y="1440611"/>
                </a:cubicBezTo>
                <a:cubicBezTo>
                  <a:pt x="2706085" y="1463615"/>
                  <a:pt x="2654759" y="1524671"/>
                  <a:pt x="2677330" y="1509623"/>
                </a:cubicBezTo>
                <a:cubicBezTo>
                  <a:pt x="2907939" y="1355881"/>
                  <a:pt x="2453268" y="1657455"/>
                  <a:pt x="2737715" y="1475117"/>
                </a:cubicBezTo>
                <a:cubicBezTo>
                  <a:pt x="2966516" y="1328450"/>
                  <a:pt x="3017805" y="1293136"/>
                  <a:pt x="3212168" y="1155939"/>
                </a:cubicBezTo>
                <a:lnTo>
                  <a:pt x="3332938" y="1069675"/>
                </a:lnTo>
                <a:cubicBezTo>
                  <a:pt x="3377370" y="1038766"/>
                  <a:pt x="3427910" y="1002790"/>
                  <a:pt x="3479587" y="983411"/>
                </a:cubicBezTo>
                <a:cubicBezTo>
                  <a:pt x="3501789" y="975085"/>
                  <a:pt x="3525594" y="971909"/>
                  <a:pt x="3548598" y="966158"/>
                </a:cubicBezTo>
                <a:cubicBezTo>
                  <a:pt x="3573504" y="969716"/>
                  <a:pt x="3701191" y="949221"/>
                  <a:pt x="3677994" y="1026543"/>
                </a:cubicBezTo>
                <a:cubicBezTo>
                  <a:pt x="3672703" y="1044178"/>
                  <a:pt x="3657866" y="1058173"/>
                  <a:pt x="3643489" y="1069675"/>
                </a:cubicBezTo>
                <a:cubicBezTo>
                  <a:pt x="3614213" y="1093096"/>
                  <a:pt x="3579423" y="1108719"/>
                  <a:pt x="3548598" y="1130060"/>
                </a:cubicBezTo>
                <a:cubicBezTo>
                  <a:pt x="3504622" y="1160505"/>
                  <a:pt x="3465304" y="1197832"/>
                  <a:pt x="3419202" y="1224951"/>
                </a:cubicBezTo>
                <a:cubicBezTo>
                  <a:pt x="3367095" y="1255602"/>
                  <a:pt x="3255300" y="1302589"/>
                  <a:pt x="3255300" y="1302589"/>
                </a:cubicBezTo>
                <a:cubicBezTo>
                  <a:pt x="3252425" y="1291087"/>
                  <a:pt x="3238291" y="1276466"/>
                  <a:pt x="3246674" y="1268083"/>
                </a:cubicBezTo>
                <a:cubicBezTo>
                  <a:pt x="3310773" y="1203984"/>
                  <a:pt x="3371343" y="1192808"/>
                  <a:pt x="3445081" y="1155939"/>
                </a:cubicBezTo>
                <a:cubicBezTo>
                  <a:pt x="3454354" y="1151303"/>
                  <a:pt x="3462334" y="1144438"/>
                  <a:pt x="3470960" y="1138687"/>
                </a:cubicBezTo>
                <a:cubicBezTo>
                  <a:pt x="3476711" y="1150189"/>
                  <a:pt x="3488213" y="1160333"/>
                  <a:pt x="3488213" y="1173192"/>
                </a:cubicBezTo>
                <a:cubicBezTo>
                  <a:pt x="3488213" y="1232643"/>
                  <a:pt x="3417392" y="1245682"/>
                  <a:pt x="3376070" y="1259456"/>
                </a:cubicBezTo>
                <a:cubicBezTo>
                  <a:pt x="3288013" y="1288808"/>
                  <a:pt x="3196708" y="1307741"/>
                  <a:pt x="3108651" y="1337094"/>
                </a:cubicBezTo>
                <a:cubicBezTo>
                  <a:pt x="3091398" y="1342845"/>
                  <a:pt x="3073159" y="1346214"/>
                  <a:pt x="3056893" y="1354347"/>
                </a:cubicBezTo>
                <a:cubicBezTo>
                  <a:pt x="3046289" y="1359649"/>
                  <a:pt x="3080190" y="1349586"/>
                  <a:pt x="3091398" y="1345721"/>
                </a:cubicBezTo>
                <a:cubicBezTo>
                  <a:pt x="3163628" y="1320814"/>
                  <a:pt x="3231423" y="1278888"/>
                  <a:pt x="3307059" y="1268083"/>
                </a:cubicBezTo>
                <a:lnTo>
                  <a:pt x="3488213" y="1242204"/>
                </a:lnTo>
                <a:cubicBezTo>
                  <a:pt x="3597481" y="1259457"/>
                  <a:pt x="3708955" y="1266126"/>
                  <a:pt x="3816017" y="1293962"/>
                </a:cubicBezTo>
                <a:cubicBezTo>
                  <a:pt x="3997315" y="1341099"/>
                  <a:pt x="4350855" y="1466490"/>
                  <a:pt x="4350855" y="1466490"/>
                </a:cubicBezTo>
                <a:cubicBezTo>
                  <a:pt x="4362357" y="1477992"/>
                  <a:pt x="4389829" y="1485356"/>
                  <a:pt x="4385360" y="1500996"/>
                </a:cubicBezTo>
                <a:cubicBezTo>
                  <a:pt x="4382033" y="1512642"/>
                  <a:pt x="4290903" y="1541863"/>
                  <a:pt x="4281843" y="1544128"/>
                </a:cubicBezTo>
                <a:cubicBezTo>
                  <a:pt x="4168213" y="1572536"/>
                  <a:pt x="4106781" y="1568212"/>
                  <a:pt x="3971293" y="1578634"/>
                </a:cubicBezTo>
                <a:cubicBezTo>
                  <a:pt x="3804515" y="1604513"/>
                  <a:pt x="3637195" y="1627108"/>
                  <a:pt x="3470960" y="1656272"/>
                </a:cubicBezTo>
                <a:cubicBezTo>
                  <a:pt x="2987417" y="1741104"/>
                  <a:pt x="2987065" y="1770672"/>
                  <a:pt x="2496176" y="1820173"/>
                </a:cubicBezTo>
                <a:cubicBezTo>
                  <a:pt x="2318427" y="1838097"/>
                  <a:pt x="2139706" y="1844646"/>
                  <a:pt x="1961338" y="1854679"/>
                </a:cubicBezTo>
                <a:lnTo>
                  <a:pt x="1115949" y="1897811"/>
                </a:lnTo>
                <a:lnTo>
                  <a:pt x="900289" y="1906438"/>
                </a:lnTo>
                <a:lnTo>
                  <a:pt x="279187" y="1915064"/>
                </a:lnTo>
                <a:cubicBezTo>
                  <a:pt x="241806" y="1926566"/>
                  <a:pt x="205062" y="1940393"/>
                  <a:pt x="167043" y="1949570"/>
                </a:cubicBezTo>
                <a:cubicBezTo>
                  <a:pt x="121541" y="1960553"/>
                  <a:pt x="73657" y="1961353"/>
                  <a:pt x="29021" y="1975449"/>
                </a:cubicBezTo>
                <a:cubicBezTo>
                  <a:pt x="17388" y="1979123"/>
                  <a:pt x="-9056" y="2001161"/>
                  <a:pt x="3142" y="2001328"/>
                </a:cubicBezTo>
                <a:cubicBezTo>
                  <a:pt x="221733" y="2004322"/>
                  <a:pt x="440213" y="1989826"/>
                  <a:pt x="658749" y="1984075"/>
                </a:cubicBezTo>
                <a:cubicBezTo>
                  <a:pt x="1976044" y="2061563"/>
                  <a:pt x="2052463" y="2030152"/>
                  <a:pt x="3384696" y="2260121"/>
                </a:cubicBezTo>
                <a:cubicBezTo>
                  <a:pt x="3884834" y="2346454"/>
                  <a:pt x="4381531" y="2452332"/>
                  <a:pt x="4877066" y="2562045"/>
                </a:cubicBezTo>
                <a:cubicBezTo>
                  <a:pt x="5161011" y="2624911"/>
                  <a:pt x="5441051" y="2704296"/>
                  <a:pt x="5722455" y="2777706"/>
                </a:cubicBezTo>
                <a:cubicBezTo>
                  <a:pt x="5837881" y="2807817"/>
                  <a:pt x="5952426" y="2841209"/>
                  <a:pt x="6067511" y="2872596"/>
                </a:cubicBezTo>
                <a:cubicBezTo>
                  <a:pt x="6142207" y="2892968"/>
                  <a:pt x="6217898" y="2909887"/>
                  <a:pt x="6291798" y="2932981"/>
                </a:cubicBezTo>
                <a:cubicBezTo>
                  <a:pt x="6441137" y="2979649"/>
                  <a:pt x="6383058" y="2964423"/>
                  <a:pt x="6464326" y="2984739"/>
                </a:cubicBezTo>
                <a:cubicBezTo>
                  <a:pt x="6495556" y="3005559"/>
                  <a:pt x="6480933" y="2997355"/>
                  <a:pt x="6507459" y="3010619"/>
                </a:cubicBezTo>
              </a:path>
            </a:pathLst>
          </a:cu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ubtitle 4"/>
          <p:cNvSpPr txBox="1">
            <a:spLocks/>
          </p:cNvSpPr>
          <p:nvPr/>
        </p:nvSpPr>
        <p:spPr>
          <a:xfrm>
            <a:off x="836614" y="4518725"/>
            <a:ext cx="6324600" cy="71456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200" b="1" dirty="0">
                <a:solidFill>
                  <a:schemeClr val="accent1">
                    <a:lumMod val="60000"/>
                    <a:lumOff val="40000"/>
                  </a:schemeClr>
                </a:solidFill>
              </a:rPr>
              <a:t>PRESENTER: NGUYEN HUU HOANG</a:t>
            </a:r>
          </a:p>
        </p:txBody>
      </p:sp>
      <p:sp>
        <p:nvSpPr>
          <p:cNvPr id="3" name="TextBox 2"/>
          <p:cNvSpPr txBox="1"/>
          <p:nvPr/>
        </p:nvSpPr>
        <p:spPr>
          <a:xfrm>
            <a:off x="8532812" y="580702"/>
            <a:ext cx="3352800" cy="707886"/>
          </a:xfrm>
          <a:prstGeom prst="rect">
            <a:avLst/>
          </a:prstGeom>
          <a:noFill/>
        </p:spPr>
        <p:txBody>
          <a:bodyPr wrap="square" rtlCol="0">
            <a:spAutoFit/>
          </a:bodyPr>
          <a:lstStyle/>
          <a:p>
            <a:r>
              <a:rPr lang="en-US" sz="2000" b="1" dirty="0"/>
              <a:t>Class</a:t>
            </a:r>
            <a:r>
              <a:rPr lang="en-US" sz="2000" dirty="0"/>
              <a:t>: BH-AF-2005-2.3</a:t>
            </a:r>
          </a:p>
          <a:p>
            <a:r>
              <a:rPr lang="en-US" sz="2000" b="1" dirty="0"/>
              <a:t>Lecturers</a:t>
            </a:r>
            <a:r>
              <a:rPr lang="en-US" sz="2000" dirty="0"/>
              <a:t>: NGO THI MAI LOAN</a:t>
            </a:r>
          </a:p>
        </p:txBody>
      </p:sp>
      <p:pic>
        <p:nvPicPr>
          <p:cNvPr id="1026" name="Picture 2" descr="f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0978" y="2237548"/>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ssenger on the App Store | Find friends app, App, Messaging 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0978" y="2725320"/>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mail PNG Image Without Background 96250 - Web Icons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0979" y="3200400"/>
            <a:ext cx="348570" cy="2641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15740" y="2324316"/>
            <a:ext cx="3797578" cy="338554"/>
          </a:xfrm>
          <a:prstGeom prst="rect">
            <a:avLst/>
          </a:prstGeom>
        </p:spPr>
        <p:txBody>
          <a:bodyPr wrap="none">
            <a:spAutoFit/>
          </a:bodyPr>
          <a:lstStyle/>
          <a:p>
            <a:r>
              <a:rPr lang="en-US" sz="1600" dirty="0"/>
              <a:t>facebook.com/hoang.nguyenhuu.7330763/</a:t>
            </a:r>
          </a:p>
        </p:txBody>
      </p:sp>
      <p:sp>
        <p:nvSpPr>
          <p:cNvPr id="16" name="Rectangle 15"/>
          <p:cNvSpPr/>
          <p:nvPr/>
        </p:nvSpPr>
        <p:spPr>
          <a:xfrm>
            <a:off x="8322225" y="2802149"/>
            <a:ext cx="1319592" cy="338554"/>
          </a:xfrm>
          <a:prstGeom prst="rect">
            <a:avLst/>
          </a:prstGeom>
        </p:spPr>
        <p:txBody>
          <a:bodyPr wrap="none">
            <a:spAutoFit/>
          </a:bodyPr>
          <a:lstStyle/>
          <a:p>
            <a:r>
              <a:rPr lang="en-US" sz="1600" dirty="0"/>
              <a:t>036 8716 708</a:t>
            </a:r>
          </a:p>
        </p:txBody>
      </p:sp>
      <p:sp>
        <p:nvSpPr>
          <p:cNvPr id="20" name="Rectangle 19"/>
          <p:cNvSpPr/>
          <p:nvPr/>
        </p:nvSpPr>
        <p:spPr>
          <a:xfrm>
            <a:off x="8333607" y="3197485"/>
            <a:ext cx="2949654" cy="338554"/>
          </a:xfrm>
          <a:prstGeom prst="rect">
            <a:avLst/>
          </a:prstGeom>
        </p:spPr>
        <p:txBody>
          <a:bodyPr wrap="none">
            <a:spAutoFit/>
          </a:bodyPr>
          <a:lstStyle/>
          <a:p>
            <a:r>
              <a:rPr lang="en-US" sz="1600" dirty="0"/>
              <a:t>hoangnhbdaf190022@fpt.edu.vn</a:t>
            </a:r>
          </a:p>
        </p:txBody>
      </p:sp>
      <p:pic>
        <p:nvPicPr>
          <p:cNvPr id="21" name="Picture 18" descr="Pearson BTEC • SBCS Global Learning Institu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040D9E9-85DE-4748-886D-E6FC82901B8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13322918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par>
                          <p:cTn id="18" fill="hold">
                            <p:stCondLst>
                              <p:cond delay="2000"/>
                            </p:stCondLst>
                            <p:childTnLst>
                              <p:par>
                                <p:cTn id="19" presetID="50" presetClass="entr" presetSubtype="0" decel="10000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strVal val="#ppt_w+.3"/>
                                          </p:val>
                                        </p:tav>
                                        <p:tav tm="100000">
                                          <p:val>
                                            <p:strVal val="#ppt_w"/>
                                          </p:val>
                                        </p:tav>
                                      </p:tavLst>
                                    </p:anim>
                                    <p:anim calcmode="lin" valueType="num">
                                      <p:cBhvr>
                                        <p:cTn id="22" dur="1000" fill="hold"/>
                                        <p:tgtEl>
                                          <p:spTgt spid="19"/>
                                        </p:tgtEl>
                                        <p:attrNameLst>
                                          <p:attrName>ppt_h</p:attrName>
                                        </p:attrNameLst>
                                      </p:cBhvr>
                                      <p:tavLst>
                                        <p:tav tm="0">
                                          <p:val>
                                            <p:strVal val="#ppt_h"/>
                                          </p:val>
                                        </p:tav>
                                        <p:tav tm="100000">
                                          <p:val>
                                            <p:strVal val="#ppt_h"/>
                                          </p:val>
                                        </p:tav>
                                      </p:tavLst>
                                    </p:anim>
                                    <p:animEffect transition="in" filter="fade">
                                      <p:cBhvr>
                                        <p:cTn id="23" dur="1000"/>
                                        <p:tgtEl>
                                          <p:spTgt spid="19"/>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750"/>
                                        <p:tgtEl>
                                          <p:spTgt spid="3"/>
                                        </p:tgtEl>
                                      </p:cBhvr>
                                    </p:animEffect>
                                  </p:childTnLst>
                                </p:cTn>
                              </p:par>
                            </p:childTnLst>
                          </p:cTn>
                        </p:par>
                        <p:par>
                          <p:cTn id="28" fill="hold">
                            <p:stCondLst>
                              <p:cond delay="3750"/>
                            </p:stCondLst>
                            <p:childTnLst>
                              <p:par>
                                <p:cTn id="29" presetID="22" presetClass="entr" presetSubtype="8" fill="hold" nodeType="after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wipe(left)">
                                      <p:cBhvr>
                                        <p:cTn id="31" dur="500"/>
                                        <p:tgtEl>
                                          <p:spTgt spid="1026"/>
                                        </p:tgtEl>
                                      </p:cBhvr>
                                    </p:animEffect>
                                  </p:childTnLst>
                                </p:cTn>
                              </p:par>
                            </p:childTnLst>
                          </p:cTn>
                        </p:par>
                        <p:par>
                          <p:cTn id="32" fill="hold">
                            <p:stCondLst>
                              <p:cond delay="425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4750"/>
                            </p:stCondLst>
                            <p:childTnLst>
                              <p:par>
                                <p:cTn id="37" presetID="22" presetClass="entr" presetSubtype="8" fill="hold" nodeType="afterEffect">
                                  <p:stCondLst>
                                    <p:cond delay="0"/>
                                  </p:stCondLst>
                                  <p:childTnLst>
                                    <p:set>
                                      <p:cBhvr>
                                        <p:cTn id="38" dur="1" fill="hold">
                                          <p:stCondLst>
                                            <p:cond delay="0"/>
                                          </p:stCondLst>
                                        </p:cTn>
                                        <p:tgtEl>
                                          <p:spTgt spid="1032"/>
                                        </p:tgtEl>
                                        <p:attrNameLst>
                                          <p:attrName>style.visibility</p:attrName>
                                        </p:attrNameLst>
                                      </p:cBhvr>
                                      <p:to>
                                        <p:strVal val="visible"/>
                                      </p:to>
                                    </p:set>
                                    <p:animEffect transition="in" filter="wipe(left)">
                                      <p:cBhvr>
                                        <p:cTn id="39" dur="500"/>
                                        <p:tgtEl>
                                          <p:spTgt spid="1032"/>
                                        </p:tgtEl>
                                      </p:cBhvr>
                                    </p:animEffect>
                                  </p:childTnLst>
                                </p:cTn>
                              </p:par>
                            </p:childTnLst>
                          </p:cTn>
                        </p:par>
                        <p:par>
                          <p:cTn id="40" fill="hold">
                            <p:stCondLst>
                              <p:cond delay="525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750"/>
                            </p:stCondLst>
                            <p:childTnLst>
                              <p:par>
                                <p:cTn id="45" presetID="22" presetClass="entr" presetSubtype="8" fill="hold" nodeType="after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wipe(left)">
                                      <p:cBhvr>
                                        <p:cTn id="47" dur="500"/>
                                        <p:tgtEl>
                                          <p:spTgt spid="1036"/>
                                        </p:tgtEl>
                                      </p:cBhvr>
                                    </p:animEffect>
                                  </p:childTnLst>
                                </p:cTn>
                              </p:par>
                            </p:childTnLst>
                          </p:cTn>
                        </p:par>
                        <p:par>
                          <p:cTn id="48" fill="hold">
                            <p:stCondLst>
                              <p:cond delay="6250"/>
                            </p:stCondLst>
                            <p:childTnLst>
                              <p:par>
                                <p:cTn id="49" presetID="22"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3" grpId="0"/>
      <p:bldP spid="5" grpId="0"/>
      <p:bldP spid="16"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4D2F6BD-E84A-4C13-AA92-4BEA397FDADD}"/>
              </a:ext>
            </a:extLst>
          </p:cNvPr>
          <p:cNvCxnSpPr>
            <a:cxnSpLocks/>
          </p:cNvCxnSpPr>
          <p:nvPr/>
        </p:nvCxnSpPr>
        <p:spPr>
          <a:xfrm>
            <a:off x="1141412" y="1609639"/>
            <a:ext cx="10134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B9B321A-CE3D-4DBE-9756-63261F23CAD5}"/>
              </a:ext>
            </a:extLst>
          </p:cNvPr>
          <p:cNvCxnSpPr>
            <a:cxnSpLocks/>
          </p:cNvCxnSpPr>
          <p:nvPr/>
        </p:nvCxnSpPr>
        <p:spPr>
          <a:xfrm>
            <a:off x="3808412" y="1152439"/>
            <a:ext cx="0" cy="525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5B63CDE-4DCD-4ACD-AF0F-2CFFA20E945A}"/>
              </a:ext>
            </a:extLst>
          </p:cNvPr>
          <p:cNvSpPr txBox="1"/>
          <p:nvPr/>
        </p:nvSpPr>
        <p:spPr>
          <a:xfrm>
            <a:off x="1865312" y="1112414"/>
            <a:ext cx="1143000" cy="461665"/>
          </a:xfrm>
          <a:prstGeom prst="rect">
            <a:avLst/>
          </a:prstGeom>
          <a:noFill/>
        </p:spPr>
        <p:txBody>
          <a:bodyPr wrap="square" rtlCol="0">
            <a:spAutoFit/>
          </a:bodyPr>
          <a:lstStyle/>
          <a:p>
            <a:r>
              <a:rPr lang="en-US" b="1" dirty="0">
                <a:solidFill>
                  <a:srgbClr val="FFFF00"/>
                </a:solidFill>
              </a:rPr>
              <a:t>INSERT</a:t>
            </a:r>
          </a:p>
        </p:txBody>
      </p:sp>
      <p:pic>
        <p:nvPicPr>
          <p:cNvPr id="30" name="Picture 29">
            <a:extLst>
              <a:ext uri="{FF2B5EF4-FFF2-40B4-BE49-F238E27FC236}">
                <a16:creationId xmlns:a16="http://schemas.microsoft.com/office/drawing/2014/main" id="{76762AB9-3294-4695-ACB5-A052F2F4D88B}"/>
              </a:ext>
            </a:extLst>
          </p:cNvPr>
          <p:cNvPicPr>
            <a:picLocks noChangeAspect="1"/>
          </p:cNvPicPr>
          <p:nvPr/>
        </p:nvPicPr>
        <p:blipFill>
          <a:blip r:embed="rId3"/>
          <a:stretch>
            <a:fillRect/>
          </a:stretch>
        </p:blipFill>
        <p:spPr>
          <a:xfrm>
            <a:off x="1261836" y="1780898"/>
            <a:ext cx="2374081" cy="2229041"/>
          </a:xfrm>
          <a:prstGeom prst="rect">
            <a:avLst/>
          </a:prstGeom>
        </p:spPr>
      </p:pic>
      <p:pic>
        <p:nvPicPr>
          <p:cNvPr id="33" name="Picture 32">
            <a:extLst>
              <a:ext uri="{FF2B5EF4-FFF2-40B4-BE49-F238E27FC236}">
                <a16:creationId xmlns:a16="http://schemas.microsoft.com/office/drawing/2014/main" id="{44811E0A-8F2F-45B1-B151-FD5FF30770A0}"/>
              </a:ext>
            </a:extLst>
          </p:cNvPr>
          <p:cNvPicPr>
            <a:picLocks noChangeAspect="1"/>
          </p:cNvPicPr>
          <p:nvPr/>
        </p:nvPicPr>
        <p:blipFill>
          <a:blip r:embed="rId4"/>
          <a:stretch>
            <a:fillRect/>
          </a:stretch>
        </p:blipFill>
        <p:spPr>
          <a:xfrm>
            <a:off x="1261835" y="4243375"/>
            <a:ext cx="2374079" cy="2249421"/>
          </a:xfrm>
          <a:prstGeom prst="rect">
            <a:avLst/>
          </a:prstGeom>
        </p:spPr>
      </p:pic>
      <p:cxnSp>
        <p:nvCxnSpPr>
          <p:cNvPr id="34" name="Straight Connector 33">
            <a:extLst>
              <a:ext uri="{FF2B5EF4-FFF2-40B4-BE49-F238E27FC236}">
                <a16:creationId xmlns:a16="http://schemas.microsoft.com/office/drawing/2014/main" id="{DD7D99CC-7BFF-4E4D-A98D-17358F4F1504}"/>
              </a:ext>
            </a:extLst>
          </p:cNvPr>
          <p:cNvCxnSpPr>
            <a:cxnSpLocks/>
          </p:cNvCxnSpPr>
          <p:nvPr/>
        </p:nvCxnSpPr>
        <p:spPr>
          <a:xfrm>
            <a:off x="7454676" y="1152439"/>
            <a:ext cx="0" cy="525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2A51FD2-A5F6-4722-94F1-26CD165B9352}"/>
              </a:ext>
            </a:extLst>
          </p:cNvPr>
          <p:cNvSpPr txBox="1"/>
          <p:nvPr/>
        </p:nvSpPr>
        <p:spPr>
          <a:xfrm>
            <a:off x="4906168" y="1130194"/>
            <a:ext cx="1309688" cy="461665"/>
          </a:xfrm>
          <a:prstGeom prst="rect">
            <a:avLst/>
          </a:prstGeom>
          <a:noFill/>
        </p:spPr>
        <p:txBody>
          <a:bodyPr wrap="square" rtlCol="0">
            <a:spAutoFit/>
          </a:bodyPr>
          <a:lstStyle/>
          <a:p>
            <a:r>
              <a:rPr lang="en-US" b="1" dirty="0">
                <a:solidFill>
                  <a:srgbClr val="FFFF00"/>
                </a:solidFill>
              </a:rPr>
              <a:t>DISPLAY</a:t>
            </a:r>
          </a:p>
        </p:txBody>
      </p:sp>
      <p:pic>
        <p:nvPicPr>
          <p:cNvPr id="37" name="Picture 36">
            <a:extLst>
              <a:ext uri="{FF2B5EF4-FFF2-40B4-BE49-F238E27FC236}">
                <a16:creationId xmlns:a16="http://schemas.microsoft.com/office/drawing/2014/main" id="{357ADD2D-0F8E-4165-9EC8-CA1AA894613C}"/>
              </a:ext>
            </a:extLst>
          </p:cNvPr>
          <p:cNvPicPr>
            <a:picLocks noChangeAspect="1"/>
          </p:cNvPicPr>
          <p:nvPr/>
        </p:nvPicPr>
        <p:blipFill>
          <a:blip r:embed="rId5"/>
          <a:stretch>
            <a:fillRect/>
          </a:stretch>
        </p:blipFill>
        <p:spPr>
          <a:xfrm>
            <a:off x="3980908" y="1780898"/>
            <a:ext cx="3270697" cy="1866994"/>
          </a:xfrm>
          <a:prstGeom prst="rect">
            <a:avLst/>
          </a:prstGeom>
        </p:spPr>
      </p:pic>
      <p:sp>
        <p:nvSpPr>
          <p:cNvPr id="38" name="TextBox 37">
            <a:extLst>
              <a:ext uri="{FF2B5EF4-FFF2-40B4-BE49-F238E27FC236}">
                <a16:creationId xmlns:a16="http://schemas.microsoft.com/office/drawing/2014/main" id="{CDAF9D22-E21D-4DDD-88C7-45A97D0F7FE3}"/>
              </a:ext>
            </a:extLst>
          </p:cNvPr>
          <p:cNvSpPr txBox="1"/>
          <p:nvPr/>
        </p:nvSpPr>
        <p:spPr>
          <a:xfrm>
            <a:off x="8330452" y="1130194"/>
            <a:ext cx="1309688" cy="461665"/>
          </a:xfrm>
          <a:prstGeom prst="rect">
            <a:avLst/>
          </a:prstGeom>
          <a:noFill/>
        </p:spPr>
        <p:txBody>
          <a:bodyPr wrap="square" rtlCol="0">
            <a:spAutoFit/>
          </a:bodyPr>
          <a:lstStyle/>
          <a:p>
            <a:r>
              <a:rPr lang="en-US" b="1" dirty="0">
                <a:solidFill>
                  <a:srgbClr val="FFFF00"/>
                </a:solidFill>
              </a:rPr>
              <a:t>REMOVE</a:t>
            </a:r>
          </a:p>
        </p:txBody>
      </p:sp>
      <p:pic>
        <p:nvPicPr>
          <p:cNvPr id="40" name="Picture 39">
            <a:extLst>
              <a:ext uri="{FF2B5EF4-FFF2-40B4-BE49-F238E27FC236}">
                <a16:creationId xmlns:a16="http://schemas.microsoft.com/office/drawing/2014/main" id="{8BD52905-25AC-4D37-B955-C4E09702C8E2}"/>
              </a:ext>
            </a:extLst>
          </p:cNvPr>
          <p:cNvPicPr>
            <a:picLocks noChangeAspect="1"/>
          </p:cNvPicPr>
          <p:nvPr/>
        </p:nvPicPr>
        <p:blipFill>
          <a:blip r:embed="rId6"/>
          <a:stretch>
            <a:fillRect/>
          </a:stretch>
        </p:blipFill>
        <p:spPr>
          <a:xfrm>
            <a:off x="7736584" y="1780898"/>
            <a:ext cx="2851376" cy="2140699"/>
          </a:xfrm>
          <a:prstGeom prst="rect">
            <a:avLst/>
          </a:prstGeom>
        </p:spPr>
      </p:pic>
      <p:cxnSp>
        <p:nvCxnSpPr>
          <p:cNvPr id="43" name="Straight Connector 42">
            <a:extLst>
              <a:ext uri="{FF2B5EF4-FFF2-40B4-BE49-F238E27FC236}">
                <a16:creationId xmlns:a16="http://schemas.microsoft.com/office/drawing/2014/main" id="{5B3A53FE-CA0E-44E6-B69B-D424FC2CBF28}"/>
              </a:ext>
            </a:extLst>
          </p:cNvPr>
          <p:cNvCxnSpPr/>
          <p:nvPr/>
        </p:nvCxnSpPr>
        <p:spPr>
          <a:xfrm>
            <a:off x="7085012" y="4572000"/>
            <a:ext cx="4267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9505752-FE9C-4D3A-A571-2B7B2F823C6E}"/>
              </a:ext>
            </a:extLst>
          </p:cNvPr>
          <p:cNvSpPr txBox="1"/>
          <p:nvPr/>
        </p:nvSpPr>
        <p:spPr>
          <a:xfrm>
            <a:off x="8418512" y="4092554"/>
            <a:ext cx="1309688" cy="461665"/>
          </a:xfrm>
          <a:prstGeom prst="rect">
            <a:avLst/>
          </a:prstGeom>
          <a:noFill/>
        </p:spPr>
        <p:txBody>
          <a:bodyPr wrap="square" rtlCol="0">
            <a:spAutoFit/>
          </a:bodyPr>
          <a:lstStyle/>
          <a:p>
            <a:r>
              <a:rPr lang="en-US" b="1" dirty="0">
                <a:solidFill>
                  <a:srgbClr val="FFFF00"/>
                </a:solidFill>
              </a:rPr>
              <a:t>RESULT</a:t>
            </a:r>
          </a:p>
        </p:txBody>
      </p:sp>
      <p:pic>
        <p:nvPicPr>
          <p:cNvPr id="46" name="Picture 45">
            <a:extLst>
              <a:ext uri="{FF2B5EF4-FFF2-40B4-BE49-F238E27FC236}">
                <a16:creationId xmlns:a16="http://schemas.microsoft.com/office/drawing/2014/main" id="{7F4030CA-68C6-4BE5-93F4-2106F94BA1FB}"/>
              </a:ext>
            </a:extLst>
          </p:cNvPr>
          <p:cNvPicPr>
            <a:picLocks noChangeAspect="1"/>
          </p:cNvPicPr>
          <p:nvPr/>
        </p:nvPicPr>
        <p:blipFill>
          <a:blip r:embed="rId7"/>
          <a:stretch>
            <a:fillRect/>
          </a:stretch>
        </p:blipFill>
        <p:spPr>
          <a:xfrm>
            <a:off x="7804844" y="4725176"/>
            <a:ext cx="3296091" cy="1689419"/>
          </a:xfrm>
          <a:prstGeom prst="rect">
            <a:avLst/>
          </a:prstGeom>
        </p:spPr>
      </p:pic>
      <p:sp>
        <p:nvSpPr>
          <p:cNvPr id="47" name="Thought Bubble: Cloud 46">
            <a:extLst>
              <a:ext uri="{FF2B5EF4-FFF2-40B4-BE49-F238E27FC236}">
                <a16:creationId xmlns:a16="http://schemas.microsoft.com/office/drawing/2014/main" id="{D52E5E5E-4AF2-401F-910A-04FB759F00D7}"/>
              </a:ext>
            </a:extLst>
          </p:cNvPr>
          <p:cNvSpPr/>
          <p:nvPr/>
        </p:nvSpPr>
        <p:spPr>
          <a:xfrm rot="18599727">
            <a:off x="4158098" y="3836425"/>
            <a:ext cx="2086218" cy="2149903"/>
          </a:xfrm>
          <a:prstGeom prst="cloudCallout">
            <a:avLst>
              <a:gd name="adj1" fmla="val 49750"/>
              <a:gd name="adj2" fmla="val 97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last input element will be removed</a:t>
            </a:r>
          </a:p>
        </p:txBody>
      </p:sp>
      <p:sp>
        <p:nvSpPr>
          <p:cNvPr id="48" name="Flowchart: Stored Data 47">
            <a:extLst>
              <a:ext uri="{FF2B5EF4-FFF2-40B4-BE49-F238E27FC236}">
                <a16:creationId xmlns:a16="http://schemas.microsoft.com/office/drawing/2014/main" id="{97907C54-BAB6-4D84-BFC3-44F02826CCC2}"/>
              </a:ext>
            </a:extLst>
          </p:cNvPr>
          <p:cNvSpPr/>
          <p:nvPr/>
        </p:nvSpPr>
        <p:spPr>
          <a:xfrm>
            <a:off x="1141412" y="152400"/>
            <a:ext cx="6705600" cy="692444"/>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P3. Specify an Abstract Data Type for the software stack</a:t>
            </a:r>
            <a:endParaRPr lang="en-US" sz="3200" dirty="0"/>
          </a:p>
        </p:txBody>
      </p:sp>
      <p:sp>
        <p:nvSpPr>
          <p:cNvPr id="49" name="Oval 48">
            <a:extLst>
              <a:ext uri="{FF2B5EF4-FFF2-40B4-BE49-F238E27FC236}">
                <a16:creationId xmlns:a16="http://schemas.microsoft.com/office/drawing/2014/main" id="{AA2AF43C-7876-40BF-B981-D76E1FDAF61D}"/>
              </a:ext>
            </a:extLst>
          </p:cNvPr>
          <p:cNvSpPr/>
          <p:nvPr/>
        </p:nvSpPr>
        <p:spPr>
          <a:xfrm>
            <a:off x="8001000" y="381000"/>
            <a:ext cx="304800" cy="1869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Oval 49">
            <a:extLst>
              <a:ext uri="{FF2B5EF4-FFF2-40B4-BE49-F238E27FC236}">
                <a16:creationId xmlns:a16="http://schemas.microsoft.com/office/drawing/2014/main" id="{C11548C3-44A9-4A8F-A061-E116AFBCE4A2}"/>
              </a:ext>
            </a:extLst>
          </p:cNvPr>
          <p:cNvSpPr/>
          <p:nvPr/>
        </p:nvSpPr>
        <p:spPr>
          <a:xfrm>
            <a:off x="8877300" y="342900"/>
            <a:ext cx="381000" cy="249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Oval 50">
            <a:extLst>
              <a:ext uri="{FF2B5EF4-FFF2-40B4-BE49-F238E27FC236}">
                <a16:creationId xmlns:a16="http://schemas.microsoft.com/office/drawing/2014/main" id="{766FE0F8-97D4-477F-811F-EC996FC2C001}"/>
              </a:ext>
            </a:extLst>
          </p:cNvPr>
          <p:cNvSpPr/>
          <p:nvPr/>
        </p:nvSpPr>
        <p:spPr>
          <a:xfrm>
            <a:off x="9828212" y="304800"/>
            <a:ext cx="457200" cy="311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Slide Number Placeholder 51">
            <a:extLst>
              <a:ext uri="{FF2B5EF4-FFF2-40B4-BE49-F238E27FC236}">
                <a16:creationId xmlns:a16="http://schemas.microsoft.com/office/drawing/2014/main" id="{180A7880-2C91-4729-9FB2-A4EDD6D85DE8}"/>
              </a:ext>
            </a:extLst>
          </p:cNvPr>
          <p:cNvSpPr>
            <a:spLocks noGrp="1"/>
          </p:cNvSpPr>
          <p:nvPr>
            <p:ph type="sldNum" sz="quarter" idx="12"/>
          </p:nvPr>
        </p:nvSpPr>
        <p:spPr/>
        <p:txBody>
          <a:bodyPr/>
          <a:lstStyle/>
          <a:p>
            <a:fld id="{C014DD1E-5D91-48A3-AD6D-45FBA980D106}" type="slidenum">
              <a:rPr lang="en-US" smtClean="0"/>
              <a:t>20</a:t>
            </a:fld>
            <a:endParaRPr lang="en-US"/>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0-#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ppt_x</p:attrName>
                                        </p:attrNameLst>
                                      </p:cBhvr>
                                      <p:tavLst>
                                        <p:tav tm="0">
                                          <p:val>
                                            <p:strVal val="#ppt_x"/>
                                          </p:val>
                                        </p:tav>
                                        <p:tav tm="100000">
                                          <p:val>
                                            <p:strVal val="#ppt_x"/>
                                          </p:val>
                                        </p:tav>
                                      </p:tavLst>
                                    </p:anim>
                                    <p:anim calcmode="lin" valueType="num">
                                      <p:cBhvr>
                                        <p:cTn id="18" dur="750" fill="hold"/>
                                        <p:tgtEl>
                                          <p:spTgt spid="28"/>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53" presetClass="entr" presetSubtype="16"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750" fill="hold"/>
                                        <p:tgtEl>
                                          <p:spTgt spid="30"/>
                                        </p:tgtEl>
                                        <p:attrNameLst>
                                          <p:attrName>ppt_w</p:attrName>
                                        </p:attrNameLst>
                                      </p:cBhvr>
                                      <p:tavLst>
                                        <p:tav tm="0">
                                          <p:val>
                                            <p:fltVal val="0"/>
                                          </p:val>
                                        </p:tav>
                                        <p:tav tm="100000">
                                          <p:val>
                                            <p:strVal val="#ppt_w"/>
                                          </p:val>
                                        </p:tav>
                                      </p:tavLst>
                                    </p:anim>
                                    <p:anim calcmode="lin" valueType="num">
                                      <p:cBhvr>
                                        <p:cTn id="23" dur="750" fill="hold"/>
                                        <p:tgtEl>
                                          <p:spTgt spid="30"/>
                                        </p:tgtEl>
                                        <p:attrNameLst>
                                          <p:attrName>ppt_h</p:attrName>
                                        </p:attrNameLst>
                                      </p:cBhvr>
                                      <p:tavLst>
                                        <p:tav tm="0">
                                          <p:val>
                                            <p:fltVal val="0"/>
                                          </p:val>
                                        </p:tav>
                                        <p:tav tm="100000">
                                          <p:val>
                                            <p:strVal val="#ppt_h"/>
                                          </p:val>
                                        </p:tav>
                                      </p:tavLst>
                                    </p:anim>
                                    <p:animEffect transition="in" filter="fade">
                                      <p:cBhvr>
                                        <p:cTn id="24" dur="75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750" fill="hold"/>
                                        <p:tgtEl>
                                          <p:spTgt spid="33"/>
                                        </p:tgtEl>
                                        <p:attrNameLst>
                                          <p:attrName>ppt_w</p:attrName>
                                        </p:attrNameLst>
                                      </p:cBhvr>
                                      <p:tavLst>
                                        <p:tav tm="0">
                                          <p:val>
                                            <p:fltVal val="0"/>
                                          </p:val>
                                        </p:tav>
                                        <p:tav tm="100000">
                                          <p:val>
                                            <p:strVal val="#ppt_w"/>
                                          </p:val>
                                        </p:tav>
                                      </p:tavLst>
                                    </p:anim>
                                    <p:anim calcmode="lin" valueType="num">
                                      <p:cBhvr>
                                        <p:cTn id="29" dur="750" fill="hold"/>
                                        <p:tgtEl>
                                          <p:spTgt spid="33"/>
                                        </p:tgtEl>
                                        <p:attrNameLst>
                                          <p:attrName>ppt_h</p:attrName>
                                        </p:attrNameLst>
                                      </p:cBhvr>
                                      <p:tavLst>
                                        <p:tav tm="0">
                                          <p:val>
                                            <p:fltVal val="0"/>
                                          </p:val>
                                        </p:tav>
                                        <p:tav tm="100000">
                                          <p:val>
                                            <p:strVal val="#ppt_h"/>
                                          </p:val>
                                        </p:tav>
                                      </p:tavLst>
                                    </p:anim>
                                    <p:animEffect transition="in" filter="fade">
                                      <p:cBhvr>
                                        <p:cTn id="30" dur="750"/>
                                        <p:tgtEl>
                                          <p:spTgt spid="33"/>
                                        </p:tgtEl>
                                      </p:cBhvr>
                                    </p:animEffect>
                                  </p:childTnLst>
                                </p:cTn>
                              </p:par>
                            </p:childTnLst>
                          </p:cTn>
                        </p:par>
                        <p:par>
                          <p:cTn id="31" fill="hold">
                            <p:stCondLst>
                              <p:cond delay="2750"/>
                            </p:stCondLst>
                            <p:childTnLst>
                              <p:par>
                                <p:cTn id="32" presetID="2" presetClass="entr" presetSubtype="1"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0-#ppt_h/2"/>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750"/>
                                        <p:tgtEl>
                                          <p:spTgt spid="35"/>
                                        </p:tgtEl>
                                      </p:cBhvr>
                                    </p:animEffect>
                                    <p:anim calcmode="lin" valueType="num">
                                      <p:cBhvr>
                                        <p:cTn id="39" dur="750" fill="hold"/>
                                        <p:tgtEl>
                                          <p:spTgt spid="35"/>
                                        </p:tgtEl>
                                        <p:attrNameLst>
                                          <p:attrName>ppt_x</p:attrName>
                                        </p:attrNameLst>
                                      </p:cBhvr>
                                      <p:tavLst>
                                        <p:tav tm="0">
                                          <p:val>
                                            <p:strVal val="#ppt_x"/>
                                          </p:val>
                                        </p:tav>
                                        <p:tav tm="100000">
                                          <p:val>
                                            <p:strVal val="#ppt_x"/>
                                          </p:val>
                                        </p:tav>
                                      </p:tavLst>
                                    </p:anim>
                                    <p:anim calcmode="lin" valueType="num">
                                      <p:cBhvr>
                                        <p:cTn id="40" dur="750" fill="hold"/>
                                        <p:tgtEl>
                                          <p:spTgt spid="3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p:cTn id="44" dur="750" fill="hold"/>
                                        <p:tgtEl>
                                          <p:spTgt spid="37"/>
                                        </p:tgtEl>
                                        <p:attrNameLst>
                                          <p:attrName>ppt_w</p:attrName>
                                        </p:attrNameLst>
                                      </p:cBhvr>
                                      <p:tavLst>
                                        <p:tav tm="0">
                                          <p:val>
                                            <p:fltVal val="0"/>
                                          </p:val>
                                        </p:tav>
                                        <p:tav tm="100000">
                                          <p:val>
                                            <p:strVal val="#ppt_w"/>
                                          </p:val>
                                        </p:tav>
                                      </p:tavLst>
                                    </p:anim>
                                    <p:anim calcmode="lin" valueType="num">
                                      <p:cBhvr>
                                        <p:cTn id="45" dur="750" fill="hold"/>
                                        <p:tgtEl>
                                          <p:spTgt spid="37"/>
                                        </p:tgtEl>
                                        <p:attrNameLst>
                                          <p:attrName>ppt_h</p:attrName>
                                        </p:attrNameLst>
                                      </p:cBhvr>
                                      <p:tavLst>
                                        <p:tav tm="0">
                                          <p:val>
                                            <p:fltVal val="0"/>
                                          </p:val>
                                        </p:tav>
                                        <p:tav tm="100000">
                                          <p:val>
                                            <p:strVal val="#ppt_h"/>
                                          </p:val>
                                        </p:tav>
                                      </p:tavLst>
                                    </p:anim>
                                    <p:animEffect transition="in" filter="fade">
                                      <p:cBhvr>
                                        <p:cTn id="46" dur="750"/>
                                        <p:tgtEl>
                                          <p:spTgt spid="37"/>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750"/>
                                        <p:tgtEl>
                                          <p:spTgt spid="38"/>
                                        </p:tgtEl>
                                      </p:cBhvr>
                                    </p:animEffect>
                                    <p:anim calcmode="lin" valueType="num">
                                      <p:cBhvr>
                                        <p:cTn id="50" dur="750" fill="hold"/>
                                        <p:tgtEl>
                                          <p:spTgt spid="38"/>
                                        </p:tgtEl>
                                        <p:attrNameLst>
                                          <p:attrName>ppt_x</p:attrName>
                                        </p:attrNameLst>
                                      </p:cBhvr>
                                      <p:tavLst>
                                        <p:tav tm="0">
                                          <p:val>
                                            <p:strVal val="#ppt_x"/>
                                          </p:val>
                                        </p:tav>
                                        <p:tav tm="100000">
                                          <p:val>
                                            <p:strVal val="#ppt_x"/>
                                          </p:val>
                                        </p:tav>
                                      </p:tavLst>
                                    </p:anim>
                                    <p:anim calcmode="lin" valueType="num">
                                      <p:cBhvr>
                                        <p:cTn id="51" dur="750" fill="hold"/>
                                        <p:tgtEl>
                                          <p:spTgt spid="38"/>
                                        </p:tgtEl>
                                        <p:attrNameLst>
                                          <p:attrName>ppt_y</p:attrName>
                                        </p:attrNameLst>
                                      </p:cBhvr>
                                      <p:tavLst>
                                        <p:tav tm="0">
                                          <p:val>
                                            <p:strVal val="#ppt_y-.1"/>
                                          </p:val>
                                        </p:tav>
                                        <p:tav tm="100000">
                                          <p:val>
                                            <p:strVal val="#ppt_y"/>
                                          </p:val>
                                        </p:tav>
                                      </p:tavLst>
                                    </p:anim>
                                  </p:childTnLst>
                                </p:cTn>
                              </p:par>
                            </p:childTnLst>
                          </p:cTn>
                        </p:par>
                        <p:par>
                          <p:cTn id="52" fill="hold">
                            <p:stCondLst>
                              <p:cond delay="4250"/>
                            </p:stCondLst>
                            <p:childTnLst>
                              <p:par>
                                <p:cTn id="53" presetID="53" presetClass="entr" presetSubtype="16"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750" fill="hold"/>
                                        <p:tgtEl>
                                          <p:spTgt spid="40"/>
                                        </p:tgtEl>
                                        <p:attrNameLst>
                                          <p:attrName>ppt_w</p:attrName>
                                        </p:attrNameLst>
                                      </p:cBhvr>
                                      <p:tavLst>
                                        <p:tav tm="0">
                                          <p:val>
                                            <p:fltVal val="0"/>
                                          </p:val>
                                        </p:tav>
                                        <p:tav tm="100000">
                                          <p:val>
                                            <p:strVal val="#ppt_w"/>
                                          </p:val>
                                        </p:tav>
                                      </p:tavLst>
                                    </p:anim>
                                    <p:anim calcmode="lin" valueType="num">
                                      <p:cBhvr>
                                        <p:cTn id="56" dur="750" fill="hold"/>
                                        <p:tgtEl>
                                          <p:spTgt spid="40"/>
                                        </p:tgtEl>
                                        <p:attrNameLst>
                                          <p:attrName>ppt_h</p:attrName>
                                        </p:attrNameLst>
                                      </p:cBhvr>
                                      <p:tavLst>
                                        <p:tav tm="0">
                                          <p:val>
                                            <p:fltVal val="0"/>
                                          </p:val>
                                        </p:tav>
                                        <p:tav tm="100000">
                                          <p:val>
                                            <p:strVal val="#ppt_h"/>
                                          </p:val>
                                        </p:tav>
                                      </p:tavLst>
                                    </p:anim>
                                    <p:animEffect transition="in" filter="fade">
                                      <p:cBhvr>
                                        <p:cTn id="57" dur="750"/>
                                        <p:tgtEl>
                                          <p:spTgt spid="40"/>
                                        </p:tgtEl>
                                      </p:cBhvr>
                                    </p:animEffect>
                                  </p:childTnLst>
                                </p:cTn>
                              </p:par>
                            </p:childTnLst>
                          </p:cTn>
                        </p:par>
                        <p:par>
                          <p:cTn id="58" fill="hold">
                            <p:stCondLst>
                              <p:cond delay="5000"/>
                            </p:stCondLst>
                            <p:childTnLst>
                              <p:par>
                                <p:cTn id="59" presetID="16" presetClass="entr" presetSubtype="37"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arn(outVertical)">
                                      <p:cBhvr>
                                        <p:cTn id="61" dur="500"/>
                                        <p:tgtEl>
                                          <p:spTgt spid="43"/>
                                        </p:tgtEl>
                                      </p:cBhvr>
                                    </p:animEffect>
                                  </p:childTnLst>
                                </p:cTn>
                              </p:par>
                              <p:par>
                                <p:cTn id="62" presetID="47"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750"/>
                                        <p:tgtEl>
                                          <p:spTgt spid="44"/>
                                        </p:tgtEl>
                                      </p:cBhvr>
                                    </p:animEffect>
                                    <p:anim calcmode="lin" valueType="num">
                                      <p:cBhvr>
                                        <p:cTn id="65" dur="750" fill="hold"/>
                                        <p:tgtEl>
                                          <p:spTgt spid="44"/>
                                        </p:tgtEl>
                                        <p:attrNameLst>
                                          <p:attrName>ppt_x</p:attrName>
                                        </p:attrNameLst>
                                      </p:cBhvr>
                                      <p:tavLst>
                                        <p:tav tm="0">
                                          <p:val>
                                            <p:strVal val="#ppt_x"/>
                                          </p:val>
                                        </p:tav>
                                        <p:tav tm="100000">
                                          <p:val>
                                            <p:strVal val="#ppt_x"/>
                                          </p:val>
                                        </p:tav>
                                      </p:tavLst>
                                    </p:anim>
                                    <p:anim calcmode="lin" valueType="num">
                                      <p:cBhvr>
                                        <p:cTn id="66" dur="750" fill="hold"/>
                                        <p:tgtEl>
                                          <p:spTgt spid="44"/>
                                        </p:tgtEl>
                                        <p:attrNameLst>
                                          <p:attrName>ppt_y</p:attrName>
                                        </p:attrNameLst>
                                      </p:cBhvr>
                                      <p:tavLst>
                                        <p:tav tm="0">
                                          <p:val>
                                            <p:strVal val="#ppt_y-.1"/>
                                          </p:val>
                                        </p:tav>
                                        <p:tav tm="100000">
                                          <p:val>
                                            <p:strVal val="#ppt_y"/>
                                          </p:val>
                                        </p:tav>
                                      </p:tavLst>
                                    </p:anim>
                                  </p:childTnLst>
                                </p:cTn>
                              </p:par>
                            </p:childTnLst>
                          </p:cTn>
                        </p:par>
                        <p:par>
                          <p:cTn id="67" fill="hold">
                            <p:stCondLst>
                              <p:cond delay="5750"/>
                            </p:stCondLst>
                            <p:childTnLst>
                              <p:par>
                                <p:cTn id="68" presetID="53" presetClass="entr" presetSubtype="16"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750" fill="hold"/>
                                        <p:tgtEl>
                                          <p:spTgt spid="46"/>
                                        </p:tgtEl>
                                        <p:attrNameLst>
                                          <p:attrName>ppt_w</p:attrName>
                                        </p:attrNameLst>
                                      </p:cBhvr>
                                      <p:tavLst>
                                        <p:tav tm="0">
                                          <p:val>
                                            <p:fltVal val="0"/>
                                          </p:val>
                                        </p:tav>
                                        <p:tav tm="100000">
                                          <p:val>
                                            <p:strVal val="#ppt_w"/>
                                          </p:val>
                                        </p:tav>
                                      </p:tavLst>
                                    </p:anim>
                                    <p:anim calcmode="lin" valueType="num">
                                      <p:cBhvr>
                                        <p:cTn id="71" dur="750" fill="hold"/>
                                        <p:tgtEl>
                                          <p:spTgt spid="46"/>
                                        </p:tgtEl>
                                        <p:attrNameLst>
                                          <p:attrName>ppt_h</p:attrName>
                                        </p:attrNameLst>
                                      </p:cBhvr>
                                      <p:tavLst>
                                        <p:tav tm="0">
                                          <p:val>
                                            <p:fltVal val="0"/>
                                          </p:val>
                                        </p:tav>
                                        <p:tav tm="100000">
                                          <p:val>
                                            <p:strVal val="#ppt_h"/>
                                          </p:val>
                                        </p:tav>
                                      </p:tavLst>
                                    </p:anim>
                                    <p:animEffect transition="in" filter="fade">
                                      <p:cBhvr>
                                        <p:cTn id="72" dur="750"/>
                                        <p:tgtEl>
                                          <p:spTgt spid="46"/>
                                        </p:tgtEl>
                                      </p:cBhvr>
                                    </p:animEffect>
                                  </p:childTnLst>
                                </p:cTn>
                              </p:par>
                            </p:childTnLst>
                          </p:cTn>
                        </p:par>
                        <p:par>
                          <p:cTn id="73" fill="hold">
                            <p:stCondLst>
                              <p:cond delay="6500"/>
                            </p:stCondLst>
                            <p:childTnLst>
                              <p:par>
                                <p:cTn id="74" presetID="22" presetClass="entr" presetSubtype="2"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right)">
                                      <p:cBhvr>
                                        <p:cTn id="7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P spid="38" grpId="0"/>
      <p:bldP spid="44" grpId="0"/>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E7993D3A-E325-46E7-B8B7-E27765961379}"/>
              </a:ext>
            </a:extLst>
          </p:cNvPr>
          <p:cNvSpPr txBox="1"/>
          <p:nvPr/>
        </p:nvSpPr>
        <p:spPr>
          <a:xfrm>
            <a:off x="912812" y="1143000"/>
            <a:ext cx="5944236" cy="4339650"/>
          </a:xfrm>
          <a:prstGeom prst="rect">
            <a:avLst/>
          </a:prstGeom>
          <a:noFill/>
        </p:spPr>
        <p:txBody>
          <a:bodyPr wrap="square">
            <a:spAutoFit/>
          </a:bodyPr>
          <a:lstStyle/>
          <a:p>
            <a:r>
              <a:rPr lang="en-US" sz="2800" dirty="0">
                <a:solidFill>
                  <a:srgbClr val="FFFF00"/>
                </a:solidFill>
                <a:latin typeface="Times New Roman" panose="02020603050405020304" pitchFamily="18" charset="0"/>
                <a:cs typeface="Times New Roman" panose="02020603050405020304" pitchFamily="18" charset="0"/>
              </a:rPr>
              <a:t>Queue</a:t>
            </a:r>
            <a:endParaRPr lang="en-US" dirty="0">
              <a:solidFill>
                <a:srgbClr val="FFFF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queue is a data structure used to hold objects that work according to the FIFO mechanism (short for: First In First Out),</a:t>
            </a:r>
          </a:p>
          <a:p>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a queue, objects can be added to the queue at any time, but only the first added object can be removed from the queue. The operation of adding and removing an object from the queue is called "Enqueue" and "Dequeue", respectively. Adding an object always happens at the end of the queue and an element is always removed from the top of the queue </a:t>
            </a:r>
          </a:p>
        </p:txBody>
      </p:sp>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858000" cy="8382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8266112" y="4572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9142412" y="4191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10093324" y="3810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028" name="Picture 4" descr="Cài đặt Queue – Hàng đợi | Chuong Le Hoang">
            <a:extLst>
              <a:ext uri="{FF2B5EF4-FFF2-40B4-BE49-F238E27FC236}">
                <a16:creationId xmlns:a16="http://schemas.microsoft.com/office/drawing/2014/main" id="{CDEE2A88-B23F-476D-9B76-24E37F1E1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7107" y="2028824"/>
            <a:ext cx="4872609" cy="32289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00AAF7-32E2-433C-9EDB-BFC50D42ACCA}"/>
              </a:ext>
            </a:extLst>
          </p:cNvPr>
          <p:cNvSpPr>
            <a:spLocks noGrp="1"/>
          </p:cNvSpPr>
          <p:nvPr>
            <p:ph type="sldNum" sz="quarter" idx="12"/>
          </p:nvPr>
        </p:nvSpPr>
        <p:spPr/>
        <p:txBody>
          <a:bodyPr/>
          <a:lstStyle/>
          <a:p>
            <a:fld id="{C014DD1E-5D91-48A3-AD6D-45FBA980D106}" type="slidenum">
              <a:rPr lang="en-US" smtClean="0"/>
              <a:t>21</a:t>
            </a:fld>
            <a:endParaRPr lang="en-US"/>
          </a:p>
        </p:txBody>
      </p:sp>
    </p:spTree>
    <p:extLst>
      <p:ext uri="{BB962C8B-B14F-4D97-AF65-F5344CB8AC3E}">
        <p14:creationId xmlns:p14="http://schemas.microsoft.com/office/powerpoint/2010/main" val="76664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250" fill="hold"/>
                                        <p:tgtEl>
                                          <p:spTgt spid="26"/>
                                        </p:tgtEl>
                                        <p:attrNameLst>
                                          <p:attrName>ppt_x</p:attrName>
                                        </p:attrNameLst>
                                      </p:cBhvr>
                                      <p:tavLst>
                                        <p:tav tm="0">
                                          <p:val>
                                            <p:strVal val="1+#ppt_w/2"/>
                                          </p:val>
                                        </p:tav>
                                        <p:tav tm="100000">
                                          <p:val>
                                            <p:strVal val="#ppt_x"/>
                                          </p:val>
                                        </p:tav>
                                      </p:tavLst>
                                    </p:anim>
                                    <p:anim calcmode="lin" valueType="num">
                                      <p:cBhvr additive="base">
                                        <p:cTn id="13" dur="25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250" fill="hold"/>
                                        <p:tgtEl>
                                          <p:spTgt spid="29"/>
                                        </p:tgtEl>
                                        <p:attrNameLst>
                                          <p:attrName>ppt_x</p:attrName>
                                        </p:attrNameLst>
                                      </p:cBhvr>
                                      <p:tavLst>
                                        <p:tav tm="0">
                                          <p:val>
                                            <p:strVal val="1+#ppt_w/2"/>
                                          </p:val>
                                        </p:tav>
                                        <p:tav tm="100000">
                                          <p:val>
                                            <p:strVal val="#ppt_x"/>
                                          </p:val>
                                        </p:tav>
                                      </p:tavLst>
                                    </p:anim>
                                    <p:anim calcmode="lin" valueType="num">
                                      <p:cBhvr additive="base">
                                        <p:cTn id="18" dur="250" fill="hold"/>
                                        <p:tgtEl>
                                          <p:spTgt spid="29"/>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250" fill="hold"/>
                                        <p:tgtEl>
                                          <p:spTgt spid="31"/>
                                        </p:tgtEl>
                                        <p:attrNameLst>
                                          <p:attrName>ppt_x</p:attrName>
                                        </p:attrNameLst>
                                      </p:cBhvr>
                                      <p:tavLst>
                                        <p:tav tm="0">
                                          <p:val>
                                            <p:strVal val="1+#ppt_w/2"/>
                                          </p:val>
                                        </p:tav>
                                        <p:tav tm="100000">
                                          <p:val>
                                            <p:strVal val="#ppt_x"/>
                                          </p:val>
                                        </p:tav>
                                      </p:tavLst>
                                    </p:anim>
                                    <p:anim calcmode="lin" valueType="num">
                                      <p:cBhvr additive="base">
                                        <p:cTn id="23" dur="25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1500"/>
                                        <p:tgtEl>
                                          <p:spTgt spid="23"/>
                                        </p:tgtEl>
                                      </p:cBhvr>
                                    </p:animEffect>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wheel(1)">
                                      <p:cBhvr>
                                        <p:cTn id="31"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6" grpId="0" animBg="1"/>
      <p:bldP spid="29"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E7993D3A-E325-46E7-B8B7-E27765961379}"/>
              </a:ext>
            </a:extLst>
          </p:cNvPr>
          <p:cNvSpPr txBox="1"/>
          <p:nvPr/>
        </p:nvSpPr>
        <p:spPr>
          <a:xfrm>
            <a:off x="906144" y="1143000"/>
            <a:ext cx="10134600" cy="46166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Similar to stacks, queues support the following operations:</a:t>
            </a:r>
          </a:p>
        </p:txBody>
      </p:sp>
      <p:sp>
        <p:nvSpPr>
          <p:cNvPr id="9" name="TextBox 8">
            <a:extLst>
              <a:ext uri="{FF2B5EF4-FFF2-40B4-BE49-F238E27FC236}">
                <a16:creationId xmlns:a16="http://schemas.microsoft.com/office/drawing/2014/main" id="{341AA071-C5B9-4ADD-95D4-0550F1614BE5}"/>
              </a:ext>
            </a:extLst>
          </p:cNvPr>
          <p:cNvSpPr txBox="1"/>
          <p:nvPr/>
        </p:nvSpPr>
        <p:spPr>
          <a:xfrm>
            <a:off x="906144" y="4572410"/>
            <a:ext cx="998220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operations of adding, and removing an element must be performed on two different sides of the queue, so the queue operation is performed according to the FIFO principle. Like the stack, a one-dimensional array or a linked list structure can be used to represent a queue structure</a:t>
            </a:r>
          </a:p>
        </p:txBody>
      </p:sp>
      <p:sp>
        <p:nvSpPr>
          <p:cNvPr id="11" name="TextBox 10">
            <a:extLst>
              <a:ext uri="{FF2B5EF4-FFF2-40B4-BE49-F238E27FC236}">
                <a16:creationId xmlns:a16="http://schemas.microsoft.com/office/drawing/2014/main" id="{D9D215B2-669E-4A8C-848B-4A45C4976766}"/>
              </a:ext>
            </a:extLst>
          </p:cNvPr>
          <p:cNvSpPr txBox="1"/>
          <p:nvPr/>
        </p:nvSpPr>
        <p:spPr>
          <a:xfrm>
            <a:off x="1123260" y="1674829"/>
            <a:ext cx="10446069" cy="2677656"/>
          </a:xfrm>
          <a:prstGeom prst="rect">
            <a:avLst/>
          </a:prstGeom>
          <a:noFill/>
        </p:spPr>
        <p:txBody>
          <a:bodyPr wrap="square">
            <a:spAutoFit/>
          </a:bodyPr>
          <a:lstStyle/>
          <a:p>
            <a:pPr marL="342900" indent="-342900">
              <a:buFont typeface="Wingdings" panose="05000000000000000000" pitchFamily="2" charset="2"/>
              <a:buChar char="Ø"/>
            </a:pPr>
            <a:r>
              <a:rPr lang="en-US" sz="2400" b="1" dirty="0" err="1">
                <a:solidFill>
                  <a:srgbClr val="FFFF00"/>
                </a:solidFill>
                <a:latin typeface="Times New Roman" panose="02020603050405020304" pitchFamily="18" charset="0"/>
                <a:cs typeface="Times New Roman" panose="02020603050405020304" pitchFamily="18" charset="0"/>
              </a:rPr>
              <a:t>EnQueue</a:t>
            </a:r>
            <a:r>
              <a:rPr lang="en-US" sz="2400" b="1" dirty="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Adds object to the end of the queue.</a:t>
            </a:r>
          </a:p>
          <a:p>
            <a:pPr marL="342900" indent="-342900">
              <a:buFont typeface="Wingdings" panose="05000000000000000000" pitchFamily="2" charset="2"/>
              <a:buChar char="Ø"/>
            </a:pPr>
            <a:r>
              <a:rPr lang="en-US" sz="2400" b="1" dirty="0" err="1">
                <a:solidFill>
                  <a:srgbClr val="FFFF00"/>
                </a:solidFill>
                <a:latin typeface="Times New Roman" panose="02020603050405020304" pitchFamily="18" charset="0"/>
                <a:cs typeface="Times New Roman" panose="02020603050405020304" pitchFamily="18" charset="0"/>
              </a:rPr>
              <a:t>DeQueue</a:t>
            </a:r>
            <a:r>
              <a:rPr lang="en-US" sz="2400" b="1" dirty="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Takes the object at the top of the queue out of the queue and returns its value.  If the queue is empty then an error will occur.</a:t>
            </a:r>
          </a:p>
          <a:p>
            <a:pPr marL="342900" indent="-342900">
              <a:buFont typeface="Wingdings" panose="05000000000000000000" pitchFamily="2" charset="2"/>
              <a:buChar char="Ø"/>
            </a:pPr>
            <a:r>
              <a:rPr lang="en-US" sz="2400" b="1" dirty="0" err="1">
                <a:solidFill>
                  <a:srgbClr val="FFFF00"/>
                </a:solidFill>
                <a:latin typeface="Times New Roman" panose="02020603050405020304" pitchFamily="18" charset="0"/>
                <a:cs typeface="Times New Roman" panose="02020603050405020304" pitchFamily="18" charset="0"/>
              </a:rPr>
              <a:t>isEmpty</a:t>
            </a:r>
            <a:r>
              <a:rPr lang="en-US" sz="2400" b="1" dirty="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Check if the queue is empty.</a:t>
            </a:r>
          </a:p>
          <a:p>
            <a:pPr marL="342900" indent="-342900">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isFull():  </a:t>
            </a:r>
            <a:r>
              <a:rPr lang="en-US" sz="2400" dirty="0">
                <a:latin typeface="Times New Roman" panose="02020603050405020304" pitchFamily="18" charset="0"/>
                <a:cs typeface="Times New Roman" panose="02020603050405020304" pitchFamily="18" charset="0"/>
              </a:rPr>
              <a:t>Check if the queue is full.</a:t>
            </a:r>
          </a:p>
          <a:p>
            <a:pPr marL="342900" indent="-342900">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Front():  </a:t>
            </a:r>
            <a:r>
              <a:rPr lang="en-US" sz="2400" dirty="0">
                <a:latin typeface="Times New Roman" panose="02020603050405020304" pitchFamily="18" charset="0"/>
                <a:cs typeface="Times New Roman" panose="02020603050405020304" pitchFamily="18" charset="0"/>
              </a:rPr>
              <a:t>Returns the value of the element at the top of the queue without canceling it. If the queue is empty then an error will occur.</a:t>
            </a:r>
          </a:p>
        </p:txBody>
      </p:sp>
      <p:sp>
        <p:nvSpPr>
          <p:cNvPr id="16" name="Flowchart: Stored Data 15">
            <a:extLst>
              <a:ext uri="{FF2B5EF4-FFF2-40B4-BE49-F238E27FC236}">
                <a16:creationId xmlns:a16="http://schemas.microsoft.com/office/drawing/2014/main" id="{775529A5-8A5E-4F7C-AF7A-0186205D3403}"/>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17" name="Oval 16">
            <a:extLst>
              <a:ext uri="{FF2B5EF4-FFF2-40B4-BE49-F238E27FC236}">
                <a16:creationId xmlns:a16="http://schemas.microsoft.com/office/drawing/2014/main" id="{6FB3779D-DF0C-40C3-9D66-3C4F8C7AC63A}"/>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Oval 17">
            <a:extLst>
              <a:ext uri="{FF2B5EF4-FFF2-40B4-BE49-F238E27FC236}">
                <a16:creationId xmlns:a16="http://schemas.microsoft.com/office/drawing/2014/main" id="{65692C72-BEB2-4F9F-AB23-70063816E75C}"/>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Oval 18">
            <a:extLst>
              <a:ext uri="{FF2B5EF4-FFF2-40B4-BE49-F238E27FC236}">
                <a16:creationId xmlns:a16="http://schemas.microsoft.com/office/drawing/2014/main" id="{12B41F10-58E0-4BA2-BDD5-D94EBFAA2080}"/>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Slide Number Placeholder 3">
            <a:extLst>
              <a:ext uri="{FF2B5EF4-FFF2-40B4-BE49-F238E27FC236}">
                <a16:creationId xmlns:a16="http://schemas.microsoft.com/office/drawing/2014/main" id="{8441D23D-B484-4CED-B8C2-CFB7979DD659}"/>
              </a:ext>
            </a:extLst>
          </p:cNvPr>
          <p:cNvSpPr>
            <a:spLocks noGrp="1"/>
          </p:cNvSpPr>
          <p:nvPr>
            <p:ph type="sldNum" sz="quarter" idx="12"/>
          </p:nvPr>
        </p:nvSpPr>
        <p:spPr/>
        <p:txBody>
          <a:bodyPr/>
          <a:lstStyle/>
          <a:p>
            <a:fld id="{C014DD1E-5D91-48A3-AD6D-45FBA980D106}" type="slidenum">
              <a:rPr lang="en-US" smtClean="0"/>
              <a:t>22</a:t>
            </a:fld>
            <a:endParaRPr lang="en-US"/>
          </a:p>
        </p:txBody>
      </p:sp>
    </p:spTree>
    <p:extLst>
      <p:ext uri="{BB962C8B-B14F-4D97-AF65-F5344CB8AC3E}">
        <p14:creationId xmlns:p14="http://schemas.microsoft.com/office/powerpoint/2010/main" val="377503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C6111-9CF9-4F95-B8B6-C87E6C6C871D}"/>
              </a:ext>
            </a:extLst>
          </p:cNvPr>
          <p:cNvPicPr>
            <a:picLocks noChangeAspect="1"/>
          </p:cNvPicPr>
          <p:nvPr/>
        </p:nvPicPr>
        <p:blipFill>
          <a:blip r:embed="rId3"/>
          <a:stretch>
            <a:fillRect/>
          </a:stretch>
        </p:blipFill>
        <p:spPr>
          <a:xfrm>
            <a:off x="1141412" y="1219200"/>
            <a:ext cx="6304902" cy="457232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a:extLst>
              <a:ext uri="{FF2B5EF4-FFF2-40B4-BE49-F238E27FC236}">
                <a16:creationId xmlns:a16="http://schemas.microsoft.com/office/drawing/2014/main" id="{8133FF0B-F371-40C3-AF92-28A452E8177E}"/>
              </a:ext>
            </a:extLst>
          </p:cNvPr>
          <p:cNvSpPr txBox="1"/>
          <p:nvPr/>
        </p:nvSpPr>
        <p:spPr>
          <a:xfrm>
            <a:off x="7847012" y="1219200"/>
            <a:ext cx="3048000" cy="1815882"/>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a:solidFill>
                  <a:srgbClr val="FFFF00"/>
                </a:solidFill>
              </a:rPr>
              <a:t>Student</a:t>
            </a:r>
          </a:p>
          <a:p>
            <a:pPr marL="457200" indent="-457200">
              <a:buFontTx/>
              <a:buChar char="-"/>
            </a:pPr>
            <a:r>
              <a:rPr lang="en-US" sz="2800" dirty="0"/>
              <a:t>Attributes</a:t>
            </a:r>
          </a:p>
          <a:p>
            <a:pPr marL="457200" indent="-457200">
              <a:buFontTx/>
              <a:buChar char="-"/>
            </a:pPr>
            <a:r>
              <a:rPr lang="en-US" sz="2800" dirty="0"/>
              <a:t>Constructor</a:t>
            </a:r>
          </a:p>
          <a:p>
            <a:pPr marL="457200" indent="-457200">
              <a:buFontTx/>
              <a:buChar char="-"/>
            </a:pPr>
            <a:r>
              <a:rPr lang="en-US" sz="2800" dirty="0" err="1"/>
              <a:t>toString</a:t>
            </a:r>
            <a:endParaRPr lang="en-US" sz="2800" dirty="0"/>
          </a:p>
        </p:txBody>
      </p:sp>
      <p:sp>
        <p:nvSpPr>
          <p:cNvPr id="12" name="Flowchart: Stored Data 11">
            <a:extLst>
              <a:ext uri="{FF2B5EF4-FFF2-40B4-BE49-F238E27FC236}">
                <a16:creationId xmlns:a16="http://schemas.microsoft.com/office/drawing/2014/main" id="{02142ABA-6F81-4AF2-A1E5-FF0417734715}"/>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13" name="Oval 12">
            <a:extLst>
              <a:ext uri="{FF2B5EF4-FFF2-40B4-BE49-F238E27FC236}">
                <a16:creationId xmlns:a16="http://schemas.microsoft.com/office/drawing/2014/main" id="{6F0202E6-2A1E-4B7A-9104-44E2958F5B4F}"/>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Oval 13">
            <a:extLst>
              <a:ext uri="{FF2B5EF4-FFF2-40B4-BE49-F238E27FC236}">
                <a16:creationId xmlns:a16="http://schemas.microsoft.com/office/drawing/2014/main" id="{7465B230-0833-4652-896C-37D7F54DD9D3}"/>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Oval 14">
            <a:extLst>
              <a:ext uri="{FF2B5EF4-FFF2-40B4-BE49-F238E27FC236}">
                <a16:creationId xmlns:a16="http://schemas.microsoft.com/office/drawing/2014/main" id="{2423B33B-2C80-4964-8436-C1B76F3DA6BC}"/>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4">
            <a:extLst>
              <a:ext uri="{FF2B5EF4-FFF2-40B4-BE49-F238E27FC236}">
                <a16:creationId xmlns:a16="http://schemas.microsoft.com/office/drawing/2014/main" id="{4676E4F1-746E-486C-8301-34A6C336B586}"/>
              </a:ext>
            </a:extLst>
          </p:cNvPr>
          <p:cNvSpPr>
            <a:spLocks noGrp="1"/>
          </p:cNvSpPr>
          <p:nvPr>
            <p:ph type="sldNum" sz="quarter" idx="12"/>
          </p:nvPr>
        </p:nvSpPr>
        <p:spPr/>
        <p:txBody>
          <a:bodyPr/>
          <a:lstStyle/>
          <a:p>
            <a:fld id="{C014DD1E-5D91-48A3-AD6D-45FBA980D106}" type="slidenum">
              <a:rPr lang="en-US" smtClean="0"/>
              <a:t>23</a:t>
            </a:fld>
            <a:endParaRPr lang="en-US"/>
          </a:p>
        </p:txBody>
      </p:sp>
    </p:spTree>
    <p:extLst>
      <p:ext uri="{BB962C8B-B14F-4D97-AF65-F5344CB8AC3E}">
        <p14:creationId xmlns:p14="http://schemas.microsoft.com/office/powerpoint/2010/main" val="33223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3FF0B-F371-40C3-AF92-28A452E8177E}"/>
              </a:ext>
            </a:extLst>
          </p:cNvPr>
          <p:cNvSpPr txBox="1"/>
          <p:nvPr/>
        </p:nvSpPr>
        <p:spPr>
          <a:xfrm>
            <a:off x="7731124" y="1295400"/>
            <a:ext cx="3886200" cy="1261884"/>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a:solidFill>
                  <a:srgbClr val="FFFF00"/>
                </a:solidFill>
              </a:rPr>
              <a:t>Node</a:t>
            </a:r>
          </a:p>
          <a:p>
            <a:pPr marL="457200" indent="-457200">
              <a:buFontTx/>
              <a:buChar char="-"/>
            </a:pPr>
            <a:r>
              <a:rPr lang="en-US" dirty="0"/>
              <a:t>Attributes: Student data</a:t>
            </a:r>
          </a:p>
          <a:p>
            <a:pPr marL="457200" indent="-457200">
              <a:buFontTx/>
              <a:buChar char="-"/>
            </a:pPr>
            <a:r>
              <a:rPr lang="en-US" dirty="0"/>
              <a:t>Constructor</a:t>
            </a:r>
          </a:p>
        </p:txBody>
      </p:sp>
      <p:pic>
        <p:nvPicPr>
          <p:cNvPr id="5" name="Picture 4">
            <a:extLst>
              <a:ext uri="{FF2B5EF4-FFF2-40B4-BE49-F238E27FC236}">
                <a16:creationId xmlns:a16="http://schemas.microsoft.com/office/drawing/2014/main" id="{A99E9400-2F02-458C-B707-39AFED937EF9}"/>
              </a:ext>
            </a:extLst>
          </p:cNvPr>
          <p:cNvPicPr>
            <a:picLocks noChangeAspect="1"/>
          </p:cNvPicPr>
          <p:nvPr/>
        </p:nvPicPr>
        <p:blipFill>
          <a:blip r:embed="rId3"/>
          <a:stretch>
            <a:fillRect/>
          </a:stretch>
        </p:blipFill>
        <p:spPr>
          <a:xfrm>
            <a:off x="1180464" y="1371600"/>
            <a:ext cx="6039693" cy="30484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0" name="Flowchart: Stored Data 9">
            <a:extLst>
              <a:ext uri="{FF2B5EF4-FFF2-40B4-BE49-F238E27FC236}">
                <a16:creationId xmlns:a16="http://schemas.microsoft.com/office/drawing/2014/main" id="{5BEC1929-A8C5-40EB-B508-2CFCC8DD4901}"/>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11" name="Oval 10">
            <a:extLst>
              <a:ext uri="{FF2B5EF4-FFF2-40B4-BE49-F238E27FC236}">
                <a16:creationId xmlns:a16="http://schemas.microsoft.com/office/drawing/2014/main" id="{11786167-8681-44B7-97C5-0A877B5B8491}"/>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Oval 11">
            <a:extLst>
              <a:ext uri="{FF2B5EF4-FFF2-40B4-BE49-F238E27FC236}">
                <a16:creationId xmlns:a16="http://schemas.microsoft.com/office/drawing/2014/main" id="{A0383008-7F41-48E9-8B8A-4D4B08831A5E}"/>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Oval 12">
            <a:extLst>
              <a:ext uri="{FF2B5EF4-FFF2-40B4-BE49-F238E27FC236}">
                <a16:creationId xmlns:a16="http://schemas.microsoft.com/office/drawing/2014/main" id="{F38682C3-CD4A-41B3-A7F1-59CDC51B31D0}"/>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Slide Number Placeholder 5">
            <a:extLst>
              <a:ext uri="{FF2B5EF4-FFF2-40B4-BE49-F238E27FC236}">
                <a16:creationId xmlns:a16="http://schemas.microsoft.com/office/drawing/2014/main" id="{C18341FF-B213-4276-BD60-349F19E23351}"/>
              </a:ext>
            </a:extLst>
          </p:cNvPr>
          <p:cNvSpPr>
            <a:spLocks noGrp="1"/>
          </p:cNvSpPr>
          <p:nvPr>
            <p:ph type="sldNum" sz="quarter" idx="12"/>
          </p:nvPr>
        </p:nvSpPr>
        <p:spPr/>
        <p:txBody>
          <a:bodyPr/>
          <a:lstStyle/>
          <a:p>
            <a:fld id="{C014DD1E-5D91-48A3-AD6D-45FBA980D106}" type="slidenum">
              <a:rPr lang="en-US" smtClean="0"/>
              <a:t>24</a:t>
            </a:fld>
            <a:endParaRPr lang="en-US"/>
          </a:p>
        </p:txBody>
      </p:sp>
    </p:spTree>
    <p:extLst>
      <p:ext uri="{BB962C8B-B14F-4D97-AF65-F5344CB8AC3E}">
        <p14:creationId xmlns:p14="http://schemas.microsoft.com/office/powerpoint/2010/main" val="419042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TextBox 3">
            <a:extLst>
              <a:ext uri="{FF2B5EF4-FFF2-40B4-BE49-F238E27FC236}">
                <a16:creationId xmlns:a16="http://schemas.microsoft.com/office/drawing/2014/main" id="{8133FF0B-F371-40C3-AF92-28A452E8177E}"/>
              </a:ext>
            </a:extLst>
          </p:cNvPr>
          <p:cNvSpPr txBox="1"/>
          <p:nvPr/>
        </p:nvSpPr>
        <p:spPr>
          <a:xfrm>
            <a:off x="7731124" y="1295400"/>
            <a:ext cx="3886200" cy="2000548"/>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err="1">
                <a:solidFill>
                  <a:srgbClr val="FFFF00"/>
                </a:solidFill>
              </a:rPr>
              <a:t>MyQueue</a:t>
            </a:r>
            <a:endParaRPr lang="en-US" sz="2800" b="1" dirty="0">
              <a:solidFill>
                <a:srgbClr val="FFFF00"/>
              </a:solidFill>
            </a:endParaRPr>
          </a:p>
          <a:p>
            <a:pPr marL="457200" indent="-457200">
              <a:buFontTx/>
              <a:buChar char="-"/>
            </a:pPr>
            <a:r>
              <a:rPr lang="en-US" dirty="0"/>
              <a:t>Attributes</a:t>
            </a:r>
          </a:p>
          <a:p>
            <a:pPr marL="457200" indent="-457200">
              <a:buFontTx/>
              <a:buChar char="-"/>
            </a:pPr>
            <a:r>
              <a:rPr lang="en-US" dirty="0"/>
              <a:t>Constructor</a:t>
            </a:r>
          </a:p>
          <a:p>
            <a:pPr marL="457200" indent="-457200">
              <a:buFontTx/>
              <a:buChar char="-"/>
            </a:pPr>
            <a:r>
              <a:rPr lang="en-US" dirty="0"/>
              <a:t>Check Empty</a:t>
            </a:r>
          </a:p>
          <a:p>
            <a:pPr marL="457200" indent="-457200">
              <a:buFontTx/>
              <a:buChar char="-"/>
            </a:pPr>
            <a:r>
              <a:rPr lang="en-US" dirty="0"/>
              <a:t>Check Full</a:t>
            </a:r>
          </a:p>
        </p:txBody>
      </p:sp>
      <p:pic>
        <p:nvPicPr>
          <p:cNvPr id="3" name="Picture 2">
            <a:extLst>
              <a:ext uri="{FF2B5EF4-FFF2-40B4-BE49-F238E27FC236}">
                <a16:creationId xmlns:a16="http://schemas.microsoft.com/office/drawing/2014/main" id="{4471EB02-EEE2-4143-870A-57415D213C79}"/>
              </a:ext>
            </a:extLst>
          </p:cNvPr>
          <p:cNvPicPr>
            <a:picLocks noChangeAspect="1"/>
          </p:cNvPicPr>
          <p:nvPr/>
        </p:nvPicPr>
        <p:blipFill>
          <a:blip r:embed="rId3"/>
          <a:stretch>
            <a:fillRect/>
          </a:stretch>
        </p:blipFill>
        <p:spPr>
          <a:xfrm>
            <a:off x="1264991" y="1066800"/>
            <a:ext cx="6153642" cy="5122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F9A7A224-8A17-4279-8B80-1E0F41747DF0}"/>
              </a:ext>
            </a:extLst>
          </p:cNvPr>
          <p:cNvSpPr>
            <a:spLocks noGrp="1"/>
          </p:cNvSpPr>
          <p:nvPr>
            <p:ph type="sldNum" sz="quarter" idx="12"/>
          </p:nvPr>
        </p:nvSpPr>
        <p:spPr/>
        <p:txBody>
          <a:bodyPr/>
          <a:lstStyle/>
          <a:p>
            <a:fld id="{C014DD1E-5D91-48A3-AD6D-45FBA980D106}" type="slidenum">
              <a:rPr lang="en-US" smtClean="0"/>
              <a:t>25</a:t>
            </a:fld>
            <a:endParaRPr lang="en-US"/>
          </a:p>
        </p:txBody>
      </p:sp>
    </p:spTree>
    <p:extLst>
      <p:ext uri="{BB962C8B-B14F-4D97-AF65-F5344CB8AC3E}">
        <p14:creationId xmlns:p14="http://schemas.microsoft.com/office/powerpoint/2010/main" val="2713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TextBox 3">
            <a:extLst>
              <a:ext uri="{FF2B5EF4-FFF2-40B4-BE49-F238E27FC236}">
                <a16:creationId xmlns:a16="http://schemas.microsoft.com/office/drawing/2014/main" id="{8133FF0B-F371-40C3-AF92-28A452E8177E}"/>
              </a:ext>
            </a:extLst>
          </p:cNvPr>
          <p:cNvSpPr txBox="1"/>
          <p:nvPr/>
        </p:nvSpPr>
        <p:spPr>
          <a:xfrm>
            <a:off x="7731124" y="1295400"/>
            <a:ext cx="3886200" cy="1631216"/>
          </a:xfrm>
          <a:prstGeom prst="rect">
            <a:avLst/>
          </a:prstGeom>
          <a:noFill/>
        </p:spPr>
        <p:txBody>
          <a:bodyPr wrap="square" rtlCol="0">
            <a:spAutoFit/>
          </a:bodyPr>
          <a:lstStyle/>
          <a:p>
            <a:r>
              <a:rPr lang="en-US" sz="2800" b="1" dirty="0">
                <a:solidFill>
                  <a:srgbClr val="FFFF00"/>
                </a:solidFill>
              </a:rPr>
              <a:t>Class</a:t>
            </a:r>
            <a:r>
              <a:rPr lang="en-US" sz="2800" dirty="0"/>
              <a:t> </a:t>
            </a:r>
            <a:r>
              <a:rPr lang="en-US" sz="2800" b="1" dirty="0" err="1">
                <a:solidFill>
                  <a:srgbClr val="FFFF00"/>
                </a:solidFill>
              </a:rPr>
              <a:t>MyQueue</a:t>
            </a:r>
            <a:endParaRPr lang="en-US" sz="2800" b="1" dirty="0">
              <a:solidFill>
                <a:srgbClr val="FFFF00"/>
              </a:solidFill>
            </a:endParaRPr>
          </a:p>
          <a:p>
            <a:pPr marL="457200" indent="-457200">
              <a:buFontTx/>
              <a:buChar char="-"/>
            </a:pPr>
            <a:r>
              <a:rPr lang="en-US" dirty="0"/>
              <a:t>Enqueue</a:t>
            </a:r>
          </a:p>
          <a:p>
            <a:pPr marL="457200" indent="-457200">
              <a:buFontTx/>
              <a:buChar char="-"/>
            </a:pPr>
            <a:r>
              <a:rPr lang="en-US" dirty="0"/>
              <a:t>Dequeue </a:t>
            </a:r>
          </a:p>
          <a:p>
            <a:pPr marL="457200" indent="-457200">
              <a:buFontTx/>
              <a:buChar char="-"/>
            </a:pPr>
            <a:r>
              <a:rPr lang="en-US" dirty="0"/>
              <a:t>Display </a:t>
            </a:r>
          </a:p>
        </p:txBody>
      </p:sp>
      <p:pic>
        <p:nvPicPr>
          <p:cNvPr id="5" name="Picture 4">
            <a:extLst>
              <a:ext uri="{FF2B5EF4-FFF2-40B4-BE49-F238E27FC236}">
                <a16:creationId xmlns:a16="http://schemas.microsoft.com/office/drawing/2014/main" id="{813C8212-F743-4918-8233-F2B724C216CC}"/>
              </a:ext>
            </a:extLst>
          </p:cNvPr>
          <p:cNvPicPr>
            <a:picLocks noChangeAspect="1"/>
          </p:cNvPicPr>
          <p:nvPr/>
        </p:nvPicPr>
        <p:blipFill>
          <a:blip r:embed="rId3"/>
          <a:stretch>
            <a:fillRect/>
          </a:stretch>
        </p:blipFill>
        <p:spPr>
          <a:xfrm>
            <a:off x="1827212" y="1066800"/>
            <a:ext cx="4871075" cy="5334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Slide Number Placeholder 5">
            <a:extLst>
              <a:ext uri="{FF2B5EF4-FFF2-40B4-BE49-F238E27FC236}">
                <a16:creationId xmlns:a16="http://schemas.microsoft.com/office/drawing/2014/main" id="{EDB2127E-8F3E-440A-90B4-AC9064018B43}"/>
              </a:ext>
            </a:extLst>
          </p:cNvPr>
          <p:cNvSpPr>
            <a:spLocks noGrp="1"/>
          </p:cNvSpPr>
          <p:nvPr>
            <p:ph type="sldNum" sz="quarter" idx="12"/>
          </p:nvPr>
        </p:nvSpPr>
        <p:spPr/>
        <p:txBody>
          <a:bodyPr/>
          <a:lstStyle/>
          <a:p>
            <a:fld id="{C014DD1E-5D91-48A3-AD6D-45FBA980D106}" type="slidenum">
              <a:rPr lang="en-US" smtClean="0"/>
              <a:t>26</a:t>
            </a:fld>
            <a:endParaRPr lang="en-US"/>
          </a:p>
        </p:txBody>
      </p:sp>
    </p:spTree>
    <p:extLst>
      <p:ext uri="{BB962C8B-B14F-4D97-AF65-F5344CB8AC3E}">
        <p14:creationId xmlns:p14="http://schemas.microsoft.com/office/powerpoint/2010/main" val="34623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3" name="Picture 2">
            <a:extLst>
              <a:ext uri="{FF2B5EF4-FFF2-40B4-BE49-F238E27FC236}">
                <a16:creationId xmlns:a16="http://schemas.microsoft.com/office/drawing/2014/main" id="{07DEFEC7-A464-41EA-B45A-CFAACC10D028}"/>
              </a:ext>
            </a:extLst>
          </p:cNvPr>
          <p:cNvPicPr>
            <a:picLocks noChangeAspect="1"/>
          </p:cNvPicPr>
          <p:nvPr/>
        </p:nvPicPr>
        <p:blipFill>
          <a:blip r:embed="rId3"/>
          <a:stretch>
            <a:fillRect/>
          </a:stretch>
        </p:blipFill>
        <p:spPr>
          <a:xfrm>
            <a:off x="1217612" y="1910080"/>
            <a:ext cx="4959804" cy="4572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F3DF39B7-7A26-49C4-ACEF-12350DBB049F}"/>
              </a:ext>
            </a:extLst>
          </p:cNvPr>
          <p:cNvPicPr>
            <a:picLocks noChangeAspect="1"/>
          </p:cNvPicPr>
          <p:nvPr/>
        </p:nvPicPr>
        <p:blipFill>
          <a:blip r:embed="rId4"/>
          <a:stretch>
            <a:fillRect/>
          </a:stretch>
        </p:blipFill>
        <p:spPr>
          <a:xfrm>
            <a:off x="6524596" y="1143000"/>
            <a:ext cx="5159432" cy="5334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39F284E1-9E9A-4501-9861-902FACAC6009}"/>
              </a:ext>
            </a:extLst>
          </p:cNvPr>
          <p:cNvSpPr txBox="1"/>
          <p:nvPr/>
        </p:nvSpPr>
        <p:spPr>
          <a:xfrm>
            <a:off x="1217612" y="1055259"/>
            <a:ext cx="1905000" cy="523220"/>
          </a:xfrm>
          <a:prstGeom prst="rect">
            <a:avLst/>
          </a:prstGeom>
          <a:noFill/>
        </p:spPr>
        <p:txBody>
          <a:bodyPr wrap="square">
            <a:spAutoFit/>
          </a:bodyPr>
          <a:lstStyle/>
          <a:p>
            <a:r>
              <a:rPr lang="en-US" sz="2800" b="1" u="sng" dirty="0">
                <a:solidFill>
                  <a:srgbClr val="FFFF00"/>
                </a:solidFill>
              </a:rPr>
              <a:t>Class</a:t>
            </a:r>
            <a:r>
              <a:rPr lang="en-US" sz="2800" u="sng" dirty="0"/>
              <a:t> </a:t>
            </a:r>
            <a:r>
              <a:rPr lang="en-US" sz="2800" b="1" u="sng" dirty="0">
                <a:solidFill>
                  <a:srgbClr val="FFFF00"/>
                </a:solidFill>
              </a:rPr>
              <a:t>Main</a:t>
            </a:r>
          </a:p>
        </p:txBody>
      </p:sp>
      <p:sp>
        <p:nvSpPr>
          <p:cNvPr id="9" name="Slide Number Placeholder 8">
            <a:extLst>
              <a:ext uri="{FF2B5EF4-FFF2-40B4-BE49-F238E27FC236}">
                <a16:creationId xmlns:a16="http://schemas.microsoft.com/office/drawing/2014/main" id="{31888D24-CAF2-43A1-964F-924006BB5A74}"/>
              </a:ext>
            </a:extLst>
          </p:cNvPr>
          <p:cNvSpPr>
            <a:spLocks noGrp="1"/>
          </p:cNvSpPr>
          <p:nvPr>
            <p:ph type="sldNum" sz="quarter" idx="12"/>
          </p:nvPr>
        </p:nvSpPr>
        <p:spPr/>
        <p:txBody>
          <a:bodyPr/>
          <a:lstStyle/>
          <a:p>
            <a:fld id="{C014DD1E-5D91-48A3-AD6D-45FBA980D106}" type="slidenum">
              <a:rPr lang="en-US" smtClean="0"/>
              <a:t>27</a:t>
            </a:fld>
            <a:endParaRPr lang="en-US"/>
          </a:p>
        </p:txBody>
      </p:sp>
    </p:spTree>
    <p:extLst>
      <p:ext uri="{BB962C8B-B14F-4D97-AF65-F5344CB8AC3E}">
        <p14:creationId xmlns:p14="http://schemas.microsoft.com/office/powerpoint/2010/main" val="190226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a:extLst>
              <a:ext uri="{FF2B5EF4-FFF2-40B4-BE49-F238E27FC236}">
                <a16:creationId xmlns:a16="http://schemas.microsoft.com/office/drawing/2014/main" id="{0D6189A2-B185-4055-ABAD-DABC695F1458}"/>
              </a:ext>
            </a:extLst>
          </p:cNvPr>
          <p:cNvPicPr>
            <a:picLocks noChangeAspect="1"/>
          </p:cNvPicPr>
          <p:nvPr/>
        </p:nvPicPr>
        <p:blipFill>
          <a:blip r:embed="rId3"/>
          <a:stretch>
            <a:fillRect/>
          </a:stretch>
        </p:blipFill>
        <p:spPr>
          <a:xfrm>
            <a:off x="3413010" y="1066796"/>
            <a:ext cx="2052049" cy="2285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6" name="Straight Connector 5">
            <a:extLst>
              <a:ext uri="{FF2B5EF4-FFF2-40B4-BE49-F238E27FC236}">
                <a16:creationId xmlns:a16="http://schemas.microsoft.com/office/drawing/2014/main" id="{1EC3A074-3CC1-4198-8261-393542C30113}"/>
              </a:ext>
            </a:extLst>
          </p:cNvPr>
          <p:cNvCxnSpPr/>
          <p:nvPr/>
        </p:nvCxnSpPr>
        <p:spPr>
          <a:xfrm>
            <a:off x="3413010" y="1295400"/>
            <a:ext cx="3124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6BF844-17EE-4837-A1B1-106DE663BBA5}"/>
              </a:ext>
            </a:extLst>
          </p:cNvPr>
          <p:cNvSpPr txBox="1"/>
          <p:nvPr/>
        </p:nvSpPr>
        <p:spPr>
          <a:xfrm>
            <a:off x="5450092" y="956846"/>
            <a:ext cx="1177637" cy="338554"/>
          </a:xfrm>
          <a:prstGeom prst="rect">
            <a:avLst/>
          </a:prstGeom>
          <a:noFill/>
        </p:spPr>
        <p:txBody>
          <a:bodyPr wrap="square" rtlCol="0">
            <a:spAutoFit/>
          </a:bodyPr>
          <a:lstStyle/>
          <a:p>
            <a:r>
              <a:rPr lang="en-US" sz="1600" dirty="0" err="1"/>
              <a:t>maxSize</a:t>
            </a:r>
            <a:r>
              <a:rPr lang="en-US" sz="1600" dirty="0"/>
              <a:t> = 3</a:t>
            </a:r>
          </a:p>
        </p:txBody>
      </p:sp>
      <p:pic>
        <p:nvPicPr>
          <p:cNvPr id="10" name="Picture 9">
            <a:extLst>
              <a:ext uri="{FF2B5EF4-FFF2-40B4-BE49-F238E27FC236}">
                <a16:creationId xmlns:a16="http://schemas.microsoft.com/office/drawing/2014/main" id="{1C8F31BD-2281-4283-9610-DBF1205F295C}"/>
              </a:ext>
            </a:extLst>
          </p:cNvPr>
          <p:cNvPicPr>
            <a:picLocks noChangeAspect="1"/>
          </p:cNvPicPr>
          <p:nvPr/>
        </p:nvPicPr>
        <p:blipFill>
          <a:blip r:embed="rId4"/>
          <a:stretch>
            <a:fillRect/>
          </a:stretch>
        </p:blipFill>
        <p:spPr>
          <a:xfrm>
            <a:off x="6612761" y="1066799"/>
            <a:ext cx="2108963" cy="22859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Picture 11">
            <a:extLst>
              <a:ext uri="{FF2B5EF4-FFF2-40B4-BE49-F238E27FC236}">
                <a16:creationId xmlns:a16="http://schemas.microsoft.com/office/drawing/2014/main" id="{A2286C91-4557-4848-BC6F-697CFABC09C3}"/>
              </a:ext>
            </a:extLst>
          </p:cNvPr>
          <p:cNvPicPr>
            <a:picLocks noChangeAspect="1"/>
          </p:cNvPicPr>
          <p:nvPr/>
        </p:nvPicPr>
        <p:blipFill>
          <a:blip r:embed="rId5"/>
          <a:stretch>
            <a:fillRect/>
          </a:stretch>
        </p:blipFill>
        <p:spPr>
          <a:xfrm>
            <a:off x="9698778" y="1066799"/>
            <a:ext cx="2100643" cy="22859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8" name="TextBox 17">
            <a:extLst>
              <a:ext uri="{FF2B5EF4-FFF2-40B4-BE49-F238E27FC236}">
                <a16:creationId xmlns:a16="http://schemas.microsoft.com/office/drawing/2014/main" id="{200E24BA-3B38-4DE5-B780-3D689C3D35D3}"/>
              </a:ext>
            </a:extLst>
          </p:cNvPr>
          <p:cNvSpPr txBox="1"/>
          <p:nvPr/>
        </p:nvSpPr>
        <p:spPr>
          <a:xfrm>
            <a:off x="1322127" y="864513"/>
            <a:ext cx="1886362" cy="523220"/>
          </a:xfrm>
          <a:prstGeom prst="rect">
            <a:avLst/>
          </a:prstGeom>
          <a:noFill/>
        </p:spPr>
        <p:txBody>
          <a:bodyPr wrap="square">
            <a:spAutoFit/>
          </a:bodyPr>
          <a:lstStyle/>
          <a:p>
            <a:r>
              <a:rPr lang="en-US" sz="2800" b="1" dirty="0">
                <a:solidFill>
                  <a:srgbClr val="FFFF00"/>
                </a:solidFill>
              </a:rPr>
              <a:t>Insert info</a:t>
            </a:r>
          </a:p>
        </p:txBody>
      </p:sp>
      <p:pic>
        <p:nvPicPr>
          <p:cNvPr id="15" name="Picture 14">
            <a:extLst>
              <a:ext uri="{FF2B5EF4-FFF2-40B4-BE49-F238E27FC236}">
                <a16:creationId xmlns:a16="http://schemas.microsoft.com/office/drawing/2014/main" id="{BD0E11E3-8C60-412E-B703-674C0ACAFCB2}"/>
              </a:ext>
            </a:extLst>
          </p:cNvPr>
          <p:cNvPicPr>
            <a:picLocks noChangeAspect="1"/>
          </p:cNvPicPr>
          <p:nvPr/>
        </p:nvPicPr>
        <p:blipFill>
          <a:blip r:embed="rId6"/>
          <a:stretch>
            <a:fillRect/>
          </a:stretch>
        </p:blipFill>
        <p:spPr>
          <a:xfrm>
            <a:off x="1446212" y="4246861"/>
            <a:ext cx="2454409" cy="243841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TextBox 20">
            <a:extLst>
              <a:ext uri="{FF2B5EF4-FFF2-40B4-BE49-F238E27FC236}">
                <a16:creationId xmlns:a16="http://schemas.microsoft.com/office/drawing/2014/main" id="{E944EACE-AF83-4DE1-9752-71B7A6581938}"/>
              </a:ext>
            </a:extLst>
          </p:cNvPr>
          <p:cNvSpPr txBox="1"/>
          <p:nvPr/>
        </p:nvSpPr>
        <p:spPr>
          <a:xfrm>
            <a:off x="1446212" y="3610251"/>
            <a:ext cx="1295866" cy="523220"/>
          </a:xfrm>
          <a:prstGeom prst="rect">
            <a:avLst/>
          </a:prstGeom>
          <a:noFill/>
        </p:spPr>
        <p:txBody>
          <a:bodyPr wrap="square">
            <a:spAutoFit/>
          </a:bodyPr>
          <a:lstStyle/>
          <a:p>
            <a:r>
              <a:rPr lang="en-US" sz="2800" b="1" dirty="0">
                <a:solidFill>
                  <a:srgbClr val="FFFF00"/>
                </a:solidFill>
              </a:rPr>
              <a:t>Display </a:t>
            </a:r>
          </a:p>
        </p:txBody>
      </p:sp>
      <p:sp>
        <p:nvSpPr>
          <p:cNvPr id="16" name="Rectangle 15">
            <a:extLst>
              <a:ext uri="{FF2B5EF4-FFF2-40B4-BE49-F238E27FC236}">
                <a16:creationId xmlns:a16="http://schemas.microsoft.com/office/drawing/2014/main" id="{BA31FBA2-4D96-4138-80E1-BB5C7B4A187A}"/>
              </a:ext>
            </a:extLst>
          </p:cNvPr>
          <p:cNvSpPr/>
          <p:nvPr/>
        </p:nvSpPr>
        <p:spPr>
          <a:xfrm>
            <a:off x="1491355" y="5847081"/>
            <a:ext cx="2424314" cy="8381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4" name="Straight Connector 33">
            <a:extLst>
              <a:ext uri="{FF2B5EF4-FFF2-40B4-BE49-F238E27FC236}">
                <a16:creationId xmlns:a16="http://schemas.microsoft.com/office/drawing/2014/main" id="{862FC881-E474-4A93-8179-5659F08D8DEC}"/>
              </a:ext>
            </a:extLst>
          </p:cNvPr>
          <p:cNvCxnSpPr>
            <a:cxnSpLocks/>
          </p:cNvCxnSpPr>
          <p:nvPr/>
        </p:nvCxnSpPr>
        <p:spPr>
          <a:xfrm>
            <a:off x="4133863" y="3388341"/>
            <a:ext cx="466484" cy="22504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D6E6F8-1712-410D-A14D-37118051C223}"/>
              </a:ext>
            </a:extLst>
          </p:cNvPr>
          <p:cNvCxnSpPr>
            <a:cxnSpLocks/>
          </p:cNvCxnSpPr>
          <p:nvPr/>
        </p:nvCxnSpPr>
        <p:spPr>
          <a:xfrm flipV="1">
            <a:off x="4600347" y="5638777"/>
            <a:ext cx="1417493"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7A932DC-ED19-4465-B150-1ECA990E54F0}"/>
              </a:ext>
            </a:extLst>
          </p:cNvPr>
          <p:cNvSpPr txBox="1"/>
          <p:nvPr/>
        </p:nvSpPr>
        <p:spPr>
          <a:xfrm>
            <a:off x="4577668" y="4622772"/>
            <a:ext cx="1752600" cy="830997"/>
          </a:xfrm>
          <a:prstGeom prst="rect">
            <a:avLst/>
          </a:prstGeom>
          <a:noFill/>
        </p:spPr>
        <p:txBody>
          <a:bodyPr wrap="square" rtlCol="0">
            <a:spAutoFit/>
          </a:bodyPr>
          <a:lstStyle/>
          <a:p>
            <a:r>
              <a:rPr lang="en-US" sz="1600" dirty="0"/>
              <a:t>ID: 1</a:t>
            </a:r>
          </a:p>
          <a:p>
            <a:r>
              <a:rPr lang="en-US" sz="1600" dirty="0"/>
              <a:t>Name: NGUYEN</a:t>
            </a:r>
          </a:p>
          <a:p>
            <a:r>
              <a:rPr lang="en-US" sz="1600" dirty="0"/>
              <a:t>Age: 19</a:t>
            </a:r>
          </a:p>
        </p:txBody>
      </p:sp>
      <p:cxnSp>
        <p:nvCxnSpPr>
          <p:cNvPr id="41" name="Straight Connector 40">
            <a:extLst>
              <a:ext uri="{FF2B5EF4-FFF2-40B4-BE49-F238E27FC236}">
                <a16:creationId xmlns:a16="http://schemas.microsoft.com/office/drawing/2014/main" id="{5A4E0A29-7305-44DC-917C-D73D01EEF74F}"/>
              </a:ext>
            </a:extLst>
          </p:cNvPr>
          <p:cNvCxnSpPr>
            <a:cxnSpLocks/>
          </p:cNvCxnSpPr>
          <p:nvPr/>
        </p:nvCxnSpPr>
        <p:spPr>
          <a:xfrm>
            <a:off x="7075728" y="3362941"/>
            <a:ext cx="466484" cy="22504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72C7F4-FCF9-4740-B681-6CAFE51006D2}"/>
              </a:ext>
            </a:extLst>
          </p:cNvPr>
          <p:cNvCxnSpPr>
            <a:cxnSpLocks/>
          </p:cNvCxnSpPr>
          <p:nvPr/>
        </p:nvCxnSpPr>
        <p:spPr>
          <a:xfrm flipV="1">
            <a:off x="7542212" y="5613377"/>
            <a:ext cx="1417493"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EEBDEFA-2410-4838-BD1F-DAF3E60FB961}"/>
              </a:ext>
            </a:extLst>
          </p:cNvPr>
          <p:cNvSpPr txBox="1"/>
          <p:nvPr/>
        </p:nvSpPr>
        <p:spPr>
          <a:xfrm>
            <a:off x="7519533" y="4597372"/>
            <a:ext cx="1752600" cy="830997"/>
          </a:xfrm>
          <a:prstGeom prst="rect">
            <a:avLst/>
          </a:prstGeom>
          <a:noFill/>
        </p:spPr>
        <p:txBody>
          <a:bodyPr wrap="square" rtlCol="0">
            <a:spAutoFit/>
          </a:bodyPr>
          <a:lstStyle/>
          <a:p>
            <a:r>
              <a:rPr lang="en-US" sz="1600" dirty="0"/>
              <a:t>ID: 2</a:t>
            </a:r>
          </a:p>
          <a:p>
            <a:r>
              <a:rPr lang="en-US" sz="1600" dirty="0"/>
              <a:t>Name: HUU</a:t>
            </a:r>
          </a:p>
          <a:p>
            <a:r>
              <a:rPr lang="en-US" sz="1600" dirty="0"/>
              <a:t>Age: 20</a:t>
            </a:r>
          </a:p>
        </p:txBody>
      </p:sp>
      <p:cxnSp>
        <p:nvCxnSpPr>
          <p:cNvPr id="44" name="Straight Connector 43">
            <a:extLst>
              <a:ext uri="{FF2B5EF4-FFF2-40B4-BE49-F238E27FC236}">
                <a16:creationId xmlns:a16="http://schemas.microsoft.com/office/drawing/2014/main" id="{22F1FC2F-3060-4A6C-8437-9555EA0429A3}"/>
              </a:ext>
            </a:extLst>
          </p:cNvPr>
          <p:cNvCxnSpPr>
            <a:cxnSpLocks/>
          </p:cNvCxnSpPr>
          <p:nvPr/>
        </p:nvCxnSpPr>
        <p:spPr>
          <a:xfrm>
            <a:off x="10040272" y="3362941"/>
            <a:ext cx="466484" cy="22504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F3CDC5-8B2D-456B-B82D-DDAF02AD2398}"/>
              </a:ext>
            </a:extLst>
          </p:cNvPr>
          <p:cNvCxnSpPr>
            <a:cxnSpLocks/>
          </p:cNvCxnSpPr>
          <p:nvPr/>
        </p:nvCxnSpPr>
        <p:spPr>
          <a:xfrm flipV="1">
            <a:off x="10506756" y="5613377"/>
            <a:ext cx="1417493"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9EB0223-3F7A-4D83-AF0A-E87B8574322D}"/>
              </a:ext>
            </a:extLst>
          </p:cNvPr>
          <p:cNvSpPr txBox="1"/>
          <p:nvPr/>
        </p:nvSpPr>
        <p:spPr>
          <a:xfrm>
            <a:off x="10484077" y="4597372"/>
            <a:ext cx="1752600" cy="830997"/>
          </a:xfrm>
          <a:prstGeom prst="rect">
            <a:avLst/>
          </a:prstGeom>
          <a:noFill/>
        </p:spPr>
        <p:txBody>
          <a:bodyPr wrap="square" rtlCol="0">
            <a:spAutoFit/>
          </a:bodyPr>
          <a:lstStyle/>
          <a:p>
            <a:r>
              <a:rPr lang="en-US" sz="1600" dirty="0"/>
              <a:t>ID: 3</a:t>
            </a:r>
          </a:p>
          <a:p>
            <a:r>
              <a:rPr lang="en-US" sz="1600" dirty="0"/>
              <a:t>Name: HOANG</a:t>
            </a:r>
          </a:p>
          <a:p>
            <a:r>
              <a:rPr lang="en-US" sz="1600" dirty="0"/>
              <a:t>Age: 21</a:t>
            </a:r>
          </a:p>
        </p:txBody>
      </p:sp>
      <p:sp>
        <p:nvSpPr>
          <p:cNvPr id="47" name="Slide Number Placeholder 46">
            <a:extLst>
              <a:ext uri="{FF2B5EF4-FFF2-40B4-BE49-F238E27FC236}">
                <a16:creationId xmlns:a16="http://schemas.microsoft.com/office/drawing/2014/main" id="{DBEBBA4C-9CCB-4C38-B433-42D8CD785E5E}"/>
              </a:ext>
            </a:extLst>
          </p:cNvPr>
          <p:cNvSpPr>
            <a:spLocks noGrp="1"/>
          </p:cNvSpPr>
          <p:nvPr>
            <p:ph type="sldNum" sz="quarter" idx="12"/>
          </p:nvPr>
        </p:nvSpPr>
        <p:spPr/>
        <p:txBody>
          <a:bodyPr/>
          <a:lstStyle/>
          <a:p>
            <a:fld id="{C014DD1E-5D91-48A3-AD6D-45FBA980D106}" type="slidenum">
              <a:rPr lang="en-US" smtClean="0"/>
              <a:t>28</a:t>
            </a:fld>
            <a:endParaRPr lang="en-US"/>
          </a:p>
        </p:txBody>
      </p:sp>
    </p:spTree>
    <p:extLst>
      <p:ext uri="{BB962C8B-B14F-4D97-AF65-F5344CB8AC3E}">
        <p14:creationId xmlns:p14="http://schemas.microsoft.com/office/powerpoint/2010/main" val="1429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Stored Data 24">
            <a:extLst>
              <a:ext uri="{FF2B5EF4-FFF2-40B4-BE49-F238E27FC236}">
                <a16:creationId xmlns:a16="http://schemas.microsoft.com/office/drawing/2014/main" id="{22E2CCFE-15EB-45B3-9D74-434808389556}"/>
              </a:ext>
            </a:extLst>
          </p:cNvPr>
          <p:cNvSpPr/>
          <p:nvPr/>
        </p:nvSpPr>
        <p:spPr>
          <a:xfrm>
            <a:off x="1141412" y="152400"/>
            <a:ext cx="6400800" cy="571258"/>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M1- What is Queue Data Type</a:t>
            </a:r>
          </a:p>
        </p:txBody>
      </p:sp>
      <p:sp>
        <p:nvSpPr>
          <p:cNvPr id="26" name="Oval 25">
            <a:extLst>
              <a:ext uri="{FF2B5EF4-FFF2-40B4-BE49-F238E27FC236}">
                <a16:creationId xmlns:a16="http://schemas.microsoft.com/office/drawing/2014/main" id="{DD2AD36E-F525-450F-9C88-5D6B67EF91E9}"/>
              </a:ext>
            </a:extLst>
          </p:cNvPr>
          <p:cNvSpPr/>
          <p:nvPr/>
        </p:nvSpPr>
        <p:spPr>
          <a:xfrm>
            <a:off x="7847012" y="381000"/>
            <a:ext cx="304800" cy="205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Oval 28">
            <a:extLst>
              <a:ext uri="{FF2B5EF4-FFF2-40B4-BE49-F238E27FC236}">
                <a16:creationId xmlns:a16="http://schemas.microsoft.com/office/drawing/2014/main" id="{68A5C402-869C-4F1C-A65D-CC1A86F53B65}"/>
              </a:ext>
            </a:extLst>
          </p:cNvPr>
          <p:cNvSpPr/>
          <p:nvPr/>
        </p:nvSpPr>
        <p:spPr>
          <a:xfrm>
            <a:off x="8723312" y="342900"/>
            <a:ext cx="381000" cy="27412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Oval 30">
            <a:extLst>
              <a:ext uri="{FF2B5EF4-FFF2-40B4-BE49-F238E27FC236}">
                <a16:creationId xmlns:a16="http://schemas.microsoft.com/office/drawing/2014/main" id="{356914E3-0ED9-484F-9F25-295C68FD3BC1}"/>
              </a:ext>
            </a:extLst>
          </p:cNvPr>
          <p:cNvSpPr/>
          <p:nvPr/>
        </p:nvSpPr>
        <p:spPr>
          <a:xfrm>
            <a:off x="9674224" y="304800"/>
            <a:ext cx="457200" cy="3426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TextBox 20">
            <a:extLst>
              <a:ext uri="{FF2B5EF4-FFF2-40B4-BE49-F238E27FC236}">
                <a16:creationId xmlns:a16="http://schemas.microsoft.com/office/drawing/2014/main" id="{E944EACE-AF83-4DE1-9752-71B7A6581938}"/>
              </a:ext>
            </a:extLst>
          </p:cNvPr>
          <p:cNvSpPr txBox="1"/>
          <p:nvPr/>
        </p:nvSpPr>
        <p:spPr>
          <a:xfrm>
            <a:off x="1119504" y="1092694"/>
            <a:ext cx="1545908" cy="523220"/>
          </a:xfrm>
          <a:prstGeom prst="rect">
            <a:avLst/>
          </a:prstGeom>
          <a:noFill/>
        </p:spPr>
        <p:txBody>
          <a:bodyPr wrap="square">
            <a:spAutoFit/>
          </a:bodyPr>
          <a:lstStyle/>
          <a:p>
            <a:r>
              <a:rPr lang="en-US" sz="2800" b="1" dirty="0">
                <a:solidFill>
                  <a:srgbClr val="FFFF00"/>
                </a:solidFill>
              </a:rPr>
              <a:t>Remove </a:t>
            </a:r>
          </a:p>
        </p:txBody>
      </p:sp>
      <p:cxnSp>
        <p:nvCxnSpPr>
          <p:cNvPr id="3" name="Straight Connector 2">
            <a:extLst>
              <a:ext uri="{FF2B5EF4-FFF2-40B4-BE49-F238E27FC236}">
                <a16:creationId xmlns:a16="http://schemas.microsoft.com/office/drawing/2014/main" id="{2350D0FA-84E0-48B8-BCFA-5D64F8EF04A6}"/>
              </a:ext>
            </a:extLst>
          </p:cNvPr>
          <p:cNvCxnSpPr>
            <a:stCxn id="21" idx="2"/>
          </p:cNvCxnSpPr>
          <p:nvPr/>
        </p:nvCxnSpPr>
        <p:spPr>
          <a:xfrm>
            <a:off x="1892458" y="1615914"/>
            <a:ext cx="1153954" cy="11272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D2BF9C-8E25-4259-B2AA-90BE1F8907E8}"/>
              </a:ext>
            </a:extLst>
          </p:cNvPr>
          <p:cNvCxnSpPr>
            <a:cxnSpLocks/>
          </p:cNvCxnSpPr>
          <p:nvPr/>
        </p:nvCxnSpPr>
        <p:spPr>
          <a:xfrm flipH="1">
            <a:off x="6537844" y="4953000"/>
            <a:ext cx="1309168" cy="8382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8273A81-F9CC-461B-B1BC-57DB67D5FE9B}"/>
              </a:ext>
            </a:extLst>
          </p:cNvPr>
          <p:cNvSpPr txBox="1"/>
          <p:nvPr/>
        </p:nvSpPr>
        <p:spPr>
          <a:xfrm>
            <a:off x="8088230" y="4114800"/>
            <a:ext cx="3568782" cy="1261884"/>
          </a:xfrm>
          <a:prstGeom prst="rect">
            <a:avLst/>
          </a:prstGeom>
          <a:noFill/>
        </p:spPr>
        <p:txBody>
          <a:bodyPr wrap="square">
            <a:spAutoFit/>
          </a:bodyPr>
          <a:lstStyle/>
          <a:p>
            <a:r>
              <a:rPr lang="en-US" sz="2800" b="1" dirty="0">
                <a:solidFill>
                  <a:srgbClr val="FFFF00"/>
                </a:solidFill>
              </a:rPr>
              <a:t>After removing, </a:t>
            </a:r>
          </a:p>
          <a:p>
            <a:r>
              <a:rPr lang="en-US" dirty="0"/>
              <a:t>ID: 1, Name: NGUYEN and Age: 19 disappeared</a:t>
            </a:r>
          </a:p>
        </p:txBody>
      </p:sp>
      <p:pic>
        <p:nvPicPr>
          <p:cNvPr id="13" name="Picture 12">
            <a:extLst>
              <a:ext uri="{FF2B5EF4-FFF2-40B4-BE49-F238E27FC236}">
                <a16:creationId xmlns:a16="http://schemas.microsoft.com/office/drawing/2014/main" id="{6CB87940-5BD2-44BC-89AD-8CFEF8353B3A}"/>
              </a:ext>
            </a:extLst>
          </p:cNvPr>
          <p:cNvPicPr>
            <a:picLocks noChangeAspect="1"/>
          </p:cNvPicPr>
          <p:nvPr/>
        </p:nvPicPr>
        <p:blipFill>
          <a:blip r:embed="rId3"/>
          <a:stretch>
            <a:fillRect/>
          </a:stretch>
        </p:blipFill>
        <p:spPr>
          <a:xfrm>
            <a:off x="3149704" y="1245268"/>
            <a:ext cx="3267531" cy="4896533"/>
          </a:xfrm>
          <a:prstGeom prst="rect">
            <a:avLst/>
          </a:prstGeom>
        </p:spPr>
      </p:pic>
      <p:sp>
        <p:nvSpPr>
          <p:cNvPr id="27" name="Rectangle 26">
            <a:extLst>
              <a:ext uri="{FF2B5EF4-FFF2-40B4-BE49-F238E27FC236}">
                <a16:creationId xmlns:a16="http://schemas.microsoft.com/office/drawing/2014/main" id="{A2659EE9-5E5C-4C5B-B3CF-98C307CB00F8}"/>
              </a:ext>
            </a:extLst>
          </p:cNvPr>
          <p:cNvSpPr/>
          <p:nvPr/>
        </p:nvSpPr>
        <p:spPr>
          <a:xfrm>
            <a:off x="3176385" y="2590800"/>
            <a:ext cx="3214168" cy="828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Rectangle 27">
            <a:extLst>
              <a:ext uri="{FF2B5EF4-FFF2-40B4-BE49-F238E27FC236}">
                <a16:creationId xmlns:a16="http://schemas.microsoft.com/office/drawing/2014/main" id="{1CD06EA5-95B0-4958-BB00-2FE72F0C5B48}"/>
              </a:ext>
            </a:extLst>
          </p:cNvPr>
          <p:cNvSpPr/>
          <p:nvPr/>
        </p:nvSpPr>
        <p:spPr>
          <a:xfrm>
            <a:off x="3149703" y="4953001"/>
            <a:ext cx="3240849" cy="11888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Slide Number Placeholder 13">
            <a:extLst>
              <a:ext uri="{FF2B5EF4-FFF2-40B4-BE49-F238E27FC236}">
                <a16:creationId xmlns:a16="http://schemas.microsoft.com/office/drawing/2014/main" id="{7FE06384-F185-473C-A002-294817726E46}"/>
              </a:ext>
            </a:extLst>
          </p:cNvPr>
          <p:cNvSpPr>
            <a:spLocks noGrp="1"/>
          </p:cNvSpPr>
          <p:nvPr>
            <p:ph type="sldNum" sz="quarter" idx="12"/>
          </p:nvPr>
        </p:nvSpPr>
        <p:spPr/>
        <p:txBody>
          <a:bodyPr/>
          <a:lstStyle/>
          <a:p>
            <a:fld id="{C014DD1E-5D91-48A3-AD6D-45FBA980D106}" type="slidenum">
              <a:rPr lang="en-US" smtClean="0"/>
              <a:t>29</a:t>
            </a:fld>
            <a:endParaRPr lang="en-US"/>
          </a:p>
        </p:txBody>
      </p:sp>
    </p:spTree>
    <p:extLst>
      <p:ext uri="{BB962C8B-B14F-4D97-AF65-F5344CB8AC3E}">
        <p14:creationId xmlns:p14="http://schemas.microsoft.com/office/powerpoint/2010/main" val="263019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chemeClr val="bg2">
                <a:tint val="100000"/>
                <a:shade val="0"/>
                <a:satMod val="100000"/>
              </a:schemeClr>
            </a:gs>
            <a:gs pos="35000">
              <a:schemeClr val="bg2">
                <a:tint val="100000"/>
                <a:shade val="30000"/>
                <a:satMod val="100000"/>
              </a:schemeClr>
            </a:gs>
            <a:gs pos="38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2360613" y="173041"/>
            <a:ext cx="3124200" cy="1121688"/>
          </a:xfrm>
        </p:spPr>
        <p:txBody>
          <a:bodyPr>
            <a:normAutofit/>
          </a:bodyPr>
          <a:lstStyle/>
          <a:p>
            <a:r>
              <a:rPr lang="en-US" sz="6000" dirty="0">
                <a:ln w="19050">
                  <a:solidFill>
                    <a:srgbClr val="0070C0"/>
                  </a:solidFill>
                </a:ln>
                <a:solidFill>
                  <a:schemeClr val="accent1">
                    <a:lumMod val="60000"/>
                    <a:lumOff val="40000"/>
                  </a:schemeClr>
                </a:solidFill>
              </a:rPr>
              <a:t>Contents</a:t>
            </a:r>
          </a:p>
        </p:txBody>
      </p:sp>
      <p:sp>
        <p:nvSpPr>
          <p:cNvPr id="6" name="Oval 5"/>
          <p:cNvSpPr/>
          <p:nvPr/>
        </p:nvSpPr>
        <p:spPr>
          <a:xfrm>
            <a:off x="1674811" y="1752600"/>
            <a:ext cx="685801" cy="53272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P1</a:t>
            </a:r>
          </a:p>
        </p:txBody>
      </p:sp>
      <p:sp>
        <p:nvSpPr>
          <p:cNvPr id="7" name="Line Callout 2 (Border and Accent Bar) 6"/>
          <p:cNvSpPr/>
          <p:nvPr/>
        </p:nvSpPr>
        <p:spPr>
          <a:xfrm>
            <a:off x="4875212" y="1371600"/>
            <a:ext cx="5105400" cy="608929"/>
          </a:xfrm>
          <a:prstGeom prst="accentBorderCallout2">
            <a:avLst>
              <a:gd name="adj1" fmla="val 18750"/>
              <a:gd name="adj2" fmla="val -8333"/>
              <a:gd name="adj3" fmla="val 18750"/>
              <a:gd name="adj4" fmla="val -16667"/>
              <a:gd name="adj5" fmla="val 65007"/>
              <a:gd name="adj6" fmla="val -48881"/>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Create A Design Specification For Data Structures?</a:t>
            </a:r>
            <a:endParaRPr lang="en-US" dirty="0"/>
          </a:p>
        </p:txBody>
      </p:sp>
      <p:sp>
        <p:nvSpPr>
          <p:cNvPr id="11" name="Oval 10">
            <a:extLst>
              <a:ext uri="{FF2B5EF4-FFF2-40B4-BE49-F238E27FC236}">
                <a16:creationId xmlns:a16="http://schemas.microsoft.com/office/drawing/2014/main" id="{4BDAE082-0EBC-4C43-81D9-C974CCDC5B77}"/>
              </a:ext>
            </a:extLst>
          </p:cNvPr>
          <p:cNvSpPr/>
          <p:nvPr/>
        </p:nvSpPr>
        <p:spPr>
          <a:xfrm>
            <a:off x="1670914" y="2515271"/>
            <a:ext cx="685801" cy="53272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P2</a:t>
            </a:r>
          </a:p>
        </p:txBody>
      </p:sp>
      <p:sp>
        <p:nvSpPr>
          <p:cNvPr id="12" name="Line Callout 2 (Border and Accent Bar) 6">
            <a:extLst>
              <a:ext uri="{FF2B5EF4-FFF2-40B4-BE49-F238E27FC236}">
                <a16:creationId xmlns:a16="http://schemas.microsoft.com/office/drawing/2014/main" id="{F119D9D2-B601-46D6-B6A2-D960828615A8}"/>
              </a:ext>
            </a:extLst>
          </p:cNvPr>
          <p:cNvSpPr/>
          <p:nvPr/>
        </p:nvSpPr>
        <p:spPr>
          <a:xfrm>
            <a:off x="4875212" y="2285330"/>
            <a:ext cx="5105400" cy="522526"/>
          </a:xfrm>
          <a:prstGeom prst="accentBorderCallout2">
            <a:avLst>
              <a:gd name="adj1" fmla="val 18750"/>
              <a:gd name="adj2" fmla="val -8333"/>
              <a:gd name="adj3" fmla="val 15215"/>
              <a:gd name="adj4" fmla="val -16667"/>
              <a:gd name="adj5" fmla="val 57734"/>
              <a:gd name="adj6" fmla="val -4779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What Is Stack Data Type?</a:t>
            </a:r>
          </a:p>
        </p:txBody>
      </p:sp>
      <p:sp>
        <p:nvSpPr>
          <p:cNvPr id="14" name="Oval 13">
            <a:extLst>
              <a:ext uri="{FF2B5EF4-FFF2-40B4-BE49-F238E27FC236}">
                <a16:creationId xmlns:a16="http://schemas.microsoft.com/office/drawing/2014/main" id="{094C07CD-FCF5-496F-939F-0043BEC85F6B}"/>
              </a:ext>
            </a:extLst>
          </p:cNvPr>
          <p:cNvSpPr/>
          <p:nvPr/>
        </p:nvSpPr>
        <p:spPr>
          <a:xfrm>
            <a:off x="1670914" y="3354141"/>
            <a:ext cx="685801" cy="53272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P3</a:t>
            </a:r>
          </a:p>
        </p:txBody>
      </p:sp>
      <p:sp>
        <p:nvSpPr>
          <p:cNvPr id="15" name="Line Callout 2 (Border and Accent Bar) 6">
            <a:extLst>
              <a:ext uri="{FF2B5EF4-FFF2-40B4-BE49-F238E27FC236}">
                <a16:creationId xmlns:a16="http://schemas.microsoft.com/office/drawing/2014/main" id="{0F9C610E-4FC4-4A5F-A63D-87F3C9C666B7}"/>
              </a:ext>
            </a:extLst>
          </p:cNvPr>
          <p:cNvSpPr/>
          <p:nvPr/>
        </p:nvSpPr>
        <p:spPr>
          <a:xfrm>
            <a:off x="4875212" y="3124200"/>
            <a:ext cx="5105400" cy="522526"/>
          </a:xfrm>
          <a:prstGeom prst="accentBorderCallout2">
            <a:avLst>
              <a:gd name="adj1" fmla="val 18750"/>
              <a:gd name="adj2" fmla="val -8333"/>
              <a:gd name="adj3" fmla="val 15215"/>
              <a:gd name="adj4" fmla="val -16667"/>
              <a:gd name="adj5" fmla="val 57734"/>
              <a:gd name="adj6" fmla="val -4779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Specify An Abstract Data Type For The Software Stack?</a:t>
            </a:r>
          </a:p>
        </p:txBody>
      </p:sp>
      <p:sp>
        <p:nvSpPr>
          <p:cNvPr id="16" name="Oval 15">
            <a:extLst>
              <a:ext uri="{FF2B5EF4-FFF2-40B4-BE49-F238E27FC236}">
                <a16:creationId xmlns:a16="http://schemas.microsoft.com/office/drawing/2014/main" id="{043C13A7-DD82-4A86-9936-039F673559BA}"/>
              </a:ext>
            </a:extLst>
          </p:cNvPr>
          <p:cNvSpPr/>
          <p:nvPr/>
        </p:nvSpPr>
        <p:spPr>
          <a:xfrm>
            <a:off x="1670914" y="4192341"/>
            <a:ext cx="685801" cy="532729"/>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M1</a:t>
            </a:r>
          </a:p>
        </p:txBody>
      </p:sp>
      <p:sp>
        <p:nvSpPr>
          <p:cNvPr id="17" name="Line Callout 2 (Border and Accent Bar) 6">
            <a:extLst>
              <a:ext uri="{FF2B5EF4-FFF2-40B4-BE49-F238E27FC236}">
                <a16:creationId xmlns:a16="http://schemas.microsoft.com/office/drawing/2014/main" id="{142E868E-7FBF-4D5F-B566-BEB8FE380E63}"/>
              </a:ext>
            </a:extLst>
          </p:cNvPr>
          <p:cNvSpPr/>
          <p:nvPr/>
        </p:nvSpPr>
        <p:spPr>
          <a:xfrm>
            <a:off x="4875212" y="3962400"/>
            <a:ext cx="5105400" cy="522526"/>
          </a:xfrm>
          <a:prstGeom prst="accentBorderCallout2">
            <a:avLst>
              <a:gd name="adj1" fmla="val 18750"/>
              <a:gd name="adj2" fmla="val -8333"/>
              <a:gd name="adj3" fmla="val 15215"/>
              <a:gd name="adj4" fmla="val -16667"/>
              <a:gd name="adj5" fmla="val 57734"/>
              <a:gd name="adj6" fmla="val -4779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Queue Data Type?</a:t>
            </a:r>
          </a:p>
        </p:txBody>
      </p:sp>
      <p:sp>
        <p:nvSpPr>
          <p:cNvPr id="24" name="Oval 23">
            <a:extLst>
              <a:ext uri="{FF2B5EF4-FFF2-40B4-BE49-F238E27FC236}">
                <a16:creationId xmlns:a16="http://schemas.microsoft.com/office/drawing/2014/main" id="{2C674D04-0200-4404-A7F8-D5DC98C2084D}"/>
              </a:ext>
            </a:extLst>
          </p:cNvPr>
          <p:cNvSpPr/>
          <p:nvPr/>
        </p:nvSpPr>
        <p:spPr>
          <a:xfrm>
            <a:off x="1670914" y="5030541"/>
            <a:ext cx="685801" cy="532729"/>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M2</a:t>
            </a:r>
          </a:p>
        </p:txBody>
      </p:sp>
      <p:sp>
        <p:nvSpPr>
          <p:cNvPr id="25" name="Line Callout 2 (Border and Accent Bar) 6">
            <a:extLst>
              <a:ext uri="{FF2B5EF4-FFF2-40B4-BE49-F238E27FC236}">
                <a16:creationId xmlns:a16="http://schemas.microsoft.com/office/drawing/2014/main" id="{26677892-8867-4B51-B601-28CD89D00171}"/>
              </a:ext>
            </a:extLst>
          </p:cNvPr>
          <p:cNvSpPr/>
          <p:nvPr/>
        </p:nvSpPr>
        <p:spPr>
          <a:xfrm>
            <a:off x="4875212" y="4800600"/>
            <a:ext cx="5105400" cy="522526"/>
          </a:xfrm>
          <a:prstGeom prst="accentBorderCallout2">
            <a:avLst>
              <a:gd name="adj1" fmla="val 18750"/>
              <a:gd name="adj2" fmla="val -8333"/>
              <a:gd name="adj3" fmla="val 15215"/>
              <a:gd name="adj4" fmla="val -16667"/>
              <a:gd name="adj5" fmla="val 57734"/>
              <a:gd name="adj6" fmla="val -4779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Compare two sorting algorithms?</a:t>
            </a:r>
          </a:p>
        </p:txBody>
      </p:sp>
      <p:sp>
        <p:nvSpPr>
          <p:cNvPr id="26" name="Oval 25">
            <a:extLst>
              <a:ext uri="{FF2B5EF4-FFF2-40B4-BE49-F238E27FC236}">
                <a16:creationId xmlns:a16="http://schemas.microsoft.com/office/drawing/2014/main" id="{E62CE5E6-B20D-49D1-9CC6-1FD9F24531C8}"/>
              </a:ext>
            </a:extLst>
          </p:cNvPr>
          <p:cNvSpPr/>
          <p:nvPr/>
        </p:nvSpPr>
        <p:spPr>
          <a:xfrm>
            <a:off x="1670914" y="5868741"/>
            <a:ext cx="685801" cy="532729"/>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M3</a:t>
            </a:r>
          </a:p>
        </p:txBody>
      </p:sp>
      <p:sp>
        <p:nvSpPr>
          <p:cNvPr id="27" name="Line Callout 2 (Border and Accent Bar) 6">
            <a:extLst>
              <a:ext uri="{FF2B5EF4-FFF2-40B4-BE49-F238E27FC236}">
                <a16:creationId xmlns:a16="http://schemas.microsoft.com/office/drawing/2014/main" id="{14C62D1E-7A30-47D9-B5CE-48DB3C850329}"/>
              </a:ext>
            </a:extLst>
          </p:cNvPr>
          <p:cNvSpPr/>
          <p:nvPr/>
        </p:nvSpPr>
        <p:spPr>
          <a:xfrm>
            <a:off x="4875212" y="5638800"/>
            <a:ext cx="5105400" cy="609600"/>
          </a:xfrm>
          <a:prstGeom prst="accentBorderCallout2">
            <a:avLst>
              <a:gd name="adj1" fmla="val 18750"/>
              <a:gd name="adj2" fmla="val -8333"/>
              <a:gd name="adj3" fmla="val 15215"/>
              <a:gd name="adj4" fmla="val -16667"/>
              <a:gd name="adj5" fmla="val 57734"/>
              <a:gd name="adj6" fmla="val -4779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Examine The Advantages Of Encapsulation And Information Hiding When Using An ADT?</a:t>
            </a:r>
            <a:endParaRPr lang="en-US" sz="1800" dirty="0"/>
          </a:p>
        </p:txBody>
      </p:sp>
      <p:sp>
        <p:nvSpPr>
          <p:cNvPr id="2" name="Slide Number Placeholder 1">
            <a:extLst>
              <a:ext uri="{FF2B5EF4-FFF2-40B4-BE49-F238E27FC236}">
                <a16:creationId xmlns:a16="http://schemas.microsoft.com/office/drawing/2014/main" id="{30C4EC67-A254-4304-A8F8-DBB112D4F98E}"/>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35291143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500"/>
                                        <p:tgtEl>
                                          <p:spTgt spid="7"/>
                                        </p:tgtEl>
                                      </p:cBhvr>
                                    </p:animEffect>
                                  </p:childTnLst>
                                </p:cTn>
                              </p:par>
                            </p:childTnLst>
                          </p:cTn>
                        </p:par>
                        <p:par>
                          <p:cTn id="16" fill="hold">
                            <p:stCondLst>
                              <p:cond delay="3000"/>
                            </p:stCondLst>
                            <p:childTnLst>
                              <p:par>
                                <p:cTn id="17" presetID="16" presetClass="entr" presetSubtype="37"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500"/>
                                        <p:tgtEl>
                                          <p:spTgt spid="12"/>
                                        </p:tgtEl>
                                      </p:cBhvr>
                                    </p:animEffect>
                                  </p:childTnLst>
                                </p:cTn>
                              </p:par>
                            </p:childTnLst>
                          </p:cTn>
                        </p:par>
                        <p:par>
                          <p:cTn id="24" fill="hold">
                            <p:stCondLst>
                              <p:cond delay="5000"/>
                            </p:stCondLst>
                            <p:childTnLst>
                              <p:par>
                                <p:cTn id="25" presetID="16" presetClass="entr" presetSubtype="37"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childTnLst>
                          </p:cTn>
                        </p:par>
                        <p:par>
                          <p:cTn id="28" fill="hold">
                            <p:stCondLst>
                              <p:cond delay="55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1500"/>
                                        <p:tgtEl>
                                          <p:spTgt spid="15"/>
                                        </p:tgtEl>
                                      </p:cBhvr>
                                    </p:animEffect>
                                  </p:childTnLst>
                                </p:cTn>
                              </p:par>
                            </p:childTnLst>
                          </p:cTn>
                        </p:par>
                        <p:par>
                          <p:cTn id="32" fill="hold">
                            <p:stCondLst>
                              <p:cond delay="7000"/>
                            </p:stCondLst>
                            <p:childTnLst>
                              <p:par>
                                <p:cTn id="33" presetID="16" presetClass="entr" presetSubtype="37"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outVertical)">
                                      <p:cBhvr>
                                        <p:cTn id="35" dur="500"/>
                                        <p:tgtEl>
                                          <p:spTgt spid="16"/>
                                        </p:tgtEl>
                                      </p:cBhvr>
                                    </p:animEffect>
                                  </p:childTnLst>
                                </p:cTn>
                              </p:par>
                            </p:childTnLst>
                          </p:cTn>
                        </p:par>
                        <p:par>
                          <p:cTn id="36" fill="hold">
                            <p:stCondLst>
                              <p:cond delay="7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1500"/>
                                        <p:tgtEl>
                                          <p:spTgt spid="17"/>
                                        </p:tgtEl>
                                      </p:cBhvr>
                                    </p:animEffect>
                                  </p:childTnLst>
                                </p:cTn>
                              </p:par>
                            </p:childTnLst>
                          </p:cTn>
                        </p:par>
                        <p:par>
                          <p:cTn id="40" fill="hold">
                            <p:stCondLst>
                              <p:cond delay="9000"/>
                            </p:stCondLst>
                            <p:childTnLst>
                              <p:par>
                                <p:cTn id="41" presetID="16" presetClass="entr" presetSubtype="37"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outVertical)">
                                      <p:cBhvr>
                                        <p:cTn id="43" dur="500"/>
                                        <p:tgtEl>
                                          <p:spTgt spid="24"/>
                                        </p:tgtEl>
                                      </p:cBhvr>
                                    </p:animEffect>
                                  </p:childTnLst>
                                </p:cTn>
                              </p:par>
                            </p:childTnLst>
                          </p:cTn>
                        </p:par>
                        <p:par>
                          <p:cTn id="44" fill="hold">
                            <p:stCondLst>
                              <p:cond delay="950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500"/>
                                        <p:tgtEl>
                                          <p:spTgt spid="25"/>
                                        </p:tgtEl>
                                      </p:cBhvr>
                                    </p:animEffect>
                                  </p:childTnLst>
                                </p:cTn>
                              </p:par>
                            </p:childTnLst>
                          </p:cTn>
                        </p:par>
                        <p:par>
                          <p:cTn id="48" fill="hold">
                            <p:stCondLst>
                              <p:cond delay="11000"/>
                            </p:stCondLst>
                            <p:childTnLst>
                              <p:par>
                                <p:cTn id="49" presetID="16" presetClass="entr" presetSubtype="37"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arn(outVertical)">
                                      <p:cBhvr>
                                        <p:cTn id="51" dur="500"/>
                                        <p:tgtEl>
                                          <p:spTgt spid="26"/>
                                        </p:tgtEl>
                                      </p:cBhvr>
                                    </p:animEffect>
                                  </p:childTnLst>
                                </p:cTn>
                              </p:par>
                            </p:childTnLst>
                          </p:cTn>
                        </p:par>
                        <p:par>
                          <p:cTn id="52" fill="hold">
                            <p:stCondLst>
                              <p:cond delay="115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7" grpId="0" animBg="1"/>
      <p:bldP spid="11" grpId="0" animBg="1"/>
      <p:bldP spid="12" grpId="0" animBg="1"/>
      <p:bldP spid="14" grpId="0" animBg="1"/>
      <p:bldP spid="15" grpId="0" animBg="1"/>
      <p:bldP spid="16" grpId="0" animBg="1"/>
      <p:bldP spid="17" grpId="0" animBg="1"/>
      <p:bldP spid="24" grpId="0" animBg="1"/>
      <p:bldP spid="25" grpId="0" animBg="1"/>
      <p:bldP spid="26"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a:bodyPr>
          <a:lstStyle/>
          <a:p>
            <a:r>
              <a:rPr lang="en-US" dirty="0">
                <a:solidFill>
                  <a:schemeClr val="accent1">
                    <a:lumMod val="60000"/>
                    <a:lumOff val="40000"/>
                  </a:schemeClr>
                </a:solidFill>
              </a:rPr>
              <a:t>Sorting Algorithm</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Compare two sorting algorithms?</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692274" y="1905000"/>
            <a:ext cx="9659938" cy="1569660"/>
          </a:xfrm>
          <a:prstGeom prst="rect">
            <a:avLst/>
          </a:prstGeom>
        </p:spPr>
        <p:txBody>
          <a:bodyPr wrap="square">
            <a:spAutoFit/>
          </a:bodyPr>
          <a:lstStyle/>
          <a:p>
            <a:pPr algn="just"/>
            <a:r>
              <a:rPr lang="en-US" dirty="0">
                <a:solidFill>
                  <a:srgbClr val="E8E8E8"/>
                </a:solidFill>
              </a:rPr>
              <a:t>Sort is to arrange data in a specific format such as ascending/descending alphabet, ascending/descending numeric order. In computer science, sorting algorithms determine how to arrange data in a certain order. Sorting here is sorting in numerical or alphabetical order as in a dictionary.</a:t>
            </a:r>
            <a:endParaRPr lang="en-US" dirty="0"/>
          </a:p>
        </p:txBody>
      </p:sp>
      <p:sp>
        <p:nvSpPr>
          <p:cNvPr id="13" name="Rectangle 12"/>
          <p:cNvSpPr/>
          <p:nvPr/>
        </p:nvSpPr>
        <p:spPr>
          <a:xfrm>
            <a:off x="1692274" y="3761868"/>
            <a:ext cx="9659938" cy="1200329"/>
          </a:xfrm>
          <a:prstGeom prst="rect">
            <a:avLst/>
          </a:prstGeom>
        </p:spPr>
        <p:txBody>
          <a:bodyPr wrap="square">
            <a:spAutoFit/>
          </a:bodyPr>
          <a:lstStyle/>
          <a:p>
            <a:r>
              <a:rPr lang="en-US" dirty="0">
                <a:solidFill>
                  <a:srgbClr val="E8E8E8"/>
                </a:solidFill>
              </a:rPr>
              <a:t>The importance of data sorting lies in the fact that the search for data can be optimized if the data is sorted in a certain order (increasing or decreasing). Sorting is also used to represent data in a more readable format.</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30</a:t>
            </a:fld>
            <a:endParaRPr lang="en-US"/>
          </a:p>
        </p:txBody>
      </p:sp>
    </p:spTree>
    <p:extLst>
      <p:ext uri="{BB962C8B-B14F-4D97-AF65-F5344CB8AC3E}">
        <p14:creationId xmlns:p14="http://schemas.microsoft.com/office/powerpoint/2010/main" val="6919848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fill="hold"/>
                                        <p:tgtEl>
                                          <p:spTgt spid="8"/>
                                        </p:tgtEl>
                                        <p:attrNameLst>
                                          <p:attrName>ppt_x</p:attrName>
                                        </p:attrNameLst>
                                      </p:cBhvr>
                                      <p:tavLst>
                                        <p:tav tm="0">
                                          <p:val>
                                            <p:strVal val="1+#ppt_w/2"/>
                                          </p:val>
                                        </p:tav>
                                        <p:tav tm="100000">
                                          <p:val>
                                            <p:strVal val="#ppt_x"/>
                                          </p:val>
                                        </p:tav>
                                      </p:tavLst>
                                    </p:anim>
                                    <p:anim calcmode="lin" valueType="num">
                                      <p:cBhvr additive="base">
                                        <p:cTn id="13" dur="25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fill="hold"/>
                                        <p:tgtEl>
                                          <p:spTgt spid="9"/>
                                        </p:tgtEl>
                                        <p:attrNameLst>
                                          <p:attrName>ppt_x</p:attrName>
                                        </p:attrNameLst>
                                      </p:cBhvr>
                                      <p:tavLst>
                                        <p:tav tm="0">
                                          <p:val>
                                            <p:strVal val="1+#ppt_w/2"/>
                                          </p:val>
                                        </p:tav>
                                        <p:tav tm="100000">
                                          <p:val>
                                            <p:strVal val="#ppt_x"/>
                                          </p:val>
                                        </p:tav>
                                      </p:tavLst>
                                    </p:anim>
                                    <p:anim calcmode="lin" valueType="num">
                                      <p:cBhvr additive="base">
                                        <p:cTn id="18" dur="25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1+#ppt_w/2"/>
                                          </p:val>
                                        </p:tav>
                                        <p:tav tm="100000">
                                          <p:val>
                                            <p:strVal val="#ppt_x"/>
                                          </p:val>
                                        </p:tav>
                                      </p:tavLst>
                                    </p:anim>
                                    <p:anim calcmode="lin" valueType="num">
                                      <p:cBhvr additive="base">
                                        <p:cTn id="23" dur="25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1000"/>
                                        <p:tgtEl>
                                          <p:spTgt spid="5">
                                            <p:txEl>
                                              <p:pRg st="0" end="0"/>
                                            </p:txEl>
                                          </p:spTgt>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1000"/>
                                        <p:tgtEl>
                                          <p:spTgt spid="12"/>
                                        </p:tgtEl>
                                      </p:cBhvr>
                                    </p:animEffect>
                                  </p:childTnLst>
                                </p:cTn>
                              </p:par>
                            </p:childTnLst>
                          </p:cTn>
                        </p:par>
                        <p:par>
                          <p:cTn id="32" fill="hold">
                            <p:stCondLst>
                              <p:cond delay="325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9" grpId="0" animBg="1"/>
      <p:bldP spid="10" grpId="0" animBg="1"/>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a:bodyPr>
          <a:lstStyle/>
          <a:p>
            <a:r>
              <a:rPr lang="en-US" dirty="0">
                <a:solidFill>
                  <a:schemeClr val="accent1">
                    <a:lumMod val="60000"/>
                    <a:lumOff val="40000"/>
                  </a:schemeClr>
                </a:solidFill>
              </a:rPr>
              <a:t>Bubble sort in Java?</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598612" y="1838235"/>
            <a:ext cx="8059738" cy="1200329"/>
          </a:xfrm>
          <a:prstGeom prst="rect">
            <a:avLst/>
          </a:prstGeom>
        </p:spPr>
        <p:txBody>
          <a:bodyPr wrap="square">
            <a:spAutoFit/>
          </a:bodyPr>
          <a:lstStyle/>
          <a:p>
            <a:pPr algn="just"/>
            <a:r>
              <a:rPr lang="en-US" dirty="0">
                <a:solidFill>
                  <a:srgbClr val="E8E8E8"/>
                </a:solidFill>
              </a:rPr>
              <a:t>Bubble Sort is a simple sorting algorithm. This sorting algorithm is performed based on comparing pairs of adjacent elements and swapping the order if they are out of order.</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31</a:t>
            </a:fld>
            <a:endParaRPr lang="en-US"/>
          </a:p>
        </p:txBody>
      </p:sp>
      <p:pic>
        <p:nvPicPr>
          <p:cNvPr id="2050" name="Picture 2" descr="Introduction to Bubble Sort. Sorting algorithm 03 | by Gunavaran  Brihadiswaran | Level Up Coding">
            <a:extLst>
              <a:ext uri="{FF2B5EF4-FFF2-40B4-BE49-F238E27FC236}">
                <a16:creationId xmlns:a16="http://schemas.microsoft.com/office/drawing/2014/main" id="{58300702-F042-4E7E-BD35-311D28ED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669" y="3328124"/>
            <a:ext cx="5539285" cy="215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0676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childTnLst>
                          </p:cTn>
                        </p:par>
                        <p:par>
                          <p:cTn id="12" fill="hold">
                            <p:stCondLst>
                              <p:cond delay="2000"/>
                            </p:stCondLst>
                            <p:childTnLst>
                              <p:par>
                                <p:cTn id="13" presetID="45"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4500"/>
                                        <p:tgtEl>
                                          <p:spTgt spid="2050"/>
                                        </p:tgtEl>
                                      </p:cBhvr>
                                    </p:animEffect>
                                    <p:anim calcmode="lin" valueType="num">
                                      <p:cBhvr>
                                        <p:cTn id="16" dur="4500" fill="hold"/>
                                        <p:tgtEl>
                                          <p:spTgt spid="2050"/>
                                        </p:tgtEl>
                                        <p:attrNameLst>
                                          <p:attrName>ppt_w</p:attrName>
                                        </p:attrNameLst>
                                      </p:cBhvr>
                                      <p:tavLst>
                                        <p:tav tm="0" fmla="#ppt_w*sin(2.5*pi*$)">
                                          <p:val>
                                            <p:fltVal val="0"/>
                                          </p:val>
                                        </p:tav>
                                        <p:tav tm="100000">
                                          <p:val>
                                            <p:fltVal val="1"/>
                                          </p:val>
                                        </p:tav>
                                      </p:tavLst>
                                    </p:anim>
                                    <p:anim calcmode="lin" valueType="num">
                                      <p:cBhvr>
                                        <p:cTn id="17" dur="45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a:bodyPr>
          <a:lstStyle/>
          <a:p>
            <a:r>
              <a:rPr lang="en-US" dirty="0">
                <a:solidFill>
                  <a:schemeClr val="accent1">
                    <a:lumMod val="60000"/>
                    <a:lumOff val="40000"/>
                  </a:schemeClr>
                </a:solidFill>
              </a:rPr>
              <a:t>Selection sort in Java</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598612" y="1838235"/>
            <a:ext cx="8059738" cy="1200329"/>
          </a:xfrm>
          <a:prstGeom prst="rect">
            <a:avLst/>
          </a:prstGeom>
        </p:spPr>
        <p:txBody>
          <a:bodyPr wrap="square">
            <a:spAutoFit/>
          </a:bodyPr>
          <a:lstStyle/>
          <a:p>
            <a:pPr algn="just"/>
            <a:r>
              <a:rPr lang="en-US" dirty="0">
                <a:solidFill>
                  <a:srgbClr val="E8E8E8"/>
                </a:solidFill>
              </a:rPr>
              <a:t>Selection sort is a sorting algorithm that selects the smallest element from an unsorted list in each iteration and places that element at the beginning of the unsorted list.</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32</a:t>
            </a:fld>
            <a:endParaRPr lang="en-US"/>
          </a:p>
        </p:txBody>
      </p:sp>
      <p:pic>
        <p:nvPicPr>
          <p:cNvPr id="3074" name="Picture 2" descr="Java Sorting Algorithm: Selection Sort | Web Design and Web Development  news, javascript, angular, react, vue, php">
            <a:extLst>
              <a:ext uri="{FF2B5EF4-FFF2-40B4-BE49-F238E27FC236}">
                <a16:creationId xmlns:a16="http://schemas.microsoft.com/office/drawing/2014/main" id="{9F30F5C9-1BA2-4D54-B8D3-936CB2361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2" y="3303485"/>
            <a:ext cx="6085681" cy="221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7574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childTnLst>
                          </p:cTn>
                        </p:par>
                        <p:par>
                          <p:cTn id="12" fill="hold">
                            <p:stCondLst>
                              <p:cond delay="2000"/>
                            </p:stCondLst>
                            <p:childTnLst>
                              <p:par>
                                <p:cTn id="13" presetID="16" presetClass="entr" presetSubtype="37"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arn(outVertical)">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33</a:t>
            </a:fld>
            <a:endParaRPr lang="en-US"/>
          </a:p>
        </p:txBody>
      </p:sp>
      <p:sp>
        <p:nvSpPr>
          <p:cNvPr id="8" name="TextBox 7">
            <a:extLst>
              <a:ext uri="{FF2B5EF4-FFF2-40B4-BE49-F238E27FC236}">
                <a16:creationId xmlns:a16="http://schemas.microsoft.com/office/drawing/2014/main" id="{0DD8E02B-3B23-4ECC-A88A-02D638CDB1AF}"/>
              </a:ext>
            </a:extLst>
          </p:cNvPr>
          <p:cNvSpPr txBox="1"/>
          <p:nvPr/>
        </p:nvSpPr>
        <p:spPr>
          <a:xfrm>
            <a:off x="5930033" y="185937"/>
            <a:ext cx="3200400" cy="461665"/>
          </a:xfrm>
          <a:prstGeom prst="rect">
            <a:avLst/>
          </a:prstGeom>
          <a:noFill/>
        </p:spPr>
        <p:txBody>
          <a:bodyPr wrap="square">
            <a:spAutoFit/>
          </a:bodyPr>
          <a:lstStyle/>
          <a:p>
            <a:pPr algn="l" fontAlgn="base"/>
            <a:r>
              <a:rPr lang="en-US" i="0"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BUBBLE SORT - IDEA</a:t>
            </a:r>
          </a:p>
        </p:txBody>
      </p:sp>
      <p:pic>
        <p:nvPicPr>
          <p:cNvPr id="10" name="Picture 9">
            <a:extLst>
              <a:ext uri="{FF2B5EF4-FFF2-40B4-BE49-F238E27FC236}">
                <a16:creationId xmlns:a16="http://schemas.microsoft.com/office/drawing/2014/main" id="{AA047123-3D66-4ABB-8895-6A4F7BCF883B}"/>
              </a:ext>
            </a:extLst>
          </p:cNvPr>
          <p:cNvPicPr>
            <a:picLocks noChangeAspect="1"/>
          </p:cNvPicPr>
          <p:nvPr/>
        </p:nvPicPr>
        <p:blipFill>
          <a:blip r:embed="rId3"/>
          <a:stretch>
            <a:fillRect/>
          </a:stretch>
        </p:blipFill>
        <p:spPr>
          <a:xfrm>
            <a:off x="1065212" y="158228"/>
            <a:ext cx="4648200" cy="63980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TextBox 11">
            <a:extLst>
              <a:ext uri="{FF2B5EF4-FFF2-40B4-BE49-F238E27FC236}">
                <a16:creationId xmlns:a16="http://schemas.microsoft.com/office/drawing/2014/main" id="{C189D18A-782C-4571-A301-0D301A252984}"/>
              </a:ext>
            </a:extLst>
          </p:cNvPr>
          <p:cNvSpPr txBox="1"/>
          <p:nvPr/>
        </p:nvSpPr>
        <p:spPr>
          <a:xfrm>
            <a:off x="5942012" y="762000"/>
            <a:ext cx="6109854" cy="2246769"/>
          </a:xfrm>
          <a:prstGeom prst="rect">
            <a:avLst/>
          </a:prstGeom>
          <a:noFill/>
        </p:spPr>
        <p:txBody>
          <a:bodyPr wrap="square">
            <a:spAutoFit/>
          </a:bodyPr>
          <a:lstStyle/>
          <a:p>
            <a:pPr algn="l">
              <a:buFont typeface="+mj-lt"/>
              <a:buAutoNum type="arabicPeriod"/>
            </a:pPr>
            <a:r>
              <a:rPr lang="en-US" sz="2000" b="0" i="0" dirty="0">
                <a:effectLst/>
                <a:latin typeface="euclid_circular_a"/>
              </a:rPr>
              <a:t> Starting from the first index, compare the first and the second elements.</a:t>
            </a:r>
          </a:p>
          <a:p>
            <a:pPr algn="l">
              <a:buFont typeface="+mj-lt"/>
              <a:buAutoNum type="arabicPeriod"/>
            </a:pPr>
            <a:r>
              <a:rPr lang="en-US" sz="2000" b="0" i="0" dirty="0">
                <a:effectLst/>
                <a:latin typeface="euclid_circular_a"/>
              </a:rPr>
              <a:t> If the first element is greater than the second element, they are swapped.</a:t>
            </a:r>
          </a:p>
          <a:p>
            <a:pPr algn="l">
              <a:buFont typeface="+mj-lt"/>
              <a:buAutoNum type="arabicPeriod"/>
            </a:pPr>
            <a:r>
              <a:rPr lang="en-US" sz="2000" b="0" i="0" dirty="0">
                <a:effectLst/>
                <a:latin typeface="euclid_circular_a"/>
              </a:rPr>
              <a:t> Now, compare the second and the third elements. Swap them if they are not in order.</a:t>
            </a:r>
          </a:p>
          <a:p>
            <a:pPr algn="l">
              <a:buFont typeface="+mj-lt"/>
              <a:buAutoNum type="arabicPeriod"/>
            </a:pPr>
            <a:r>
              <a:rPr lang="en-US" sz="2000" b="0" i="0" dirty="0">
                <a:effectLst/>
                <a:latin typeface="euclid_circular_a"/>
              </a:rPr>
              <a:t> The above process goes on until the last element.</a:t>
            </a:r>
          </a:p>
        </p:txBody>
      </p:sp>
      <p:pic>
        <p:nvPicPr>
          <p:cNvPr id="14" name="Picture 13">
            <a:extLst>
              <a:ext uri="{FF2B5EF4-FFF2-40B4-BE49-F238E27FC236}">
                <a16:creationId xmlns:a16="http://schemas.microsoft.com/office/drawing/2014/main" id="{75347C9F-9F7F-46ED-B250-91BE37BC685E}"/>
              </a:ext>
            </a:extLst>
          </p:cNvPr>
          <p:cNvPicPr>
            <a:picLocks noChangeAspect="1"/>
          </p:cNvPicPr>
          <p:nvPr/>
        </p:nvPicPr>
        <p:blipFill>
          <a:blip r:embed="rId4"/>
          <a:stretch>
            <a:fillRect/>
          </a:stretch>
        </p:blipFill>
        <p:spPr>
          <a:xfrm>
            <a:off x="6092218" y="4153862"/>
            <a:ext cx="5487166" cy="24196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TextBox 14">
            <a:extLst>
              <a:ext uri="{FF2B5EF4-FFF2-40B4-BE49-F238E27FC236}">
                <a16:creationId xmlns:a16="http://schemas.microsoft.com/office/drawing/2014/main" id="{0FBD5131-D338-43D4-8767-AD8C36C3A1A1}"/>
              </a:ext>
            </a:extLst>
          </p:cNvPr>
          <p:cNvSpPr txBox="1"/>
          <p:nvPr/>
        </p:nvSpPr>
        <p:spPr>
          <a:xfrm>
            <a:off x="6062921" y="3544270"/>
            <a:ext cx="3200400" cy="461665"/>
          </a:xfrm>
          <a:prstGeom prst="rect">
            <a:avLst/>
          </a:prstGeom>
          <a:noFill/>
        </p:spPr>
        <p:txBody>
          <a:bodyPr wrap="square">
            <a:spAutoFit/>
          </a:bodyPr>
          <a:lstStyle/>
          <a:p>
            <a:pPr algn="l" fontAlgn="base"/>
            <a:r>
              <a:rPr lang="en-US"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RUN &amp; </a:t>
            </a:r>
            <a:r>
              <a:rPr lang="en-US" i="0"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RESULT</a:t>
            </a:r>
          </a:p>
        </p:txBody>
      </p:sp>
    </p:spTree>
    <p:extLst>
      <p:ext uri="{BB962C8B-B14F-4D97-AF65-F5344CB8AC3E}">
        <p14:creationId xmlns:p14="http://schemas.microsoft.com/office/powerpoint/2010/main" val="10222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34</a:t>
            </a:fld>
            <a:endParaRPr lang="en-US"/>
          </a:p>
        </p:txBody>
      </p:sp>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a:extLst>
              <a:ext uri="{FF2B5EF4-FFF2-40B4-BE49-F238E27FC236}">
                <a16:creationId xmlns:a16="http://schemas.microsoft.com/office/drawing/2014/main" id="{7D9BFDDA-745A-4AED-9743-F4AF06830187}"/>
              </a:ext>
            </a:extLst>
          </p:cNvPr>
          <p:cNvSpPr txBox="1"/>
          <p:nvPr/>
        </p:nvSpPr>
        <p:spPr>
          <a:xfrm>
            <a:off x="1522412" y="1102578"/>
            <a:ext cx="10415154" cy="5016758"/>
          </a:xfrm>
          <a:prstGeom prst="rect">
            <a:avLst/>
          </a:prstGeom>
          <a:noFill/>
        </p:spPr>
        <p:txBody>
          <a:bodyPr wrap="square">
            <a:spAutoFit/>
          </a:bodyPr>
          <a:lstStyle/>
          <a:p>
            <a:r>
              <a:rPr lang="en-US" sz="3200" b="1" dirty="0">
                <a:solidFill>
                  <a:srgbClr val="FFFF00"/>
                </a:solidFill>
              </a:rPr>
              <a:t>Complication:</a:t>
            </a:r>
          </a:p>
          <a:p>
            <a:pPr marL="342900" indent="-342900">
              <a:buFont typeface="Courier New" panose="02070309020205020404" pitchFamily="49" charset="0"/>
              <a:buChar char="o"/>
            </a:pPr>
            <a:r>
              <a:rPr lang="en-US" b="0" i="0" dirty="0">
                <a:effectLst/>
                <a:latin typeface="system-ui"/>
              </a:rPr>
              <a:t>The main advantage of Bubble Sort is the simplicity of the algorithm.</a:t>
            </a:r>
          </a:p>
          <a:p>
            <a:pPr marL="342900" indent="-342900">
              <a:buFont typeface="Courier New" panose="02070309020205020404" pitchFamily="49" charset="0"/>
              <a:buChar char="o"/>
            </a:pPr>
            <a:r>
              <a:rPr lang="en-US" b="0" i="0" dirty="0">
                <a:effectLst/>
                <a:latin typeface="system-ui"/>
              </a:rPr>
              <a:t>The space complexity for Bubble Sort is O(1) , since only a single additional memory space is needed, i.e. for the variable "swap".</a:t>
            </a:r>
          </a:p>
          <a:p>
            <a:pPr marL="342900" indent="-342900">
              <a:buFont typeface="Courier New" panose="02070309020205020404" pitchFamily="49" charset="0"/>
              <a:buChar char="o"/>
            </a:pPr>
            <a:r>
              <a:rPr lang="en-US" b="0" i="0" dirty="0">
                <a:effectLst/>
                <a:latin typeface="system-ui"/>
              </a:rPr>
              <a:t>Also, the best case time complexity would be O(n), which is when the list is already sorted.</a:t>
            </a:r>
          </a:p>
          <a:p>
            <a:pPr marL="342900" indent="-342900">
              <a:buFont typeface="Courier New" panose="02070309020205020404" pitchFamily="49" charset="0"/>
              <a:buChar char="o"/>
            </a:pPr>
            <a:endParaRPr lang="en-US" b="0" i="0" dirty="0">
              <a:effectLst/>
              <a:latin typeface="system-ui"/>
            </a:endParaRPr>
          </a:p>
          <a:p>
            <a:pPr marL="342900" indent="-342900">
              <a:buFont typeface="Courier New" panose="02070309020205020404" pitchFamily="49" charset="0"/>
              <a:buChar char="o"/>
            </a:pPr>
            <a:r>
              <a:rPr lang="en-US" b="0" i="0" dirty="0">
                <a:effectLst/>
                <a:latin typeface="system-ui"/>
              </a:rPr>
              <a:t>Following is the Time and Space complexity for the Bubble Sort algorithm.</a:t>
            </a:r>
          </a:p>
          <a:p>
            <a:endParaRPr lang="en-US" b="0" i="0" dirty="0">
              <a:effectLst/>
              <a:latin typeface="system-ui"/>
            </a:endParaRPr>
          </a:p>
          <a:p>
            <a:pPr marL="342900" indent="-342900">
              <a:buFont typeface="Wingdings" panose="05000000000000000000" pitchFamily="2" charset="2"/>
              <a:buChar char="Ø"/>
            </a:pPr>
            <a:r>
              <a:rPr lang="en-US" b="0" i="0" dirty="0">
                <a:effectLst/>
                <a:latin typeface="system-ui"/>
              </a:rPr>
              <a:t>Worst case Time complexity: O(n^2 )</a:t>
            </a:r>
          </a:p>
          <a:p>
            <a:pPr marL="342900" indent="-342900">
              <a:buFont typeface="Wingdings" panose="05000000000000000000" pitchFamily="2" charset="2"/>
              <a:buChar char="Ø"/>
            </a:pPr>
            <a:r>
              <a:rPr lang="en-US" b="0" i="0" dirty="0">
                <a:effectLst/>
                <a:latin typeface="system-ui"/>
              </a:rPr>
              <a:t>Best case time complexity]: O(n)</a:t>
            </a:r>
          </a:p>
          <a:p>
            <a:pPr marL="342900" indent="-342900">
              <a:buFont typeface="Wingdings" panose="05000000000000000000" pitchFamily="2" charset="2"/>
              <a:buChar char="Ø"/>
            </a:pPr>
            <a:r>
              <a:rPr lang="en-US" b="0" i="0" dirty="0">
                <a:effectLst/>
                <a:latin typeface="system-ui"/>
              </a:rPr>
              <a:t>Average time complexity: O(n^2 )</a:t>
            </a:r>
          </a:p>
          <a:p>
            <a:pPr marL="342900" indent="-342900">
              <a:buFont typeface="Wingdings" panose="05000000000000000000" pitchFamily="2" charset="2"/>
              <a:buChar char="Ø"/>
            </a:pPr>
            <a:r>
              <a:rPr lang="en-US" b="0" i="0" dirty="0">
                <a:effectLst/>
                <a:latin typeface="system-ui"/>
              </a:rPr>
              <a:t>Space Complexity: O(1)</a:t>
            </a:r>
            <a:endParaRPr lang="en-US" dirty="0"/>
          </a:p>
        </p:txBody>
      </p:sp>
    </p:spTree>
    <p:extLst>
      <p:ext uri="{BB962C8B-B14F-4D97-AF65-F5344CB8AC3E}">
        <p14:creationId xmlns:p14="http://schemas.microsoft.com/office/powerpoint/2010/main" val="60253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35</a:t>
            </a:fld>
            <a:endParaRPr lang="en-US"/>
          </a:p>
        </p:txBody>
      </p:sp>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0" name="Picture 9">
            <a:extLst>
              <a:ext uri="{FF2B5EF4-FFF2-40B4-BE49-F238E27FC236}">
                <a16:creationId xmlns:a16="http://schemas.microsoft.com/office/drawing/2014/main" id="{932B1DFF-1A05-4FB3-8F25-6943EFADE589}"/>
              </a:ext>
            </a:extLst>
          </p:cNvPr>
          <p:cNvPicPr>
            <a:picLocks noChangeAspect="1"/>
          </p:cNvPicPr>
          <p:nvPr/>
        </p:nvPicPr>
        <p:blipFill>
          <a:blip r:embed="rId3"/>
          <a:stretch>
            <a:fillRect/>
          </a:stretch>
        </p:blipFill>
        <p:spPr>
          <a:xfrm>
            <a:off x="6018212" y="1149496"/>
            <a:ext cx="5741242" cy="52513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TextBox 11">
            <a:extLst>
              <a:ext uri="{FF2B5EF4-FFF2-40B4-BE49-F238E27FC236}">
                <a16:creationId xmlns:a16="http://schemas.microsoft.com/office/drawing/2014/main" id="{3046DF78-7260-4570-B850-FA5DAB5DD465}"/>
              </a:ext>
            </a:extLst>
          </p:cNvPr>
          <p:cNvSpPr txBox="1"/>
          <p:nvPr/>
        </p:nvSpPr>
        <p:spPr>
          <a:xfrm>
            <a:off x="1069322" y="1905000"/>
            <a:ext cx="5065889" cy="2118529"/>
          </a:xfrm>
          <a:prstGeom prst="rect">
            <a:avLst/>
          </a:prstGeom>
          <a:noFill/>
        </p:spPr>
        <p:txBody>
          <a:bodyPr wrap="square">
            <a:spAutoFit/>
          </a:bodyPr>
          <a:lstStyle/>
          <a:p>
            <a:pPr marL="285750" indent="-285750" algn="l" fontAlgn="base">
              <a:lnSpc>
                <a:spcPct val="150000"/>
              </a:lnSpc>
              <a:buFont typeface="Wingdings" panose="05000000000000000000" pitchFamily="2" charset="2"/>
              <a:buChar char="Ø"/>
            </a:pPr>
            <a:r>
              <a:rPr lang="en-US" sz="1800" b="0" i="0" dirty="0">
                <a:effectLst/>
                <a:latin typeface="Helvetica Neue"/>
              </a:rPr>
              <a:t>Find the smallest element and put it at position 1</a:t>
            </a:r>
          </a:p>
          <a:p>
            <a:pPr marL="285750" indent="-285750" algn="l" fontAlgn="base">
              <a:lnSpc>
                <a:spcPct val="150000"/>
              </a:lnSpc>
              <a:buFont typeface="Wingdings" panose="05000000000000000000" pitchFamily="2" charset="2"/>
              <a:buChar char="Ø"/>
            </a:pPr>
            <a:r>
              <a:rPr lang="en-US" sz="1800" b="0" i="0" dirty="0">
                <a:effectLst/>
                <a:latin typeface="Helvetica Neue"/>
              </a:rPr>
              <a:t>Find the smallest next element put into position 2</a:t>
            </a:r>
          </a:p>
          <a:p>
            <a:pPr marL="285750" indent="-285750" algn="l" fontAlgn="base">
              <a:lnSpc>
                <a:spcPct val="150000"/>
              </a:lnSpc>
              <a:buFont typeface="Wingdings" panose="05000000000000000000" pitchFamily="2" charset="2"/>
              <a:buChar char="Ø"/>
            </a:pPr>
            <a:r>
              <a:rPr lang="en-US" sz="1800" b="0" i="0" dirty="0">
                <a:effectLst/>
                <a:latin typeface="Helvetica Neue"/>
              </a:rPr>
              <a:t>Find small element next put in position 3</a:t>
            </a:r>
            <a:endParaRPr lang="vi-VN" sz="1800" b="0" i="0" dirty="0">
              <a:effectLst/>
              <a:latin typeface="Helvetica Neue"/>
            </a:endParaRPr>
          </a:p>
        </p:txBody>
      </p:sp>
      <p:sp>
        <p:nvSpPr>
          <p:cNvPr id="13" name="TextBox 12">
            <a:extLst>
              <a:ext uri="{FF2B5EF4-FFF2-40B4-BE49-F238E27FC236}">
                <a16:creationId xmlns:a16="http://schemas.microsoft.com/office/drawing/2014/main" id="{3E0A4C9C-1CCB-43DC-AB1A-5C1361A9C733}"/>
              </a:ext>
            </a:extLst>
          </p:cNvPr>
          <p:cNvSpPr txBox="1"/>
          <p:nvPr/>
        </p:nvSpPr>
        <p:spPr>
          <a:xfrm>
            <a:off x="1046101" y="1354173"/>
            <a:ext cx="3200400" cy="461665"/>
          </a:xfrm>
          <a:prstGeom prst="rect">
            <a:avLst/>
          </a:prstGeom>
          <a:noFill/>
        </p:spPr>
        <p:txBody>
          <a:bodyPr wrap="square">
            <a:spAutoFit/>
          </a:bodyPr>
          <a:lstStyle/>
          <a:p>
            <a:pPr algn="l" fontAlgn="base"/>
            <a:r>
              <a:rPr lang="en-US" i="0"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SELECT SORT - IDEA</a:t>
            </a:r>
          </a:p>
        </p:txBody>
      </p:sp>
    </p:spTree>
    <p:extLst>
      <p:ext uri="{BB962C8B-B14F-4D97-AF65-F5344CB8AC3E}">
        <p14:creationId xmlns:p14="http://schemas.microsoft.com/office/powerpoint/2010/main" val="77313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8" name="Picture 7">
            <a:extLst>
              <a:ext uri="{FF2B5EF4-FFF2-40B4-BE49-F238E27FC236}">
                <a16:creationId xmlns:a16="http://schemas.microsoft.com/office/drawing/2014/main" id="{DCB3A342-C28C-44F9-9002-35444B124F98}"/>
              </a:ext>
            </a:extLst>
          </p:cNvPr>
          <p:cNvPicPr>
            <a:picLocks noChangeAspect="1"/>
          </p:cNvPicPr>
          <p:nvPr/>
        </p:nvPicPr>
        <p:blipFill>
          <a:blip r:embed="rId3"/>
          <a:stretch>
            <a:fillRect/>
          </a:stretch>
        </p:blipFill>
        <p:spPr>
          <a:xfrm>
            <a:off x="1065212" y="1219200"/>
            <a:ext cx="5328318" cy="4724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4" name="TextBox 13">
            <a:extLst>
              <a:ext uri="{FF2B5EF4-FFF2-40B4-BE49-F238E27FC236}">
                <a16:creationId xmlns:a16="http://schemas.microsoft.com/office/drawing/2014/main" id="{6D78BC94-6295-4DFD-AF4C-3B91E3CED706}"/>
              </a:ext>
            </a:extLst>
          </p:cNvPr>
          <p:cNvSpPr txBox="1"/>
          <p:nvPr/>
        </p:nvSpPr>
        <p:spPr>
          <a:xfrm>
            <a:off x="6704012" y="1676400"/>
            <a:ext cx="5105400" cy="3046988"/>
          </a:xfrm>
          <a:prstGeom prst="rect">
            <a:avLst/>
          </a:prstGeom>
          <a:noFill/>
        </p:spPr>
        <p:txBody>
          <a:bodyPr wrap="square">
            <a:spAutoFit/>
          </a:bodyPr>
          <a:lstStyle/>
          <a:p>
            <a:pPr marL="285750" indent="-285750">
              <a:buFont typeface="Courier New" panose="02070309020205020404" pitchFamily="49" charset="0"/>
              <a:buChar char="o"/>
            </a:pPr>
            <a:r>
              <a:rPr lang="en-US" dirty="0"/>
              <a:t>Let the for loop </a:t>
            </a:r>
            <a:r>
              <a:rPr lang="en-US" dirty="0">
                <a:solidFill>
                  <a:srgbClr val="FFFF00"/>
                </a:solidFill>
              </a:rPr>
              <a:t>iterate</a:t>
            </a:r>
            <a:r>
              <a:rPr lang="en-US" dirty="0"/>
              <a:t> over each element of the array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Then find the </a:t>
            </a:r>
            <a:r>
              <a:rPr lang="en-US" dirty="0">
                <a:solidFill>
                  <a:srgbClr val="FFFF00"/>
                </a:solidFill>
              </a:rPr>
              <a:t>smallest element </a:t>
            </a:r>
            <a:r>
              <a:rPr lang="en-US" dirty="0"/>
              <a:t>in the unsorted array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Next we will </a:t>
            </a:r>
            <a:r>
              <a:rPr lang="en-US" dirty="0">
                <a:solidFill>
                  <a:srgbClr val="FFFF00"/>
                </a:solidFill>
              </a:rPr>
              <a:t>swap</a:t>
            </a:r>
            <a:r>
              <a:rPr lang="en-US" dirty="0"/>
              <a:t> the smallest and first element</a:t>
            </a:r>
          </a:p>
        </p:txBody>
      </p:sp>
    </p:spTree>
    <p:extLst>
      <p:ext uri="{BB962C8B-B14F-4D97-AF65-F5344CB8AC3E}">
        <p14:creationId xmlns:p14="http://schemas.microsoft.com/office/powerpoint/2010/main" val="153158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tint val="100000"/>
                <a:shade val="0"/>
                <a:satMod val="100000"/>
              </a:schemeClr>
            </a:gs>
            <a:gs pos="60000">
              <a:schemeClr val="bg2">
                <a:tint val="100000"/>
                <a:shade val="30000"/>
                <a:satMod val="100000"/>
              </a:schemeClr>
            </a:gs>
            <a:gs pos="61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a:extLst>
              <a:ext uri="{FF2B5EF4-FFF2-40B4-BE49-F238E27FC236}">
                <a16:creationId xmlns:a16="http://schemas.microsoft.com/office/drawing/2014/main" id="{1EE2BCBA-ABEA-497F-991E-8CF1E11CCAD3}"/>
              </a:ext>
            </a:extLst>
          </p:cNvPr>
          <p:cNvPicPr>
            <a:picLocks noChangeAspect="1"/>
          </p:cNvPicPr>
          <p:nvPr/>
        </p:nvPicPr>
        <p:blipFill>
          <a:blip r:embed="rId3"/>
          <a:stretch>
            <a:fillRect/>
          </a:stretch>
        </p:blipFill>
        <p:spPr>
          <a:xfrm>
            <a:off x="1065212" y="1219200"/>
            <a:ext cx="5427339" cy="51677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TextBox 8">
            <a:extLst>
              <a:ext uri="{FF2B5EF4-FFF2-40B4-BE49-F238E27FC236}">
                <a16:creationId xmlns:a16="http://schemas.microsoft.com/office/drawing/2014/main" id="{44E2893E-4B21-47E9-ABDF-C9C9B8D7E6EC}"/>
              </a:ext>
            </a:extLst>
          </p:cNvPr>
          <p:cNvSpPr txBox="1"/>
          <p:nvPr/>
        </p:nvSpPr>
        <p:spPr>
          <a:xfrm>
            <a:off x="6567198" y="1600200"/>
            <a:ext cx="5531427" cy="2862322"/>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After swapping, use the print function to print the array to the screen</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In the main function, there will be 2 functions that are to print the original array and print the results after being sorted</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The previously given parts are 99, 1, 15, 30, 21 after printing it is 1, 15, 21, 30, 99</a:t>
            </a:r>
          </a:p>
        </p:txBody>
      </p:sp>
      <p:pic>
        <p:nvPicPr>
          <p:cNvPr id="8" name="Picture 7">
            <a:extLst>
              <a:ext uri="{FF2B5EF4-FFF2-40B4-BE49-F238E27FC236}">
                <a16:creationId xmlns:a16="http://schemas.microsoft.com/office/drawing/2014/main" id="{6D6EE7A7-D51C-48F0-AD0A-DA60A405659B}"/>
              </a:ext>
            </a:extLst>
          </p:cNvPr>
          <p:cNvPicPr>
            <a:picLocks noChangeAspect="1"/>
          </p:cNvPicPr>
          <p:nvPr/>
        </p:nvPicPr>
        <p:blipFill>
          <a:blip r:embed="rId4"/>
          <a:stretch>
            <a:fillRect/>
          </a:stretch>
        </p:blipFill>
        <p:spPr>
          <a:xfrm>
            <a:off x="992240" y="1952520"/>
            <a:ext cx="5573282" cy="2157681"/>
          </a:xfrm>
          <a:prstGeom prst="rect">
            <a:avLst/>
          </a:prstGeom>
        </p:spPr>
      </p:pic>
    </p:spTree>
    <p:extLst>
      <p:ext uri="{BB962C8B-B14F-4D97-AF65-F5344CB8AC3E}">
        <p14:creationId xmlns:p14="http://schemas.microsoft.com/office/powerpoint/2010/main" val="370943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2" fill="hold" nodeType="clickEffect">
                                  <p:stCondLst>
                                    <p:cond delay="0"/>
                                  </p:stCondLst>
                                  <p:childTnLst>
                                    <p:animEffect transition="out" filter="wheel(2)">
                                      <p:cBhvr>
                                        <p:cTn id="6" dur="750"/>
                                        <p:tgtEl>
                                          <p:spTgt spid="4"/>
                                        </p:tgtEl>
                                      </p:cBhvr>
                                    </p:animEffect>
                                    <p:set>
                                      <p:cBhvr>
                                        <p:cTn id="7" dur="1" fill="hold">
                                          <p:stCondLst>
                                            <p:cond delay="749"/>
                                          </p:stCondLst>
                                        </p:cTn>
                                        <p:tgtEl>
                                          <p:spTgt spid="4"/>
                                        </p:tgtEl>
                                        <p:attrNameLst>
                                          <p:attrName>style.visibility</p:attrName>
                                        </p:attrNameLst>
                                      </p:cBhvr>
                                      <p:to>
                                        <p:strVal val="hidden"/>
                                      </p:to>
                                    </p:set>
                                  </p:childTnLst>
                                </p:cTn>
                              </p:par>
                            </p:childTnLst>
                          </p:cTn>
                        </p:par>
                        <p:par>
                          <p:cTn id="8" fill="hold">
                            <p:stCondLst>
                              <p:cond delay="75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38</a:t>
            </a:fld>
            <a:endParaRPr lang="en-US"/>
          </a:p>
        </p:txBody>
      </p:sp>
      <p:sp>
        <p:nvSpPr>
          <p:cNvPr id="3" name="Flowchart: Stored Data 2">
            <a:extLst>
              <a:ext uri="{FF2B5EF4-FFF2-40B4-BE49-F238E27FC236}">
                <a16:creationId xmlns:a16="http://schemas.microsoft.com/office/drawing/2014/main" id="{F2F1EA18-7423-4CB7-A173-7B10BC4A7671}"/>
              </a:ext>
            </a:extLst>
          </p:cNvPr>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M2 - </a:t>
            </a:r>
            <a:r>
              <a:rPr lang="en-US" sz="2400" dirty="0"/>
              <a:t>Compare two sorting algorithms?</a:t>
            </a:r>
            <a:endParaRPr lang="en-US" dirty="0"/>
          </a:p>
        </p:txBody>
      </p:sp>
      <p:sp>
        <p:nvSpPr>
          <p:cNvPr id="5" name="Oval 4">
            <a:extLst>
              <a:ext uri="{FF2B5EF4-FFF2-40B4-BE49-F238E27FC236}">
                <a16:creationId xmlns:a16="http://schemas.microsoft.com/office/drawing/2014/main" id="{F39CC074-AADC-4AA4-99DF-137B3E4BB1A5}"/>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5">
            <a:extLst>
              <a:ext uri="{FF2B5EF4-FFF2-40B4-BE49-F238E27FC236}">
                <a16:creationId xmlns:a16="http://schemas.microsoft.com/office/drawing/2014/main" id="{0EDD2448-9982-442A-846E-608ACA17867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Oval 6">
            <a:extLst>
              <a:ext uri="{FF2B5EF4-FFF2-40B4-BE49-F238E27FC236}">
                <a16:creationId xmlns:a16="http://schemas.microsoft.com/office/drawing/2014/main" id="{5C5D4DE6-620A-4E19-AD7D-AB7306E4C4D6}"/>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a:extLst>
              <a:ext uri="{FF2B5EF4-FFF2-40B4-BE49-F238E27FC236}">
                <a16:creationId xmlns:a16="http://schemas.microsoft.com/office/drawing/2014/main" id="{965100D1-EF1B-4471-A6A8-CC963CBDF2AF}"/>
              </a:ext>
            </a:extLst>
          </p:cNvPr>
          <p:cNvSpPr txBox="1"/>
          <p:nvPr/>
        </p:nvSpPr>
        <p:spPr>
          <a:xfrm>
            <a:off x="1065212" y="1130817"/>
            <a:ext cx="3962400" cy="2814617"/>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dirty="0"/>
              <a:t>Best case: 0 swap (n-1 as in the code), n_2n2​/2 comparisons.</a:t>
            </a:r>
          </a:p>
          <a:p>
            <a:pPr marL="342900" indent="-342900">
              <a:lnSpc>
                <a:spcPct val="150000"/>
              </a:lnSpc>
              <a:buFont typeface="Wingdings" panose="05000000000000000000" pitchFamily="2" charset="2"/>
              <a:buChar char="q"/>
            </a:pPr>
            <a:r>
              <a:rPr lang="en-US" sz="2000" dirty="0"/>
              <a:t>Worst case: n – 1 swap and n_2n2​/2 comparisons.</a:t>
            </a:r>
          </a:p>
          <a:p>
            <a:pPr marL="342900" indent="-342900">
              <a:lnSpc>
                <a:spcPct val="150000"/>
              </a:lnSpc>
              <a:buFont typeface="Wingdings" panose="05000000000000000000" pitchFamily="2" charset="2"/>
              <a:buChar char="q"/>
            </a:pPr>
            <a:r>
              <a:rPr lang="en-US" sz="2000" dirty="0"/>
              <a:t>Average case: O(n) swap and n_2n2​/2 comparisons.</a:t>
            </a:r>
          </a:p>
        </p:txBody>
      </p:sp>
      <p:sp>
        <p:nvSpPr>
          <p:cNvPr id="10" name="TextBox 9">
            <a:extLst>
              <a:ext uri="{FF2B5EF4-FFF2-40B4-BE49-F238E27FC236}">
                <a16:creationId xmlns:a16="http://schemas.microsoft.com/office/drawing/2014/main" id="{CEAA810E-ACA3-4650-92D7-03B69782ECAE}"/>
              </a:ext>
            </a:extLst>
          </p:cNvPr>
          <p:cNvSpPr txBox="1"/>
          <p:nvPr/>
        </p:nvSpPr>
        <p:spPr>
          <a:xfrm>
            <a:off x="5364310" y="1140342"/>
            <a:ext cx="6108404" cy="5539978"/>
          </a:xfrm>
          <a:prstGeom prst="rect">
            <a:avLst/>
          </a:prstGeom>
          <a:noFill/>
        </p:spPr>
        <p:txBody>
          <a:bodyPr wrap="square">
            <a:spAutoFit/>
          </a:bodyPr>
          <a:lstStyle/>
          <a:p>
            <a:r>
              <a:rPr lang="en-US" b="1" dirty="0">
                <a:solidFill>
                  <a:srgbClr val="FFFF00"/>
                </a:solidFill>
              </a:rPr>
              <a:t>Complication</a:t>
            </a:r>
          </a:p>
          <a:p>
            <a:endParaRPr lang="en-US" b="1" dirty="0">
              <a:solidFill>
                <a:srgbClr val="FFFF00"/>
              </a:solidFill>
            </a:endParaRPr>
          </a:p>
          <a:p>
            <a:r>
              <a:rPr lang="en-US" sz="1800" dirty="0"/>
              <a:t>Selection sort takes O(n^2)O( n2) time and O(1)O( 1 ) space.</a:t>
            </a:r>
          </a:p>
          <a:p>
            <a:endParaRPr lang="en-US" sz="1800" dirty="0"/>
          </a:p>
          <a:p>
            <a:r>
              <a:rPr lang="en-US" sz="1800" dirty="0"/>
              <a:t>The main time overhead comes from scanning through the array to find the next smallest item. We do pick up thing n times. The first time we will look at n elements, next time it will be n - 1 elements and so on, until we are left with only one element.</a:t>
            </a:r>
          </a:p>
          <a:p>
            <a:endParaRPr lang="en-US" sz="1800" dirty="0"/>
          </a:p>
          <a:p>
            <a:r>
              <a:rPr lang="en-US" sz="1800" dirty="0"/>
              <a:t>Add all that up and we have</a:t>
            </a:r>
          </a:p>
          <a:p>
            <a:endParaRPr lang="en-US" sz="1800" dirty="0"/>
          </a:p>
          <a:p>
            <a:r>
              <a:rPr lang="en-US" sz="1800" dirty="0"/>
              <a:t>n + (n - 1) + (n - 2) + ... +2+1</a:t>
            </a:r>
          </a:p>
          <a:p>
            <a:r>
              <a:rPr lang="en-US" sz="1800" dirty="0"/>
              <a:t>That triangle series is O(n^2).</a:t>
            </a:r>
          </a:p>
          <a:p>
            <a:endParaRPr lang="en-US" sz="1800" dirty="0"/>
          </a:p>
          <a:p>
            <a:r>
              <a:rPr lang="en-US" sz="1800" dirty="0"/>
              <a:t>Even if the input is sorted, selection sort still involves continuously scanning all unsorted elements to find the next smallest element. So unlike insertion sort, it will still be O(n^2), even in the best case.</a:t>
            </a:r>
          </a:p>
        </p:txBody>
      </p:sp>
    </p:spTree>
    <p:extLst>
      <p:ext uri="{BB962C8B-B14F-4D97-AF65-F5344CB8AC3E}">
        <p14:creationId xmlns:p14="http://schemas.microsoft.com/office/powerpoint/2010/main" val="396222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9220200" cy="609600"/>
          </a:xfrm>
        </p:spPr>
        <p:txBody>
          <a:bodyPr>
            <a:normAutofit/>
          </a:bodyPr>
          <a:lstStyle/>
          <a:p>
            <a:r>
              <a:rPr lang="en-US" dirty="0">
                <a:solidFill>
                  <a:schemeClr val="accent1">
                    <a:lumMod val="60000"/>
                    <a:lumOff val="40000"/>
                  </a:schemeClr>
                </a:solidFill>
              </a:rPr>
              <a:t>What is </a:t>
            </a:r>
            <a:r>
              <a:rPr lang="en-US" dirty="0">
                <a:solidFill>
                  <a:srgbClr val="FFFF00"/>
                </a:solidFill>
              </a:rPr>
              <a:t>hide information</a:t>
            </a:r>
            <a:r>
              <a:rPr lang="en-US" cap="none" spc="0" dirty="0">
                <a:ln w="0"/>
                <a:solidFill>
                  <a:schemeClr val="accent1">
                    <a:lumMod val="60000"/>
                    <a:lumOff val="40000"/>
                  </a:schemeClr>
                </a:solidFill>
                <a:effectLst>
                  <a:outerShdw blurRad="38100" dist="25400" dir="5400000" algn="ctr" rotWithShape="0">
                    <a:srgbClr val="6E747A">
                      <a:alpha val="43000"/>
                    </a:srgbClr>
                  </a:outerShdw>
                </a:effectLst>
              </a:rPr>
              <a:t>?</a:t>
            </a:r>
            <a:endParaRPr lang="en-US" dirty="0">
              <a:solidFill>
                <a:schemeClr val="accent1">
                  <a:lumMod val="60000"/>
                  <a:lumOff val="40000"/>
                </a:schemeClr>
              </a:solidFill>
            </a:endParaRP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39</a:t>
            </a:fld>
            <a:endParaRPr lang="en-US"/>
          </a:p>
        </p:txBody>
      </p:sp>
      <p:pic>
        <p:nvPicPr>
          <p:cNvPr id="1026" name="Picture 2" descr="tính đóng gói trong java">
            <a:extLst>
              <a:ext uri="{FF2B5EF4-FFF2-40B4-BE49-F238E27FC236}">
                <a16:creationId xmlns:a16="http://schemas.microsoft.com/office/drawing/2014/main" id="{4698FE55-D667-4C26-BC0B-27BCBA51E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165" y="1757322"/>
            <a:ext cx="4018660" cy="2514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AB54CA3-6C2D-4027-89DC-0EAF4540187D}"/>
              </a:ext>
            </a:extLst>
          </p:cNvPr>
          <p:cNvSpPr txBox="1"/>
          <p:nvPr/>
        </p:nvSpPr>
        <p:spPr>
          <a:xfrm>
            <a:off x="926115" y="2090171"/>
            <a:ext cx="7073298" cy="2677656"/>
          </a:xfrm>
          <a:prstGeom prst="rect">
            <a:avLst/>
          </a:prstGeom>
          <a:noFill/>
        </p:spPr>
        <p:txBody>
          <a:bodyPr wrap="square">
            <a:spAutoFit/>
          </a:bodyPr>
          <a:lstStyle/>
          <a:p>
            <a:pPr algn="just"/>
            <a:r>
              <a:rPr lang="en-US" dirty="0"/>
              <a:t>"Its interface or definition has been chosen to reveal as little as possible about its inner workings.“</a:t>
            </a:r>
          </a:p>
          <a:p>
            <a:pPr algn="just"/>
            <a:endParaRPr lang="en-US" dirty="0"/>
          </a:p>
          <a:p>
            <a:pPr algn="just"/>
            <a:r>
              <a:rPr lang="en-US" dirty="0"/>
              <a:t>"Confusion can occur when people don't distinguish between hiding information and a technique (e.g., abstraction) is used to help determine what information should be hidden."</a:t>
            </a:r>
          </a:p>
        </p:txBody>
      </p:sp>
    </p:spTree>
    <p:extLst>
      <p:ext uri="{BB962C8B-B14F-4D97-AF65-F5344CB8AC3E}">
        <p14:creationId xmlns:p14="http://schemas.microsoft.com/office/powerpoint/2010/main" val="256643031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5461901" cy="609600"/>
          </a:xfrm>
        </p:spPr>
        <p:txBody>
          <a:bodyPr>
            <a:normAutofit fontScale="92500"/>
          </a:bodyPr>
          <a:lstStyle/>
          <a:p>
            <a:r>
              <a:rPr lang="en-US" dirty="0">
                <a:solidFill>
                  <a:schemeClr val="accent1">
                    <a:lumMod val="60000"/>
                    <a:lumOff val="40000"/>
                  </a:schemeClr>
                </a:solidFill>
              </a:rPr>
              <a:t>1. What is Data Abstraction?</a:t>
            </a:r>
          </a:p>
        </p:txBody>
      </p:sp>
      <p:sp>
        <p:nvSpPr>
          <p:cNvPr id="7" name="Flowchart: Stored Data 6"/>
          <p:cNvSpPr/>
          <p:nvPr/>
        </p:nvSpPr>
        <p:spPr>
          <a:xfrm>
            <a:off x="1217612" y="152400"/>
            <a:ext cx="6629400" cy="7620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P1 - Create A Design Specification For Data Structures?</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692274" y="1905000"/>
            <a:ext cx="9659938" cy="1569660"/>
          </a:xfrm>
          <a:prstGeom prst="rect">
            <a:avLst/>
          </a:prstGeom>
        </p:spPr>
        <p:txBody>
          <a:bodyPr wrap="square">
            <a:spAutoFit/>
          </a:bodyPr>
          <a:lstStyle/>
          <a:p>
            <a:r>
              <a:rPr lang="en-US" b="1" dirty="0">
                <a:solidFill>
                  <a:srgbClr val="E8E8E8"/>
                </a:solidFill>
              </a:rPr>
              <a:t>Data abstraction</a:t>
            </a:r>
            <a:r>
              <a:rPr lang="en-US" dirty="0">
                <a:solidFill>
                  <a:srgbClr val="E8E8E8"/>
                </a:solidFill>
              </a:rPr>
              <a:t> is the reduction of a particular body of data to a simplified representation of the whole. Abstraction, in general, is the process of taking away or removing characteristics from something in order to reduce it to a set of essential characteristics.</a:t>
            </a:r>
            <a:endParaRPr lang="en-US" dirty="0"/>
          </a:p>
        </p:txBody>
      </p:sp>
      <p:sp>
        <p:nvSpPr>
          <p:cNvPr id="13" name="Rectangle 12"/>
          <p:cNvSpPr/>
          <p:nvPr/>
        </p:nvSpPr>
        <p:spPr>
          <a:xfrm>
            <a:off x="1692274" y="3761868"/>
            <a:ext cx="9659938" cy="830997"/>
          </a:xfrm>
          <a:prstGeom prst="rect">
            <a:avLst/>
          </a:prstGeom>
        </p:spPr>
        <p:txBody>
          <a:bodyPr wrap="square">
            <a:spAutoFit/>
          </a:bodyPr>
          <a:lstStyle/>
          <a:p>
            <a:r>
              <a:rPr lang="en-US" b="1" dirty="0">
                <a:solidFill>
                  <a:srgbClr val="E8E8E8"/>
                </a:solidFill>
              </a:rPr>
              <a:t>For example, </a:t>
            </a:r>
            <a:r>
              <a:rPr lang="en-US" dirty="0">
                <a:solidFill>
                  <a:srgbClr val="E8E8E8"/>
                </a:solidFill>
              </a:rPr>
              <a:t>method abstraction in OOP like C++ can use (pre-defined) methods without concern about how they work inside.</a:t>
            </a:r>
            <a:endParaRPr lang="en-US"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39264821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fill="hold"/>
                                        <p:tgtEl>
                                          <p:spTgt spid="8"/>
                                        </p:tgtEl>
                                        <p:attrNameLst>
                                          <p:attrName>ppt_x</p:attrName>
                                        </p:attrNameLst>
                                      </p:cBhvr>
                                      <p:tavLst>
                                        <p:tav tm="0">
                                          <p:val>
                                            <p:strVal val="1+#ppt_w/2"/>
                                          </p:val>
                                        </p:tav>
                                        <p:tav tm="100000">
                                          <p:val>
                                            <p:strVal val="#ppt_x"/>
                                          </p:val>
                                        </p:tav>
                                      </p:tavLst>
                                    </p:anim>
                                    <p:anim calcmode="lin" valueType="num">
                                      <p:cBhvr additive="base">
                                        <p:cTn id="13" dur="25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fill="hold"/>
                                        <p:tgtEl>
                                          <p:spTgt spid="9"/>
                                        </p:tgtEl>
                                        <p:attrNameLst>
                                          <p:attrName>ppt_x</p:attrName>
                                        </p:attrNameLst>
                                      </p:cBhvr>
                                      <p:tavLst>
                                        <p:tav tm="0">
                                          <p:val>
                                            <p:strVal val="1+#ppt_w/2"/>
                                          </p:val>
                                        </p:tav>
                                        <p:tav tm="100000">
                                          <p:val>
                                            <p:strVal val="#ppt_x"/>
                                          </p:val>
                                        </p:tav>
                                      </p:tavLst>
                                    </p:anim>
                                    <p:anim calcmode="lin" valueType="num">
                                      <p:cBhvr additive="base">
                                        <p:cTn id="18" dur="25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1+#ppt_w/2"/>
                                          </p:val>
                                        </p:tav>
                                        <p:tav tm="100000">
                                          <p:val>
                                            <p:strVal val="#ppt_x"/>
                                          </p:val>
                                        </p:tav>
                                      </p:tavLst>
                                    </p:anim>
                                    <p:anim calcmode="lin" valueType="num">
                                      <p:cBhvr additive="base">
                                        <p:cTn id="23" dur="25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1000"/>
                                        <p:tgtEl>
                                          <p:spTgt spid="5">
                                            <p:txEl>
                                              <p:pRg st="0" end="0"/>
                                            </p:txEl>
                                          </p:spTgt>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1000"/>
                                        <p:tgtEl>
                                          <p:spTgt spid="12"/>
                                        </p:tgtEl>
                                      </p:cBhvr>
                                    </p:animEffect>
                                  </p:childTnLst>
                                </p:cTn>
                              </p:par>
                            </p:childTnLst>
                          </p:cTn>
                        </p:par>
                        <p:par>
                          <p:cTn id="32" fill="hold">
                            <p:stCondLst>
                              <p:cond delay="325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9" grpId="0" animBg="1"/>
      <p:bldP spid="10" grpId="0" animBg="1"/>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371600"/>
            <a:ext cx="9220200" cy="609600"/>
          </a:xfrm>
        </p:spPr>
        <p:txBody>
          <a:bodyPr>
            <a:normAutofit/>
          </a:bodyPr>
          <a:lstStyle/>
          <a:p>
            <a:r>
              <a:rPr lang="en-US" dirty="0">
                <a:solidFill>
                  <a:schemeClr val="accent1">
                    <a:lumMod val="60000"/>
                    <a:lumOff val="40000"/>
                  </a:schemeClr>
                </a:solidFill>
              </a:rPr>
              <a:t>What are </a:t>
            </a:r>
            <a:r>
              <a:rPr lang="en-US" dirty="0">
                <a:solidFill>
                  <a:srgbClr val="FFFF00"/>
                </a:solidFill>
              </a:rPr>
              <a:t>encapsulation</a:t>
            </a:r>
            <a:r>
              <a:rPr lang="en-US" cap="none" spc="0" dirty="0">
                <a:ln w="0"/>
                <a:solidFill>
                  <a:schemeClr val="accent1">
                    <a:lumMod val="60000"/>
                    <a:lumOff val="40000"/>
                  </a:schemeClr>
                </a:solidFill>
                <a:effectLst>
                  <a:outerShdw blurRad="38100" dist="25400" dir="5400000" algn="ctr" rotWithShape="0">
                    <a:srgbClr val="6E747A">
                      <a:alpha val="43000"/>
                    </a:srgbClr>
                  </a:outerShdw>
                </a:effectLst>
              </a:rPr>
              <a:t>?</a:t>
            </a:r>
            <a:endParaRPr lang="en-US" dirty="0">
              <a:solidFill>
                <a:schemeClr val="accent1">
                  <a:lumMod val="60000"/>
                  <a:lumOff val="40000"/>
                </a:schemeClr>
              </a:solidFill>
            </a:endParaRP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40</a:t>
            </a:fld>
            <a:endParaRPr lang="en-US"/>
          </a:p>
        </p:txBody>
      </p:sp>
      <p:pic>
        <p:nvPicPr>
          <p:cNvPr id="1026" name="Picture 2" descr="tính đóng gói trong java">
            <a:extLst>
              <a:ext uri="{FF2B5EF4-FFF2-40B4-BE49-F238E27FC236}">
                <a16:creationId xmlns:a16="http://schemas.microsoft.com/office/drawing/2014/main" id="{4698FE55-D667-4C26-BC0B-27BCBA51E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752" y="1544782"/>
            <a:ext cx="5081445" cy="31796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15FF89B-7939-4BD7-945E-4472911C18F6}"/>
              </a:ext>
            </a:extLst>
          </p:cNvPr>
          <p:cNvSpPr txBox="1"/>
          <p:nvPr/>
        </p:nvSpPr>
        <p:spPr>
          <a:xfrm>
            <a:off x="1217612" y="1980080"/>
            <a:ext cx="5029200" cy="1938992"/>
          </a:xfrm>
          <a:prstGeom prst="rect">
            <a:avLst/>
          </a:prstGeom>
          <a:noFill/>
        </p:spPr>
        <p:txBody>
          <a:bodyPr wrap="square">
            <a:spAutoFit/>
          </a:bodyPr>
          <a:lstStyle/>
          <a:p>
            <a:pPr algn="just"/>
            <a:r>
              <a:rPr lang="en-US" b="1" dirty="0">
                <a:solidFill>
                  <a:schemeClr val="accent1">
                    <a:lumMod val="60000"/>
                    <a:lumOff val="40000"/>
                  </a:schemeClr>
                </a:solidFill>
              </a:rPr>
              <a:t>Encapsulation</a:t>
            </a:r>
            <a:r>
              <a:rPr lang="en-US" dirty="0"/>
              <a:t> in java is a technique to hide irrelevant information and display it as irrelevant. The main purpose of encapsulation in java is to reduce software development complexity.</a:t>
            </a:r>
          </a:p>
        </p:txBody>
      </p:sp>
    </p:spTree>
    <p:extLst>
      <p:ext uri="{BB962C8B-B14F-4D97-AF65-F5344CB8AC3E}">
        <p14:creationId xmlns:p14="http://schemas.microsoft.com/office/powerpoint/2010/main" val="1545563050"/>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41</a:t>
            </a:fld>
            <a:endParaRPr lang="en-US"/>
          </a:p>
        </p:txBody>
      </p:sp>
      <p:sp>
        <p:nvSpPr>
          <p:cNvPr id="9" name="Flowchart: Stored Data 8">
            <a:extLst>
              <a:ext uri="{FF2B5EF4-FFF2-40B4-BE49-F238E27FC236}">
                <a16:creationId xmlns:a16="http://schemas.microsoft.com/office/drawing/2014/main" id="{D0C5EDF3-78E1-4F5A-8F11-F58AA95E1996}"/>
              </a:ext>
            </a:extLst>
          </p:cNvPr>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11" name="Oval 10">
            <a:extLst>
              <a:ext uri="{FF2B5EF4-FFF2-40B4-BE49-F238E27FC236}">
                <a16:creationId xmlns:a16="http://schemas.microsoft.com/office/drawing/2014/main" id="{8DDF8772-9CAF-4CF5-95AC-AC424F9BBCFF}"/>
              </a:ext>
            </a:extLst>
          </p:cNvPr>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Oval 11">
            <a:extLst>
              <a:ext uri="{FF2B5EF4-FFF2-40B4-BE49-F238E27FC236}">
                <a16:creationId xmlns:a16="http://schemas.microsoft.com/office/drawing/2014/main" id="{215ECE11-A03A-4FB1-B3CE-5EC2D7FD018C}"/>
              </a:ext>
            </a:extLst>
          </p:cNvPr>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Oval 12">
            <a:extLst>
              <a:ext uri="{FF2B5EF4-FFF2-40B4-BE49-F238E27FC236}">
                <a16:creationId xmlns:a16="http://schemas.microsoft.com/office/drawing/2014/main" id="{DCEDAEF8-C2F8-400C-98D8-2E421D4BAA3A}"/>
              </a:ext>
            </a:extLst>
          </p:cNvPr>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4" name="Picture 13">
            <a:extLst>
              <a:ext uri="{FF2B5EF4-FFF2-40B4-BE49-F238E27FC236}">
                <a16:creationId xmlns:a16="http://schemas.microsoft.com/office/drawing/2014/main" id="{4102BB4F-9A09-4F3E-A13E-C276C46793A6}"/>
              </a:ext>
            </a:extLst>
          </p:cNvPr>
          <p:cNvPicPr>
            <a:picLocks noChangeAspect="1"/>
          </p:cNvPicPr>
          <p:nvPr/>
        </p:nvPicPr>
        <p:blipFill>
          <a:blip r:embed="rId3"/>
          <a:stretch>
            <a:fillRect/>
          </a:stretch>
        </p:blipFill>
        <p:spPr>
          <a:xfrm>
            <a:off x="2513012" y="1143000"/>
            <a:ext cx="3733800" cy="26119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6" name="Picture 15">
            <a:extLst>
              <a:ext uri="{FF2B5EF4-FFF2-40B4-BE49-F238E27FC236}">
                <a16:creationId xmlns:a16="http://schemas.microsoft.com/office/drawing/2014/main" id="{588F0B87-8431-4A2F-852A-E9F9070C3E40}"/>
              </a:ext>
            </a:extLst>
          </p:cNvPr>
          <p:cNvPicPr>
            <a:picLocks noChangeAspect="1"/>
          </p:cNvPicPr>
          <p:nvPr/>
        </p:nvPicPr>
        <p:blipFill>
          <a:blip r:embed="rId4"/>
          <a:stretch>
            <a:fillRect/>
          </a:stretch>
        </p:blipFill>
        <p:spPr>
          <a:xfrm>
            <a:off x="6018212" y="4191000"/>
            <a:ext cx="5401429" cy="18481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7" name="Arrow: Right 16">
            <a:extLst>
              <a:ext uri="{FF2B5EF4-FFF2-40B4-BE49-F238E27FC236}">
                <a16:creationId xmlns:a16="http://schemas.microsoft.com/office/drawing/2014/main" id="{B7917B3C-80C2-42BD-931E-C6740B849419}"/>
              </a:ext>
            </a:extLst>
          </p:cNvPr>
          <p:cNvSpPr/>
          <p:nvPr/>
        </p:nvSpPr>
        <p:spPr>
          <a:xfrm rot="10800000">
            <a:off x="4951412" y="4848354"/>
            <a:ext cx="750021" cy="533400"/>
          </a:xfrm>
          <a:prstGeom prst="rightArrow">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9" name="Picture 18">
            <a:extLst>
              <a:ext uri="{FF2B5EF4-FFF2-40B4-BE49-F238E27FC236}">
                <a16:creationId xmlns:a16="http://schemas.microsoft.com/office/drawing/2014/main" id="{0BEDA0AE-6A94-4EF8-ABE4-D683F155517C}"/>
              </a:ext>
            </a:extLst>
          </p:cNvPr>
          <p:cNvPicPr>
            <a:picLocks noChangeAspect="1"/>
          </p:cNvPicPr>
          <p:nvPr/>
        </p:nvPicPr>
        <p:blipFill>
          <a:blip r:embed="rId5"/>
          <a:stretch>
            <a:fillRect/>
          </a:stretch>
        </p:blipFill>
        <p:spPr>
          <a:xfrm>
            <a:off x="1109890" y="4648200"/>
            <a:ext cx="3524742" cy="116221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TextBox 20">
            <a:extLst>
              <a:ext uri="{FF2B5EF4-FFF2-40B4-BE49-F238E27FC236}">
                <a16:creationId xmlns:a16="http://schemas.microsoft.com/office/drawing/2014/main" id="{1AA740AC-9968-484A-9E4F-31FA9301A48C}"/>
              </a:ext>
            </a:extLst>
          </p:cNvPr>
          <p:cNvSpPr txBox="1"/>
          <p:nvPr/>
        </p:nvSpPr>
        <p:spPr>
          <a:xfrm>
            <a:off x="6632197" y="1295125"/>
            <a:ext cx="5401429"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t>I have a Student class with data type String name, scope is </a:t>
            </a:r>
            <a:r>
              <a:rPr lang="en-US" sz="1800" dirty="0">
                <a:solidFill>
                  <a:schemeClr val="accent1">
                    <a:lumMod val="60000"/>
                    <a:lumOff val="40000"/>
                  </a:schemeClr>
                </a:solidFill>
              </a:rPr>
              <a:t>private</a:t>
            </a:r>
          </a:p>
        </p:txBody>
      </p:sp>
      <p:sp>
        <p:nvSpPr>
          <p:cNvPr id="23" name="TextBox 22">
            <a:extLst>
              <a:ext uri="{FF2B5EF4-FFF2-40B4-BE49-F238E27FC236}">
                <a16:creationId xmlns:a16="http://schemas.microsoft.com/office/drawing/2014/main" id="{21778858-E01F-4B8E-B1B4-4FF679E4B609}"/>
              </a:ext>
            </a:extLst>
          </p:cNvPr>
          <p:cNvSpPr txBox="1"/>
          <p:nvPr/>
        </p:nvSpPr>
        <p:spPr>
          <a:xfrm>
            <a:off x="6632197" y="2020669"/>
            <a:ext cx="5101015"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t>To get the information from the Student class, we need the </a:t>
            </a:r>
            <a:r>
              <a:rPr lang="en-US" sz="1800" dirty="0">
                <a:solidFill>
                  <a:schemeClr val="accent1">
                    <a:lumMod val="60000"/>
                    <a:lumOff val="40000"/>
                  </a:schemeClr>
                </a:solidFill>
              </a:rPr>
              <a:t>setter and getter methods</a:t>
            </a:r>
          </a:p>
        </p:txBody>
      </p:sp>
      <p:sp>
        <p:nvSpPr>
          <p:cNvPr id="25" name="TextBox 24">
            <a:extLst>
              <a:ext uri="{FF2B5EF4-FFF2-40B4-BE49-F238E27FC236}">
                <a16:creationId xmlns:a16="http://schemas.microsoft.com/office/drawing/2014/main" id="{9C99DE97-1D5A-41F5-BC65-385EE96165ED}"/>
              </a:ext>
            </a:extLst>
          </p:cNvPr>
          <p:cNvSpPr txBox="1"/>
          <p:nvPr/>
        </p:nvSpPr>
        <p:spPr>
          <a:xfrm>
            <a:off x="6658318" y="2770458"/>
            <a:ext cx="5184446"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t>In the main function, if you want to assign a value to it, </a:t>
            </a:r>
            <a:r>
              <a:rPr lang="en-US" sz="1800" dirty="0" err="1">
                <a:solidFill>
                  <a:schemeClr val="accent1">
                    <a:lumMod val="60000"/>
                    <a:lumOff val="40000"/>
                  </a:schemeClr>
                </a:solidFill>
              </a:rPr>
              <a:t>setName</a:t>
            </a:r>
            <a:r>
              <a:rPr lang="en-US" sz="1800" dirty="0"/>
              <a:t>, if you want to get that value, </a:t>
            </a:r>
            <a:r>
              <a:rPr lang="en-US" sz="1800" dirty="0" err="1">
                <a:solidFill>
                  <a:schemeClr val="accent1">
                    <a:lumMod val="60000"/>
                    <a:lumOff val="40000"/>
                  </a:schemeClr>
                </a:solidFill>
              </a:rPr>
              <a:t>getName</a:t>
            </a:r>
            <a:endParaRPr lang="en-US" sz="1800" dirty="0">
              <a:solidFill>
                <a:schemeClr val="accent1">
                  <a:lumMod val="60000"/>
                  <a:lumOff val="40000"/>
                </a:schemeClr>
              </a:solidFill>
            </a:endParaRPr>
          </a:p>
        </p:txBody>
      </p:sp>
    </p:spTree>
    <p:extLst>
      <p:ext uri="{BB962C8B-B14F-4D97-AF65-F5344CB8AC3E}">
        <p14:creationId xmlns:p14="http://schemas.microsoft.com/office/powerpoint/2010/main" val="292116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143000"/>
            <a:ext cx="8077200" cy="609600"/>
          </a:xfrm>
        </p:spPr>
        <p:txBody>
          <a:bodyPr>
            <a:normAutofit fontScale="92500"/>
          </a:bodyPr>
          <a:lstStyle/>
          <a:p>
            <a:r>
              <a:rPr lang="en-US" dirty="0">
                <a:solidFill>
                  <a:schemeClr val="accent1">
                    <a:lumMod val="60000"/>
                    <a:lumOff val="40000"/>
                  </a:schemeClr>
                </a:solidFill>
              </a:rPr>
              <a:t>Advantages of using </a:t>
            </a:r>
            <a:r>
              <a:rPr lang="en-US" dirty="0">
                <a:solidFill>
                  <a:srgbClr val="FFFF00"/>
                </a:solidFill>
              </a:rPr>
              <a:t>encapsulation</a:t>
            </a:r>
            <a:r>
              <a:rPr lang="en-US" dirty="0">
                <a:solidFill>
                  <a:schemeClr val="accent1">
                    <a:lumMod val="60000"/>
                    <a:lumOff val="40000"/>
                  </a:schemeClr>
                </a:solidFill>
              </a:rPr>
              <a:t> in </a:t>
            </a:r>
            <a:r>
              <a:rPr lang="en-US" dirty="0">
                <a:solidFill>
                  <a:srgbClr val="FFFF00"/>
                </a:solidFill>
              </a:rPr>
              <a:t>adt</a:t>
            </a: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852342" y="3176010"/>
            <a:ext cx="10011569" cy="2923877"/>
          </a:xfrm>
          <a:prstGeom prst="rect">
            <a:avLst/>
          </a:prstGeom>
        </p:spPr>
        <p:txBody>
          <a:bodyPr wrap="square">
            <a:spAutoFit/>
          </a:bodyPr>
          <a:lstStyle/>
          <a:p>
            <a:pPr marL="342900" indent="-342900" algn="just">
              <a:buFont typeface="Wingdings" panose="05000000000000000000" pitchFamily="2" charset="2"/>
              <a:buChar char="q"/>
            </a:pPr>
            <a:r>
              <a:rPr lang="en-US" sz="2000" dirty="0">
                <a:solidFill>
                  <a:srgbClr val="E8E8E8"/>
                </a:solidFill>
              </a:rPr>
              <a:t>It improves the maintainability of an application.</a:t>
            </a:r>
          </a:p>
          <a:p>
            <a:pPr marL="342900" indent="-342900" algn="just">
              <a:buFont typeface="Wingdings" panose="05000000000000000000" pitchFamily="2" charset="2"/>
              <a:buChar char="q"/>
            </a:pPr>
            <a:r>
              <a:rPr lang="en-US" sz="2000" dirty="0">
                <a:solidFill>
                  <a:srgbClr val="E8E8E8"/>
                </a:solidFill>
              </a:rPr>
              <a:t>Provides flexibility for users to use the system very easily</a:t>
            </a:r>
          </a:p>
          <a:p>
            <a:pPr marL="342900" indent="-342900" algn="just">
              <a:buFont typeface="Wingdings" panose="05000000000000000000" pitchFamily="2" charset="2"/>
              <a:buChar char="q"/>
            </a:pPr>
            <a:r>
              <a:rPr lang="en-US" sz="2000" dirty="0">
                <a:solidFill>
                  <a:srgbClr val="E8E8E8"/>
                </a:solidFill>
              </a:rPr>
              <a:t>Help developers organize code better</a:t>
            </a:r>
          </a:p>
          <a:p>
            <a:pPr marL="342900" indent="-342900" algn="just">
              <a:buFont typeface="Wingdings" panose="05000000000000000000" pitchFamily="2" charset="2"/>
              <a:buChar char="q"/>
            </a:pPr>
            <a:r>
              <a:rPr lang="en-US" sz="2000" dirty="0">
                <a:solidFill>
                  <a:srgbClr val="E8E8E8"/>
                </a:solidFill>
              </a:rPr>
              <a:t>Makes the overall coding process easier, since you only care about what the other class does, not how it does it</a:t>
            </a:r>
          </a:p>
          <a:p>
            <a:pPr marL="342900" indent="-342900" algn="just">
              <a:buFont typeface="Wingdings" panose="05000000000000000000" pitchFamily="2" charset="2"/>
              <a:buChar char="q"/>
            </a:pPr>
            <a:r>
              <a:rPr lang="en-US" sz="2000" dirty="0">
                <a:solidFill>
                  <a:srgbClr val="E8E8E8"/>
                </a:solidFill>
              </a:rPr>
              <a:t>This method helps developers to be more objective and result oriented.</a:t>
            </a:r>
          </a:p>
          <a:p>
            <a:pPr marL="342900" indent="-342900" algn="just">
              <a:buFont typeface="Wingdings" panose="05000000000000000000" pitchFamily="2" charset="2"/>
              <a:buChar char="q"/>
            </a:pPr>
            <a:r>
              <a:rPr lang="en-US" sz="2000" dirty="0">
                <a:solidFill>
                  <a:srgbClr val="E8E8E8"/>
                </a:solidFill>
              </a:rPr>
              <a:t>The encapsulation code is quite flexible and easy to change with new code the requirements.</a:t>
            </a:r>
          </a:p>
          <a:p>
            <a:pPr marL="342900" indent="-342900" algn="just">
              <a:buFont typeface="Wingdings" panose="05000000000000000000" pitchFamily="2" charset="2"/>
              <a:buChar char="q"/>
            </a:pPr>
            <a:r>
              <a:rPr lang="en-US" sz="2000" dirty="0">
                <a:solidFill>
                  <a:srgbClr val="E8E8E8"/>
                </a:solidFill>
              </a:rPr>
              <a:t>Encapsulation makes unit testing easy</a:t>
            </a:r>
            <a:endParaRPr lang="en-US" sz="2000"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42</a:t>
            </a:fld>
            <a:endParaRPr lang="en-US"/>
          </a:p>
        </p:txBody>
      </p:sp>
      <p:sp>
        <p:nvSpPr>
          <p:cNvPr id="14" name="Rectangle 13">
            <a:extLst>
              <a:ext uri="{FF2B5EF4-FFF2-40B4-BE49-F238E27FC236}">
                <a16:creationId xmlns:a16="http://schemas.microsoft.com/office/drawing/2014/main" id="{1FEAD32E-A63A-4C44-B4C0-D2C61E145D2A}"/>
              </a:ext>
            </a:extLst>
          </p:cNvPr>
          <p:cNvSpPr/>
          <p:nvPr/>
        </p:nvSpPr>
        <p:spPr>
          <a:xfrm>
            <a:off x="852342" y="1724338"/>
            <a:ext cx="10591800" cy="1323439"/>
          </a:xfrm>
          <a:prstGeom prst="rect">
            <a:avLst/>
          </a:prstGeom>
        </p:spPr>
        <p:txBody>
          <a:bodyPr wrap="square">
            <a:spAutoFit/>
          </a:bodyPr>
          <a:lstStyle/>
          <a:p>
            <a:pPr marL="342900" indent="-342900" algn="just">
              <a:buFont typeface="Wingdings" panose="05000000000000000000" pitchFamily="2" charset="2"/>
              <a:buChar char="q"/>
            </a:pPr>
            <a:r>
              <a:rPr lang="en-US" sz="2000" b="1" i="0" dirty="0">
                <a:effectLst/>
              </a:rPr>
              <a:t>Abstraction</a:t>
            </a:r>
            <a:r>
              <a:rPr lang="en-US" sz="2000" b="0" i="0" dirty="0">
                <a:effectLst/>
              </a:rPr>
              <a:t> and </a:t>
            </a:r>
            <a:r>
              <a:rPr lang="en-US" sz="2000" b="1" i="0" dirty="0">
                <a:effectLst/>
              </a:rPr>
              <a:t>encapsulation</a:t>
            </a:r>
            <a:r>
              <a:rPr lang="en-US" sz="2000" b="0" i="0" dirty="0">
                <a:effectLst/>
              </a:rPr>
              <a:t> are complementary concepts: abstraction focuses on the observable behavior of an object... encapsulation focuses on the implementation that leads to this behavior... encapsulation usually achieved through information hiding, which is the process of hiding all the secrets of an object that does not contribute to its essential characteristics.</a:t>
            </a:r>
            <a:endParaRPr lang="en-US" sz="2800" dirty="0"/>
          </a:p>
        </p:txBody>
      </p:sp>
    </p:spTree>
    <p:extLst>
      <p:ext uri="{BB962C8B-B14F-4D97-AF65-F5344CB8AC3E}">
        <p14:creationId xmlns:p14="http://schemas.microsoft.com/office/powerpoint/2010/main" val="3132283609"/>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65212" y="1143000"/>
            <a:ext cx="8077200" cy="609600"/>
          </a:xfrm>
        </p:spPr>
        <p:txBody>
          <a:bodyPr>
            <a:normAutofit/>
          </a:bodyPr>
          <a:lstStyle/>
          <a:p>
            <a:r>
              <a:rPr lang="en-US" dirty="0">
                <a:solidFill>
                  <a:schemeClr val="accent1">
                    <a:lumMod val="60000"/>
                    <a:lumOff val="40000"/>
                  </a:schemeClr>
                </a:solidFill>
              </a:rPr>
              <a:t>summary</a:t>
            </a:r>
            <a:endParaRPr lang="en-US" dirty="0">
              <a:solidFill>
                <a:srgbClr val="FFFF00"/>
              </a:solidFill>
            </a:endParaRPr>
          </a:p>
        </p:txBody>
      </p:sp>
      <p:sp>
        <p:nvSpPr>
          <p:cNvPr id="7" name="Flowchart: Stored Data 6"/>
          <p:cNvSpPr/>
          <p:nvPr/>
        </p:nvSpPr>
        <p:spPr>
          <a:xfrm>
            <a:off x="1217612" y="152400"/>
            <a:ext cx="7162800" cy="685800"/>
          </a:xfrm>
          <a:prstGeom prst="flowChartOnlineStorag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M3 - Explain the advantages of using encapsulation and hiding in ADT</a:t>
            </a:r>
          </a:p>
        </p:txBody>
      </p:sp>
      <p:sp>
        <p:nvSpPr>
          <p:cNvPr id="8" name="Oval 7"/>
          <p:cNvSpPr/>
          <p:nvPr/>
        </p:nvSpPr>
        <p:spPr>
          <a:xfrm>
            <a:off x="8266112" y="457200"/>
            <a:ext cx="3048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9142412" y="419100"/>
            <a:ext cx="3810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Oval 9"/>
          <p:cNvSpPr/>
          <p:nvPr/>
        </p:nvSpPr>
        <p:spPr>
          <a:xfrm>
            <a:off x="10093324" y="381000"/>
            <a:ext cx="457200" cy="381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1065212" y="1790700"/>
            <a:ext cx="10011569" cy="2677656"/>
          </a:xfrm>
          <a:prstGeom prst="rect">
            <a:avLst/>
          </a:prstGeom>
        </p:spPr>
        <p:txBody>
          <a:bodyPr wrap="square">
            <a:spAutoFit/>
          </a:bodyPr>
          <a:lstStyle/>
          <a:p>
            <a:pPr algn="just"/>
            <a:r>
              <a:rPr lang="en-US" sz="2800" b="1" u="sng" dirty="0">
                <a:solidFill>
                  <a:srgbClr val="E8E8E8"/>
                </a:solidFill>
              </a:rPr>
              <a:t>Abstraction</a:t>
            </a:r>
            <a:r>
              <a:rPr lang="en-US" sz="2800" dirty="0">
                <a:solidFill>
                  <a:srgbClr val="E8E8E8"/>
                </a:solidFill>
              </a:rPr>
              <a:t>, </a:t>
            </a:r>
            <a:r>
              <a:rPr lang="en-US" sz="2800" b="1" u="sng" dirty="0">
                <a:solidFill>
                  <a:srgbClr val="E8E8E8"/>
                </a:solidFill>
              </a:rPr>
              <a:t>information</a:t>
            </a:r>
            <a:r>
              <a:rPr lang="en-US" sz="2800" u="sng" dirty="0">
                <a:solidFill>
                  <a:srgbClr val="E8E8E8"/>
                </a:solidFill>
              </a:rPr>
              <a:t> </a:t>
            </a:r>
            <a:r>
              <a:rPr lang="en-US" sz="2800" b="1" u="sng" dirty="0">
                <a:solidFill>
                  <a:srgbClr val="E8E8E8"/>
                </a:solidFill>
              </a:rPr>
              <a:t>hiding</a:t>
            </a:r>
            <a:r>
              <a:rPr lang="en-US" sz="2800" dirty="0">
                <a:solidFill>
                  <a:srgbClr val="E8E8E8"/>
                </a:solidFill>
              </a:rPr>
              <a:t>, and </a:t>
            </a:r>
            <a:r>
              <a:rPr lang="en-US" sz="2800" b="1" u="sng" dirty="0">
                <a:solidFill>
                  <a:srgbClr val="E8E8E8"/>
                </a:solidFill>
              </a:rPr>
              <a:t>encapsulation</a:t>
            </a:r>
            <a:r>
              <a:rPr lang="en-US" sz="2800" dirty="0">
                <a:solidFill>
                  <a:srgbClr val="E8E8E8"/>
                </a:solidFill>
              </a:rPr>
              <a:t> are very different, but the concepts are highly related. One could argue that abstraction is a technique that helps us determine what particular information should be. displayed and what information should be hidden. to encapsulate information in a way that hides what should be hidden and shows what is intended to be displayed.</a:t>
            </a:r>
            <a:endParaRPr lang="en-US" sz="2800" dirty="0"/>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FEB37DB-F9E6-4F66-9787-9546C9837810}"/>
              </a:ext>
            </a:extLst>
          </p:cNvPr>
          <p:cNvSpPr>
            <a:spLocks noGrp="1"/>
          </p:cNvSpPr>
          <p:nvPr>
            <p:ph type="sldNum" sz="quarter" idx="12"/>
          </p:nvPr>
        </p:nvSpPr>
        <p:spPr/>
        <p:txBody>
          <a:bodyPr/>
          <a:lstStyle/>
          <a:p>
            <a:fld id="{C014DD1E-5D91-48A3-AD6D-45FBA980D106}" type="slidenum">
              <a:rPr lang="en-US" smtClean="0"/>
              <a:t>43</a:t>
            </a:fld>
            <a:endParaRPr lang="en-US"/>
          </a:p>
        </p:txBody>
      </p:sp>
      <p:sp>
        <p:nvSpPr>
          <p:cNvPr id="13" name="TextBox 12">
            <a:extLst>
              <a:ext uri="{FF2B5EF4-FFF2-40B4-BE49-F238E27FC236}">
                <a16:creationId xmlns:a16="http://schemas.microsoft.com/office/drawing/2014/main" id="{CB69CDDA-5964-4872-8C1E-2EE787D6B608}"/>
              </a:ext>
            </a:extLst>
          </p:cNvPr>
          <p:cNvSpPr txBox="1"/>
          <p:nvPr/>
        </p:nvSpPr>
        <p:spPr>
          <a:xfrm>
            <a:off x="1065212" y="4884003"/>
            <a:ext cx="7715106" cy="83099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dirty="0">
                <a:solidFill>
                  <a:srgbClr val="E8E8E8"/>
                </a:solidFill>
              </a:rPr>
              <a:t>L</a:t>
            </a:r>
            <a:r>
              <a:rPr lang="en-US" sz="2400" dirty="0">
                <a:solidFill>
                  <a:srgbClr val="E8E8E8"/>
                </a:solidFill>
              </a:rPr>
              <a:t>ink: </a:t>
            </a:r>
            <a:r>
              <a:rPr lang="en-US" dirty="0">
                <a:hlinkClick r:id="rId4"/>
              </a:rPr>
              <a:t>https://qastack.vn/programming/24626/abstraction-vs-information-hiding-vs-encapsulation</a:t>
            </a:r>
            <a:endParaRPr lang="en-US" dirty="0"/>
          </a:p>
        </p:txBody>
      </p:sp>
    </p:spTree>
    <p:extLst>
      <p:ext uri="{BB962C8B-B14F-4D97-AF65-F5344CB8AC3E}">
        <p14:creationId xmlns:p14="http://schemas.microsoft.com/office/powerpoint/2010/main" val="112887250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37012" y="40427"/>
            <a:ext cx="3200400" cy="690981"/>
          </a:xfrm>
        </p:spPr>
        <p:txBody>
          <a:bodyPr>
            <a:normAutofit/>
          </a:bodyPr>
          <a:lstStyle/>
          <a:p>
            <a:r>
              <a:rPr lang="en-US" sz="4000" u="sng" dirty="0">
                <a:solidFill>
                  <a:schemeClr val="accent1">
                    <a:lumMod val="60000"/>
                    <a:lumOff val="40000"/>
                  </a:schemeClr>
                </a:solidFill>
              </a:rPr>
              <a:t>REFERENCES</a:t>
            </a:r>
          </a:p>
        </p:txBody>
      </p:sp>
      <p:sp>
        <p:nvSpPr>
          <p:cNvPr id="2" name="Rectangle 1"/>
          <p:cNvSpPr/>
          <p:nvPr/>
        </p:nvSpPr>
        <p:spPr>
          <a:xfrm>
            <a:off x="1256346" y="1085351"/>
            <a:ext cx="7567997" cy="707886"/>
          </a:xfrm>
          <a:prstGeom prst="rect">
            <a:avLst/>
          </a:prstGeom>
        </p:spPr>
        <p:txBody>
          <a:bodyPr wrap="square">
            <a:spAutoFit/>
          </a:bodyPr>
          <a:lstStyle/>
          <a:p>
            <a:r>
              <a:rPr lang="en-US" sz="1600" b="1" dirty="0">
                <a:solidFill>
                  <a:schemeClr val="accent1">
                    <a:lumMod val="60000"/>
                    <a:lumOff val="40000"/>
                  </a:schemeClr>
                </a:solidFill>
              </a:rPr>
              <a:t>[1] </a:t>
            </a:r>
          </a:p>
          <a:p>
            <a:r>
              <a:rPr lang="en-US" sz="1200" b="0" i="0" dirty="0">
                <a:effectLst/>
                <a:latin typeface="Open Sans" panose="020B0606030504020204" pitchFamily="34" charset="0"/>
              </a:rPr>
              <a:t>Examples Java Code Geeks. 2021. </a:t>
            </a:r>
            <a:r>
              <a:rPr lang="en-US" sz="1200" b="0" i="1" dirty="0">
                <a:effectLst/>
                <a:latin typeface="Open Sans" panose="020B0606030504020204" pitchFamily="34" charset="0"/>
              </a:rPr>
              <a:t>ADT Java Tutorial</a:t>
            </a:r>
            <a:r>
              <a:rPr lang="en-US" sz="1200" b="0" i="0" dirty="0">
                <a:effectLst/>
                <a:latin typeface="Open Sans" panose="020B0606030504020204" pitchFamily="34" charset="0"/>
              </a:rPr>
              <a:t>. [online] Available at: &lt;https://examples.javacodegeeks.com/adt-java-tutorial/&gt; [Accessed 1 July 2021].</a:t>
            </a:r>
            <a:endParaRPr lang="en-US" sz="1600" dirty="0">
              <a:hlinkClick r:id="rId3">
                <a:extLst>
                  <a:ext uri="{A12FA001-AC4F-418D-AE19-62706E023703}">
                    <ahyp:hlinkClr xmlns:ahyp="http://schemas.microsoft.com/office/drawing/2018/hyperlinkcolor" val="tx"/>
                  </a:ext>
                </a:extLst>
              </a:hlinkClick>
            </a:endParaRPr>
          </a:p>
        </p:txBody>
      </p:sp>
      <p:sp>
        <p:nvSpPr>
          <p:cNvPr id="4" name="Rectangle 3"/>
          <p:cNvSpPr/>
          <p:nvPr/>
        </p:nvSpPr>
        <p:spPr>
          <a:xfrm>
            <a:off x="1231330" y="1731682"/>
            <a:ext cx="7620000" cy="892552"/>
          </a:xfrm>
          <a:prstGeom prst="rect">
            <a:avLst/>
          </a:prstGeom>
        </p:spPr>
        <p:txBody>
          <a:bodyPr wrap="square">
            <a:spAutoFit/>
          </a:bodyPr>
          <a:lstStyle/>
          <a:p>
            <a:r>
              <a:rPr lang="en-US" sz="1600" b="1" dirty="0">
                <a:solidFill>
                  <a:schemeClr val="accent1">
                    <a:lumMod val="60000"/>
                    <a:lumOff val="40000"/>
                  </a:schemeClr>
                </a:solidFill>
              </a:rPr>
              <a:t>[2] </a:t>
            </a:r>
          </a:p>
          <a:p>
            <a:r>
              <a:rPr lang="en-US" sz="1200" b="0" i="0" dirty="0">
                <a:effectLst/>
                <a:latin typeface="Open Sans" panose="020B0606030504020204" pitchFamily="34" charset="0"/>
              </a:rPr>
              <a:t>Tutorialspoint.com. 2021. </a:t>
            </a:r>
            <a:r>
              <a:rPr lang="en-US" sz="1200" b="0" i="1" dirty="0">
                <a:effectLst/>
                <a:latin typeface="Open Sans" panose="020B0606030504020204" pitchFamily="34" charset="0"/>
              </a:rPr>
              <a:t>Data Structure and Algorithms - Stack - </a:t>
            </a:r>
            <a:r>
              <a:rPr lang="en-US" sz="1200" b="0" i="1" dirty="0" err="1">
                <a:effectLst/>
                <a:latin typeface="Open Sans" panose="020B0606030504020204" pitchFamily="34" charset="0"/>
              </a:rPr>
              <a:t>Tutorialspoint</a:t>
            </a:r>
            <a:r>
              <a:rPr lang="en-US" sz="1200" b="0" i="0" dirty="0">
                <a:effectLst/>
                <a:latin typeface="Open Sans" panose="020B0606030504020204" pitchFamily="34" charset="0"/>
              </a:rPr>
              <a:t>. [online] Available at: &lt;https://www.tutorialspoint.com/data_structures_algorithms/stack_algorithm.htm&gt; [Accessed 1 July 2021].</a:t>
            </a:r>
            <a:endParaRPr lang="en-US" sz="1600" dirty="0"/>
          </a:p>
        </p:txBody>
      </p:sp>
      <p:sp>
        <p:nvSpPr>
          <p:cNvPr id="5" name="Slide Number Placeholder 4">
            <a:extLst>
              <a:ext uri="{FF2B5EF4-FFF2-40B4-BE49-F238E27FC236}">
                <a16:creationId xmlns:a16="http://schemas.microsoft.com/office/drawing/2014/main" id="{5F69A659-C4BE-49B1-9A61-D83E0782B46B}"/>
              </a:ext>
            </a:extLst>
          </p:cNvPr>
          <p:cNvSpPr>
            <a:spLocks noGrp="1"/>
          </p:cNvSpPr>
          <p:nvPr>
            <p:ph type="sldNum" sz="quarter" idx="12"/>
          </p:nvPr>
        </p:nvSpPr>
        <p:spPr/>
        <p:txBody>
          <a:bodyPr/>
          <a:lstStyle/>
          <a:p>
            <a:fld id="{C014DD1E-5D91-48A3-AD6D-45FBA980D106}" type="slidenum">
              <a:rPr lang="en-US" smtClean="0"/>
              <a:t>44</a:t>
            </a:fld>
            <a:endParaRPr lang="en-US"/>
          </a:p>
        </p:txBody>
      </p:sp>
      <p:sp>
        <p:nvSpPr>
          <p:cNvPr id="7" name="TextBox 6">
            <a:extLst>
              <a:ext uri="{FF2B5EF4-FFF2-40B4-BE49-F238E27FC236}">
                <a16:creationId xmlns:a16="http://schemas.microsoft.com/office/drawing/2014/main" id="{F31E08AC-4C1F-4B25-B5C9-1A9CD9C93612}"/>
              </a:ext>
            </a:extLst>
          </p:cNvPr>
          <p:cNvSpPr txBox="1"/>
          <p:nvPr/>
        </p:nvSpPr>
        <p:spPr>
          <a:xfrm>
            <a:off x="1256346" y="2525651"/>
            <a:ext cx="7415597" cy="707886"/>
          </a:xfrm>
          <a:prstGeom prst="rect">
            <a:avLst/>
          </a:prstGeom>
          <a:noFill/>
        </p:spPr>
        <p:txBody>
          <a:bodyPr wrap="square">
            <a:spAutoFit/>
          </a:bodyPr>
          <a:lstStyle/>
          <a:p>
            <a:r>
              <a:rPr lang="en-US" sz="1600" b="1" dirty="0">
                <a:solidFill>
                  <a:schemeClr val="accent1">
                    <a:lumMod val="60000"/>
                    <a:lumOff val="40000"/>
                  </a:schemeClr>
                </a:solidFill>
              </a:rPr>
              <a:t>[3]</a:t>
            </a:r>
            <a:endParaRPr lang="en-US" sz="1600" dirty="0">
              <a:hlinkClick r:id="rId4"/>
            </a:endParaRPr>
          </a:p>
          <a:p>
            <a:r>
              <a:rPr lang="en-US" sz="1200" b="0" i="0" dirty="0">
                <a:effectLst/>
                <a:latin typeface="Open Sans" panose="020B0606030504020204" pitchFamily="34" charset="0"/>
              </a:rPr>
              <a:t>Vi.wikipedia.org. 2021. </a:t>
            </a:r>
            <a:r>
              <a:rPr lang="en-US" sz="1200" b="0" i="1" dirty="0">
                <a:effectLst/>
                <a:latin typeface="Open Sans" panose="020B0606030504020204" pitchFamily="34" charset="0"/>
              </a:rPr>
              <a:t>Hàng </a:t>
            </a:r>
            <a:r>
              <a:rPr lang="en-US" sz="1200" b="0" i="1" dirty="0" err="1">
                <a:effectLst/>
                <a:latin typeface="Open Sans" panose="020B0606030504020204" pitchFamily="34" charset="0"/>
              </a:rPr>
              <a:t>đợi</a:t>
            </a:r>
            <a:r>
              <a:rPr lang="en-US" sz="1200" b="0" i="1" dirty="0">
                <a:effectLst/>
                <a:latin typeface="Open Sans" panose="020B0606030504020204" pitchFamily="34" charset="0"/>
              </a:rPr>
              <a:t> – Wikipedia </a:t>
            </a:r>
            <a:r>
              <a:rPr lang="en-US" sz="1200" b="0" i="1" dirty="0" err="1">
                <a:effectLst/>
                <a:latin typeface="Open Sans" panose="020B0606030504020204" pitchFamily="34" charset="0"/>
              </a:rPr>
              <a:t>tiếng</a:t>
            </a:r>
            <a:r>
              <a:rPr lang="en-US" sz="1200" b="0" i="1" dirty="0">
                <a:effectLst/>
                <a:latin typeface="Open Sans" panose="020B0606030504020204" pitchFamily="34" charset="0"/>
              </a:rPr>
              <a:t> Việt</a:t>
            </a:r>
            <a:r>
              <a:rPr lang="en-US" sz="1200" b="0" i="0" dirty="0">
                <a:effectLst/>
                <a:latin typeface="Open Sans" panose="020B0606030504020204" pitchFamily="34" charset="0"/>
              </a:rPr>
              <a:t>. [online] Available at: &lt;https://vi.wikipedia.org/wiki/H%C3%A0ng_%C4%91%E1%BB%A3i&gt; [Accessed 1 July 2021].</a:t>
            </a:r>
            <a:endParaRPr lang="en-US" sz="1600" dirty="0"/>
          </a:p>
        </p:txBody>
      </p:sp>
      <p:sp>
        <p:nvSpPr>
          <p:cNvPr id="9" name="TextBox 8">
            <a:extLst>
              <a:ext uri="{FF2B5EF4-FFF2-40B4-BE49-F238E27FC236}">
                <a16:creationId xmlns:a16="http://schemas.microsoft.com/office/drawing/2014/main" id="{2536032F-5D87-43BA-87C1-903C5D3F7793}"/>
              </a:ext>
            </a:extLst>
          </p:cNvPr>
          <p:cNvSpPr txBox="1"/>
          <p:nvPr/>
        </p:nvSpPr>
        <p:spPr>
          <a:xfrm>
            <a:off x="1231330" y="3136802"/>
            <a:ext cx="6111240" cy="892552"/>
          </a:xfrm>
          <a:prstGeom prst="rect">
            <a:avLst/>
          </a:prstGeom>
          <a:noFill/>
        </p:spPr>
        <p:txBody>
          <a:bodyPr wrap="square">
            <a:spAutoFit/>
          </a:bodyPr>
          <a:lstStyle/>
          <a:p>
            <a:r>
              <a:rPr lang="en-US" sz="1600" b="1" dirty="0">
                <a:solidFill>
                  <a:schemeClr val="accent1">
                    <a:lumMod val="60000"/>
                    <a:lumOff val="40000"/>
                  </a:schemeClr>
                </a:solidFill>
              </a:rPr>
              <a:t>[4]</a:t>
            </a:r>
            <a:endParaRPr lang="en-US" sz="1600" dirty="0"/>
          </a:p>
          <a:p>
            <a:r>
              <a:rPr lang="en-US" sz="1200" b="0" i="0" dirty="0" err="1">
                <a:effectLst/>
                <a:latin typeface="Open Sans" panose="020B0606030504020204" pitchFamily="34" charset="0"/>
              </a:rPr>
              <a:t>VietTuts</a:t>
            </a:r>
            <a:r>
              <a:rPr lang="en-US" sz="1200" b="0" i="0" dirty="0">
                <a:effectLst/>
                <a:latin typeface="Open Sans" panose="020B0606030504020204" pitchFamily="34" charset="0"/>
              </a:rPr>
              <a:t>. 2021. </a:t>
            </a:r>
            <a:r>
              <a:rPr lang="en-US" sz="1200" b="0" i="1" dirty="0" err="1">
                <a:effectLst/>
                <a:latin typeface="Open Sans" panose="020B0606030504020204" pitchFamily="34" charset="0"/>
              </a:rPr>
              <a:t>Bài</a:t>
            </a:r>
            <a:r>
              <a:rPr lang="en-US" sz="1200" b="0" i="1" dirty="0">
                <a:effectLst/>
                <a:latin typeface="Open Sans" panose="020B0606030504020204" pitchFamily="34" charset="0"/>
              </a:rPr>
              <a:t> </a:t>
            </a:r>
            <a:r>
              <a:rPr lang="en-US" sz="1200" b="0" i="1" dirty="0" err="1">
                <a:effectLst/>
                <a:latin typeface="Open Sans" panose="020B0606030504020204" pitchFamily="34" charset="0"/>
              </a:rPr>
              <a:t>tập</a:t>
            </a:r>
            <a:r>
              <a:rPr lang="en-US" sz="1200" b="0" i="1" dirty="0">
                <a:effectLst/>
                <a:latin typeface="Open Sans" panose="020B0606030504020204" pitchFamily="34" charset="0"/>
              </a:rPr>
              <a:t> Java - Các </a:t>
            </a:r>
            <a:r>
              <a:rPr lang="en-US" sz="1200" b="0" i="1" dirty="0" err="1">
                <a:effectLst/>
                <a:latin typeface="Open Sans" panose="020B0606030504020204" pitchFamily="34" charset="0"/>
              </a:rPr>
              <a:t>thuật</a:t>
            </a:r>
            <a:r>
              <a:rPr lang="en-US" sz="1200" b="0" i="1" dirty="0">
                <a:effectLst/>
                <a:latin typeface="Open Sans" panose="020B0606030504020204" pitchFamily="34" charset="0"/>
              </a:rPr>
              <a:t> </a:t>
            </a:r>
            <a:r>
              <a:rPr lang="en-US" sz="1200" b="0" i="1" dirty="0" err="1">
                <a:effectLst/>
                <a:latin typeface="Open Sans" panose="020B0606030504020204" pitchFamily="34" charset="0"/>
              </a:rPr>
              <a:t>toán</a:t>
            </a:r>
            <a:r>
              <a:rPr lang="en-US" sz="1200" b="0" i="1" dirty="0">
                <a:effectLst/>
                <a:latin typeface="Open Sans" panose="020B0606030504020204" pitchFamily="34" charset="0"/>
              </a:rPr>
              <a:t> </a:t>
            </a:r>
            <a:r>
              <a:rPr lang="en-US" sz="1200" b="0" i="1" dirty="0" err="1">
                <a:effectLst/>
                <a:latin typeface="Open Sans" panose="020B0606030504020204" pitchFamily="34" charset="0"/>
              </a:rPr>
              <a:t>sắp</a:t>
            </a:r>
            <a:r>
              <a:rPr lang="en-US" sz="1200" b="0" i="1" dirty="0">
                <a:effectLst/>
                <a:latin typeface="Open Sans" panose="020B0606030504020204" pitchFamily="34" charset="0"/>
              </a:rPr>
              <a:t> </a:t>
            </a:r>
            <a:r>
              <a:rPr lang="en-US" sz="1200" b="0" i="1" dirty="0" err="1">
                <a:effectLst/>
                <a:latin typeface="Open Sans" panose="020B0606030504020204" pitchFamily="34" charset="0"/>
              </a:rPr>
              <a:t>xếp</a:t>
            </a:r>
            <a:r>
              <a:rPr lang="en-US" sz="1200" b="0" i="1" dirty="0">
                <a:effectLst/>
                <a:latin typeface="Open Sans" panose="020B0606030504020204" pitchFamily="34" charset="0"/>
              </a:rPr>
              <a:t> trong Java - </a:t>
            </a:r>
            <a:r>
              <a:rPr lang="en-US" sz="1200" b="0" i="1" dirty="0" err="1">
                <a:effectLst/>
                <a:latin typeface="Open Sans" panose="020B0606030504020204" pitchFamily="34" charset="0"/>
              </a:rPr>
              <a:t>VietTuts</a:t>
            </a:r>
            <a:r>
              <a:rPr lang="en-US" sz="1200" b="0" i="0" dirty="0">
                <a:effectLst/>
                <a:latin typeface="Open Sans" panose="020B0606030504020204" pitchFamily="34" charset="0"/>
              </a:rPr>
              <a:t>. [online] Available at: &lt;https://viettuts.vn/bai-tap-java/cac-thuat-toan-sap-xep-trong-java&gt; [Accessed 1 July 2021].</a:t>
            </a:r>
            <a:endParaRPr lang="en-US" sz="1600" dirty="0"/>
          </a:p>
        </p:txBody>
      </p:sp>
      <p:sp>
        <p:nvSpPr>
          <p:cNvPr id="11" name="TextBox 10">
            <a:extLst>
              <a:ext uri="{FF2B5EF4-FFF2-40B4-BE49-F238E27FC236}">
                <a16:creationId xmlns:a16="http://schemas.microsoft.com/office/drawing/2014/main" id="{CA1A141B-0971-4E9A-B4C8-E1671BD1B9EC}"/>
              </a:ext>
            </a:extLst>
          </p:cNvPr>
          <p:cNvSpPr txBox="1"/>
          <p:nvPr/>
        </p:nvSpPr>
        <p:spPr>
          <a:xfrm>
            <a:off x="1220217" y="3957147"/>
            <a:ext cx="6111240" cy="707886"/>
          </a:xfrm>
          <a:prstGeom prst="rect">
            <a:avLst/>
          </a:prstGeom>
          <a:noFill/>
        </p:spPr>
        <p:txBody>
          <a:bodyPr wrap="square">
            <a:spAutoFit/>
          </a:bodyPr>
          <a:lstStyle/>
          <a:p>
            <a:r>
              <a:rPr lang="en-US" sz="1600" b="1" dirty="0">
                <a:solidFill>
                  <a:schemeClr val="accent1">
                    <a:lumMod val="60000"/>
                    <a:lumOff val="40000"/>
                  </a:schemeClr>
                </a:solidFill>
              </a:rPr>
              <a:t>[5]</a:t>
            </a:r>
            <a:endParaRPr lang="en-US" sz="1600" dirty="0">
              <a:hlinkClick r:id="rId5"/>
            </a:endParaRPr>
          </a:p>
          <a:p>
            <a:r>
              <a:rPr lang="en-US" sz="1200" b="0" i="0" dirty="0">
                <a:effectLst/>
                <a:latin typeface="Open Sans" panose="020B0606030504020204" pitchFamily="34" charset="0"/>
              </a:rPr>
              <a:t>Programiz.com. 2021. </a:t>
            </a:r>
            <a:r>
              <a:rPr lang="en-US" sz="1200" b="0" i="1" dirty="0">
                <a:effectLst/>
                <a:latin typeface="Open Sans" panose="020B0606030504020204" pitchFamily="34" charset="0"/>
              </a:rPr>
              <a:t>Selection Sort (With Code)</a:t>
            </a:r>
            <a:r>
              <a:rPr lang="en-US" sz="1200" b="0" i="0" dirty="0">
                <a:effectLst/>
                <a:latin typeface="Open Sans" panose="020B0606030504020204" pitchFamily="34" charset="0"/>
              </a:rPr>
              <a:t>. [online] Available at: &lt;https://www.programiz.com/dsa/selection-sort&gt; [Accessed 1 July 2021].</a:t>
            </a:r>
            <a:endParaRPr lang="en-US" sz="1600" dirty="0"/>
          </a:p>
        </p:txBody>
      </p:sp>
      <p:sp>
        <p:nvSpPr>
          <p:cNvPr id="13" name="TextBox 12">
            <a:extLst>
              <a:ext uri="{FF2B5EF4-FFF2-40B4-BE49-F238E27FC236}">
                <a16:creationId xmlns:a16="http://schemas.microsoft.com/office/drawing/2014/main" id="{D3E025C4-CC0F-4CFB-B408-0D07B90E757B}"/>
              </a:ext>
            </a:extLst>
          </p:cNvPr>
          <p:cNvSpPr txBox="1"/>
          <p:nvPr/>
        </p:nvSpPr>
        <p:spPr>
          <a:xfrm>
            <a:off x="1243011" y="4585192"/>
            <a:ext cx="6111240" cy="707886"/>
          </a:xfrm>
          <a:prstGeom prst="rect">
            <a:avLst/>
          </a:prstGeom>
          <a:noFill/>
        </p:spPr>
        <p:txBody>
          <a:bodyPr wrap="square">
            <a:spAutoFit/>
          </a:bodyPr>
          <a:lstStyle/>
          <a:p>
            <a:r>
              <a:rPr lang="en-US" sz="1600" b="1" dirty="0">
                <a:solidFill>
                  <a:schemeClr val="accent1">
                    <a:lumMod val="60000"/>
                    <a:lumOff val="40000"/>
                  </a:schemeClr>
                </a:solidFill>
              </a:rPr>
              <a:t>[6]</a:t>
            </a:r>
            <a:endParaRPr lang="en-US" sz="1600" dirty="0">
              <a:hlinkClick r:id="rId6"/>
            </a:endParaRPr>
          </a:p>
          <a:p>
            <a:r>
              <a:rPr lang="en-US" sz="1200" b="0" i="0" dirty="0">
                <a:effectLst/>
                <a:latin typeface="Open Sans" panose="020B0606030504020204" pitchFamily="34" charset="0"/>
              </a:rPr>
              <a:t>2021. [online] Available at: &lt;https://codingpearls.com/ky-thuat-lap-trinh/tim-hieu-giai-thuat-sap-xep-bubble-sort.html&gt; [Accessed 1 July 2021].</a:t>
            </a:r>
            <a:endParaRPr lang="en-US" sz="1600" dirty="0"/>
          </a:p>
        </p:txBody>
      </p:sp>
      <p:sp>
        <p:nvSpPr>
          <p:cNvPr id="14" name="TextBox 13">
            <a:extLst>
              <a:ext uri="{FF2B5EF4-FFF2-40B4-BE49-F238E27FC236}">
                <a16:creationId xmlns:a16="http://schemas.microsoft.com/office/drawing/2014/main" id="{434CF79C-48B8-4AE4-A9D1-D2111BF88FD9}"/>
              </a:ext>
            </a:extLst>
          </p:cNvPr>
          <p:cNvSpPr txBox="1"/>
          <p:nvPr/>
        </p:nvSpPr>
        <p:spPr>
          <a:xfrm>
            <a:off x="1265805" y="5230396"/>
            <a:ext cx="6111240" cy="707886"/>
          </a:xfrm>
          <a:prstGeom prst="rect">
            <a:avLst/>
          </a:prstGeom>
          <a:noFill/>
        </p:spPr>
        <p:txBody>
          <a:bodyPr wrap="square">
            <a:spAutoFit/>
          </a:bodyPr>
          <a:lstStyle/>
          <a:p>
            <a:r>
              <a:rPr lang="en-US" sz="1600" b="1" dirty="0">
                <a:solidFill>
                  <a:schemeClr val="accent1">
                    <a:lumMod val="60000"/>
                    <a:lumOff val="40000"/>
                  </a:schemeClr>
                </a:solidFill>
              </a:rPr>
              <a:t>[7]</a:t>
            </a:r>
          </a:p>
          <a:p>
            <a:r>
              <a:rPr lang="en-US" sz="1200" b="0" i="0" dirty="0">
                <a:effectLst/>
                <a:latin typeface="Open Sans" panose="020B0606030504020204" pitchFamily="34" charset="0"/>
              </a:rPr>
              <a:t>Source.vn. 2021. </a:t>
            </a:r>
            <a:r>
              <a:rPr lang="en-US" sz="1200" b="0" i="1" dirty="0" err="1">
                <a:effectLst/>
                <a:latin typeface="Open Sans" panose="020B0606030504020204" pitchFamily="34" charset="0"/>
              </a:rPr>
              <a:t>Thuật</a:t>
            </a:r>
            <a:r>
              <a:rPr lang="en-US" sz="1200" b="0" i="1" dirty="0">
                <a:effectLst/>
                <a:latin typeface="Open Sans" panose="020B0606030504020204" pitchFamily="34" charset="0"/>
              </a:rPr>
              <a:t> </a:t>
            </a:r>
            <a:r>
              <a:rPr lang="en-US" sz="1200" b="0" i="1" dirty="0" err="1">
                <a:effectLst/>
                <a:latin typeface="Open Sans" panose="020B0606030504020204" pitchFamily="34" charset="0"/>
              </a:rPr>
              <a:t>toán</a:t>
            </a:r>
            <a:r>
              <a:rPr lang="en-US" sz="1200" b="0" i="1" dirty="0">
                <a:effectLst/>
                <a:latin typeface="Open Sans" panose="020B0606030504020204" pitchFamily="34" charset="0"/>
              </a:rPr>
              <a:t> </a:t>
            </a:r>
            <a:r>
              <a:rPr lang="en-US" sz="1200" b="0" i="1" dirty="0" err="1">
                <a:effectLst/>
                <a:latin typeface="Open Sans" panose="020B0606030504020204" pitchFamily="34" charset="0"/>
              </a:rPr>
              <a:t>sắp</a:t>
            </a:r>
            <a:r>
              <a:rPr lang="en-US" sz="1200" b="0" i="1" dirty="0">
                <a:effectLst/>
                <a:latin typeface="Open Sans" panose="020B0606030504020204" pitchFamily="34" charset="0"/>
              </a:rPr>
              <a:t> </a:t>
            </a:r>
            <a:r>
              <a:rPr lang="en-US" sz="1200" b="0" i="1" dirty="0" err="1">
                <a:effectLst/>
                <a:latin typeface="Open Sans" panose="020B0606030504020204" pitchFamily="34" charset="0"/>
              </a:rPr>
              <a:t>xếp</a:t>
            </a:r>
            <a:r>
              <a:rPr lang="en-US" sz="1200" b="0" i="1" dirty="0">
                <a:effectLst/>
                <a:latin typeface="Open Sans" panose="020B0606030504020204" pitchFamily="34" charset="0"/>
              </a:rPr>
              <a:t> nào là </a:t>
            </a:r>
            <a:r>
              <a:rPr lang="en-US" sz="1200" b="0" i="1" dirty="0" err="1">
                <a:effectLst/>
                <a:latin typeface="Open Sans" panose="020B0606030504020204" pitchFamily="34" charset="0"/>
              </a:rPr>
              <a:t>nhanh</a:t>
            </a:r>
            <a:r>
              <a:rPr lang="en-US" sz="1200" b="0" i="1" dirty="0">
                <a:effectLst/>
                <a:latin typeface="Open Sans" panose="020B0606030504020204" pitchFamily="34" charset="0"/>
              </a:rPr>
              <a:t> nhất? - Source.vn</a:t>
            </a:r>
            <a:r>
              <a:rPr lang="en-US" sz="1200" b="0" i="0" dirty="0">
                <a:effectLst/>
                <a:latin typeface="Open Sans" panose="020B0606030504020204" pitchFamily="34" charset="0"/>
              </a:rPr>
              <a:t>. [online] Available at: &lt;https://source.vn/thuat-toan-sap-xep/&gt; [Accessed 1 July 2021].</a:t>
            </a:r>
            <a:endParaRPr lang="en-US" sz="1600" dirty="0">
              <a:hlinkClick r:id="rId6">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480339974"/>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hân biệt &amp;quot;thank&amp;quot; và &amp;quot;thanks&amp;quot; | Học Tiếng Anh cùng Callum Nguyễ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2" y="1143000"/>
            <a:ext cx="5433724" cy="381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Heart 8"/>
          <p:cNvSpPr/>
          <p:nvPr/>
        </p:nvSpPr>
        <p:spPr>
          <a:xfrm>
            <a:off x="5988588" y="635648"/>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Heart 11"/>
          <p:cNvSpPr/>
          <p:nvPr/>
        </p:nvSpPr>
        <p:spPr>
          <a:xfrm>
            <a:off x="5408612" y="381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Heart 12"/>
          <p:cNvSpPr/>
          <p:nvPr/>
        </p:nvSpPr>
        <p:spPr>
          <a:xfrm>
            <a:off x="4799012" y="12829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Heart 13"/>
          <p:cNvSpPr/>
          <p:nvPr/>
        </p:nvSpPr>
        <p:spPr>
          <a:xfrm>
            <a:off x="3960812" y="2113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Heart 14"/>
          <p:cNvSpPr/>
          <p:nvPr/>
        </p:nvSpPr>
        <p:spPr>
          <a:xfrm>
            <a:off x="3198812" y="609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Heart 15"/>
          <p:cNvSpPr/>
          <p:nvPr/>
        </p:nvSpPr>
        <p:spPr>
          <a:xfrm>
            <a:off x="2817812" y="1295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Heart 16"/>
          <p:cNvSpPr/>
          <p:nvPr/>
        </p:nvSpPr>
        <p:spPr>
          <a:xfrm>
            <a:off x="2635329" y="2057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Heart 17"/>
          <p:cNvSpPr/>
          <p:nvPr/>
        </p:nvSpPr>
        <p:spPr>
          <a:xfrm>
            <a:off x="2717336" y="2819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Heart 18"/>
          <p:cNvSpPr/>
          <p:nvPr/>
        </p:nvSpPr>
        <p:spPr>
          <a:xfrm>
            <a:off x="2956403" y="3657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Heart 19"/>
          <p:cNvSpPr/>
          <p:nvPr/>
        </p:nvSpPr>
        <p:spPr>
          <a:xfrm>
            <a:off x="3389312" y="44196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Heart 20"/>
          <p:cNvSpPr/>
          <p:nvPr/>
        </p:nvSpPr>
        <p:spPr>
          <a:xfrm>
            <a:off x="4037012" y="4953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Heart 21"/>
          <p:cNvSpPr/>
          <p:nvPr/>
        </p:nvSpPr>
        <p:spPr>
          <a:xfrm>
            <a:off x="4875212" y="53581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Heart 22"/>
          <p:cNvSpPr/>
          <p:nvPr/>
        </p:nvSpPr>
        <p:spPr>
          <a:xfrm>
            <a:off x="5607588" y="56629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Heart 23"/>
          <p:cNvSpPr/>
          <p:nvPr/>
        </p:nvSpPr>
        <p:spPr>
          <a:xfrm>
            <a:off x="6457371" y="3637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Heart 24"/>
          <p:cNvSpPr/>
          <p:nvPr/>
        </p:nvSpPr>
        <p:spPr>
          <a:xfrm>
            <a:off x="7157838" y="12829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Heart 25"/>
          <p:cNvSpPr/>
          <p:nvPr/>
        </p:nvSpPr>
        <p:spPr>
          <a:xfrm>
            <a:off x="7902690" y="2113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Heart 26"/>
          <p:cNvSpPr/>
          <p:nvPr/>
        </p:nvSpPr>
        <p:spPr>
          <a:xfrm>
            <a:off x="8595549" y="516147"/>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Heart 27"/>
          <p:cNvSpPr/>
          <p:nvPr/>
        </p:nvSpPr>
        <p:spPr>
          <a:xfrm>
            <a:off x="9242136" y="1295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Heart 28"/>
          <p:cNvSpPr/>
          <p:nvPr/>
        </p:nvSpPr>
        <p:spPr>
          <a:xfrm>
            <a:off x="9362440" y="20574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Heart 29"/>
          <p:cNvSpPr/>
          <p:nvPr/>
        </p:nvSpPr>
        <p:spPr>
          <a:xfrm>
            <a:off x="9253337" y="2822444"/>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Heart 30"/>
          <p:cNvSpPr/>
          <p:nvPr/>
        </p:nvSpPr>
        <p:spPr>
          <a:xfrm>
            <a:off x="9074059" y="3584444"/>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2" name="Heart 31"/>
          <p:cNvSpPr/>
          <p:nvPr/>
        </p:nvSpPr>
        <p:spPr>
          <a:xfrm>
            <a:off x="8693059" y="42672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3" name="Heart 32"/>
          <p:cNvSpPr/>
          <p:nvPr/>
        </p:nvSpPr>
        <p:spPr>
          <a:xfrm>
            <a:off x="8093190" y="4953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4" name="Heart 33"/>
          <p:cNvSpPr/>
          <p:nvPr/>
        </p:nvSpPr>
        <p:spPr>
          <a:xfrm>
            <a:off x="7348338" y="53581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5" name="Heart 34"/>
          <p:cNvSpPr/>
          <p:nvPr/>
        </p:nvSpPr>
        <p:spPr>
          <a:xfrm>
            <a:off x="6615962" y="5662905"/>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Heart 35"/>
          <p:cNvSpPr/>
          <p:nvPr/>
        </p:nvSpPr>
        <p:spPr>
          <a:xfrm>
            <a:off x="6093694" y="6096000"/>
            <a:ext cx="381000" cy="30480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Placeholder 1">
            <a:extLst>
              <a:ext uri="{FF2B5EF4-FFF2-40B4-BE49-F238E27FC236}">
                <a16:creationId xmlns:a16="http://schemas.microsoft.com/office/drawing/2014/main" id="{9F1EA23F-3847-429A-89D3-E50B59AF2599}"/>
              </a:ext>
            </a:extLst>
          </p:cNvPr>
          <p:cNvSpPr>
            <a:spLocks noGrp="1"/>
          </p:cNvSpPr>
          <p:nvPr>
            <p:ph type="sldNum" sz="quarter" idx="12"/>
          </p:nvPr>
        </p:nvSpPr>
        <p:spPr/>
        <p:txBody>
          <a:bodyPr/>
          <a:lstStyle/>
          <a:p>
            <a:fld id="{C014DD1E-5D91-48A3-AD6D-45FBA980D106}" type="slidenum">
              <a:rPr lang="en-US" smtClean="0"/>
              <a:t>45</a:t>
            </a:fld>
            <a:endParaRPr lang="en-US"/>
          </a:p>
        </p:txBody>
      </p:sp>
    </p:spTree>
    <p:extLst>
      <p:ext uri="{BB962C8B-B14F-4D97-AF65-F5344CB8AC3E}">
        <p14:creationId xmlns:p14="http://schemas.microsoft.com/office/powerpoint/2010/main" val="2412555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026"/>
                                        </p:tgtEl>
                                        <p:attrNameLst>
                                          <p:attrName>r</p:attrName>
                                        </p:attrNameLst>
                                      </p:cBhvr>
                                    </p:animRot>
                                    <p:animRot by="-240000">
                                      <p:cBhvr>
                                        <p:cTn id="7" dur="200" fill="hold">
                                          <p:stCondLst>
                                            <p:cond delay="200"/>
                                          </p:stCondLst>
                                        </p:cTn>
                                        <p:tgtEl>
                                          <p:spTgt spid="1026"/>
                                        </p:tgtEl>
                                        <p:attrNameLst>
                                          <p:attrName>r</p:attrName>
                                        </p:attrNameLst>
                                      </p:cBhvr>
                                    </p:animRot>
                                    <p:animRot by="240000">
                                      <p:cBhvr>
                                        <p:cTn id="8" dur="200" fill="hold">
                                          <p:stCondLst>
                                            <p:cond delay="400"/>
                                          </p:stCondLst>
                                        </p:cTn>
                                        <p:tgtEl>
                                          <p:spTgt spid="1026"/>
                                        </p:tgtEl>
                                        <p:attrNameLst>
                                          <p:attrName>r</p:attrName>
                                        </p:attrNameLst>
                                      </p:cBhvr>
                                    </p:animRot>
                                    <p:animRot by="-240000">
                                      <p:cBhvr>
                                        <p:cTn id="9" dur="200" fill="hold">
                                          <p:stCondLst>
                                            <p:cond delay="600"/>
                                          </p:stCondLst>
                                        </p:cTn>
                                        <p:tgtEl>
                                          <p:spTgt spid="1026"/>
                                        </p:tgtEl>
                                        <p:attrNameLst>
                                          <p:attrName>r</p:attrName>
                                        </p:attrNameLst>
                                      </p:cBhvr>
                                    </p:animRot>
                                    <p:animRot by="120000">
                                      <p:cBhvr>
                                        <p:cTn id="10" dur="200" fill="hold">
                                          <p:stCondLst>
                                            <p:cond delay="800"/>
                                          </p:stCondLst>
                                        </p:cTn>
                                        <p:tgtEl>
                                          <p:spTgt spid="1026"/>
                                        </p:tgtEl>
                                        <p:attrNameLst>
                                          <p:attrName>r</p:attrName>
                                        </p:attrNameLst>
                                      </p:cBhvr>
                                    </p:animRot>
                                  </p:childTnLst>
                                </p:cTn>
                              </p:par>
                            </p:childTnLst>
                          </p:cTn>
                        </p:par>
                        <p:par>
                          <p:cTn id="11" fill="hold">
                            <p:stCondLst>
                              <p:cond delay="1000"/>
                            </p:stCondLst>
                            <p:childTnLst>
                              <p:par>
                                <p:cTn id="12" presetID="19" presetClass="emph" presetSubtype="0" fill="hold" grpId="0" nodeType="afterEffect">
                                  <p:stCondLst>
                                    <p:cond delay="0"/>
                                  </p:stCondLst>
                                  <p:childTnLst>
                                    <p:animClr clrSpc="rgb" dir="cw">
                                      <p:cBhvr override="childStyle">
                                        <p:cTn id="13" dur="250" fill="hold"/>
                                        <p:tgtEl>
                                          <p:spTgt spid="9"/>
                                        </p:tgtEl>
                                        <p:attrNameLst>
                                          <p:attrName>style.color</p:attrName>
                                        </p:attrNameLst>
                                      </p:cBhvr>
                                      <p:to>
                                        <a:srgbClr val="FF0000"/>
                                      </p:to>
                                    </p:animClr>
                                    <p:animClr clrSpc="rgb" dir="cw">
                                      <p:cBhvr>
                                        <p:cTn id="14" dur="250" fill="hold"/>
                                        <p:tgtEl>
                                          <p:spTgt spid="9"/>
                                        </p:tgtEl>
                                        <p:attrNameLst>
                                          <p:attrName>fillcolor</p:attrName>
                                        </p:attrNameLst>
                                      </p:cBhvr>
                                      <p:to>
                                        <a:srgbClr val="FF0000"/>
                                      </p:to>
                                    </p:animClr>
                                    <p:set>
                                      <p:cBhvr>
                                        <p:cTn id="15" dur="250" fill="hold"/>
                                        <p:tgtEl>
                                          <p:spTgt spid="9"/>
                                        </p:tgtEl>
                                        <p:attrNameLst>
                                          <p:attrName>fill.type</p:attrName>
                                        </p:attrNameLst>
                                      </p:cBhvr>
                                      <p:to>
                                        <p:strVal val="solid"/>
                                      </p:to>
                                    </p:set>
                                    <p:set>
                                      <p:cBhvr>
                                        <p:cTn id="16" dur="250" fill="hold"/>
                                        <p:tgtEl>
                                          <p:spTgt spid="9"/>
                                        </p:tgtEl>
                                        <p:attrNameLst>
                                          <p:attrName>fill.on</p:attrName>
                                        </p:attrNameLst>
                                      </p:cBhvr>
                                      <p:to>
                                        <p:strVal val="true"/>
                                      </p:to>
                                    </p:set>
                                  </p:childTnLst>
                                </p:cTn>
                              </p:par>
                            </p:childTnLst>
                          </p:cTn>
                        </p:par>
                        <p:par>
                          <p:cTn id="17" fill="hold">
                            <p:stCondLst>
                              <p:cond delay="1250"/>
                            </p:stCondLst>
                            <p:childTnLst>
                              <p:par>
                                <p:cTn id="18" presetID="19" presetClass="emph" presetSubtype="0" fill="hold" grpId="0" nodeType="afterEffect">
                                  <p:stCondLst>
                                    <p:cond delay="0"/>
                                  </p:stCondLst>
                                  <p:childTnLst>
                                    <p:animClr clrSpc="rgb" dir="cw">
                                      <p:cBhvr override="childStyle">
                                        <p:cTn id="19" dur="250" fill="hold"/>
                                        <p:tgtEl>
                                          <p:spTgt spid="12"/>
                                        </p:tgtEl>
                                        <p:attrNameLst>
                                          <p:attrName>style.color</p:attrName>
                                        </p:attrNameLst>
                                      </p:cBhvr>
                                      <p:to>
                                        <a:srgbClr val="FF0000"/>
                                      </p:to>
                                    </p:animClr>
                                    <p:animClr clrSpc="rgb" dir="cw">
                                      <p:cBhvr>
                                        <p:cTn id="20" dur="250" fill="hold"/>
                                        <p:tgtEl>
                                          <p:spTgt spid="12"/>
                                        </p:tgtEl>
                                        <p:attrNameLst>
                                          <p:attrName>fillcolor</p:attrName>
                                        </p:attrNameLst>
                                      </p:cBhvr>
                                      <p:to>
                                        <a:srgbClr val="FF0000"/>
                                      </p:to>
                                    </p:animClr>
                                    <p:set>
                                      <p:cBhvr>
                                        <p:cTn id="21" dur="250" fill="hold"/>
                                        <p:tgtEl>
                                          <p:spTgt spid="12"/>
                                        </p:tgtEl>
                                        <p:attrNameLst>
                                          <p:attrName>fill.type</p:attrName>
                                        </p:attrNameLst>
                                      </p:cBhvr>
                                      <p:to>
                                        <p:strVal val="solid"/>
                                      </p:to>
                                    </p:set>
                                    <p:set>
                                      <p:cBhvr>
                                        <p:cTn id="22" dur="250" fill="hold"/>
                                        <p:tgtEl>
                                          <p:spTgt spid="12"/>
                                        </p:tgtEl>
                                        <p:attrNameLst>
                                          <p:attrName>fill.on</p:attrName>
                                        </p:attrNameLst>
                                      </p:cBhvr>
                                      <p:to>
                                        <p:strVal val="true"/>
                                      </p:to>
                                    </p:set>
                                  </p:childTnLst>
                                </p:cTn>
                              </p:par>
                            </p:childTnLst>
                          </p:cTn>
                        </p:par>
                        <p:par>
                          <p:cTn id="23" fill="hold">
                            <p:stCondLst>
                              <p:cond delay="1500"/>
                            </p:stCondLst>
                            <p:childTnLst>
                              <p:par>
                                <p:cTn id="24" presetID="19" presetClass="emph" presetSubtype="0" fill="hold" grpId="0" nodeType="afterEffect">
                                  <p:stCondLst>
                                    <p:cond delay="0"/>
                                  </p:stCondLst>
                                  <p:childTnLst>
                                    <p:animClr clrSpc="rgb" dir="cw">
                                      <p:cBhvr override="childStyle">
                                        <p:cTn id="25" dur="250" fill="hold"/>
                                        <p:tgtEl>
                                          <p:spTgt spid="13"/>
                                        </p:tgtEl>
                                        <p:attrNameLst>
                                          <p:attrName>style.color</p:attrName>
                                        </p:attrNameLst>
                                      </p:cBhvr>
                                      <p:to>
                                        <a:srgbClr val="FF0000"/>
                                      </p:to>
                                    </p:animClr>
                                    <p:animClr clrSpc="rgb" dir="cw">
                                      <p:cBhvr>
                                        <p:cTn id="26" dur="250" fill="hold"/>
                                        <p:tgtEl>
                                          <p:spTgt spid="13"/>
                                        </p:tgtEl>
                                        <p:attrNameLst>
                                          <p:attrName>fillcolor</p:attrName>
                                        </p:attrNameLst>
                                      </p:cBhvr>
                                      <p:to>
                                        <a:srgbClr val="FF0000"/>
                                      </p:to>
                                    </p:animClr>
                                    <p:set>
                                      <p:cBhvr>
                                        <p:cTn id="27" dur="250" fill="hold"/>
                                        <p:tgtEl>
                                          <p:spTgt spid="13"/>
                                        </p:tgtEl>
                                        <p:attrNameLst>
                                          <p:attrName>fill.type</p:attrName>
                                        </p:attrNameLst>
                                      </p:cBhvr>
                                      <p:to>
                                        <p:strVal val="solid"/>
                                      </p:to>
                                    </p:set>
                                    <p:set>
                                      <p:cBhvr>
                                        <p:cTn id="28" dur="250" fill="hold"/>
                                        <p:tgtEl>
                                          <p:spTgt spid="13"/>
                                        </p:tgtEl>
                                        <p:attrNameLst>
                                          <p:attrName>fill.on</p:attrName>
                                        </p:attrNameLst>
                                      </p:cBhvr>
                                      <p:to>
                                        <p:strVal val="true"/>
                                      </p:to>
                                    </p:set>
                                  </p:childTnLst>
                                </p:cTn>
                              </p:par>
                            </p:childTnLst>
                          </p:cTn>
                        </p:par>
                        <p:par>
                          <p:cTn id="29" fill="hold">
                            <p:stCondLst>
                              <p:cond delay="1750"/>
                            </p:stCondLst>
                            <p:childTnLst>
                              <p:par>
                                <p:cTn id="30" presetID="19" presetClass="emph" presetSubtype="0" fill="hold" grpId="0" nodeType="afterEffect">
                                  <p:stCondLst>
                                    <p:cond delay="0"/>
                                  </p:stCondLst>
                                  <p:childTnLst>
                                    <p:animClr clrSpc="rgb" dir="cw">
                                      <p:cBhvr override="childStyle">
                                        <p:cTn id="31" dur="250" fill="hold"/>
                                        <p:tgtEl>
                                          <p:spTgt spid="14"/>
                                        </p:tgtEl>
                                        <p:attrNameLst>
                                          <p:attrName>style.color</p:attrName>
                                        </p:attrNameLst>
                                      </p:cBhvr>
                                      <p:to>
                                        <a:srgbClr val="FF0000"/>
                                      </p:to>
                                    </p:animClr>
                                    <p:animClr clrSpc="rgb" dir="cw">
                                      <p:cBhvr>
                                        <p:cTn id="32" dur="250" fill="hold"/>
                                        <p:tgtEl>
                                          <p:spTgt spid="14"/>
                                        </p:tgtEl>
                                        <p:attrNameLst>
                                          <p:attrName>fillcolor</p:attrName>
                                        </p:attrNameLst>
                                      </p:cBhvr>
                                      <p:to>
                                        <a:srgbClr val="FF0000"/>
                                      </p:to>
                                    </p:animClr>
                                    <p:set>
                                      <p:cBhvr>
                                        <p:cTn id="33" dur="250" fill="hold"/>
                                        <p:tgtEl>
                                          <p:spTgt spid="14"/>
                                        </p:tgtEl>
                                        <p:attrNameLst>
                                          <p:attrName>fill.type</p:attrName>
                                        </p:attrNameLst>
                                      </p:cBhvr>
                                      <p:to>
                                        <p:strVal val="solid"/>
                                      </p:to>
                                    </p:set>
                                    <p:set>
                                      <p:cBhvr>
                                        <p:cTn id="34" dur="250" fill="hold"/>
                                        <p:tgtEl>
                                          <p:spTgt spid="14"/>
                                        </p:tgtEl>
                                        <p:attrNameLst>
                                          <p:attrName>fill.on</p:attrName>
                                        </p:attrNameLst>
                                      </p:cBhvr>
                                      <p:to>
                                        <p:strVal val="true"/>
                                      </p:to>
                                    </p:set>
                                  </p:childTnLst>
                                </p:cTn>
                              </p:par>
                            </p:childTnLst>
                          </p:cTn>
                        </p:par>
                        <p:par>
                          <p:cTn id="35" fill="hold">
                            <p:stCondLst>
                              <p:cond delay="2000"/>
                            </p:stCondLst>
                            <p:childTnLst>
                              <p:par>
                                <p:cTn id="36" presetID="19" presetClass="emph" presetSubtype="0" fill="hold" grpId="0" nodeType="afterEffect">
                                  <p:stCondLst>
                                    <p:cond delay="0"/>
                                  </p:stCondLst>
                                  <p:childTnLst>
                                    <p:animClr clrSpc="rgb" dir="cw">
                                      <p:cBhvr override="childStyle">
                                        <p:cTn id="37" dur="250" fill="hold"/>
                                        <p:tgtEl>
                                          <p:spTgt spid="15"/>
                                        </p:tgtEl>
                                        <p:attrNameLst>
                                          <p:attrName>style.color</p:attrName>
                                        </p:attrNameLst>
                                      </p:cBhvr>
                                      <p:to>
                                        <a:srgbClr val="FF0000"/>
                                      </p:to>
                                    </p:animClr>
                                    <p:animClr clrSpc="rgb" dir="cw">
                                      <p:cBhvr>
                                        <p:cTn id="38" dur="250" fill="hold"/>
                                        <p:tgtEl>
                                          <p:spTgt spid="15"/>
                                        </p:tgtEl>
                                        <p:attrNameLst>
                                          <p:attrName>fillcolor</p:attrName>
                                        </p:attrNameLst>
                                      </p:cBhvr>
                                      <p:to>
                                        <a:srgbClr val="FF0000"/>
                                      </p:to>
                                    </p:animClr>
                                    <p:set>
                                      <p:cBhvr>
                                        <p:cTn id="39" dur="250" fill="hold"/>
                                        <p:tgtEl>
                                          <p:spTgt spid="15"/>
                                        </p:tgtEl>
                                        <p:attrNameLst>
                                          <p:attrName>fill.type</p:attrName>
                                        </p:attrNameLst>
                                      </p:cBhvr>
                                      <p:to>
                                        <p:strVal val="solid"/>
                                      </p:to>
                                    </p:set>
                                    <p:set>
                                      <p:cBhvr>
                                        <p:cTn id="40" dur="250" fill="hold"/>
                                        <p:tgtEl>
                                          <p:spTgt spid="15"/>
                                        </p:tgtEl>
                                        <p:attrNameLst>
                                          <p:attrName>fill.on</p:attrName>
                                        </p:attrNameLst>
                                      </p:cBhvr>
                                      <p:to>
                                        <p:strVal val="true"/>
                                      </p:to>
                                    </p:set>
                                  </p:childTnLst>
                                </p:cTn>
                              </p:par>
                            </p:childTnLst>
                          </p:cTn>
                        </p:par>
                        <p:par>
                          <p:cTn id="41" fill="hold">
                            <p:stCondLst>
                              <p:cond delay="2250"/>
                            </p:stCondLst>
                            <p:childTnLst>
                              <p:par>
                                <p:cTn id="42" presetID="19" presetClass="emph" presetSubtype="0" fill="hold" grpId="0" nodeType="afterEffect">
                                  <p:stCondLst>
                                    <p:cond delay="0"/>
                                  </p:stCondLst>
                                  <p:childTnLst>
                                    <p:animClr clrSpc="rgb" dir="cw">
                                      <p:cBhvr override="childStyle">
                                        <p:cTn id="43" dur="250" fill="hold"/>
                                        <p:tgtEl>
                                          <p:spTgt spid="16"/>
                                        </p:tgtEl>
                                        <p:attrNameLst>
                                          <p:attrName>style.color</p:attrName>
                                        </p:attrNameLst>
                                      </p:cBhvr>
                                      <p:to>
                                        <a:srgbClr val="FF0000"/>
                                      </p:to>
                                    </p:animClr>
                                    <p:animClr clrSpc="rgb" dir="cw">
                                      <p:cBhvr>
                                        <p:cTn id="44" dur="250" fill="hold"/>
                                        <p:tgtEl>
                                          <p:spTgt spid="16"/>
                                        </p:tgtEl>
                                        <p:attrNameLst>
                                          <p:attrName>fillcolor</p:attrName>
                                        </p:attrNameLst>
                                      </p:cBhvr>
                                      <p:to>
                                        <a:srgbClr val="FF0000"/>
                                      </p:to>
                                    </p:animClr>
                                    <p:set>
                                      <p:cBhvr>
                                        <p:cTn id="45" dur="250" fill="hold"/>
                                        <p:tgtEl>
                                          <p:spTgt spid="16"/>
                                        </p:tgtEl>
                                        <p:attrNameLst>
                                          <p:attrName>fill.type</p:attrName>
                                        </p:attrNameLst>
                                      </p:cBhvr>
                                      <p:to>
                                        <p:strVal val="solid"/>
                                      </p:to>
                                    </p:set>
                                    <p:set>
                                      <p:cBhvr>
                                        <p:cTn id="46" dur="250" fill="hold"/>
                                        <p:tgtEl>
                                          <p:spTgt spid="16"/>
                                        </p:tgtEl>
                                        <p:attrNameLst>
                                          <p:attrName>fill.on</p:attrName>
                                        </p:attrNameLst>
                                      </p:cBhvr>
                                      <p:to>
                                        <p:strVal val="true"/>
                                      </p:to>
                                    </p:set>
                                  </p:childTnLst>
                                </p:cTn>
                              </p:par>
                            </p:childTnLst>
                          </p:cTn>
                        </p:par>
                        <p:par>
                          <p:cTn id="47" fill="hold">
                            <p:stCondLst>
                              <p:cond delay="2500"/>
                            </p:stCondLst>
                            <p:childTnLst>
                              <p:par>
                                <p:cTn id="48" presetID="19" presetClass="emph" presetSubtype="0" fill="hold" grpId="0" nodeType="afterEffect">
                                  <p:stCondLst>
                                    <p:cond delay="0"/>
                                  </p:stCondLst>
                                  <p:childTnLst>
                                    <p:animClr clrSpc="rgb" dir="cw">
                                      <p:cBhvr override="childStyle">
                                        <p:cTn id="49" dur="250" fill="hold"/>
                                        <p:tgtEl>
                                          <p:spTgt spid="17"/>
                                        </p:tgtEl>
                                        <p:attrNameLst>
                                          <p:attrName>style.color</p:attrName>
                                        </p:attrNameLst>
                                      </p:cBhvr>
                                      <p:to>
                                        <a:srgbClr val="FF0000"/>
                                      </p:to>
                                    </p:animClr>
                                    <p:animClr clrSpc="rgb" dir="cw">
                                      <p:cBhvr>
                                        <p:cTn id="50" dur="250" fill="hold"/>
                                        <p:tgtEl>
                                          <p:spTgt spid="17"/>
                                        </p:tgtEl>
                                        <p:attrNameLst>
                                          <p:attrName>fillcolor</p:attrName>
                                        </p:attrNameLst>
                                      </p:cBhvr>
                                      <p:to>
                                        <a:srgbClr val="FF0000"/>
                                      </p:to>
                                    </p:animClr>
                                    <p:set>
                                      <p:cBhvr>
                                        <p:cTn id="51" dur="250" fill="hold"/>
                                        <p:tgtEl>
                                          <p:spTgt spid="17"/>
                                        </p:tgtEl>
                                        <p:attrNameLst>
                                          <p:attrName>fill.type</p:attrName>
                                        </p:attrNameLst>
                                      </p:cBhvr>
                                      <p:to>
                                        <p:strVal val="solid"/>
                                      </p:to>
                                    </p:set>
                                    <p:set>
                                      <p:cBhvr>
                                        <p:cTn id="52" dur="250" fill="hold"/>
                                        <p:tgtEl>
                                          <p:spTgt spid="17"/>
                                        </p:tgtEl>
                                        <p:attrNameLst>
                                          <p:attrName>fill.on</p:attrName>
                                        </p:attrNameLst>
                                      </p:cBhvr>
                                      <p:to>
                                        <p:strVal val="true"/>
                                      </p:to>
                                    </p:set>
                                  </p:childTnLst>
                                </p:cTn>
                              </p:par>
                            </p:childTnLst>
                          </p:cTn>
                        </p:par>
                        <p:par>
                          <p:cTn id="53" fill="hold">
                            <p:stCondLst>
                              <p:cond delay="2750"/>
                            </p:stCondLst>
                            <p:childTnLst>
                              <p:par>
                                <p:cTn id="54" presetID="19" presetClass="emph" presetSubtype="0" fill="hold" grpId="0" nodeType="afterEffect">
                                  <p:stCondLst>
                                    <p:cond delay="0"/>
                                  </p:stCondLst>
                                  <p:childTnLst>
                                    <p:animClr clrSpc="rgb" dir="cw">
                                      <p:cBhvr override="childStyle">
                                        <p:cTn id="55" dur="250" fill="hold"/>
                                        <p:tgtEl>
                                          <p:spTgt spid="18"/>
                                        </p:tgtEl>
                                        <p:attrNameLst>
                                          <p:attrName>style.color</p:attrName>
                                        </p:attrNameLst>
                                      </p:cBhvr>
                                      <p:to>
                                        <a:srgbClr val="FF0000"/>
                                      </p:to>
                                    </p:animClr>
                                    <p:animClr clrSpc="rgb" dir="cw">
                                      <p:cBhvr>
                                        <p:cTn id="56" dur="250" fill="hold"/>
                                        <p:tgtEl>
                                          <p:spTgt spid="18"/>
                                        </p:tgtEl>
                                        <p:attrNameLst>
                                          <p:attrName>fillcolor</p:attrName>
                                        </p:attrNameLst>
                                      </p:cBhvr>
                                      <p:to>
                                        <a:srgbClr val="FF0000"/>
                                      </p:to>
                                    </p:animClr>
                                    <p:set>
                                      <p:cBhvr>
                                        <p:cTn id="57" dur="250" fill="hold"/>
                                        <p:tgtEl>
                                          <p:spTgt spid="18"/>
                                        </p:tgtEl>
                                        <p:attrNameLst>
                                          <p:attrName>fill.type</p:attrName>
                                        </p:attrNameLst>
                                      </p:cBhvr>
                                      <p:to>
                                        <p:strVal val="solid"/>
                                      </p:to>
                                    </p:set>
                                    <p:set>
                                      <p:cBhvr>
                                        <p:cTn id="58" dur="250" fill="hold"/>
                                        <p:tgtEl>
                                          <p:spTgt spid="18"/>
                                        </p:tgtEl>
                                        <p:attrNameLst>
                                          <p:attrName>fill.on</p:attrName>
                                        </p:attrNameLst>
                                      </p:cBhvr>
                                      <p:to>
                                        <p:strVal val="true"/>
                                      </p:to>
                                    </p:set>
                                  </p:childTnLst>
                                </p:cTn>
                              </p:par>
                            </p:childTnLst>
                          </p:cTn>
                        </p:par>
                        <p:par>
                          <p:cTn id="59" fill="hold">
                            <p:stCondLst>
                              <p:cond delay="3000"/>
                            </p:stCondLst>
                            <p:childTnLst>
                              <p:par>
                                <p:cTn id="60" presetID="19" presetClass="emph" presetSubtype="0" fill="hold" grpId="0" nodeType="afterEffect">
                                  <p:stCondLst>
                                    <p:cond delay="0"/>
                                  </p:stCondLst>
                                  <p:childTnLst>
                                    <p:animClr clrSpc="rgb" dir="cw">
                                      <p:cBhvr override="childStyle">
                                        <p:cTn id="61" dur="250" fill="hold"/>
                                        <p:tgtEl>
                                          <p:spTgt spid="19"/>
                                        </p:tgtEl>
                                        <p:attrNameLst>
                                          <p:attrName>style.color</p:attrName>
                                        </p:attrNameLst>
                                      </p:cBhvr>
                                      <p:to>
                                        <a:srgbClr val="FF0000"/>
                                      </p:to>
                                    </p:animClr>
                                    <p:animClr clrSpc="rgb" dir="cw">
                                      <p:cBhvr>
                                        <p:cTn id="62" dur="250" fill="hold"/>
                                        <p:tgtEl>
                                          <p:spTgt spid="19"/>
                                        </p:tgtEl>
                                        <p:attrNameLst>
                                          <p:attrName>fillcolor</p:attrName>
                                        </p:attrNameLst>
                                      </p:cBhvr>
                                      <p:to>
                                        <a:srgbClr val="FF0000"/>
                                      </p:to>
                                    </p:animClr>
                                    <p:set>
                                      <p:cBhvr>
                                        <p:cTn id="63" dur="250" fill="hold"/>
                                        <p:tgtEl>
                                          <p:spTgt spid="19"/>
                                        </p:tgtEl>
                                        <p:attrNameLst>
                                          <p:attrName>fill.type</p:attrName>
                                        </p:attrNameLst>
                                      </p:cBhvr>
                                      <p:to>
                                        <p:strVal val="solid"/>
                                      </p:to>
                                    </p:set>
                                    <p:set>
                                      <p:cBhvr>
                                        <p:cTn id="64" dur="250" fill="hold"/>
                                        <p:tgtEl>
                                          <p:spTgt spid="19"/>
                                        </p:tgtEl>
                                        <p:attrNameLst>
                                          <p:attrName>fill.on</p:attrName>
                                        </p:attrNameLst>
                                      </p:cBhvr>
                                      <p:to>
                                        <p:strVal val="true"/>
                                      </p:to>
                                    </p:set>
                                  </p:childTnLst>
                                </p:cTn>
                              </p:par>
                            </p:childTnLst>
                          </p:cTn>
                        </p:par>
                        <p:par>
                          <p:cTn id="65" fill="hold">
                            <p:stCondLst>
                              <p:cond delay="3250"/>
                            </p:stCondLst>
                            <p:childTnLst>
                              <p:par>
                                <p:cTn id="66" presetID="19" presetClass="emph" presetSubtype="0" fill="hold" grpId="0" nodeType="afterEffect">
                                  <p:stCondLst>
                                    <p:cond delay="0"/>
                                  </p:stCondLst>
                                  <p:childTnLst>
                                    <p:animClr clrSpc="rgb" dir="cw">
                                      <p:cBhvr override="childStyle">
                                        <p:cTn id="67" dur="250" fill="hold"/>
                                        <p:tgtEl>
                                          <p:spTgt spid="20"/>
                                        </p:tgtEl>
                                        <p:attrNameLst>
                                          <p:attrName>style.color</p:attrName>
                                        </p:attrNameLst>
                                      </p:cBhvr>
                                      <p:to>
                                        <a:srgbClr val="FF0000"/>
                                      </p:to>
                                    </p:animClr>
                                    <p:animClr clrSpc="rgb" dir="cw">
                                      <p:cBhvr>
                                        <p:cTn id="68" dur="250" fill="hold"/>
                                        <p:tgtEl>
                                          <p:spTgt spid="20"/>
                                        </p:tgtEl>
                                        <p:attrNameLst>
                                          <p:attrName>fillcolor</p:attrName>
                                        </p:attrNameLst>
                                      </p:cBhvr>
                                      <p:to>
                                        <a:srgbClr val="FF0000"/>
                                      </p:to>
                                    </p:animClr>
                                    <p:set>
                                      <p:cBhvr>
                                        <p:cTn id="69" dur="250" fill="hold"/>
                                        <p:tgtEl>
                                          <p:spTgt spid="20"/>
                                        </p:tgtEl>
                                        <p:attrNameLst>
                                          <p:attrName>fill.type</p:attrName>
                                        </p:attrNameLst>
                                      </p:cBhvr>
                                      <p:to>
                                        <p:strVal val="solid"/>
                                      </p:to>
                                    </p:set>
                                    <p:set>
                                      <p:cBhvr>
                                        <p:cTn id="70" dur="250" fill="hold"/>
                                        <p:tgtEl>
                                          <p:spTgt spid="20"/>
                                        </p:tgtEl>
                                        <p:attrNameLst>
                                          <p:attrName>fill.on</p:attrName>
                                        </p:attrNameLst>
                                      </p:cBhvr>
                                      <p:to>
                                        <p:strVal val="true"/>
                                      </p:to>
                                    </p:set>
                                  </p:childTnLst>
                                </p:cTn>
                              </p:par>
                            </p:childTnLst>
                          </p:cTn>
                        </p:par>
                        <p:par>
                          <p:cTn id="71" fill="hold">
                            <p:stCondLst>
                              <p:cond delay="3500"/>
                            </p:stCondLst>
                            <p:childTnLst>
                              <p:par>
                                <p:cTn id="72" presetID="19" presetClass="emph" presetSubtype="0" fill="hold" grpId="0" nodeType="afterEffect">
                                  <p:stCondLst>
                                    <p:cond delay="0"/>
                                  </p:stCondLst>
                                  <p:childTnLst>
                                    <p:animClr clrSpc="rgb" dir="cw">
                                      <p:cBhvr override="childStyle">
                                        <p:cTn id="73" dur="250" fill="hold"/>
                                        <p:tgtEl>
                                          <p:spTgt spid="21"/>
                                        </p:tgtEl>
                                        <p:attrNameLst>
                                          <p:attrName>style.color</p:attrName>
                                        </p:attrNameLst>
                                      </p:cBhvr>
                                      <p:to>
                                        <a:srgbClr val="FF0000"/>
                                      </p:to>
                                    </p:animClr>
                                    <p:animClr clrSpc="rgb" dir="cw">
                                      <p:cBhvr>
                                        <p:cTn id="74" dur="250" fill="hold"/>
                                        <p:tgtEl>
                                          <p:spTgt spid="21"/>
                                        </p:tgtEl>
                                        <p:attrNameLst>
                                          <p:attrName>fillcolor</p:attrName>
                                        </p:attrNameLst>
                                      </p:cBhvr>
                                      <p:to>
                                        <a:srgbClr val="FF0000"/>
                                      </p:to>
                                    </p:animClr>
                                    <p:set>
                                      <p:cBhvr>
                                        <p:cTn id="75" dur="250" fill="hold"/>
                                        <p:tgtEl>
                                          <p:spTgt spid="21"/>
                                        </p:tgtEl>
                                        <p:attrNameLst>
                                          <p:attrName>fill.type</p:attrName>
                                        </p:attrNameLst>
                                      </p:cBhvr>
                                      <p:to>
                                        <p:strVal val="solid"/>
                                      </p:to>
                                    </p:set>
                                    <p:set>
                                      <p:cBhvr>
                                        <p:cTn id="76" dur="250" fill="hold"/>
                                        <p:tgtEl>
                                          <p:spTgt spid="21"/>
                                        </p:tgtEl>
                                        <p:attrNameLst>
                                          <p:attrName>fill.on</p:attrName>
                                        </p:attrNameLst>
                                      </p:cBhvr>
                                      <p:to>
                                        <p:strVal val="true"/>
                                      </p:to>
                                    </p:set>
                                  </p:childTnLst>
                                </p:cTn>
                              </p:par>
                            </p:childTnLst>
                          </p:cTn>
                        </p:par>
                        <p:par>
                          <p:cTn id="77" fill="hold">
                            <p:stCondLst>
                              <p:cond delay="3750"/>
                            </p:stCondLst>
                            <p:childTnLst>
                              <p:par>
                                <p:cTn id="78" presetID="19" presetClass="emph" presetSubtype="0" fill="hold" grpId="0" nodeType="afterEffect">
                                  <p:stCondLst>
                                    <p:cond delay="0"/>
                                  </p:stCondLst>
                                  <p:childTnLst>
                                    <p:animClr clrSpc="rgb" dir="cw">
                                      <p:cBhvr override="childStyle">
                                        <p:cTn id="79" dur="250" fill="hold"/>
                                        <p:tgtEl>
                                          <p:spTgt spid="22"/>
                                        </p:tgtEl>
                                        <p:attrNameLst>
                                          <p:attrName>style.color</p:attrName>
                                        </p:attrNameLst>
                                      </p:cBhvr>
                                      <p:to>
                                        <a:srgbClr val="FF0000"/>
                                      </p:to>
                                    </p:animClr>
                                    <p:animClr clrSpc="rgb" dir="cw">
                                      <p:cBhvr>
                                        <p:cTn id="80" dur="250" fill="hold"/>
                                        <p:tgtEl>
                                          <p:spTgt spid="22"/>
                                        </p:tgtEl>
                                        <p:attrNameLst>
                                          <p:attrName>fillcolor</p:attrName>
                                        </p:attrNameLst>
                                      </p:cBhvr>
                                      <p:to>
                                        <a:srgbClr val="FF0000"/>
                                      </p:to>
                                    </p:animClr>
                                    <p:set>
                                      <p:cBhvr>
                                        <p:cTn id="81" dur="250" fill="hold"/>
                                        <p:tgtEl>
                                          <p:spTgt spid="22"/>
                                        </p:tgtEl>
                                        <p:attrNameLst>
                                          <p:attrName>fill.type</p:attrName>
                                        </p:attrNameLst>
                                      </p:cBhvr>
                                      <p:to>
                                        <p:strVal val="solid"/>
                                      </p:to>
                                    </p:set>
                                    <p:set>
                                      <p:cBhvr>
                                        <p:cTn id="82" dur="250" fill="hold"/>
                                        <p:tgtEl>
                                          <p:spTgt spid="22"/>
                                        </p:tgtEl>
                                        <p:attrNameLst>
                                          <p:attrName>fill.on</p:attrName>
                                        </p:attrNameLst>
                                      </p:cBhvr>
                                      <p:to>
                                        <p:strVal val="true"/>
                                      </p:to>
                                    </p:set>
                                  </p:childTnLst>
                                </p:cTn>
                              </p:par>
                            </p:childTnLst>
                          </p:cTn>
                        </p:par>
                        <p:par>
                          <p:cTn id="83" fill="hold">
                            <p:stCondLst>
                              <p:cond delay="4000"/>
                            </p:stCondLst>
                            <p:childTnLst>
                              <p:par>
                                <p:cTn id="84" presetID="19" presetClass="emph" presetSubtype="0" fill="hold" grpId="0" nodeType="afterEffect">
                                  <p:stCondLst>
                                    <p:cond delay="0"/>
                                  </p:stCondLst>
                                  <p:childTnLst>
                                    <p:animClr clrSpc="rgb" dir="cw">
                                      <p:cBhvr override="childStyle">
                                        <p:cTn id="85" dur="250" fill="hold"/>
                                        <p:tgtEl>
                                          <p:spTgt spid="23"/>
                                        </p:tgtEl>
                                        <p:attrNameLst>
                                          <p:attrName>style.color</p:attrName>
                                        </p:attrNameLst>
                                      </p:cBhvr>
                                      <p:to>
                                        <a:srgbClr val="FF0000"/>
                                      </p:to>
                                    </p:animClr>
                                    <p:animClr clrSpc="rgb" dir="cw">
                                      <p:cBhvr>
                                        <p:cTn id="86" dur="250" fill="hold"/>
                                        <p:tgtEl>
                                          <p:spTgt spid="23"/>
                                        </p:tgtEl>
                                        <p:attrNameLst>
                                          <p:attrName>fillcolor</p:attrName>
                                        </p:attrNameLst>
                                      </p:cBhvr>
                                      <p:to>
                                        <a:srgbClr val="FF0000"/>
                                      </p:to>
                                    </p:animClr>
                                    <p:set>
                                      <p:cBhvr>
                                        <p:cTn id="87" dur="250" fill="hold"/>
                                        <p:tgtEl>
                                          <p:spTgt spid="23"/>
                                        </p:tgtEl>
                                        <p:attrNameLst>
                                          <p:attrName>fill.type</p:attrName>
                                        </p:attrNameLst>
                                      </p:cBhvr>
                                      <p:to>
                                        <p:strVal val="solid"/>
                                      </p:to>
                                    </p:set>
                                    <p:set>
                                      <p:cBhvr>
                                        <p:cTn id="88" dur="250" fill="hold"/>
                                        <p:tgtEl>
                                          <p:spTgt spid="23"/>
                                        </p:tgtEl>
                                        <p:attrNameLst>
                                          <p:attrName>fill.on</p:attrName>
                                        </p:attrNameLst>
                                      </p:cBhvr>
                                      <p:to>
                                        <p:strVal val="true"/>
                                      </p:to>
                                    </p:set>
                                  </p:childTnLst>
                                </p:cTn>
                              </p:par>
                            </p:childTnLst>
                          </p:cTn>
                        </p:par>
                        <p:par>
                          <p:cTn id="89" fill="hold">
                            <p:stCondLst>
                              <p:cond delay="4250"/>
                            </p:stCondLst>
                            <p:childTnLst>
                              <p:par>
                                <p:cTn id="90" presetID="19" presetClass="emph" presetSubtype="0" fill="hold" grpId="0" nodeType="afterEffect">
                                  <p:stCondLst>
                                    <p:cond delay="0"/>
                                  </p:stCondLst>
                                  <p:childTnLst>
                                    <p:animClr clrSpc="rgb" dir="cw">
                                      <p:cBhvr override="childStyle">
                                        <p:cTn id="91" dur="250" fill="hold"/>
                                        <p:tgtEl>
                                          <p:spTgt spid="24"/>
                                        </p:tgtEl>
                                        <p:attrNameLst>
                                          <p:attrName>style.color</p:attrName>
                                        </p:attrNameLst>
                                      </p:cBhvr>
                                      <p:to>
                                        <a:srgbClr val="FF0000"/>
                                      </p:to>
                                    </p:animClr>
                                    <p:animClr clrSpc="rgb" dir="cw">
                                      <p:cBhvr>
                                        <p:cTn id="92" dur="250" fill="hold"/>
                                        <p:tgtEl>
                                          <p:spTgt spid="24"/>
                                        </p:tgtEl>
                                        <p:attrNameLst>
                                          <p:attrName>fillcolor</p:attrName>
                                        </p:attrNameLst>
                                      </p:cBhvr>
                                      <p:to>
                                        <a:srgbClr val="FF0000"/>
                                      </p:to>
                                    </p:animClr>
                                    <p:set>
                                      <p:cBhvr>
                                        <p:cTn id="93" dur="250" fill="hold"/>
                                        <p:tgtEl>
                                          <p:spTgt spid="24"/>
                                        </p:tgtEl>
                                        <p:attrNameLst>
                                          <p:attrName>fill.type</p:attrName>
                                        </p:attrNameLst>
                                      </p:cBhvr>
                                      <p:to>
                                        <p:strVal val="solid"/>
                                      </p:to>
                                    </p:set>
                                    <p:set>
                                      <p:cBhvr>
                                        <p:cTn id="94" dur="250" fill="hold"/>
                                        <p:tgtEl>
                                          <p:spTgt spid="24"/>
                                        </p:tgtEl>
                                        <p:attrNameLst>
                                          <p:attrName>fill.on</p:attrName>
                                        </p:attrNameLst>
                                      </p:cBhvr>
                                      <p:to>
                                        <p:strVal val="true"/>
                                      </p:to>
                                    </p:set>
                                  </p:childTnLst>
                                </p:cTn>
                              </p:par>
                            </p:childTnLst>
                          </p:cTn>
                        </p:par>
                        <p:par>
                          <p:cTn id="95" fill="hold">
                            <p:stCondLst>
                              <p:cond delay="4500"/>
                            </p:stCondLst>
                            <p:childTnLst>
                              <p:par>
                                <p:cTn id="96" presetID="19" presetClass="emph" presetSubtype="0" fill="hold" grpId="0" nodeType="afterEffect">
                                  <p:stCondLst>
                                    <p:cond delay="0"/>
                                  </p:stCondLst>
                                  <p:childTnLst>
                                    <p:animClr clrSpc="rgb" dir="cw">
                                      <p:cBhvr override="childStyle">
                                        <p:cTn id="97" dur="250" fill="hold"/>
                                        <p:tgtEl>
                                          <p:spTgt spid="25"/>
                                        </p:tgtEl>
                                        <p:attrNameLst>
                                          <p:attrName>style.color</p:attrName>
                                        </p:attrNameLst>
                                      </p:cBhvr>
                                      <p:to>
                                        <a:srgbClr val="FF0000"/>
                                      </p:to>
                                    </p:animClr>
                                    <p:animClr clrSpc="rgb" dir="cw">
                                      <p:cBhvr>
                                        <p:cTn id="98" dur="250" fill="hold"/>
                                        <p:tgtEl>
                                          <p:spTgt spid="25"/>
                                        </p:tgtEl>
                                        <p:attrNameLst>
                                          <p:attrName>fillcolor</p:attrName>
                                        </p:attrNameLst>
                                      </p:cBhvr>
                                      <p:to>
                                        <a:srgbClr val="FF0000"/>
                                      </p:to>
                                    </p:animClr>
                                    <p:set>
                                      <p:cBhvr>
                                        <p:cTn id="99" dur="250" fill="hold"/>
                                        <p:tgtEl>
                                          <p:spTgt spid="25"/>
                                        </p:tgtEl>
                                        <p:attrNameLst>
                                          <p:attrName>fill.type</p:attrName>
                                        </p:attrNameLst>
                                      </p:cBhvr>
                                      <p:to>
                                        <p:strVal val="solid"/>
                                      </p:to>
                                    </p:set>
                                    <p:set>
                                      <p:cBhvr>
                                        <p:cTn id="100" dur="250" fill="hold"/>
                                        <p:tgtEl>
                                          <p:spTgt spid="25"/>
                                        </p:tgtEl>
                                        <p:attrNameLst>
                                          <p:attrName>fill.on</p:attrName>
                                        </p:attrNameLst>
                                      </p:cBhvr>
                                      <p:to>
                                        <p:strVal val="true"/>
                                      </p:to>
                                    </p:set>
                                  </p:childTnLst>
                                </p:cTn>
                              </p:par>
                            </p:childTnLst>
                          </p:cTn>
                        </p:par>
                        <p:par>
                          <p:cTn id="101" fill="hold">
                            <p:stCondLst>
                              <p:cond delay="4750"/>
                            </p:stCondLst>
                            <p:childTnLst>
                              <p:par>
                                <p:cTn id="102" presetID="19" presetClass="emph" presetSubtype="0" fill="hold" grpId="0" nodeType="afterEffect">
                                  <p:stCondLst>
                                    <p:cond delay="0"/>
                                  </p:stCondLst>
                                  <p:childTnLst>
                                    <p:animClr clrSpc="rgb" dir="cw">
                                      <p:cBhvr override="childStyle">
                                        <p:cTn id="103" dur="250" fill="hold"/>
                                        <p:tgtEl>
                                          <p:spTgt spid="26"/>
                                        </p:tgtEl>
                                        <p:attrNameLst>
                                          <p:attrName>style.color</p:attrName>
                                        </p:attrNameLst>
                                      </p:cBhvr>
                                      <p:to>
                                        <a:srgbClr val="FF0000"/>
                                      </p:to>
                                    </p:animClr>
                                    <p:animClr clrSpc="rgb" dir="cw">
                                      <p:cBhvr>
                                        <p:cTn id="104" dur="250" fill="hold"/>
                                        <p:tgtEl>
                                          <p:spTgt spid="26"/>
                                        </p:tgtEl>
                                        <p:attrNameLst>
                                          <p:attrName>fillcolor</p:attrName>
                                        </p:attrNameLst>
                                      </p:cBhvr>
                                      <p:to>
                                        <a:srgbClr val="FF0000"/>
                                      </p:to>
                                    </p:animClr>
                                    <p:set>
                                      <p:cBhvr>
                                        <p:cTn id="105" dur="250" fill="hold"/>
                                        <p:tgtEl>
                                          <p:spTgt spid="26"/>
                                        </p:tgtEl>
                                        <p:attrNameLst>
                                          <p:attrName>fill.type</p:attrName>
                                        </p:attrNameLst>
                                      </p:cBhvr>
                                      <p:to>
                                        <p:strVal val="solid"/>
                                      </p:to>
                                    </p:set>
                                    <p:set>
                                      <p:cBhvr>
                                        <p:cTn id="106" dur="250" fill="hold"/>
                                        <p:tgtEl>
                                          <p:spTgt spid="26"/>
                                        </p:tgtEl>
                                        <p:attrNameLst>
                                          <p:attrName>fill.on</p:attrName>
                                        </p:attrNameLst>
                                      </p:cBhvr>
                                      <p:to>
                                        <p:strVal val="true"/>
                                      </p:to>
                                    </p:set>
                                  </p:childTnLst>
                                </p:cTn>
                              </p:par>
                            </p:childTnLst>
                          </p:cTn>
                        </p:par>
                        <p:par>
                          <p:cTn id="107" fill="hold">
                            <p:stCondLst>
                              <p:cond delay="5000"/>
                            </p:stCondLst>
                            <p:childTnLst>
                              <p:par>
                                <p:cTn id="108" presetID="19" presetClass="emph" presetSubtype="0" fill="hold" grpId="0" nodeType="afterEffect">
                                  <p:stCondLst>
                                    <p:cond delay="0"/>
                                  </p:stCondLst>
                                  <p:childTnLst>
                                    <p:animClr clrSpc="rgb" dir="cw">
                                      <p:cBhvr override="childStyle">
                                        <p:cTn id="109" dur="250" fill="hold"/>
                                        <p:tgtEl>
                                          <p:spTgt spid="27"/>
                                        </p:tgtEl>
                                        <p:attrNameLst>
                                          <p:attrName>style.color</p:attrName>
                                        </p:attrNameLst>
                                      </p:cBhvr>
                                      <p:to>
                                        <a:srgbClr val="FF0000"/>
                                      </p:to>
                                    </p:animClr>
                                    <p:animClr clrSpc="rgb" dir="cw">
                                      <p:cBhvr>
                                        <p:cTn id="110" dur="250" fill="hold"/>
                                        <p:tgtEl>
                                          <p:spTgt spid="27"/>
                                        </p:tgtEl>
                                        <p:attrNameLst>
                                          <p:attrName>fillcolor</p:attrName>
                                        </p:attrNameLst>
                                      </p:cBhvr>
                                      <p:to>
                                        <a:srgbClr val="FF0000"/>
                                      </p:to>
                                    </p:animClr>
                                    <p:set>
                                      <p:cBhvr>
                                        <p:cTn id="111" dur="250" fill="hold"/>
                                        <p:tgtEl>
                                          <p:spTgt spid="27"/>
                                        </p:tgtEl>
                                        <p:attrNameLst>
                                          <p:attrName>fill.type</p:attrName>
                                        </p:attrNameLst>
                                      </p:cBhvr>
                                      <p:to>
                                        <p:strVal val="solid"/>
                                      </p:to>
                                    </p:set>
                                    <p:set>
                                      <p:cBhvr>
                                        <p:cTn id="112" dur="250" fill="hold"/>
                                        <p:tgtEl>
                                          <p:spTgt spid="27"/>
                                        </p:tgtEl>
                                        <p:attrNameLst>
                                          <p:attrName>fill.on</p:attrName>
                                        </p:attrNameLst>
                                      </p:cBhvr>
                                      <p:to>
                                        <p:strVal val="true"/>
                                      </p:to>
                                    </p:set>
                                  </p:childTnLst>
                                </p:cTn>
                              </p:par>
                            </p:childTnLst>
                          </p:cTn>
                        </p:par>
                        <p:par>
                          <p:cTn id="113" fill="hold">
                            <p:stCondLst>
                              <p:cond delay="5250"/>
                            </p:stCondLst>
                            <p:childTnLst>
                              <p:par>
                                <p:cTn id="114" presetID="19" presetClass="emph" presetSubtype="0" fill="hold" grpId="0" nodeType="afterEffect">
                                  <p:stCondLst>
                                    <p:cond delay="0"/>
                                  </p:stCondLst>
                                  <p:childTnLst>
                                    <p:animClr clrSpc="rgb" dir="cw">
                                      <p:cBhvr override="childStyle">
                                        <p:cTn id="115" dur="250" fill="hold"/>
                                        <p:tgtEl>
                                          <p:spTgt spid="28"/>
                                        </p:tgtEl>
                                        <p:attrNameLst>
                                          <p:attrName>style.color</p:attrName>
                                        </p:attrNameLst>
                                      </p:cBhvr>
                                      <p:to>
                                        <a:srgbClr val="FF0000"/>
                                      </p:to>
                                    </p:animClr>
                                    <p:animClr clrSpc="rgb" dir="cw">
                                      <p:cBhvr>
                                        <p:cTn id="116" dur="250" fill="hold"/>
                                        <p:tgtEl>
                                          <p:spTgt spid="28"/>
                                        </p:tgtEl>
                                        <p:attrNameLst>
                                          <p:attrName>fillcolor</p:attrName>
                                        </p:attrNameLst>
                                      </p:cBhvr>
                                      <p:to>
                                        <a:srgbClr val="FF0000"/>
                                      </p:to>
                                    </p:animClr>
                                    <p:set>
                                      <p:cBhvr>
                                        <p:cTn id="117" dur="250" fill="hold"/>
                                        <p:tgtEl>
                                          <p:spTgt spid="28"/>
                                        </p:tgtEl>
                                        <p:attrNameLst>
                                          <p:attrName>fill.type</p:attrName>
                                        </p:attrNameLst>
                                      </p:cBhvr>
                                      <p:to>
                                        <p:strVal val="solid"/>
                                      </p:to>
                                    </p:set>
                                    <p:set>
                                      <p:cBhvr>
                                        <p:cTn id="118" dur="250" fill="hold"/>
                                        <p:tgtEl>
                                          <p:spTgt spid="28"/>
                                        </p:tgtEl>
                                        <p:attrNameLst>
                                          <p:attrName>fill.on</p:attrName>
                                        </p:attrNameLst>
                                      </p:cBhvr>
                                      <p:to>
                                        <p:strVal val="true"/>
                                      </p:to>
                                    </p:set>
                                  </p:childTnLst>
                                </p:cTn>
                              </p:par>
                            </p:childTnLst>
                          </p:cTn>
                        </p:par>
                        <p:par>
                          <p:cTn id="119" fill="hold">
                            <p:stCondLst>
                              <p:cond delay="5500"/>
                            </p:stCondLst>
                            <p:childTnLst>
                              <p:par>
                                <p:cTn id="120" presetID="19" presetClass="emph" presetSubtype="0" fill="hold" grpId="0" nodeType="afterEffect">
                                  <p:stCondLst>
                                    <p:cond delay="0"/>
                                  </p:stCondLst>
                                  <p:childTnLst>
                                    <p:animClr clrSpc="rgb" dir="cw">
                                      <p:cBhvr override="childStyle">
                                        <p:cTn id="121" dur="250" fill="hold"/>
                                        <p:tgtEl>
                                          <p:spTgt spid="29"/>
                                        </p:tgtEl>
                                        <p:attrNameLst>
                                          <p:attrName>style.color</p:attrName>
                                        </p:attrNameLst>
                                      </p:cBhvr>
                                      <p:to>
                                        <a:srgbClr val="FF0000"/>
                                      </p:to>
                                    </p:animClr>
                                    <p:animClr clrSpc="rgb" dir="cw">
                                      <p:cBhvr>
                                        <p:cTn id="122" dur="250" fill="hold"/>
                                        <p:tgtEl>
                                          <p:spTgt spid="29"/>
                                        </p:tgtEl>
                                        <p:attrNameLst>
                                          <p:attrName>fillcolor</p:attrName>
                                        </p:attrNameLst>
                                      </p:cBhvr>
                                      <p:to>
                                        <a:srgbClr val="FF0000"/>
                                      </p:to>
                                    </p:animClr>
                                    <p:set>
                                      <p:cBhvr>
                                        <p:cTn id="123" dur="250" fill="hold"/>
                                        <p:tgtEl>
                                          <p:spTgt spid="29"/>
                                        </p:tgtEl>
                                        <p:attrNameLst>
                                          <p:attrName>fill.type</p:attrName>
                                        </p:attrNameLst>
                                      </p:cBhvr>
                                      <p:to>
                                        <p:strVal val="solid"/>
                                      </p:to>
                                    </p:set>
                                    <p:set>
                                      <p:cBhvr>
                                        <p:cTn id="124" dur="250" fill="hold"/>
                                        <p:tgtEl>
                                          <p:spTgt spid="29"/>
                                        </p:tgtEl>
                                        <p:attrNameLst>
                                          <p:attrName>fill.on</p:attrName>
                                        </p:attrNameLst>
                                      </p:cBhvr>
                                      <p:to>
                                        <p:strVal val="true"/>
                                      </p:to>
                                    </p:set>
                                  </p:childTnLst>
                                </p:cTn>
                              </p:par>
                            </p:childTnLst>
                          </p:cTn>
                        </p:par>
                        <p:par>
                          <p:cTn id="125" fill="hold">
                            <p:stCondLst>
                              <p:cond delay="5750"/>
                            </p:stCondLst>
                            <p:childTnLst>
                              <p:par>
                                <p:cTn id="126" presetID="19" presetClass="emph" presetSubtype="0" fill="hold" grpId="0" nodeType="afterEffect">
                                  <p:stCondLst>
                                    <p:cond delay="0"/>
                                  </p:stCondLst>
                                  <p:childTnLst>
                                    <p:animClr clrSpc="rgb" dir="cw">
                                      <p:cBhvr override="childStyle">
                                        <p:cTn id="127" dur="250" fill="hold"/>
                                        <p:tgtEl>
                                          <p:spTgt spid="30"/>
                                        </p:tgtEl>
                                        <p:attrNameLst>
                                          <p:attrName>style.color</p:attrName>
                                        </p:attrNameLst>
                                      </p:cBhvr>
                                      <p:to>
                                        <a:srgbClr val="FF0000"/>
                                      </p:to>
                                    </p:animClr>
                                    <p:animClr clrSpc="rgb" dir="cw">
                                      <p:cBhvr>
                                        <p:cTn id="128" dur="250" fill="hold"/>
                                        <p:tgtEl>
                                          <p:spTgt spid="30"/>
                                        </p:tgtEl>
                                        <p:attrNameLst>
                                          <p:attrName>fillcolor</p:attrName>
                                        </p:attrNameLst>
                                      </p:cBhvr>
                                      <p:to>
                                        <a:srgbClr val="FF0000"/>
                                      </p:to>
                                    </p:animClr>
                                    <p:set>
                                      <p:cBhvr>
                                        <p:cTn id="129" dur="250" fill="hold"/>
                                        <p:tgtEl>
                                          <p:spTgt spid="30"/>
                                        </p:tgtEl>
                                        <p:attrNameLst>
                                          <p:attrName>fill.type</p:attrName>
                                        </p:attrNameLst>
                                      </p:cBhvr>
                                      <p:to>
                                        <p:strVal val="solid"/>
                                      </p:to>
                                    </p:set>
                                    <p:set>
                                      <p:cBhvr>
                                        <p:cTn id="130" dur="250" fill="hold"/>
                                        <p:tgtEl>
                                          <p:spTgt spid="30"/>
                                        </p:tgtEl>
                                        <p:attrNameLst>
                                          <p:attrName>fill.on</p:attrName>
                                        </p:attrNameLst>
                                      </p:cBhvr>
                                      <p:to>
                                        <p:strVal val="true"/>
                                      </p:to>
                                    </p:set>
                                  </p:childTnLst>
                                </p:cTn>
                              </p:par>
                            </p:childTnLst>
                          </p:cTn>
                        </p:par>
                        <p:par>
                          <p:cTn id="131" fill="hold">
                            <p:stCondLst>
                              <p:cond delay="6000"/>
                            </p:stCondLst>
                            <p:childTnLst>
                              <p:par>
                                <p:cTn id="132" presetID="19" presetClass="emph" presetSubtype="0" fill="hold" grpId="0" nodeType="afterEffect">
                                  <p:stCondLst>
                                    <p:cond delay="0"/>
                                  </p:stCondLst>
                                  <p:childTnLst>
                                    <p:animClr clrSpc="rgb" dir="cw">
                                      <p:cBhvr override="childStyle">
                                        <p:cTn id="133" dur="250" fill="hold"/>
                                        <p:tgtEl>
                                          <p:spTgt spid="31"/>
                                        </p:tgtEl>
                                        <p:attrNameLst>
                                          <p:attrName>style.color</p:attrName>
                                        </p:attrNameLst>
                                      </p:cBhvr>
                                      <p:to>
                                        <a:srgbClr val="FF0000"/>
                                      </p:to>
                                    </p:animClr>
                                    <p:animClr clrSpc="rgb" dir="cw">
                                      <p:cBhvr>
                                        <p:cTn id="134" dur="250" fill="hold"/>
                                        <p:tgtEl>
                                          <p:spTgt spid="31"/>
                                        </p:tgtEl>
                                        <p:attrNameLst>
                                          <p:attrName>fillcolor</p:attrName>
                                        </p:attrNameLst>
                                      </p:cBhvr>
                                      <p:to>
                                        <a:srgbClr val="FF0000"/>
                                      </p:to>
                                    </p:animClr>
                                    <p:set>
                                      <p:cBhvr>
                                        <p:cTn id="135" dur="250" fill="hold"/>
                                        <p:tgtEl>
                                          <p:spTgt spid="31"/>
                                        </p:tgtEl>
                                        <p:attrNameLst>
                                          <p:attrName>fill.type</p:attrName>
                                        </p:attrNameLst>
                                      </p:cBhvr>
                                      <p:to>
                                        <p:strVal val="solid"/>
                                      </p:to>
                                    </p:set>
                                    <p:set>
                                      <p:cBhvr>
                                        <p:cTn id="136" dur="250" fill="hold"/>
                                        <p:tgtEl>
                                          <p:spTgt spid="31"/>
                                        </p:tgtEl>
                                        <p:attrNameLst>
                                          <p:attrName>fill.on</p:attrName>
                                        </p:attrNameLst>
                                      </p:cBhvr>
                                      <p:to>
                                        <p:strVal val="true"/>
                                      </p:to>
                                    </p:set>
                                  </p:childTnLst>
                                </p:cTn>
                              </p:par>
                            </p:childTnLst>
                          </p:cTn>
                        </p:par>
                        <p:par>
                          <p:cTn id="137" fill="hold">
                            <p:stCondLst>
                              <p:cond delay="6250"/>
                            </p:stCondLst>
                            <p:childTnLst>
                              <p:par>
                                <p:cTn id="138" presetID="19" presetClass="emph" presetSubtype="0" fill="hold" grpId="0" nodeType="afterEffect">
                                  <p:stCondLst>
                                    <p:cond delay="0"/>
                                  </p:stCondLst>
                                  <p:childTnLst>
                                    <p:animClr clrSpc="rgb" dir="cw">
                                      <p:cBhvr override="childStyle">
                                        <p:cTn id="139" dur="250" fill="hold"/>
                                        <p:tgtEl>
                                          <p:spTgt spid="32"/>
                                        </p:tgtEl>
                                        <p:attrNameLst>
                                          <p:attrName>style.color</p:attrName>
                                        </p:attrNameLst>
                                      </p:cBhvr>
                                      <p:to>
                                        <a:srgbClr val="FF0000"/>
                                      </p:to>
                                    </p:animClr>
                                    <p:animClr clrSpc="rgb" dir="cw">
                                      <p:cBhvr>
                                        <p:cTn id="140" dur="250" fill="hold"/>
                                        <p:tgtEl>
                                          <p:spTgt spid="32"/>
                                        </p:tgtEl>
                                        <p:attrNameLst>
                                          <p:attrName>fillcolor</p:attrName>
                                        </p:attrNameLst>
                                      </p:cBhvr>
                                      <p:to>
                                        <a:srgbClr val="FF0000"/>
                                      </p:to>
                                    </p:animClr>
                                    <p:set>
                                      <p:cBhvr>
                                        <p:cTn id="141" dur="250" fill="hold"/>
                                        <p:tgtEl>
                                          <p:spTgt spid="32"/>
                                        </p:tgtEl>
                                        <p:attrNameLst>
                                          <p:attrName>fill.type</p:attrName>
                                        </p:attrNameLst>
                                      </p:cBhvr>
                                      <p:to>
                                        <p:strVal val="solid"/>
                                      </p:to>
                                    </p:set>
                                    <p:set>
                                      <p:cBhvr>
                                        <p:cTn id="142" dur="250" fill="hold"/>
                                        <p:tgtEl>
                                          <p:spTgt spid="32"/>
                                        </p:tgtEl>
                                        <p:attrNameLst>
                                          <p:attrName>fill.on</p:attrName>
                                        </p:attrNameLst>
                                      </p:cBhvr>
                                      <p:to>
                                        <p:strVal val="true"/>
                                      </p:to>
                                    </p:set>
                                  </p:childTnLst>
                                </p:cTn>
                              </p:par>
                            </p:childTnLst>
                          </p:cTn>
                        </p:par>
                        <p:par>
                          <p:cTn id="143" fill="hold">
                            <p:stCondLst>
                              <p:cond delay="6500"/>
                            </p:stCondLst>
                            <p:childTnLst>
                              <p:par>
                                <p:cTn id="144" presetID="19" presetClass="emph" presetSubtype="0" fill="hold" grpId="0" nodeType="afterEffect">
                                  <p:stCondLst>
                                    <p:cond delay="0"/>
                                  </p:stCondLst>
                                  <p:childTnLst>
                                    <p:animClr clrSpc="rgb" dir="cw">
                                      <p:cBhvr override="childStyle">
                                        <p:cTn id="145" dur="250" fill="hold"/>
                                        <p:tgtEl>
                                          <p:spTgt spid="33"/>
                                        </p:tgtEl>
                                        <p:attrNameLst>
                                          <p:attrName>style.color</p:attrName>
                                        </p:attrNameLst>
                                      </p:cBhvr>
                                      <p:to>
                                        <a:srgbClr val="FF0000"/>
                                      </p:to>
                                    </p:animClr>
                                    <p:animClr clrSpc="rgb" dir="cw">
                                      <p:cBhvr>
                                        <p:cTn id="146" dur="250" fill="hold"/>
                                        <p:tgtEl>
                                          <p:spTgt spid="33"/>
                                        </p:tgtEl>
                                        <p:attrNameLst>
                                          <p:attrName>fillcolor</p:attrName>
                                        </p:attrNameLst>
                                      </p:cBhvr>
                                      <p:to>
                                        <a:srgbClr val="FF0000"/>
                                      </p:to>
                                    </p:animClr>
                                    <p:set>
                                      <p:cBhvr>
                                        <p:cTn id="147" dur="250" fill="hold"/>
                                        <p:tgtEl>
                                          <p:spTgt spid="33"/>
                                        </p:tgtEl>
                                        <p:attrNameLst>
                                          <p:attrName>fill.type</p:attrName>
                                        </p:attrNameLst>
                                      </p:cBhvr>
                                      <p:to>
                                        <p:strVal val="solid"/>
                                      </p:to>
                                    </p:set>
                                    <p:set>
                                      <p:cBhvr>
                                        <p:cTn id="148" dur="250" fill="hold"/>
                                        <p:tgtEl>
                                          <p:spTgt spid="33"/>
                                        </p:tgtEl>
                                        <p:attrNameLst>
                                          <p:attrName>fill.on</p:attrName>
                                        </p:attrNameLst>
                                      </p:cBhvr>
                                      <p:to>
                                        <p:strVal val="true"/>
                                      </p:to>
                                    </p:set>
                                  </p:childTnLst>
                                </p:cTn>
                              </p:par>
                            </p:childTnLst>
                          </p:cTn>
                        </p:par>
                        <p:par>
                          <p:cTn id="149" fill="hold">
                            <p:stCondLst>
                              <p:cond delay="6750"/>
                            </p:stCondLst>
                            <p:childTnLst>
                              <p:par>
                                <p:cTn id="150" presetID="19" presetClass="emph" presetSubtype="0" fill="hold" grpId="0" nodeType="afterEffect">
                                  <p:stCondLst>
                                    <p:cond delay="0"/>
                                  </p:stCondLst>
                                  <p:childTnLst>
                                    <p:animClr clrSpc="rgb" dir="cw">
                                      <p:cBhvr override="childStyle">
                                        <p:cTn id="151" dur="250" fill="hold"/>
                                        <p:tgtEl>
                                          <p:spTgt spid="34"/>
                                        </p:tgtEl>
                                        <p:attrNameLst>
                                          <p:attrName>style.color</p:attrName>
                                        </p:attrNameLst>
                                      </p:cBhvr>
                                      <p:to>
                                        <a:srgbClr val="FF0000"/>
                                      </p:to>
                                    </p:animClr>
                                    <p:animClr clrSpc="rgb" dir="cw">
                                      <p:cBhvr>
                                        <p:cTn id="152" dur="250" fill="hold"/>
                                        <p:tgtEl>
                                          <p:spTgt spid="34"/>
                                        </p:tgtEl>
                                        <p:attrNameLst>
                                          <p:attrName>fillcolor</p:attrName>
                                        </p:attrNameLst>
                                      </p:cBhvr>
                                      <p:to>
                                        <a:srgbClr val="FF0000"/>
                                      </p:to>
                                    </p:animClr>
                                    <p:set>
                                      <p:cBhvr>
                                        <p:cTn id="153" dur="250" fill="hold"/>
                                        <p:tgtEl>
                                          <p:spTgt spid="34"/>
                                        </p:tgtEl>
                                        <p:attrNameLst>
                                          <p:attrName>fill.type</p:attrName>
                                        </p:attrNameLst>
                                      </p:cBhvr>
                                      <p:to>
                                        <p:strVal val="solid"/>
                                      </p:to>
                                    </p:set>
                                    <p:set>
                                      <p:cBhvr>
                                        <p:cTn id="154" dur="250" fill="hold"/>
                                        <p:tgtEl>
                                          <p:spTgt spid="34"/>
                                        </p:tgtEl>
                                        <p:attrNameLst>
                                          <p:attrName>fill.on</p:attrName>
                                        </p:attrNameLst>
                                      </p:cBhvr>
                                      <p:to>
                                        <p:strVal val="true"/>
                                      </p:to>
                                    </p:set>
                                  </p:childTnLst>
                                </p:cTn>
                              </p:par>
                            </p:childTnLst>
                          </p:cTn>
                        </p:par>
                        <p:par>
                          <p:cTn id="155" fill="hold">
                            <p:stCondLst>
                              <p:cond delay="7000"/>
                            </p:stCondLst>
                            <p:childTnLst>
                              <p:par>
                                <p:cTn id="156" presetID="19" presetClass="emph" presetSubtype="0" fill="hold" grpId="0" nodeType="afterEffect">
                                  <p:stCondLst>
                                    <p:cond delay="0"/>
                                  </p:stCondLst>
                                  <p:childTnLst>
                                    <p:animClr clrSpc="rgb" dir="cw">
                                      <p:cBhvr override="childStyle">
                                        <p:cTn id="157" dur="250" fill="hold"/>
                                        <p:tgtEl>
                                          <p:spTgt spid="35"/>
                                        </p:tgtEl>
                                        <p:attrNameLst>
                                          <p:attrName>style.color</p:attrName>
                                        </p:attrNameLst>
                                      </p:cBhvr>
                                      <p:to>
                                        <a:srgbClr val="FF0000"/>
                                      </p:to>
                                    </p:animClr>
                                    <p:animClr clrSpc="rgb" dir="cw">
                                      <p:cBhvr>
                                        <p:cTn id="158" dur="250" fill="hold"/>
                                        <p:tgtEl>
                                          <p:spTgt spid="35"/>
                                        </p:tgtEl>
                                        <p:attrNameLst>
                                          <p:attrName>fillcolor</p:attrName>
                                        </p:attrNameLst>
                                      </p:cBhvr>
                                      <p:to>
                                        <a:srgbClr val="FF0000"/>
                                      </p:to>
                                    </p:animClr>
                                    <p:set>
                                      <p:cBhvr>
                                        <p:cTn id="159" dur="250" fill="hold"/>
                                        <p:tgtEl>
                                          <p:spTgt spid="35"/>
                                        </p:tgtEl>
                                        <p:attrNameLst>
                                          <p:attrName>fill.type</p:attrName>
                                        </p:attrNameLst>
                                      </p:cBhvr>
                                      <p:to>
                                        <p:strVal val="solid"/>
                                      </p:to>
                                    </p:set>
                                    <p:set>
                                      <p:cBhvr>
                                        <p:cTn id="160" dur="250" fill="hold"/>
                                        <p:tgtEl>
                                          <p:spTgt spid="35"/>
                                        </p:tgtEl>
                                        <p:attrNameLst>
                                          <p:attrName>fill.on</p:attrName>
                                        </p:attrNameLst>
                                      </p:cBhvr>
                                      <p:to>
                                        <p:strVal val="true"/>
                                      </p:to>
                                    </p:set>
                                  </p:childTnLst>
                                </p:cTn>
                              </p:par>
                            </p:childTnLst>
                          </p:cTn>
                        </p:par>
                        <p:par>
                          <p:cTn id="161" fill="hold">
                            <p:stCondLst>
                              <p:cond delay="7250"/>
                            </p:stCondLst>
                            <p:childTnLst>
                              <p:par>
                                <p:cTn id="162" presetID="19" presetClass="emph" presetSubtype="0" fill="hold" grpId="0" nodeType="afterEffect">
                                  <p:stCondLst>
                                    <p:cond delay="0"/>
                                  </p:stCondLst>
                                  <p:childTnLst>
                                    <p:animClr clrSpc="rgb" dir="cw">
                                      <p:cBhvr override="childStyle">
                                        <p:cTn id="163" dur="250" fill="hold"/>
                                        <p:tgtEl>
                                          <p:spTgt spid="36"/>
                                        </p:tgtEl>
                                        <p:attrNameLst>
                                          <p:attrName>style.color</p:attrName>
                                        </p:attrNameLst>
                                      </p:cBhvr>
                                      <p:to>
                                        <a:srgbClr val="FF0000"/>
                                      </p:to>
                                    </p:animClr>
                                    <p:animClr clrSpc="rgb" dir="cw">
                                      <p:cBhvr>
                                        <p:cTn id="164" dur="250" fill="hold"/>
                                        <p:tgtEl>
                                          <p:spTgt spid="36"/>
                                        </p:tgtEl>
                                        <p:attrNameLst>
                                          <p:attrName>fillcolor</p:attrName>
                                        </p:attrNameLst>
                                      </p:cBhvr>
                                      <p:to>
                                        <a:srgbClr val="FF0000"/>
                                      </p:to>
                                    </p:animClr>
                                    <p:set>
                                      <p:cBhvr>
                                        <p:cTn id="165" dur="250" fill="hold"/>
                                        <p:tgtEl>
                                          <p:spTgt spid="36"/>
                                        </p:tgtEl>
                                        <p:attrNameLst>
                                          <p:attrName>fill.type</p:attrName>
                                        </p:attrNameLst>
                                      </p:cBhvr>
                                      <p:to>
                                        <p:strVal val="solid"/>
                                      </p:to>
                                    </p:set>
                                    <p:set>
                                      <p:cBhvr>
                                        <p:cTn id="166" dur="250"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2">
                <a:tint val="100000"/>
                <a:shade val="0"/>
                <a:satMod val="100000"/>
              </a:schemeClr>
            </a:gs>
            <a:gs pos="64000">
              <a:schemeClr val="bg2">
                <a:tint val="100000"/>
                <a:shade val="30000"/>
                <a:satMod val="100000"/>
              </a:schemeClr>
            </a:gs>
            <a:gs pos="62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fontScale="925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2. WHAT IS DATA ABSTRACTION TYPE (ADT)?</a:t>
            </a:r>
          </a:p>
        </p:txBody>
      </p:sp>
      <p:pic>
        <p:nvPicPr>
          <p:cNvPr id="7" name="Picture 6"/>
          <p:cNvPicPr>
            <a:picLocks noChangeAspect="1"/>
          </p:cNvPicPr>
          <p:nvPr/>
        </p:nvPicPr>
        <p:blipFill>
          <a:blip r:embed="rId3"/>
          <a:stretch>
            <a:fillRect/>
          </a:stretch>
        </p:blipFill>
        <p:spPr>
          <a:xfrm>
            <a:off x="7161212" y="809625"/>
            <a:ext cx="4879665" cy="3564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89012" y="838200"/>
            <a:ext cx="6019800" cy="4154984"/>
          </a:xfrm>
          <a:prstGeom prst="rect">
            <a:avLst/>
          </a:prstGeom>
          <a:noFill/>
        </p:spPr>
        <p:txBody>
          <a:bodyPr wrap="square" rtlCol="0">
            <a:spAutoFit/>
          </a:bodyPr>
          <a:lstStyle/>
          <a:p>
            <a:pPr algn="just"/>
            <a:r>
              <a:rPr lang="en-US" dirty="0"/>
              <a:t>An abstract data type (ADT) is a specification of a data type in some programming languages, independent of the implementation. The interface for the ADT is defined by the type and set of operations on that type. The behavior of each operation is determined by its inputs and outputs. </a:t>
            </a:r>
          </a:p>
          <a:p>
            <a:pPr algn="just"/>
            <a:r>
              <a:rPr lang="en-US" dirty="0"/>
              <a:t>ADT is not exactly as defined as how the data type is implemented. These implementation details are hidden from ADT users and protected from outside access - </a:t>
            </a:r>
            <a:r>
              <a:rPr lang="en-US" dirty="0">
                <a:solidFill>
                  <a:srgbClr val="FFFF00"/>
                </a:solidFill>
              </a:rPr>
              <a:t>Encapsulation</a:t>
            </a:r>
            <a:r>
              <a:rPr lang="en-US" dirty="0"/>
              <a:t>.</a:t>
            </a:r>
          </a:p>
        </p:txBody>
      </p:sp>
      <p:sp>
        <p:nvSpPr>
          <p:cNvPr id="2" name="Slide Number Placeholder 1">
            <a:extLst>
              <a:ext uri="{FF2B5EF4-FFF2-40B4-BE49-F238E27FC236}">
                <a16:creationId xmlns:a16="http://schemas.microsoft.com/office/drawing/2014/main" id="{02FF4DFD-AF64-4584-86B8-31A931CCAE18}"/>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31700224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2" presetClass="exit" presetSubtype="8" fill="hold" grpId="0" nodeType="after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0-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1000"/>
                            </p:stCondLst>
                            <p:childTnLst>
                              <p:par>
                                <p:cTn id="16" presetID="2" presetClass="exit" presetSubtype="2" fill="hold" nodeType="afterEffect">
                                  <p:stCondLst>
                                    <p:cond delay="0"/>
                                  </p:stCondLst>
                                  <p:childTnLst>
                                    <p:anim calcmode="lin" valueType="num">
                                      <p:cBhvr additive="base">
                                        <p:cTn id="17" dur="500"/>
                                        <p:tgtEl>
                                          <p:spTgt spid="7"/>
                                        </p:tgtEl>
                                        <p:attrNameLst>
                                          <p:attrName>ppt_x</p:attrName>
                                        </p:attrNameLst>
                                      </p:cBhvr>
                                      <p:tavLst>
                                        <p:tav tm="0">
                                          <p:val>
                                            <p:strVal val="ppt_x"/>
                                          </p:val>
                                        </p:tav>
                                        <p:tav tm="100000">
                                          <p:val>
                                            <p:strVal val="1+ppt_w/2"/>
                                          </p:val>
                                        </p:tav>
                                      </p:tavLst>
                                    </p:anim>
                                    <p:anim calcmode="lin" valueType="num">
                                      <p:cBhvr additive="base">
                                        <p:cTn id="18" dur="500"/>
                                        <p:tgtEl>
                                          <p:spTgt spid="7"/>
                                        </p:tgtEl>
                                        <p:attrNameLst>
                                          <p:attrName>ppt_y</p:attrName>
                                        </p:attrNameLst>
                                      </p:cBhvr>
                                      <p:tavLst>
                                        <p:tav tm="0">
                                          <p:val>
                                            <p:strVal val="ppt_y"/>
                                          </p:val>
                                        </p:tav>
                                        <p:tav tm="100000">
                                          <p:val>
                                            <p:strVal val="ppt_y"/>
                                          </p:val>
                                        </p:tav>
                                      </p:tavLst>
                                    </p:anim>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2">
                <a:tint val="100000"/>
                <a:shade val="0"/>
                <a:satMod val="100000"/>
              </a:schemeClr>
            </a:gs>
            <a:gs pos="64000">
              <a:schemeClr val="bg2">
                <a:tint val="100000"/>
                <a:shade val="30000"/>
                <a:satMod val="100000"/>
              </a:schemeClr>
            </a:gs>
            <a:gs pos="62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3. BENEFITS</a:t>
            </a:r>
          </a:p>
        </p:txBody>
      </p:sp>
      <p:sp>
        <p:nvSpPr>
          <p:cNvPr id="8" name="TextBox 7"/>
          <p:cNvSpPr txBox="1"/>
          <p:nvPr/>
        </p:nvSpPr>
        <p:spPr>
          <a:xfrm>
            <a:off x="989012" y="838200"/>
            <a:ext cx="6019800" cy="3847207"/>
          </a:xfrm>
          <a:prstGeom prst="rect">
            <a:avLst/>
          </a:prstGeom>
          <a:noFill/>
        </p:spPr>
        <p:txBody>
          <a:bodyPr wrap="square" rtlCol="0">
            <a:spAutoFit/>
          </a:bodyPr>
          <a:lstStyle/>
          <a:p>
            <a:pPr algn="just"/>
            <a:r>
              <a:rPr lang="en-US" b="1" dirty="0"/>
              <a:t>Manufacturer (who creates ADT) benefits:</a:t>
            </a:r>
          </a:p>
          <a:p>
            <a:pPr marL="342900" indent="-342900" algn="just">
              <a:buFont typeface="Wingdings" panose="05000000000000000000" pitchFamily="2" charset="2"/>
              <a:buChar char="§"/>
            </a:pPr>
            <a:r>
              <a:rPr lang="en-US" dirty="0"/>
              <a:t>Easy to modify, maintain</a:t>
            </a:r>
          </a:p>
          <a:p>
            <a:pPr marL="342900" indent="-342900" algn="just">
              <a:buFont typeface="Wingdings" panose="05000000000000000000" pitchFamily="2" charset="2"/>
              <a:buChar char="§"/>
            </a:pPr>
            <a:r>
              <a:rPr lang="en-US" dirty="0"/>
              <a:t>Profitable</a:t>
            </a:r>
          </a:p>
          <a:p>
            <a:pPr marL="342900" indent="-342900" algn="just">
              <a:buFont typeface="Wingdings" panose="05000000000000000000" pitchFamily="2" charset="2"/>
              <a:buChar char="§"/>
            </a:pPr>
            <a:r>
              <a:rPr lang="en-US" dirty="0"/>
              <a:t>Reusable</a:t>
            </a:r>
          </a:p>
          <a:p>
            <a:pPr algn="just"/>
            <a:endParaRPr lang="en-US" dirty="0"/>
          </a:p>
          <a:p>
            <a:pPr algn="just"/>
            <a:r>
              <a:rPr lang="en-US" b="1" dirty="0"/>
              <a:t>Client (who uses ADT) benefits:</a:t>
            </a:r>
          </a:p>
          <a:p>
            <a:pPr marL="342900" indent="-342900" algn="just">
              <a:buFont typeface="Wingdings" panose="05000000000000000000" pitchFamily="2" charset="2"/>
              <a:buChar char="ü"/>
            </a:pPr>
            <a:r>
              <a:rPr lang="en-US" dirty="0"/>
              <a:t>Simple To Use, Understand</a:t>
            </a:r>
          </a:p>
          <a:p>
            <a:pPr marL="342900" indent="-342900" algn="just">
              <a:buFont typeface="Wingdings" panose="05000000000000000000" pitchFamily="2" charset="2"/>
              <a:buChar char="ü"/>
            </a:pPr>
            <a:r>
              <a:rPr lang="en-US" dirty="0"/>
              <a:t>Familiar</a:t>
            </a:r>
          </a:p>
          <a:p>
            <a:pPr marL="342900" indent="-342900" algn="just">
              <a:buFont typeface="Wingdings" panose="05000000000000000000" pitchFamily="2" charset="2"/>
              <a:buChar char="ü"/>
            </a:pPr>
            <a:r>
              <a:rPr lang="en-US" dirty="0"/>
              <a:t>Cheap</a:t>
            </a:r>
          </a:p>
          <a:p>
            <a:pPr marL="342900" indent="-342900" algn="just">
              <a:buFont typeface="Wingdings" panose="05000000000000000000" pitchFamily="2" charset="2"/>
              <a:buChar char="ü"/>
            </a:pPr>
            <a:r>
              <a:rPr lang="en-US" dirty="0"/>
              <a:t>Component-based</a:t>
            </a:r>
          </a:p>
        </p:txBody>
      </p:sp>
      <p:pic>
        <p:nvPicPr>
          <p:cNvPr id="1026" name="Picture 2" descr="Benefits Icon. Internet Button On White Background. Stock Photo, Picture  And Royalty Free Image. Image 62466843.">
            <a:extLst>
              <a:ext uri="{FF2B5EF4-FFF2-40B4-BE49-F238E27FC236}">
                <a16:creationId xmlns:a16="http://schemas.microsoft.com/office/drawing/2014/main" id="{1370827B-9472-41D5-AAF9-9DEF7E6FDD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812" y="704849"/>
            <a:ext cx="4419600" cy="411390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Slide Number Placeholder 1">
            <a:extLst>
              <a:ext uri="{FF2B5EF4-FFF2-40B4-BE49-F238E27FC236}">
                <a16:creationId xmlns:a16="http://schemas.microsoft.com/office/drawing/2014/main" id="{A9950AF1-23D8-4125-B9A9-7C8D3751C58C}"/>
              </a:ext>
            </a:extLst>
          </p:cNvPr>
          <p:cNvSpPr>
            <a:spLocks noGrp="1"/>
          </p:cNvSpPr>
          <p:nvPr>
            <p:ph type="sldNum" sz="quarter" idx="12"/>
          </p:nvPr>
        </p:nvSpPr>
        <p:spPr/>
        <p:txBody>
          <a:bodyPr/>
          <a:lstStyle/>
          <a:p>
            <a:fld id="{C014DD1E-5D91-48A3-AD6D-45FBA980D106}" type="slidenum">
              <a:rPr lang="en-US" smtClean="0"/>
              <a:t>6</a:t>
            </a:fld>
            <a:endParaRPr lang="en-US"/>
          </a:p>
        </p:txBody>
      </p:sp>
    </p:spTree>
    <p:extLst>
      <p:ext uri="{BB962C8B-B14F-4D97-AF65-F5344CB8AC3E}">
        <p14:creationId xmlns:p14="http://schemas.microsoft.com/office/powerpoint/2010/main" val="28754466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2" presetClass="exit" presetSubtype="8" fill="hold" grpId="0" nodeType="after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0-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1000"/>
                            </p:stCondLst>
                            <p:childTnLst>
                              <p:par>
                                <p:cTn id="16" presetID="2" presetClass="exit" presetSubtype="2" fill="hold" nodeType="afterEffect">
                                  <p:stCondLst>
                                    <p:cond delay="0"/>
                                  </p:stCondLst>
                                  <p:childTnLst>
                                    <p:anim calcmode="lin" valueType="num">
                                      <p:cBhvr additive="base">
                                        <p:cTn id="17" dur="500"/>
                                        <p:tgtEl>
                                          <p:spTgt spid="1026"/>
                                        </p:tgtEl>
                                        <p:attrNameLst>
                                          <p:attrName>ppt_x</p:attrName>
                                        </p:attrNameLst>
                                      </p:cBhvr>
                                      <p:tavLst>
                                        <p:tav tm="0">
                                          <p:val>
                                            <p:strVal val="ppt_x"/>
                                          </p:val>
                                        </p:tav>
                                        <p:tav tm="100000">
                                          <p:val>
                                            <p:strVal val="1+ppt_w/2"/>
                                          </p:val>
                                        </p:tav>
                                      </p:tavLst>
                                    </p:anim>
                                    <p:anim calcmode="lin" valueType="num">
                                      <p:cBhvr additive="base">
                                        <p:cTn id="18" dur="500"/>
                                        <p:tgtEl>
                                          <p:spTgt spid="1026"/>
                                        </p:tgtEl>
                                        <p:attrNameLst>
                                          <p:attrName>ppt_y</p:attrName>
                                        </p:attrNameLst>
                                      </p:cBhvr>
                                      <p:tavLst>
                                        <p:tav tm="0">
                                          <p:val>
                                            <p:strVal val="ppt_y"/>
                                          </p:val>
                                        </p:tav>
                                        <p:tav tm="100000">
                                          <p:val>
                                            <p:strVal val="ppt_y"/>
                                          </p:val>
                                        </p:tav>
                                      </p:tavLst>
                                    </p:anim>
                                    <p:set>
                                      <p:cBhvr>
                                        <p:cTn id="19"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23156" y="824779"/>
            <a:ext cx="9028112" cy="609600"/>
          </a:xfrm>
        </p:spPr>
        <p:txBody>
          <a:bodyPr>
            <a:normAutofit fontScale="92500"/>
          </a:bodyPr>
          <a:lstStyle/>
          <a:p>
            <a:r>
              <a:rPr lang="en-US" sz="3200" dirty="0">
                <a:solidFill>
                  <a:schemeClr val="accent1">
                    <a:lumMod val="60000"/>
                    <a:lumOff val="40000"/>
                  </a:schemeClr>
                </a:solidFill>
              </a:rPr>
              <a:t>4. ADT from definition to implementation</a:t>
            </a:r>
          </a:p>
        </p:txBody>
      </p:sp>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2412" y="1524000"/>
            <a:ext cx="3808412" cy="461665"/>
          </a:xfrm>
          <a:prstGeom prst="rect">
            <a:avLst/>
          </a:prstGeom>
        </p:spPr>
        <p:txBody>
          <a:bodyPr wrap="square">
            <a:spAutoFit/>
          </a:bodyPr>
          <a:lstStyle/>
          <a:p>
            <a:r>
              <a:rPr lang="en-US" dirty="0">
                <a:solidFill>
                  <a:srgbClr val="FFFFFF"/>
                </a:solidFill>
                <a:latin typeface="Arial" panose="020B0604020202020204" pitchFamily="34" charset="0"/>
              </a:rPr>
              <a:t>System design with ADTs</a:t>
            </a:r>
            <a:endParaRPr lang="en-US" dirty="0"/>
          </a:p>
        </p:txBody>
      </p:sp>
      <p:sp>
        <p:nvSpPr>
          <p:cNvPr id="6" name="Rectangle 5"/>
          <p:cNvSpPr/>
          <p:nvPr/>
        </p:nvSpPr>
        <p:spPr>
          <a:xfrm>
            <a:off x="2817812" y="2066925"/>
            <a:ext cx="28194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1. Problem definition</a:t>
            </a:r>
            <a:endParaRPr lang="en-US" sz="2800" dirty="0"/>
          </a:p>
        </p:txBody>
      </p:sp>
      <p:sp>
        <p:nvSpPr>
          <p:cNvPr id="14" name="Rectangle 13"/>
          <p:cNvSpPr/>
          <p:nvPr/>
        </p:nvSpPr>
        <p:spPr>
          <a:xfrm>
            <a:off x="7129461" y="1905000"/>
            <a:ext cx="36195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2. Identification of ADTs </a:t>
            </a:r>
          </a:p>
          <a:p>
            <a:r>
              <a:rPr lang="en-US" dirty="0"/>
              <a:t>(identify data or attributes)</a:t>
            </a:r>
          </a:p>
        </p:txBody>
      </p:sp>
      <p:cxnSp>
        <p:nvCxnSpPr>
          <p:cNvPr id="16" name="Straight Arrow Connector 15"/>
          <p:cNvCxnSpPr>
            <a:stCxn id="6" idx="3"/>
            <a:endCxn id="14" idx="1"/>
          </p:cNvCxnSpPr>
          <p:nvPr/>
        </p:nvCxnSpPr>
        <p:spPr>
          <a:xfrm flipV="1">
            <a:off x="5637212" y="2362200"/>
            <a:ext cx="1492249" cy="952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7144542" y="3276600"/>
            <a:ext cx="3589337"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3. Specify ADT operations</a:t>
            </a:r>
          </a:p>
        </p:txBody>
      </p:sp>
      <p:cxnSp>
        <p:nvCxnSpPr>
          <p:cNvPr id="21" name="Straight Arrow Connector 20"/>
          <p:cNvCxnSpPr>
            <a:stCxn id="14" idx="2"/>
            <a:endCxn id="20" idx="0"/>
          </p:cNvCxnSpPr>
          <p:nvPr/>
        </p:nvCxnSpPr>
        <p:spPr>
          <a:xfrm>
            <a:off x="8939211" y="2819400"/>
            <a:ext cx="0" cy="4572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817812" y="3276600"/>
            <a:ext cx="3589337"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4. Specify ADT interactions</a:t>
            </a:r>
          </a:p>
        </p:txBody>
      </p:sp>
      <p:cxnSp>
        <p:nvCxnSpPr>
          <p:cNvPr id="29" name="Straight Arrow Connector 28"/>
          <p:cNvCxnSpPr>
            <a:stCxn id="20" idx="1"/>
            <a:endCxn id="28" idx="3"/>
          </p:cNvCxnSpPr>
          <p:nvPr/>
        </p:nvCxnSpPr>
        <p:spPr>
          <a:xfrm flipH="1">
            <a:off x="6407149" y="3543300"/>
            <a:ext cx="73739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970212" y="4953000"/>
            <a:ext cx="33528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5. Implement ADTs</a:t>
            </a:r>
            <a:endParaRPr lang="en-US" sz="2800" dirty="0"/>
          </a:p>
        </p:txBody>
      </p:sp>
      <p:sp>
        <p:nvSpPr>
          <p:cNvPr id="38" name="Rectangle 37"/>
          <p:cNvSpPr/>
          <p:nvPr/>
        </p:nvSpPr>
        <p:spPr>
          <a:xfrm>
            <a:off x="5272880" y="4076700"/>
            <a:ext cx="4191794" cy="4953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Identify object hierarchy (if using OOP)</a:t>
            </a:r>
            <a:endParaRPr lang="en-US" dirty="0">
              <a:solidFill>
                <a:sysClr val="windowText" lastClr="000000"/>
              </a:solidFill>
            </a:endParaRPr>
          </a:p>
        </p:txBody>
      </p:sp>
      <p:cxnSp>
        <p:nvCxnSpPr>
          <p:cNvPr id="40" name="Straight Arrow Connector 39"/>
          <p:cNvCxnSpPr>
            <a:stCxn id="28" idx="2"/>
            <a:endCxn id="33" idx="0"/>
          </p:cNvCxnSpPr>
          <p:nvPr/>
        </p:nvCxnSpPr>
        <p:spPr>
          <a:xfrm>
            <a:off x="4612481" y="3810000"/>
            <a:ext cx="34131" cy="11430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5637212" y="3733800"/>
            <a:ext cx="7938" cy="590550"/>
          </a:xfrm>
          <a:prstGeom prst="straightConnector1">
            <a:avLst/>
          </a:prstGeom>
          <a:ln w="76200">
            <a:solidFill>
              <a:schemeClr val="bg2">
                <a:lumMod val="60000"/>
                <a:lumOff val="4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6238875" y="4495799"/>
            <a:ext cx="7937" cy="609600"/>
          </a:xfrm>
          <a:prstGeom prst="straightConnector1">
            <a:avLst/>
          </a:prstGeom>
          <a:ln w="76200">
            <a:solidFill>
              <a:schemeClr val="bg2">
                <a:lumMod val="60000"/>
                <a:lumOff val="40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DDA0D82D-82FF-4CB8-A367-F00FBF8B4D62}"/>
              </a:ext>
            </a:extLst>
          </p:cNvPr>
          <p:cNvSpPr>
            <a:spLocks noGrp="1"/>
          </p:cNvSpPr>
          <p:nvPr>
            <p:ph type="sldNum" sz="quarter" idx="12"/>
          </p:nvPr>
        </p:nvSpPr>
        <p:spPr/>
        <p:txBody>
          <a:bodyPr/>
          <a:lstStyle/>
          <a:p>
            <a:fld id="{C014DD1E-5D91-48A3-AD6D-45FBA980D106}" type="slidenum">
              <a:rPr lang="en-US" smtClean="0"/>
              <a:t>7</a:t>
            </a:fld>
            <a:endParaRPr lang="en-US"/>
          </a:p>
        </p:txBody>
      </p:sp>
    </p:spTree>
    <p:extLst>
      <p:ext uri="{BB962C8B-B14F-4D97-AF65-F5344CB8AC3E}">
        <p14:creationId xmlns:p14="http://schemas.microsoft.com/office/powerpoint/2010/main" val="39098579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500"/>
                            </p:stCondLst>
                            <p:childTnLst>
                              <p:par>
                                <p:cTn id="29" presetID="22" presetClass="entr" presetSubtype="1"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right)">
                                      <p:cBhvr>
                                        <p:cTn id="39" dur="500"/>
                                        <p:tgtEl>
                                          <p:spTgt spid="29"/>
                                        </p:tgtEl>
                                      </p:cBhvr>
                                    </p:animEffect>
                                  </p:childTnLst>
                                </p:cTn>
                              </p:par>
                            </p:childTnLst>
                          </p:cTn>
                        </p:par>
                        <p:par>
                          <p:cTn id="40" fill="hold">
                            <p:stCondLst>
                              <p:cond delay="50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up)">
                                      <p:cBhvr>
                                        <p:cTn id="51" dur="500"/>
                                        <p:tgtEl>
                                          <p:spTgt spid="40"/>
                                        </p:tgtEl>
                                      </p:cBhvr>
                                    </p:animEffect>
                                  </p:childTnLst>
                                </p:cTn>
                              </p:par>
                            </p:childTnLst>
                          </p:cTn>
                        </p:par>
                        <p:par>
                          <p:cTn id="52" fill="hold">
                            <p:stCondLst>
                              <p:cond delay="6500"/>
                            </p:stCondLst>
                            <p:childTnLst>
                              <p:par>
                                <p:cTn id="53" presetID="22" presetClass="entr" presetSubtype="1"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up)">
                                      <p:cBhvr>
                                        <p:cTn id="55" dur="500"/>
                                        <p:tgtEl>
                                          <p:spTgt spid="45"/>
                                        </p:tgtEl>
                                      </p:cBhvr>
                                    </p:animEffect>
                                  </p:childTnLst>
                                </p:cTn>
                              </p:par>
                            </p:childTnLst>
                          </p:cTn>
                        </p:par>
                        <p:par>
                          <p:cTn id="56" fill="hold">
                            <p:stCondLst>
                              <p:cond delay="7000"/>
                            </p:stCondLst>
                            <p:childTnLst>
                              <p:par>
                                <p:cTn id="57" presetID="22" presetClass="entr" presetSubtype="1" fill="hold"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6" grpId="0" animBg="1"/>
      <p:bldP spid="14" grpId="0" animBg="1"/>
      <p:bldP spid="20" grpId="0" animBg="1"/>
      <p:bldP spid="28" grpId="0" animBg="1"/>
      <p:bldP spid="33"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bg2">
                <a:tint val="100000"/>
                <a:shade val="0"/>
                <a:satMod val="100000"/>
              </a:schemeClr>
            </a:gs>
            <a:gs pos="67000">
              <a:schemeClr val="bg2">
                <a:tint val="100000"/>
                <a:shade val="30000"/>
                <a:satMod val="100000"/>
              </a:schemeClr>
            </a:gs>
            <a:gs pos="64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Subtitle 4"/>
          <p:cNvSpPr txBox="1">
            <a:spLocks/>
          </p:cNvSpPr>
          <p:nvPr/>
        </p:nvSpPr>
        <p:spPr>
          <a:xfrm>
            <a:off x="989012" y="304800"/>
            <a:ext cx="6172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solidFill>
                  <a:schemeClr val="accent1">
                    <a:lumMod val="60000"/>
                    <a:lumOff val="40000"/>
                  </a:schemeClr>
                </a:solidFill>
              </a:rPr>
              <a:t>5. ADTs in Java?</a:t>
            </a:r>
          </a:p>
        </p:txBody>
      </p:sp>
      <p:sp>
        <p:nvSpPr>
          <p:cNvPr id="8" name="TextBox 7"/>
          <p:cNvSpPr txBox="1"/>
          <p:nvPr/>
        </p:nvSpPr>
        <p:spPr>
          <a:xfrm>
            <a:off x="989012" y="838200"/>
            <a:ext cx="6019800" cy="4278094"/>
          </a:xfrm>
          <a:prstGeom prst="rect">
            <a:avLst/>
          </a:prstGeom>
          <a:noFill/>
        </p:spPr>
        <p:txBody>
          <a:bodyPr wrap="square" rtlCol="0">
            <a:spAutoFit/>
          </a:bodyPr>
          <a:lstStyle/>
          <a:p>
            <a:pPr algn="just"/>
            <a:r>
              <a:rPr lang="en-US" sz="2800" b="1" dirty="0"/>
              <a:t>Java library </a:t>
            </a:r>
            <a:r>
              <a:rPr lang="en-US" dirty="0"/>
              <a:t>has Abstract Data Types such as </a:t>
            </a:r>
            <a:r>
              <a:rPr lang="en-US" dirty="0">
                <a:solidFill>
                  <a:srgbClr val="FFFF00"/>
                </a:solidFill>
              </a:rPr>
              <a:t>List</a:t>
            </a:r>
            <a:r>
              <a:rPr lang="en-US" dirty="0"/>
              <a:t>, </a:t>
            </a:r>
            <a:r>
              <a:rPr lang="en-US" dirty="0">
                <a:solidFill>
                  <a:srgbClr val="FFFF00"/>
                </a:solidFill>
              </a:rPr>
              <a:t>Stack</a:t>
            </a:r>
            <a:r>
              <a:rPr lang="en-US" dirty="0"/>
              <a:t>, </a:t>
            </a:r>
            <a:r>
              <a:rPr lang="en-US" dirty="0">
                <a:solidFill>
                  <a:srgbClr val="FFFF00"/>
                </a:solidFill>
              </a:rPr>
              <a:t>Queue</a:t>
            </a:r>
            <a:r>
              <a:rPr lang="en-US" dirty="0"/>
              <a:t>, </a:t>
            </a:r>
            <a:r>
              <a:rPr lang="en-US" dirty="0">
                <a:solidFill>
                  <a:srgbClr val="FFFF00"/>
                </a:solidFill>
              </a:rPr>
              <a:t>Set</a:t>
            </a:r>
            <a:r>
              <a:rPr lang="en-US" dirty="0"/>
              <a:t>, </a:t>
            </a:r>
            <a:r>
              <a:rPr lang="en-US" dirty="0">
                <a:solidFill>
                  <a:srgbClr val="FFFF00"/>
                </a:solidFill>
              </a:rPr>
              <a:t>Map</a:t>
            </a:r>
            <a:r>
              <a:rPr lang="en-US" dirty="0"/>
              <a:t> as inbuilt interfaces which are being implemented using various data structures.</a:t>
            </a:r>
          </a:p>
          <a:p>
            <a:pPr algn="just"/>
            <a:r>
              <a:rPr lang="en-US" sz="2800" b="1" dirty="0"/>
              <a:t>The JDK </a:t>
            </a:r>
            <a:r>
              <a:rPr lang="en-US" dirty="0"/>
              <a:t>does not provide any direct implementations of this interface. It provides implementations of more specific sub interfaces like </a:t>
            </a:r>
            <a:r>
              <a:rPr lang="en-US" dirty="0">
                <a:solidFill>
                  <a:srgbClr val="FFFF00"/>
                </a:solidFill>
              </a:rPr>
              <a:t>List</a:t>
            </a:r>
            <a:r>
              <a:rPr lang="en-US" dirty="0"/>
              <a:t>, </a:t>
            </a:r>
            <a:r>
              <a:rPr lang="en-US" dirty="0">
                <a:solidFill>
                  <a:srgbClr val="FFFF00"/>
                </a:solidFill>
              </a:rPr>
              <a:t>Set</a:t>
            </a:r>
            <a:r>
              <a:rPr lang="en-US" dirty="0"/>
              <a:t>.  This interface is typically used to pass collections around and manipulate them where maximum generality is desired.</a:t>
            </a:r>
          </a:p>
        </p:txBody>
      </p:sp>
      <p:pic>
        <p:nvPicPr>
          <p:cNvPr id="2" name="Picture 1"/>
          <p:cNvPicPr>
            <a:picLocks noChangeAspect="1"/>
          </p:cNvPicPr>
          <p:nvPr/>
        </p:nvPicPr>
        <p:blipFill>
          <a:blip r:embed="rId3"/>
          <a:stretch>
            <a:fillRect/>
          </a:stretch>
        </p:blipFill>
        <p:spPr>
          <a:xfrm>
            <a:off x="7389812" y="605774"/>
            <a:ext cx="4600777" cy="4194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BB84B6AE-5E19-402E-9F05-15E8BF06E7C2}"/>
              </a:ext>
            </a:extLst>
          </p:cNvPr>
          <p:cNvSpPr>
            <a:spLocks noGrp="1"/>
          </p:cNvSpPr>
          <p:nvPr>
            <p:ph type="sldNum" sz="quarter" idx="12"/>
          </p:nvPr>
        </p:nvSpPr>
        <p:spPr/>
        <p:txBody>
          <a:bodyPr/>
          <a:lstStyle/>
          <a:p>
            <a:fld id="{C014DD1E-5D91-48A3-AD6D-45FBA980D106}" type="slidenum">
              <a:rPr lang="en-US" smtClean="0"/>
              <a:t>8</a:t>
            </a:fld>
            <a:endParaRPr lang="en-US"/>
          </a:p>
        </p:txBody>
      </p:sp>
    </p:spTree>
    <p:extLst>
      <p:ext uri="{BB962C8B-B14F-4D97-AF65-F5344CB8AC3E}">
        <p14:creationId xmlns:p14="http://schemas.microsoft.com/office/powerpoint/2010/main" val="34914484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1+#ppt_w/2"/>
                                          </p:val>
                                        </p:tav>
                                        <p:tav tm="100000">
                                          <p:val>
                                            <p:strVal val="#ppt_x"/>
                                          </p:val>
                                        </p:tav>
                                      </p:tavLst>
                                    </p:anim>
                                    <p:anim calcmode="lin" valueType="num">
                                      <p:cBhvr additive="base">
                                        <p:cTn id="16"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2000">
              <a:schemeClr val="bg2">
                <a:tint val="100000"/>
                <a:shade val="0"/>
                <a:satMod val="100000"/>
              </a:schemeClr>
            </a:gs>
            <a:gs pos="80000">
              <a:schemeClr val="bg2">
                <a:tint val="100000"/>
                <a:shade val="30000"/>
                <a:satMod val="100000"/>
              </a:schemeClr>
            </a:gs>
            <a:gs pos="57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11" name="Picture 18" descr="Pearson BTEC • SBCS Global Learning Institu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6897" y="27990"/>
            <a:ext cx="1551765" cy="50541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E9F9489F-1944-4288-9B4D-AFB4819C67B6}"/>
              </a:ext>
            </a:extLst>
          </p:cNvPr>
          <p:cNvSpPr>
            <a:spLocks noGrp="1"/>
          </p:cNvSpPr>
          <p:nvPr>
            <p:ph type="subTitle" idx="1"/>
          </p:nvPr>
        </p:nvSpPr>
        <p:spPr>
          <a:xfrm>
            <a:off x="1283060" y="1233886"/>
            <a:ext cx="5486400" cy="4191000"/>
          </a:xfrm>
        </p:spPr>
        <p:txBody>
          <a:bodyPr>
            <a:normAutofit/>
          </a:bodyPr>
          <a:lstStyle/>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Array (Data Structure) (Array List)</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Stack</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Queue</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Hash Table</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Linked List</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Tree (Data Structure)</a:t>
            </a:r>
          </a:p>
          <a:p>
            <a:pPr marL="457200" indent="-457200">
              <a:lnSpc>
                <a:spcPct val="150000"/>
              </a:lnSpc>
              <a:buFont typeface="Wingdings" panose="05000000000000000000" pitchFamily="2" charset="2"/>
              <a:buChar char="Ø"/>
            </a:pPr>
            <a:r>
              <a:rPr lang="en-US" sz="2400" b="1" cap="none" spc="0" dirty="0">
                <a:ln w="0"/>
                <a:solidFill>
                  <a:schemeClr val="tx1"/>
                </a:solidFill>
                <a:latin typeface="Times New Roman" panose="02020603050405020304" pitchFamily="18" charset="0"/>
                <a:cs typeface="Times New Roman" panose="02020603050405020304" pitchFamily="18" charset="0"/>
              </a:rPr>
              <a:t>Graph (Data Structure)</a:t>
            </a:r>
          </a:p>
        </p:txBody>
      </p:sp>
      <p:sp>
        <p:nvSpPr>
          <p:cNvPr id="24" name="TextBox 23">
            <a:extLst>
              <a:ext uri="{FF2B5EF4-FFF2-40B4-BE49-F238E27FC236}">
                <a16:creationId xmlns:a16="http://schemas.microsoft.com/office/drawing/2014/main" id="{2A67C577-93AD-49B0-BAEB-E173B71370AD}"/>
              </a:ext>
            </a:extLst>
          </p:cNvPr>
          <p:cNvSpPr txBox="1"/>
          <p:nvPr/>
        </p:nvSpPr>
        <p:spPr>
          <a:xfrm>
            <a:off x="1751012" y="608022"/>
            <a:ext cx="7903297" cy="584775"/>
          </a:xfrm>
          <a:prstGeom prst="rect">
            <a:avLst/>
          </a:prstGeom>
          <a:noFill/>
        </p:spPr>
        <p:txBody>
          <a:bodyPr wrap="square">
            <a:spAutoFit/>
          </a:bodyPr>
          <a:lstStyle/>
          <a:p>
            <a:r>
              <a:rPr lang="en-US" sz="3200" b="1" dirty="0">
                <a:ln w="0"/>
                <a:solidFill>
                  <a:srgbClr val="FFFF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COMMONLY USED DATA STRUCTURES</a:t>
            </a:r>
          </a:p>
        </p:txBody>
      </p:sp>
      <p:cxnSp>
        <p:nvCxnSpPr>
          <p:cNvPr id="13" name="Connector: Elbow 12">
            <a:extLst>
              <a:ext uri="{FF2B5EF4-FFF2-40B4-BE49-F238E27FC236}">
                <a16:creationId xmlns:a16="http://schemas.microsoft.com/office/drawing/2014/main" id="{9C41761A-D89D-4878-9F7A-398923389F0E}"/>
              </a:ext>
            </a:extLst>
          </p:cNvPr>
          <p:cNvCxnSpPr>
            <a:cxnSpLocks/>
          </p:cNvCxnSpPr>
          <p:nvPr/>
        </p:nvCxnSpPr>
        <p:spPr>
          <a:xfrm>
            <a:off x="2883260" y="2834086"/>
            <a:ext cx="8763000" cy="2590800"/>
          </a:xfrm>
          <a:prstGeom prst="bentConnector3">
            <a:avLst>
              <a:gd name="adj1" fmla="val 3144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EACAA7F-FBCD-4A75-A210-A47C1DB5121A}"/>
              </a:ext>
            </a:extLst>
          </p:cNvPr>
          <p:cNvSpPr txBox="1"/>
          <p:nvPr/>
        </p:nvSpPr>
        <p:spPr>
          <a:xfrm>
            <a:off x="6693260" y="2395251"/>
            <a:ext cx="3962400" cy="523220"/>
          </a:xfrm>
          <a:prstGeom prst="rect">
            <a:avLst/>
          </a:prstGeom>
          <a:noFill/>
        </p:spPr>
        <p:txBody>
          <a:bodyPr wrap="square" rtlCol="0">
            <a:spAutoFit/>
          </a:bodyPr>
          <a:lstStyle/>
          <a:p>
            <a:r>
              <a:rPr lang="en-US" sz="2800" u="sng" dirty="0"/>
              <a:t>Application of the queue</a:t>
            </a:r>
          </a:p>
        </p:txBody>
      </p:sp>
      <p:sp>
        <p:nvSpPr>
          <p:cNvPr id="37" name="TextBox 36">
            <a:extLst>
              <a:ext uri="{FF2B5EF4-FFF2-40B4-BE49-F238E27FC236}">
                <a16:creationId xmlns:a16="http://schemas.microsoft.com/office/drawing/2014/main" id="{18FCC1B8-FB62-4B14-8586-D5CA169EAAD3}"/>
              </a:ext>
            </a:extLst>
          </p:cNvPr>
          <p:cNvSpPr txBox="1"/>
          <p:nvPr/>
        </p:nvSpPr>
        <p:spPr>
          <a:xfrm>
            <a:off x="5702660" y="3128706"/>
            <a:ext cx="6129336" cy="707886"/>
          </a:xfrm>
          <a:prstGeom prst="rect">
            <a:avLst/>
          </a:prstGeom>
          <a:noFill/>
        </p:spPr>
        <p:txBody>
          <a:bodyPr wrap="square">
            <a:spAutoFit/>
          </a:bodyPr>
          <a:lstStyle/>
          <a:p>
            <a:pPr marL="342900" indent="-342900">
              <a:buFont typeface="Wingdings" panose="05000000000000000000" pitchFamily="2" charset="2"/>
              <a:buChar char="q"/>
            </a:pPr>
            <a:r>
              <a:rPr lang="en-US" sz="2000" dirty="0"/>
              <a:t>Production and consumption (applications in parallel operating systems)</a:t>
            </a:r>
          </a:p>
        </p:txBody>
      </p:sp>
      <p:sp>
        <p:nvSpPr>
          <p:cNvPr id="41" name="TextBox 40">
            <a:extLst>
              <a:ext uri="{FF2B5EF4-FFF2-40B4-BE49-F238E27FC236}">
                <a16:creationId xmlns:a16="http://schemas.microsoft.com/office/drawing/2014/main" id="{ED25D75C-7963-4597-8448-F24B526E2A9A}"/>
              </a:ext>
            </a:extLst>
          </p:cNvPr>
          <p:cNvSpPr txBox="1"/>
          <p:nvPr/>
        </p:nvSpPr>
        <p:spPr>
          <a:xfrm>
            <a:off x="5702660" y="3818433"/>
            <a:ext cx="6200774" cy="400110"/>
          </a:xfrm>
          <a:prstGeom prst="rect">
            <a:avLst/>
          </a:prstGeom>
          <a:noFill/>
        </p:spPr>
        <p:txBody>
          <a:bodyPr wrap="square">
            <a:spAutoFit/>
          </a:bodyPr>
          <a:lstStyle/>
          <a:p>
            <a:pPr marL="342900" indent="-342900">
              <a:buFont typeface="Wingdings" panose="05000000000000000000" pitchFamily="2" charset="2"/>
              <a:buChar char="q"/>
            </a:pPr>
            <a:r>
              <a:rPr lang="en-US" sz="2000" dirty="0"/>
              <a:t>Cache (e.g. Keypress -&gt; Buffer -&gt; CPU Processing)</a:t>
            </a:r>
          </a:p>
        </p:txBody>
      </p:sp>
      <p:sp>
        <p:nvSpPr>
          <p:cNvPr id="42" name="TextBox 41">
            <a:extLst>
              <a:ext uri="{FF2B5EF4-FFF2-40B4-BE49-F238E27FC236}">
                <a16:creationId xmlns:a16="http://schemas.microsoft.com/office/drawing/2014/main" id="{8330DF01-63DB-47E9-8B21-C0F3F09CE212}"/>
              </a:ext>
            </a:extLst>
          </p:cNvPr>
          <p:cNvSpPr txBox="1"/>
          <p:nvPr/>
        </p:nvSpPr>
        <p:spPr>
          <a:xfrm>
            <a:off x="5702660" y="4303510"/>
            <a:ext cx="6064250" cy="1015663"/>
          </a:xfrm>
          <a:prstGeom prst="rect">
            <a:avLst/>
          </a:prstGeom>
          <a:noFill/>
        </p:spPr>
        <p:txBody>
          <a:bodyPr wrap="square">
            <a:spAutoFit/>
          </a:bodyPr>
          <a:lstStyle/>
          <a:p>
            <a:pPr marL="342900" indent="-342900">
              <a:buFont typeface="Wingdings" panose="05000000000000000000" pitchFamily="2" charset="2"/>
              <a:buChar char="q"/>
            </a:pPr>
            <a:r>
              <a:rPr lang="en-US" sz="2000" dirty="0"/>
              <a:t>Processing instructions in the computer (applications in the operating system, compilers), queues of processes waiting to be processed</a:t>
            </a:r>
          </a:p>
        </p:txBody>
      </p:sp>
      <p:sp>
        <p:nvSpPr>
          <p:cNvPr id="5" name="Slide Number Placeholder 4">
            <a:extLst>
              <a:ext uri="{FF2B5EF4-FFF2-40B4-BE49-F238E27FC236}">
                <a16:creationId xmlns:a16="http://schemas.microsoft.com/office/drawing/2014/main" id="{188484D6-94BA-455A-B654-A4686C4E9A59}"/>
              </a:ext>
            </a:extLst>
          </p:cNvPr>
          <p:cNvSpPr>
            <a:spLocks noGrp="1"/>
          </p:cNvSpPr>
          <p:nvPr>
            <p:ph type="sldNum" sz="quarter" idx="12"/>
          </p:nvPr>
        </p:nvSpPr>
        <p:spPr/>
        <p:txBody>
          <a:bodyPr/>
          <a:lstStyle/>
          <a:p>
            <a:fld id="{C014DD1E-5D91-48A3-AD6D-45FBA980D106}" type="slidenum">
              <a:rPr lang="en-US" smtClean="0"/>
              <a:t>9</a:t>
            </a:fld>
            <a:endParaRPr lang="en-US"/>
          </a:p>
        </p:txBody>
      </p:sp>
    </p:spTree>
    <p:extLst>
      <p:ext uri="{BB962C8B-B14F-4D97-AF65-F5344CB8AC3E}">
        <p14:creationId xmlns:p14="http://schemas.microsoft.com/office/powerpoint/2010/main" val="42127301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iterate type="lt">
                                    <p:tmPct val="4000"/>
                                  </p:iterate>
                                  <p:childTnLst>
                                    <p:set>
                                      <p:cBhvr override="childStyle">
                                        <p:cTn id="6" dur="3000" fill="hold"/>
                                        <p:tgtEl>
                                          <p:spTgt spid="4">
                                            <p:txEl>
                                              <p:pRg st="2" end="2"/>
                                            </p:txEl>
                                          </p:spTgt>
                                        </p:tgtEl>
                                        <p:attrNameLst>
                                          <p:attrName>style.textDecorationUnderline</p:attrName>
                                        </p:attrNameLst>
                                      </p:cBhvr>
                                      <p:to>
                                        <p:strVal val="true"/>
                                      </p:to>
                                    </p:set>
                                  </p:childTnLst>
                                </p:cTn>
                              </p:par>
                            </p:childTnLst>
                          </p:cTn>
                        </p:par>
                        <p:par>
                          <p:cTn id="7" fill="hold">
                            <p:stCondLst>
                              <p:cond delay="348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750"/>
                                        <p:tgtEl>
                                          <p:spTgt spid="13"/>
                                        </p:tgtEl>
                                      </p:cBhvr>
                                    </p:animEffect>
                                  </p:childTnLst>
                                </p:cTn>
                              </p:par>
                            </p:childTnLst>
                          </p:cTn>
                        </p:par>
                        <p:par>
                          <p:cTn id="11" fill="hold">
                            <p:stCondLst>
                              <p:cond delay="4230"/>
                            </p:stCondLst>
                            <p:childTnLst>
                              <p:par>
                                <p:cTn id="12" presetID="16" presetClass="entr" presetSubtype="37" fill="hold" nodeType="afterEffect">
                                  <p:stCondLst>
                                    <p:cond delay="0"/>
                                  </p:st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barn(outVertical)">
                                      <p:cBhvr>
                                        <p:cTn id="14" dur="500"/>
                                        <p:tgtEl>
                                          <p:spTgt spid="19">
                                            <p:txEl>
                                              <p:pRg st="0" end="0"/>
                                            </p:txEl>
                                          </p:spTgt>
                                        </p:tgtEl>
                                      </p:cBhvr>
                                    </p:animEffect>
                                  </p:childTnLst>
                                </p:cTn>
                              </p:par>
                            </p:childTnLst>
                          </p:cTn>
                        </p:par>
                        <p:par>
                          <p:cTn id="15" fill="hold">
                            <p:stCondLst>
                              <p:cond delay="4730"/>
                            </p:stCondLst>
                            <p:childTnLst>
                              <p:par>
                                <p:cTn id="16" presetID="16" presetClass="entr" presetSubtype="37"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outVertical)">
                                      <p:cBhvr>
                                        <p:cTn id="18" dur="500"/>
                                        <p:tgtEl>
                                          <p:spTgt spid="37"/>
                                        </p:tgtEl>
                                      </p:cBhvr>
                                    </p:animEffect>
                                  </p:childTnLst>
                                </p:cTn>
                              </p:par>
                            </p:childTnLst>
                          </p:cTn>
                        </p:par>
                        <p:par>
                          <p:cTn id="19" fill="hold">
                            <p:stCondLst>
                              <p:cond delay="5230"/>
                            </p:stCondLst>
                            <p:childTnLst>
                              <p:par>
                                <p:cTn id="20" presetID="16" presetClass="entr" presetSubtype="37"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outVertical)">
                                      <p:cBhvr>
                                        <p:cTn id="22" dur="500"/>
                                        <p:tgtEl>
                                          <p:spTgt spid="41"/>
                                        </p:tgtEl>
                                      </p:cBhvr>
                                    </p:animEffect>
                                  </p:childTnLst>
                                </p:cTn>
                              </p:par>
                            </p:childTnLst>
                          </p:cTn>
                        </p:par>
                        <p:par>
                          <p:cTn id="23" fill="hold">
                            <p:stCondLst>
                              <p:cond delay="5730"/>
                            </p:stCondLst>
                            <p:childTnLst>
                              <p:par>
                                <p:cTn id="24" presetID="16" presetClass="entr" presetSubtype="37"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arn(outVertical)">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2" grpId="0"/>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2691</TotalTime>
  <Words>6565</Words>
  <Application>Microsoft Office PowerPoint</Application>
  <PresentationFormat>Custom</PresentationFormat>
  <Paragraphs>522</Paragraphs>
  <Slides>45</Slides>
  <Notes>43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-apple-system</vt:lpstr>
      <vt:lpstr>Arial</vt:lpstr>
      <vt:lpstr>Calibri</vt:lpstr>
      <vt:lpstr>Courier New</vt:lpstr>
      <vt:lpstr>euclid_circular_a</vt:lpstr>
      <vt:lpstr>Helvetica Neue</vt:lpstr>
      <vt:lpstr>inherit</vt:lpstr>
      <vt:lpstr>lora</vt:lpstr>
      <vt:lpstr>Open Sans</vt:lpstr>
      <vt:lpstr>Open Sans</vt:lpstr>
      <vt:lpstr>system-ui</vt:lpstr>
      <vt:lpstr>Times New Roman</vt:lpstr>
      <vt:lpstr>Verdana</vt:lpstr>
      <vt:lpstr>Wingdings</vt:lpstr>
      <vt:lpstr>Tech 16x9</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series of operations executed on a stack</vt:lpstr>
      <vt:lpstr>A series of operations executed on a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dc:title>
  <dc:creator>Admin</dc:creator>
  <cp:lastModifiedBy>Hoang Nguyen</cp:lastModifiedBy>
  <cp:revision>173</cp:revision>
  <dcterms:created xsi:type="dcterms:W3CDTF">2021-06-03T10:00:37Z</dcterms:created>
  <dcterms:modified xsi:type="dcterms:W3CDTF">2021-08-02T11:23:08Z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