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5" r:id="rId3"/>
    <p:sldId id="266" r:id="rId4"/>
    <p:sldId id="311" r:id="rId5"/>
    <p:sldId id="310" r:id="rId6"/>
    <p:sldId id="269" r:id="rId7"/>
    <p:sldId id="276" r:id="rId8"/>
    <p:sldId id="278" r:id="rId9"/>
    <p:sldId id="312"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8" autoAdjust="0"/>
    <p:restoredTop sz="83396" autoAdjust="0"/>
  </p:normalViewPr>
  <p:slideViewPr>
    <p:cSldViewPr>
      <p:cViewPr varScale="1">
        <p:scale>
          <a:sx n="72" d="100"/>
          <a:sy n="72" d="100"/>
        </p:scale>
        <p:origin x="1128" y="58"/>
      </p:cViewPr>
      <p:guideLst>
        <p:guide pos="3840"/>
        <p:guide orient="horz" pos="2160"/>
      </p:guideLst>
    </p:cSldViewPr>
  </p:slideViewPr>
  <p:notesTextViewPr>
    <p:cViewPr>
      <p:scale>
        <a:sx n="125" d="100"/>
        <a:sy n="125" d="100"/>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24737D-1845-41CC-967D-7B1B4A9C2C8C}" type="doc">
      <dgm:prSet loTypeId="urn:microsoft.com/office/officeart/2005/8/layout/hList9" loCatId="list" qsTypeId="urn:microsoft.com/office/officeart/2005/8/quickstyle/3d4" qsCatId="3D" csTypeId="urn:microsoft.com/office/officeart/2005/8/colors/accent1_2" csCatId="accent1" phldr="1"/>
      <dgm:spPr/>
      <dgm:t>
        <a:bodyPr/>
        <a:lstStyle/>
        <a:p>
          <a:endParaRPr lang="en-US"/>
        </a:p>
      </dgm:t>
    </dgm:pt>
    <dgm:pt modelId="{42730FD8-9A5C-4F20-89C3-0D28136B0536}">
      <dgm:prSet phldrT="[Text]"/>
      <dgm:spPr/>
      <dgm:t>
        <a:bodyPr/>
        <a:lstStyle/>
        <a:p>
          <a:r>
            <a:rPr lang="en-US" dirty="0"/>
            <a:t>HOANG</a:t>
          </a:r>
        </a:p>
      </dgm:t>
    </dgm:pt>
    <dgm:pt modelId="{9C59F52E-B60E-476E-A012-26792B35326A}" type="parTrans" cxnId="{83EFEED3-8E23-4DAA-8C8B-89FABF750975}">
      <dgm:prSet/>
      <dgm:spPr/>
      <dgm:t>
        <a:bodyPr/>
        <a:lstStyle/>
        <a:p>
          <a:endParaRPr lang="en-US"/>
        </a:p>
      </dgm:t>
    </dgm:pt>
    <dgm:pt modelId="{61AF7EEB-B561-4E86-81C7-27166B5238D5}" type="sibTrans" cxnId="{83EFEED3-8E23-4DAA-8C8B-89FABF750975}">
      <dgm:prSet/>
      <dgm:spPr/>
      <dgm:t>
        <a:bodyPr/>
        <a:lstStyle/>
        <a:p>
          <a:endParaRPr lang="en-US"/>
        </a:p>
      </dgm:t>
    </dgm:pt>
    <dgm:pt modelId="{CEFB1C4D-5234-4F94-B3ED-196EB7B11E8A}">
      <dgm:prSet phldrT="[Text]" custT="1"/>
      <dgm:spPr/>
      <dgm:t>
        <a:bodyPr/>
        <a:lstStyle/>
        <a:p>
          <a:pPr>
            <a:buFont typeface="+mj-lt"/>
            <a:buAutoNum type="arabicPeriod"/>
          </a:pPr>
          <a:r>
            <a:rPr lang="en-US" sz="1800" dirty="0"/>
            <a:t>Introduction</a:t>
          </a:r>
        </a:p>
      </dgm:t>
    </dgm:pt>
    <dgm:pt modelId="{66BD511C-7EF9-4037-A78F-B496810B14E8}" type="parTrans" cxnId="{59BFFD36-8654-476B-A1FF-23BD58F7EE3B}">
      <dgm:prSet/>
      <dgm:spPr/>
      <dgm:t>
        <a:bodyPr/>
        <a:lstStyle/>
        <a:p>
          <a:endParaRPr lang="en-US"/>
        </a:p>
      </dgm:t>
    </dgm:pt>
    <dgm:pt modelId="{425A7696-AB23-4A0F-BC77-8C4FF3803EC8}" type="sibTrans" cxnId="{59BFFD36-8654-476B-A1FF-23BD58F7EE3B}">
      <dgm:prSet/>
      <dgm:spPr/>
      <dgm:t>
        <a:bodyPr/>
        <a:lstStyle/>
        <a:p>
          <a:endParaRPr lang="en-US"/>
        </a:p>
      </dgm:t>
    </dgm:pt>
    <dgm:pt modelId="{ED3C122B-5896-43F1-A81A-DF9EBFD4898E}">
      <dgm:prSet phldrT="[Text]"/>
      <dgm:spPr/>
      <dgm:t>
        <a:bodyPr/>
        <a:lstStyle/>
        <a:p>
          <a:r>
            <a:rPr lang="en-US" dirty="0"/>
            <a:t>HUNG</a:t>
          </a:r>
        </a:p>
      </dgm:t>
    </dgm:pt>
    <dgm:pt modelId="{770C50D6-812D-4CB0-A79D-5B5A3E54A71B}" type="parTrans" cxnId="{CAEB58BF-1EA7-49B8-9CA6-C6A83CFB59F5}">
      <dgm:prSet/>
      <dgm:spPr/>
      <dgm:t>
        <a:bodyPr/>
        <a:lstStyle/>
        <a:p>
          <a:endParaRPr lang="en-US"/>
        </a:p>
      </dgm:t>
    </dgm:pt>
    <dgm:pt modelId="{A1FE9FA5-1854-4B91-907F-7583F15241A9}" type="sibTrans" cxnId="{CAEB58BF-1EA7-49B8-9CA6-C6A83CFB59F5}">
      <dgm:prSet/>
      <dgm:spPr/>
      <dgm:t>
        <a:bodyPr/>
        <a:lstStyle/>
        <a:p>
          <a:endParaRPr lang="en-US"/>
        </a:p>
      </dgm:t>
    </dgm:pt>
    <dgm:pt modelId="{5301E23A-3F9B-4406-A587-A04D576A26AC}">
      <dgm:prSet phldrT="[Text]" custT="1"/>
      <dgm:spPr/>
      <dgm:t>
        <a:bodyPr/>
        <a:lstStyle/>
        <a:p>
          <a:pPr>
            <a:buFont typeface="+mj-lt"/>
            <a:buAutoNum type="arabicPeriod"/>
          </a:pPr>
          <a:r>
            <a:rPr lang="en-US" sz="1800" dirty="0"/>
            <a:t>What is Algorithm Analysis ?</a:t>
          </a:r>
        </a:p>
      </dgm:t>
    </dgm:pt>
    <dgm:pt modelId="{294AAE2F-6C67-46E8-BBE9-5BC903FDC2FF}" type="parTrans" cxnId="{66277966-321C-4AB4-93FD-003F7C39B456}">
      <dgm:prSet/>
      <dgm:spPr/>
      <dgm:t>
        <a:bodyPr/>
        <a:lstStyle/>
        <a:p>
          <a:endParaRPr lang="en-US"/>
        </a:p>
      </dgm:t>
    </dgm:pt>
    <dgm:pt modelId="{28B01CD3-A08C-4474-9F1D-DFA2DB4007E5}" type="sibTrans" cxnId="{66277966-321C-4AB4-93FD-003F7C39B456}">
      <dgm:prSet/>
      <dgm:spPr/>
      <dgm:t>
        <a:bodyPr/>
        <a:lstStyle/>
        <a:p>
          <a:endParaRPr lang="en-US"/>
        </a:p>
      </dgm:t>
    </dgm:pt>
    <dgm:pt modelId="{BB0DB2D3-DA4F-424C-9780-D809225E25BD}">
      <dgm:prSet phldrT="[Text]" custT="1"/>
      <dgm:spPr/>
      <dgm:t>
        <a:bodyPr/>
        <a:lstStyle/>
        <a:p>
          <a:r>
            <a:rPr lang="en-US" sz="1800" dirty="0"/>
            <a:t>Conclusion</a:t>
          </a:r>
        </a:p>
      </dgm:t>
    </dgm:pt>
    <dgm:pt modelId="{E4EE4905-BB4A-4E9D-9D5D-B13B75B4F09B}" type="parTrans" cxnId="{CE8866D9-F0DC-47A9-AE29-235BBF120870}">
      <dgm:prSet/>
      <dgm:spPr/>
      <dgm:t>
        <a:bodyPr/>
        <a:lstStyle/>
        <a:p>
          <a:endParaRPr lang="en-US"/>
        </a:p>
      </dgm:t>
    </dgm:pt>
    <dgm:pt modelId="{436E1688-589A-41FB-93E4-1498334A02F8}" type="sibTrans" cxnId="{CE8866D9-F0DC-47A9-AE29-235BBF120870}">
      <dgm:prSet/>
      <dgm:spPr/>
      <dgm:t>
        <a:bodyPr/>
        <a:lstStyle/>
        <a:p>
          <a:endParaRPr lang="en-US"/>
        </a:p>
      </dgm:t>
    </dgm:pt>
    <dgm:pt modelId="{3884DCD4-93D1-4429-8B47-B474D1D4C2B4}">
      <dgm:prSet phldrT="[Text]"/>
      <dgm:spPr/>
      <dgm:t>
        <a:bodyPr/>
        <a:lstStyle/>
        <a:p>
          <a:r>
            <a:rPr lang="en-US" dirty="0"/>
            <a:t>NHAT</a:t>
          </a:r>
        </a:p>
      </dgm:t>
    </dgm:pt>
    <dgm:pt modelId="{E1E22959-7C9D-4C5F-BB18-9B89D9CD3DE9}" type="parTrans" cxnId="{B6F4996A-4594-4E55-9557-96F5BB97313A}">
      <dgm:prSet/>
      <dgm:spPr/>
      <dgm:t>
        <a:bodyPr/>
        <a:lstStyle/>
        <a:p>
          <a:endParaRPr lang="en-US"/>
        </a:p>
      </dgm:t>
    </dgm:pt>
    <dgm:pt modelId="{FD5FFD29-7C3F-46AC-BF6B-FCB8CDAE4990}" type="sibTrans" cxnId="{B6F4996A-4594-4E55-9557-96F5BB97313A}">
      <dgm:prSet/>
      <dgm:spPr/>
      <dgm:t>
        <a:bodyPr/>
        <a:lstStyle/>
        <a:p>
          <a:endParaRPr lang="en-US"/>
        </a:p>
      </dgm:t>
    </dgm:pt>
    <dgm:pt modelId="{8A78944B-E9FB-4D93-A519-FED4F1568665}">
      <dgm:prSet phldrT="[Text]" custT="1"/>
      <dgm:spPr/>
      <dgm:t>
        <a:bodyPr/>
        <a:lstStyle/>
        <a:p>
          <a:pPr>
            <a:buFont typeface="+mj-lt"/>
            <a:buAutoNum type="arabicPeriod"/>
          </a:pPr>
          <a:r>
            <a:rPr lang="en-US" sz="1800" dirty="0">
              <a:effectLst/>
              <a:ea typeface="Calibri" panose="020F0502020204030204" pitchFamily="34" charset="0"/>
            </a:rPr>
            <a:t>What is Asymptotic Analysis ?</a:t>
          </a:r>
          <a:endParaRPr lang="en-US" sz="1800" dirty="0"/>
        </a:p>
      </dgm:t>
    </dgm:pt>
    <dgm:pt modelId="{689DFA86-9B0A-4E0B-81F9-FA7E4A5CD47D}" type="parTrans" cxnId="{170D650A-D46E-44D7-B0DF-260755E25901}">
      <dgm:prSet/>
      <dgm:spPr/>
      <dgm:t>
        <a:bodyPr/>
        <a:lstStyle/>
        <a:p>
          <a:endParaRPr lang="en-US"/>
        </a:p>
      </dgm:t>
    </dgm:pt>
    <dgm:pt modelId="{8F1C9A76-E952-4297-9B35-F1C84E358D33}" type="sibTrans" cxnId="{170D650A-D46E-44D7-B0DF-260755E25901}">
      <dgm:prSet/>
      <dgm:spPr/>
      <dgm:t>
        <a:bodyPr/>
        <a:lstStyle/>
        <a:p>
          <a:endParaRPr lang="en-US"/>
        </a:p>
      </dgm:t>
    </dgm:pt>
    <dgm:pt modelId="{A8D80E56-5BB1-473B-9035-107DB653A691}">
      <dgm:prSet phldrT="[Text]"/>
      <dgm:spPr/>
      <dgm:t>
        <a:bodyPr/>
        <a:lstStyle/>
        <a:p>
          <a:r>
            <a:rPr lang="en-US" dirty="0"/>
            <a:t>MINH</a:t>
          </a:r>
        </a:p>
      </dgm:t>
    </dgm:pt>
    <dgm:pt modelId="{6F081CC7-8020-464E-B06E-325EAEF92748}" type="parTrans" cxnId="{32DC58B2-262E-41B5-B618-87C8C00B7233}">
      <dgm:prSet/>
      <dgm:spPr/>
      <dgm:t>
        <a:bodyPr/>
        <a:lstStyle/>
        <a:p>
          <a:endParaRPr lang="en-US"/>
        </a:p>
      </dgm:t>
    </dgm:pt>
    <dgm:pt modelId="{9D94E90C-1D32-42EE-82E7-4592A60788D0}" type="sibTrans" cxnId="{32DC58B2-262E-41B5-B618-87C8C00B7233}">
      <dgm:prSet/>
      <dgm:spPr/>
      <dgm:t>
        <a:bodyPr/>
        <a:lstStyle/>
        <a:p>
          <a:endParaRPr lang="en-US"/>
        </a:p>
      </dgm:t>
    </dgm:pt>
    <dgm:pt modelId="{4287A9AD-3C35-4085-BD02-8E593B8A8D62}">
      <dgm:prSet phldrT="[Text]" custT="1"/>
      <dgm:spPr/>
      <dgm:t>
        <a:bodyPr/>
        <a:lstStyle/>
        <a:p>
          <a:pPr>
            <a:buFont typeface="+mj-lt"/>
            <a:buAutoNum type="arabicPeriod"/>
          </a:pPr>
          <a:r>
            <a:rPr lang="en-US" sz="1800" dirty="0">
              <a:effectLst/>
              <a:ea typeface="Calibri" panose="020F0502020204030204" pitchFamily="34" charset="0"/>
            </a:rPr>
            <a:t>Asymptotic</a:t>
          </a:r>
          <a:r>
            <a:rPr lang="en-US" sz="1800" dirty="0">
              <a:effectLst/>
              <a:latin typeface="Times New Roman" panose="02020603050405020304" pitchFamily="18" charset="0"/>
              <a:ea typeface="Calibri" panose="020F0502020204030204" pitchFamily="34" charset="0"/>
            </a:rPr>
            <a:t> </a:t>
          </a:r>
          <a:r>
            <a:rPr lang="en-US" sz="1800" dirty="0"/>
            <a:t>Notations</a:t>
          </a:r>
        </a:p>
      </dgm:t>
    </dgm:pt>
    <dgm:pt modelId="{D7F741F5-BF9A-4063-A8C5-7477E723DFB0}" type="parTrans" cxnId="{6EB46A60-F044-4D68-B25E-5C125FBBBE77}">
      <dgm:prSet/>
      <dgm:spPr/>
      <dgm:t>
        <a:bodyPr/>
        <a:lstStyle/>
        <a:p>
          <a:endParaRPr lang="en-US"/>
        </a:p>
      </dgm:t>
    </dgm:pt>
    <dgm:pt modelId="{AA1C89B8-84AF-4B33-B28A-8C5AD048FB35}" type="sibTrans" cxnId="{6EB46A60-F044-4D68-B25E-5C125FBBBE77}">
      <dgm:prSet/>
      <dgm:spPr/>
      <dgm:t>
        <a:bodyPr/>
        <a:lstStyle/>
        <a:p>
          <a:endParaRPr lang="en-US"/>
        </a:p>
      </dgm:t>
    </dgm:pt>
    <dgm:pt modelId="{557F6F3D-3000-4630-A962-DD3A9F686AD5}">
      <dgm:prSet custT="1"/>
      <dgm:spPr/>
      <dgm:t>
        <a:bodyPr/>
        <a:lstStyle/>
        <a:p>
          <a:r>
            <a:rPr lang="en-US" sz="1800" dirty="0">
              <a:effectLst/>
              <a:ea typeface="Calibri" panose="020F0502020204030204" pitchFamily="34" charset="0"/>
            </a:rPr>
            <a:t>How Does Asymptotic Analysis Work?</a:t>
          </a:r>
        </a:p>
      </dgm:t>
    </dgm:pt>
    <dgm:pt modelId="{8AD07D7C-119A-438E-9F05-4B7CD4620FA6}" type="parTrans" cxnId="{8ED82D40-20BE-424E-8085-696823F3CD62}">
      <dgm:prSet/>
      <dgm:spPr/>
      <dgm:t>
        <a:bodyPr/>
        <a:lstStyle/>
        <a:p>
          <a:endParaRPr lang="en-US"/>
        </a:p>
      </dgm:t>
    </dgm:pt>
    <dgm:pt modelId="{10993EBE-DC6A-4431-BEFF-E2C5E72B81DA}" type="sibTrans" cxnId="{8ED82D40-20BE-424E-8085-696823F3CD62}">
      <dgm:prSet/>
      <dgm:spPr/>
      <dgm:t>
        <a:bodyPr/>
        <a:lstStyle/>
        <a:p>
          <a:endParaRPr lang="en-US"/>
        </a:p>
      </dgm:t>
    </dgm:pt>
    <dgm:pt modelId="{6D155693-2EE9-4A67-8881-49C0506D66E0}" type="pres">
      <dgm:prSet presAssocID="{5524737D-1845-41CC-967D-7B1B4A9C2C8C}" presName="list" presStyleCnt="0">
        <dgm:presLayoutVars>
          <dgm:dir/>
          <dgm:animLvl val="lvl"/>
        </dgm:presLayoutVars>
      </dgm:prSet>
      <dgm:spPr/>
    </dgm:pt>
    <dgm:pt modelId="{7D1E929D-A369-4873-924E-273F1824F893}" type="pres">
      <dgm:prSet presAssocID="{42730FD8-9A5C-4F20-89C3-0D28136B0536}" presName="posSpace" presStyleCnt="0"/>
      <dgm:spPr/>
    </dgm:pt>
    <dgm:pt modelId="{A0F5CC43-FD05-474E-A460-F99D2E2D9F1B}" type="pres">
      <dgm:prSet presAssocID="{42730FD8-9A5C-4F20-89C3-0D28136B0536}" presName="vertFlow" presStyleCnt="0"/>
      <dgm:spPr/>
    </dgm:pt>
    <dgm:pt modelId="{11CD876B-4E41-488F-ABF9-820E85E2BFB9}" type="pres">
      <dgm:prSet presAssocID="{42730FD8-9A5C-4F20-89C3-0D28136B0536}" presName="topSpace" presStyleCnt="0"/>
      <dgm:spPr/>
    </dgm:pt>
    <dgm:pt modelId="{259A4DB7-84D8-4021-B427-F0A436869739}" type="pres">
      <dgm:prSet presAssocID="{42730FD8-9A5C-4F20-89C3-0D28136B0536}" presName="firstComp" presStyleCnt="0"/>
      <dgm:spPr/>
    </dgm:pt>
    <dgm:pt modelId="{3F176D7C-93E2-4430-BDD7-F2364F8698C5}" type="pres">
      <dgm:prSet presAssocID="{42730FD8-9A5C-4F20-89C3-0D28136B0536}" presName="firstChild" presStyleLbl="bgAccFollowNode1" presStyleIdx="0" presStyleCnt="6" custScaleX="247560" custScaleY="96019" custLinFactX="100000" custLinFactY="-49080" custLinFactNeighborX="155953" custLinFactNeighborY="-100000"/>
      <dgm:spPr/>
    </dgm:pt>
    <dgm:pt modelId="{7C65D054-D4E0-48BC-BC6E-FC1529530E82}" type="pres">
      <dgm:prSet presAssocID="{42730FD8-9A5C-4F20-89C3-0D28136B0536}" presName="firstChildTx" presStyleLbl="bgAccFollowNode1" presStyleIdx="0" presStyleCnt="6">
        <dgm:presLayoutVars>
          <dgm:bulletEnabled val="1"/>
        </dgm:presLayoutVars>
      </dgm:prSet>
      <dgm:spPr/>
    </dgm:pt>
    <dgm:pt modelId="{E0DAE83B-99DF-494E-AFDE-402FDB08D909}" type="pres">
      <dgm:prSet presAssocID="{42730FD8-9A5C-4F20-89C3-0D28136B0536}" presName="negSpace" presStyleCnt="0"/>
      <dgm:spPr/>
    </dgm:pt>
    <dgm:pt modelId="{313723AA-220C-4F9F-896D-4E4459F2A075}" type="pres">
      <dgm:prSet presAssocID="{42730FD8-9A5C-4F20-89C3-0D28136B0536}" presName="circle" presStyleLbl="node1" presStyleIdx="0" presStyleCnt="4" custScaleX="213999" custScaleY="168792" custLinFactY="-100000" custLinFactNeighborX="92938" custLinFactNeighborY="-115146"/>
      <dgm:spPr/>
    </dgm:pt>
    <dgm:pt modelId="{EB6AC54E-C3FE-4464-AB30-2E91CD7A7D0B}" type="pres">
      <dgm:prSet presAssocID="{61AF7EEB-B561-4E86-81C7-27166B5238D5}" presName="transSpace" presStyleCnt="0"/>
      <dgm:spPr/>
    </dgm:pt>
    <dgm:pt modelId="{67463C4A-7999-4B6A-A376-2AF10F94EED2}" type="pres">
      <dgm:prSet presAssocID="{ED3C122B-5896-43F1-A81A-DF9EBFD4898E}" presName="posSpace" presStyleCnt="0"/>
      <dgm:spPr/>
    </dgm:pt>
    <dgm:pt modelId="{BF3D50CC-633D-4767-8800-900981004FCC}" type="pres">
      <dgm:prSet presAssocID="{ED3C122B-5896-43F1-A81A-DF9EBFD4898E}" presName="vertFlow" presStyleCnt="0"/>
      <dgm:spPr/>
    </dgm:pt>
    <dgm:pt modelId="{1D424E6B-BF27-46AF-B5C6-71AD1CC2A330}" type="pres">
      <dgm:prSet presAssocID="{ED3C122B-5896-43F1-A81A-DF9EBFD4898E}" presName="topSpace" presStyleCnt="0"/>
      <dgm:spPr/>
    </dgm:pt>
    <dgm:pt modelId="{447D04CC-F52C-4DFE-A877-1A4E19C023AC}" type="pres">
      <dgm:prSet presAssocID="{ED3C122B-5896-43F1-A81A-DF9EBFD4898E}" presName="firstComp" presStyleCnt="0"/>
      <dgm:spPr/>
    </dgm:pt>
    <dgm:pt modelId="{71D54901-F183-4478-A211-9AA954B9C8BF}" type="pres">
      <dgm:prSet presAssocID="{ED3C122B-5896-43F1-A81A-DF9EBFD4898E}" presName="firstChild" presStyleLbl="bgAccFollowNode1" presStyleIdx="1" presStyleCnt="6" custScaleX="247560" custScaleY="96019" custLinFactY="2596" custLinFactNeighborX="14030" custLinFactNeighborY="100000"/>
      <dgm:spPr/>
    </dgm:pt>
    <dgm:pt modelId="{0DF10EB2-9788-4BA0-808F-6F22BCECBDE4}" type="pres">
      <dgm:prSet presAssocID="{ED3C122B-5896-43F1-A81A-DF9EBFD4898E}" presName="firstChildTx" presStyleLbl="bgAccFollowNode1" presStyleIdx="1" presStyleCnt="6">
        <dgm:presLayoutVars>
          <dgm:bulletEnabled val="1"/>
        </dgm:presLayoutVars>
      </dgm:prSet>
      <dgm:spPr/>
    </dgm:pt>
    <dgm:pt modelId="{C2CDD0A3-1213-4ACA-9704-A1996E413B1A}" type="pres">
      <dgm:prSet presAssocID="{ED3C122B-5896-43F1-A81A-DF9EBFD4898E}" presName="negSpace" presStyleCnt="0"/>
      <dgm:spPr/>
    </dgm:pt>
    <dgm:pt modelId="{B0A4E752-6165-4B5A-80F1-AACA021DFE5B}" type="pres">
      <dgm:prSet presAssocID="{ED3C122B-5896-43F1-A81A-DF9EBFD4898E}" presName="circle" presStyleLbl="node1" presStyleIdx="1" presStyleCnt="4" custScaleX="213999" custScaleY="168792" custLinFactX="-300000" custLinFactNeighborX="-349353" custLinFactNeighborY="56619"/>
      <dgm:spPr/>
    </dgm:pt>
    <dgm:pt modelId="{CE6BB994-0CD5-461A-B5DF-4F739E3BB6C5}" type="pres">
      <dgm:prSet presAssocID="{A1FE9FA5-1854-4B91-907F-7583F15241A9}" presName="transSpace" presStyleCnt="0"/>
      <dgm:spPr/>
    </dgm:pt>
    <dgm:pt modelId="{6D65B9B6-B6B0-41A8-BBCA-48DA427459BF}" type="pres">
      <dgm:prSet presAssocID="{3884DCD4-93D1-4429-8B47-B474D1D4C2B4}" presName="posSpace" presStyleCnt="0"/>
      <dgm:spPr/>
    </dgm:pt>
    <dgm:pt modelId="{E3A23A6C-D909-4C62-9559-DD20DFEAC210}" type="pres">
      <dgm:prSet presAssocID="{3884DCD4-93D1-4429-8B47-B474D1D4C2B4}" presName="vertFlow" presStyleCnt="0"/>
      <dgm:spPr/>
    </dgm:pt>
    <dgm:pt modelId="{7F4AAE85-BD41-42DD-B564-67A993E799AE}" type="pres">
      <dgm:prSet presAssocID="{3884DCD4-93D1-4429-8B47-B474D1D4C2B4}" presName="topSpace" presStyleCnt="0"/>
      <dgm:spPr/>
    </dgm:pt>
    <dgm:pt modelId="{E2C6610B-7727-4AF6-9214-99B4D8A34584}" type="pres">
      <dgm:prSet presAssocID="{3884DCD4-93D1-4429-8B47-B474D1D4C2B4}" presName="firstComp" presStyleCnt="0"/>
      <dgm:spPr/>
    </dgm:pt>
    <dgm:pt modelId="{FB0A4DB9-1CF1-40A4-85F7-015A44674D3C}" type="pres">
      <dgm:prSet presAssocID="{3884DCD4-93D1-4429-8B47-B474D1D4C2B4}" presName="firstChild" presStyleLbl="bgAccFollowNode1" presStyleIdx="2" presStyleCnt="6" custScaleX="247560" custScaleY="96019" custLinFactX="-100000" custLinFactY="128034" custLinFactNeighborX="-122829" custLinFactNeighborY="200000"/>
      <dgm:spPr/>
    </dgm:pt>
    <dgm:pt modelId="{CB864CB4-62CA-4102-B8EE-5084C1A97C74}" type="pres">
      <dgm:prSet presAssocID="{3884DCD4-93D1-4429-8B47-B474D1D4C2B4}" presName="firstChildTx" presStyleLbl="bgAccFollowNode1" presStyleIdx="2" presStyleCnt="6">
        <dgm:presLayoutVars>
          <dgm:bulletEnabled val="1"/>
        </dgm:presLayoutVars>
      </dgm:prSet>
      <dgm:spPr/>
    </dgm:pt>
    <dgm:pt modelId="{007E71AA-C181-4410-A4C9-CA69A9E8D285}" type="pres">
      <dgm:prSet presAssocID="{557F6F3D-3000-4630-A962-DD3A9F686AD5}" presName="comp" presStyleCnt="0"/>
      <dgm:spPr/>
    </dgm:pt>
    <dgm:pt modelId="{CDFE1AE7-2922-4366-A669-4AD325D2A069}" type="pres">
      <dgm:prSet presAssocID="{557F6F3D-3000-4630-A962-DD3A9F686AD5}" presName="child" presStyleLbl="bgAccFollowNode1" presStyleIdx="3" presStyleCnt="6" custScaleX="247560" custScaleY="96019" custLinFactX="-100000" custLinFactY="139998" custLinFactNeighborX="-117087" custLinFactNeighborY="200000"/>
      <dgm:spPr/>
    </dgm:pt>
    <dgm:pt modelId="{9980301A-138B-440C-A6E2-894DF5B281BD}" type="pres">
      <dgm:prSet presAssocID="{557F6F3D-3000-4630-A962-DD3A9F686AD5}" presName="childTx" presStyleLbl="bgAccFollowNode1" presStyleIdx="3" presStyleCnt="6">
        <dgm:presLayoutVars>
          <dgm:bulletEnabled val="1"/>
        </dgm:presLayoutVars>
      </dgm:prSet>
      <dgm:spPr/>
    </dgm:pt>
    <dgm:pt modelId="{93F26C26-6DE7-4B22-BBFE-69249FA3804C}" type="pres">
      <dgm:prSet presAssocID="{3884DCD4-93D1-4429-8B47-B474D1D4C2B4}" presName="negSpace" presStyleCnt="0"/>
      <dgm:spPr/>
    </dgm:pt>
    <dgm:pt modelId="{1C2D4249-287C-4DF9-BA04-CB32CFCD68D3}" type="pres">
      <dgm:prSet presAssocID="{3884DCD4-93D1-4429-8B47-B474D1D4C2B4}" presName="circle" presStyleLbl="node1" presStyleIdx="2" presStyleCnt="4" custScaleX="213999" custScaleY="168792" custLinFactX="-652538" custLinFactY="100000" custLinFactNeighborX="-700000" custLinFactNeighborY="194413"/>
      <dgm:spPr/>
    </dgm:pt>
    <dgm:pt modelId="{7C922411-37B8-4832-B540-A466A5AAD168}" type="pres">
      <dgm:prSet presAssocID="{FD5FFD29-7C3F-46AC-BF6B-FCB8CDAE4990}" presName="transSpace" presStyleCnt="0"/>
      <dgm:spPr/>
    </dgm:pt>
    <dgm:pt modelId="{9B7E444A-FC43-4446-B377-2F46C17A6EB0}" type="pres">
      <dgm:prSet presAssocID="{A8D80E56-5BB1-473B-9035-107DB653A691}" presName="posSpace" presStyleCnt="0"/>
      <dgm:spPr/>
    </dgm:pt>
    <dgm:pt modelId="{BB26FA0E-D8AF-41BF-BD86-9DC17264FFE8}" type="pres">
      <dgm:prSet presAssocID="{A8D80E56-5BB1-473B-9035-107DB653A691}" presName="vertFlow" presStyleCnt="0"/>
      <dgm:spPr/>
    </dgm:pt>
    <dgm:pt modelId="{39EFA0E4-3B7F-426B-9945-5A8EB499446A}" type="pres">
      <dgm:prSet presAssocID="{A8D80E56-5BB1-473B-9035-107DB653A691}" presName="topSpace" presStyleCnt="0"/>
      <dgm:spPr/>
    </dgm:pt>
    <dgm:pt modelId="{EEBEEFF6-F2E2-4299-A3D2-448CC14CAA13}" type="pres">
      <dgm:prSet presAssocID="{A8D80E56-5BB1-473B-9035-107DB653A691}" presName="firstComp" presStyleCnt="0"/>
      <dgm:spPr/>
    </dgm:pt>
    <dgm:pt modelId="{5BD09F73-70AE-4624-8F0F-3469B6EDD31B}" type="pres">
      <dgm:prSet presAssocID="{A8D80E56-5BB1-473B-9035-107DB653A691}" presName="firstChild" presStyleLbl="bgAccFollowNode1" presStyleIdx="4" presStyleCnt="6" custScaleX="247560" custScaleY="96019" custLinFactX="-200000" custLinFactY="300000" custLinFactNeighborX="-222534" custLinFactNeighborY="310798"/>
      <dgm:spPr/>
    </dgm:pt>
    <dgm:pt modelId="{142B8707-D650-4D7D-B0DA-15E637BB434D}" type="pres">
      <dgm:prSet presAssocID="{A8D80E56-5BB1-473B-9035-107DB653A691}" presName="firstChildTx" presStyleLbl="bgAccFollowNode1" presStyleIdx="4" presStyleCnt="6">
        <dgm:presLayoutVars>
          <dgm:bulletEnabled val="1"/>
        </dgm:presLayoutVars>
      </dgm:prSet>
      <dgm:spPr/>
    </dgm:pt>
    <dgm:pt modelId="{7FD7964B-3469-4EA2-B840-2DD590128EAE}" type="pres">
      <dgm:prSet presAssocID="{BB0DB2D3-DA4F-424C-9780-D809225E25BD}" presName="comp" presStyleCnt="0"/>
      <dgm:spPr/>
    </dgm:pt>
    <dgm:pt modelId="{1DF49ED9-B388-4B08-9422-EC0687282535}" type="pres">
      <dgm:prSet presAssocID="{BB0DB2D3-DA4F-424C-9780-D809225E25BD}" presName="child" presStyleLbl="bgAccFollowNode1" presStyleIdx="5" presStyleCnt="6" custScaleX="247560" custScaleY="96019" custLinFactX="-200000" custLinFactY="300000" custLinFactNeighborX="-220213" custLinFactNeighborY="319988"/>
      <dgm:spPr/>
    </dgm:pt>
    <dgm:pt modelId="{0A808419-25A3-45D7-97CE-8C5D6D61C03F}" type="pres">
      <dgm:prSet presAssocID="{BB0DB2D3-DA4F-424C-9780-D809225E25BD}" presName="childTx" presStyleLbl="bgAccFollowNode1" presStyleIdx="5" presStyleCnt="6">
        <dgm:presLayoutVars>
          <dgm:bulletEnabled val="1"/>
        </dgm:presLayoutVars>
      </dgm:prSet>
      <dgm:spPr/>
    </dgm:pt>
    <dgm:pt modelId="{873BFF9E-44C5-4D1E-9984-5CAF33E2F977}" type="pres">
      <dgm:prSet presAssocID="{A8D80E56-5BB1-473B-9035-107DB653A691}" presName="negSpace" presStyleCnt="0"/>
      <dgm:spPr/>
    </dgm:pt>
    <dgm:pt modelId="{90C84AA5-C906-4379-9C2A-4075DBF7966E}" type="pres">
      <dgm:prSet presAssocID="{A8D80E56-5BB1-473B-9035-107DB653A691}" presName="circle" presStyleLbl="node1" presStyleIdx="3" presStyleCnt="4" custScaleX="213999" custScaleY="168792" custLinFactX="-700000" custLinFactY="283692" custLinFactNeighborX="-773537" custLinFactNeighborY="300000"/>
      <dgm:spPr/>
    </dgm:pt>
  </dgm:ptLst>
  <dgm:cxnLst>
    <dgm:cxn modelId="{84D33104-01CF-43F2-B3EF-A2D9DBF68FB7}" type="presOf" srcId="{42730FD8-9A5C-4F20-89C3-0D28136B0536}" destId="{313723AA-220C-4F9F-896D-4E4459F2A075}" srcOrd="0" destOrd="0" presId="urn:microsoft.com/office/officeart/2005/8/layout/hList9"/>
    <dgm:cxn modelId="{170D650A-D46E-44D7-B0DF-260755E25901}" srcId="{3884DCD4-93D1-4429-8B47-B474D1D4C2B4}" destId="{8A78944B-E9FB-4D93-A519-FED4F1568665}" srcOrd="0" destOrd="0" parTransId="{689DFA86-9B0A-4E0B-81F9-FA7E4A5CD47D}" sibTransId="{8F1C9A76-E952-4297-9B35-F1C84E358D33}"/>
    <dgm:cxn modelId="{503B171A-65DD-4C33-A74C-A515E8441135}" type="presOf" srcId="{CEFB1C4D-5234-4F94-B3ED-196EB7B11E8A}" destId="{3F176D7C-93E2-4430-BDD7-F2364F8698C5}" srcOrd="0" destOrd="0" presId="urn:microsoft.com/office/officeart/2005/8/layout/hList9"/>
    <dgm:cxn modelId="{402B1021-EB1C-4B8E-A2BC-900024AA0F49}" type="presOf" srcId="{5301E23A-3F9B-4406-A587-A04D576A26AC}" destId="{71D54901-F183-4478-A211-9AA954B9C8BF}" srcOrd="0" destOrd="0" presId="urn:microsoft.com/office/officeart/2005/8/layout/hList9"/>
    <dgm:cxn modelId="{18CB7E28-8405-43EB-8595-C4B9A2E38FCF}" type="presOf" srcId="{BB0DB2D3-DA4F-424C-9780-D809225E25BD}" destId="{0A808419-25A3-45D7-97CE-8C5D6D61C03F}" srcOrd="1" destOrd="0" presId="urn:microsoft.com/office/officeart/2005/8/layout/hList9"/>
    <dgm:cxn modelId="{59BFFD36-8654-476B-A1FF-23BD58F7EE3B}" srcId="{42730FD8-9A5C-4F20-89C3-0D28136B0536}" destId="{CEFB1C4D-5234-4F94-B3ED-196EB7B11E8A}" srcOrd="0" destOrd="0" parTransId="{66BD511C-7EF9-4037-A78F-B496810B14E8}" sibTransId="{425A7696-AB23-4A0F-BC77-8C4FF3803EC8}"/>
    <dgm:cxn modelId="{8ED82D40-20BE-424E-8085-696823F3CD62}" srcId="{3884DCD4-93D1-4429-8B47-B474D1D4C2B4}" destId="{557F6F3D-3000-4630-A962-DD3A9F686AD5}" srcOrd="1" destOrd="0" parTransId="{8AD07D7C-119A-438E-9F05-4B7CD4620FA6}" sibTransId="{10993EBE-DC6A-4431-BEFF-E2C5E72B81DA}"/>
    <dgm:cxn modelId="{4A9FD85B-29BB-415E-89E4-3B0B3A782808}" type="presOf" srcId="{4287A9AD-3C35-4085-BD02-8E593B8A8D62}" destId="{5BD09F73-70AE-4624-8F0F-3469B6EDD31B}" srcOrd="0" destOrd="0" presId="urn:microsoft.com/office/officeart/2005/8/layout/hList9"/>
    <dgm:cxn modelId="{6EB46A60-F044-4D68-B25E-5C125FBBBE77}" srcId="{A8D80E56-5BB1-473B-9035-107DB653A691}" destId="{4287A9AD-3C35-4085-BD02-8E593B8A8D62}" srcOrd="0" destOrd="0" parTransId="{D7F741F5-BF9A-4063-A8C5-7477E723DFB0}" sibTransId="{AA1C89B8-84AF-4B33-B28A-8C5AD048FB35}"/>
    <dgm:cxn modelId="{55D78A45-1B80-4BF7-A6F9-A7938D31F0C2}" type="presOf" srcId="{8A78944B-E9FB-4D93-A519-FED4F1568665}" destId="{FB0A4DB9-1CF1-40A4-85F7-015A44674D3C}" srcOrd="0" destOrd="0" presId="urn:microsoft.com/office/officeart/2005/8/layout/hList9"/>
    <dgm:cxn modelId="{66277966-321C-4AB4-93FD-003F7C39B456}" srcId="{ED3C122B-5896-43F1-A81A-DF9EBFD4898E}" destId="{5301E23A-3F9B-4406-A587-A04D576A26AC}" srcOrd="0" destOrd="0" parTransId="{294AAE2F-6C67-46E8-BBE9-5BC903FDC2FF}" sibTransId="{28B01CD3-A08C-4474-9F1D-DFA2DB4007E5}"/>
    <dgm:cxn modelId="{B6F4996A-4594-4E55-9557-96F5BB97313A}" srcId="{5524737D-1845-41CC-967D-7B1B4A9C2C8C}" destId="{3884DCD4-93D1-4429-8B47-B474D1D4C2B4}" srcOrd="2" destOrd="0" parTransId="{E1E22959-7C9D-4C5F-BB18-9B89D9CD3DE9}" sibTransId="{FD5FFD29-7C3F-46AC-BF6B-FCB8CDAE4990}"/>
    <dgm:cxn modelId="{9150DF73-19DB-4CA9-96B6-E993E6689506}" type="presOf" srcId="{BB0DB2D3-DA4F-424C-9780-D809225E25BD}" destId="{1DF49ED9-B388-4B08-9422-EC0687282535}" srcOrd="0" destOrd="0" presId="urn:microsoft.com/office/officeart/2005/8/layout/hList9"/>
    <dgm:cxn modelId="{395B2559-2B91-4B6B-B432-0FD4E740CE49}" type="presOf" srcId="{ED3C122B-5896-43F1-A81A-DF9EBFD4898E}" destId="{B0A4E752-6165-4B5A-80F1-AACA021DFE5B}" srcOrd="0" destOrd="0" presId="urn:microsoft.com/office/officeart/2005/8/layout/hList9"/>
    <dgm:cxn modelId="{3AACDD8A-A714-4948-B272-4D8F1818EA3F}" type="presOf" srcId="{5301E23A-3F9B-4406-A587-A04D576A26AC}" destId="{0DF10EB2-9788-4BA0-808F-6F22BCECBDE4}" srcOrd="1" destOrd="0" presId="urn:microsoft.com/office/officeart/2005/8/layout/hList9"/>
    <dgm:cxn modelId="{A1804092-76EC-477E-BDD6-93FAF030B096}" type="presOf" srcId="{A8D80E56-5BB1-473B-9035-107DB653A691}" destId="{90C84AA5-C906-4379-9C2A-4075DBF7966E}" srcOrd="0" destOrd="0" presId="urn:microsoft.com/office/officeart/2005/8/layout/hList9"/>
    <dgm:cxn modelId="{69D48E95-2DF0-49DB-B91F-22E3C47E42D1}" type="presOf" srcId="{CEFB1C4D-5234-4F94-B3ED-196EB7B11E8A}" destId="{7C65D054-D4E0-48BC-BC6E-FC1529530E82}" srcOrd="1" destOrd="0" presId="urn:microsoft.com/office/officeart/2005/8/layout/hList9"/>
    <dgm:cxn modelId="{37587F9C-57BE-46A9-A91B-58347DD0836C}" type="presOf" srcId="{557F6F3D-3000-4630-A962-DD3A9F686AD5}" destId="{9980301A-138B-440C-A6E2-894DF5B281BD}" srcOrd="1" destOrd="0" presId="urn:microsoft.com/office/officeart/2005/8/layout/hList9"/>
    <dgm:cxn modelId="{32DC58B2-262E-41B5-B618-87C8C00B7233}" srcId="{5524737D-1845-41CC-967D-7B1B4A9C2C8C}" destId="{A8D80E56-5BB1-473B-9035-107DB653A691}" srcOrd="3" destOrd="0" parTransId="{6F081CC7-8020-464E-B06E-325EAEF92748}" sibTransId="{9D94E90C-1D32-42EE-82E7-4592A60788D0}"/>
    <dgm:cxn modelId="{CAEB58BF-1EA7-49B8-9CA6-C6A83CFB59F5}" srcId="{5524737D-1845-41CC-967D-7B1B4A9C2C8C}" destId="{ED3C122B-5896-43F1-A81A-DF9EBFD4898E}" srcOrd="1" destOrd="0" parTransId="{770C50D6-812D-4CB0-A79D-5B5A3E54A71B}" sibTransId="{A1FE9FA5-1854-4B91-907F-7583F15241A9}"/>
    <dgm:cxn modelId="{54910CD0-6707-481C-B299-7C47147D176C}" type="presOf" srcId="{5524737D-1845-41CC-967D-7B1B4A9C2C8C}" destId="{6D155693-2EE9-4A67-8881-49C0506D66E0}" srcOrd="0" destOrd="0" presId="urn:microsoft.com/office/officeart/2005/8/layout/hList9"/>
    <dgm:cxn modelId="{83EFEED3-8E23-4DAA-8C8B-89FABF750975}" srcId="{5524737D-1845-41CC-967D-7B1B4A9C2C8C}" destId="{42730FD8-9A5C-4F20-89C3-0D28136B0536}" srcOrd="0" destOrd="0" parTransId="{9C59F52E-B60E-476E-A012-26792B35326A}" sibTransId="{61AF7EEB-B561-4E86-81C7-27166B5238D5}"/>
    <dgm:cxn modelId="{CE8866D9-F0DC-47A9-AE29-235BBF120870}" srcId="{A8D80E56-5BB1-473B-9035-107DB653A691}" destId="{BB0DB2D3-DA4F-424C-9780-D809225E25BD}" srcOrd="1" destOrd="0" parTransId="{E4EE4905-BB4A-4E9D-9D5D-B13B75B4F09B}" sibTransId="{436E1688-589A-41FB-93E4-1498334A02F8}"/>
    <dgm:cxn modelId="{3E9218E3-435A-412B-8C2F-7F207917C8F9}" type="presOf" srcId="{8A78944B-E9FB-4D93-A519-FED4F1568665}" destId="{CB864CB4-62CA-4102-B8EE-5084C1A97C74}" srcOrd="1" destOrd="0" presId="urn:microsoft.com/office/officeart/2005/8/layout/hList9"/>
    <dgm:cxn modelId="{9D96B7E3-6DFB-41C9-906E-74B60095E9D3}" type="presOf" srcId="{557F6F3D-3000-4630-A962-DD3A9F686AD5}" destId="{CDFE1AE7-2922-4366-A669-4AD325D2A069}" srcOrd="0" destOrd="0" presId="urn:microsoft.com/office/officeart/2005/8/layout/hList9"/>
    <dgm:cxn modelId="{E1EC11F1-80C1-4F5A-9104-A14BE5B597A1}" type="presOf" srcId="{3884DCD4-93D1-4429-8B47-B474D1D4C2B4}" destId="{1C2D4249-287C-4DF9-BA04-CB32CFCD68D3}" srcOrd="0" destOrd="0" presId="urn:microsoft.com/office/officeart/2005/8/layout/hList9"/>
    <dgm:cxn modelId="{14C2D8F7-EBA5-48F8-8EE8-DE9DBC94320F}" type="presOf" srcId="{4287A9AD-3C35-4085-BD02-8E593B8A8D62}" destId="{142B8707-D650-4D7D-B0DA-15E637BB434D}" srcOrd="1" destOrd="0" presId="urn:microsoft.com/office/officeart/2005/8/layout/hList9"/>
    <dgm:cxn modelId="{9C3B0320-E8DC-4EE0-91FA-F14DAA4D985E}" type="presParOf" srcId="{6D155693-2EE9-4A67-8881-49C0506D66E0}" destId="{7D1E929D-A369-4873-924E-273F1824F893}" srcOrd="0" destOrd="0" presId="urn:microsoft.com/office/officeart/2005/8/layout/hList9"/>
    <dgm:cxn modelId="{455B7DF8-C395-46D8-B6A8-750689857B50}" type="presParOf" srcId="{6D155693-2EE9-4A67-8881-49C0506D66E0}" destId="{A0F5CC43-FD05-474E-A460-F99D2E2D9F1B}" srcOrd="1" destOrd="0" presId="urn:microsoft.com/office/officeart/2005/8/layout/hList9"/>
    <dgm:cxn modelId="{803BD1F3-C4F8-4D02-BA89-935A6A94358F}" type="presParOf" srcId="{A0F5CC43-FD05-474E-A460-F99D2E2D9F1B}" destId="{11CD876B-4E41-488F-ABF9-820E85E2BFB9}" srcOrd="0" destOrd="0" presId="urn:microsoft.com/office/officeart/2005/8/layout/hList9"/>
    <dgm:cxn modelId="{52080FB4-AE06-4F4E-8557-7AAD142716BF}" type="presParOf" srcId="{A0F5CC43-FD05-474E-A460-F99D2E2D9F1B}" destId="{259A4DB7-84D8-4021-B427-F0A436869739}" srcOrd="1" destOrd="0" presId="urn:microsoft.com/office/officeart/2005/8/layout/hList9"/>
    <dgm:cxn modelId="{49A4B5AD-5FA4-4125-B7B7-F248534DEB38}" type="presParOf" srcId="{259A4DB7-84D8-4021-B427-F0A436869739}" destId="{3F176D7C-93E2-4430-BDD7-F2364F8698C5}" srcOrd="0" destOrd="0" presId="urn:microsoft.com/office/officeart/2005/8/layout/hList9"/>
    <dgm:cxn modelId="{B740A7C8-D930-4894-8449-05DE0AD3CEA2}" type="presParOf" srcId="{259A4DB7-84D8-4021-B427-F0A436869739}" destId="{7C65D054-D4E0-48BC-BC6E-FC1529530E82}" srcOrd="1" destOrd="0" presId="urn:microsoft.com/office/officeart/2005/8/layout/hList9"/>
    <dgm:cxn modelId="{DA313D1F-A1F1-4BA2-AF34-580FBFD95E27}" type="presParOf" srcId="{6D155693-2EE9-4A67-8881-49C0506D66E0}" destId="{E0DAE83B-99DF-494E-AFDE-402FDB08D909}" srcOrd="2" destOrd="0" presId="urn:microsoft.com/office/officeart/2005/8/layout/hList9"/>
    <dgm:cxn modelId="{4A177FD8-DB6C-4171-A65D-DE726C9B7EC1}" type="presParOf" srcId="{6D155693-2EE9-4A67-8881-49C0506D66E0}" destId="{313723AA-220C-4F9F-896D-4E4459F2A075}" srcOrd="3" destOrd="0" presId="urn:microsoft.com/office/officeart/2005/8/layout/hList9"/>
    <dgm:cxn modelId="{C51BBB8C-289B-4CAB-9122-7BFB4101C6F0}" type="presParOf" srcId="{6D155693-2EE9-4A67-8881-49C0506D66E0}" destId="{EB6AC54E-C3FE-4464-AB30-2E91CD7A7D0B}" srcOrd="4" destOrd="0" presId="urn:microsoft.com/office/officeart/2005/8/layout/hList9"/>
    <dgm:cxn modelId="{0B9F6E9B-5A9D-4D65-8BF9-0800073E8204}" type="presParOf" srcId="{6D155693-2EE9-4A67-8881-49C0506D66E0}" destId="{67463C4A-7999-4B6A-A376-2AF10F94EED2}" srcOrd="5" destOrd="0" presId="urn:microsoft.com/office/officeart/2005/8/layout/hList9"/>
    <dgm:cxn modelId="{CE804C5A-9346-4175-BD4D-C8DC359A3F89}" type="presParOf" srcId="{6D155693-2EE9-4A67-8881-49C0506D66E0}" destId="{BF3D50CC-633D-4767-8800-900981004FCC}" srcOrd="6" destOrd="0" presId="urn:microsoft.com/office/officeart/2005/8/layout/hList9"/>
    <dgm:cxn modelId="{C5A3EC64-ED50-4647-978D-CD66D766CA9C}" type="presParOf" srcId="{BF3D50CC-633D-4767-8800-900981004FCC}" destId="{1D424E6B-BF27-46AF-B5C6-71AD1CC2A330}" srcOrd="0" destOrd="0" presId="urn:microsoft.com/office/officeart/2005/8/layout/hList9"/>
    <dgm:cxn modelId="{38245073-8C3A-49D3-9AB8-F29A49B465EA}" type="presParOf" srcId="{BF3D50CC-633D-4767-8800-900981004FCC}" destId="{447D04CC-F52C-4DFE-A877-1A4E19C023AC}" srcOrd="1" destOrd="0" presId="urn:microsoft.com/office/officeart/2005/8/layout/hList9"/>
    <dgm:cxn modelId="{567E730B-F663-4315-A8D9-D8D0AA12BA3C}" type="presParOf" srcId="{447D04CC-F52C-4DFE-A877-1A4E19C023AC}" destId="{71D54901-F183-4478-A211-9AA954B9C8BF}" srcOrd="0" destOrd="0" presId="urn:microsoft.com/office/officeart/2005/8/layout/hList9"/>
    <dgm:cxn modelId="{26002EF0-9BC3-4974-B716-BC89567F2C63}" type="presParOf" srcId="{447D04CC-F52C-4DFE-A877-1A4E19C023AC}" destId="{0DF10EB2-9788-4BA0-808F-6F22BCECBDE4}" srcOrd="1" destOrd="0" presId="urn:microsoft.com/office/officeart/2005/8/layout/hList9"/>
    <dgm:cxn modelId="{6A70D422-24A8-42CF-A11C-956AB2F5C2B6}" type="presParOf" srcId="{6D155693-2EE9-4A67-8881-49C0506D66E0}" destId="{C2CDD0A3-1213-4ACA-9704-A1996E413B1A}" srcOrd="7" destOrd="0" presId="urn:microsoft.com/office/officeart/2005/8/layout/hList9"/>
    <dgm:cxn modelId="{BFE85E7C-D81C-4B34-8D55-D371194F266D}" type="presParOf" srcId="{6D155693-2EE9-4A67-8881-49C0506D66E0}" destId="{B0A4E752-6165-4B5A-80F1-AACA021DFE5B}" srcOrd="8" destOrd="0" presId="urn:microsoft.com/office/officeart/2005/8/layout/hList9"/>
    <dgm:cxn modelId="{4AA911BB-7A1D-455F-82B9-0C91306128DA}" type="presParOf" srcId="{6D155693-2EE9-4A67-8881-49C0506D66E0}" destId="{CE6BB994-0CD5-461A-B5DF-4F739E3BB6C5}" srcOrd="9" destOrd="0" presId="urn:microsoft.com/office/officeart/2005/8/layout/hList9"/>
    <dgm:cxn modelId="{7E063EA3-2081-4DCD-8FD0-C64E5EDEBDDD}" type="presParOf" srcId="{6D155693-2EE9-4A67-8881-49C0506D66E0}" destId="{6D65B9B6-B6B0-41A8-BBCA-48DA427459BF}" srcOrd="10" destOrd="0" presId="urn:microsoft.com/office/officeart/2005/8/layout/hList9"/>
    <dgm:cxn modelId="{A0DFE873-74E7-4679-8464-9F48D22BD23D}" type="presParOf" srcId="{6D155693-2EE9-4A67-8881-49C0506D66E0}" destId="{E3A23A6C-D909-4C62-9559-DD20DFEAC210}" srcOrd="11" destOrd="0" presId="urn:microsoft.com/office/officeart/2005/8/layout/hList9"/>
    <dgm:cxn modelId="{3D07C03C-406A-4787-9A05-FC5522875F3D}" type="presParOf" srcId="{E3A23A6C-D909-4C62-9559-DD20DFEAC210}" destId="{7F4AAE85-BD41-42DD-B564-67A993E799AE}" srcOrd="0" destOrd="0" presId="urn:microsoft.com/office/officeart/2005/8/layout/hList9"/>
    <dgm:cxn modelId="{6CB19864-23F6-4455-AE4D-338F33943B50}" type="presParOf" srcId="{E3A23A6C-D909-4C62-9559-DD20DFEAC210}" destId="{E2C6610B-7727-4AF6-9214-99B4D8A34584}" srcOrd="1" destOrd="0" presId="urn:microsoft.com/office/officeart/2005/8/layout/hList9"/>
    <dgm:cxn modelId="{657A9373-42C1-4CCB-BF32-0C4385C70F05}" type="presParOf" srcId="{E2C6610B-7727-4AF6-9214-99B4D8A34584}" destId="{FB0A4DB9-1CF1-40A4-85F7-015A44674D3C}" srcOrd="0" destOrd="0" presId="urn:microsoft.com/office/officeart/2005/8/layout/hList9"/>
    <dgm:cxn modelId="{DD19815F-5BA0-4ECE-8ACF-1289AAC02A34}" type="presParOf" srcId="{E2C6610B-7727-4AF6-9214-99B4D8A34584}" destId="{CB864CB4-62CA-4102-B8EE-5084C1A97C74}" srcOrd="1" destOrd="0" presId="urn:microsoft.com/office/officeart/2005/8/layout/hList9"/>
    <dgm:cxn modelId="{5E141E82-5669-4810-99EA-CF710A6B387B}" type="presParOf" srcId="{E3A23A6C-D909-4C62-9559-DD20DFEAC210}" destId="{007E71AA-C181-4410-A4C9-CA69A9E8D285}" srcOrd="2" destOrd="0" presId="urn:microsoft.com/office/officeart/2005/8/layout/hList9"/>
    <dgm:cxn modelId="{48A195C2-72A7-4627-8D66-6F8ECC10E1E7}" type="presParOf" srcId="{007E71AA-C181-4410-A4C9-CA69A9E8D285}" destId="{CDFE1AE7-2922-4366-A669-4AD325D2A069}" srcOrd="0" destOrd="0" presId="urn:microsoft.com/office/officeart/2005/8/layout/hList9"/>
    <dgm:cxn modelId="{4ADAE5A9-ACC3-415D-A5FA-D7D9C4F40DBD}" type="presParOf" srcId="{007E71AA-C181-4410-A4C9-CA69A9E8D285}" destId="{9980301A-138B-440C-A6E2-894DF5B281BD}" srcOrd="1" destOrd="0" presId="urn:microsoft.com/office/officeart/2005/8/layout/hList9"/>
    <dgm:cxn modelId="{EF2A5749-ED11-4933-AE95-21171DE724D8}" type="presParOf" srcId="{6D155693-2EE9-4A67-8881-49C0506D66E0}" destId="{93F26C26-6DE7-4B22-BBFE-69249FA3804C}" srcOrd="12" destOrd="0" presId="urn:microsoft.com/office/officeart/2005/8/layout/hList9"/>
    <dgm:cxn modelId="{7FF29947-3031-48DE-B39B-0904D6013780}" type="presParOf" srcId="{6D155693-2EE9-4A67-8881-49C0506D66E0}" destId="{1C2D4249-287C-4DF9-BA04-CB32CFCD68D3}" srcOrd="13" destOrd="0" presId="urn:microsoft.com/office/officeart/2005/8/layout/hList9"/>
    <dgm:cxn modelId="{B23E6681-5773-4F16-980A-3B1709549C23}" type="presParOf" srcId="{6D155693-2EE9-4A67-8881-49C0506D66E0}" destId="{7C922411-37B8-4832-B540-A466A5AAD168}" srcOrd="14" destOrd="0" presId="urn:microsoft.com/office/officeart/2005/8/layout/hList9"/>
    <dgm:cxn modelId="{9E7AA24B-9EF4-47BF-98DD-A82F1AE5BD09}" type="presParOf" srcId="{6D155693-2EE9-4A67-8881-49C0506D66E0}" destId="{9B7E444A-FC43-4446-B377-2F46C17A6EB0}" srcOrd="15" destOrd="0" presId="urn:microsoft.com/office/officeart/2005/8/layout/hList9"/>
    <dgm:cxn modelId="{75E355EF-3516-4FC3-9531-C486F77E04DC}" type="presParOf" srcId="{6D155693-2EE9-4A67-8881-49C0506D66E0}" destId="{BB26FA0E-D8AF-41BF-BD86-9DC17264FFE8}" srcOrd="16" destOrd="0" presId="urn:microsoft.com/office/officeart/2005/8/layout/hList9"/>
    <dgm:cxn modelId="{4ACC62CD-E6D0-4BC6-BCBC-6F92FA14C092}" type="presParOf" srcId="{BB26FA0E-D8AF-41BF-BD86-9DC17264FFE8}" destId="{39EFA0E4-3B7F-426B-9945-5A8EB499446A}" srcOrd="0" destOrd="0" presId="urn:microsoft.com/office/officeart/2005/8/layout/hList9"/>
    <dgm:cxn modelId="{A7A8FDCE-82A4-4512-9F17-1601BFB65437}" type="presParOf" srcId="{BB26FA0E-D8AF-41BF-BD86-9DC17264FFE8}" destId="{EEBEEFF6-F2E2-4299-A3D2-448CC14CAA13}" srcOrd="1" destOrd="0" presId="urn:microsoft.com/office/officeart/2005/8/layout/hList9"/>
    <dgm:cxn modelId="{56B3E602-DE34-414A-9081-3DE71288FD53}" type="presParOf" srcId="{EEBEEFF6-F2E2-4299-A3D2-448CC14CAA13}" destId="{5BD09F73-70AE-4624-8F0F-3469B6EDD31B}" srcOrd="0" destOrd="0" presId="urn:microsoft.com/office/officeart/2005/8/layout/hList9"/>
    <dgm:cxn modelId="{C91B59AA-522C-465B-9478-B1845773D9A8}" type="presParOf" srcId="{EEBEEFF6-F2E2-4299-A3D2-448CC14CAA13}" destId="{142B8707-D650-4D7D-B0DA-15E637BB434D}" srcOrd="1" destOrd="0" presId="urn:microsoft.com/office/officeart/2005/8/layout/hList9"/>
    <dgm:cxn modelId="{8EDFD59F-853D-4BE9-B490-155D9EAF3A9A}" type="presParOf" srcId="{BB26FA0E-D8AF-41BF-BD86-9DC17264FFE8}" destId="{7FD7964B-3469-4EA2-B840-2DD590128EAE}" srcOrd="2" destOrd="0" presId="urn:microsoft.com/office/officeart/2005/8/layout/hList9"/>
    <dgm:cxn modelId="{21309CA3-1716-4AF9-B80D-F51E3751C0ED}" type="presParOf" srcId="{7FD7964B-3469-4EA2-B840-2DD590128EAE}" destId="{1DF49ED9-B388-4B08-9422-EC0687282535}" srcOrd="0" destOrd="0" presId="urn:microsoft.com/office/officeart/2005/8/layout/hList9"/>
    <dgm:cxn modelId="{07E2A309-7530-43A4-9BAA-309C7A472488}" type="presParOf" srcId="{7FD7964B-3469-4EA2-B840-2DD590128EAE}" destId="{0A808419-25A3-45D7-97CE-8C5D6D61C03F}" srcOrd="1" destOrd="0" presId="urn:microsoft.com/office/officeart/2005/8/layout/hList9"/>
    <dgm:cxn modelId="{481D0492-770E-4BB6-887C-9128EEC558B4}" type="presParOf" srcId="{6D155693-2EE9-4A67-8881-49C0506D66E0}" destId="{873BFF9E-44C5-4D1E-9984-5CAF33E2F977}" srcOrd="17" destOrd="0" presId="urn:microsoft.com/office/officeart/2005/8/layout/hList9"/>
    <dgm:cxn modelId="{97B2E47E-F105-4645-9AF7-7DDABB188FBA}" type="presParOf" srcId="{6D155693-2EE9-4A67-8881-49C0506D66E0}" destId="{90C84AA5-C906-4379-9C2A-4075DBF7966E}" srcOrd="18" destOrd="0" presId="urn:microsoft.com/office/officeart/2005/8/layout/hList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E52FCA-9F0C-4B78-ABD0-E080A786A9F2}"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C6518973-1DC2-43C1-B414-BB04AE8A6413}">
      <dgm:prSet phldrT="[Text]"/>
      <dgm:spPr/>
      <dgm:t>
        <a:bodyPr/>
        <a:lstStyle/>
        <a:p>
          <a:r>
            <a:rPr lang="en-US" dirty="0"/>
            <a:t>Hoang</a:t>
          </a:r>
        </a:p>
      </dgm:t>
    </dgm:pt>
    <dgm:pt modelId="{31577752-2CD7-42C8-B463-2CE47B6EE515}" type="parTrans" cxnId="{26ECF352-B06C-4AF9-B96F-63EDA0FD2311}">
      <dgm:prSet/>
      <dgm:spPr/>
      <dgm:t>
        <a:bodyPr/>
        <a:lstStyle/>
        <a:p>
          <a:endParaRPr lang="en-US"/>
        </a:p>
      </dgm:t>
    </dgm:pt>
    <dgm:pt modelId="{3DEDCA6E-6287-4A4D-B6EB-68FBDEF093EF}" type="sibTrans" cxnId="{26ECF352-B06C-4AF9-B96F-63EDA0FD2311}">
      <dgm:prSet/>
      <dgm:spPr/>
      <dgm:t>
        <a:bodyPr/>
        <a:lstStyle/>
        <a:p>
          <a:endParaRPr lang="en-US"/>
        </a:p>
      </dgm:t>
    </dgm:pt>
    <dgm:pt modelId="{8BB63D14-B7D6-429C-8684-53CCA12E3B49}" type="pres">
      <dgm:prSet presAssocID="{B2E52FCA-9F0C-4B78-ABD0-E080A786A9F2}" presName="Name0" presStyleCnt="0">
        <dgm:presLayoutVars>
          <dgm:chMax/>
          <dgm:chPref/>
          <dgm:dir/>
        </dgm:presLayoutVars>
      </dgm:prSet>
      <dgm:spPr/>
    </dgm:pt>
    <dgm:pt modelId="{00F2FD6F-4F9A-40F0-9097-886297FC05B4}" type="pres">
      <dgm:prSet presAssocID="{C6518973-1DC2-43C1-B414-BB04AE8A6413}" presName="composite" presStyleCnt="0">
        <dgm:presLayoutVars>
          <dgm:chMax val="1"/>
          <dgm:chPref val="1"/>
        </dgm:presLayoutVars>
      </dgm:prSet>
      <dgm:spPr/>
    </dgm:pt>
    <dgm:pt modelId="{5C616A32-943D-4801-A1A7-CAA3C4169123}" type="pres">
      <dgm:prSet presAssocID="{C6518973-1DC2-43C1-B414-BB04AE8A6413}" presName="Accent" presStyleLbl="trAlignAcc1" presStyleIdx="0" presStyleCnt="1">
        <dgm:presLayoutVars>
          <dgm:chMax val="0"/>
          <dgm:chPref val="0"/>
        </dgm:presLayoutVars>
      </dgm:prSet>
      <dgm:spPr/>
    </dgm:pt>
    <dgm:pt modelId="{8D521F63-1955-4427-B3FF-BB7919E3444A}" type="pres">
      <dgm:prSet presAssocID="{C6518973-1DC2-43C1-B414-BB04AE8A6413}" presName="Image" presStyleLbl="alignImgPlace1" presStyleIdx="0" presStyleCnt="1">
        <dgm:presLayoutVars>
          <dgm:chMax val="0"/>
          <dgm:chPref val="0"/>
        </dgm:presLayoutVars>
      </dgm:prSet>
      <dgm:spPr>
        <a:blipFill>
          <a:blip xmlns:r="http://schemas.openxmlformats.org/officeDocument/2006/relationships" r:embed="rId1"/>
          <a:srcRect/>
          <a:stretch>
            <a:fillRect t="-7000" b="-7000"/>
          </a:stretch>
        </a:blipFill>
      </dgm:spPr>
    </dgm:pt>
    <dgm:pt modelId="{B8A9802F-A5EB-4CFA-9CF0-77D55B56E7D4}" type="pres">
      <dgm:prSet presAssocID="{C6518973-1DC2-43C1-B414-BB04AE8A6413}" presName="ChildComposite" presStyleCnt="0"/>
      <dgm:spPr/>
    </dgm:pt>
    <dgm:pt modelId="{9952812C-D5CB-4F6B-905E-C5CB5D015B7D}" type="pres">
      <dgm:prSet presAssocID="{C6518973-1DC2-43C1-B414-BB04AE8A6413}" presName="Child" presStyleLbl="node1" presStyleIdx="0" presStyleCnt="0">
        <dgm:presLayoutVars>
          <dgm:chMax val="0"/>
          <dgm:chPref val="0"/>
          <dgm:bulletEnabled val="1"/>
        </dgm:presLayoutVars>
      </dgm:prSet>
      <dgm:spPr/>
    </dgm:pt>
    <dgm:pt modelId="{1D0F8D2C-D55A-41E5-B741-88DDD4827353}" type="pres">
      <dgm:prSet presAssocID="{C6518973-1DC2-43C1-B414-BB04AE8A6413}" presName="Parent" presStyleLbl="revTx" presStyleIdx="0" presStyleCnt="1">
        <dgm:presLayoutVars>
          <dgm:chMax val="1"/>
          <dgm:chPref val="0"/>
          <dgm:bulletEnabled val="1"/>
        </dgm:presLayoutVars>
      </dgm:prSet>
      <dgm:spPr/>
    </dgm:pt>
  </dgm:ptLst>
  <dgm:cxnLst>
    <dgm:cxn modelId="{B44CF72D-ED1E-4F2C-8FBD-78E1D1838966}" type="presOf" srcId="{B2E52FCA-9F0C-4B78-ABD0-E080A786A9F2}" destId="{8BB63D14-B7D6-429C-8684-53CCA12E3B49}" srcOrd="0" destOrd="0" presId="urn:microsoft.com/office/officeart/2008/layout/CaptionedPictures"/>
    <dgm:cxn modelId="{6535AF5B-F5CB-4C2C-9ACA-17A502437660}" type="presOf" srcId="{C6518973-1DC2-43C1-B414-BB04AE8A6413}" destId="{1D0F8D2C-D55A-41E5-B741-88DDD4827353}" srcOrd="0" destOrd="0" presId="urn:microsoft.com/office/officeart/2008/layout/CaptionedPictures"/>
    <dgm:cxn modelId="{26ECF352-B06C-4AF9-B96F-63EDA0FD2311}" srcId="{B2E52FCA-9F0C-4B78-ABD0-E080A786A9F2}" destId="{C6518973-1DC2-43C1-B414-BB04AE8A6413}" srcOrd="0" destOrd="0" parTransId="{31577752-2CD7-42C8-B463-2CE47B6EE515}" sibTransId="{3DEDCA6E-6287-4A4D-B6EB-68FBDEF093EF}"/>
    <dgm:cxn modelId="{2F9C8EC8-FE41-4015-9D32-8DFFD24E5D61}" type="presParOf" srcId="{8BB63D14-B7D6-429C-8684-53CCA12E3B49}" destId="{00F2FD6F-4F9A-40F0-9097-886297FC05B4}" srcOrd="0" destOrd="0" presId="urn:microsoft.com/office/officeart/2008/layout/CaptionedPictures"/>
    <dgm:cxn modelId="{2BD6F54B-525E-4A27-80DF-E15EFA6D39B7}" type="presParOf" srcId="{00F2FD6F-4F9A-40F0-9097-886297FC05B4}" destId="{5C616A32-943D-4801-A1A7-CAA3C4169123}" srcOrd="0" destOrd="0" presId="urn:microsoft.com/office/officeart/2008/layout/CaptionedPictures"/>
    <dgm:cxn modelId="{2541A963-0524-4498-87F4-AC9D57FAA07F}" type="presParOf" srcId="{00F2FD6F-4F9A-40F0-9097-886297FC05B4}" destId="{8D521F63-1955-4427-B3FF-BB7919E3444A}" srcOrd="1" destOrd="0" presId="urn:microsoft.com/office/officeart/2008/layout/CaptionedPictures"/>
    <dgm:cxn modelId="{493B1B7B-F051-4411-90F2-996DAABD6BB6}" type="presParOf" srcId="{00F2FD6F-4F9A-40F0-9097-886297FC05B4}" destId="{B8A9802F-A5EB-4CFA-9CF0-77D55B56E7D4}" srcOrd="2" destOrd="0" presId="urn:microsoft.com/office/officeart/2008/layout/CaptionedPictures"/>
    <dgm:cxn modelId="{DD9CD7C5-1572-4AE1-8E92-CDAF3E87F7F6}" type="presParOf" srcId="{B8A9802F-A5EB-4CFA-9CF0-77D55B56E7D4}" destId="{9952812C-D5CB-4F6B-905E-C5CB5D015B7D}" srcOrd="0" destOrd="0" presId="urn:microsoft.com/office/officeart/2008/layout/CaptionedPictures"/>
    <dgm:cxn modelId="{5EA4EB4C-23AD-4E34-87E2-973AD69C6365}" type="presParOf" srcId="{B8A9802F-A5EB-4CFA-9CF0-77D55B56E7D4}" destId="{1D0F8D2C-D55A-41E5-B741-88DDD4827353}"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76D7C-93E2-4430-BDD7-F2364F8698C5}">
      <dsp:nvSpPr>
        <dsp:cNvPr id="0" name=""/>
        <dsp:cNvSpPr/>
      </dsp:nvSpPr>
      <dsp:spPr>
        <a:xfrm>
          <a:off x="-300939" y="2501813"/>
          <a:ext cx="4251047" cy="44424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Font typeface="+mj-lt"/>
            <a:buNone/>
          </a:pPr>
          <a:r>
            <a:rPr lang="en-US" sz="1800" kern="1200" dirty="0"/>
            <a:t>Introduction</a:t>
          </a:r>
        </a:p>
      </dsp:txBody>
      <dsp:txXfrm>
        <a:off x="379228" y="2501813"/>
        <a:ext cx="3570879" cy="444240"/>
      </dsp:txXfrm>
    </dsp:sp>
    <dsp:sp modelId="{313723AA-220C-4F9F-896D-4E4459F2A075}">
      <dsp:nvSpPr>
        <dsp:cNvPr id="0" name=""/>
        <dsp:cNvSpPr/>
      </dsp:nvSpPr>
      <dsp:spPr>
        <a:xfrm>
          <a:off x="-863988" y="2011679"/>
          <a:ext cx="989590" cy="780540"/>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HOANG</a:t>
          </a:r>
        </a:p>
      </dsp:txBody>
      <dsp:txXfrm>
        <a:off x="-719066" y="2125986"/>
        <a:ext cx="699746" cy="551926"/>
      </dsp:txXfrm>
    </dsp:sp>
    <dsp:sp modelId="{71D54901-F183-4478-A211-9AA954B9C8BF}">
      <dsp:nvSpPr>
        <dsp:cNvPr id="0" name=""/>
        <dsp:cNvSpPr/>
      </dsp:nvSpPr>
      <dsp:spPr>
        <a:xfrm>
          <a:off x="785448" y="3666214"/>
          <a:ext cx="4251047" cy="44424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Font typeface="+mj-lt"/>
            <a:buNone/>
          </a:pPr>
          <a:r>
            <a:rPr lang="en-US" sz="1800" kern="1200" dirty="0"/>
            <a:t>What is Algorithm Analysis ?</a:t>
          </a:r>
        </a:p>
      </dsp:txBody>
      <dsp:txXfrm>
        <a:off x="1465616" y="3666214"/>
        <a:ext cx="3570879" cy="444240"/>
      </dsp:txXfrm>
    </dsp:sp>
    <dsp:sp modelId="{B0A4E752-6165-4B5A-80F1-AACA021DFE5B}">
      <dsp:nvSpPr>
        <dsp:cNvPr id="0" name=""/>
        <dsp:cNvSpPr/>
      </dsp:nvSpPr>
      <dsp:spPr>
        <a:xfrm>
          <a:off x="0" y="3268396"/>
          <a:ext cx="989590" cy="780540"/>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HUNG</a:t>
          </a:r>
        </a:p>
      </dsp:txBody>
      <dsp:txXfrm>
        <a:off x="144922" y="3382703"/>
        <a:ext cx="699746" cy="551926"/>
      </dsp:txXfrm>
    </dsp:sp>
    <dsp:sp modelId="{FB0A4DB9-1CF1-40A4-85F7-015A44674D3C}">
      <dsp:nvSpPr>
        <dsp:cNvPr id="0" name=""/>
        <dsp:cNvSpPr/>
      </dsp:nvSpPr>
      <dsp:spPr>
        <a:xfrm>
          <a:off x="1958794" y="4709223"/>
          <a:ext cx="4251047" cy="44424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Font typeface="+mj-lt"/>
            <a:buNone/>
          </a:pPr>
          <a:r>
            <a:rPr lang="en-US" sz="1800" kern="1200" dirty="0">
              <a:effectLst/>
              <a:ea typeface="Calibri" panose="020F0502020204030204" pitchFamily="34" charset="0"/>
            </a:rPr>
            <a:t>What is Asymptotic Analysis ?</a:t>
          </a:r>
          <a:endParaRPr lang="en-US" sz="1800" kern="1200" dirty="0"/>
        </a:p>
      </dsp:txBody>
      <dsp:txXfrm>
        <a:off x="2638961" y="4709223"/>
        <a:ext cx="3570879" cy="444240"/>
      </dsp:txXfrm>
    </dsp:sp>
    <dsp:sp modelId="{CDFE1AE7-2922-4366-A669-4AD325D2A069}">
      <dsp:nvSpPr>
        <dsp:cNvPr id="0" name=""/>
        <dsp:cNvSpPr/>
      </dsp:nvSpPr>
      <dsp:spPr>
        <a:xfrm>
          <a:off x="2057394" y="5208816"/>
          <a:ext cx="4251047" cy="44424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effectLst/>
              <a:ea typeface="Calibri" panose="020F0502020204030204" pitchFamily="34" charset="0"/>
            </a:rPr>
            <a:t>How Does Asymptotic Analysis Work?</a:t>
          </a:r>
        </a:p>
      </dsp:txBody>
      <dsp:txXfrm>
        <a:off x="2737562" y="5208816"/>
        <a:ext cx="3570879" cy="444240"/>
      </dsp:txXfrm>
    </dsp:sp>
    <dsp:sp modelId="{1C2D4249-287C-4DF9-BA04-CB32CFCD68D3}">
      <dsp:nvSpPr>
        <dsp:cNvPr id="0" name=""/>
        <dsp:cNvSpPr/>
      </dsp:nvSpPr>
      <dsp:spPr>
        <a:xfrm>
          <a:off x="1099624" y="4368021"/>
          <a:ext cx="989590" cy="780540"/>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NHAT</a:t>
          </a:r>
        </a:p>
      </dsp:txBody>
      <dsp:txXfrm>
        <a:off x="1244546" y="4482328"/>
        <a:ext cx="699746" cy="551926"/>
      </dsp:txXfrm>
    </dsp:sp>
    <dsp:sp modelId="{5BD09F73-70AE-4624-8F0F-3469B6EDD31B}">
      <dsp:nvSpPr>
        <dsp:cNvPr id="0" name=""/>
        <dsp:cNvSpPr/>
      </dsp:nvSpPr>
      <dsp:spPr>
        <a:xfrm>
          <a:off x="3770140" y="6017455"/>
          <a:ext cx="4251047" cy="44424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Font typeface="+mj-lt"/>
            <a:buNone/>
          </a:pPr>
          <a:r>
            <a:rPr lang="en-US" sz="1800" kern="1200" dirty="0">
              <a:effectLst/>
              <a:ea typeface="Calibri" panose="020F0502020204030204" pitchFamily="34" charset="0"/>
            </a:rPr>
            <a:t>Asymptotic</a:t>
          </a:r>
          <a:r>
            <a:rPr lang="en-US" sz="1800" kern="1200" dirty="0">
              <a:effectLst/>
              <a:latin typeface="Times New Roman" panose="02020603050405020304" pitchFamily="18" charset="0"/>
              <a:ea typeface="Calibri" panose="020F0502020204030204" pitchFamily="34" charset="0"/>
            </a:rPr>
            <a:t> </a:t>
          </a:r>
          <a:r>
            <a:rPr lang="en-US" sz="1800" kern="1200" dirty="0"/>
            <a:t>Notations</a:t>
          </a:r>
        </a:p>
      </dsp:txBody>
      <dsp:txXfrm>
        <a:off x="4450308" y="6017455"/>
        <a:ext cx="3570879" cy="444240"/>
      </dsp:txXfrm>
    </dsp:sp>
    <dsp:sp modelId="{1DF49ED9-B388-4B08-9422-EC0687282535}">
      <dsp:nvSpPr>
        <dsp:cNvPr id="0" name=""/>
        <dsp:cNvSpPr/>
      </dsp:nvSpPr>
      <dsp:spPr>
        <a:xfrm>
          <a:off x="3809996" y="6504214"/>
          <a:ext cx="4251047" cy="44424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Conclusion</a:t>
          </a:r>
        </a:p>
      </dsp:txBody>
      <dsp:txXfrm>
        <a:off x="4490163" y="6504214"/>
        <a:ext cx="3570879" cy="444240"/>
      </dsp:txXfrm>
    </dsp:sp>
    <dsp:sp modelId="{90C84AA5-C906-4379-9C2A-4075DBF7966E}">
      <dsp:nvSpPr>
        <dsp:cNvPr id="0" name=""/>
        <dsp:cNvSpPr/>
      </dsp:nvSpPr>
      <dsp:spPr>
        <a:xfrm>
          <a:off x="2749063" y="5705726"/>
          <a:ext cx="989590" cy="780540"/>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MINH</a:t>
          </a:r>
        </a:p>
      </dsp:txBody>
      <dsp:txXfrm>
        <a:off x="2893985" y="5820033"/>
        <a:ext cx="699746" cy="5519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616A32-943D-4801-A1A7-CAA3C4169123}">
      <dsp:nvSpPr>
        <dsp:cNvPr id="0" name=""/>
        <dsp:cNvSpPr/>
      </dsp:nvSpPr>
      <dsp:spPr>
        <a:xfrm>
          <a:off x="495687" y="0"/>
          <a:ext cx="3036093" cy="3571875"/>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D521F63-1955-4427-B3FF-BB7919E3444A}">
      <dsp:nvSpPr>
        <dsp:cNvPr id="0" name=""/>
        <dsp:cNvSpPr/>
      </dsp:nvSpPr>
      <dsp:spPr>
        <a:xfrm>
          <a:off x="647491" y="142875"/>
          <a:ext cx="2732484" cy="2321718"/>
        </a:xfrm>
        <a:prstGeom prst="rect">
          <a:avLst/>
        </a:prstGeom>
        <a:blipFill>
          <a:blip xmlns:r="http://schemas.openxmlformats.org/officeDocument/2006/relationships" r:embed="rId1"/>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0F8D2C-D55A-41E5-B741-88DDD4827353}">
      <dsp:nvSpPr>
        <dsp:cNvPr id="0" name=""/>
        <dsp:cNvSpPr/>
      </dsp:nvSpPr>
      <dsp:spPr>
        <a:xfrm>
          <a:off x="647491" y="2464593"/>
          <a:ext cx="2732484" cy="964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Hoang</a:t>
          </a:r>
        </a:p>
      </dsp:txBody>
      <dsp:txXfrm>
        <a:off x="647491" y="2464593"/>
        <a:ext cx="2732484" cy="964406"/>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7/29/2021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7/29/2021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2</a:t>
            </a:fld>
            <a:endParaRPr lang="en-US"/>
          </a:p>
        </p:txBody>
      </p:sp>
    </p:spTree>
    <p:extLst>
      <p:ext uri="{BB962C8B-B14F-4D97-AF65-F5344CB8AC3E}">
        <p14:creationId xmlns:p14="http://schemas.microsoft.com/office/powerpoint/2010/main" val="1556195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Ta có 1 ví dụ </a:t>
            </a:r>
            <a:r>
              <a:rPr lang="en-US" dirty="0" err="1"/>
              <a:t>đơn</a:t>
            </a:r>
            <a:r>
              <a:rPr lang="en-US" dirty="0"/>
              <a:t> </a:t>
            </a:r>
            <a:r>
              <a:rPr lang="en-US" dirty="0" err="1"/>
              <a:t>giản</a:t>
            </a:r>
            <a:r>
              <a:rPr lang="en-US" dirty="0"/>
              <a:t> về </a:t>
            </a:r>
            <a:r>
              <a:rPr lang="en-US" dirty="0" err="1"/>
              <a:t>thuật</a:t>
            </a:r>
            <a:r>
              <a:rPr lang="en-US" dirty="0"/>
              <a:t> </a:t>
            </a:r>
            <a:r>
              <a:rPr lang="en-US" dirty="0" err="1"/>
              <a:t>toán</a:t>
            </a:r>
            <a:r>
              <a:rPr lang="en-US" dirty="0"/>
              <a:t> </a:t>
            </a:r>
            <a:r>
              <a:rPr lang="en-US" dirty="0" err="1"/>
              <a:t>sắp</a:t>
            </a:r>
            <a:r>
              <a:rPr lang="en-US" dirty="0"/>
              <a:t> </a:t>
            </a:r>
            <a:r>
              <a:rPr lang="en-US" dirty="0" err="1"/>
              <a:t>xếp</a:t>
            </a:r>
            <a:r>
              <a:rPr lang="en-US" dirty="0"/>
              <a:t> </a:t>
            </a:r>
            <a:r>
              <a:rPr lang="en-US" dirty="0" err="1"/>
              <a:t>nổi</a:t>
            </a:r>
            <a:r>
              <a:rPr lang="en-US" dirty="0"/>
              <a:t> </a:t>
            </a:r>
            <a:r>
              <a:rPr lang="en-US" dirty="0" err="1"/>
              <a:t>bọt</a:t>
            </a:r>
            <a:r>
              <a:rPr lang="en-US" dirty="0"/>
              <a:t> như sau</a:t>
            </a:r>
          </a:p>
          <a:p>
            <a:pPr algn="l" fontAlgn="base"/>
            <a:r>
              <a:rPr lang="vi-VN" b="0" i="0" dirty="0">
                <a:solidFill>
                  <a:srgbClr val="DA4453"/>
                </a:solidFill>
                <a:effectLst/>
                <a:latin typeface="Open Sans" panose="020B0606030504020204" pitchFamily="34" charset="0"/>
              </a:rPr>
              <a:t>Ý tưởng </a:t>
            </a:r>
            <a:r>
              <a:rPr lang="en-US" b="0" i="0" dirty="0">
                <a:solidFill>
                  <a:srgbClr val="DA4453"/>
                </a:solidFill>
                <a:effectLst/>
                <a:latin typeface="Open Sans" panose="020B0606030504020204" pitchFamily="34" charset="0"/>
              </a:rPr>
              <a:t>về </a:t>
            </a:r>
            <a:r>
              <a:rPr lang="en-US" b="0" i="0" dirty="0" err="1">
                <a:solidFill>
                  <a:srgbClr val="DA4453"/>
                </a:solidFill>
                <a:effectLst/>
                <a:latin typeface="Open Sans" panose="020B0606030504020204" pitchFamily="34" charset="0"/>
              </a:rPr>
              <a:t>thuật</a:t>
            </a:r>
            <a:r>
              <a:rPr lang="en-US" b="0" i="0" dirty="0">
                <a:solidFill>
                  <a:srgbClr val="DA4453"/>
                </a:solidFill>
                <a:effectLst/>
                <a:latin typeface="Open Sans" panose="020B0606030504020204" pitchFamily="34" charset="0"/>
              </a:rPr>
              <a:t> </a:t>
            </a:r>
            <a:r>
              <a:rPr lang="en-US" b="0" i="0" dirty="0" err="1">
                <a:solidFill>
                  <a:srgbClr val="DA4453"/>
                </a:solidFill>
                <a:effectLst/>
                <a:latin typeface="Open Sans" panose="020B0606030504020204" pitchFamily="34" charset="0"/>
              </a:rPr>
              <a:t>toán</a:t>
            </a:r>
            <a:r>
              <a:rPr lang="en-US" b="0" i="0" dirty="0">
                <a:solidFill>
                  <a:srgbClr val="DA4453"/>
                </a:solidFill>
                <a:effectLst/>
                <a:latin typeface="Open Sans" panose="020B0606030504020204" pitchFamily="34" charset="0"/>
              </a:rPr>
              <a:t> đó </a:t>
            </a:r>
            <a:r>
              <a:rPr lang="en-US" b="0" i="0" dirty="0" err="1">
                <a:solidFill>
                  <a:srgbClr val="DA4453"/>
                </a:solidFill>
                <a:effectLst/>
                <a:latin typeface="Open Sans" panose="020B0606030504020204" pitchFamily="34" charset="0"/>
              </a:rPr>
              <a:t>đó</a:t>
            </a:r>
            <a:r>
              <a:rPr lang="en-US" b="0" i="0" dirty="0">
                <a:solidFill>
                  <a:srgbClr val="DA4453"/>
                </a:solidFill>
                <a:effectLst/>
                <a:latin typeface="Open Sans" panose="020B0606030504020204" pitchFamily="34" charset="0"/>
              </a:rPr>
              <a:t> là:</a:t>
            </a:r>
            <a:endParaRPr lang="vi-VN" b="0" i="0" dirty="0">
              <a:solidFill>
                <a:srgbClr val="DA4453"/>
              </a:solidFill>
              <a:effectLst/>
              <a:latin typeface="Open Sans" panose="020B0606030504020204" pitchFamily="34" charset="0"/>
            </a:endParaRPr>
          </a:p>
          <a:p>
            <a:pPr algn="l" fontAlgn="base"/>
            <a:r>
              <a:rPr lang="en-US" b="0" i="0" dirty="0">
                <a:solidFill>
                  <a:srgbClr val="444444"/>
                </a:solidFill>
                <a:effectLst/>
                <a:latin typeface="Open Sans" panose="020B0606030504020204" pitchFamily="34" charset="0"/>
              </a:rPr>
              <a:t>Bắt đầu </a:t>
            </a:r>
            <a:r>
              <a:rPr lang="vi-VN" b="0" i="0" dirty="0">
                <a:solidFill>
                  <a:srgbClr val="444444"/>
                </a:solidFill>
                <a:effectLst/>
                <a:latin typeface="Open Sans" panose="020B0606030504020204" pitchFamily="34" charset="0"/>
              </a:rPr>
              <a:t>Đi từ </a:t>
            </a:r>
            <a:r>
              <a:rPr lang="en-US" b="0" i="0" dirty="0" err="1">
                <a:solidFill>
                  <a:srgbClr val="444444"/>
                </a:solidFill>
                <a:effectLst/>
                <a:latin typeface="Open Sans" panose="020B0606030504020204" pitchFamily="34" charset="0"/>
              </a:rPr>
              <a:t>vị</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trí</a:t>
            </a:r>
            <a:r>
              <a:rPr lang="en-US" b="0" i="0" dirty="0">
                <a:solidFill>
                  <a:srgbClr val="444444"/>
                </a:solidFill>
                <a:effectLst/>
                <a:latin typeface="Open Sans" panose="020B0606030504020204" pitchFamily="34" charset="0"/>
              </a:rPr>
              <a:t> đầu</a:t>
            </a:r>
            <a:r>
              <a:rPr lang="vi-VN" b="0" i="0" dirty="0">
                <a:solidFill>
                  <a:srgbClr val="444444"/>
                </a:solidFill>
                <a:effectLst/>
                <a:latin typeface="Open Sans" panose="020B0606030504020204" pitchFamily="34" charset="0"/>
              </a:rPr>
              <a:t> </a:t>
            </a:r>
            <a:r>
              <a:rPr lang="en-US" b="0" i="0" dirty="0">
                <a:solidFill>
                  <a:srgbClr val="444444"/>
                </a:solidFill>
                <a:effectLst/>
                <a:latin typeface="Open Sans" panose="020B0606030504020204" pitchFamily="34" charset="0"/>
              </a:rPr>
              <a:t>tiên cho </a:t>
            </a:r>
            <a:r>
              <a:rPr lang="vi-VN" b="0" i="0" dirty="0">
                <a:solidFill>
                  <a:srgbClr val="444444"/>
                </a:solidFill>
                <a:effectLst/>
                <a:latin typeface="Open Sans" panose="020B0606030504020204" pitchFamily="34" charset="0"/>
              </a:rPr>
              <a:t>đến </a:t>
            </a:r>
            <a:r>
              <a:rPr lang="en-US" b="0" i="0" dirty="0" err="1">
                <a:solidFill>
                  <a:srgbClr val="444444"/>
                </a:solidFill>
                <a:effectLst/>
                <a:latin typeface="Open Sans" panose="020B0606030504020204" pitchFamily="34" charset="0"/>
              </a:rPr>
              <a:t>cuối</a:t>
            </a:r>
            <a:r>
              <a:rPr lang="vi-VN"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mảng</a:t>
            </a:r>
            <a:r>
              <a:rPr lang="vi-VN" b="0" i="0" dirty="0">
                <a:solidFill>
                  <a:srgbClr val="444444"/>
                </a:solidFill>
                <a:effectLst/>
                <a:latin typeface="Open Sans" panose="020B0606030504020204" pitchFamily="34" charset="0"/>
              </a:rPr>
              <a:t>, so sánh phần tử thứ i và </a:t>
            </a:r>
            <a:r>
              <a:rPr lang="en-US" b="0" i="0" dirty="0">
                <a:solidFill>
                  <a:srgbClr val="444444"/>
                </a:solidFill>
                <a:effectLst/>
                <a:latin typeface="Open Sans" panose="020B0606030504020204" pitchFamily="34" charset="0"/>
              </a:rPr>
              <a:t>j</a:t>
            </a:r>
            <a:r>
              <a:rPr lang="vi-VN" b="0" i="0" dirty="0">
                <a:solidFill>
                  <a:srgbClr val="444444"/>
                </a:solidFill>
                <a:effectLst/>
                <a:latin typeface="Open Sans" panose="020B0606030504020204" pitchFamily="34" charset="0"/>
              </a:rPr>
              <a:t>, nếu phần tử thứ </a:t>
            </a:r>
            <a:r>
              <a:rPr lang="en-US" b="0" i="0" dirty="0">
                <a:solidFill>
                  <a:srgbClr val="444444"/>
                </a:solidFill>
                <a:effectLst/>
                <a:latin typeface="Open Sans" panose="020B0606030504020204" pitchFamily="34" charset="0"/>
              </a:rPr>
              <a:t>j</a:t>
            </a:r>
            <a:r>
              <a:rPr lang="vi-VN" b="0" i="0" dirty="0">
                <a:solidFill>
                  <a:srgbClr val="444444"/>
                </a:solidFill>
                <a:effectLst/>
                <a:latin typeface="Open Sans" panose="020B0606030504020204" pitchFamily="34" charset="0"/>
              </a:rPr>
              <a:t> nhỏ hơn phần tử thứ </a:t>
            </a:r>
            <a:r>
              <a:rPr lang="en-US" b="0" i="0" dirty="0">
                <a:solidFill>
                  <a:srgbClr val="444444"/>
                </a:solidFill>
                <a:effectLst/>
                <a:latin typeface="Open Sans" panose="020B0606030504020204" pitchFamily="34" charset="0"/>
              </a:rPr>
              <a:t>i </a:t>
            </a:r>
            <a:r>
              <a:rPr lang="vi-VN" b="0" i="0" dirty="0">
                <a:solidFill>
                  <a:srgbClr val="444444"/>
                </a:solidFill>
                <a:effectLst/>
                <a:latin typeface="Open Sans" panose="020B0606030504020204" pitchFamily="34" charset="0"/>
              </a:rPr>
              <a:t>thì ta hoán vị hai phần tử này. </a:t>
            </a:r>
            <a:endParaRPr lang="en-US" b="0" i="0" dirty="0">
              <a:solidFill>
                <a:srgbClr val="444444"/>
              </a:solidFill>
              <a:effectLst/>
              <a:latin typeface="Open Sans" panose="020B0606030504020204" pitchFamily="34" charset="0"/>
            </a:endParaRPr>
          </a:p>
          <a:p>
            <a:pPr algn="l" fontAlgn="base"/>
            <a:r>
              <a:rPr lang="vi-VN" b="0" i="0" dirty="0">
                <a:solidFill>
                  <a:srgbClr val="444444"/>
                </a:solidFill>
                <a:effectLst/>
                <a:latin typeface="Open Sans" panose="020B0606030504020204" pitchFamily="34" charset="0"/>
              </a:rPr>
              <a:t>Cứ như vậy ta so sánh từng cặp cho đến </a:t>
            </a:r>
            <a:r>
              <a:rPr lang="en-US" b="0" i="0" dirty="0" err="1">
                <a:solidFill>
                  <a:srgbClr val="444444"/>
                </a:solidFill>
                <a:effectLst/>
                <a:latin typeface="Open Sans" panose="020B0606030504020204" pitchFamily="34" charset="0"/>
              </a:rPr>
              <a:t>hết</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mảng</a:t>
            </a:r>
            <a:r>
              <a:rPr lang="vi-VN" b="0" i="0" dirty="0">
                <a:solidFill>
                  <a:srgbClr val="444444"/>
                </a:solidFill>
                <a:effectLst/>
                <a:latin typeface="Open Sans" panose="020B0606030504020204" pitchFamily="34" charset="0"/>
              </a:rPr>
              <a:t>. Ý tưởng là như vậy</a:t>
            </a:r>
            <a:r>
              <a:rPr lang="en-US" b="0" i="0" dirty="0">
                <a:solidFill>
                  <a:srgbClr val="444444"/>
                </a:solidFill>
                <a:effectLst/>
                <a:latin typeface="Open Sans" panose="020B0606030504020204" pitchFamily="34" charset="0"/>
              </a:rPr>
              <a:t>, Như mọi người thấy khi </a:t>
            </a:r>
            <a:r>
              <a:rPr lang="en-US" b="0" i="0" dirty="0" err="1">
                <a:solidFill>
                  <a:srgbClr val="444444"/>
                </a:solidFill>
                <a:effectLst/>
                <a:latin typeface="Open Sans" panose="020B0606030504020204" pitchFamily="34" charset="0"/>
              </a:rPr>
              <a:t>chạy</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chương</a:t>
            </a:r>
            <a:r>
              <a:rPr lang="en-US" b="0" i="0" dirty="0">
                <a:solidFill>
                  <a:srgbClr val="444444"/>
                </a:solidFill>
                <a:effectLst/>
                <a:latin typeface="Open Sans" panose="020B0606030504020204" pitchFamily="34" charset="0"/>
              </a:rPr>
              <a:t> trình kết </a:t>
            </a:r>
            <a:r>
              <a:rPr lang="en-US" b="0" i="0" dirty="0" err="1">
                <a:solidFill>
                  <a:srgbClr val="444444"/>
                </a:solidFill>
                <a:effectLst/>
                <a:latin typeface="Open Sans" panose="020B0606030504020204" pitchFamily="34" charset="0"/>
              </a:rPr>
              <a:t>quả</a:t>
            </a:r>
            <a:r>
              <a:rPr lang="en-US" b="0" i="0" dirty="0">
                <a:solidFill>
                  <a:srgbClr val="444444"/>
                </a:solidFill>
                <a:effectLst/>
                <a:latin typeface="Open Sans" panose="020B0606030504020204" pitchFamily="34" charset="0"/>
              </a:rPr>
              <a:t> sẽ cho ra các phần </a:t>
            </a:r>
            <a:r>
              <a:rPr lang="en-US" b="0" i="0" dirty="0" err="1">
                <a:solidFill>
                  <a:srgbClr val="444444"/>
                </a:solidFill>
                <a:effectLst/>
                <a:latin typeface="Open Sans" panose="020B0606030504020204" pitchFamily="34" charset="0"/>
              </a:rPr>
              <a:t>tử</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từ</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bé</a:t>
            </a:r>
            <a:r>
              <a:rPr lang="en-US" b="0" i="0" dirty="0">
                <a:solidFill>
                  <a:srgbClr val="444444"/>
                </a:solidFill>
                <a:effectLst/>
                <a:latin typeface="Open Sans" panose="020B0606030504020204" pitchFamily="34" charset="0"/>
              </a:rPr>
              <a:t> đến </a:t>
            </a:r>
            <a:r>
              <a:rPr lang="en-US" b="0" i="0" dirty="0" err="1">
                <a:solidFill>
                  <a:srgbClr val="444444"/>
                </a:solidFill>
                <a:effectLst/>
                <a:latin typeface="Open Sans" panose="020B0606030504020204" pitchFamily="34" charset="0"/>
              </a:rPr>
              <a:t>lớn</a:t>
            </a:r>
            <a:r>
              <a:rPr lang="en-US" b="0" i="0" dirty="0">
                <a:solidFill>
                  <a:srgbClr val="444444"/>
                </a:solidFill>
                <a:effectLst/>
                <a:latin typeface="Open Sans" panose="020B0606030504020204" pitchFamily="34" charset="0"/>
              </a:rPr>
              <a:t> và mất </a:t>
            </a:r>
            <a:r>
              <a:rPr lang="en-US" b="0" i="0" dirty="0" err="1">
                <a:solidFill>
                  <a:srgbClr val="444444"/>
                </a:solidFill>
                <a:effectLst/>
                <a:latin typeface="Open Sans" panose="020B0606030504020204" pitchFamily="34" charset="0"/>
              </a:rPr>
              <a:t>khoảng</a:t>
            </a:r>
            <a:r>
              <a:rPr lang="en-US" b="0" i="0" dirty="0">
                <a:solidFill>
                  <a:srgbClr val="444444"/>
                </a:solidFill>
                <a:effectLst/>
                <a:latin typeface="Open Sans" panose="020B0606030504020204" pitchFamily="34" charset="0"/>
              </a:rPr>
              <a:t> 0.08s để </a:t>
            </a:r>
            <a:r>
              <a:rPr lang="en-US" b="0" i="0" dirty="0" err="1">
                <a:solidFill>
                  <a:srgbClr val="444444"/>
                </a:solidFill>
                <a:effectLst/>
                <a:latin typeface="Open Sans" panose="020B0606030504020204" pitchFamily="34" charset="0"/>
              </a:rPr>
              <a:t>thực</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hiện</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chương</a:t>
            </a:r>
            <a:r>
              <a:rPr lang="en-US" b="0" i="0" dirty="0">
                <a:solidFill>
                  <a:srgbClr val="444444"/>
                </a:solidFill>
                <a:effectLst/>
                <a:latin typeface="Open Sans" panose="020B0606030504020204" pitchFamily="34" charset="0"/>
              </a:rPr>
              <a:t> trình. Và số thời gian </a:t>
            </a:r>
            <a:r>
              <a:rPr lang="en-US" b="0" i="0" dirty="0" err="1">
                <a:solidFill>
                  <a:srgbClr val="444444"/>
                </a:solidFill>
                <a:effectLst/>
                <a:latin typeface="Open Sans" panose="020B0606030504020204" pitchFamily="34" charset="0"/>
              </a:rPr>
              <a:t>thực</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hiện</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chương</a:t>
            </a:r>
            <a:r>
              <a:rPr lang="en-US" b="0" i="0" dirty="0">
                <a:solidFill>
                  <a:srgbClr val="444444"/>
                </a:solidFill>
                <a:effectLst/>
                <a:latin typeface="Open Sans" panose="020B0606030504020204" pitchFamily="34" charset="0"/>
              </a:rPr>
              <a:t> trình nó có những </a:t>
            </a:r>
            <a:r>
              <a:rPr lang="en-US" b="0" i="0" dirty="0" err="1">
                <a:solidFill>
                  <a:srgbClr val="444444"/>
                </a:solidFill>
                <a:effectLst/>
                <a:latin typeface="Open Sans" panose="020B0606030504020204" pitchFamily="34" charset="0"/>
              </a:rPr>
              <a:t>ảnh</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hưởng</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tác</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dộng</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gì</a:t>
            </a:r>
            <a:r>
              <a:rPr lang="en-US" b="0" i="0" dirty="0">
                <a:solidFill>
                  <a:srgbClr val="444444"/>
                </a:solidFill>
                <a:effectLst/>
                <a:latin typeface="Open Sans" panose="020B0606030504020204" pitchFamily="34" charset="0"/>
              </a:rPr>
              <a:t> thì sau đây chúng ta cùng </a:t>
            </a:r>
            <a:r>
              <a:rPr lang="en-US" b="0" i="0" dirty="0" err="1">
                <a:solidFill>
                  <a:srgbClr val="444444"/>
                </a:solidFill>
                <a:effectLst/>
                <a:latin typeface="Open Sans" panose="020B0606030504020204" pitchFamily="34" charset="0"/>
              </a:rPr>
              <a:t>nhau</a:t>
            </a:r>
            <a:r>
              <a:rPr lang="en-US" b="0" i="0" dirty="0">
                <a:solidFill>
                  <a:srgbClr val="444444"/>
                </a:solidFill>
                <a:effectLst/>
                <a:latin typeface="Open Sans" panose="020B0606030504020204" pitchFamily="34" charset="0"/>
              </a:rPr>
              <a:t> vào phần Phân tích </a:t>
            </a:r>
            <a:r>
              <a:rPr lang="en-US" b="0" i="0" dirty="0" err="1">
                <a:solidFill>
                  <a:srgbClr val="444444"/>
                </a:solidFill>
                <a:effectLst/>
                <a:latin typeface="Open Sans" panose="020B0606030504020204" pitchFamily="34" charset="0"/>
              </a:rPr>
              <a:t>tiệm</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cận</a:t>
            </a:r>
            <a:r>
              <a:rPr lang="en-US" b="0" i="0" dirty="0">
                <a:solidFill>
                  <a:srgbClr val="444444"/>
                </a:solidFill>
                <a:effectLst/>
                <a:latin typeface="Open Sans" panose="020B0606030504020204" pitchFamily="34" charset="0"/>
              </a:rPr>
              <a:t> của CTDL và </a:t>
            </a:r>
            <a:r>
              <a:rPr lang="en-US" b="0" i="0" dirty="0" err="1">
                <a:solidFill>
                  <a:srgbClr val="444444"/>
                </a:solidFill>
                <a:effectLst/>
                <a:latin typeface="Open Sans" panose="020B0606030504020204" pitchFamily="34" charset="0"/>
              </a:rPr>
              <a:t>Thuật</a:t>
            </a:r>
            <a:r>
              <a:rPr lang="en-US" b="0" i="0" dirty="0">
                <a:solidFill>
                  <a:srgbClr val="444444"/>
                </a:solidFill>
                <a:effectLst/>
                <a:latin typeface="Open Sans" panose="020B0606030504020204" pitchFamily="34" charset="0"/>
              </a:rPr>
              <a:t> </a:t>
            </a:r>
            <a:r>
              <a:rPr lang="en-US" b="0" i="0" dirty="0" err="1">
                <a:solidFill>
                  <a:srgbClr val="444444"/>
                </a:solidFill>
                <a:effectLst/>
                <a:latin typeface="Open Sans" panose="020B0606030504020204" pitchFamily="34" charset="0"/>
              </a:rPr>
              <a:t>toán</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2170964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8</a:t>
            </a:fld>
            <a:endParaRPr lang="en-US"/>
          </a:p>
        </p:txBody>
      </p:sp>
    </p:spTree>
    <p:extLst>
      <p:ext uri="{BB962C8B-B14F-4D97-AF65-F5344CB8AC3E}">
        <p14:creationId xmlns:p14="http://schemas.microsoft.com/office/powerpoint/2010/main" val="5760648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7/29/2021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7/29/2021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7/29/2021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
        <p:nvSpPr>
          <p:cNvPr id="7" name="TextBox 6">
            <a:extLst>
              <a:ext uri="{FF2B5EF4-FFF2-40B4-BE49-F238E27FC236}">
                <a16:creationId xmlns:a16="http://schemas.microsoft.com/office/drawing/2014/main" id="{23138663-4E37-4D74-8B7B-6A21BB26D1F7}"/>
              </a:ext>
            </a:extLst>
          </p:cNvPr>
          <p:cNvSpPr txBox="1"/>
          <p:nvPr userDrawn="1"/>
        </p:nvSpPr>
        <p:spPr>
          <a:xfrm>
            <a:off x="10972800" y="0"/>
            <a:ext cx="1219200" cy="400110"/>
          </a:xfrm>
          <a:prstGeom prst="rect">
            <a:avLst/>
          </a:prstGeom>
          <a:noFill/>
        </p:spPr>
        <p:txBody>
          <a:bodyPr wrap="square" rtlCol="0">
            <a:spAutoFit/>
          </a:bodyPr>
          <a:lstStyle/>
          <a:p>
            <a:r>
              <a:rPr lang="en-US" sz="2000" b="1" dirty="0"/>
              <a:t>BTEC FPT</a:t>
            </a:r>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7/29/2021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7/29/2021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7/29/2021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7/29/2021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7/29/2021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7/29/2021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7/29/2021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276600"/>
            <a:ext cx="10058400" cy="762000"/>
          </a:xfrm>
        </p:spPr>
        <p:txBody>
          <a:bodyPr>
            <a:normAutofit/>
          </a:bodyPr>
          <a:lstStyle/>
          <a:p>
            <a:r>
              <a:rPr lang="en-US" sz="4400" dirty="0">
                <a:effectLst/>
                <a:latin typeface="Times New Roman" panose="02020603050405020304" pitchFamily="18" charset="0"/>
                <a:ea typeface="Calibri" panose="020F0502020204030204" pitchFamily="34" charset="0"/>
              </a:rPr>
              <a:t>ALGORITHM ASYMPTOTIC ANALYSIS</a:t>
            </a:r>
            <a:endParaRPr lang="en-US" sz="11500" dirty="0"/>
          </a:p>
        </p:txBody>
      </p:sp>
      <p:sp>
        <p:nvSpPr>
          <p:cNvPr id="3" name="Subtitle 2"/>
          <p:cNvSpPr>
            <a:spLocks noGrp="1"/>
          </p:cNvSpPr>
          <p:nvPr>
            <p:ph type="subTitle" idx="1"/>
          </p:nvPr>
        </p:nvSpPr>
        <p:spPr>
          <a:xfrm>
            <a:off x="533400" y="3962400"/>
            <a:ext cx="10058400" cy="1828800"/>
          </a:xfrm>
        </p:spPr>
        <p:txBody>
          <a:bodyPr>
            <a:normAutofit fontScale="92500" lnSpcReduction="10000"/>
          </a:bodyPr>
          <a:lstStyle/>
          <a:p>
            <a:pPr>
              <a:lnSpc>
                <a:spcPct val="160000"/>
              </a:lnSpc>
            </a:pPr>
            <a:r>
              <a:rPr lang="en-US" dirty="0"/>
              <a:t>Presentation: </a:t>
            </a:r>
            <a:r>
              <a:rPr lang="en-US" dirty="0">
                <a:solidFill>
                  <a:schemeClr val="tx1"/>
                </a:solidFill>
              </a:rPr>
              <a:t>Group 1 </a:t>
            </a:r>
          </a:p>
          <a:p>
            <a:pPr>
              <a:lnSpc>
                <a:spcPct val="160000"/>
              </a:lnSpc>
            </a:pPr>
            <a:r>
              <a:rPr lang="en-US" dirty="0"/>
              <a:t>Members     : </a:t>
            </a:r>
            <a:r>
              <a:rPr lang="en-US" dirty="0">
                <a:solidFill>
                  <a:schemeClr val="tx1"/>
                </a:solidFill>
              </a:rPr>
              <a:t>Nhat, Hung, Minh, Hoang </a:t>
            </a:r>
          </a:p>
          <a:p>
            <a:pPr>
              <a:lnSpc>
                <a:spcPct val="160000"/>
              </a:lnSpc>
            </a:pPr>
            <a:r>
              <a:rPr lang="en-US" dirty="0"/>
              <a:t>Class	     :	</a:t>
            </a:r>
            <a:r>
              <a:rPr lang="en-US" dirty="0">
                <a:solidFill>
                  <a:schemeClr val="tx1"/>
                </a:solidFill>
              </a:rPr>
              <a:t>BH-AF-2005-2.3 </a:t>
            </a:r>
          </a:p>
          <a:p>
            <a:pPr>
              <a:lnSpc>
                <a:spcPct val="160000"/>
              </a:lnSpc>
            </a:pPr>
            <a:r>
              <a:rPr lang="en-US" dirty="0"/>
              <a:t>Lecturer    :	</a:t>
            </a:r>
            <a:r>
              <a:rPr lang="en-US" dirty="0">
                <a:solidFill>
                  <a:schemeClr val="tx1"/>
                </a:solidFill>
              </a:rPr>
              <a:t>Ngo Thi Mai Loan</a:t>
            </a:r>
            <a:endParaRPr dirty="0">
              <a:solidFill>
                <a:schemeClr val="tx1"/>
              </a:solidFill>
            </a:endParaRP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9352" y="685800"/>
            <a:ext cx="4117848" cy="914400"/>
          </a:xfrm>
        </p:spPr>
        <p:txBody>
          <a:bodyPr>
            <a:noAutofit/>
          </a:bodyPr>
          <a:lstStyle/>
          <a:p>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6" name="Picture Placeholder 5">
            <a:extLst>
              <a:ext uri="{FF2B5EF4-FFF2-40B4-BE49-F238E27FC236}">
                <a16:creationId xmlns:a16="http://schemas.microsoft.com/office/drawing/2014/main" id="{84C052BB-9BD4-4276-9D07-A60BD65BCD04}"/>
              </a:ext>
            </a:extLst>
          </p:cNvPr>
          <p:cNvPicPr>
            <a:picLocks noGrp="1" noChangeAspect="1"/>
          </p:cNvPicPr>
          <p:nvPr>
            <p:ph type="pic" idx="1"/>
          </p:nvPr>
        </p:nvPicPr>
        <p:blipFill rotWithShape="1">
          <a:blip r:embed="rId2"/>
          <a:srcRect t="9187" b="9187"/>
          <a:stretch/>
        </p:blipFill>
        <p:spPr>
          <a:xfrm>
            <a:off x="781250" y="777240"/>
            <a:ext cx="6419193" cy="5318760"/>
          </a:xfrm>
        </p:spPr>
      </p:pic>
      <p:pic>
        <p:nvPicPr>
          <p:cNvPr id="7" name="Picture 2" descr="fb logo">
            <a:extLst>
              <a:ext uri="{FF2B5EF4-FFF2-40B4-BE49-F238E27FC236}">
                <a16:creationId xmlns:a16="http://schemas.microsoft.com/office/drawing/2014/main" id="{B3627B55-A294-4AF8-A824-089F0A50F7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0978" y="2237548"/>
            <a:ext cx="326815" cy="3268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Messenger on the App Store | Find friends app, App, Messaging app">
            <a:extLst>
              <a:ext uri="{FF2B5EF4-FFF2-40B4-BE49-F238E27FC236}">
                <a16:creationId xmlns:a16="http://schemas.microsoft.com/office/drawing/2014/main" id="{AAAF9642-EF1D-4DAC-B876-CD476985762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0978" y="2725320"/>
            <a:ext cx="326815" cy="3268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Gmail PNG Image Without Background 96250 - Web Icons PNG">
            <a:extLst>
              <a:ext uri="{FF2B5EF4-FFF2-40B4-BE49-F238E27FC236}">
                <a16:creationId xmlns:a16="http://schemas.microsoft.com/office/drawing/2014/main" id="{07C86F43-098A-4DD4-B23D-7E07BE3B6FF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0979" y="3200400"/>
            <a:ext cx="348570" cy="2641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8A800482-68D0-4189-A245-42000FDE6705}"/>
              </a:ext>
            </a:extLst>
          </p:cNvPr>
          <p:cNvSpPr/>
          <p:nvPr/>
        </p:nvSpPr>
        <p:spPr>
          <a:xfrm>
            <a:off x="8315740" y="2324316"/>
            <a:ext cx="3797578" cy="338554"/>
          </a:xfrm>
          <a:prstGeom prst="rect">
            <a:avLst/>
          </a:prstGeom>
        </p:spPr>
        <p:txBody>
          <a:bodyPr wrap="none">
            <a:spAutoFit/>
          </a:bodyPr>
          <a:lstStyle/>
          <a:p>
            <a:r>
              <a:rPr lang="en-US" sz="1600" dirty="0"/>
              <a:t>facebook.com/hoang.nguyenhuu.7330763/</a:t>
            </a:r>
          </a:p>
        </p:txBody>
      </p:sp>
      <p:sp>
        <p:nvSpPr>
          <p:cNvPr id="11" name="Rectangle 10">
            <a:extLst>
              <a:ext uri="{FF2B5EF4-FFF2-40B4-BE49-F238E27FC236}">
                <a16:creationId xmlns:a16="http://schemas.microsoft.com/office/drawing/2014/main" id="{4C002666-C17F-47FD-9BEB-B0BF517E779A}"/>
              </a:ext>
            </a:extLst>
          </p:cNvPr>
          <p:cNvSpPr/>
          <p:nvPr/>
        </p:nvSpPr>
        <p:spPr>
          <a:xfrm>
            <a:off x="8322225" y="2802149"/>
            <a:ext cx="1319592" cy="338554"/>
          </a:xfrm>
          <a:prstGeom prst="rect">
            <a:avLst/>
          </a:prstGeom>
        </p:spPr>
        <p:txBody>
          <a:bodyPr wrap="none">
            <a:spAutoFit/>
          </a:bodyPr>
          <a:lstStyle/>
          <a:p>
            <a:r>
              <a:rPr lang="en-US" sz="1600" dirty="0"/>
              <a:t>036 8716 708</a:t>
            </a:r>
          </a:p>
        </p:txBody>
      </p:sp>
      <p:sp>
        <p:nvSpPr>
          <p:cNvPr id="12" name="Rectangle 11">
            <a:extLst>
              <a:ext uri="{FF2B5EF4-FFF2-40B4-BE49-F238E27FC236}">
                <a16:creationId xmlns:a16="http://schemas.microsoft.com/office/drawing/2014/main" id="{FD33A75E-206C-411B-943F-32FA9652CE78}"/>
              </a:ext>
            </a:extLst>
          </p:cNvPr>
          <p:cNvSpPr/>
          <p:nvPr/>
        </p:nvSpPr>
        <p:spPr>
          <a:xfrm>
            <a:off x="8333607" y="3197485"/>
            <a:ext cx="2949654" cy="338554"/>
          </a:xfrm>
          <a:prstGeom prst="rect">
            <a:avLst/>
          </a:prstGeom>
        </p:spPr>
        <p:txBody>
          <a:bodyPr wrap="none">
            <a:spAutoFit/>
          </a:bodyPr>
          <a:lstStyle/>
          <a:p>
            <a:r>
              <a:rPr lang="en-US" sz="1600" dirty="0"/>
              <a:t>hoangnhbdaf190022@fpt.edu.vn</a:t>
            </a:r>
          </a:p>
        </p:txBody>
      </p:sp>
    </p:spTree>
    <p:extLst>
      <p:ext uri="{BB962C8B-B14F-4D97-AF65-F5344CB8AC3E}">
        <p14:creationId xmlns:p14="http://schemas.microsoft.com/office/powerpoint/2010/main" val="185764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3000"/>
                            </p:stCondLst>
                            <p:childTnLst>
                              <p:par>
                                <p:cTn id="29" presetID="32" presetClass="emph" presetSubtype="0" fill="hold" nodeType="afterEffect">
                                  <p:stCondLst>
                                    <p:cond delay="0"/>
                                  </p:stCondLst>
                                  <p:childTnLst>
                                    <p:animRot by="120000">
                                      <p:cBhvr>
                                        <p:cTn id="30" dur="100" fill="hold">
                                          <p:stCondLst>
                                            <p:cond delay="0"/>
                                          </p:stCondLst>
                                        </p:cTn>
                                        <p:tgtEl>
                                          <p:spTgt spid="6"/>
                                        </p:tgtEl>
                                        <p:attrNameLst>
                                          <p:attrName>r</p:attrName>
                                        </p:attrNameLst>
                                      </p:cBhvr>
                                    </p:animRot>
                                    <p:animRot by="-240000">
                                      <p:cBhvr>
                                        <p:cTn id="31" dur="200" fill="hold">
                                          <p:stCondLst>
                                            <p:cond delay="200"/>
                                          </p:stCondLst>
                                        </p:cTn>
                                        <p:tgtEl>
                                          <p:spTgt spid="6"/>
                                        </p:tgtEl>
                                        <p:attrNameLst>
                                          <p:attrName>r</p:attrName>
                                        </p:attrNameLst>
                                      </p:cBhvr>
                                    </p:animRot>
                                    <p:animRot by="240000">
                                      <p:cBhvr>
                                        <p:cTn id="32" dur="200" fill="hold">
                                          <p:stCondLst>
                                            <p:cond delay="400"/>
                                          </p:stCondLst>
                                        </p:cTn>
                                        <p:tgtEl>
                                          <p:spTgt spid="6"/>
                                        </p:tgtEl>
                                        <p:attrNameLst>
                                          <p:attrName>r</p:attrName>
                                        </p:attrNameLst>
                                      </p:cBhvr>
                                    </p:animRot>
                                    <p:animRot by="-240000">
                                      <p:cBhvr>
                                        <p:cTn id="33" dur="200" fill="hold">
                                          <p:stCondLst>
                                            <p:cond delay="600"/>
                                          </p:stCondLst>
                                        </p:cTn>
                                        <p:tgtEl>
                                          <p:spTgt spid="6"/>
                                        </p:tgtEl>
                                        <p:attrNameLst>
                                          <p:attrName>r</p:attrName>
                                        </p:attrNameLst>
                                      </p:cBhvr>
                                    </p:animRot>
                                    <p:animRot by="120000">
                                      <p:cBhvr>
                                        <p:cTn id="34"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190500"/>
            <a:ext cx="9144000" cy="1143000"/>
          </a:xfrm>
        </p:spPr>
        <p:txBody>
          <a:bodyPr/>
          <a:lstStyle/>
          <a:p>
            <a:r>
              <a:rPr sz="4000" b="1" dirty="0"/>
              <a:t>Content</a:t>
            </a:r>
            <a:endParaRPr b="1" dirty="0"/>
          </a:p>
        </p:txBody>
      </p:sp>
      <p:pic>
        <p:nvPicPr>
          <p:cNvPr id="1026" name="Picture 2" descr="Time Complexity of Algorithms and Asymptotic Notations [Animated Big Oh,  Theta and Omega Notation]#1 - YouTube">
            <a:extLst>
              <a:ext uri="{FF2B5EF4-FFF2-40B4-BE49-F238E27FC236}">
                <a16:creationId xmlns:a16="http://schemas.microsoft.com/office/drawing/2014/main" id="{02E5AC1E-6EB0-4644-89D0-2BFDB819BB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C7209F42-842B-4BF3-A959-2830D0A07A80}"/>
              </a:ext>
            </a:extLst>
          </p:cNvPr>
          <p:cNvGraphicFramePr/>
          <p:nvPr>
            <p:extLst>
              <p:ext uri="{D42A27DB-BD31-4B8C-83A1-F6EECF244321}">
                <p14:modId xmlns:p14="http://schemas.microsoft.com/office/powerpoint/2010/main" val="3224277498"/>
              </p:ext>
            </p:extLst>
          </p:nvPr>
        </p:nvGraphicFramePr>
        <p:xfrm>
          <a:off x="1524000" y="-408214"/>
          <a:ext cx="10210800" cy="7086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144000" cy="609600"/>
          </a:xfrm>
        </p:spPr>
        <p:txBody>
          <a:bodyPr/>
          <a:lstStyle/>
          <a:p>
            <a:r>
              <a:rPr lang="en-US" dirty="0"/>
              <a:t>I. Introduction </a:t>
            </a:r>
            <a:endParaRPr dirty="0"/>
          </a:p>
        </p:txBody>
      </p:sp>
      <p:graphicFrame>
        <p:nvGraphicFramePr>
          <p:cNvPr id="15" name="Diagram 14">
            <a:extLst>
              <a:ext uri="{FF2B5EF4-FFF2-40B4-BE49-F238E27FC236}">
                <a16:creationId xmlns:a16="http://schemas.microsoft.com/office/drawing/2014/main" id="{BE58C41D-2FEB-4E07-85A8-3F13930BC9E9}"/>
              </a:ext>
            </a:extLst>
          </p:cNvPr>
          <p:cNvGraphicFramePr/>
          <p:nvPr>
            <p:extLst>
              <p:ext uri="{D42A27DB-BD31-4B8C-83A1-F6EECF244321}">
                <p14:modId xmlns:p14="http://schemas.microsoft.com/office/powerpoint/2010/main" val="2422192540"/>
              </p:ext>
            </p:extLst>
          </p:nvPr>
        </p:nvGraphicFramePr>
        <p:xfrm>
          <a:off x="838200" y="2705099"/>
          <a:ext cx="4027468" cy="3571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Speech Bubble: Oval 15">
            <a:extLst>
              <a:ext uri="{FF2B5EF4-FFF2-40B4-BE49-F238E27FC236}">
                <a16:creationId xmlns:a16="http://schemas.microsoft.com/office/drawing/2014/main" id="{BB79F2EC-383A-4E3C-A46B-DBEF3E55DDE2}"/>
              </a:ext>
            </a:extLst>
          </p:cNvPr>
          <p:cNvSpPr/>
          <p:nvPr/>
        </p:nvSpPr>
        <p:spPr>
          <a:xfrm rot="704989">
            <a:off x="4852898" y="166234"/>
            <a:ext cx="6553200" cy="4181475"/>
          </a:xfrm>
          <a:prstGeom prst="wedgeEllipseCallout">
            <a:avLst>
              <a:gd name="adj1" fmla="val -42586"/>
              <a:gd name="adj2" fmla="val 6191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have learned about theoretical analysis and some concepts of time complexity and memory complexity in algorithm analysis. In this presentation, our group will present about Asymptotic Analysis in Data Structures and Algorithms.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619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750"/>
                                        <p:tgtEl>
                                          <p:spTgt spid="15"/>
                                        </p:tgtEl>
                                      </p:cBhvr>
                                    </p:animEffect>
                                    <p:anim calcmode="lin" valueType="num">
                                      <p:cBhvr>
                                        <p:cTn id="8" dur="1750" fill="hold"/>
                                        <p:tgtEl>
                                          <p:spTgt spid="15"/>
                                        </p:tgtEl>
                                        <p:attrNameLst>
                                          <p:attrName>ppt_w</p:attrName>
                                        </p:attrNameLst>
                                      </p:cBhvr>
                                      <p:tavLst>
                                        <p:tav tm="0" fmla="#ppt_w*sin(2.5*pi*$)">
                                          <p:val>
                                            <p:fltVal val="0"/>
                                          </p:val>
                                        </p:tav>
                                        <p:tav tm="100000">
                                          <p:val>
                                            <p:fltVal val="1"/>
                                          </p:val>
                                        </p:tav>
                                      </p:tavLst>
                                    </p:anim>
                                    <p:anim calcmode="lin" valueType="num">
                                      <p:cBhvr>
                                        <p:cTn id="9" dur="175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B31BC-0FCB-4D03-8A6B-9C16A9E21EFD}"/>
              </a:ext>
            </a:extLst>
          </p:cNvPr>
          <p:cNvSpPr>
            <a:spLocks noGrp="1"/>
          </p:cNvSpPr>
          <p:nvPr>
            <p:ph type="title"/>
          </p:nvPr>
        </p:nvSpPr>
        <p:spPr>
          <a:xfrm>
            <a:off x="228600" y="76200"/>
            <a:ext cx="9144000" cy="609600"/>
          </a:xfrm>
        </p:spPr>
        <p:txBody>
          <a:bodyPr>
            <a:normAutofit/>
          </a:bodyPr>
          <a:lstStyle/>
          <a:p>
            <a:r>
              <a:rPr lang="en-US" sz="3200" dirty="0"/>
              <a:t>II. What is Algorithm Analysis ?</a:t>
            </a:r>
          </a:p>
        </p:txBody>
      </p:sp>
      <p:sp>
        <p:nvSpPr>
          <p:cNvPr id="3" name="Content Placeholder 2">
            <a:extLst>
              <a:ext uri="{FF2B5EF4-FFF2-40B4-BE49-F238E27FC236}">
                <a16:creationId xmlns:a16="http://schemas.microsoft.com/office/drawing/2014/main" id="{AEE8D3A9-2AF7-4053-B48B-390E7AA34310}"/>
              </a:ext>
            </a:extLst>
          </p:cNvPr>
          <p:cNvSpPr>
            <a:spLocks noGrp="1"/>
          </p:cNvSpPr>
          <p:nvPr>
            <p:ph idx="1"/>
          </p:nvPr>
        </p:nvSpPr>
        <p:spPr>
          <a:xfrm>
            <a:off x="1371600" y="1524000"/>
            <a:ext cx="9144000" cy="4267200"/>
          </a:xfrm>
        </p:spPr>
        <p:txBody>
          <a:bodyPr>
            <a:normAutofit/>
          </a:bodyPr>
          <a:lstStyle/>
          <a:p>
            <a:pPr algn="just"/>
            <a:r>
              <a:rPr lang="en-US" sz="2400" dirty="0"/>
              <a:t>Algorithm analysis is the determination of the computational complexity of algorithms, which is the amount of time, storage, and/or other resources required to implement them.</a:t>
            </a:r>
          </a:p>
          <a:p>
            <a:pPr algn="just"/>
            <a:r>
              <a:rPr lang="en-US" sz="2400" dirty="0"/>
              <a:t>Why analyze an algorithm? The simplest reason to analyze an algorithm is to explore its characteristics to assess its suitability for different applications or to compare it with other algorithms for the same application. Furthermore, analyzing an algorithm can help us understand it better and can suggest wise improvements.</a:t>
            </a:r>
          </a:p>
        </p:txBody>
      </p:sp>
      <p:pic>
        <p:nvPicPr>
          <p:cNvPr id="1030" name="Picture 6" descr="What is Big-O Notation? Understand Time and Space Complexity in JavaScript.  - DEV Community">
            <a:extLst>
              <a:ext uri="{FF2B5EF4-FFF2-40B4-BE49-F238E27FC236}">
                <a16:creationId xmlns:a16="http://schemas.microsoft.com/office/drawing/2014/main" id="{7ACF1540-B27F-4007-BCC0-C51386FC8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43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7921E5-12E0-4A15-B61C-AEC8A36DBD74}"/>
              </a:ext>
            </a:extLst>
          </p:cNvPr>
          <p:cNvSpPr>
            <a:spLocks noGrp="1"/>
          </p:cNvSpPr>
          <p:nvPr>
            <p:ph type="sldNum" sz="quarter" idx="12"/>
          </p:nvPr>
        </p:nvSpPr>
        <p:spPr/>
        <p:txBody>
          <a:bodyPr/>
          <a:lstStyle/>
          <a:p>
            <a:fld id="{C014DD1E-5D91-48A3-AD6D-45FBA980D106}" type="slidenum">
              <a:rPr lang="en-US" smtClean="0"/>
              <a:t>5</a:t>
            </a:fld>
            <a:endParaRPr lang="en-US"/>
          </a:p>
        </p:txBody>
      </p:sp>
      <p:sp>
        <p:nvSpPr>
          <p:cNvPr id="8" name="TextBox 7">
            <a:extLst>
              <a:ext uri="{FF2B5EF4-FFF2-40B4-BE49-F238E27FC236}">
                <a16:creationId xmlns:a16="http://schemas.microsoft.com/office/drawing/2014/main" id="{0DD8E02B-3B23-4ECC-A88A-02D638CDB1AF}"/>
              </a:ext>
            </a:extLst>
          </p:cNvPr>
          <p:cNvSpPr txBox="1"/>
          <p:nvPr/>
        </p:nvSpPr>
        <p:spPr>
          <a:xfrm>
            <a:off x="5931621" y="185937"/>
            <a:ext cx="3200400" cy="369332"/>
          </a:xfrm>
          <a:prstGeom prst="rect">
            <a:avLst/>
          </a:prstGeom>
          <a:noFill/>
        </p:spPr>
        <p:txBody>
          <a:bodyPr wrap="square">
            <a:spAutoFit/>
          </a:bodyPr>
          <a:lstStyle/>
          <a:p>
            <a:pPr algn="l" fontAlgn="base"/>
            <a:r>
              <a:rPr lang="en-US" dirty="0">
                <a:ln w="0"/>
                <a:solidFill>
                  <a:srgbClr val="FFFF00"/>
                </a:solidFill>
                <a:effectLst>
                  <a:outerShdw blurRad="38100" dist="25400" dir="5400000" algn="ctr" rotWithShape="0">
                    <a:srgbClr val="6E747A">
                      <a:alpha val="43000"/>
                    </a:srgbClr>
                  </a:outerShdw>
                </a:effectLst>
                <a:latin typeface="Open Sans" panose="020B0606030504020204" pitchFamily="34" charset="0"/>
              </a:rPr>
              <a:t>BUBBLE SORT - IDEA</a:t>
            </a:r>
          </a:p>
        </p:txBody>
      </p:sp>
      <p:sp>
        <p:nvSpPr>
          <p:cNvPr id="12" name="TextBox 11">
            <a:extLst>
              <a:ext uri="{FF2B5EF4-FFF2-40B4-BE49-F238E27FC236}">
                <a16:creationId xmlns:a16="http://schemas.microsoft.com/office/drawing/2014/main" id="{C189D18A-782C-4571-A301-0D301A252984}"/>
              </a:ext>
            </a:extLst>
          </p:cNvPr>
          <p:cNvSpPr txBox="1"/>
          <p:nvPr/>
        </p:nvSpPr>
        <p:spPr>
          <a:xfrm>
            <a:off x="5943600" y="762001"/>
            <a:ext cx="6109854" cy="2246769"/>
          </a:xfrm>
          <a:prstGeom prst="rect">
            <a:avLst/>
          </a:prstGeom>
          <a:noFill/>
        </p:spPr>
        <p:txBody>
          <a:bodyPr wrap="square">
            <a:spAutoFit/>
          </a:bodyPr>
          <a:lstStyle/>
          <a:p>
            <a:pPr algn="l">
              <a:buFont typeface="+mj-lt"/>
              <a:buAutoNum type="arabicPeriod"/>
            </a:pPr>
            <a:r>
              <a:rPr lang="en-US" sz="2000" dirty="0">
                <a:latin typeface="euclid_circular_a"/>
              </a:rPr>
              <a:t> Starting from the first index, compare the first and the second elements.</a:t>
            </a:r>
          </a:p>
          <a:p>
            <a:pPr algn="l">
              <a:buFont typeface="+mj-lt"/>
              <a:buAutoNum type="arabicPeriod"/>
            </a:pPr>
            <a:r>
              <a:rPr lang="en-US" sz="2000" dirty="0">
                <a:latin typeface="euclid_circular_a"/>
              </a:rPr>
              <a:t> If the first element is greater than the second element, they are swapped.</a:t>
            </a:r>
          </a:p>
          <a:p>
            <a:pPr algn="l">
              <a:buFont typeface="+mj-lt"/>
              <a:buAutoNum type="arabicPeriod"/>
            </a:pPr>
            <a:r>
              <a:rPr lang="en-US" sz="2000" dirty="0">
                <a:latin typeface="euclid_circular_a"/>
              </a:rPr>
              <a:t> Now, compare the second and the third elements. Swap them if they are not in order.</a:t>
            </a:r>
          </a:p>
          <a:p>
            <a:pPr algn="l">
              <a:buFont typeface="+mj-lt"/>
              <a:buAutoNum type="arabicPeriod"/>
            </a:pPr>
            <a:r>
              <a:rPr lang="en-US" sz="2000" dirty="0">
                <a:latin typeface="euclid_circular_a"/>
              </a:rPr>
              <a:t> The above process goes on until the last element.</a:t>
            </a:r>
          </a:p>
        </p:txBody>
      </p:sp>
      <p:sp>
        <p:nvSpPr>
          <p:cNvPr id="15" name="TextBox 14">
            <a:extLst>
              <a:ext uri="{FF2B5EF4-FFF2-40B4-BE49-F238E27FC236}">
                <a16:creationId xmlns:a16="http://schemas.microsoft.com/office/drawing/2014/main" id="{0FBD5131-D338-43D4-8767-AD8C36C3A1A1}"/>
              </a:ext>
            </a:extLst>
          </p:cNvPr>
          <p:cNvSpPr txBox="1"/>
          <p:nvPr/>
        </p:nvSpPr>
        <p:spPr>
          <a:xfrm>
            <a:off x="6064509" y="3544270"/>
            <a:ext cx="3200400" cy="369332"/>
          </a:xfrm>
          <a:prstGeom prst="rect">
            <a:avLst/>
          </a:prstGeom>
          <a:noFill/>
        </p:spPr>
        <p:txBody>
          <a:bodyPr wrap="square">
            <a:spAutoFit/>
          </a:bodyPr>
          <a:lstStyle/>
          <a:p>
            <a:pPr algn="l" fontAlgn="base"/>
            <a:r>
              <a:rPr lang="en-US" dirty="0">
                <a:ln w="0"/>
                <a:solidFill>
                  <a:srgbClr val="FFFF00"/>
                </a:solidFill>
                <a:effectLst>
                  <a:outerShdw blurRad="38100" dist="25400" dir="5400000" algn="ctr" rotWithShape="0">
                    <a:srgbClr val="6E747A">
                      <a:alpha val="43000"/>
                    </a:srgbClr>
                  </a:outerShdw>
                </a:effectLst>
                <a:latin typeface="Open Sans" panose="020B0606030504020204" pitchFamily="34" charset="0"/>
              </a:rPr>
              <a:t>RUN &amp; RESULT</a:t>
            </a:r>
          </a:p>
        </p:txBody>
      </p:sp>
      <p:pic>
        <p:nvPicPr>
          <p:cNvPr id="3" name="Picture 2">
            <a:extLst>
              <a:ext uri="{FF2B5EF4-FFF2-40B4-BE49-F238E27FC236}">
                <a16:creationId xmlns:a16="http://schemas.microsoft.com/office/drawing/2014/main" id="{C7855F24-E6D8-434B-9AA5-2F976A9A5795}"/>
              </a:ext>
            </a:extLst>
          </p:cNvPr>
          <p:cNvPicPr>
            <a:picLocks noChangeAspect="1"/>
          </p:cNvPicPr>
          <p:nvPr/>
        </p:nvPicPr>
        <p:blipFill>
          <a:blip r:embed="rId3"/>
          <a:stretch>
            <a:fillRect/>
          </a:stretch>
        </p:blipFill>
        <p:spPr>
          <a:xfrm>
            <a:off x="156939" y="391624"/>
            <a:ext cx="5611008" cy="501857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3" name="Picture 12">
            <a:extLst>
              <a:ext uri="{FF2B5EF4-FFF2-40B4-BE49-F238E27FC236}">
                <a16:creationId xmlns:a16="http://schemas.microsoft.com/office/drawing/2014/main" id="{63C8EA91-D884-420D-9E1F-C73270A4DA7E}"/>
              </a:ext>
            </a:extLst>
          </p:cNvPr>
          <p:cNvPicPr>
            <a:picLocks noChangeAspect="1"/>
          </p:cNvPicPr>
          <p:nvPr/>
        </p:nvPicPr>
        <p:blipFill>
          <a:blip r:embed="rId4"/>
          <a:stretch>
            <a:fillRect/>
          </a:stretch>
        </p:blipFill>
        <p:spPr>
          <a:xfrm>
            <a:off x="6096000" y="4038600"/>
            <a:ext cx="6027942" cy="202709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6" name="Rectangle 15">
            <a:extLst>
              <a:ext uri="{FF2B5EF4-FFF2-40B4-BE49-F238E27FC236}">
                <a16:creationId xmlns:a16="http://schemas.microsoft.com/office/drawing/2014/main" id="{18551ECF-F00D-4884-B44C-AAA5CC6E5215}"/>
              </a:ext>
            </a:extLst>
          </p:cNvPr>
          <p:cNvSpPr/>
          <p:nvPr/>
        </p:nvSpPr>
        <p:spPr>
          <a:xfrm>
            <a:off x="6096000" y="4038600"/>
            <a:ext cx="2590800"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792028-A4E8-4497-8BE8-6109E43FD315}"/>
              </a:ext>
            </a:extLst>
          </p:cNvPr>
          <p:cNvSpPr/>
          <p:nvPr/>
        </p:nvSpPr>
        <p:spPr>
          <a:xfrm>
            <a:off x="6096000" y="5410200"/>
            <a:ext cx="2590800" cy="457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24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9144000" cy="609600"/>
          </a:xfrm>
        </p:spPr>
        <p:txBody>
          <a:bodyPr/>
          <a:lstStyle/>
          <a:p>
            <a:r>
              <a:rPr lang="en-US" dirty="0"/>
              <a:t>III. </a:t>
            </a:r>
            <a:r>
              <a:rPr lang="en-US" sz="3600" dirty="0">
                <a:effectLst/>
                <a:ea typeface="Calibri" panose="020F0502020204030204" pitchFamily="34" charset="0"/>
              </a:rPr>
              <a:t>What is Asymptotic Analysis ?</a:t>
            </a:r>
            <a:r>
              <a:rPr lang="en-US" dirty="0"/>
              <a:t> </a:t>
            </a:r>
            <a:endParaRPr dirty="0"/>
          </a:p>
        </p:txBody>
      </p:sp>
      <p:sp>
        <p:nvSpPr>
          <p:cNvPr id="4" name="Content Placeholder 3">
            <a:extLst>
              <a:ext uri="{FF2B5EF4-FFF2-40B4-BE49-F238E27FC236}">
                <a16:creationId xmlns:a16="http://schemas.microsoft.com/office/drawing/2014/main" id="{C77061FC-0E9F-4E8F-8110-8975EA49E9EE}"/>
              </a:ext>
            </a:extLst>
          </p:cNvPr>
          <p:cNvSpPr>
            <a:spLocks noGrp="1"/>
          </p:cNvSpPr>
          <p:nvPr>
            <p:ph idx="1"/>
          </p:nvPr>
        </p:nvSpPr>
        <p:spPr>
          <a:xfrm>
            <a:off x="1447800" y="1295400"/>
            <a:ext cx="9448800" cy="4724400"/>
          </a:xfrm>
        </p:spPr>
        <p:txBody>
          <a:bodyPr>
            <a:normAutofit fontScale="92500" lnSpcReduction="10000"/>
          </a:bodyPr>
          <a:lstStyle/>
          <a:p>
            <a:pPr marL="0" marR="0" indent="0" algn="just">
              <a:lnSpc>
                <a:spcPct val="107000"/>
              </a:lnSpc>
              <a:spcBef>
                <a:spcPts val="0"/>
              </a:spcBef>
              <a:spcAft>
                <a:spcPts val="800"/>
              </a:spcAft>
              <a:buNone/>
            </a:pPr>
            <a:r>
              <a:rPr lang="en-US" sz="2400" dirty="0">
                <a:effectLst/>
                <a:ea typeface="Calibri" panose="020F0502020204030204" pitchFamily="34" charset="0"/>
                <a:cs typeface="Times New Roman" panose="02020603050405020304" pitchFamily="18" charset="0"/>
              </a:rPr>
              <a:t>Asymptotic analysis is the process of calculating the running time of an algorithm in mathematical units to find the program’s limitations, or “run-time performance.” The goal is to determine the best case, worst case and average case time required to execute a given task. </a:t>
            </a:r>
          </a:p>
          <a:p>
            <a:pPr marL="0" marR="0" indent="0">
              <a:lnSpc>
                <a:spcPct val="107000"/>
              </a:lnSpc>
              <a:spcBef>
                <a:spcPts val="0"/>
              </a:spcBef>
              <a:spcAft>
                <a:spcPts val="800"/>
              </a:spcAft>
              <a:buNone/>
            </a:pPr>
            <a:endParaRPr lang="en-US" sz="24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effectLst/>
                <a:ea typeface="Calibri" panose="020F0502020204030204" pitchFamily="34" charset="0"/>
                <a:cs typeface="Times New Roman" panose="02020603050405020304" pitchFamily="18" charset="0"/>
              </a:rPr>
              <a:t>Best case</a:t>
            </a:r>
            <a:r>
              <a:rPr lang="en-US" sz="2400" dirty="0">
                <a:effectLst/>
                <a:ea typeface="Calibri" panose="020F0502020204030204" pitchFamily="34" charset="0"/>
                <a:cs typeface="Times New Roman" panose="02020603050405020304" pitchFamily="18" charset="0"/>
              </a:rPr>
              <a:t>: is the minimum time required to execute the program.</a:t>
            </a:r>
          </a:p>
          <a:p>
            <a:pPr marL="0" marR="0">
              <a:lnSpc>
                <a:spcPct val="107000"/>
              </a:lnSpc>
              <a:spcBef>
                <a:spcPts val="0"/>
              </a:spcBef>
              <a:spcAft>
                <a:spcPts val="800"/>
              </a:spcAft>
            </a:pPr>
            <a:r>
              <a:rPr lang="en-US" sz="2400" b="1" dirty="0">
                <a:effectLst/>
                <a:ea typeface="Calibri" panose="020F0502020204030204" pitchFamily="34" charset="0"/>
                <a:cs typeface="Times New Roman" panose="02020603050405020304" pitchFamily="18" charset="0"/>
              </a:rPr>
              <a:t>Average case</a:t>
            </a:r>
            <a:r>
              <a:rPr lang="en-US" sz="2400" dirty="0">
                <a:effectLst/>
                <a:ea typeface="Calibri" panose="020F0502020204030204" pitchFamily="34" charset="0"/>
                <a:cs typeface="Times New Roman" panose="02020603050405020304" pitchFamily="18" charset="0"/>
              </a:rPr>
              <a:t>: is the average time it takes to execute the program.</a:t>
            </a:r>
          </a:p>
          <a:p>
            <a:pPr marL="0" marR="0">
              <a:lnSpc>
                <a:spcPct val="107000"/>
              </a:lnSpc>
              <a:spcBef>
                <a:spcPts val="0"/>
              </a:spcBef>
              <a:spcAft>
                <a:spcPts val="800"/>
              </a:spcAft>
            </a:pPr>
            <a:r>
              <a:rPr lang="en-US" sz="2400" b="1" dirty="0">
                <a:effectLst/>
                <a:ea typeface="Calibri" panose="020F0502020204030204" pitchFamily="34" charset="0"/>
                <a:cs typeface="Times New Roman" panose="02020603050405020304" pitchFamily="18" charset="0"/>
              </a:rPr>
              <a:t>Worst case</a:t>
            </a:r>
            <a:r>
              <a:rPr lang="en-US" sz="2400" dirty="0">
                <a:effectLst/>
                <a:ea typeface="Calibri" panose="020F0502020204030204" pitchFamily="34" charset="0"/>
                <a:cs typeface="Times New Roman" panose="02020603050405020304" pitchFamily="18" charset="0"/>
              </a:rPr>
              <a:t>: is the maximum time required to execute the program</a:t>
            </a:r>
          </a:p>
          <a:p>
            <a:pPr marL="0" marR="0">
              <a:lnSpc>
                <a:spcPct val="107000"/>
              </a:lnSpc>
              <a:spcBef>
                <a:spcPts val="0"/>
              </a:spcBef>
              <a:spcAft>
                <a:spcPts val="800"/>
              </a:spcAft>
            </a:pPr>
            <a:endParaRPr lang="en-US" sz="24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dirty="0">
                <a:effectLst/>
                <a:ea typeface="Calibri" panose="020F0502020204030204" pitchFamily="34" charset="0"/>
                <a:cs typeface="Times New Roman" panose="02020603050405020304" pitchFamily="18" charset="0"/>
              </a:rPr>
              <a:t>While not a method of deep learning training, Asymptotic analysis is a crucial diagnostic tool for programmers to evaluate an algorithm’s efficiency, rather than just its accuracy.</a:t>
            </a:r>
          </a:p>
          <a:p>
            <a:endParaRPr lang="en-US" sz="2800" dirty="0"/>
          </a:p>
        </p:txBody>
      </p:sp>
      <p:pic>
        <p:nvPicPr>
          <p:cNvPr id="6" name="Picture 2" descr="Time Complexity of Algorithms and Asymptotic Notations [Animated Big Oh,  Theta and Omega Notation]#1 - YouTube">
            <a:extLst>
              <a:ext uri="{FF2B5EF4-FFF2-40B4-BE49-F238E27FC236}">
                <a16:creationId xmlns:a16="http://schemas.microsoft.com/office/drawing/2014/main" id="{8BBACF7B-329F-447A-A19C-988C1C413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3" y="0"/>
            <a:ext cx="12192000" cy="6858000"/>
          </a:xfrm>
          <a:prstGeom prst="rect">
            <a:avLst/>
          </a:prstGeom>
          <a:noFill/>
          <a:ln>
            <a:noFill/>
          </a:ln>
          <a:effectLst/>
          <a:scene3d>
            <a:camera prst="orthographicFront">
              <a:rot lat="0" lon="0" rev="0"/>
            </a:camera>
            <a:lightRig rig="chilly" dir="t">
              <a:rot lat="0" lon="0" rev="18480000"/>
            </a:lightRig>
          </a:scene3d>
          <a:sp3d prstMaterial="clear">
            <a:bevelT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02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9144000" cy="533400"/>
          </a:xfrm>
        </p:spPr>
        <p:txBody>
          <a:bodyPr>
            <a:normAutofit/>
          </a:bodyPr>
          <a:lstStyle/>
          <a:p>
            <a:r>
              <a:rPr lang="en-US" sz="3200" dirty="0">
                <a:effectLst/>
                <a:ea typeface="Calibri" panose="020F0502020204030204" pitchFamily="34" charset="0"/>
              </a:rPr>
              <a:t>IV. How Does Asymptotic Analysis Work?</a:t>
            </a:r>
          </a:p>
        </p:txBody>
      </p:sp>
      <p:pic>
        <p:nvPicPr>
          <p:cNvPr id="6" name="Picture 5">
            <a:extLst>
              <a:ext uri="{FF2B5EF4-FFF2-40B4-BE49-F238E27FC236}">
                <a16:creationId xmlns:a16="http://schemas.microsoft.com/office/drawing/2014/main" id="{088A6023-140A-41EF-B58D-721C82CCB534}"/>
              </a:ext>
            </a:extLst>
          </p:cNvPr>
          <p:cNvPicPr>
            <a:picLocks noChangeAspect="1"/>
          </p:cNvPicPr>
          <p:nvPr/>
        </p:nvPicPr>
        <p:blipFill>
          <a:blip r:embed="rId2"/>
          <a:stretch>
            <a:fillRect/>
          </a:stretch>
        </p:blipFill>
        <p:spPr>
          <a:xfrm>
            <a:off x="10363108" y="4343400"/>
            <a:ext cx="1828892" cy="2213225"/>
          </a:xfrm>
          <a:prstGeom prst="rect">
            <a:avLst/>
          </a:prstGeom>
        </p:spPr>
      </p:pic>
      <p:sp>
        <p:nvSpPr>
          <p:cNvPr id="8" name="Thought Bubble: Cloud 7">
            <a:extLst>
              <a:ext uri="{FF2B5EF4-FFF2-40B4-BE49-F238E27FC236}">
                <a16:creationId xmlns:a16="http://schemas.microsoft.com/office/drawing/2014/main" id="{7E63C89B-1BCD-440F-8DA8-028DEA02E39A}"/>
              </a:ext>
            </a:extLst>
          </p:cNvPr>
          <p:cNvSpPr/>
          <p:nvPr/>
        </p:nvSpPr>
        <p:spPr>
          <a:xfrm>
            <a:off x="10210800" y="2781300"/>
            <a:ext cx="1771650" cy="1295400"/>
          </a:xfrm>
          <a:prstGeom prst="cloudCallout">
            <a:avLst>
              <a:gd name="adj1" fmla="val 10536"/>
              <a:gd name="adj2" fmla="val 807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How does it works?</a:t>
            </a:r>
          </a:p>
        </p:txBody>
      </p:sp>
      <p:sp>
        <p:nvSpPr>
          <p:cNvPr id="13" name="TextBox 12">
            <a:extLst>
              <a:ext uri="{FF2B5EF4-FFF2-40B4-BE49-F238E27FC236}">
                <a16:creationId xmlns:a16="http://schemas.microsoft.com/office/drawing/2014/main" id="{E441724C-A27A-4564-A58B-00ECD0857178}"/>
              </a:ext>
            </a:extLst>
          </p:cNvPr>
          <p:cNvSpPr txBox="1"/>
          <p:nvPr/>
        </p:nvSpPr>
        <p:spPr>
          <a:xfrm>
            <a:off x="1219200" y="1219200"/>
            <a:ext cx="8382000" cy="3836563"/>
          </a:xfrm>
          <a:prstGeom prst="rect">
            <a:avLst/>
          </a:prstGeom>
          <a:noFill/>
        </p:spPr>
        <p:txBody>
          <a:bodyPr wrap="square">
            <a:spAutoFit/>
          </a:bodyPr>
          <a:lstStyle/>
          <a:p>
            <a:pPr marL="0" marR="0" algn="just">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This analysis needs a variable input to the algorithm, otherwise the work is assumed to require a constant amount time. All factors other than the input operation are considered constant.</a:t>
            </a:r>
            <a:endParaRPr lang="en-US"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b="1" dirty="0">
                <a:effectLst/>
                <a:ea typeface="Calibri" panose="020F0502020204030204" pitchFamily="34" charset="0"/>
                <a:cs typeface="Times New Roman" panose="02020603050405020304" pitchFamily="18" charset="0"/>
              </a:rPr>
              <a:t>Example</a:t>
            </a:r>
            <a:endParaRPr lang="en-US" b="1" dirty="0">
              <a:effectLst/>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dirty="0">
                <a:effectLst/>
                <a:ea typeface="Calibri" panose="020F0502020204030204" pitchFamily="34" charset="0"/>
                <a:cs typeface="Times New Roman" panose="02020603050405020304" pitchFamily="18" charset="0"/>
              </a:rPr>
              <a:t>- For a simple example, the running time of a given data mining query is considered </a:t>
            </a:r>
            <a:r>
              <a:rPr lang="en-US" sz="2400" dirty="0">
                <a:solidFill>
                  <a:srgbClr val="FFFF00"/>
                </a:solidFill>
                <a:effectLst/>
                <a:ea typeface="Calibri" panose="020F0502020204030204" pitchFamily="34" charset="0"/>
                <a:cs typeface="Times New Roman" panose="02020603050405020304" pitchFamily="18" charset="0"/>
              </a:rPr>
              <a:t>f(n)</a:t>
            </a:r>
            <a:r>
              <a:rPr lang="en-US" sz="2400" dirty="0">
                <a:effectLst/>
                <a:ea typeface="Calibri" panose="020F0502020204030204" pitchFamily="34" charset="0"/>
                <a:cs typeface="Times New Roman" panose="02020603050405020304" pitchFamily="18" charset="0"/>
              </a:rPr>
              <a:t>,</a:t>
            </a:r>
            <a:r>
              <a:rPr lang="en-US" sz="2400" dirty="0">
                <a:solidFill>
                  <a:srgbClr val="FFFF00"/>
                </a:solidFill>
                <a:effectLst/>
                <a:ea typeface="Calibri" panose="020F0502020204030204" pitchFamily="34" charset="0"/>
                <a:cs typeface="Times New Roman" panose="02020603050405020304" pitchFamily="18" charset="0"/>
              </a:rPr>
              <a:t> </a:t>
            </a:r>
            <a:r>
              <a:rPr lang="en-US" sz="2400" dirty="0">
                <a:effectLst/>
                <a:ea typeface="Calibri" panose="020F0502020204030204" pitchFamily="34" charset="0"/>
                <a:cs typeface="Times New Roman" panose="02020603050405020304" pitchFamily="18" charset="0"/>
              </a:rPr>
              <a:t>and its corollary search operation is calculated as </a:t>
            </a:r>
            <a:r>
              <a:rPr lang="en-US" sz="2400" dirty="0">
                <a:solidFill>
                  <a:srgbClr val="FFFF00"/>
                </a:solidFill>
                <a:effectLst/>
                <a:ea typeface="Calibri" panose="020F0502020204030204" pitchFamily="34" charset="0"/>
                <a:cs typeface="Times New Roman" panose="02020603050405020304" pitchFamily="18" charset="0"/>
              </a:rPr>
              <a:t>g(n2)</a:t>
            </a:r>
            <a:r>
              <a:rPr lang="en-US" sz="2400" dirty="0">
                <a:effectLst/>
                <a:ea typeface="Calibri" panose="020F0502020204030204" pitchFamily="34" charset="0"/>
                <a:cs typeface="Times New Roman" panose="02020603050405020304" pitchFamily="18" charset="0"/>
              </a:rPr>
              <a:t>. So the first operation’s running time increases linearly with the rise in n, while the running time of the second operation increases exponentially as n is enlarged.</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6440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10363200" cy="533400"/>
          </a:xfrm>
        </p:spPr>
        <p:txBody>
          <a:bodyPr>
            <a:normAutofit/>
          </a:bodyPr>
          <a:lstStyle/>
          <a:p>
            <a:r>
              <a:rPr lang="en-US" sz="3200" dirty="0">
                <a:effectLst/>
                <a:ea typeface="Calibri" panose="020F0502020204030204" pitchFamily="34" charset="0"/>
              </a:rPr>
              <a:t>V. Asymptotic</a:t>
            </a:r>
            <a:r>
              <a:rPr lang="en-US" sz="2800" dirty="0">
                <a:effectLst/>
                <a:latin typeface="Times New Roman" panose="02020603050405020304" pitchFamily="18" charset="0"/>
                <a:ea typeface="Calibri" panose="020F0502020204030204" pitchFamily="34" charset="0"/>
              </a:rPr>
              <a:t> </a:t>
            </a:r>
            <a:r>
              <a:rPr lang="en-US" sz="3200" dirty="0"/>
              <a:t>Notations</a:t>
            </a:r>
            <a:endParaRPr sz="3200" dirty="0"/>
          </a:p>
        </p:txBody>
      </p:sp>
      <p:sp>
        <p:nvSpPr>
          <p:cNvPr id="7" name="TextBox 6">
            <a:extLst>
              <a:ext uri="{FF2B5EF4-FFF2-40B4-BE49-F238E27FC236}">
                <a16:creationId xmlns:a16="http://schemas.microsoft.com/office/drawing/2014/main" id="{44AC6592-4049-4154-9F3F-5815407770FB}"/>
              </a:ext>
            </a:extLst>
          </p:cNvPr>
          <p:cNvSpPr txBox="1"/>
          <p:nvPr/>
        </p:nvSpPr>
        <p:spPr>
          <a:xfrm>
            <a:off x="4953000" y="990600"/>
            <a:ext cx="7010400" cy="4530792"/>
          </a:xfrm>
          <a:prstGeom prst="rect">
            <a:avLst/>
          </a:prstGeom>
          <a:noFill/>
        </p:spPr>
        <p:txBody>
          <a:bodyPr wrap="square">
            <a:spAutoFit/>
          </a:bodyPr>
          <a:lstStyle/>
          <a:p>
            <a:pPr marL="285750" marR="0" indent="-285750">
              <a:lnSpc>
                <a:spcPct val="107000"/>
              </a:lnSpc>
              <a:spcBef>
                <a:spcPts val="0"/>
              </a:spcBef>
              <a:spcAft>
                <a:spcPts val="800"/>
              </a:spcAft>
              <a:buFontTx/>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While run-time performance can be calculated with many different functions, the limiting behavior of the algorithm is expressed graphically using simple notation:</a:t>
            </a:r>
          </a:p>
          <a:p>
            <a:pPr marL="285750" marR="0" indent="-285750">
              <a:lnSpc>
                <a:spcPct val="107000"/>
              </a:lnSpc>
              <a:spcBef>
                <a:spcPts val="0"/>
              </a:spcBef>
              <a:spcAft>
                <a:spcPts val="800"/>
              </a:spcAft>
              <a:buFontTx/>
              <a:buChar char="-"/>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Ο(n): Is the upper bound of an algorithm's running time and measures the worst case scenario of how long an algorithm can possibly take to complete a given operation.</a:t>
            </a:r>
          </a:p>
          <a:p>
            <a:pPr marL="342900" marR="0" lvl="0" indent="-342900">
              <a:lnSpc>
                <a:spcPct val="107000"/>
              </a:lnSpc>
              <a:spcBef>
                <a:spcPts val="0"/>
              </a:spcBef>
              <a:spcAft>
                <a:spcPts val="0"/>
              </a:spcAft>
              <a:buFont typeface="Symbol" panose="05050102010706020507" pitchFamily="18" charset="2"/>
              <a:buChar char=""/>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Ω(n): Is the lower bound of an algorithm's running time and measures the best case scenario of how long an algorithm can possibly take to complete a given operation.</a:t>
            </a:r>
          </a:p>
          <a:p>
            <a:pPr marL="342900" marR="0" lvl="0" indent="-342900">
              <a:lnSpc>
                <a:spcPct val="107000"/>
              </a:lnSpc>
              <a:spcBef>
                <a:spcPts val="0"/>
              </a:spcBef>
              <a:spcAft>
                <a:spcPts val="0"/>
              </a:spcAft>
              <a:buFont typeface="Symbol" panose="05050102010706020507" pitchFamily="18" charset="2"/>
              <a:buChar char=""/>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Θ(n): Is charting both the upper and lower running time boundaries, with the average case scenario express as the average between each border.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1" name="Connector: Elbow 10">
            <a:extLst>
              <a:ext uri="{FF2B5EF4-FFF2-40B4-BE49-F238E27FC236}">
                <a16:creationId xmlns:a16="http://schemas.microsoft.com/office/drawing/2014/main" id="{F6752A37-0C22-4D08-8607-A5A92AFD38B8}"/>
              </a:ext>
            </a:extLst>
          </p:cNvPr>
          <p:cNvCxnSpPr>
            <a:cxnSpLocks/>
          </p:cNvCxnSpPr>
          <p:nvPr/>
        </p:nvCxnSpPr>
        <p:spPr>
          <a:xfrm rot="10800000" flipV="1">
            <a:off x="990600" y="2514600"/>
            <a:ext cx="3962400" cy="1219200"/>
          </a:xfrm>
          <a:prstGeom prst="bentConnector3">
            <a:avLst>
              <a:gd name="adj1" fmla="val 37229"/>
            </a:avLst>
          </a:prstGeom>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F93D28B-0EB3-4C30-881E-70A1975C43CF}"/>
              </a:ext>
            </a:extLst>
          </p:cNvPr>
          <p:cNvPicPr>
            <a:picLocks noChangeAspect="1"/>
          </p:cNvPicPr>
          <p:nvPr/>
        </p:nvPicPr>
        <p:blipFill>
          <a:blip r:embed="rId3"/>
          <a:stretch>
            <a:fillRect/>
          </a:stretch>
        </p:blipFill>
        <p:spPr>
          <a:xfrm>
            <a:off x="304800" y="1557033"/>
            <a:ext cx="3025588" cy="2057400"/>
          </a:xfrm>
          <a:prstGeom prst="rect">
            <a:avLst/>
          </a:prstGeom>
        </p:spPr>
      </p:pic>
      <p:cxnSp>
        <p:nvCxnSpPr>
          <p:cNvPr id="16" name="Connector: Elbow 15">
            <a:extLst>
              <a:ext uri="{FF2B5EF4-FFF2-40B4-BE49-F238E27FC236}">
                <a16:creationId xmlns:a16="http://schemas.microsoft.com/office/drawing/2014/main" id="{559D92E1-10A2-40E7-9889-271E947D6311}"/>
              </a:ext>
            </a:extLst>
          </p:cNvPr>
          <p:cNvCxnSpPr>
            <a:cxnSpLocks/>
          </p:cNvCxnSpPr>
          <p:nvPr/>
        </p:nvCxnSpPr>
        <p:spPr>
          <a:xfrm rot="10800000" flipV="1">
            <a:off x="1066802" y="3614433"/>
            <a:ext cx="3886198" cy="2365952"/>
          </a:xfrm>
          <a:prstGeom prst="bentConnector3">
            <a:avLst>
              <a:gd name="adj1" fmla="val 20988"/>
            </a:avLst>
          </a:prstGeom>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D4CE7F30-C912-490F-8365-90F7D2FB5BAC}"/>
              </a:ext>
            </a:extLst>
          </p:cNvPr>
          <p:cNvPicPr>
            <a:picLocks noChangeAspect="1"/>
          </p:cNvPicPr>
          <p:nvPr/>
        </p:nvPicPr>
        <p:blipFill>
          <a:blip r:embed="rId4"/>
          <a:stretch>
            <a:fillRect/>
          </a:stretch>
        </p:blipFill>
        <p:spPr>
          <a:xfrm>
            <a:off x="990600" y="3876232"/>
            <a:ext cx="3045783" cy="1995753"/>
          </a:xfrm>
          <a:prstGeom prst="rect">
            <a:avLst/>
          </a:prstGeom>
        </p:spPr>
      </p:pic>
      <p:sp>
        <p:nvSpPr>
          <p:cNvPr id="38" name="Rectangle 37">
            <a:extLst>
              <a:ext uri="{FF2B5EF4-FFF2-40B4-BE49-F238E27FC236}">
                <a16:creationId xmlns:a16="http://schemas.microsoft.com/office/drawing/2014/main" id="{3E5A2408-B71D-4D61-B5C6-DD369ED5F90B}"/>
              </a:ext>
            </a:extLst>
          </p:cNvPr>
          <p:cNvSpPr/>
          <p:nvPr/>
        </p:nvSpPr>
        <p:spPr>
          <a:xfrm>
            <a:off x="152400" y="1143000"/>
            <a:ext cx="4800600" cy="4953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5395B49A-9CB3-4467-BC16-A58A417F606E}"/>
              </a:ext>
            </a:extLst>
          </p:cNvPr>
          <p:cNvCxnSpPr>
            <a:cxnSpLocks/>
          </p:cNvCxnSpPr>
          <p:nvPr/>
        </p:nvCxnSpPr>
        <p:spPr>
          <a:xfrm flipH="1">
            <a:off x="990600" y="4724400"/>
            <a:ext cx="3962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F7B1FF1E-8AFD-4922-AE94-D8CB413AC92B}"/>
              </a:ext>
            </a:extLst>
          </p:cNvPr>
          <p:cNvPicPr>
            <a:picLocks noChangeAspect="1"/>
          </p:cNvPicPr>
          <p:nvPr/>
        </p:nvPicPr>
        <p:blipFill>
          <a:blip r:embed="rId5"/>
          <a:stretch>
            <a:fillRect/>
          </a:stretch>
        </p:blipFill>
        <p:spPr>
          <a:xfrm>
            <a:off x="1068281" y="2244581"/>
            <a:ext cx="3549818" cy="2382645"/>
          </a:xfrm>
          <a:prstGeom prst="rect">
            <a:avLst/>
          </a:prstGeom>
        </p:spPr>
      </p:pic>
    </p:spTree>
    <p:extLst>
      <p:ext uri="{BB962C8B-B14F-4D97-AF65-F5344CB8AC3E}">
        <p14:creationId xmlns:p14="http://schemas.microsoft.com/office/powerpoint/2010/main" val="25498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righ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right)">
                                      <p:cBhvr>
                                        <p:cTn id="16" dur="500"/>
                                        <p:tgtEl>
                                          <p:spTgt spid="16"/>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heel(1)">
                                      <p:cBhvr>
                                        <p:cTn id="25" dur="500"/>
                                        <p:tgtEl>
                                          <p:spTgt spid="38"/>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right)">
                                      <p:cBhvr>
                                        <p:cTn id="29" dur="500"/>
                                        <p:tgtEl>
                                          <p:spTgt spid="40"/>
                                        </p:tgtEl>
                                      </p:cBhvr>
                                    </p:animEffect>
                                  </p:childTnLst>
                                </p:cTn>
                              </p:par>
                            </p:childTnLst>
                          </p:cTn>
                        </p:par>
                        <p:par>
                          <p:cTn id="30" fill="hold">
                            <p:stCondLst>
                              <p:cond delay="1000"/>
                            </p:stCondLst>
                            <p:childTnLst>
                              <p:par>
                                <p:cTn id="31" presetID="22" presetClass="entr" presetSubtype="4" fill="hold"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wipe(down)">
                                      <p:cBhvr>
                                        <p:cTn id="3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676400"/>
            <a:ext cx="10287000" cy="4002374"/>
          </a:xfrm>
        </p:spPr>
        <p:txBody>
          <a:bodyPr>
            <a:normAutofit/>
          </a:bodyPr>
          <a:lstStyle/>
          <a:p>
            <a:r>
              <a:rPr lang="en-US" sz="2800" dirty="0">
                <a:solidFill>
                  <a:schemeClr val="tx1"/>
                </a:solidFill>
                <a:latin typeface="+mn-lt"/>
              </a:rPr>
              <a:t>Through the presentation And the presentation of 3 friends in the group, I have raised the main ideas, namely:</a:t>
            </a:r>
            <a:br>
              <a:rPr lang="en-US" sz="2800" dirty="0">
                <a:solidFill>
                  <a:schemeClr val="tx1"/>
                </a:solidFill>
                <a:latin typeface="+mn-lt"/>
              </a:rPr>
            </a:br>
            <a:br>
              <a:rPr lang="en-US" sz="2800" dirty="0">
                <a:solidFill>
                  <a:schemeClr val="tx1"/>
                </a:solidFill>
                <a:latin typeface="+mn-lt"/>
              </a:rPr>
            </a:br>
            <a:r>
              <a:rPr lang="en-US" sz="2800" dirty="0">
                <a:solidFill>
                  <a:schemeClr val="tx1"/>
                </a:solidFill>
                <a:latin typeface="+mn-lt"/>
              </a:rPr>
              <a:t>1: algorithm analysis</a:t>
            </a:r>
            <a:br>
              <a:rPr lang="en-US" sz="2800" dirty="0">
                <a:solidFill>
                  <a:schemeClr val="tx1"/>
                </a:solidFill>
                <a:latin typeface="+mn-lt"/>
              </a:rPr>
            </a:br>
            <a:r>
              <a:rPr lang="en-US" sz="2800" dirty="0">
                <a:solidFill>
                  <a:schemeClr val="tx1"/>
                </a:solidFill>
                <a:latin typeface="+mn-lt"/>
              </a:rPr>
              <a:t>2: asymptotic analysis and possible cases</a:t>
            </a:r>
            <a:br>
              <a:rPr lang="en-US" sz="2800" dirty="0">
                <a:solidFill>
                  <a:schemeClr val="tx1"/>
                </a:solidFill>
                <a:latin typeface="+mn-lt"/>
              </a:rPr>
            </a:br>
            <a:br>
              <a:rPr lang="en-US" sz="2800" dirty="0">
                <a:solidFill>
                  <a:schemeClr val="tx1"/>
                </a:solidFill>
                <a:latin typeface="+mn-lt"/>
              </a:rPr>
            </a:br>
            <a:r>
              <a:rPr lang="en-US" sz="2800" dirty="0">
                <a:solidFill>
                  <a:schemeClr val="tx1"/>
                </a:solidFill>
                <a:latin typeface="+mn-lt"/>
              </a:rPr>
              <a:t>And finally how does asymptotic analysis work</a:t>
            </a:r>
            <a:br>
              <a:rPr lang="en-US" sz="2800" dirty="0">
                <a:solidFill>
                  <a:schemeClr val="tx1"/>
                </a:solidFill>
                <a:latin typeface="+mn-lt"/>
              </a:rPr>
            </a:br>
            <a:r>
              <a:rPr lang="en-US" sz="2800" dirty="0">
                <a:solidFill>
                  <a:schemeClr val="tx1"/>
                </a:solidFill>
                <a:latin typeface="+mn-lt"/>
              </a:rPr>
              <a:t>And this is the end of the group's presentation. If anyone has questions or concerns about any part, they can contact the group's email.</a:t>
            </a:r>
          </a:p>
        </p:txBody>
      </p:sp>
      <p:sp>
        <p:nvSpPr>
          <p:cNvPr id="4" name="Title 1"/>
          <p:cNvSpPr txBox="1">
            <a:spLocks/>
          </p:cNvSpPr>
          <p:nvPr/>
        </p:nvSpPr>
        <p:spPr>
          <a:xfrm>
            <a:off x="1295400" y="609600"/>
            <a:ext cx="6224666" cy="798226"/>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b="1" dirty="0"/>
              <a:t>VI. Conclusion</a:t>
            </a:r>
            <a:endParaRPr lang="en-US" dirty="0"/>
          </a:p>
        </p:txBody>
      </p:sp>
    </p:spTree>
    <p:extLst>
      <p:ext uri="{BB962C8B-B14F-4D97-AF65-F5344CB8AC3E}">
        <p14:creationId xmlns:p14="http://schemas.microsoft.com/office/powerpoint/2010/main" val="1068150861"/>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323</TotalTime>
  <Words>864</Words>
  <Application>Microsoft Office PowerPoint</Application>
  <PresentationFormat>Widescreen</PresentationFormat>
  <Paragraphs>63</Paragraphs>
  <Slides>10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Candara</vt:lpstr>
      <vt:lpstr>Consolas</vt:lpstr>
      <vt:lpstr>euclid_circular_a</vt:lpstr>
      <vt:lpstr>Open Sans</vt:lpstr>
      <vt:lpstr>Symbol</vt:lpstr>
      <vt:lpstr>Times New Roman</vt:lpstr>
      <vt:lpstr>Tech Computer 16x9</vt:lpstr>
      <vt:lpstr>ALGORITHM ASYMPTOTIC ANALYSIS</vt:lpstr>
      <vt:lpstr>Content</vt:lpstr>
      <vt:lpstr>I. Introduction </vt:lpstr>
      <vt:lpstr>II. What is Algorithm Analysis ?</vt:lpstr>
      <vt:lpstr>PowerPoint Presentation</vt:lpstr>
      <vt:lpstr>III. What is Asymptotic Analysis ? </vt:lpstr>
      <vt:lpstr>IV. How Does Asymptotic Analysis Work?</vt:lpstr>
      <vt:lpstr>V. Asymptotic Notations</vt:lpstr>
      <vt:lpstr>Through the presentation And the presentation of 3 friends in the group, I have raised the main ideas, namely:  1: algorithm analysis 2: asymptotic analysis and possible cases  And finally how does asymptotic analysis work And this is the end of the group's presentation. If anyone has questions or concerns about any part, they can contact the group's email.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ASYMPTOTIC ANALYSIS</dc:title>
  <dc:creator>Hoang Nguyen</dc:creator>
  <cp:lastModifiedBy>Hoang Nguyen</cp:lastModifiedBy>
  <cp:revision>7</cp:revision>
  <dcterms:created xsi:type="dcterms:W3CDTF">2021-07-28T02:24:21Z</dcterms:created>
  <dcterms:modified xsi:type="dcterms:W3CDTF">2021-07-29T01:00:08Z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