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handoutMasterIdLst>
    <p:handoutMasterId r:id="rId36"/>
  </p:handoutMasterIdLst>
  <p:sldIdLst>
    <p:sldId id="276" r:id="rId5"/>
    <p:sldId id="267" r:id="rId6"/>
    <p:sldId id="277" r:id="rId7"/>
    <p:sldId id="273" r:id="rId8"/>
    <p:sldId id="295" r:id="rId9"/>
    <p:sldId id="296" r:id="rId10"/>
    <p:sldId id="266" r:id="rId11"/>
    <p:sldId id="286" r:id="rId12"/>
    <p:sldId id="287" r:id="rId13"/>
    <p:sldId id="288" r:id="rId14"/>
    <p:sldId id="289" r:id="rId15"/>
    <p:sldId id="290" r:id="rId16"/>
    <p:sldId id="291" r:id="rId17"/>
    <p:sldId id="292" r:id="rId18"/>
    <p:sldId id="293" r:id="rId19"/>
    <p:sldId id="294" r:id="rId20"/>
    <p:sldId id="265" r:id="rId21"/>
    <p:sldId id="279" r:id="rId22"/>
    <p:sldId id="280" r:id="rId23"/>
    <p:sldId id="281" r:id="rId24"/>
    <p:sldId id="282" r:id="rId25"/>
    <p:sldId id="283" r:id="rId26"/>
    <p:sldId id="284" r:id="rId27"/>
    <p:sldId id="275" r:id="rId28"/>
    <p:sldId id="297" r:id="rId29"/>
    <p:sldId id="298" r:id="rId30"/>
    <p:sldId id="299" r:id="rId31"/>
    <p:sldId id="300" r:id="rId32"/>
    <p:sldId id="301"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93"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39C193-D30F-4B7A-8956-32E4F6D9D2C9}" type="datetimeFigureOut">
              <a:rPr lang="en-US" smtClean="0"/>
              <a:t>8/5/2021</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AC78B-5884-4D24-983C-916233003E85}" type="datetimeFigureOut">
              <a:rPr lang="en-US" smtClean="0"/>
              <a:t>8/5/2021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Divide and Conquer: </a:t>
            </a:r>
            <a:r>
              <a:rPr lang="en-US" dirty="0"/>
              <a:t>The idea of this method is quite simple and easy to understand: When we need to solve a problem, we will proceed to divide that problem into smaller problems. Continue dividing until this subproblem is no longer divisible, then we solve the smallest problem and finally combine the solutions of all the subproblems to find the solution of the original problem.</a:t>
            </a:r>
          </a:p>
        </p:txBody>
      </p:sp>
      <p:sp>
        <p:nvSpPr>
          <p:cNvPr id="4" name="Slide Number Placeholder 3"/>
          <p:cNvSpPr>
            <a:spLocks noGrp="1"/>
          </p:cNvSpPr>
          <p:nvPr>
            <p:ph type="sldNum" sz="quarter" idx="5"/>
          </p:nvPr>
        </p:nvSpPr>
        <p:spPr/>
        <p:txBody>
          <a:bodyPr/>
          <a:lstStyle/>
          <a:p>
            <a:fld id="{532AB528-7684-4A37-99F6-46340DCC2B35}" type="slidenum">
              <a:rPr lang="en-US" smtClean="0"/>
              <a:t>17</a:t>
            </a:fld>
            <a:endParaRPr lang="en-US" dirty="0"/>
          </a:p>
        </p:txBody>
      </p:sp>
    </p:spTree>
    <p:extLst>
      <p:ext uri="{BB962C8B-B14F-4D97-AF65-F5344CB8AC3E}">
        <p14:creationId xmlns:p14="http://schemas.microsoft.com/office/powerpoint/2010/main" val="74758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07000"/>
              </a:lnSpc>
              <a:spcBef>
                <a:spcPts val="0"/>
              </a:spcBef>
              <a:spcAft>
                <a:spcPts val="150"/>
              </a:spcAft>
              <a:buSzPts val="1000"/>
              <a:buFont typeface="Symbol" panose="05050102010706020507" pitchFamily="18" charset="2"/>
              <a:buChar char=""/>
              <a:tabLst>
                <a:tab pos="457200" algn="l"/>
              </a:tabLst>
            </a:pP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Bước 1: Một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có tên là Pivot được chọn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từ</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mảng</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Ta có thể chọn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bất</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kỳ</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nào trong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mảng</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làm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này. Ở đây, chúng ta đã sử dụng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nằm</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ngoài</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cùng ở bên phải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tức</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là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cuối</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cùng) của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mảng</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làm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Pivot.</a:t>
            </a:r>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150"/>
              </a:spcAft>
              <a:buSzPts val="1000"/>
              <a:buFont typeface="Symbol" panose="05050102010706020507" pitchFamily="18" charset="2"/>
              <a:buChar char=""/>
              <a:tabLst>
                <a:tab pos="457200" algn="l"/>
              </a:tabLst>
            </a:pP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Bước 2: Các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nhỏ</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hơn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Pivot sẽ được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đặt</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ở bên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trái</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và các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lớn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hơn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Pivot được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đặt</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ở bên phải.</a:t>
            </a:r>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150"/>
              </a:spcAft>
              <a:buSzPts val="1000"/>
              <a:buFont typeface="Symbol" panose="05050102010706020507" pitchFamily="18" charset="2"/>
              <a:buChar char=""/>
              <a:tabLst>
                <a:tab pos="457200" algn="l"/>
              </a:tabLst>
            </a:pP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Cách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sắp</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xếp</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như sau:</a:t>
            </a:r>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l">
              <a:lnSpc>
                <a:spcPct val="107000"/>
              </a:lnSpc>
              <a:spcBef>
                <a:spcPts val="0"/>
              </a:spcBef>
              <a:spcAft>
                <a:spcPts val="150"/>
              </a:spcAft>
              <a:buSzPts val="1000"/>
              <a:buFont typeface="Courier New" panose="02070309020205020404" pitchFamily="49" charset="0"/>
              <a:buChar char="o"/>
              <a:tabLst>
                <a:tab pos="914400" algn="l"/>
              </a:tabLst>
            </a:pP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Một con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trỏ</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được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cố</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định</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tại</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Pivot (4).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Pivot được so sánh với các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khác bắt đầu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từ</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chỉ số đầu tiên. Nếu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đạt</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đến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lớn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hơn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Pivot, con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trỏ</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thứ</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hai</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được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đặt</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cho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đó.</a:t>
            </a:r>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l">
              <a:lnSpc>
                <a:spcPct val="107000"/>
              </a:lnSpc>
              <a:spcBef>
                <a:spcPts val="0"/>
              </a:spcBef>
              <a:spcAft>
                <a:spcPts val="150"/>
              </a:spcAft>
              <a:buSzPts val="1000"/>
              <a:buFont typeface="Courier New" panose="02070309020205020404" pitchFamily="49" charset="0"/>
              <a:buChar char="o"/>
              <a:tabLst>
                <a:tab pos="914400" algn="l"/>
              </a:tabLst>
            </a:pP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Bây giờ,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Pivot được so sánh với các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khác (con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trỏ</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thứ</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ba</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Nếu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đạt</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đến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nhỏ</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hơn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Pivot,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nhỏ</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hơn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sẽ được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hoán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đổi</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với phần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tử</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lớn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hơn</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được tìm thấy </a:t>
            </a:r>
            <a:r>
              <a:rPr lang="en-US" sz="105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trước</a:t>
            </a:r>
            <a:r>
              <a:rPr lang="en-US" sz="105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đó.</a:t>
            </a:r>
          </a:p>
          <a:p>
            <a:pPr algn="l">
              <a:buFont typeface="Arial" panose="020B0604020202020204" pitchFamily="34" charset="0"/>
              <a:buChar char="•"/>
            </a:pPr>
            <a:r>
              <a:rPr lang="vi-VN" sz="2000" b="0" i="0" dirty="0">
                <a:solidFill>
                  <a:srgbClr val="000000"/>
                </a:solidFill>
                <a:effectLst/>
                <a:latin typeface="Open Sans" panose="020B0606030504020204" pitchFamily="34" charset="0"/>
              </a:rPr>
              <a:t>Quá trình tiếp tục cho đến khi đạt được phần tử cuối cùng thứ hai.</a:t>
            </a:r>
          </a:p>
          <a:p>
            <a:pPr algn="l">
              <a:buFont typeface="Arial" panose="020B0604020202020204" pitchFamily="34" charset="0"/>
              <a:buChar char="•"/>
            </a:pPr>
            <a:r>
              <a:rPr lang="vi-VN" sz="2000" b="0" i="0" dirty="0">
                <a:solidFill>
                  <a:srgbClr val="000000"/>
                </a:solidFill>
                <a:effectLst/>
                <a:latin typeface="Open Sans" panose="020B0606030504020204" pitchFamily="34" charset="0"/>
              </a:rPr>
              <a:t>Cuối cùng, phần tử pivot được hoán đổi với con trỏ thứ hai.</a:t>
            </a:r>
          </a:p>
          <a:p>
            <a:pPr marL="457200" marR="0" lvl="1" indent="0" algn="l">
              <a:lnSpc>
                <a:spcPct val="107000"/>
              </a:lnSpc>
              <a:spcBef>
                <a:spcPts val="0"/>
              </a:spcBef>
              <a:spcAft>
                <a:spcPts val="150"/>
              </a:spcAft>
              <a:buSzPts val="1000"/>
              <a:buFont typeface="Courier New" panose="02070309020205020404" pitchFamily="49" charset="0"/>
              <a:buNone/>
              <a:tabLst>
                <a:tab pos="914400" algn="l"/>
              </a:tabLst>
            </a:pPr>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2AB528-7684-4A37-99F6-46340DCC2B35}" type="slidenum">
              <a:rPr lang="en-US" smtClean="0"/>
              <a:t>18</a:t>
            </a:fld>
            <a:endParaRPr lang="en-US" dirty="0"/>
          </a:p>
        </p:txBody>
      </p:sp>
    </p:spTree>
    <p:extLst>
      <p:ext uri="{BB962C8B-B14F-4D97-AF65-F5344CB8AC3E}">
        <p14:creationId xmlns:p14="http://schemas.microsoft.com/office/powerpoint/2010/main" val="93120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Sau khi </a:t>
            </a:r>
            <a:r>
              <a:rPr lang="en-US" dirty="0" err="1"/>
              <a:t>xong</a:t>
            </a:r>
            <a:r>
              <a:rPr lang="en-US" dirty="0"/>
              <a:t> rồi thì chúng ta </a:t>
            </a:r>
            <a:r>
              <a:rPr lang="en-US" dirty="0" err="1"/>
              <a:t>nhận</a:t>
            </a:r>
            <a:r>
              <a:rPr lang="en-US" dirty="0"/>
              <a:t> thấy số 4 là phần </a:t>
            </a:r>
            <a:r>
              <a:rPr lang="en-US" dirty="0" err="1"/>
              <a:t>tử</a:t>
            </a:r>
            <a:r>
              <a:rPr lang="en-US" dirty="0"/>
              <a:t> </a:t>
            </a:r>
            <a:r>
              <a:rPr lang="en-US" dirty="0" err="1"/>
              <a:t>trung</a:t>
            </a:r>
            <a:r>
              <a:rPr lang="en-US" dirty="0"/>
              <a:t> </a:t>
            </a:r>
            <a:r>
              <a:rPr lang="en-US" dirty="0" err="1"/>
              <a:t>tâm</a:t>
            </a:r>
            <a:r>
              <a:rPr lang="en-US" dirty="0"/>
              <a:t>, hay </a:t>
            </a:r>
            <a:r>
              <a:rPr lang="en-US" dirty="0" err="1"/>
              <a:t>còn</a:t>
            </a:r>
            <a:r>
              <a:rPr lang="en-US" dirty="0"/>
              <a:t> </a:t>
            </a:r>
            <a:r>
              <a:rPr lang="en-US" dirty="0" err="1"/>
              <a:t>gọi</a:t>
            </a:r>
            <a:r>
              <a:rPr lang="en-US" dirty="0"/>
              <a:t> là </a:t>
            </a:r>
            <a:r>
              <a:rPr lang="en-US" dirty="0" err="1"/>
              <a:t>trục</a:t>
            </a:r>
            <a:r>
              <a:rPr lang="en-US" dirty="0"/>
              <a:t> </a:t>
            </a:r>
            <a:r>
              <a:rPr lang="en-US" dirty="0" err="1"/>
              <a:t>trung</a:t>
            </a:r>
            <a:r>
              <a:rPr lang="en-US" dirty="0"/>
              <a:t> </a:t>
            </a:r>
            <a:r>
              <a:rPr lang="en-US" dirty="0" err="1"/>
              <a:t>tâm</a:t>
            </a:r>
            <a:r>
              <a:rPr lang="en-US" dirty="0"/>
              <a:t>. </a:t>
            </a:r>
            <a:r>
              <a:rPr lang="en-US" dirty="0" err="1"/>
              <a:t>Lúc</a:t>
            </a:r>
            <a:r>
              <a:rPr lang="en-US" dirty="0"/>
              <a:t> này, ta sử dụng </a:t>
            </a:r>
            <a:r>
              <a:rPr lang="en-US" dirty="0" err="1"/>
              <a:t>đệ</a:t>
            </a:r>
            <a:r>
              <a:rPr lang="en-US" dirty="0"/>
              <a:t> </a:t>
            </a:r>
            <a:r>
              <a:rPr lang="en-US" dirty="0" err="1"/>
              <a:t>quy</a:t>
            </a:r>
            <a:r>
              <a:rPr lang="en-US" dirty="0"/>
              <a:t> </a:t>
            </a:r>
            <a:r>
              <a:rPr lang="en-US" b="0" i="0" dirty="0">
                <a:solidFill>
                  <a:srgbClr val="1E73BE"/>
                </a:solidFill>
                <a:effectLst/>
                <a:latin typeface="Open Sans" panose="020B0606030504020204" pitchFamily="34" charset="0"/>
              </a:rPr>
              <a:t>để </a:t>
            </a:r>
            <a:r>
              <a:rPr lang="en-US" b="0" i="0" dirty="0" err="1">
                <a:solidFill>
                  <a:srgbClr val="1E73BE"/>
                </a:solidFill>
                <a:effectLst/>
                <a:latin typeface="Open Sans" panose="020B0606030504020204" pitchFamily="34" charset="0"/>
              </a:rPr>
              <a:t>sắp</a:t>
            </a:r>
            <a:r>
              <a:rPr lang="en-US" b="0" i="0" dirty="0">
                <a:solidFill>
                  <a:srgbClr val="1E73BE"/>
                </a:solidFill>
                <a:effectLst/>
                <a:latin typeface="Open Sans" panose="020B0606030504020204" pitchFamily="34" charset="0"/>
              </a:rPr>
              <a:t> </a:t>
            </a:r>
            <a:r>
              <a:rPr lang="en-US" b="0" i="0" dirty="0" err="1">
                <a:solidFill>
                  <a:srgbClr val="1E73BE"/>
                </a:solidFill>
                <a:effectLst/>
                <a:latin typeface="Open Sans" panose="020B0606030504020204" pitchFamily="34" charset="0"/>
              </a:rPr>
              <a:t>xếp</a:t>
            </a:r>
            <a:r>
              <a:rPr lang="en-US" b="0" i="0" dirty="0">
                <a:solidFill>
                  <a:srgbClr val="1E73BE"/>
                </a:solidFill>
                <a:effectLst/>
                <a:latin typeface="Open Sans" panose="020B0606030504020204" pitchFamily="34" charset="0"/>
              </a:rPr>
              <a:t> các phần con</a:t>
            </a:r>
          </a:p>
          <a:p>
            <a:endParaRPr lang="en-US" dirty="0"/>
          </a:p>
        </p:txBody>
      </p:sp>
      <p:sp>
        <p:nvSpPr>
          <p:cNvPr id="4" name="Slide Number Placeholder 3"/>
          <p:cNvSpPr>
            <a:spLocks noGrp="1"/>
          </p:cNvSpPr>
          <p:nvPr>
            <p:ph type="sldNum" sz="quarter" idx="5"/>
          </p:nvPr>
        </p:nvSpPr>
        <p:spPr/>
        <p:txBody>
          <a:bodyPr/>
          <a:lstStyle/>
          <a:p>
            <a:fld id="{532AB528-7684-4A37-99F6-46340DCC2B35}" type="slidenum">
              <a:rPr lang="en-US" smtClean="0"/>
              <a:t>19</a:t>
            </a:fld>
            <a:endParaRPr lang="en-US" dirty="0"/>
          </a:p>
        </p:txBody>
      </p:sp>
    </p:spTree>
    <p:extLst>
      <p:ext uri="{BB962C8B-B14F-4D97-AF65-F5344CB8AC3E}">
        <p14:creationId xmlns:p14="http://schemas.microsoft.com/office/powerpoint/2010/main" val="275188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AB528-7684-4A37-99F6-46340DCC2B35}" type="slidenum">
              <a:rPr lang="en-US" smtClean="0"/>
              <a:t>20</a:t>
            </a:fld>
            <a:endParaRPr lang="en-US" dirty="0"/>
          </a:p>
        </p:txBody>
      </p:sp>
    </p:spTree>
    <p:extLst>
      <p:ext uri="{BB962C8B-B14F-4D97-AF65-F5344CB8AC3E}">
        <p14:creationId xmlns:p14="http://schemas.microsoft.com/office/powerpoint/2010/main" val="321141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Ý </a:t>
            </a:r>
            <a:r>
              <a:rPr lang="en-US" dirty="0" err="1"/>
              <a:t>tưởng</a:t>
            </a:r>
            <a:r>
              <a:rPr lang="en-US" dirty="0"/>
              <a:t> </a:t>
            </a:r>
            <a:r>
              <a:rPr lang="en-US" dirty="0" err="1"/>
              <a:t>thuật</a:t>
            </a:r>
            <a:r>
              <a:rPr lang="en-US" dirty="0"/>
              <a:t> </a:t>
            </a:r>
            <a:r>
              <a:rPr lang="en-US" dirty="0" err="1"/>
              <a:t>toán</a:t>
            </a:r>
            <a:endParaRPr lang="en-US" dirty="0"/>
          </a:p>
          <a:p>
            <a:r>
              <a:rPr lang="vi-VN" dirty="0"/>
              <a:t>Nếu</a:t>
            </a:r>
            <a:r>
              <a:rPr lang="en-US" dirty="0"/>
              <a:t> phần </a:t>
            </a:r>
            <a:r>
              <a:rPr lang="en-US" dirty="0" err="1"/>
              <a:t>tử</a:t>
            </a:r>
            <a:r>
              <a:rPr lang="en-US" dirty="0"/>
              <a:t> </a:t>
            </a:r>
            <a:r>
              <a:rPr lang="vi-VN" dirty="0"/>
              <a:t>cuối cùng bên trái &lt; </a:t>
            </a:r>
            <a:r>
              <a:rPr lang="en-US" dirty="0"/>
              <a:t>phần </a:t>
            </a:r>
            <a:r>
              <a:rPr lang="en-US" dirty="0" err="1"/>
              <a:t>tử</a:t>
            </a:r>
            <a:r>
              <a:rPr lang="en-US" dirty="0"/>
              <a:t> </a:t>
            </a:r>
            <a:r>
              <a:rPr lang="vi-VN" dirty="0"/>
              <a:t>cuối cùng bên phải </a:t>
            </a:r>
            <a:endParaRPr lang="en-US" dirty="0"/>
          </a:p>
          <a:p>
            <a:r>
              <a:rPr lang="vi-VN" dirty="0"/>
              <a:t>    Thực hiện gán cho chỉ số của phần tử Pivot &lt;- hàm phân chia(mảng,chỉ số bên trái cuối cùng, chỉ số bên phải cuối cùng)</a:t>
            </a:r>
          </a:p>
          <a:p>
            <a:r>
              <a:rPr lang="vi-VN" dirty="0"/>
              <a:t>    Hàm QuickSort(mảng, chỉ số bên trái cuối cùng, chỉ số của phần tử Pivot)</a:t>
            </a:r>
          </a:p>
          <a:p>
            <a:r>
              <a:rPr lang="vi-VN" dirty="0"/>
              <a:t>    Hàm QuickSort(mảng, chỉ số của phần tử Pivot + 1, chỉ số bên phải cuối cùng)</a:t>
            </a:r>
          </a:p>
          <a:p>
            <a:endParaRPr lang="vi-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 có </a:t>
            </a:r>
            <a:r>
              <a:rPr lang="en-US" dirty="0" err="1"/>
              <a:t>thêm</a:t>
            </a:r>
            <a:r>
              <a:rPr lang="en-US" dirty="0"/>
              <a:t> 1 </a:t>
            </a:r>
            <a:r>
              <a:rPr lang="en-US" dirty="0" err="1"/>
              <a:t>hàm</a:t>
            </a:r>
            <a:r>
              <a:rPr lang="en-US" dirty="0"/>
              <a:t> tìm </a:t>
            </a:r>
            <a:r>
              <a:rPr lang="en-US" dirty="0" err="1"/>
              <a:t>vị</a:t>
            </a:r>
            <a:r>
              <a:rPr lang="en-US" dirty="0"/>
              <a:t> </a:t>
            </a:r>
            <a:r>
              <a:rPr lang="en-US" dirty="0" err="1"/>
              <a:t>trí</a:t>
            </a:r>
            <a:r>
              <a:rPr lang="en-US" dirty="0"/>
              <a:t> gồm có</a:t>
            </a:r>
            <a:r>
              <a:rPr lang="vi-VN" dirty="0"/>
              <a:t>(Mảng, </a:t>
            </a:r>
            <a:r>
              <a:rPr lang="en-US" dirty="0"/>
              <a:t>phần </a:t>
            </a:r>
            <a:r>
              <a:rPr lang="en-US" dirty="0" err="1"/>
              <a:t>tử</a:t>
            </a:r>
            <a:r>
              <a:rPr lang="en-US" dirty="0"/>
              <a:t> </a:t>
            </a:r>
            <a:r>
              <a:rPr lang="vi-VN" dirty="0"/>
              <a:t>cuối cùng bên trái , </a:t>
            </a:r>
            <a:r>
              <a:rPr lang="en-US" dirty="0"/>
              <a:t>phần </a:t>
            </a:r>
            <a:r>
              <a:rPr lang="en-US" dirty="0" err="1"/>
              <a:t>tử</a:t>
            </a:r>
            <a:r>
              <a:rPr lang="en-US" dirty="0"/>
              <a:t> </a:t>
            </a:r>
            <a:r>
              <a:rPr lang="vi-VN" dirty="0"/>
              <a:t>cuối cùng bên phải)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endParaRPr lang="vi-VN" dirty="0"/>
          </a:p>
        </p:txBody>
      </p:sp>
      <p:sp>
        <p:nvSpPr>
          <p:cNvPr id="4" name="Slide Number Placeholder 3"/>
          <p:cNvSpPr>
            <a:spLocks noGrp="1"/>
          </p:cNvSpPr>
          <p:nvPr>
            <p:ph type="sldNum" sz="quarter" idx="5"/>
          </p:nvPr>
        </p:nvSpPr>
        <p:spPr/>
        <p:txBody>
          <a:bodyPr/>
          <a:lstStyle/>
          <a:p>
            <a:fld id="{532AB528-7684-4A37-99F6-46340DCC2B35}" type="slidenum">
              <a:rPr lang="en-US" smtClean="0"/>
              <a:t>21</a:t>
            </a:fld>
            <a:endParaRPr lang="en-US" dirty="0"/>
          </a:p>
        </p:txBody>
      </p:sp>
    </p:spTree>
    <p:extLst>
      <p:ext uri="{BB962C8B-B14F-4D97-AF65-F5344CB8AC3E}">
        <p14:creationId xmlns:p14="http://schemas.microsoft.com/office/powerpoint/2010/main" val="60405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Ta có thêm 1 hàm sort  gồm có (Mảng, phần tử cuối cùng bên trái , phần tử cuối cùng bên phải)</a:t>
            </a:r>
          </a:p>
          <a:p>
            <a:r>
              <a:rPr lang="vi-VN" dirty="0"/>
              <a:t>và ta thực hiện gán biến tên là l = lastLeft và biến r = lastRight - 1</a:t>
            </a:r>
          </a:p>
          <a:p>
            <a:r>
              <a:rPr lang="vi-VN" dirty="0"/>
              <a:t>Chúng ta sẽ triển khai chúng trong vòng lặp while:</a:t>
            </a:r>
          </a:p>
          <a:p>
            <a:r>
              <a:rPr lang="vi-VN" dirty="0"/>
              <a:t>Khi l &lt;= r và mảng chứa phần tử l &lt; mảng chứa lastRight thì l++</a:t>
            </a:r>
          </a:p>
          <a:p>
            <a:r>
              <a:rPr lang="vi-VN" dirty="0"/>
              <a:t>Ngược lại, khi l &lt; r và mảng chứa r &gt; mảng chứa lastRight thì r--</a:t>
            </a:r>
          </a:p>
          <a:p>
            <a:r>
              <a:rPr lang="vi-VN" dirty="0"/>
              <a:t>Nếu mà l &gt;= r rồi á thì dừng, break và ta cho 1 biến mới gọi là swap gán bằng arr[l]</a:t>
            </a:r>
          </a:p>
          <a:p>
            <a:r>
              <a:rPr lang="vi-VN" dirty="0"/>
              <a:t>arr[l] = arr[r], arr[r] = swap đồng thời l tăng và r giảm Kết thúc vòng lặp while</a:t>
            </a:r>
          </a:p>
          <a:p>
            <a:r>
              <a:rPr lang="vi-VN" dirty="0"/>
              <a:t>Ở bên ngoài vòng lặp while thì ta cho một biến mới gọi là xxx và gán nó = arr[l]</a:t>
            </a:r>
          </a:p>
          <a:p>
            <a:r>
              <a:rPr lang="vi-VN" dirty="0"/>
              <a:t>arr[l] này sẽ bằng arr chứa các phần tử cuối cùng bên phải</a:t>
            </a:r>
          </a:p>
          <a:p>
            <a:r>
              <a:rPr lang="vi-VN" dirty="0"/>
              <a:t>những phần tử này lại bằng biến xxx, sau đó trả về l</a:t>
            </a:r>
            <a:endParaRPr lang="en-US" dirty="0"/>
          </a:p>
        </p:txBody>
      </p:sp>
      <p:sp>
        <p:nvSpPr>
          <p:cNvPr id="4" name="Slide Number Placeholder 3"/>
          <p:cNvSpPr>
            <a:spLocks noGrp="1"/>
          </p:cNvSpPr>
          <p:nvPr>
            <p:ph type="sldNum" sz="quarter" idx="5"/>
          </p:nvPr>
        </p:nvSpPr>
        <p:spPr/>
        <p:txBody>
          <a:bodyPr/>
          <a:lstStyle/>
          <a:p>
            <a:fld id="{532AB528-7684-4A37-99F6-46340DCC2B35}" type="slidenum">
              <a:rPr lang="en-US" smtClean="0"/>
              <a:t>22</a:t>
            </a:fld>
            <a:endParaRPr lang="en-US" dirty="0"/>
          </a:p>
        </p:txBody>
      </p:sp>
    </p:spTree>
    <p:extLst>
      <p:ext uri="{BB962C8B-B14F-4D97-AF65-F5344CB8AC3E}">
        <p14:creationId xmlns:p14="http://schemas.microsoft.com/office/powerpoint/2010/main" val="273404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AB528-7684-4A37-99F6-46340DCC2B35}" type="slidenum">
              <a:rPr lang="en-US" smtClean="0"/>
              <a:t>23</a:t>
            </a:fld>
            <a:endParaRPr lang="en-US" dirty="0"/>
          </a:p>
        </p:txBody>
      </p:sp>
    </p:spTree>
    <p:extLst>
      <p:ext uri="{BB962C8B-B14F-4D97-AF65-F5344CB8AC3E}">
        <p14:creationId xmlns:p14="http://schemas.microsoft.com/office/powerpoint/2010/main" val="72933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8/5/2021 8:15 AM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8/5/2021 8:15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8/5/2021 8:15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8/5/2021 8:15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8/5/2021 8:15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8/5/2021 8:15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8/5/2021 8:15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8/5/2021 8:15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8/5/2021 8:15 AM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8/5/2021 8:15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8/5/2021 8:15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8/5/2021 8:15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8/5/2021 8:15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8/5/2021 8:15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8/5/2021 8:15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8/5/2021 8:15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8/5/2021 8:15 AM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6.xml"/><Relationship Id="rId5" Type="http://schemas.openxmlformats.org/officeDocument/2006/relationships/image" Target="../media/image40.png"/><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fld id="{7AAC19ED-7CFA-4AF2-BE7E-6017F4B12C94}" type="slidenum">
              <a:rPr lang="en-US" smtClean="0"/>
              <a:t>1</a:t>
            </a:fld>
            <a:endParaRPr lang="en-US" dirty="0"/>
          </a:p>
        </p:txBody>
      </p:sp>
      <p:pic>
        <p:nvPicPr>
          <p:cNvPr id="10" name="Picture 9">
            <a:extLst>
              <a:ext uri="{FF2B5EF4-FFF2-40B4-BE49-F238E27FC236}">
                <a16:creationId xmlns:a16="http://schemas.microsoft.com/office/drawing/2014/main" id="{1BC6D9C4-4473-47DD-8D30-5577ED00B0A2}"/>
              </a:ext>
            </a:extLst>
          </p:cNvPr>
          <p:cNvPicPr>
            <a:picLocks noChangeAspect="1"/>
          </p:cNvPicPr>
          <p:nvPr/>
        </p:nvPicPr>
        <p:blipFill>
          <a:blip r:embed="rId2"/>
          <a:stretch>
            <a:fillRect/>
          </a:stretch>
        </p:blipFill>
        <p:spPr>
          <a:xfrm>
            <a:off x="4458425" y="-324091"/>
            <a:ext cx="3363963" cy="40010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sx="5000" sy="5000" algn="ctr" rotWithShape="0">
              <a:srgbClr val="000000"/>
            </a:outerShdw>
            <a:reflection blurRad="6350" stA="50000" endA="300" endPos="55000" dir="5400000" sy="-100000" algn="bl" rotWithShape="0"/>
          </a:effectLst>
        </p:spPr>
      </p:pic>
      <p:pic>
        <p:nvPicPr>
          <p:cNvPr id="1028" name="Picture 4" descr="Mở ảnh">
            <a:extLst>
              <a:ext uri="{FF2B5EF4-FFF2-40B4-BE49-F238E27FC236}">
                <a16:creationId xmlns:a16="http://schemas.microsoft.com/office/drawing/2014/main" id="{4A3BF0DF-7869-46E8-B8C1-D22AF765B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738" y="-4202"/>
            <a:ext cx="3699914" cy="36812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225425" dist="50800" dir="5220000" algn="ctr">
              <a:srgbClr val="000000">
                <a:alpha val="33000"/>
              </a:srgbClr>
            </a:outerShdw>
            <a:reflection endPos="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pic>
        <p:nvPicPr>
          <p:cNvPr id="5" name="Picture 4">
            <a:extLst>
              <a:ext uri="{FF2B5EF4-FFF2-40B4-BE49-F238E27FC236}">
                <a16:creationId xmlns:a16="http://schemas.microsoft.com/office/drawing/2014/main" id="{5A7895D1-7ABD-4026-9A6B-E44A5DA82615}"/>
              </a:ext>
            </a:extLst>
          </p:cNvPr>
          <p:cNvPicPr>
            <a:picLocks noChangeAspect="1"/>
          </p:cNvPicPr>
          <p:nvPr/>
        </p:nvPicPr>
        <p:blipFill>
          <a:blip r:embed="rId4"/>
          <a:stretch>
            <a:fillRect/>
          </a:stretch>
        </p:blipFill>
        <p:spPr>
          <a:xfrm>
            <a:off x="7840271" y="3035069"/>
            <a:ext cx="4316945" cy="3897707"/>
          </a:xfrm>
          <a:prstGeom prst="rect">
            <a:avLst/>
          </a:prstGeom>
          <a:effectLst>
            <a:softEdge rad="635000"/>
          </a:effectLst>
        </p:spPr>
      </p:pic>
      <p:pic>
        <p:nvPicPr>
          <p:cNvPr id="35" name="Picture 34">
            <a:extLst>
              <a:ext uri="{FF2B5EF4-FFF2-40B4-BE49-F238E27FC236}">
                <a16:creationId xmlns:a16="http://schemas.microsoft.com/office/drawing/2014/main" id="{B6E5E815-422D-4808-BFD2-CE742E6D823E}"/>
              </a:ext>
            </a:extLst>
          </p:cNvPr>
          <p:cNvPicPr>
            <a:picLocks noChangeAspect="1"/>
          </p:cNvPicPr>
          <p:nvPr/>
        </p:nvPicPr>
        <p:blipFill>
          <a:blip r:embed="rId5"/>
          <a:stretch>
            <a:fillRect/>
          </a:stretch>
        </p:blipFill>
        <p:spPr>
          <a:xfrm>
            <a:off x="0" y="0"/>
            <a:ext cx="4405759" cy="4848943"/>
          </a:xfrm>
          <a:prstGeom prst="rect">
            <a:avLst/>
          </a:prstGeom>
          <a:effectLst>
            <a:reflection blurRad="6350" stA="50000" endA="300" endPos="55000" dir="5400000" sy="-100000" algn="bl" rotWithShape="0"/>
          </a:effectLst>
        </p:spPr>
      </p:pic>
      <p:pic>
        <p:nvPicPr>
          <p:cNvPr id="37" name="Picture 36">
            <a:extLst>
              <a:ext uri="{FF2B5EF4-FFF2-40B4-BE49-F238E27FC236}">
                <a16:creationId xmlns:a16="http://schemas.microsoft.com/office/drawing/2014/main" id="{2313BF6B-A80E-4F5E-B2AA-93FADB276DE1}"/>
              </a:ext>
            </a:extLst>
          </p:cNvPr>
          <p:cNvPicPr>
            <a:picLocks noChangeAspect="1"/>
          </p:cNvPicPr>
          <p:nvPr/>
        </p:nvPicPr>
        <p:blipFill>
          <a:blip r:embed="rId6"/>
          <a:stretch>
            <a:fillRect/>
          </a:stretch>
        </p:blipFill>
        <p:spPr>
          <a:xfrm>
            <a:off x="11420367" y="190031"/>
            <a:ext cx="771633" cy="1047896"/>
          </a:xfrm>
          <a:prstGeom prst="rect">
            <a:avLst/>
          </a:prstGeom>
        </p:spPr>
      </p:pic>
      <p:sp>
        <p:nvSpPr>
          <p:cNvPr id="40" name="Rectangle 39">
            <a:extLst>
              <a:ext uri="{FF2B5EF4-FFF2-40B4-BE49-F238E27FC236}">
                <a16:creationId xmlns:a16="http://schemas.microsoft.com/office/drawing/2014/main" id="{C8404C0C-9F98-4917-A17E-DEA878683850}"/>
              </a:ext>
            </a:extLst>
          </p:cNvPr>
          <p:cNvSpPr/>
          <p:nvPr/>
        </p:nvSpPr>
        <p:spPr>
          <a:xfrm>
            <a:off x="0" y="0"/>
            <a:ext cx="12191999" cy="6858000"/>
          </a:xfrm>
          <a:prstGeom prst="rect">
            <a:avLst/>
          </a:prstGeom>
          <a:solidFill>
            <a:schemeClr val="bg1">
              <a:alpha val="62000"/>
            </a:schemeClr>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ubtitle 2">
            <a:extLst>
              <a:ext uri="{FF2B5EF4-FFF2-40B4-BE49-F238E27FC236}">
                <a16:creationId xmlns:a16="http://schemas.microsoft.com/office/drawing/2014/main" id="{F958EA73-DCD0-4979-B10D-3BFB176497ED}"/>
              </a:ext>
            </a:extLst>
          </p:cNvPr>
          <p:cNvSpPr>
            <a:spLocks noGrp="1"/>
          </p:cNvSpPr>
          <p:nvPr>
            <p:ph type="subTitle" idx="1"/>
          </p:nvPr>
        </p:nvSpPr>
        <p:spPr>
          <a:xfrm>
            <a:off x="2586793" y="5024051"/>
            <a:ext cx="7034362" cy="1052898"/>
          </a:xfrm>
        </p:spPr>
        <p:txBody>
          <a:bodyPr>
            <a:normAutofit lnSpcReduction="10000"/>
          </a:bodyPr>
          <a:lstStyle/>
          <a:p>
            <a:pPr>
              <a:lnSpc>
                <a:spcPct val="100000"/>
              </a:lnSpc>
            </a:pPr>
            <a:r>
              <a:rPr lang="en-US" sz="3200" dirty="0">
                <a:solidFill>
                  <a:schemeClr val="tx1"/>
                </a:solidFill>
                <a:cs typeface="Segoe UI" panose="020B0502040204020203" pitchFamily="34" charset="0"/>
              </a:rPr>
              <a:t>CLASS BH-AF-2005-2.3</a:t>
            </a:r>
          </a:p>
          <a:p>
            <a:pPr>
              <a:lnSpc>
                <a:spcPct val="100000"/>
              </a:lnSpc>
            </a:pPr>
            <a:r>
              <a:rPr lang="en-US" sz="3200" dirty="0">
                <a:solidFill>
                  <a:schemeClr val="tx1"/>
                </a:solidFill>
                <a:cs typeface="Segoe UI" panose="020B0502040204020203" pitchFamily="34" charset="0"/>
              </a:rPr>
              <a:t>NGO THI MAI LOAN</a:t>
            </a:r>
          </a:p>
        </p:txBody>
      </p:sp>
      <p:grpSp>
        <p:nvGrpSpPr>
          <p:cNvPr id="42" name="Group 41">
            <a:extLst>
              <a:ext uri="{FF2B5EF4-FFF2-40B4-BE49-F238E27FC236}">
                <a16:creationId xmlns:a16="http://schemas.microsoft.com/office/drawing/2014/main" id="{6786C6F0-2FB7-4D4A-B547-483BC102EADA}"/>
              </a:ext>
              <a:ext uri="{C183D7F6-B498-43B3-948B-1728B52AA6E4}">
                <adec:decorative xmlns:adec="http://schemas.microsoft.com/office/drawing/2017/decorative" val="1"/>
              </a:ext>
            </a:extLst>
          </p:cNvPr>
          <p:cNvGrpSpPr/>
          <p:nvPr/>
        </p:nvGrpSpPr>
        <p:grpSpPr bwMode="white">
          <a:xfrm>
            <a:off x="2407627" y="437041"/>
            <a:ext cx="7376746" cy="4149970"/>
            <a:chOff x="2989385" y="1679331"/>
            <a:chExt cx="7376746" cy="2681654"/>
          </a:xfrm>
        </p:grpSpPr>
        <p:cxnSp>
          <p:nvCxnSpPr>
            <p:cNvPr id="43" name="Straight Connector 42">
              <a:extLst>
                <a:ext uri="{FF2B5EF4-FFF2-40B4-BE49-F238E27FC236}">
                  <a16:creationId xmlns:a16="http://schemas.microsoft.com/office/drawing/2014/main" id="{1105AB58-9F8E-4A8E-AD5E-F7A8487A9A7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0D9705-4DA5-4D15-9C45-E0EB56F1787B}"/>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B384F75-DD24-4AAF-866F-7E7FB64784C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4E3DB5-5D19-4078-AB87-13203759C38C}"/>
                </a:ext>
              </a:extLst>
            </p:cNvPr>
            <p:cNvCxnSpPr/>
            <p:nvPr/>
          </p:nvCxnSpPr>
          <p:spPr bwMode="white">
            <a:xfrm>
              <a:off x="2989385" y="4354131"/>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285DFCE-F7BA-4865-A042-69939685B949}"/>
                </a:ext>
              </a:extLst>
            </p:cNvPr>
            <p:cNvCxnSpPr/>
            <p:nvPr/>
          </p:nvCxnSpPr>
          <p:spPr bwMode="white">
            <a:xfrm>
              <a:off x="8625254" y="4360985"/>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8" name="Title 15">
            <a:extLst>
              <a:ext uri="{FF2B5EF4-FFF2-40B4-BE49-F238E27FC236}">
                <a16:creationId xmlns:a16="http://schemas.microsoft.com/office/drawing/2014/main" id="{A860088D-37F8-4A43-A9BC-CEACD2018E2B}"/>
              </a:ext>
            </a:extLst>
          </p:cNvPr>
          <p:cNvSpPr>
            <a:spLocks noGrp="1"/>
          </p:cNvSpPr>
          <p:nvPr>
            <p:ph type="ctrTitle"/>
          </p:nvPr>
        </p:nvSpPr>
        <p:spPr>
          <a:xfrm>
            <a:off x="2578819" y="320537"/>
            <a:ext cx="7034362" cy="4139363"/>
          </a:xfrm>
        </p:spPr>
        <p:txBody>
          <a:bodyPr/>
          <a:lstStyle/>
          <a:p>
            <a:r>
              <a:rPr lang="en-US" dirty="0"/>
              <a:t>WELCOME TO </a:t>
            </a:r>
            <a:br>
              <a:rPr lang="en-US" dirty="0"/>
            </a:br>
            <a:r>
              <a:rPr lang="en-US" dirty="0"/>
              <a:t>G1</a:t>
            </a:r>
            <a:br>
              <a:rPr lang="en-US" dirty="0"/>
            </a:br>
            <a:r>
              <a:rPr lang="en-US" dirty="0"/>
              <a:t>PRESENTATION</a:t>
            </a:r>
          </a:p>
        </p:txBody>
      </p:sp>
    </p:spTree>
    <p:extLst>
      <p:ext uri="{BB962C8B-B14F-4D97-AF65-F5344CB8AC3E}">
        <p14:creationId xmlns:p14="http://schemas.microsoft.com/office/powerpoint/2010/main" val="3600049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10</a:t>
            </a:fld>
            <a:endParaRPr lang="en-US" noProof="0" dirty="0"/>
          </a:p>
        </p:txBody>
      </p:sp>
      <p:sp>
        <p:nvSpPr>
          <p:cNvPr id="5" name="Rectangle 4"/>
          <p:cNvSpPr/>
          <p:nvPr/>
        </p:nvSpPr>
        <p:spPr>
          <a:xfrm>
            <a:off x="323088" y="1275695"/>
            <a:ext cx="6096000" cy="646331"/>
          </a:xfrm>
          <a:prstGeom prst="rect">
            <a:avLst/>
          </a:prstGeom>
        </p:spPr>
        <p:txBody>
          <a:bodyPr>
            <a:spAutoFit/>
          </a:bodyPr>
          <a:lstStyle/>
          <a:p>
            <a:r>
              <a:rPr lang="en-US"/>
              <a:t>Next find the smallest element in the range from 1 to 7. Then swap for element a[1].</a:t>
            </a:r>
          </a:p>
        </p:txBody>
      </p:sp>
      <p:sp>
        <p:nvSpPr>
          <p:cNvPr id="6" name="Rectangle 5"/>
          <p:cNvSpPr/>
          <p:nvPr/>
        </p:nvSpPr>
        <p:spPr>
          <a:xfrm>
            <a:off x="323088" y="3727627"/>
            <a:ext cx="5657088" cy="646331"/>
          </a:xfrm>
          <a:prstGeom prst="rect">
            <a:avLst/>
          </a:prstGeom>
        </p:spPr>
        <p:txBody>
          <a:bodyPr wrap="square">
            <a:spAutoFit/>
          </a:bodyPr>
          <a:lstStyle/>
          <a:p>
            <a:r>
              <a:rPr lang="en-US"/>
              <a:t>Next find the smallest element in the range from 2 to 7. Then swap for element a[2].</a:t>
            </a:r>
          </a:p>
        </p:txBody>
      </p:sp>
      <p:pic>
        <p:nvPicPr>
          <p:cNvPr id="7" name="Picture 6"/>
          <p:cNvPicPr/>
          <p:nvPr/>
        </p:nvPicPr>
        <p:blipFill>
          <a:blip r:embed="rId2"/>
          <a:stretch>
            <a:fillRect/>
          </a:stretch>
        </p:blipFill>
        <p:spPr>
          <a:xfrm>
            <a:off x="6501384" y="769741"/>
            <a:ext cx="4672584" cy="2038809"/>
          </a:xfrm>
          <a:prstGeom prst="rect">
            <a:avLst/>
          </a:prstGeom>
        </p:spPr>
      </p:pic>
      <p:pic>
        <p:nvPicPr>
          <p:cNvPr id="8" name="Picture 7"/>
          <p:cNvPicPr/>
          <p:nvPr/>
        </p:nvPicPr>
        <p:blipFill>
          <a:blip r:embed="rId3"/>
          <a:stretch>
            <a:fillRect/>
          </a:stretch>
        </p:blipFill>
        <p:spPr>
          <a:xfrm>
            <a:off x="6537071" y="3727627"/>
            <a:ext cx="4636897" cy="2015949"/>
          </a:xfrm>
          <a:prstGeom prst="rect">
            <a:avLst/>
          </a:prstGeom>
        </p:spPr>
      </p:pic>
      <p:sp>
        <p:nvSpPr>
          <p:cNvPr id="10" name="Rectangle: Rounded Corners 9">
            <a:extLst>
              <a:ext uri="{FF2B5EF4-FFF2-40B4-BE49-F238E27FC236}">
                <a16:creationId xmlns:a16="http://schemas.microsoft.com/office/drawing/2014/main" id="{6754E44B-EE0E-4692-AC91-F0C5D8D08A00}"/>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2986452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11</a:t>
            </a:fld>
            <a:endParaRPr lang="en-US" noProof="0" dirty="0"/>
          </a:p>
        </p:txBody>
      </p:sp>
      <p:sp>
        <p:nvSpPr>
          <p:cNvPr id="6" name="Rectangle 5"/>
          <p:cNvSpPr/>
          <p:nvPr/>
        </p:nvSpPr>
        <p:spPr>
          <a:xfrm>
            <a:off x="131064" y="1210348"/>
            <a:ext cx="6096000" cy="646331"/>
          </a:xfrm>
          <a:prstGeom prst="rect">
            <a:avLst/>
          </a:prstGeom>
        </p:spPr>
        <p:txBody>
          <a:bodyPr>
            <a:spAutoFit/>
          </a:bodyPr>
          <a:lstStyle/>
          <a:p>
            <a:r>
              <a:rPr lang="en-US"/>
              <a:t>Next find the smallest element in the range between 4 and 7. Then swap for element a[4].</a:t>
            </a:r>
          </a:p>
        </p:txBody>
      </p:sp>
      <p:sp>
        <p:nvSpPr>
          <p:cNvPr id="7" name="Rectangle 6"/>
          <p:cNvSpPr/>
          <p:nvPr/>
        </p:nvSpPr>
        <p:spPr>
          <a:xfrm>
            <a:off x="131064" y="4450003"/>
            <a:ext cx="6096000" cy="646331"/>
          </a:xfrm>
          <a:prstGeom prst="rect">
            <a:avLst/>
          </a:prstGeom>
        </p:spPr>
        <p:txBody>
          <a:bodyPr>
            <a:spAutoFit/>
          </a:bodyPr>
          <a:lstStyle/>
          <a:p>
            <a:r>
              <a:rPr lang="en-US"/>
              <a:t>Next find the smallest element in the range between 5 and 7. Then swap for element a[5].</a:t>
            </a:r>
          </a:p>
        </p:txBody>
      </p:sp>
      <p:pic>
        <p:nvPicPr>
          <p:cNvPr id="8" name="Picture 7"/>
          <p:cNvPicPr/>
          <p:nvPr/>
        </p:nvPicPr>
        <p:blipFill>
          <a:blip r:embed="rId2"/>
          <a:stretch>
            <a:fillRect/>
          </a:stretch>
        </p:blipFill>
        <p:spPr>
          <a:xfrm>
            <a:off x="6715757" y="1210348"/>
            <a:ext cx="5068254" cy="2089315"/>
          </a:xfrm>
          <a:prstGeom prst="rect">
            <a:avLst/>
          </a:prstGeom>
        </p:spPr>
      </p:pic>
      <p:pic>
        <p:nvPicPr>
          <p:cNvPr id="9" name="Picture 8"/>
          <p:cNvPicPr/>
          <p:nvPr/>
        </p:nvPicPr>
        <p:blipFill>
          <a:blip r:embed="rId3"/>
          <a:stretch>
            <a:fillRect/>
          </a:stretch>
        </p:blipFill>
        <p:spPr>
          <a:xfrm>
            <a:off x="6832851" y="4450003"/>
            <a:ext cx="4834065" cy="2114550"/>
          </a:xfrm>
          <a:prstGeom prst="rect">
            <a:avLst/>
          </a:prstGeom>
        </p:spPr>
      </p:pic>
      <p:sp>
        <p:nvSpPr>
          <p:cNvPr id="10" name="Rectangle: Rounded Corners 9">
            <a:extLst>
              <a:ext uri="{FF2B5EF4-FFF2-40B4-BE49-F238E27FC236}">
                <a16:creationId xmlns:a16="http://schemas.microsoft.com/office/drawing/2014/main" id="{C1B1BBFE-A17B-4EF3-B96B-95D8790123D6}"/>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2881450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12</a:t>
            </a:fld>
            <a:endParaRPr lang="en-US" noProof="0" dirty="0"/>
          </a:p>
        </p:txBody>
      </p:sp>
      <p:sp>
        <p:nvSpPr>
          <p:cNvPr id="5" name="Rectangle 4"/>
          <p:cNvSpPr/>
          <p:nvPr/>
        </p:nvSpPr>
        <p:spPr>
          <a:xfrm>
            <a:off x="396240" y="2063419"/>
            <a:ext cx="5657088" cy="646331"/>
          </a:xfrm>
          <a:prstGeom prst="rect">
            <a:avLst/>
          </a:prstGeom>
        </p:spPr>
        <p:txBody>
          <a:bodyPr wrap="square">
            <a:spAutoFit/>
          </a:bodyPr>
          <a:lstStyle/>
          <a:p>
            <a:r>
              <a:rPr lang="en-US"/>
              <a:t>Next find the smallest element in the range from 6 to 7. Then swap for element a[6].</a:t>
            </a:r>
          </a:p>
        </p:txBody>
      </p:sp>
      <p:pic>
        <p:nvPicPr>
          <p:cNvPr id="6" name="Picture 5"/>
          <p:cNvPicPr/>
          <p:nvPr/>
        </p:nvPicPr>
        <p:blipFill>
          <a:blip r:embed="rId2"/>
          <a:stretch>
            <a:fillRect/>
          </a:stretch>
        </p:blipFill>
        <p:spPr>
          <a:xfrm>
            <a:off x="6500495" y="1519125"/>
            <a:ext cx="5591810" cy="2381250"/>
          </a:xfrm>
          <a:prstGeom prst="rect">
            <a:avLst/>
          </a:prstGeom>
        </p:spPr>
      </p:pic>
      <p:sp>
        <p:nvSpPr>
          <p:cNvPr id="7" name="Rectangle 6"/>
          <p:cNvSpPr/>
          <p:nvPr/>
        </p:nvSpPr>
        <p:spPr>
          <a:xfrm>
            <a:off x="3434566" y="4716518"/>
            <a:ext cx="5237524" cy="369332"/>
          </a:xfrm>
          <a:prstGeom prst="rect">
            <a:avLst/>
          </a:prstGeom>
        </p:spPr>
        <p:txBody>
          <a:bodyPr wrap="none">
            <a:spAutoFit/>
          </a:bodyPr>
          <a:lstStyle/>
          <a:p>
            <a:r>
              <a:rPr lang="en-US"/>
              <a:t>The last 1 element is definitely in the right position.</a:t>
            </a:r>
          </a:p>
        </p:txBody>
      </p:sp>
      <p:sp>
        <p:nvSpPr>
          <p:cNvPr id="8" name="Rectangle: Rounded Corners 7">
            <a:extLst>
              <a:ext uri="{FF2B5EF4-FFF2-40B4-BE49-F238E27FC236}">
                <a16:creationId xmlns:a16="http://schemas.microsoft.com/office/drawing/2014/main" id="{5DE3D378-C0CE-4D23-9A90-C00FEE6C9567}"/>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2462056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AC19ED-7CFA-4AF2-BE7E-6017F4B12C94}" type="slidenum">
              <a:rPr lang="en-US" noProof="0" smtClean="0"/>
              <a:pPr/>
              <a:t>13</a:t>
            </a:fld>
            <a:endParaRPr lang="en-US" noProof="0" dirty="0"/>
          </a:p>
        </p:txBody>
      </p:sp>
      <p:sp>
        <p:nvSpPr>
          <p:cNvPr id="5" name="Title 4"/>
          <p:cNvSpPr>
            <a:spLocks noGrp="1"/>
          </p:cNvSpPr>
          <p:nvPr>
            <p:ph type="title"/>
          </p:nvPr>
        </p:nvSpPr>
        <p:spPr>
          <a:xfrm>
            <a:off x="85343" y="268530"/>
            <a:ext cx="5300473" cy="1002422"/>
          </a:xfrm>
        </p:spPr>
        <p:txBody>
          <a:bodyPr/>
          <a:lstStyle/>
          <a:p>
            <a:r>
              <a:rPr lang="en-US"/>
              <a:t>3. CODE DEMO</a:t>
            </a:r>
          </a:p>
        </p:txBody>
      </p:sp>
      <p:pic>
        <p:nvPicPr>
          <p:cNvPr id="2050" name="Picture 2" descr="Selection 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128976"/>
            <a:ext cx="3429169" cy="3618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561541" y="1653532"/>
            <a:ext cx="3520987" cy="4484832"/>
          </a:xfrm>
          <a:prstGeom prst="rect">
            <a:avLst/>
          </a:prstGeom>
        </p:spPr>
      </p:pic>
      <p:sp>
        <p:nvSpPr>
          <p:cNvPr id="7" name="Right Arrow 6"/>
          <p:cNvSpPr/>
          <p:nvPr/>
        </p:nvSpPr>
        <p:spPr>
          <a:xfrm>
            <a:off x="5001768" y="3172968"/>
            <a:ext cx="1700784" cy="722980"/>
          </a:xfrm>
          <a:prstGeom prst="rightArrow">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1744972-6322-4DC8-AB55-6A5FF2B4B400}"/>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1942263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14</a:t>
            </a:fld>
            <a:endParaRPr lang="en-US" noProof="0" dirty="0"/>
          </a:p>
        </p:txBody>
      </p:sp>
      <p:pic>
        <p:nvPicPr>
          <p:cNvPr id="5" name="Picture 4"/>
          <p:cNvPicPr>
            <a:picLocks noChangeAspect="1"/>
          </p:cNvPicPr>
          <p:nvPr/>
        </p:nvPicPr>
        <p:blipFill>
          <a:blip r:embed="rId2"/>
          <a:stretch>
            <a:fillRect/>
          </a:stretch>
        </p:blipFill>
        <p:spPr>
          <a:xfrm>
            <a:off x="588366" y="1043808"/>
            <a:ext cx="4234939" cy="3989831"/>
          </a:xfrm>
          <a:prstGeom prst="rect">
            <a:avLst/>
          </a:prstGeom>
        </p:spPr>
      </p:pic>
      <p:pic>
        <p:nvPicPr>
          <p:cNvPr id="6" name="Picture 5"/>
          <p:cNvPicPr>
            <a:picLocks noChangeAspect="1"/>
          </p:cNvPicPr>
          <p:nvPr/>
        </p:nvPicPr>
        <p:blipFill>
          <a:blip r:embed="rId3"/>
          <a:stretch>
            <a:fillRect/>
          </a:stretch>
        </p:blipFill>
        <p:spPr>
          <a:xfrm>
            <a:off x="6504995" y="3170085"/>
            <a:ext cx="5374882" cy="846883"/>
          </a:xfrm>
          <a:prstGeom prst="rect">
            <a:avLst/>
          </a:prstGeom>
        </p:spPr>
      </p:pic>
      <p:sp>
        <p:nvSpPr>
          <p:cNvPr id="7" name="Right Arrow 6"/>
          <p:cNvSpPr/>
          <p:nvPr/>
        </p:nvSpPr>
        <p:spPr>
          <a:xfrm>
            <a:off x="5173194" y="3170085"/>
            <a:ext cx="1058929" cy="940276"/>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 name="Rectangle: Rounded Corners 7">
            <a:extLst>
              <a:ext uri="{FF2B5EF4-FFF2-40B4-BE49-F238E27FC236}">
                <a16:creationId xmlns:a16="http://schemas.microsoft.com/office/drawing/2014/main" id="{C36B1B16-14D0-449D-855F-4B891A1FCD01}"/>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1388039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AC19ED-7CFA-4AF2-BE7E-6017F4B12C94}" type="slidenum">
              <a:rPr lang="en-US" noProof="0" smtClean="0"/>
              <a:pPr/>
              <a:t>15</a:t>
            </a:fld>
            <a:endParaRPr lang="en-US" noProof="0" dirty="0"/>
          </a:p>
        </p:txBody>
      </p:sp>
      <p:sp>
        <p:nvSpPr>
          <p:cNvPr id="5" name="Title 4"/>
          <p:cNvSpPr>
            <a:spLocks noGrp="1"/>
          </p:cNvSpPr>
          <p:nvPr>
            <p:ph type="title"/>
          </p:nvPr>
        </p:nvSpPr>
        <p:spPr>
          <a:xfrm>
            <a:off x="393193" y="519136"/>
            <a:ext cx="7050023" cy="866336"/>
          </a:xfrm>
        </p:spPr>
        <p:txBody>
          <a:bodyPr>
            <a:normAutofit fontScale="90000"/>
          </a:bodyPr>
          <a:lstStyle/>
          <a:p>
            <a:pPr lvl="0" algn="just"/>
            <a:r>
              <a:rPr lang="en-US" sz="3600">
                <a:solidFill>
                  <a:schemeClr val="bg1"/>
                </a:solidFill>
                <a:cs typeface="Segoe UI" panose="020B0502040204020203" pitchFamily="34" charset="0"/>
              </a:rPr>
              <a:t>4. Evaluation of the time efficiency of selection sorting and interpretation </a:t>
            </a:r>
            <a:br>
              <a:rPr lang="en-US" sz="5400">
                <a:solidFill>
                  <a:prstClr val="black">
                    <a:lumMod val="85000"/>
                    <a:lumOff val="15000"/>
                  </a:prstClr>
                </a:solidFill>
                <a:cs typeface="Segoe UI" panose="020B0502040204020203" pitchFamily="34" charset="0"/>
              </a:rPr>
            </a:br>
            <a:endParaRPr lang="en-US"/>
          </a:p>
        </p:txBody>
      </p:sp>
      <p:sp>
        <p:nvSpPr>
          <p:cNvPr id="6" name="Rectangle 5"/>
          <p:cNvSpPr/>
          <p:nvPr/>
        </p:nvSpPr>
        <p:spPr>
          <a:xfrm>
            <a:off x="1319784" y="2270820"/>
            <a:ext cx="9790176" cy="2585323"/>
          </a:xfrm>
          <a:prstGeom prst="rect">
            <a:avLst/>
          </a:prstGeom>
        </p:spPr>
        <p:txBody>
          <a:bodyPr wrap="square">
            <a:spAutoFit/>
          </a:bodyPr>
          <a:lstStyle/>
          <a:p>
            <a:pPr algn="just"/>
            <a:r>
              <a:rPr lang="en-US"/>
              <a:t>Complex time and space:</a:t>
            </a:r>
          </a:p>
          <a:p>
            <a:pPr marL="285750" indent="-285750" algn="just">
              <a:buFont typeface="Arial" panose="020B0604020202020204" pitchFamily="34" charset="0"/>
              <a:buChar char="•"/>
            </a:pPr>
            <a:r>
              <a:rPr lang="en-US"/>
              <a:t>To sort an array using Selection Sort, you must iterate through the array once for every value you have in the array.</a:t>
            </a:r>
          </a:p>
          <a:p>
            <a:pPr marL="285750" indent="-285750" algn="just">
              <a:buFont typeface="Arial" panose="020B0604020202020204" pitchFamily="34" charset="0"/>
              <a:buChar char="•"/>
            </a:pPr>
            <a:r>
              <a:rPr lang="en-US"/>
              <a:t>If we have n values in our array, the Selection Sort has a time complexity of O(n²) in the worst case. In the best case, we already have a sorted array but we need to look through the array O(n²) times to be sure! Therefore, the best and worst case time complexity of Selection is the same.</a:t>
            </a:r>
          </a:p>
          <a:p>
            <a:pPr marL="285750" indent="-285750" algn="just">
              <a:buFont typeface="Arial" panose="020B0604020202020204" pitchFamily="34" charset="0"/>
              <a:buChar char="•"/>
            </a:pPr>
            <a:r>
              <a:rPr lang="en-US"/>
              <a:t>What about space complexity? Selection Sort sorts in-place, meaning we don't need to allocate any memory for the sort to happen. The space complexity is O(1).</a:t>
            </a:r>
          </a:p>
        </p:txBody>
      </p:sp>
      <p:sp>
        <p:nvSpPr>
          <p:cNvPr id="7" name="Rectangle: Rounded Corners 6">
            <a:extLst>
              <a:ext uri="{FF2B5EF4-FFF2-40B4-BE49-F238E27FC236}">
                <a16:creationId xmlns:a16="http://schemas.microsoft.com/office/drawing/2014/main" id="{4DCBB28B-E73C-4128-80B2-3D93EE4DCBC7}"/>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1611089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16</a:t>
            </a:fld>
            <a:endParaRPr lang="en-US" noProof="0" dirty="0"/>
          </a:p>
        </p:txBody>
      </p:sp>
      <p:sp>
        <p:nvSpPr>
          <p:cNvPr id="6" name="Rectangle: Rounded Corners 5">
            <a:extLst>
              <a:ext uri="{FF2B5EF4-FFF2-40B4-BE49-F238E27FC236}">
                <a16:creationId xmlns:a16="http://schemas.microsoft.com/office/drawing/2014/main" id="{119D5B84-4131-4A79-9211-9647A91AFEA3}"/>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
        <p:nvSpPr>
          <p:cNvPr id="7" name="TextBox 6">
            <a:extLst>
              <a:ext uri="{FF2B5EF4-FFF2-40B4-BE49-F238E27FC236}">
                <a16:creationId xmlns:a16="http://schemas.microsoft.com/office/drawing/2014/main" id="{8DE42DC8-8174-41D7-B87E-CE46C96DF22A}"/>
              </a:ext>
            </a:extLst>
          </p:cNvPr>
          <p:cNvSpPr txBox="1"/>
          <p:nvPr/>
        </p:nvSpPr>
        <p:spPr>
          <a:xfrm>
            <a:off x="368424" y="896987"/>
            <a:ext cx="5615126" cy="2308324"/>
          </a:xfrm>
          <a:prstGeom prst="rect">
            <a:avLst/>
          </a:prstGeom>
          <a:noFill/>
        </p:spPr>
        <p:txBody>
          <a:bodyPr wrap="square">
            <a:spAutoFit/>
          </a:bodyPr>
          <a:lstStyle/>
          <a:p>
            <a:pPr algn="just"/>
            <a:r>
              <a:rPr lang="en-US" sz="1800" dirty="0"/>
              <a:t>Performance of O(n) selection type:</a:t>
            </a:r>
          </a:p>
          <a:p>
            <a:pPr marL="742950" lvl="1" indent="-285750" algn="just">
              <a:buFont typeface="Arial" panose="020B0604020202020204" pitchFamily="34" charset="0"/>
              <a:buChar char="•"/>
            </a:pPr>
            <a:r>
              <a:rPr lang="en-US" dirty="0"/>
              <a:t>Best: no swap, n^2</a:t>
            </a:r>
          </a:p>
          <a:p>
            <a:pPr marL="742950" lvl="1" indent="-285750" algn="just">
              <a:buFont typeface="Arial" panose="020B0604020202020204" pitchFamily="34" charset="0"/>
              <a:buChar char="•"/>
            </a:pPr>
            <a:r>
              <a:rPr lang="en-US" dirty="0"/>
              <a:t>Worst: n - 1 swap, n^2/2 comparisons</a:t>
            </a:r>
          </a:p>
          <a:p>
            <a:pPr marL="742950" lvl="1" indent="-285750" algn="just">
              <a:buFont typeface="Arial" panose="020B0604020202020204" pitchFamily="34" charset="0"/>
              <a:buChar char="•"/>
            </a:pPr>
            <a:r>
              <a:rPr lang="en-US" dirty="0"/>
              <a:t>Medium case: compare O(n) displacement and n^2/2</a:t>
            </a:r>
          </a:p>
          <a:p>
            <a:pPr algn="just"/>
            <a:r>
              <a:rPr lang="en-US" sz="1800" b="1" dirty="0"/>
              <a:t>Advantage</a:t>
            </a:r>
            <a:r>
              <a:rPr lang="en-US" sz="1800" dirty="0"/>
              <a:t>: The algorithm runs faster when the array is partially sorted</a:t>
            </a:r>
          </a:p>
          <a:p>
            <a:pPr algn="just"/>
            <a:r>
              <a:rPr lang="en-US" sz="1800" b="1" dirty="0"/>
              <a:t>Disadvantage</a:t>
            </a:r>
            <a:r>
              <a:rPr lang="en-US" sz="1800" dirty="0"/>
              <a:t>: Performance is not high</a:t>
            </a:r>
          </a:p>
        </p:txBody>
      </p:sp>
    </p:spTree>
    <p:extLst>
      <p:ext uri="{BB962C8B-B14F-4D97-AF65-F5344CB8AC3E}">
        <p14:creationId xmlns:p14="http://schemas.microsoft.com/office/powerpoint/2010/main" val="2752455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C117A-FBCE-4093-AA60-E0B1FCBAFCF6}"/>
              </a:ext>
            </a:extLst>
          </p:cNvPr>
          <p:cNvSpPr>
            <a:spLocks noGrp="1"/>
          </p:cNvSpPr>
          <p:nvPr>
            <p:ph type="title"/>
          </p:nvPr>
        </p:nvSpPr>
        <p:spPr bwMode="ltGray">
          <a:xfrm>
            <a:off x="7213600" y="280278"/>
            <a:ext cx="4641006" cy="900004"/>
          </a:xfrm>
        </p:spPr>
        <p:txBody>
          <a:bodyPr/>
          <a:lstStyle/>
          <a:p>
            <a:r>
              <a:rPr lang="en-US" dirty="0"/>
              <a:t>QUICK SORT</a:t>
            </a:r>
          </a:p>
        </p:txBody>
      </p:sp>
      <p:pic>
        <p:nvPicPr>
          <p:cNvPr id="3" name="Picture 2">
            <a:extLst>
              <a:ext uri="{FF2B5EF4-FFF2-40B4-BE49-F238E27FC236}">
                <a16:creationId xmlns:a16="http://schemas.microsoft.com/office/drawing/2014/main" id="{E6CE56F9-549F-401F-9E53-884416A33313}"/>
              </a:ext>
            </a:extLst>
          </p:cNvPr>
          <p:cNvPicPr>
            <a:picLocks noChangeAspect="1"/>
          </p:cNvPicPr>
          <p:nvPr/>
        </p:nvPicPr>
        <p:blipFill>
          <a:blip r:embed="rId3"/>
          <a:stretch>
            <a:fillRect/>
          </a:stretch>
        </p:blipFill>
        <p:spPr>
          <a:xfrm>
            <a:off x="7928766" y="1205387"/>
            <a:ext cx="3593110" cy="50286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a:extLst>
              <a:ext uri="{FF2B5EF4-FFF2-40B4-BE49-F238E27FC236}">
                <a16:creationId xmlns:a16="http://schemas.microsoft.com/office/drawing/2014/main" id="{3B81F1CA-938F-432F-B328-625FDCBE8D79}"/>
              </a:ext>
            </a:extLst>
          </p:cNvPr>
          <p:cNvPicPr>
            <a:picLocks noChangeAspect="1"/>
          </p:cNvPicPr>
          <p:nvPr/>
        </p:nvPicPr>
        <p:blipFill>
          <a:blip r:embed="rId4"/>
          <a:stretch>
            <a:fillRect/>
          </a:stretch>
        </p:blipFill>
        <p:spPr>
          <a:xfrm>
            <a:off x="337394" y="232087"/>
            <a:ext cx="5758605" cy="5790103"/>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23" name="Content Placeholder 22">
            <a:extLst>
              <a:ext uri="{FF2B5EF4-FFF2-40B4-BE49-F238E27FC236}">
                <a16:creationId xmlns:a16="http://schemas.microsoft.com/office/drawing/2014/main" id="{BDFC8878-C002-436F-88D4-293A93364E44}"/>
              </a:ext>
            </a:extLst>
          </p:cNvPr>
          <p:cNvSpPr>
            <a:spLocks noGrp="1"/>
          </p:cNvSpPr>
          <p:nvPr>
            <p:ph sz="quarter" idx="13"/>
          </p:nvPr>
        </p:nvSpPr>
        <p:spPr>
          <a:xfrm>
            <a:off x="337394" y="336848"/>
            <a:ext cx="6260175" cy="5897214"/>
          </a:xfrm>
        </p:spPr>
        <p:txBody>
          <a:bodyPr>
            <a:normAutofit/>
          </a:bodyPr>
          <a:lstStyle/>
          <a:p>
            <a:pPr marL="0" indent="0" algn="just">
              <a:buNone/>
            </a:pPr>
            <a:r>
              <a:rPr lang="en-US" dirty="0"/>
              <a:t>Quick Sort is one of the different Sorting Techniques which is based on the concept of </a:t>
            </a:r>
            <a:r>
              <a:rPr lang="en-US" dirty="0">
                <a:solidFill>
                  <a:srgbClr val="FF0000"/>
                </a:solidFill>
              </a:rPr>
              <a:t>Divide and Conquer</a:t>
            </a:r>
            <a:r>
              <a:rPr lang="en-US" dirty="0"/>
              <a:t>, just like </a:t>
            </a:r>
            <a:r>
              <a:rPr lang="en-US" i="1" u="sng" dirty="0"/>
              <a:t>merge sort</a:t>
            </a:r>
            <a:r>
              <a:rPr lang="en-US" dirty="0"/>
              <a:t>. But in quicksort, all the heavy lifting(major work) is done while </a:t>
            </a:r>
            <a:r>
              <a:rPr lang="en-US" dirty="0">
                <a:solidFill>
                  <a:srgbClr val="FF0000"/>
                </a:solidFill>
              </a:rPr>
              <a:t>dividing</a:t>
            </a:r>
            <a:r>
              <a:rPr lang="en-US" dirty="0"/>
              <a:t> the array into subarrays, while in the case of merge sort, all the real work happens during </a:t>
            </a:r>
            <a:r>
              <a:rPr lang="en-US" dirty="0">
                <a:solidFill>
                  <a:srgbClr val="FF0000"/>
                </a:solidFill>
              </a:rPr>
              <a:t>merging</a:t>
            </a:r>
            <a:r>
              <a:rPr lang="en-US" dirty="0"/>
              <a:t> the subarrays. In the case of quicksort, the combined step does absolutely nothing. </a:t>
            </a:r>
          </a:p>
          <a:p>
            <a:pPr marL="0" indent="0" algn="just">
              <a:buNone/>
            </a:pPr>
            <a:r>
              <a:rPr lang="en-US" dirty="0"/>
              <a:t>It is also called </a:t>
            </a:r>
            <a:r>
              <a:rPr lang="en-US" dirty="0">
                <a:solidFill>
                  <a:srgbClr val="FF0000"/>
                </a:solidFill>
              </a:rPr>
              <a:t>partition-exchange</a:t>
            </a:r>
            <a:r>
              <a:rPr lang="en-US" dirty="0"/>
              <a:t> sort. This algorithm divides the list into </a:t>
            </a:r>
            <a:r>
              <a:rPr lang="en-US" u="sng" dirty="0"/>
              <a:t>three</a:t>
            </a:r>
            <a:r>
              <a:rPr lang="en-US" dirty="0"/>
              <a:t> main parts</a:t>
            </a:r>
          </a:p>
          <a:p>
            <a:pPr algn="l">
              <a:buFont typeface="+mj-lt"/>
              <a:buAutoNum type="arabicPeriod"/>
            </a:pPr>
            <a:r>
              <a:rPr lang="en-US" sz="2000" b="0" i="0" dirty="0">
                <a:solidFill>
                  <a:srgbClr val="212529"/>
                </a:solidFill>
                <a:effectLst/>
                <a:latin typeface="system-ui"/>
              </a:rPr>
              <a:t>Elements less than the </a:t>
            </a:r>
            <a:r>
              <a:rPr lang="en-US" sz="2000" b="1" i="0" dirty="0">
                <a:solidFill>
                  <a:srgbClr val="212529"/>
                </a:solidFill>
                <a:effectLst/>
                <a:latin typeface="system-ui"/>
              </a:rPr>
              <a:t>Pivot</a:t>
            </a:r>
            <a:r>
              <a:rPr lang="en-US" sz="2000" b="0" i="0" dirty="0">
                <a:solidFill>
                  <a:srgbClr val="212529"/>
                </a:solidFill>
                <a:effectLst/>
                <a:latin typeface="system-ui"/>
              </a:rPr>
              <a:t> element</a:t>
            </a:r>
          </a:p>
          <a:p>
            <a:pPr algn="l">
              <a:buFont typeface="+mj-lt"/>
              <a:buAutoNum type="arabicPeriod"/>
            </a:pPr>
            <a:r>
              <a:rPr lang="en-US" sz="2000" b="0" i="0" dirty="0">
                <a:solidFill>
                  <a:srgbClr val="212529"/>
                </a:solidFill>
                <a:effectLst/>
                <a:latin typeface="system-ui"/>
              </a:rPr>
              <a:t>Pivot element(Central element)</a:t>
            </a:r>
          </a:p>
          <a:p>
            <a:pPr algn="l">
              <a:buFont typeface="+mj-lt"/>
              <a:buAutoNum type="arabicPeriod"/>
            </a:pPr>
            <a:r>
              <a:rPr lang="en-US" sz="2000" b="0" i="0" dirty="0">
                <a:solidFill>
                  <a:srgbClr val="212529"/>
                </a:solidFill>
                <a:effectLst/>
                <a:latin typeface="system-ui"/>
              </a:rPr>
              <a:t>Elements greater than the pivot element</a:t>
            </a:r>
          </a:p>
        </p:txBody>
      </p:sp>
      <p:sp>
        <p:nvSpPr>
          <p:cNvPr id="37" name="Rectangle: Rounded Corners 36">
            <a:extLst>
              <a:ext uri="{FF2B5EF4-FFF2-40B4-BE49-F238E27FC236}">
                <a16:creationId xmlns:a16="http://schemas.microsoft.com/office/drawing/2014/main" id="{CE30113A-206C-40E2-92E7-5E30520FBB0E}"/>
              </a:ext>
            </a:extLst>
          </p:cNvPr>
          <p:cNvSpPr/>
          <p:nvPr/>
        </p:nvSpPr>
        <p:spPr>
          <a:xfrm>
            <a:off x="10990556" y="-35369"/>
            <a:ext cx="1210322" cy="407586"/>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Tree>
    <p:extLst>
      <p:ext uri="{BB962C8B-B14F-4D97-AF65-F5344CB8AC3E}">
        <p14:creationId xmlns:p14="http://schemas.microsoft.com/office/powerpoint/2010/main" val="2621867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C117A-FBCE-4093-AA60-E0B1FCBAFCF6}"/>
              </a:ext>
            </a:extLst>
          </p:cNvPr>
          <p:cNvSpPr>
            <a:spLocks noGrp="1"/>
          </p:cNvSpPr>
          <p:nvPr>
            <p:ph type="title"/>
          </p:nvPr>
        </p:nvSpPr>
        <p:spPr bwMode="ltGray">
          <a:xfrm>
            <a:off x="7095613" y="405263"/>
            <a:ext cx="4641006" cy="900004"/>
          </a:xfrm>
        </p:spPr>
        <p:txBody>
          <a:bodyPr>
            <a:noAutofit/>
          </a:bodyPr>
          <a:lstStyle/>
          <a:p>
            <a:r>
              <a:rPr lang="en-US" sz="3600" dirty="0">
                <a:latin typeface=".VnAvant" panose="020B7200000000000000" pitchFamily="34" charset="0"/>
              </a:rPr>
              <a:t>How the QuickSort algorithm works</a:t>
            </a:r>
          </a:p>
        </p:txBody>
      </p:sp>
      <p:sp>
        <p:nvSpPr>
          <p:cNvPr id="37" name="Rectangle: Rounded Corners 36">
            <a:extLst>
              <a:ext uri="{FF2B5EF4-FFF2-40B4-BE49-F238E27FC236}">
                <a16:creationId xmlns:a16="http://schemas.microsoft.com/office/drawing/2014/main" id="{CE30113A-206C-40E2-92E7-5E30520FBB0E}"/>
              </a:ext>
            </a:extLst>
          </p:cNvPr>
          <p:cNvSpPr/>
          <p:nvPr/>
        </p:nvSpPr>
        <p:spPr>
          <a:xfrm>
            <a:off x="10990556" y="0"/>
            <a:ext cx="1210322"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pic>
        <p:nvPicPr>
          <p:cNvPr id="3" name="Picture 2">
            <a:extLst>
              <a:ext uri="{FF2B5EF4-FFF2-40B4-BE49-F238E27FC236}">
                <a16:creationId xmlns:a16="http://schemas.microsoft.com/office/drawing/2014/main" id="{56E384A3-5313-47D8-90C9-37A34D86057B}"/>
              </a:ext>
            </a:extLst>
          </p:cNvPr>
          <p:cNvPicPr>
            <a:picLocks noChangeAspect="1"/>
          </p:cNvPicPr>
          <p:nvPr/>
        </p:nvPicPr>
        <p:blipFill>
          <a:blip r:embed="rId3"/>
          <a:stretch>
            <a:fillRect/>
          </a:stretch>
        </p:blipFill>
        <p:spPr>
          <a:xfrm>
            <a:off x="198493" y="187134"/>
            <a:ext cx="5237296" cy="12766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0D11597C-A14E-4F38-9142-EABC34A365CB}"/>
              </a:ext>
            </a:extLst>
          </p:cNvPr>
          <p:cNvPicPr>
            <a:picLocks noChangeAspect="1"/>
          </p:cNvPicPr>
          <p:nvPr/>
        </p:nvPicPr>
        <p:blipFill>
          <a:blip r:embed="rId4"/>
          <a:stretch>
            <a:fillRect/>
          </a:stretch>
        </p:blipFill>
        <p:spPr>
          <a:xfrm>
            <a:off x="198492" y="1737373"/>
            <a:ext cx="5237296" cy="33832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A45BAF1C-CEDB-4307-AF08-C14B49C27128}"/>
              </a:ext>
            </a:extLst>
          </p:cNvPr>
          <p:cNvSpPr txBox="1"/>
          <p:nvPr/>
        </p:nvSpPr>
        <p:spPr>
          <a:xfrm>
            <a:off x="7095613" y="1501912"/>
            <a:ext cx="4897895" cy="1077218"/>
          </a:xfrm>
          <a:prstGeom prst="rect">
            <a:avLst/>
          </a:prstGeom>
          <a:noFill/>
        </p:spPr>
        <p:txBody>
          <a:bodyPr wrap="square">
            <a:spAutoFit/>
          </a:bodyPr>
          <a:lstStyle/>
          <a:p>
            <a:pPr algn="just"/>
            <a:r>
              <a:rPr lang="en-US" sz="1600" b="1" dirty="0">
                <a:solidFill>
                  <a:schemeClr val="bg1"/>
                </a:solidFill>
              </a:rPr>
              <a:t>Step 1: </a:t>
            </a:r>
            <a:r>
              <a:rPr lang="en-US" sz="1600" dirty="0">
                <a:solidFill>
                  <a:schemeClr val="bg1"/>
                </a:solidFill>
              </a:rPr>
              <a:t>An element named </a:t>
            </a:r>
            <a:r>
              <a:rPr lang="en-US" sz="1600" b="1" u="sng" dirty="0">
                <a:solidFill>
                  <a:schemeClr val="bg1"/>
                </a:solidFill>
              </a:rPr>
              <a:t>Pivot</a:t>
            </a:r>
            <a:r>
              <a:rPr lang="en-US" sz="1600" dirty="0">
                <a:solidFill>
                  <a:schemeClr val="bg1"/>
                </a:solidFill>
              </a:rPr>
              <a:t> is selected from the array. We can select any element in the array as this element. Here, we have used the rightmost element (i.e. last element) of the array as the Pivot element.</a:t>
            </a:r>
          </a:p>
        </p:txBody>
      </p:sp>
      <p:sp>
        <p:nvSpPr>
          <p:cNvPr id="11" name="TextBox 10">
            <a:extLst>
              <a:ext uri="{FF2B5EF4-FFF2-40B4-BE49-F238E27FC236}">
                <a16:creationId xmlns:a16="http://schemas.microsoft.com/office/drawing/2014/main" id="{410A9E28-8CD2-45D0-A747-AC41791C4FC2}"/>
              </a:ext>
            </a:extLst>
          </p:cNvPr>
          <p:cNvSpPr txBox="1"/>
          <p:nvPr/>
        </p:nvSpPr>
        <p:spPr>
          <a:xfrm>
            <a:off x="7095613" y="2775775"/>
            <a:ext cx="4897895" cy="3785652"/>
          </a:xfrm>
          <a:prstGeom prst="rect">
            <a:avLst/>
          </a:prstGeom>
          <a:noFill/>
        </p:spPr>
        <p:txBody>
          <a:bodyPr wrap="square">
            <a:spAutoFit/>
          </a:bodyPr>
          <a:lstStyle/>
          <a:p>
            <a:pPr algn="just"/>
            <a:r>
              <a:rPr lang="en-US" sz="1600" b="1" dirty="0">
                <a:solidFill>
                  <a:schemeClr val="bg1"/>
                </a:solidFill>
              </a:rPr>
              <a:t>Step 2: </a:t>
            </a:r>
            <a:r>
              <a:rPr lang="en-US" sz="1600" dirty="0">
                <a:solidFill>
                  <a:schemeClr val="bg1"/>
                </a:solidFill>
              </a:rPr>
              <a:t>Elements smaller than Pivot element will be placed on the left and elements larger than Pivot element will be placed on the right.</a:t>
            </a:r>
          </a:p>
          <a:p>
            <a:pPr algn="just"/>
            <a:endParaRPr lang="en-US" sz="1600" dirty="0">
              <a:solidFill>
                <a:schemeClr val="bg1"/>
              </a:solidFill>
            </a:endParaRPr>
          </a:p>
          <a:p>
            <a:pPr algn="just"/>
            <a:r>
              <a:rPr lang="en-US" sz="1600" dirty="0">
                <a:solidFill>
                  <a:schemeClr val="bg1"/>
                </a:solidFill>
              </a:rPr>
              <a:t>The arrangement is as follows:</a:t>
            </a:r>
          </a:p>
          <a:p>
            <a:pPr marL="285750" indent="-285750" algn="just">
              <a:buFont typeface="Wingdings" panose="05000000000000000000" pitchFamily="2" charset="2"/>
              <a:buChar char="§"/>
            </a:pPr>
            <a:r>
              <a:rPr lang="en-US" sz="1600" dirty="0">
                <a:solidFill>
                  <a:schemeClr val="bg1"/>
                </a:solidFill>
              </a:rPr>
              <a:t>A cursor is fixed at the Pivot element (4). The Pivot element is compared with other elements starting at the first index. If an element greater than the Pivot element is reached, a second pointer is set to that element.</a:t>
            </a:r>
          </a:p>
          <a:p>
            <a:pPr marL="285750" indent="-285750" algn="just">
              <a:buFont typeface="Wingdings" panose="05000000000000000000" pitchFamily="2" charset="2"/>
              <a:buChar char="§"/>
            </a:pPr>
            <a:r>
              <a:rPr lang="en-US" sz="1600" dirty="0">
                <a:solidFill>
                  <a:schemeClr val="bg1"/>
                </a:solidFill>
              </a:rPr>
              <a:t>Now, the Pivot element is compared with other elements (the third pointer). If an element smaller than the Pivot element is reached, the smaller element is swapped with the larger element found earlier.</a:t>
            </a:r>
          </a:p>
        </p:txBody>
      </p:sp>
      <p:pic>
        <p:nvPicPr>
          <p:cNvPr id="12" name="Picture 11">
            <a:extLst>
              <a:ext uri="{FF2B5EF4-FFF2-40B4-BE49-F238E27FC236}">
                <a16:creationId xmlns:a16="http://schemas.microsoft.com/office/drawing/2014/main" id="{724B5AA0-9687-415B-A9ED-40B7AC1D0CAD}"/>
              </a:ext>
            </a:extLst>
          </p:cNvPr>
          <p:cNvPicPr>
            <a:picLocks noChangeAspect="1"/>
          </p:cNvPicPr>
          <p:nvPr/>
        </p:nvPicPr>
        <p:blipFill>
          <a:blip r:embed="rId5"/>
          <a:stretch>
            <a:fillRect/>
          </a:stretch>
        </p:blipFill>
        <p:spPr>
          <a:xfrm>
            <a:off x="198493" y="5471283"/>
            <a:ext cx="5237296" cy="1217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Connector: Elbow 14">
            <a:extLst>
              <a:ext uri="{FF2B5EF4-FFF2-40B4-BE49-F238E27FC236}">
                <a16:creationId xmlns:a16="http://schemas.microsoft.com/office/drawing/2014/main" id="{7D64BDB6-6616-40A4-9C18-1841D18E70B0}"/>
              </a:ext>
            </a:extLst>
          </p:cNvPr>
          <p:cNvCxnSpPr>
            <a:cxnSpLocks/>
          </p:cNvCxnSpPr>
          <p:nvPr/>
        </p:nvCxnSpPr>
        <p:spPr>
          <a:xfrm>
            <a:off x="4473677" y="717506"/>
            <a:ext cx="3313471" cy="1057611"/>
          </a:xfrm>
          <a:prstGeom prst="bent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C4278071-2F5B-42ED-A5A4-5EC12EC90DD3}"/>
              </a:ext>
            </a:extLst>
          </p:cNvPr>
          <p:cNvSpPr/>
          <p:nvPr/>
        </p:nvSpPr>
        <p:spPr>
          <a:xfrm>
            <a:off x="3913238" y="216471"/>
            <a:ext cx="560439" cy="501035"/>
          </a:xfrm>
          <a:prstGeom prst="roundRect">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81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CE30113A-206C-40E2-92E7-5E30520FBB0E}"/>
              </a:ext>
            </a:extLst>
          </p:cNvPr>
          <p:cNvSpPr/>
          <p:nvPr/>
        </p:nvSpPr>
        <p:spPr>
          <a:xfrm>
            <a:off x="10990556" y="0"/>
            <a:ext cx="1210322"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pic>
        <p:nvPicPr>
          <p:cNvPr id="7" name="Content Placeholder 6">
            <a:extLst>
              <a:ext uri="{FF2B5EF4-FFF2-40B4-BE49-F238E27FC236}">
                <a16:creationId xmlns:a16="http://schemas.microsoft.com/office/drawing/2014/main" id="{547D2CDE-F2EC-422A-A386-1EB3D8B97003}"/>
              </a:ext>
            </a:extLst>
          </p:cNvPr>
          <p:cNvPicPr>
            <a:picLocks noGrp="1" noChangeAspect="1"/>
          </p:cNvPicPr>
          <p:nvPr>
            <p:ph sz="quarter" idx="13"/>
          </p:nvPr>
        </p:nvPicPr>
        <p:blipFill>
          <a:blip r:embed="rId3"/>
          <a:stretch>
            <a:fillRect/>
          </a:stretch>
        </p:blipFill>
        <p:spPr>
          <a:xfrm>
            <a:off x="646983" y="405263"/>
            <a:ext cx="5222875" cy="5222875"/>
          </a:xfrm>
        </p:spPr>
      </p:pic>
      <p:sp>
        <p:nvSpPr>
          <p:cNvPr id="14" name="Title 4">
            <a:extLst>
              <a:ext uri="{FF2B5EF4-FFF2-40B4-BE49-F238E27FC236}">
                <a16:creationId xmlns:a16="http://schemas.microsoft.com/office/drawing/2014/main" id="{8B9B859C-7D04-4837-A11B-E730E47B0F96}"/>
              </a:ext>
            </a:extLst>
          </p:cNvPr>
          <p:cNvSpPr txBox="1">
            <a:spLocks/>
          </p:cNvSpPr>
          <p:nvPr/>
        </p:nvSpPr>
        <p:spPr bwMode="ltGray">
          <a:xfrm>
            <a:off x="7095613" y="405263"/>
            <a:ext cx="4641006" cy="9000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r>
              <a:rPr lang="en-US" sz="3600">
                <a:latin typeface=".VnAvant" panose="020B7200000000000000" pitchFamily="34" charset="0"/>
              </a:rPr>
              <a:t>How the QuickSort algorithm works</a:t>
            </a:r>
            <a:endParaRPr lang="en-US" sz="3600" dirty="0">
              <a:latin typeface=".VnAvant" panose="020B7200000000000000" pitchFamily="34" charset="0"/>
            </a:endParaRPr>
          </a:p>
        </p:txBody>
      </p:sp>
      <p:sp>
        <p:nvSpPr>
          <p:cNvPr id="16" name="TextBox 15">
            <a:extLst>
              <a:ext uri="{FF2B5EF4-FFF2-40B4-BE49-F238E27FC236}">
                <a16:creationId xmlns:a16="http://schemas.microsoft.com/office/drawing/2014/main" id="{1A654EEF-8A8F-4F51-B495-7AE667082668}"/>
              </a:ext>
            </a:extLst>
          </p:cNvPr>
          <p:cNvSpPr txBox="1"/>
          <p:nvPr/>
        </p:nvSpPr>
        <p:spPr>
          <a:xfrm>
            <a:off x="7095613" y="1622773"/>
            <a:ext cx="4782755" cy="1477328"/>
          </a:xfrm>
          <a:prstGeom prst="rect">
            <a:avLst/>
          </a:prstGeom>
          <a:noFill/>
        </p:spPr>
        <p:txBody>
          <a:bodyPr wrap="square">
            <a:spAutoFit/>
          </a:bodyPr>
          <a:lstStyle/>
          <a:p>
            <a:pPr marL="285750" indent="-285750">
              <a:buFont typeface="Wingdings" panose="05000000000000000000" pitchFamily="2" charset="2"/>
              <a:buChar char="§"/>
            </a:pPr>
            <a:r>
              <a:rPr lang="en-US" dirty="0">
                <a:solidFill>
                  <a:schemeClr val="bg1"/>
                </a:solidFill>
              </a:rPr>
              <a:t>The process continues until the second last element is reached.</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Finally, the pivot element is swapped with the second pointer</a:t>
            </a:r>
          </a:p>
        </p:txBody>
      </p:sp>
      <p:sp>
        <p:nvSpPr>
          <p:cNvPr id="18" name="Rectangle: Rounded Corners 17">
            <a:extLst>
              <a:ext uri="{FF2B5EF4-FFF2-40B4-BE49-F238E27FC236}">
                <a16:creationId xmlns:a16="http://schemas.microsoft.com/office/drawing/2014/main" id="{5656F081-8420-4F38-A42A-F986D24CAB86}"/>
              </a:ext>
            </a:extLst>
          </p:cNvPr>
          <p:cNvSpPr/>
          <p:nvPr/>
        </p:nvSpPr>
        <p:spPr>
          <a:xfrm>
            <a:off x="1622322" y="1622773"/>
            <a:ext cx="599768" cy="500995"/>
          </a:xfrm>
          <a:prstGeom prst="roundRect">
            <a:avLst/>
          </a:prstGeom>
          <a:noFill/>
          <a:ln w="285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9DF78C2-F169-4786-96E8-2F4DDCD0FDEF}"/>
              </a:ext>
            </a:extLst>
          </p:cNvPr>
          <p:cNvSpPr/>
          <p:nvPr/>
        </p:nvSpPr>
        <p:spPr>
          <a:xfrm>
            <a:off x="3578942" y="1622772"/>
            <a:ext cx="599768" cy="500995"/>
          </a:xfrm>
          <a:prstGeom prst="roundRect">
            <a:avLst/>
          </a:prstGeom>
          <a:noFill/>
          <a:ln w="285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22F093-4997-4115-9B13-734259750D92}"/>
              </a:ext>
            </a:extLst>
          </p:cNvPr>
          <p:cNvSpPr/>
          <p:nvPr/>
        </p:nvSpPr>
        <p:spPr>
          <a:xfrm>
            <a:off x="747252" y="2507227"/>
            <a:ext cx="4975122" cy="834050"/>
          </a:xfrm>
          <a:prstGeom prst="rect">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283C5E-C72D-4CE0-84A6-AB761EAECF53}"/>
              </a:ext>
            </a:extLst>
          </p:cNvPr>
          <p:cNvSpPr/>
          <p:nvPr/>
        </p:nvSpPr>
        <p:spPr>
          <a:xfrm>
            <a:off x="770859" y="4568793"/>
            <a:ext cx="4975122" cy="834050"/>
          </a:xfrm>
          <a:prstGeom prst="rect">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684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7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6EC-1FC7-4065-BC98-F8A55E539322}"/>
              </a:ext>
            </a:extLst>
          </p:cNvPr>
          <p:cNvSpPr>
            <a:spLocks noGrp="1"/>
          </p:cNvSpPr>
          <p:nvPr>
            <p:ph type="title"/>
          </p:nvPr>
        </p:nvSpPr>
        <p:spPr>
          <a:xfrm>
            <a:off x="702273" y="723432"/>
            <a:ext cx="3833905" cy="1154100"/>
          </a:xfrm>
        </p:spPr>
        <p:txBody>
          <a:bodyPr>
            <a:normAutofit/>
          </a:bodyPr>
          <a:lstStyle/>
          <a:p>
            <a:pPr algn="ctr"/>
            <a:r>
              <a:rPr lang="en-US" sz="6000" dirty="0">
                <a:solidFill>
                  <a:schemeClr val="tx1"/>
                </a:solidFill>
              </a:rPr>
              <a:t>CONTENTS</a:t>
            </a:r>
            <a:endParaRPr lang="en-US" sz="5400" dirty="0"/>
          </a:p>
        </p:txBody>
      </p:sp>
      <p:sp>
        <p:nvSpPr>
          <p:cNvPr id="4" name="Rectangle: Rounded Corners 3">
            <a:extLst>
              <a:ext uri="{FF2B5EF4-FFF2-40B4-BE49-F238E27FC236}">
                <a16:creationId xmlns:a16="http://schemas.microsoft.com/office/drawing/2014/main" id="{4040E108-43C3-4816-91FB-4F3FE893D470}"/>
              </a:ext>
              <a:ext uri="{C183D7F6-B498-43B3-948B-1728B52AA6E4}">
                <adec:decorative xmlns:adec="http://schemas.microsoft.com/office/drawing/2017/decorative" val="1"/>
              </a:ext>
            </a:extLst>
          </p:cNvPr>
          <p:cNvSpPr/>
          <p:nvPr/>
        </p:nvSpPr>
        <p:spPr>
          <a:xfrm>
            <a:off x="702273" y="2267885"/>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1C3912F-0F20-4418-83AF-3D326D2F2A36}"/>
              </a:ext>
            </a:extLst>
          </p:cNvPr>
          <p:cNvSpPr txBox="1"/>
          <p:nvPr/>
        </p:nvSpPr>
        <p:spPr>
          <a:xfrm>
            <a:off x="1788856" y="2774602"/>
            <a:ext cx="1997475" cy="1446550"/>
          </a:xfrm>
          <a:prstGeom prst="rect">
            <a:avLst/>
          </a:prstGeom>
          <a:noFill/>
        </p:spPr>
        <p:txBody>
          <a:bodyPr wrap="square" rtlCol="0">
            <a:spAutoFit/>
          </a:bodyPr>
          <a:lstStyle/>
          <a:p>
            <a:r>
              <a:rPr lang="en-US" sz="8800" dirty="0">
                <a:solidFill>
                  <a:schemeClr val="bg1"/>
                </a:solidFill>
              </a:rPr>
              <a:t>G1</a:t>
            </a:r>
          </a:p>
        </p:txBody>
      </p:sp>
      <p:sp>
        <p:nvSpPr>
          <p:cNvPr id="22" name="Content Placeholder 21">
            <a:extLst>
              <a:ext uri="{FF2B5EF4-FFF2-40B4-BE49-F238E27FC236}">
                <a16:creationId xmlns:a16="http://schemas.microsoft.com/office/drawing/2014/main" id="{A239C1A3-38A8-48F5-A4CA-99DBAF759CA2}"/>
              </a:ext>
            </a:extLst>
          </p:cNvPr>
          <p:cNvSpPr>
            <a:spLocks noGrp="1"/>
          </p:cNvSpPr>
          <p:nvPr>
            <p:ph idx="1"/>
          </p:nvPr>
        </p:nvSpPr>
        <p:spPr>
          <a:xfrm>
            <a:off x="6961758" y="422756"/>
            <a:ext cx="4952075" cy="842445"/>
          </a:xfrm>
        </p:spPr>
        <p:txBody>
          <a:bodyPr>
            <a:normAutofit/>
          </a:bodyPr>
          <a:lstStyle/>
          <a:p>
            <a:pPr marL="0" indent="0">
              <a:buNone/>
            </a:pPr>
            <a:r>
              <a:rPr lang="en-US" sz="3200" dirty="0"/>
              <a:t>BUBBLE SORT </a:t>
            </a:r>
          </a:p>
        </p:txBody>
      </p:sp>
      <p:sp>
        <p:nvSpPr>
          <p:cNvPr id="24" name="Content Placeholder 21">
            <a:extLst>
              <a:ext uri="{FF2B5EF4-FFF2-40B4-BE49-F238E27FC236}">
                <a16:creationId xmlns:a16="http://schemas.microsoft.com/office/drawing/2014/main" id="{DA0ECBDD-076B-4345-9361-FBD1D2192C62}"/>
              </a:ext>
            </a:extLst>
          </p:cNvPr>
          <p:cNvSpPr txBox="1">
            <a:spLocks/>
          </p:cNvSpPr>
          <p:nvPr/>
        </p:nvSpPr>
        <p:spPr>
          <a:xfrm>
            <a:off x="6961758" y="1622721"/>
            <a:ext cx="4952075" cy="842445"/>
          </a:xfrm>
          <a:prstGeom prst="rect">
            <a:avLst/>
          </a:prstGeom>
        </p:spPr>
        <p:txBody>
          <a:bodyPr vert="horz" lIns="91440" tIns="45720" rIns="91440" bIns="45720" rtlCol="0" anchor="ctr" anchorCtr="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8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Font typeface="Arial" panose="020B0604020202020204" pitchFamily="34" charset="0"/>
              <a:buNone/>
            </a:pPr>
            <a:r>
              <a:rPr lang="en-US" sz="3200" dirty="0"/>
              <a:t>SELECTION SORT</a:t>
            </a:r>
          </a:p>
        </p:txBody>
      </p:sp>
      <p:sp>
        <p:nvSpPr>
          <p:cNvPr id="25" name="Oval 24">
            <a:extLst>
              <a:ext uri="{FF2B5EF4-FFF2-40B4-BE49-F238E27FC236}">
                <a16:creationId xmlns:a16="http://schemas.microsoft.com/office/drawing/2014/main" id="{E09032C5-CDD2-4278-992C-D8115C5054F7}"/>
              </a:ext>
              <a:ext uri="{C183D7F6-B498-43B3-948B-1728B52AA6E4}">
                <adec:decorative xmlns:adec="http://schemas.microsoft.com/office/drawing/2017/decorative" val="1"/>
              </a:ext>
            </a:extLst>
          </p:cNvPr>
          <p:cNvSpPr/>
          <p:nvPr/>
        </p:nvSpPr>
        <p:spPr>
          <a:xfrm>
            <a:off x="5308773" y="2774602"/>
            <a:ext cx="1404410" cy="842445"/>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HOANG</a:t>
            </a:r>
          </a:p>
        </p:txBody>
      </p:sp>
      <p:sp>
        <p:nvSpPr>
          <p:cNvPr id="26" name="Content Placeholder 21">
            <a:extLst>
              <a:ext uri="{FF2B5EF4-FFF2-40B4-BE49-F238E27FC236}">
                <a16:creationId xmlns:a16="http://schemas.microsoft.com/office/drawing/2014/main" id="{1915FC2A-35CD-4FA5-905C-517972CCBF62}"/>
              </a:ext>
            </a:extLst>
          </p:cNvPr>
          <p:cNvSpPr txBox="1">
            <a:spLocks/>
          </p:cNvSpPr>
          <p:nvPr/>
        </p:nvSpPr>
        <p:spPr>
          <a:xfrm>
            <a:off x="6961758" y="2822686"/>
            <a:ext cx="4952075" cy="842445"/>
          </a:xfrm>
          <a:prstGeom prst="rect">
            <a:avLst/>
          </a:prstGeom>
        </p:spPr>
        <p:txBody>
          <a:bodyPr vert="horz" lIns="91440" tIns="45720" rIns="91440" bIns="45720" rtlCol="0" anchor="ctr" anchorCtr="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8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Font typeface="Arial" panose="020B0604020202020204" pitchFamily="34" charset="0"/>
              <a:buNone/>
            </a:pPr>
            <a:r>
              <a:rPr lang="en-US" sz="3200" dirty="0"/>
              <a:t>QUICK SORT</a:t>
            </a:r>
          </a:p>
        </p:txBody>
      </p:sp>
      <p:sp>
        <p:nvSpPr>
          <p:cNvPr id="28" name="Content Placeholder 21">
            <a:extLst>
              <a:ext uri="{FF2B5EF4-FFF2-40B4-BE49-F238E27FC236}">
                <a16:creationId xmlns:a16="http://schemas.microsoft.com/office/drawing/2014/main" id="{757E6E88-CED4-4744-AA10-9932758521DA}"/>
              </a:ext>
            </a:extLst>
          </p:cNvPr>
          <p:cNvSpPr txBox="1">
            <a:spLocks/>
          </p:cNvSpPr>
          <p:nvPr/>
        </p:nvSpPr>
        <p:spPr>
          <a:xfrm>
            <a:off x="6961758" y="4022651"/>
            <a:ext cx="4952075" cy="842445"/>
          </a:xfrm>
          <a:prstGeom prst="rect">
            <a:avLst/>
          </a:prstGeom>
        </p:spPr>
        <p:txBody>
          <a:bodyPr vert="horz" lIns="91440" tIns="45720" rIns="91440" bIns="45720" rtlCol="0" anchor="ctr" anchorCtr="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8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Font typeface="Arial" panose="020B0604020202020204" pitchFamily="34" charset="0"/>
              <a:buNone/>
            </a:pPr>
            <a:r>
              <a:rPr lang="en-US" sz="3200" dirty="0"/>
              <a:t>INSERTION SORT</a:t>
            </a:r>
          </a:p>
        </p:txBody>
      </p:sp>
      <p:sp>
        <p:nvSpPr>
          <p:cNvPr id="29" name="Oval 28">
            <a:extLst>
              <a:ext uri="{FF2B5EF4-FFF2-40B4-BE49-F238E27FC236}">
                <a16:creationId xmlns:a16="http://schemas.microsoft.com/office/drawing/2014/main" id="{7FB9D58C-2CEE-4D98-9AC7-D12A6229D24F}"/>
              </a:ext>
              <a:ext uri="{C183D7F6-B498-43B3-948B-1728B52AA6E4}">
                <adec:decorative xmlns:adec="http://schemas.microsoft.com/office/drawing/2017/decorative" val="1"/>
              </a:ext>
            </a:extLst>
          </p:cNvPr>
          <p:cNvSpPr/>
          <p:nvPr/>
        </p:nvSpPr>
        <p:spPr>
          <a:xfrm>
            <a:off x="5308773" y="4023303"/>
            <a:ext cx="1404410" cy="842445"/>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HUNG</a:t>
            </a:r>
          </a:p>
        </p:txBody>
      </p:sp>
      <p:sp>
        <p:nvSpPr>
          <p:cNvPr id="30" name="Oval 29">
            <a:extLst>
              <a:ext uri="{FF2B5EF4-FFF2-40B4-BE49-F238E27FC236}">
                <a16:creationId xmlns:a16="http://schemas.microsoft.com/office/drawing/2014/main" id="{2F7F97BE-7102-46A7-BDDA-359F573B2B7C}"/>
              </a:ext>
              <a:ext uri="{C183D7F6-B498-43B3-948B-1728B52AA6E4}">
                <adec:decorative xmlns:adec="http://schemas.microsoft.com/office/drawing/2017/decorative" val="1"/>
              </a:ext>
            </a:extLst>
          </p:cNvPr>
          <p:cNvSpPr/>
          <p:nvPr/>
        </p:nvSpPr>
        <p:spPr>
          <a:xfrm>
            <a:off x="5308773" y="1622720"/>
            <a:ext cx="1404410" cy="842445"/>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NHAT</a:t>
            </a:r>
          </a:p>
        </p:txBody>
      </p:sp>
      <p:sp>
        <p:nvSpPr>
          <p:cNvPr id="31" name="Oval 30">
            <a:extLst>
              <a:ext uri="{FF2B5EF4-FFF2-40B4-BE49-F238E27FC236}">
                <a16:creationId xmlns:a16="http://schemas.microsoft.com/office/drawing/2014/main" id="{BB11CAFE-3110-4F2D-AA71-FE7111E5CEC0}"/>
              </a:ext>
              <a:ext uri="{C183D7F6-B498-43B3-948B-1728B52AA6E4}">
                <adec:decorative xmlns:adec="http://schemas.microsoft.com/office/drawing/2017/decorative" val="1"/>
              </a:ext>
            </a:extLst>
          </p:cNvPr>
          <p:cNvSpPr/>
          <p:nvPr/>
        </p:nvSpPr>
        <p:spPr>
          <a:xfrm>
            <a:off x="5308773" y="470838"/>
            <a:ext cx="1404410" cy="842445"/>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MINH</a:t>
            </a:r>
          </a:p>
        </p:txBody>
      </p:sp>
    </p:spTree>
    <p:extLst>
      <p:ext uri="{BB962C8B-B14F-4D97-AF65-F5344CB8AC3E}">
        <p14:creationId xmlns:p14="http://schemas.microsoft.com/office/powerpoint/2010/main" val="3210347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CE30113A-206C-40E2-92E7-5E30520FBB0E}"/>
              </a:ext>
            </a:extLst>
          </p:cNvPr>
          <p:cNvSpPr/>
          <p:nvPr/>
        </p:nvSpPr>
        <p:spPr>
          <a:xfrm>
            <a:off x="10990556" y="0"/>
            <a:ext cx="1210322"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14" name="Title 4">
            <a:extLst>
              <a:ext uri="{FF2B5EF4-FFF2-40B4-BE49-F238E27FC236}">
                <a16:creationId xmlns:a16="http://schemas.microsoft.com/office/drawing/2014/main" id="{8B9B859C-7D04-4837-A11B-E730E47B0F96}"/>
              </a:ext>
            </a:extLst>
          </p:cNvPr>
          <p:cNvSpPr txBox="1">
            <a:spLocks/>
          </p:cNvSpPr>
          <p:nvPr/>
        </p:nvSpPr>
        <p:spPr bwMode="ltGray">
          <a:xfrm>
            <a:off x="7095613" y="405263"/>
            <a:ext cx="4641006" cy="9000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r>
              <a:rPr lang="en-US" sz="3600">
                <a:latin typeface=".VnAvant" panose="020B7200000000000000" pitchFamily="34" charset="0"/>
              </a:rPr>
              <a:t>How the QuickSort algorithm works</a:t>
            </a:r>
            <a:endParaRPr lang="en-US" sz="3600" dirty="0">
              <a:latin typeface=".VnAvant" panose="020B7200000000000000" pitchFamily="34" charset="0"/>
            </a:endParaRPr>
          </a:p>
        </p:txBody>
      </p:sp>
      <p:pic>
        <p:nvPicPr>
          <p:cNvPr id="5" name="Content Placeholder 4">
            <a:extLst>
              <a:ext uri="{FF2B5EF4-FFF2-40B4-BE49-F238E27FC236}">
                <a16:creationId xmlns:a16="http://schemas.microsoft.com/office/drawing/2014/main" id="{7A94A8BD-8D45-4AF4-BBEE-624704975132}"/>
              </a:ext>
            </a:extLst>
          </p:cNvPr>
          <p:cNvPicPr>
            <a:picLocks noGrp="1" noChangeAspect="1"/>
          </p:cNvPicPr>
          <p:nvPr>
            <p:ph sz="quarter" idx="13"/>
          </p:nvPr>
        </p:nvPicPr>
        <p:blipFill>
          <a:blip r:embed="rId3"/>
          <a:stretch>
            <a:fillRect/>
          </a:stretch>
        </p:blipFill>
        <p:spPr>
          <a:xfrm>
            <a:off x="898712" y="344257"/>
            <a:ext cx="4648849" cy="771633"/>
          </a:xfrm>
        </p:spPr>
      </p:pic>
      <p:sp>
        <p:nvSpPr>
          <p:cNvPr id="13" name="TextBox 12">
            <a:extLst>
              <a:ext uri="{FF2B5EF4-FFF2-40B4-BE49-F238E27FC236}">
                <a16:creationId xmlns:a16="http://schemas.microsoft.com/office/drawing/2014/main" id="{431CAE7F-0E4C-4B1A-95FB-93C9E53D2A3E}"/>
              </a:ext>
            </a:extLst>
          </p:cNvPr>
          <p:cNvSpPr txBox="1"/>
          <p:nvPr/>
        </p:nvSpPr>
        <p:spPr>
          <a:xfrm>
            <a:off x="7003981" y="1514578"/>
            <a:ext cx="5188019" cy="4591254"/>
          </a:xfrm>
          <a:prstGeom prst="rect">
            <a:avLst/>
          </a:prstGeom>
          <a:noFill/>
        </p:spPr>
        <p:txBody>
          <a:bodyPr wrap="square">
            <a:spAutoFit/>
          </a:bodyPr>
          <a:lstStyle/>
          <a:p>
            <a:r>
              <a:rPr lang="en-US" dirty="0">
                <a:solidFill>
                  <a:srgbClr val="FFFF00"/>
                </a:solidFill>
              </a:rPr>
              <a:t>1. Divide step</a:t>
            </a:r>
          </a:p>
          <a:p>
            <a:r>
              <a:rPr lang="en-US" dirty="0">
                <a:solidFill>
                  <a:schemeClr val="bg1"/>
                </a:solidFill>
              </a:rPr>
              <a:t>The array is divided into subsections and takes the Pivot element as the split point. Elements smaller than the Pivot are placed on its left and larger elements are placed on the right.</a:t>
            </a:r>
          </a:p>
          <a:p>
            <a:endParaRPr lang="en-US" dirty="0">
              <a:solidFill>
                <a:schemeClr val="bg1"/>
              </a:solidFill>
            </a:endParaRPr>
          </a:p>
          <a:p>
            <a:r>
              <a:rPr lang="en-US" dirty="0">
                <a:solidFill>
                  <a:srgbClr val="FFFF00"/>
                </a:solidFill>
              </a:rPr>
              <a:t>2. Conquer step</a:t>
            </a:r>
          </a:p>
          <a:p>
            <a:r>
              <a:rPr lang="en-US" dirty="0">
                <a:solidFill>
                  <a:schemeClr val="bg1"/>
                </a:solidFill>
              </a:rPr>
              <a:t>The left and right subsections are again divided by selecting Pivot elements for them. This can be achieved by recursively passing subsections into the algorithm.</a:t>
            </a:r>
          </a:p>
          <a:p>
            <a:endParaRPr lang="en-US" dirty="0">
              <a:solidFill>
                <a:schemeClr val="bg1"/>
              </a:solidFill>
            </a:endParaRPr>
          </a:p>
          <a:p>
            <a:r>
              <a:rPr lang="en-US" dirty="0">
                <a:solidFill>
                  <a:srgbClr val="FFFF00"/>
                </a:solidFill>
              </a:rPr>
              <a:t>3. Merging step</a:t>
            </a:r>
          </a:p>
          <a:p>
            <a:r>
              <a:rPr lang="en-US" dirty="0">
                <a:solidFill>
                  <a:schemeClr val="bg1"/>
                </a:solidFill>
              </a:rPr>
              <a:t>This step does not play an important role in this Quicksort algorithm. The array is sorted at the end of the Conquer step.</a:t>
            </a:r>
          </a:p>
        </p:txBody>
      </p:sp>
      <p:sp>
        <p:nvSpPr>
          <p:cNvPr id="17" name="Rectangle: Rounded Corners 16">
            <a:extLst>
              <a:ext uri="{FF2B5EF4-FFF2-40B4-BE49-F238E27FC236}">
                <a16:creationId xmlns:a16="http://schemas.microsoft.com/office/drawing/2014/main" id="{EF3C96AA-0ABB-4230-B813-DF8422AD9B28}"/>
              </a:ext>
            </a:extLst>
          </p:cNvPr>
          <p:cNvSpPr/>
          <p:nvPr/>
        </p:nvSpPr>
        <p:spPr>
          <a:xfrm>
            <a:off x="2310580" y="479575"/>
            <a:ext cx="599768" cy="500995"/>
          </a:xfrm>
          <a:prstGeom prst="roundRect">
            <a:avLst/>
          </a:prstGeom>
          <a:noFill/>
          <a:ln w="285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8B19F87-1377-4C10-971B-2BCB60309821}"/>
              </a:ext>
            </a:extLst>
          </p:cNvPr>
          <p:cNvSpPr/>
          <p:nvPr/>
        </p:nvSpPr>
        <p:spPr>
          <a:xfrm>
            <a:off x="898712" y="336848"/>
            <a:ext cx="1411868" cy="779041"/>
          </a:xfrm>
          <a:prstGeom prst="rect">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E82236A-39C0-4551-A51E-07EB7CBE3B13}"/>
              </a:ext>
            </a:extLst>
          </p:cNvPr>
          <p:cNvSpPr/>
          <p:nvPr/>
        </p:nvSpPr>
        <p:spPr>
          <a:xfrm>
            <a:off x="2923251" y="346768"/>
            <a:ext cx="2624309" cy="779041"/>
          </a:xfrm>
          <a:prstGeom prst="rect">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23C18D-55FF-456D-A737-19BB0B76346E}"/>
              </a:ext>
            </a:extLst>
          </p:cNvPr>
          <p:cNvSpPr txBox="1"/>
          <p:nvPr/>
        </p:nvSpPr>
        <p:spPr>
          <a:xfrm>
            <a:off x="999962" y="1145246"/>
            <a:ext cx="1209367" cy="369332"/>
          </a:xfrm>
          <a:prstGeom prst="rect">
            <a:avLst/>
          </a:prstGeom>
          <a:noFill/>
        </p:spPr>
        <p:txBody>
          <a:bodyPr wrap="square" rtlCol="0">
            <a:spAutoFit/>
          </a:bodyPr>
          <a:lstStyle/>
          <a:p>
            <a:r>
              <a:rPr lang="en-US" dirty="0"/>
              <a:t>Left array</a:t>
            </a:r>
          </a:p>
        </p:txBody>
      </p:sp>
      <p:sp>
        <p:nvSpPr>
          <p:cNvPr id="23" name="TextBox 22">
            <a:extLst>
              <a:ext uri="{FF2B5EF4-FFF2-40B4-BE49-F238E27FC236}">
                <a16:creationId xmlns:a16="http://schemas.microsoft.com/office/drawing/2014/main" id="{31DD6825-690B-4D57-9D78-5D285F7E98E7}"/>
              </a:ext>
            </a:extLst>
          </p:cNvPr>
          <p:cNvSpPr txBox="1"/>
          <p:nvPr/>
        </p:nvSpPr>
        <p:spPr>
          <a:xfrm>
            <a:off x="3223136" y="1153206"/>
            <a:ext cx="1427522" cy="369332"/>
          </a:xfrm>
          <a:prstGeom prst="rect">
            <a:avLst/>
          </a:prstGeom>
          <a:noFill/>
        </p:spPr>
        <p:txBody>
          <a:bodyPr wrap="square" rtlCol="0">
            <a:spAutoFit/>
          </a:bodyPr>
          <a:lstStyle/>
          <a:p>
            <a:r>
              <a:rPr lang="en-US" dirty="0"/>
              <a:t>Right array</a:t>
            </a:r>
          </a:p>
        </p:txBody>
      </p:sp>
      <p:pic>
        <p:nvPicPr>
          <p:cNvPr id="10" name="Picture 9">
            <a:extLst>
              <a:ext uri="{FF2B5EF4-FFF2-40B4-BE49-F238E27FC236}">
                <a16:creationId xmlns:a16="http://schemas.microsoft.com/office/drawing/2014/main" id="{1F7685FE-28A4-4CC9-8A64-7B7A448C57F6}"/>
              </a:ext>
            </a:extLst>
          </p:cNvPr>
          <p:cNvPicPr>
            <a:picLocks noChangeAspect="1"/>
          </p:cNvPicPr>
          <p:nvPr/>
        </p:nvPicPr>
        <p:blipFill>
          <a:blip r:embed="rId4"/>
          <a:stretch>
            <a:fillRect/>
          </a:stretch>
        </p:blipFill>
        <p:spPr>
          <a:xfrm>
            <a:off x="898712" y="1899140"/>
            <a:ext cx="5023920" cy="2191678"/>
          </a:xfrm>
          <a:prstGeom prst="rect">
            <a:avLst/>
          </a:prstGeom>
        </p:spPr>
      </p:pic>
      <p:sp>
        <p:nvSpPr>
          <p:cNvPr id="11" name="TextBox 10">
            <a:extLst>
              <a:ext uri="{FF2B5EF4-FFF2-40B4-BE49-F238E27FC236}">
                <a16:creationId xmlns:a16="http://schemas.microsoft.com/office/drawing/2014/main" id="{0FCCDE67-4947-4591-BC62-5B96A2353BAE}"/>
              </a:ext>
            </a:extLst>
          </p:cNvPr>
          <p:cNvSpPr txBox="1"/>
          <p:nvPr/>
        </p:nvSpPr>
        <p:spPr>
          <a:xfrm>
            <a:off x="19483" y="264416"/>
            <a:ext cx="879229" cy="369332"/>
          </a:xfrm>
          <a:prstGeom prst="rect">
            <a:avLst/>
          </a:prstGeom>
          <a:noFill/>
        </p:spPr>
        <p:txBody>
          <a:bodyPr wrap="square" rtlCol="0">
            <a:spAutoFit/>
          </a:bodyPr>
          <a:lstStyle/>
          <a:p>
            <a:r>
              <a:rPr lang="en-US" b="1" dirty="0">
                <a:solidFill>
                  <a:srgbClr val="0070C0"/>
                </a:solidFill>
              </a:rPr>
              <a:t>Step 1</a:t>
            </a:r>
          </a:p>
        </p:txBody>
      </p:sp>
      <p:sp>
        <p:nvSpPr>
          <p:cNvPr id="25" name="TextBox 24">
            <a:extLst>
              <a:ext uri="{FF2B5EF4-FFF2-40B4-BE49-F238E27FC236}">
                <a16:creationId xmlns:a16="http://schemas.microsoft.com/office/drawing/2014/main" id="{B38BEBA5-04A1-4811-8A93-E8F68DCF7EA7}"/>
              </a:ext>
            </a:extLst>
          </p:cNvPr>
          <p:cNvSpPr txBox="1"/>
          <p:nvPr/>
        </p:nvSpPr>
        <p:spPr>
          <a:xfrm>
            <a:off x="19483" y="1899140"/>
            <a:ext cx="879229" cy="369332"/>
          </a:xfrm>
          <a:prstGeom prst="rect">
            <a:avLst/>
          </a:prstGeom>
          <a:noFill/>
        </p:spPr>
        <p:txBody>
          <a:bodyPr wrap="square" rtlCol="0">
            <a:spAutoFit/>
          </a:bodyPr>
          <a:lstStyle/>
          <a:p>
            <a:r>
              <a:rPr lang="en-US" b="1" dirty="0">
                <a:solidFill>
                  <a:srgbClr val="0070C0"/>
                </a:solidFill>
              </a:rPr>
              <a:t>Step 2</a:t>
            </a:r>
          </a:p>
        </p:txBody>
      </p:sp>
      <p:sp>
        <p:nvSpPr>
          <p:cNvPr id="26" name="Rectangle: Rounded Corners 25">
            <a:extLst>
              <a:ext uri="{FF2B5EF4-FFF2-40B4-BE49-F238E27FC236}">
                <a16:creationId xmlns:a16="http://schemas.microsoft.com/office/drawing/2014/main" id="{23513C2E-DB80-4749-AC05-1DC9B36B4DDA}"/>
              </a:ext>
            </a:extLst>
          </p:cNvPr>
          <p:cNvSpPr/>
          <p:nvPr/>
        </p:nvSpPr>
        <p:spPr>
          <a:xfrm>
            <a:off x="1514167" y="2054943"/>
            <a:ext cx="530943" cy="452284"/>
          </a:xfrm>
          <a:prstGeom prst="roundRect">
            <a:avLst/>
          </a:prstGeom>
          <a:noFill/>
          <a:ln w="285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652E661A-AA85-41A0-B99E-99EB8571E39F}"/>
              </a:ext>
            </a:extLst>
          </p:cNvPr>
          <p:cNvSpPr/>
          <p:nvPr/>
        </p:nvSpPr>
        <p:spPr>
          <a:xfrm>
            <a:off x="5282088" y="2073974"/>
            <a:ext cx="530943" cy="452284"/>
          </a:xfrm>
          <a:prstGeom prst="roundRect">
            <a:avLst/>
          </a:prstGeom>
          <a:noFill/>
          <a:ln w="285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32F73533-532F-4FDA-9772-F20438196147}"/>
              </a:ext>
            </a:extLst>
          </p:cNvPr>
          <p:cNvSpPr/>
          <p:nvPr/>
        </p:nvSpPr>
        <p:spPr>
          <a:xfrm>
            <a:off x="5296376" y="3083366"/>
            <a:ext cx="530943" cy="452284"/>
          </a:xfrm>
          <a:prstGeom prst="roundRect">
            <a:avLst/>
          </a:prstGeom>
          <a:noFill/>
          <a:ln w="285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C8331D6-1CD4-4DC7-B1E1-1D48A15E68FA}"/>
              </a:ext>
            </a:extLst>
          </p:cNvPr>
          <p:cNvSpPr txBox="1"/>
          <p:nvPr/>
        </p:nvSpPr>
        <p:spPr>
          <a:xfrm>
            <a:off x="19483" y="4404863"/>
            <a:ext cx="879229" cy="369332"/>
          </a:xfrm>
          <a:prstGeom prst="rect">
            <a:avLst/>
          </a:prstGeom>
          <a:noFill/>
        </p:spPr>
        <p:txBody>
          <a:bodyPr wrap="square" rtlCol="0">
            <a:spAutoFit/>
          </a:bodyPr>
          <a:lstStyle/>
          <a:p>
            <a:r>
              <a:rPr lang="en-US" b="1" dirty="0">
                <a:solidFill>
                  <a:srgbClr val="0070C0"/>
                </a:solidFill>
              </a:rPr>
              <a:t>Step 3</a:t>
            </a:r>
          </a:p>
        </p:txBody>
      </p:sp>
      <p:pic>
        <p:nvPicPr>
          <p:cNvPr id="30" name="Picture 29">
            <a:extLst>
              <a:ext uri="{FF2B5EF4-FFF2-40B4-BE49-F238E27FC236}">
                <a16:creationId xmlns:a16="http://schemas.microsoft.com/office/drawing/2014/main" id="{DA1DC2D8-2657-4E8F-9A00-B38621B5036C}"/>
              </a:ext>
            </a:extLst>
          </p:cNvPr>
          <p:cNvPicPr>
            <a:picLocks noChangeAspect="1"/>
          </p:cNvPicPr>
          <p:nvPr/>
        </p:nvPicPr>
        <p:blipFill>
          <a:blip r:embed="rId5"/>
          <a:stretch>
            <a:fillRect/>
          </a:stretch>
        </p:blipFill>
        <p:spPr>
          <a:xfrm>
            <a:off x="947590" y="4633979"/>
            <a:ext cx="4620270" cy="847843"/>
          </a:xfrm>
          <a:prstGeom prst="rect">
            <a:avLst/>
          </a:prstGeom>
        </p:spPr>
      </p:pic>
    </p:spTree>
    <p:extLst>
      <p:ext uri="{BB962C8B-B14F-4D97-AF65-F5344CB8AC3E}">
        <p14:creationId xmlns:p14="http://schemas.microsoft.com/office/powerpoint/2010/main" val="3376303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500"/>
                                        <p:tgtEl>
                                          <p:spTgt spid="8"/>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outVertical)">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8"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CE30113A-206C-40E2-92E7-5E30520FBB0E}"/>
              </a:ext>
            </a:extLst>
          </p:cNvPr>
          <p:cNvSpPr/>
          <p:nvPr/>
        </p:nvSpPr>
        <p:spPr>
          <a:xfrm>
            <a:off x="10990556" y="0"/>
            <a:ext cx="1210322"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14" name="Title 4">
            <a:extLst>
              <a:ext uri="{FF2B5EF4-FFF2-40B4-BE49-F238E27FC236}">
                <a16:creationId xmlns:a16="http://schemas.microsoft.com/office/drawing/2014/main" id="{8B9B859C-7D04-4837-A11B-E730E47B0F96}"/>
              </a:ext>
            </a:extLst>
          </p:cNvPr>
          <p:cNvSpPr txBox="1">
            <a:spLocks/>
          </p:cNvSpPr>
          <p:nvPr/>
        </p:nvSpPr>
        <p:spPr bwMode="ltGray">
          <a:xfrm>
            <a:off x="7095613" y="405263"/>
            <a:ext cx="4641006" cy="9000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r>
              <a:rPr lang="en-US" sz="3600" dirty="0">
                <a:latin typeface=".VnAvant" panose="020B7200000000000000" pitchFamily="34" charset="0"/>
              </a:rPr>
              <a:t>DEMO CODE</a:t>
            </a:r>
          </a:p>
        </p:txBody>
      </p:sp>
      <p:sp>
        <p:nvSpPr>
          <p:cNvPr id="13" name="TextBox 12">
            <a:extLst>
              <a:ext uri="{FF2B5EF4-FFF2-40B4-BE49-F238E27FC236}">
                <a16:creationId xmlns:a16="http://schemas.microsoft.com/office/drawing/2014/main" id="{431CAE7F-0E4C-4B1A-95FB-93C9E53D2A3E}"/>
              </a:ext>
            </a:extLst>
          </p:cNvPr>
          <p:cNvSpPr txBox="1"/>
          <p:nvPr/>
        </p:nvSpPr>
        <p:spPr>
          <a:xfrm>
            <a:off x="7003981" y="1373682"/>
            <a:ext cx="5188019" cy="2739211"/>
          </a:xfrm>
          <a:prstGeom prst="rect">
            <a:avLst/>
          </a:prstGeom>
          <a:noFill/>
        </p:spPr>
        <p:txBody>
          <a:bodyPr wrap="square">
            <a:spAutoFit/>
          </a:bodyPr>
          <a:lstStyle/>
          <a:p>
            <a:r>
              <a:rPr lang="en-US" sz="2000" dirty="0">
                <a:solidFill>
                  <a:srgbClr val="FFFF00"/>
                </a:solidFill>
              </a:rPr>
              <a:t>Algorithm idea</a:t>
            </a:r>
          </a:p>
          <a:p>
            <a:endParaRPr lang="en-US" sz="2000" dirty="0">
              <a:solidFill>
                <a:srgbClr val="FFFF00"/>
              </a:solidFill>
            </a:endParaRPr>
          </a:p>
          <a:p>
            <a:r>
              <a:rPr lang="en-US" dirty="0">
                <a:solidFill>
                  <a:schemeClr val="bg1"/>
                </a:solidFill>
              </a:rPr>
              <a:t>If last element on the left &lt; last element on the right</a:t>
            </a:r>
          </a:p>
          <a:p>
            <a:pPr marL="342900" indent="-342900">
              <a:buFont typeface="Wingdings" panose="05000000000000000000" pitchFamily="2" charset="2"/>
              <a:buChar char="Ø"/>
            </a:pPr>
            <a:r>
              <a:rPr lang="en-US" sz="1600" dirty="0">
                <a:solidFill>
                  <a:schemeClr val="bg1"/>
                </a:solidFill>
              </a:rPr>
              <a:t>Perform assignment of Pivot element index -&gt; division function(array, last left index, last right index)</a:t>
            </a:r>
          </a:p>
          <a:p>
            <a:pPr marL="342900" indent="-342900">
              <a:buFont typeface="Wingdings" panose="05000000000000000000" pitchFamily="2" charset="2"/>
              <a:buChar char="Ø"/>
            </a:pPr>
            <a:r>
              <a:rPr lang="en-US" sz="1600" dirty="0">
                <a:solidFill>
                  <a:schemeClr val="bg1"/>
                </a:solidFill>
              </a:rPr>
              <a:t>QuickSort function(array, last left index, Pivot element index)</a:t>
            </a:r>
          </a:p>
          <a:p>
            <a:pPr marL="342900" indent="-342900">
              <a:buFont typeface="Wingdings" panose="05000000000000000000" pitchFamily="2" charset="2"/>
              <a:buChar char="Ø"/>
            </a:pPr>
            <a:r>
              <a:rPr lang="en-US" sz="1600" dirty="0">
                <a:solidFill>
                  <a:schemeClr val="bg1"/>
                </a:solidFill>
              </a:rPr>
              <a:t>QuickSort function(array, Pivot element index + 1, last right index)</a:t>
            </a:r>
          </a:p>
        </p:txBody>
      </p:sp>
      <p:pic>
        <p:nvPicPr>
          <p:cNvPr id="7" name="Content Placeholder 6">
            <a:extLst>
              <a:ext uri="{FF2B5EF4-FFF2-40B4-BE49-F238E27FC236}">
                <a16:creationId xmlns:a16="http://schemas.microsoft.com/office/drawing/2014/main" id="{C0BCB099-8A00-4340-A218-25C75FDE5930}"/>
              </a:ext>
            </a:extLst>
          </p:cNvPr>
          <p:cNvPicPr>
            <a:picLocks noGrp="1" noChangeAspect="1"/>
          </p:cNvPicPr>
          <p:nvPr>
            <p:ph sz="quarter" idx="13"/>
          </p:nvPr>
        </p:nvPicPr>
        <p:blipFill>
          <a:blip r:embed="rId3"/>
          <a:stretch>
            <a:fillRect/>
          </a:stretch>
        </p:blipFill>
        <p:spPr>
          <a:xfrm>
            <a:off x="224562" y="1302260"/>
            <a:ext cx="6442324" cy="260727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816721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CE30113A-206C-40E2-92E7-5E30520FBB0E}"/>
              </a:ext>
            </a:extLst>
          </p:cNvPr>
          <p:cNvSpPr/>
          <p:nvPr/>
        </p:nvSpPr>
        <p:spPr>
          <a:xfrm>
            <a:off x="10990556" y="0"/>
            <a:ext cx="1210322"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14" name="Title 4">
            <a:extLst>
              <a:ext uri="{FF2B5EF4-FFF2-40B4-BE49-F238E27FC236}">
                <a16:creationId xmlns:a16="http://schemas.microsoft.com/office/drawing/2014/main" id="{8B9B859C-7D04-4837-A11B-E730E47B0F96}"/>
              </a:ext>
            </a:extLst>
          </p:cNvPr>
          <p:cNvSpPr txBox="1">
            <a:spLocks/>
          </p:cNvSpPr>
          <p:nvPr/>
        </p:nvSpPr>
        <p:spPr bwMode="ltGray">
          <a:xfrm>
            <a:off x="7095613" y="405263"/>
            <a:ext cx="4641006" cy="9000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r>
              <a:rPr lang="en-US" sz="3600" dirty="0">
                <a:latin typeface=".VnAvant" panose="020B7200000000000000" pitchFamily="34" charset="0"/>
              </a:rPr>
              <a:t>DEMO CODE</a:t>
            </a:r>
          </a:p>
        </p:txBody>
      </p:sp>
      <p:sp>
        <p:nvSpPr>
          <p:cNvPr id="13" name="TextBox 12">
            <a:extLst>
              <a:ext uri="{FF2B5EF4-FFF2-40B4-BE49-F238E27FC236}">
                <a16:creationId xmlns:a16="http://schemas.microsoft.com/office/drawing/2014/main" id="{431CAE7F-0E4C-4B1A-95FB-93C9E53D2A3E}"/>
              </a:ext>
            </a:extLst>
          </p:cNvPr>
          <p:cNvSpPr txBox="1"/>
          <p:nvPr/>
        </p:nvSpPr>
        <p:spPr>
          <a:xfrm>
            <a:off x="7003981" y="1373682"/>
            <a:ext cx="5188019" cy="5262979"/>
          </a:xfrm>
          <a:prstGeom prst="rect">
            <a:avLst/>
          </a:prstGeom>
          <a:noFill/>
        </p:spPr>
        <p:txBody>
          <a:bodyPr wrap="square">
            <a:spAutoFit/>
          </a:bodyPr>
          <a:lstStyle/>
          <a:p>
            <a:r>
              <a:rPr lang="en-US" sz="1600" dirty="0">
                <a:solidFill>
                  <a:schemeClr val="bg1"/>
                </a:solidFill>
              </a:rPr>
              <a:t>We have 1 more sort function including (Array, last element on the left, last element on the right)</a:t>
            </a:r>
          </a:p>
          <a:p>
            <a:r>
              <a:rPr lang="en-US" sz="1600" dirty="0">
                <a:solidFill>
                  <a:schemeClr val="bg1"/>
                </a:solidFill>
              </a:rPr>
              <a:t>and we assign variable named l = </a:t>
            </a:r>
            <a:r>
              <a:rPr lang="en-US" sz="1600" dirty="0" err="1">
                <a:solidFill>
                  <a:schemeClr val="bg1"/>
                </a:solidFill>
              </a:rPr>
              <a:t>lastLeft</a:t>
            </a:r>
            <a:r>
              <a:rPr lang="en-US" sz="1600" dirty="0">
                <a:solidFill>
                  <a:schemeClr val="bg1"/>
                </a:solidFill>
              </a:rPr>
              <a:t> and variable r = </a:t>
            </a:r>
            <a:r>
              <a:rPr lang="en-US" sz="1600" dirty="0" err="1">
                <a:solidFill>
                  <a:schemeClr val="bg1"/>
                </a:solidFill>
              </a:rPr>
              <a:t>lastRight</a:t>
            </a:r>
            <a:r>
              <a:rPr lang="en-US" sz="1600" dirty="0">
                <a:solidFill>
                  <a:schemeClr val="bg1"/>
                </a:solidFill>
              </a:rPr>
              <a:t> – 1</a:t>
            </a:r>
          </a:p>
          <a:p>
            <a:endParaRPr lang="en-US" sz="1600" dirty="0">
              <a:solidFill>
                <a:schemeClr val="bg1"/>
              </a:solidFill>
            </a:endParaRPr>
          </a:p>
          <a:p>
            <a:r>
              <a:rPr lang="en-US" sz="1600" dirty="0">
                <a:solidFill>
                  <a:schemeClr val="bg1"/>
                </a:solidFill>
              </a:rPr>
              <a:t>We'll implement them in the while loop:</a:t>
            </a:r>
          </a:p>
          <a:p>
            <a:r>
              <a:rPr lang="en-US" sz="1600" dirty="0">
                <a:solidFill>
                  <a:schemeClr val="bg1"/>
                </a:solidFill>
              </a:rPr>
              <a:t>When l &lt;= r and array contains element l &lt; array contains </a:t>
            </a:r>
            <a:r>
              <a:rPr lang="en-US" sz="1600" dirty="0" err="1">
                <a:solidFill>
                  <a:schemeClr val="bg1"/>
                </a:solidFill>
              </a:rPr>
              <a:t>lastRight</a:t>
            </a:r>
            <a:r>
              <a:rPr lang="en-US" sz="1600" dirty="0">
                <a:solidFill>
                  <a:schemeClr val="bg1"/>
                </a:solidFill>
              </a:rPr>
              <a:t>, then l++ </a:t>
            </a:r>
          </a:p>
          <a:p>
            <a:endParaRPr lang="en-US" sz="1600" dirty="0">
              <a:solidFill>
                <a:schemeClr val="bg1"/>
              </a:solidFill>
            </a:endParaRPr>
          </a:p>
          <a:p>
            <a:r>
              <a:rPr lang="en-US" sz="1600" dirty="0">
                <a:solidFill>
                  <a:schemeClr val="bg1"/>
                </a:solidFill>
              </a:rPr>
              <a:t>Conversely, when l &lt; r and array contains r &gt; array contains </a:t>
            </a:r>
            <a:r>
              <a:rPr lang="en-US" sz="1600" dirty="0" err="1">
                <a:solidFill>
                  <a:schemeClr val="bg1"/>
                </a:solidFill>
              </a:rPr>
              <a:t>lastRight</a:t>
            </a:r>
            <a:r>
              <a:rPr lang="en-US" sz="1600" dirty="0">
                <a:solidFill>
                  <a:schemeClr val="bg1"/>
                </a:solidFill>
              </a:rPr>
              <a:t> then r--</a:t>
            </a:r>
          </a:p>
          <a:p>
            <a:r>
              <a:rPr lang="en-US" sz="1600" dirty="0">
                <a:solidFill>
                  <a:schemeClr val="bg1"/>
                </a:solidFill>
              </a:rPr>
              <a:t>If l &gt;= r, then stop, break and we give a new variable called swap and assign it with </a:t>
            </a:r>
            <a:r>
              <a:rPr lang="en-US" sz="1600" dirty="0" err="1">
                <a:solidFill>
                  <a:schemeClr val="bg1"/>
                </a:solidFill>
              </a:rPr>
              <a:t>arr</a:t>
            </a:r>
            <a:r>
              <a:rPr lang="en-US" sz="1600" dirty="0">
                <a:solidFill>
                  <a:schemeClr val="bg1"/>
                </a:solidFill>
              </a:rPr>
              <a:t>[l]</a:t>
            </a:r>
          </a:p>
          <a:p>
            <a:r>
              <a:rPr lang="en-US" sz="1600" dirty="0" err="1">
                <a:solidFill>
                  <a:schemeClr val="bg1"/>
                </a:solidFill>
              </a:rPr>
              <a:t>arr</a:t>
            </a:r>
            <a:r>
              <a:rPr lang="en-US" sz="1600" dirty="0">
                <a:solidFill>
                  <a:schemeClr val="bg1"/>
                </a:solidFill>
              </a:rPr>
              <a:t>[l] = </a:t>
            </a:r>
            <a:r>
              <a:rPr lang="en-US" sz="1600" dirty="0" err="1">
                <a:solidFill>
                  <a:schemeClr val="bg1"/>
                </a:solidFill>
              </a:rPr>
              <a:t>arr</a:t>
            </a:r>
            <a:r>
              <a:rPr lang="en-US" sz="1600" dirty="0">
                <a:solidFill>
                  <a:schemeClr val="bg1"/>
                </a:solidFill>
              </a:rPr>
              <a:t>[r], </a:t>
            </a:r>
            <a:r>
              <a:rPr lang="en-US" sz="1600" dirty="0" err="1">
                <a:solidFill>
                  <a:schemeClr val="bg1"/>
                </a:solidFill>
              </a:rPr>
              <a:t>arr</a:t>
            </a:r>
            <a:r>
              <a:rPr lang="en-US" sz="1600" dirty="0">
                <a:solidFill>
                  <a:schemeClr val="bg1"/>
                </a:solidFill>
              </a:rPr>
              <a:t>[r] = swap while l increases and r decreases End of while loop</a:t>
            </a:r>
          </a:p>
          <a:p>
            <a:endParaRPr lang="en-US" sz="1600" dirty="0">
              <a:solidFill>
                <a:schemeClr val="bg1"/>
              </a:solidFill>
            </a:endParaRPr>
          </a:p>
          <a:p>
            <a:r>
              <a:rPr lang="en-US" sz="1600" dirty="0">
                <a:solidFill>
                  <a:schemeClr val="bg1"/>
                </a:solidFill>
              </a:rPr>
              <a:t>Outside the while loop, we give a new variable called xxx and assign it = </a:t>
            </a:r>
            <a:r>
              <a:rPr lang="en-US" sz="1600" dirty="0" err="1">
                <a:solidFill>
                  <a:schemeClr val="bg1"/>
                </a:solidFill>
              </a:rPr>
              <a:t>arr</a:t>
            </a:r>
            <a:r>
              <a:rPr lang="en-US" sz="1600" dirty="0">
                <a:solidFill>
                  <a:schemeClr val="bg1"/>
                </a:solidFill>
              </a:rPr>
              <a:t>[l]</a:t>
            </a:r>
          </a:p>
          <a:p>
            <a:r>
              <a:rPr lang="en-US" sz="1600" dirty="0" err="1">
                <a:solidFill>
                  <a:schemeClr val="bg1"/>
                </a:solidFill>
              </a:rPr>
              <a:t>arr</a:t>
            </a:r>
            <a:r>
              <a:rPr lang="en-US" sz="1600" dirty="0">
                <a:solidFill>
                  <a:schemeClr val="bg1"/>
                </a:solidFill>
              </a:rPr>
              <a:t>[l] will be equal to </a:t>
            </a:r>
            <a:r>
              <a:rPr lang="en-US" sz="1600" dirty="0" err="1">
                <a:solidFill>
                  <a:schemeClr val="bg1"/>
                </a:solidFill>
              </a:rPr>
              <a:t>arr</a:t>
            </a:r>
            <a:r>
              <a:rPr lang="en-US" sz="1600" dirty="0">
                <a:solidFill>
                  <a:schemeClr val="bg1"/>
                </a:solidFill>
              </a:rPr>
              <a:t> containing the last elements on the right these elements are again equal to the variable xxx, then return l</a:t>
            </a:r>
            <a:endParaRPr lang="en-US" sz="1200" dirty="0">
              <a:solidFill>
                <a:schemeClr val="bg1"/>
              </a:solidFill>
            </a:endParaRPr>
          </a:p>
        </p:txBody>
      </p:sp>
      <p:pic>
        <p:nvPicPr>
          <p:cNvPr id="3" name="Picture 2">
            <a:extLst>
              <a:ext uri="{FF2B5EF4-FFF2-40B4-BE49-F238E27FC236}">
                <a16:creationId xmlns:a16="http://schemas.microsoft.com/office/drawing/2014/main" id="{3A79186C-635C-45E1-B7A6-6482F46F5005}"/>
              </a:ext>
            </a:extLst>
          </p:cNvPr>
          <p:cNvPicPr>
            <a:picLocks noChangeAspect="1"/>
          </p:cNvPicPr>
          <p:nvPr/>
        </p:nvPicPr>
        <p:blipFill>
          <a:blip r:embed="rId3"/>
          <a:stretch>
            <a:fillRect/>
          </a:stretch>
        </p:blipFill>
        <p:spPr>
          <a:xfrm>
            <a:off x="267337" y="168424"/>
            <a:ext cx="6344959" cy="58562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187767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CE30113A-206C-40E2-92E7-5E30520FBB0E}"/>
              </a:ext>
            </a:extLst>
          </p:cNvPr>
          <p:cNvSpPr/>
          <p:nvPr/>
        </p:nvSpPr>
        <p:spPr>
          <a:xfrm>
            <a:off x="10990556" y="0"/>
            <a:ext cx="1210322"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14" name="Title 4">
            <a:extLst>
              <a:ext uri="{FF2B5EF4-FFF2-40B4-BE49-F238E27FC236}">
                <a16:creationId xmlns:a16="http://schemas.microsoft.com/office/drawing/2014/main" id="{8B9B859C-7D04-4837-A11B-E730E47B0F96}"/>
              </a:ext>
            </a:extLst>
          </p:cNvPr>
          <p:cNvSpPr txBox="1">
            <a:spLocks/>
          </p:cNvSpPr>
          <p:nvPr/>
        </p:nvSpPr>
        <p:spPr bwMode="ltGray">
          <a:xfrm>
            <a:off x="7095613" y="405263"/>
            <a:ext cx="4641006" cy="9000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r>
              <a:rPr lang="en-US" sz="3600" dirty="0">
                <a:latin typeface=".VnAvant" panose="020B7200000000000000" pitchFamily="34" charset="0"/>
              </a:rPr>
              <a:t>DEMO CODE</a:t>
            </a:r>
          </a:p>
        </p:txBody>
      </p:sp>
      <p:pic>
        <p:nvPicPr>
          <p:cNvPr id="12" name="Picture 11">
            <a:extLst>
              <a:ext uri="{FF2B5EF4-FFF2-40B4-BE49-F238E27FC236}">
                <a16:creationId xmlns:a16="http://schemas.microsoft.com/office/drawing/2014/main" id="{8731172F-5589-4549-9692-B9EF5684DD27}"/>
              </a:ext>
            </a:extLst>
          </p:cNvPr>
          <p:cNvPicPr>
            <a:picLocks noChangeAspect="1"/>
          </p:cNvPicPr>
          <p:nvPr/>
        </p:nvPicPr>
        <p:blipFill>
          <a:blip r:embed="rId3"/>
          <a:stretch>
            <a:fillRect/>
          </a:stretch>
        </p:blipFill>
        <p:spPr>
          <a:xfrm>
            <a:off x="702468" y="95499"/>
            <a:ext cx="4876041" cy="39353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6" name="Picture 15">
            <a:extLst>
              <a:ext uri="{FF2B5EF4-FFF2-40B4-BE49-F238E27FC236}">
                <a16:creationId xmlns:a16="http://schemas.microsoft.com/office/drawing/2014/main" id="{8EBE8A88-255C-4B29-8829-9C759BA9D4D3}"/>
              </a:ext>
            </a:extLst>
          </p:cNvPr>
          <p:cNvPicPr>
            <a:picLocks noChangeAspect="1"/>
          </p:cNvPicPr>
          <p:nvPr/>
        </p:nvPicPr>
        <p:blipFill>
          <a:blip r:embed="rId4"/>
          <a:stretch>
            <a:fillRect/>
          </a:stretch>
        </p:blipFill>
        <p:spPr>
          <a:xfrm>
            <a:off x="702468" y="4213819"/>
            <a:ext cx="4060653" cy="18790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9" name="TextBox 18">
            <a:extLst>
              <a:ext uri="{FF2B5EF4-FFF2-40B4-BE49-F238E27FC236}">
                <a16:creationId xmlns:a16="http://schemas.microsoft.com/office/drawing/2014/main" id="{97BF15DE-3118-47B4-BDB8-E9C539B32CDA}"/>
              </a:ext>
            </a:extLst>
          </p:cNvPr>
          <p:cNvSpPr txBox="1"/>
          <p:nvPr/>
        </p:nvSpPr>
        <p:spPr>
          <a:xfrm>
            <a:off x="7229790" y="1623927"/>
            <a:ext cx="4259742" cy="1477328"/>
          </a:xfrm>
          <a:prstGeom prst="rect">
            <a:avLst/>
          </a:prstGeom>
          <a:noFill/>
        </p:spPr>
        <p:txBody>
          <a:bodyPr wrap="square">
            <a:spAutoFit/>
          </a:bodyPr>
          <a:lstStyle/>
          <a:p>
            <a:r>
              <a:rPr lang="en-US" dirty="0">
                <a:solidFill>
                  <a:schemeClr val="bg1"/>
                </a:solidFill>
              </a:rPr>
              <a:t>Result after entering 5 random elements and running the program:</a:t>
            </a:r>
          </a:p>
          <a:p>
            <a:endParaRPr lang="en-US" dirty="0">
              <a:solidFill>
                <a:schemeClr val="bg1"/>
              </a:solidFill>
            </a:endParaRPr>
          </a:p>
          <a:p>
            <a:r>
              <a:rPr lang="en-US" dirty="0">
                <a:solidFill>
                  <a:schemeClr val="bg1"/>
                </a:solidFill>
              </a:rPr>
              <a:t>Input: 22, 12, 3, 1, 5</a:t>
            </a:r>
          </a:p>
          <a:p>
            <a:r>
              <a:rPr lang="en-US" dirty="0">
                <a:solidFill>
                  <a:schemeClr val="bg1"/>
                </a:solidFill>
              </a:rPr>
              <a:t>Result: 1, 3, 5, 12, 22</a:t>
            </a:r>
          </a:p>
        </p:txBody>
      </p:sp>
    </p:spTree>
    <p:extLst>
      <p:ext uri="{BB962C8B-B14F-4D97-AF65-F5344CB8AC3E}">
        <p14:creationId xmlns:p14="http://schemas.microsoft.com/office/powerpoint/2010/main" val="1465564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C117A-FBCE-4093-AA60-E0B1FCBAFCF6}"/>
              </a:ext>
            </a:extLst>
          </p:cNvPr>
          <p:cNvSpPr>
            <a:spLocks noGrp="1"/>
          </p:cNvSpPr>
          <p:nvPr>
            <p:ph type="title"/>
          </p:nvPr>
        </p:nvSpPr>
        <p:spPr bwMode="ltGray">
          <a:xfrm>
            <a:off x="0" y="0"/>
            <a:ext cx="6676775" cy="900004"/>
          </a:xfrm>
        </p:spPr>
        <p:txBody>
          <a:bodyPr>
            <a:normAutofit fontScale="90000"/>
          </a:bodyPr>
          <a:lstStyle/>
          <a:p>
            <a:r>
              <a:rPr lang="en-US" dirty="0"/>
              <a:t>Complexity Of Quick Sort</a:t>
            </a:r>
          </a:p>
        </p:txBody>
      </p:sp>
      <p:sp>
        <p:nvSpPr>
          <p:cNvPr id="7" name="Rectangle: Rounded Corners 6">
            <a:extLst>
              <a:ext uri="{FF2B5EF4-FFF2-40B4-BE49-F238E27FC236}">
                <a16:creationId xmlns:a16="http://schemas.microsoft.com/office/drawing/2014/main" id="{D61EA2E4-D546-4C6D-B0B8-5023B1CB1BCB}"/>
              </a:ext>
            </a:extLst>
          </p:cNvPr>
          <p:cNvSpPr/>
          <p:nvPr/>
        </p:nvSpPr>
        <p:spPr>
          <a:xfrm>
            <a:off x="10990556" y="0"/>
            <a:ext cx="1210322"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9" name="TextBox 8">
            <a:extLst>
              <a:ext uri="{FF2B5EF4-FFF2-40B4-BE49-F238E27FC236}">
                <a16:creationId xmlns:a16="http://schemas.microsoft.com/office/drawing/2014/main" id="{01D72C06-585F-40A1-A348-C30225845AC6}"/>
              </a:ext>
            </a:extLst>
          </p:cNvPr>
          <p:cNvSpPr txBox="1"/>
          <p:nvPr/>
        </p:nvSpPr>
        <p:spPr>
          <a:xfrm>
            <a:off x="680937" y="715179"/>
            <a:ext cx="8638162" cy="5909310"/>
          </a:xfrm>
          <a:prstGeom prst="rect">
            <a:avLst/>
          </a:prstGeom>
          <a:noFill/>
        </p:spPr>
        <p:txBody>
          <a:bodyPr wrap="square">
            <a:spAutoFit/>
          </a:bodyPr>
          <a:lstStyle/>
          <a:p>
            <a:pPr algn="just"/>
            <a:r>
              <a:rPr lang="en-US" dirty="0"/>
              <a:t>For an array, where partitioning leads to unbalanced sub-arrays, like the example I mentioned above, the left sub-array has only 2 elements, and the right sub-array has 4 elements.</a:t>
            </a:r>
          </a:p>
          <a:p>
            <a:pPr algn="just"/>
            <a:r>
              <a:rPr lang="en-US" dirty="0"/>
              <a:t>And if keep getting unbalanced subarrays, the runtime is worst case, which is O(n</a:t>
            </a:r>
            <a:r>
              <a:rPr lang="en-US" baseline="30000" dirty="0"/>
              <a:t>2</a:t>
            </a:r>
            <a:r>
              <a:rPr lang="en-US" dirty="0"/>
              <a:t>)</a:t>
            </a:r>
          </a:p>
          <a:p>
            <a:pPr algn="just"/>
            <a:r>
              <a:rPr lang="en-US" dirty="0"/>
              <a:t>When partitioning the sub-arrays is roughly equal, the runtime is best, with a time complexity of O(n * log n).</a:t>
            </a:r>
          </a:p>
          <a:p>
            <a:pPr algn="just"/>
            <a:endParaRPr lang="en-US" dirty="0"/>
          </a:p>
          <a:p>
            <a:pPr algn="just"/>
            <a:r>
              <a:rPr lang="en-US" b="1" dirty="0"/>
              <a:t>To sum it up</a:t>
            </a:r>
          </a:p>
          <a:p>
            <a:pPr marL="285750" indent="-285750" algn="just">
              <a:buFont typeface="Wingdings" panose="05000000000000000000" pitchFamily="2" charset="2"/>
              <a:buChar char="§"/>
            </a:pPr>
            <a:r>
              <a:rPr lang="en-US" dirty="0"/>
              <a:t>Worst case time complexity [Big-O]: </a:t>
            </a:r>
            <a:r>
              <a:rPr lang="en-US" b="1" dirty="0"/>
              <a:t>O(n</a:t>
            </a:r>
            <a:r>
              <a:rPr lang="en-US" b="1" baseline="30000" dirty="0"/>
              <a:t>2</a:t>
            </a:r>
            <a:r>
              <a:rPr lang="en-US" b="1" dirty="0"/>
              <a:t>)</a:t>
            </a:r>
          </a:p>
          <a:p>
            <a:pPr marL="285750" indent="-285750" algn="just">
              <a:buFont typeface="Wingdings" panose="05000000000000000000" pitchFamily="2" charset="2"/>
              <a:buChar char="§"/>
            </a:pPr>
            <a:r>
              <a:rPr lang="en-US" dirty="0"/>
              <a:t>Best case time complexity [Big-omega]: </a:t>
            </a:r>
            <a:r>
              <a:rPr lang="en-US" b="1" dirty="0"/>
              <a:t>O(n * log n)</a:t>
            </a:r>
          </a:p>
          <a:p>
            <a:pPr marL="285750" indent="-285750" algn="just">
              <a:buFont typeface="Wingdings" panose="05000000000000000000" pitchFamily="2" charset="2"/>
              <a:buChar char="§"/>
            </a:pPr>
            <a:r>
              <a:rPr lang="en-US" dirty="0"/>
              <a:t>Average Time Complexity [Big-theta]: </a:t>
            </a:r>
            <a:r>
              <a:rPr lang="en-US" b="1" dirty="0"/>
              <a:t>O(n * log n)</a:t>
            </a:r>
          </a:p>
          <a:p>
            <a:pPr marL="285750" indent="-285750" algn="just">
              <a:buFont typeface="Wingdings" panose="05000000000000000000" pitchFamily="2" charset="2"/>
              <a:buChar char="§"/>
            </a:pPr>
            <a:endParaRPr lang="en-US" b="1" dirty="0"/>
          </a:p>
          <a:p>
            <a:pPr algn="just"/>
            <a:r>
              <a:rPr lang="en-US" dirty="0"/>
              <a:t>As we know now, if sub partition is created after unbalanced partition, quick sort will take longer time to complete. To avoid this, we can also choose the element to rotate randomly. It won't make any difference in the algorithm, as all we need to do is pick a random element from the array, swap it with the element at the last index, make it rotate round and continue with quick sort.</a:t>
            </a:r>
          </a:p>
          <a:p>
            <a:pPr algn="just"/>
            <a:endParaRPr lang="en-US" dirty="0"/>
          </a:p>
          <a:p>
            <a:pPr algn="just"/>
            <a:r>
              <a:rPr lang="en-US" dirty="0"/>
              <a:t>The required space of quick sort is very little, just extra space </a:t>
            </a:r>
            <a:r>
              <a:rPr lang="en-US" b="1" dirty="0"/>
              <a:t>O(n * log n). </a:t>
            </a:r>
            <a:r>
              <a:rPr lang="en-US" dirty="0"/>
              <a:t>Quick sort is not a stable sorting technique, so it can change the appearance of two identical elements in the list when sorting.</a:t>
            </a:r>
          </a:p>
        </p:txBody>
      </p:sp>
    </p:spTree>
    <p:extLst>
      <p:ext uri="{BB962C8B-B14F-4D97-AF65-F5344CB8AC3E}">
        <p14:creationId xmlns:p14="http://schemas.microsoft.com/office/powerpoint/2010/main" val="714503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678814" y="358646"/>
            <a:ext cx="4159515" cy="893105"/>
          </a:xfrm>
        </p:spPr>
        <p:txBody>
          <a:bodyPr>
            <a:normAutofit/>
          </a:bodyPr>
          <a:lstStyle/>
          <a:p>
            <a:pPr marL="0" indent="0" algn="l">
              <a:buFont typeface="Arial" panose="020B0604020202020204" pitchFamily="34" charset="0"/>
              <a:buNone/>
            </a:pPr>
            <a:r>
              <a:rPr lang="en-US" sz="4500" dirty="0"/>
              <a:t>INSERT SORT</a:t>
            </a:r>
          </a:p>
        </p:txBody>
      </p:sp>
      <p:sp>
        <p:nvSpPr>
          <p:cNvPr id="4" name="Oval 3">
            <a:extLst>
              <a:ext uri="{FF2B5EF4-FFF2-40B4-BE49-F238E27FC236}">
                <a16:creationId xmlns:a16="http://schemas.microsoft.com/office/drawing/2014/main" id="{F04472FF-5CE9-4C28-A4FF-E178C31EC58A}"/>
              </a:ext>
              <a:ext uri="{C183D7F6-B498-43B3-948B-1728B52AA6E4}">
                <adec:decorative xmlns:adec="http://schemas.microsoft.com/office/drawing/2017/decorative" val="1"/>
              </a:ext>
            </a:extLst>
          </p:cNvPr>
          <p:cNvSpPr/>
          <p:nvPr/>
        </p:nvSpPr>
        <p:spPr>
          <a:xfrm>
            <a:off x="5647050" y="1504950"/>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TextBox 4">
            <a:extLst>
              <a:ext uri="{FF2B5EF4-FFF2-40B4-BE49-F238E27FC236}">
                <a16:creationId xmlns:a16="http://schemas.microsoft.com/office/drawing/2014/main" id="{CFC6C871-D206-4292-AECC-3EBF29BE656A}"/>
              </a:ext>
            </a:extLst>
          </p:cNvPr>
          <p:cNvSpPr txBox="1"/>
          <p:nvPr/>
        </p:nvSpPr>
        <p:spPr>
          <a:xfrm>
            <a:off x="5732584" y="1528249"/>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6" name="Oval 5">
            <a:extLst>
              <a:ext uri="{FF2B5EF4-FFF2-40B4-BE49-F238E27FC236}">
                <a16:creationId xmlns:a16="http://schemas.microsoft.com/office/drawing/2014/main" id="{2914446E-8D49-40FF-8036-3BE0DA8E5B5A}"/>
              </a:ext>
              <a:ext uri="{C183D7F6-B498-43B3-948B-1728B52AA6E4}">
                <adec:decorative xmlns:adec="http://schemas.microsoft.com/office/drawing/2017/decorative" val="1"/>
              </a:ext>
            </a:extLst>
          </p:cNvPr>
          <p:cNvSpPr/>
          <p:nvPr/>
        </p:nvSpPr>
        <p:spPr>
          <a:xfrm>
            <a:off x="5647050" y="2449624"/>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TextBox 6">
            <a:extLst>
              <a:ext uri="{FF2B5EF4-FFF2-40B4-BE49-F238E27FC236}">
                <a16:creationId xmlns:a16="http://schemas.microsoft.com/office/drawing/2014/main" id="{743E3861-81FF-4843-A74C-8C4C7AE9AA66}"/>
              </a:ext>
            </a:extLst>
          </p:cNvPr>
          <p:cNvSpPr txBox="1"/>
          <p:nvPr/>
        </p:nvSpPr>
        <p:spPr>
          <a:xfrm>
            <a:off x="5723792" y="2481715"/>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8" name="Oval 7">
            <a:extLst>
              <a:ext uri="{FF2B5EF4-FFF2-40B4-BE49-F238E27FC236}">
                <a16:creationId xmlns:a16="http://schemas.microsoft.com/office/drawing/2014/main" id="{85A882D0-618F-4C0E-BCB7-2590F780786D}"/>
              </a:ext>
              <a:ext uri="{C183D7F6-B498-43B3-948B-1728B52AA6E4}">
                <adec:decorative xmlns:adec="http://schemas.microsoft.com/office/drawing/2017/decorative" val="1"/>
              </a:ext>
            </a:extLst>
          </p:cNvPr>
          <p:cNvSpPr/>
          <p:nvPr/>
        </p:nvSpPr>
        <p:spPr>
          <a:xfrm>
            <a:off x="5647050" y="3438640"/>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a:extLst>
              <a:ext uri="{FF2B5EF4-FFF2-40B4-BE49-F238E27FC236}">
                <a16:creationId xmlns:a16="http://schemas.microsoft.com/office/drawing/2014/main" id="{78F23F82-8FBB-4514-9D10-63CF6BF149CC}"/>
              </a:ext>
            </a:extLst>
          </p:cNvPr>
          <p:cNvSpPr txBox="1"/>
          <p:nvPr/>
        </p:nvSpPr>
        <p:spPr>
          <a:xfrm>
            <a:off x="5723792" y="3438640"/>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10" name="Oval 9">
            <a:extLst>
              <a:ext uri="{FF2B5EF4-FFF2-40B4-BE49-F238E27FC236}">
                <a16:creationId xmlns:a16="http://schemas.microsoft.com/office/drawing/2014/main" id="{C5E93AB5-365F-4AC2-8A09-45510506450C}"/>
              </a:ext>
              <a:ext uri="{C183D7F6-B498-43B3-948B-1728B52AA6E4}">
                <adec:decorative xmlns:adec="http://schemas.microsoft.com/office/drawing/2017/decorative" val="1"/>
              </a:ext>
            </a:extLst>
          </p:cNvPr>
          <p:cNvSpPr/>
          <p:nvPr/>
        </p:nvSpPr>
        <p:spPr>
          <a:xfrm>
            <a:off x="5647050" y="4334419"/>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a:extLst>
              <a:ext uri="{FF2B5EF4-FFF2-40B4-BE49-F238E27FC236}">
                <a16:creationId xmlns:a16="http://schemas.microsoft.com/office/drawing/2014/main" id="{09965983-80A0-4016-821C-2FFE79B6A9D3}"/>
              </a:ext>
            </a:extLst>
          </p:cNvPr>
          <p:cNvSpPr txBox="1"/>
          <p:nvPr/>
        </p:nvSpPr>
        <p:spPr>
          <a:xfrm>
            <a:off x="5723792" y="4357718"/>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17" name="Rectangle: Rounded Corners 16">
            <a:extLst>
              <a:ext uri="{FF2B5EF4-FFF2-40B4-BE49-F238E27FC236}">
                <a16:creationId xmlns:a16="http://schemas.microsoft.com/office/drawing/2014/main" id="{2755BD02-9987-4509-9B99-6266FB852554}"/>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Hung</a:t>
            </a:r>
          </a:p>
        </p:txBody>
      </p:sp>
      <p:sp>
        <p:nvSpPr>
          <p:cNvPr id="13" name="TextBox 12"/>
          <p:cNvSpPr txBox="1"/>
          <p:nvPr/>
        </p:nvSpPr>
        <p:spPr>
          <a:xfrm>
            <a:off x="6435635" y="1405139"/>
            <a:ext cx="2778034" cy="523220"/>
          </a:xfrm>
          <a:prstGeom prst="rect">
            <a:avLst/>
          </a:prstGeom>
          <a:noFill/>
        </p:spPr>
        <p:txBody>
          <a:bodyPr wrap="square" rtlCol="0">
            <a:spAutoFit/>
          </a:bodyPr>
          <a:lstStyle/>
          <a:p>
            <a:r>
              <a:rPr lang="en-US" sz="2800" dirty="0"/>
              <a:t>Definition</a:t>
            </a:r>
          </a:p>
        </p:txBody>
      </p:sp>
      <p:sp>
        <p:nvSpPr>
          <p:cNvPr id="14" name="TextBox 13"/>
          <p:cNvSpPr txBox="1"/>
          <p:nvPr/>
        </p:nvSpPr>
        <p:spPr>
          <a:xfrm>
            <a:off x="6435635" y="2385468"/>
            <a:ext cx="2325188" cy="523220"/>
          </a:xfrm>
          <a:prstGeom prst="rect">
            <a:avLst/>
          </a:prstGeom>
          <a:noFill/>
        </p:spPr>
        <p:txBody>
          <a:bodyPr wrap="square" rtlCol="0">
            <a:spAutoFit/>
          </a:bodyPr>
          <a:lstStyle/>
          <a:p>
            <a:r>
              <a:rPr lang="en-US" sz="2800" dirty="0"/>
              <a:t>Code demo</a:t>
            </a:r>
          </a:p>
        </p:txBody>
      </p:sp>
      <p:sp>
        <p:nvSpPr>
          <p:cNvPr id="18" name="TextBox 17"/>
          <p:cNvSpPr txBox="1"/>
          <p:nvPr/>
        </p:nvSpPr>
        <p:spPr>
          <a:xfrm>
            <a:off x="6435635" y="3365797"/>
            <a:ext cx="2325188" cy="523220"/>
          </a:xfrm>
          <a:prstGeom prst="rect">
            <a:avLst/>
          </a:prstGeom>
          <a:noFill/>
        </p:spPr>
        <p:txBody>
          <a:bodyPr wrap="square" rtlCol="0">
            <a:spAutoFit/>
          </a:bodyPr>
          <a:lstStyle/>
          <a:p>
            <a:r>
              <a:rPr lang="en-US" sz="2800" dirty="0"/>
              <a:t>Time complex</a:t>
            </a:r>
          </a:p>
        </p:txBody>
      </p:sp>
      <p:sp>
        <p:nvSpPr>
          <p:cNvPr id="19" name="TextBox 18"/>
          <p:cNvSpPr txBox="1"/>
          <p:nvPr/>
        </p:nvSpPr>
        <p:spPr>
          <a:xfrm>
            <a:off x="6435635" y="4296163"/>
            <a:ext cx="3056708" cy="523220"/>
          </a:xfrm>
          <a:prstGeom prst="rect">
            <a:avLst/>
          </a:prstGeom>
          <a:noFill/>
        </p:spPr>
        <p:txBody>
          <a:bodyPr wrap="square" rtlCol="0">
            <a:spAutoFit/>
          </a:bodyPr>
          <a:lstStyle/>
          <a:p>
            <a:r>
              <a:rPr lang="en-US" sz="2800" dirty="0"/>
              <a:t>Growth function</a:t>
            </a:r>
          </a:p>
        </p:txBody>
      </p:sp>
      <p:pic>
        <p:nvPicPr>
          <p:cNvPr id="1028" name="Picture 4" descr="How to Implement Insertion Sort in Java?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31" y="2046797"/>
            <a:ext cx="4958866" cy="28926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35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22216" y="975360"/>
            <a:ext cx="4868092" cy="400110"/>
          </a:xfrm>
          <a:prstGeom prst="rect">
            <a:avLst/>
          </a:prstGeom>
          <a:noFill/>
        </p:spPr>
        <p:txBody>
          <a:bodyPr wrap="square" rtlCol="0">
            <a:spAutoFit/>
          </a:bodyPr>
          <a:lstStyle/>
          <a:p>
            <a:r>
              <a:rPr lang="en-US" sz="2000" b="1" dirty="0"/>
              <a:t>1. Definition</a:t>
            </a:r>
          </a:p>
        </p:txBody>
      </p:sp>
      <p:sp>
        <p:nvSpPr>
          <p:cNvPr id="11" name="TextBox 10"/>
          <p:cNvSpPr txBox="1"/>
          <p:nvPr/>
        </p:nvSpPr>
        <p:spPr>
          <a:xfrm>
            <a:off x="322216" y="1550126"/>
            <a:ext cx="5399315" cy="3693319"/>
          </a:xfrm>
          <a:prstGeom prst="rect">
            <a:avLst/>
          </a:prstGeom>
          <a:noFill/>
        </p:spPr>
        <p:txBody>
          <a:bodyPr wrap="square" rtlCol="0">
            <a:spAutoFit/>
          </a:bodyPr>
          <a:lstStyle/>
          <a:p>
            <a:pPr marL="285750" indent="-285750">
              <a:buFontTx/>
              <a:buChar char="-"/>
            </a:pPr>
            <a:r>
              <a:rPr lang="en-US" dirty="0"/>
              <a:t>Insertion sort is a simple sorting algorithm that allows for efficient, in-place sorting of the array, one element at a time. By in-place sorting, we mean that the original array is modified and no temporary structures are needed.</a:t>
            </a:r>
          </a:p>
          <a:p>
            <a:pPr marL="285750" indent="-285750">
              <a:buFontTx/>
              <a:buChar char="-"/>
            </a:pPr>
            <a:endParaRPr lang="en-US" dirty="0"/>
          </a:p>
          <a:p>
            <a:pPr marL="285750" indent="-285750">
              <a:buFontTx/>
              <a:buChar char="-"/>
            </a:pPr>
            <a:r>
              <a:rPr lang="en-US" dirty="0"/>
              <a:t>Insertion sort is a sorting algorithm that places an unsorted element at its suitable place in each iteration.</a:t>
            </a:r>
          </a:p>
          <a:p>
            <a:pPr marL="285750" indent="-285750">
              <a:buFontTx/>
              <a:buChar char="-"/>
            </a:pPr>
            <a:endParaRPr lang="en-US" dirty="0"/>
          </a:p>
          <a:p>
            <a:pPr marL="285750" indent="-285750">
              <a:buFontTx/>
              <a:buChar char="-"/>
            </a:pPr>
            <a:r>
              <a:rPr lang="en-US" dirty="0"/>
              <a:t>Insertion sort works similarly as we sort cards in our hands in a card game.</a:t>
            </a:r>
          </a:p>
          <a:p>
            <a:endParaRPr lang="en-US" dirty="0"/>
          </a:p>
        </p:txBody>
      </p:sp>
      <p:pic>
        <p:nvPicPr>
          <p:cNvPr id="2050" name="Picture 2" descr="Insertion Sort in Java: Functionality, Implementation &amp;amp; Performance |  Stud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910" y="1994019"/>
            <a:ext cx="5573469" cy="26911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AC510531-67D6-4B62-880F-55DF9D3F1504}"/>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Hung</a:t>
            </a:r>
          </a:p>
        </p:txBody>
      </p:sp>
    </p:spTree>
    <p:extLst>
      <p:ext uri="{BB962C8B-B14F-4D97-AF65-F5344CB8AC3E}">
        <p14:creationId xmlns:p14="http://schemas.microsoft.com/office/powerpoint/2010/main" val="1611826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AC19ED-7CFA-4AF2-BE7E-6017F4B12C94}" type="slidenum">
              <a:rPr lang="en-US" noProof="0" smtClean="0"/>
              <a:t>27</a:t>
            </a:fld>
            <a:endParaRPr lang="en-US" noProof="0" dirty="0"/>
          </a:p>
        </p:txBody>
      </p:sp>
      <p:sp>
        <p:nvSpPr>
          <p:cNvPr id="5" name="TextBox 4"/>
          <p:cNvSpPr txBox="1"/>
          <p:nvPr/>
        </p:nvSpPr>
        <p:spPr>
          <a:xfrm>
            <a:off x="426720" y="418011"/>
            <a:ext cx="4502331" cy="461665"/>
          </a:xfrm>
          <a:prstGeom prst="rect">
            <a:avLst/>
          </a:prstGeom>
          <a:noFill/>
        </p:spPr>
        <p:txBody>
          <a:bodyPr wrap="square" rtlCol="0">
            <a:spAutoFit/>
          </a:bodyPr>
          <a:lstStyle/>
          <a:p>
            <a:r>
              <a:rPr lang="en-US" sz="2400" dirty="0"/>
              <a:t>2. How insert sort work?</a:t>
            </a:r>
          </a:p>
        </p:txBody>
      </p:sp>
      <p:sp>
        <p:nvSpPr>
          <p:cNvPr id="6" name="TextBox 5"/>
          <p:cNvSpPr txBox="1"/>
          <p:nvPr/>
        </p:nvSpPr>
        <p:spPr>
          <a:xfrm>
            <a:off x="426720" y="1097281"/>
            <a:ext cx="4362994" cy="3416320"/>
          </a:xfrm>
          <a:prstGeom prst="rect">
            <a:avLst/>
          </a:prstGeom>
          <a:noFill/>
        </p:spPr>
        <p:txBody>
          <a:bodyPr wrap="square" rtlCol="0">
            <a:spAutoFit/>
          </a:bodyPr>
          <a:lstStyle/>
          <a:p>
            <a:endParaRPr lang="en-US" dirty="0"/>
          </a:p>
          <a:p>
            <a:r>
              <a:rPr lang="en-US" dirty="0"/>
              <a:t>- To sort an array of size n in ascending order: </a:t>
            </a:r>
          </a:p>
          <a:p>
            <a:r>
              <a:rPr lang="en-US" dirty="0"/>
              <a:t>1: Iterate from </a:t>
            </a:r>
            <a:r>
              <a:rPr lang="en-US" dirty="0" err="1"/>
              <a:t>arr</a:t>
            </a:r>
            <a:r>
              <a:rPr lang="en-US" dirty="0"/>
              <a:t>[1] to </a:t>
            </a:r>
            <a:r>
              <a:rPr lang="en-US" dirty="0" err="1"/>
              <a:t>arr</a:t>
            </a:r>
            <a:r>
              <a:rPr lang="en-US" dirty="0"/>
              <a:t>[n] over the array. </a:t>
            </a:r>
          </a:p>
          <a:p>
            <a:r>
              <a:rPr lang="en-US" dirty="0"/>
              <a:t>2: Compare the current element (key) to its predecessor. </a:t>
            </a:r>
          </a:p>
          <a:p>
            <a:r>
              <a:rPr lang="en-US" dirty="0"/>
              <a:t>3: If the key element is smaller than its predecessor, compare it to the elements before. Move the greater elements one position up to make space for the swapped element.</a:t>
            </a:r>
          </a:p>
        </p:txBody>
      </p:sp>
      <p:pic>
        <p:nvPicPr>
          <p:cNvPr id="7" name="Picture 6"/>
          <p:cNvPicPr>
            <a:picLocks noChangeAspect="1"/>
          </p:cNvPicPr>
          <p:nvPr/>
        </p:nvPicPr>
        <p:blipFill>
          <a:blip r:embed="rId2"/>
          <a:stretch>
            <a:fillRect/>
          </a:stretch>
        </p:blipFill>
        <p:spPr>
          <a:xfrm>
            <a:off x="6696890" y="875051"/>
            <a:ext cx="4766805" cy="4741978"/>
          </a:xfrm>
          <a:prstGeom prst="rect">
            <a:avLst/>
          </a:prstGeom>
        </p:spPr>
      </p:pic>
      <p:sp>
        <p:nvSpPr>
          <p:cNvPr id="8" name="Rectangle: Rounded Corners 7">
            <a:extLst>
              <a:ext uri="{FF2B5EF4-FFF2-40B4-BE49-F238E27FC236}">
                <a16:creationId xmlns:a16="http://schemas.microsoft.com/office/drawing/2014/main" id="{5D623007-D9D7-4EB2-9F3F-E2B7D4985052}"/>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Hung</a:t>
            </a:r>
          </a:p>
        </p:txBody>
      </p:sp>
    </p:spTree>
    <p:extLst>
      <p:ext uri="{BB962C8B-B14F-4D97-AF65-F5344CB8AC3E}">
        <p14:creationId xmlns:p14="http://schemas.microsoft.com/office/powerpoint/2010/main" val="2368511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784013" y="587375"/>
            <a:ext cx="407987" cy="365125"/>
          </a:xfrm>
        </p:spPr>
        <p:txBody>
          <a:bodyPr/>
          <a:lstStyle/>
          <a:p>
            <a:fld id="{7AAC19ED-7CFA-4AF2-BE7E-6017F4B12C94}" type="slidenum">
              <a:rPr lang="en-US" noProof="0" smtClean="0"/>
              <a:t>28</a:t>
            </a:fld>
            <a:endParaRPr lang="en-US" noProof="0" dirty="0"/>
          </a:p>
        </p:txBody>
      </p:sp>
      <p:sp>
        <p:nvSpPr>
          <p:cNvPr id="7" name="TextBox 6"/>
          <p:cNvSpPr txBox="1"/>
          <p:nvPr/>
        </p:nvSpPr>
        <p:spPr>
          <a:xfrm>
            <a:off x="145324" y="418056"/>
            <a:ext cx="3370218" cy="400110"/>
          </a:xfrm>
          <a:prstGeom prst="rect">
            <a:avLst/>
          </a:prstGeom>
          <a:noFill/>
        </p:spPr>
        <p:txBody>
          <a:bodyPr wrap="square" rtlCol="0">
            <a:spAutoFit/>
          </a:bodyPr>
          <a:lstStyle/>
          <a:p>
            <a:r>
              <a:rPr lang="en-US" sz="2000" dirty="0"/>
              <a:t>2. Code demo</a:t>
            </a:r>
          </a:p>
        </p:txBody>
      </p:sp>
      <p:pic>
        <p:nvPicPr>
          <p:cNvPr id="8" name="Picture 7"/>
          <p:cNvPicPr>
            <a:picLocks noChangeAspect="1"/>
          </p:cNvPicPr>
          <p:nvPr/>
        </p:nvPicPr>
        <p:blipFill>
          <a:blip r:embed="rId2"/>
          <a:stretch>
            <a:fillRect/>
          </a:stretch>
        </p:blipFill>
        <p:spPr>
          <a:xfrm>
            <a:off x="5496403" y="461555"/>
            <a:ext cx="6287609" cy="56870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p:cNvPicPr>
            <a:picLocks noChangeAspect="1"/>
          </p:cNvPicPr>
          <p:nvPr/>
        </p:nvPicPr>
        <p:blipFill>
          <a:blip r:embed="rId3"/>
          <a:stretch>
            <a:fillRect/>
          </a:stretch>
        </p:blipFill>
        <p:spPr>
          <a:xfrm>
            <a:off x="0" y="817385"/>
            <a:ext cx="5141466" cy="2783065"/>
          </a:xfrm>
          <a:prstGeom prst="rect">
            <a:avLst/>
          </a:prstGeom>
        </p:spPr>
      </p:pic>
      <p:sp>
        <p:nvSpPr>
          <p:cNvPr id="11" name="Rectangle 10"/>
          <p:cNvSpPr/>
          <p:nvPr/>
        </p:nvSpPr>
        <p:spPr>
          <a:xfrm>
            <a:off x="162507" y="3957538"/>
            <a:ext cx="4904560" cy="2062103"/>
          </a:xfrm>
          <a:prstGeom prst="rect">
            <a:avLst/>
          </a:prstGeom>
        </p:spPr>
        <p:txBody>
          <a:bodyPr wrap="square">
            <a:spAutoFit/>
          </a:bodyPr>
          <a:lstStyle/>
          <a:p>
            <a:r>
              <a:rPr lang="en-US" sz="1600" dirty="0"/>
              <a:t>- An insertion sort starts by considering the two first elements of the array data, which are data[0] and data[1]</a:t>
            </a:r>
          </a:p>
          <a:p>
            <a:endParaRPr lang="en-US" sz="1600" dirty="0"/>
          </a:p>
          <a:p>
            <a:r>
              <a:rPr lang="en-US" sz="1600" dirty="0"/>
              <a:t>- Next, the third element, data[2], is considered and inserted into its proper place (ascending)</a:t>
            </a:r>
          </a:p>
          <a:p>
            <a:endParaRPr lang="en-US" sz="1600" dirty="0"/>
          </a:p>
          <a:p>
            <a:r>
              <a:rPr lang="en-US" sz="1600" dirty="0"/>
              <a:t>- Its complexity is O(n2) and best case is O(n)</a:t>
            </a:r>
          </a:p>
        </p:txBody>
      </p:sp>
      <p:sp>
        <p:nvSpPr>
          <p:cNvPr id="9" name="Rectangle: Rounded Corners 8">
            <a:extLst>
              <a:ext uri="{FF2B5EF4-FFF2-40B4-BE49-F238E27FC236}">
                <a16:creationId xmlns:a16="http://schemas.microsoft.com/office/drawing/2014/main" id="{410DA136-ED02-4F19-9EA7-67AA07D7BD44}"/>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Hung</a:t>
            </a:r>
          </a:p>
        </p:txBody>
      </p:sp>
    </p:spTree>
    <p:extLst>
      <p:ext uri="{BB962C8B-B14F-4D97-AF65-F5344CB8AC3E}">
        <p14:creationId xmlns:p14="http://schemas.microsoft.com/office/powerpoint/2010/main" val="3772118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0926" y="383177"/>
            <a:ext cx="3152503" cy="461665"/>
          </a:xfrm>
          <a:prstGeom prst="rect">
            <a:avLst/>
          </a:prstGeom>
          <a:noFill/>
        </p:spPr>
        <p:txBody>
          <a:bodyPr wrap="square" rtlCol="0">
            <a:spAutoFit/>
          </a:bodyPr>
          <a:lstStyle/>
          <a:p>
            <a:r>
              <a:rPr lang="en-US" sz="2400" dirty="0"/>
              <a:t>3. Time complex</a:t>
            </a:r>
          </a:p>
        </p:txBody>
      </p:sp>
      <p:graphicFrame>
        <p:nvGraphicFramePr>
          <p:cNvPr id="17" name="Table 16"/>
          <p:cNvGraphicFramePr>
            <a:graphicFrameLocks noGrp="1"/>
          </p:cNvGraphicFramePr>
          <p:nvPr/>
        </p:nvGraphicFramePr>
        <p:xfrm>
          <a:off x="6313036" y="1566443"/>
          <a:ext cx="5686700" cy="3135086"/>
        </p:xfrm>
        <a:graphic>
          <a:graphicData uri="http://schemas.openxmlformats.org/drawingml/2006/table">
            <a:tbl>
              <a:tblPr firstRow="1" firstCol="1" bandRow="1">
                <a:tableStyleId>{125E5076-3810-47DD-B79F-674D7AD40C01}</a:tableStyleId>
              </a:tblPr>
              <a:tblGrid>
                <a:gridCol w="2843350">
                  <a:extLst>
                    <a:ext uri="{9D8B030D-6E8A-4147-A177-3AD203B41FA5}">
                      <a16:colId xmlns:a16="http://schemas.microsoft.com/office/drawing/2014/main" val="4181560089"/>
                    </a:ext>
                  </a:extLst>
                </a:gridCol>
                <a:gridCol w="2843350">
                  <a:extLst>
                    <a:ext uri="{9D8B030D-6E8A-4147-A177-3AD203B41FA5}">
                      <a16:colId xmlns:a16="http://schemas.microsoft.com/office/drawing/2014/main" val="2304435392"/>
                    </a:ext>
                  </a:extLst>
                </a:gridCol>
              </a:tblGrid>
              <a:tr h="575869">
                <a:tc>
                  <a:txBody>
                    <a:bodyPr/>
                    <a:lstStyle/>
                    <a:p>
                      <a:pPr marL="0" marR="0" algn="ctr">
                        <a:lnSpc>
                          <a:spcPct val="107000"/>
                        </a:lnSpc>
                        <a:spcBef>
                          <a:spcPts val="0"/>
                        </a:spcBef>
                        <a:spcAft>
                          <a:spcPts val="0"/>
                        </a:spcAft>
                      </a:pPr>
                      <a:r>
                        <a:rPr lang="en-US" sz="1600" dirty="0">
                          <a:effectLst/>
                        </a:rPr>
                        <a:t>Best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solidFill>
                      <a:schemeClr val="accent1">
                        <a:lumMod val="75000"/>
                      </a:schemeClr>
                    </a:solidFill>
                  </a:tcPr>
                </a:tc>
                <a:tc>
                  <a:txBody>
                    <a:bodyPr/>
                    <a:lstStyle/>
                    <a:p>
                      <a:pPr marL="0" marR="0" algn="ctr">
                        <a:lnSpc>
                          <a:spcPct val="107000"/>
                        </a:lnSpc>
                        <a:spcBef>
                          <a:spcPts val="0"/>
                        </a:spcBef>
                        <a:spcAft>
                          <a:spcPts val="0"/>
                        </a:spcAft>
                      </a:pPr>
                      <a:r>
                        <a:rPr lang="en-US" sz="1600" dirty="0">
                          <a:effectLst/>
                        </a:rPr>
                        <a:t>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solidFill>
                      <a:schemeClr val="accent1"/>
                    </a:solidFill>
                  </a:tcPr>
                </a:tc>
                <a:extLst>
                  <a:ext uri="{0D108BD9-81ED-4DB2-BD59-A6C34878D82A}">
                    <a16:rowId xmlns:a16="http://schemas.microsoft.com/office/drawing/2014/main" val="1869633885"/>
                  </a:ext>
                </a:extLst>
              </a:tr>
              <a:tr h="589730">
                <a:tc>
                  <a:txBody>
                    <a:bodyPr/>
                    <a:lstStyle/>
                    <a:p>
                      <a:pPr marL="0" marR="0" algn="ctr">
                        <a:lnSpc>
                          <a:spcPct val="107000"/>
                        </a:lnSpc>
                        <a:spcBef>
                          <a:spcPts val="0"/>
                        </a:spcBef>
                        <a:spcAft>
                          <a:spcPts val="0"/>
                        </a:spcAft>
                      </a:pPr>
                      <a:r>
                        <a:rPr lang="en-US" sz="1600" dirty="0">
                          <a:effectLst/>
                        </a:rPr>
                        <a:t>Worst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tc>
                <a:tc>
                  <a:txBody>
                    <a:bodyPr/>
                    <a:lstStyle/>
                    <a:p>
                      <a:pPr marL="0" marR="0" algn="ctr">
                        <a:lnSpc>
                          <a:spcPct val="107000"/>
                        </a:lnSpc>
                        <a:spcBef>
                          <a:spcPts val="0"/>
                        </a:spcBef>
                        <a:spcAft>
                          <a:spcPts val="0"/>
                        </a:spcAft>
                      </a:pPr>
                      <a:r>
                        <a:rPr lang="en-US" sz="1600" dirty="0">
                          <a:effectLst/>
                        </a:rPr>
                        <a:t>O(n</a:t>
                      </a:r>
                      <a:r>
                        <a:rPr lang="en-US" sz="1050" baseline="30000" dirty="0">
                          <a:effectLst/>
                        </a:rPr>
                        <a:t>2</a:t>
                      </a:r>
                      <a:r>
                        <a:rPr lang="en-US" sz="16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solidFill>
                      <a:schemeClr val="accent1"/>
                    </a:solidFill>
                  </a:tcPr>
                </a:tc>
                <a:extLst>
                  <a:ext uri="{0D108BD9-81ED-4DB2-BD59-A6C34878D82A}">
                    <a16:rowId xmlns:a16="http://schemas.microsoft.com/office/drawing/2014/main" val="1904851609"/>
                  </a:ext>
                </a:extLst>
              </a:tr>
              <a:tr h="589730">
                <a:tc>
                  <a:txBody>
                    <a:bodyPr/>
                    <a:lstStyle/>
                    <a:p>
                      <a:pPr marL="0" marR="0" algn="ctr">
                        <a:lnSpc>
                          <a:spcPct val="107000"/>
                        </a:lnSpc>
                        <a:spcBef>
                          <a:spcPts val="0"/>
                        </a:spcBef>
                        <a:spcAft>
                          <a:spcPts val="0"/>
                        </a:spcAft>
                      </a:pPr>
                      <a:r>
                        <a:rPr lang="en-US" sz="1600" dirty="0">
                          <a:effectLst/>
                        </a:rPr>
                        <a:t>Average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tc>
                <a:tc>
                  <a:txBody>
                    <a:bodyPr/>
                    <a:lstStyle/>
                    <a:p>
                      <a:pPr marL="0" marR="0" algn="ctr">
                        <a:lnSpc>
                          <a:spcPct val="107000"/>
                        </a:lnSpc>
                        <a:spcBef>
                          <a:spcPts val="0"/>
                        </a:spcBef>
                        <a:spcAft>
                          <a:spcPts val="0"/>
                        </a:spcAft>
                      </a:pPr>
                      <a:r>
                        <a:rPr lang="en-US" sz="1600" dirty="0">
                          <a:effectLst/>
                        </a:rPr>
                        <a:t>O(n</a:t>
                      </a:r>
                      <a:r>
                        <a:rPr lang="en-US" sz="1050" baseline="30000" dirty="0">
                          <a:effectLst/>
                        </a:rPr>
                        <a:t>2</a:t>
                      </a:r>
                      <a:r>
                        <a:rPr lang="en-US" sz="16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tc>
                <a:extLst>
                  <a:ext uri="{0D108BD9-81ED-4DB2-BD59-A6C34878D82A}">
                    <a16:rowId xmlns:a16="http://schemas.microsoft.com/office/drawing/2014/main" val="1887665433"/>
                  </a:ext>
                </a:extLst>
              </a:tr>
              <a:tr h="589730">
                <a:tc>
                  <a:txBody>
                    <a:bodyPr/>
                    <a:lstStyle/>
                    <a:p>
                      <a:pPr marL="0" marR="0" algn="ctr">
                        <a:lnSpc>
                          <a:spcPct val="107000"/>
                        </a:lnSpc>
                        <a:spcBef>
                          <a:spcPts val="0"/>
                        </a:spcBef>
                        <a:spcAft>
                          <a:spcPts val="0"/>
                        </a:spcAft>
                      </a:pPr>
                      <a:r>
                        <a:rPr lang="en-US" sz="1600" dirty="0">
                          <a:effectLst/>
                        </a:rPr>
                        <a:t>Space Complexity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tc>
                <a:tc>
                  <a:txBody>
                    <a:bodyPr/>
                    <a:lstStyle/>
                    <a:p>
                      <a:pPr marL="0" marR="0" algn="ctr">
                        <a:lnSpc>
                          <a:spcPct val="107000"/>
                        </a:lnSpc>
                        <a:spcBef>
                          <a:spcPts val="0"/>
                        </a:spcBef>
                        <a:spcAft>
                          <a:spcPts val="0"/>
                        </a:spcAft>
                      </a:pPr>
                      <a:r>
                        <a:rPr lang="en-US" sz="1600" dirty="0">
                          <a:effectLst/>
                        </a:rPr>
                        <a:t>O(1)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solidFill>
                      <a:schemeClr val="accent1"/>
                    </a:solidFill>
                  </a:tcPr>
                </a:tc>
                <a:extLst>
                  <a:ext uri="{0D108BD9-81ED-4DB2-BD59-A6C34878D82A}">
                    <a16:rowId xmlns:a16="http://schemas.microsoft.com/office/drawing/2014/main" val="541149102"/>
                  </a:ext>
                </a:extLst>
              </a:tr>
              <a:tr h="790027">
                <a:tc>
                  <a:txBody>
                    <a:bodyPr/>
                    <a:lstStyle/>
                    <a:p>
                      <a:pPr marL="0" marR="0" algn="ctr">
                        <a:lnSpc>
                          <a:spcPct val="107000"/>
                        </a:lnSpc>
                        <a:spcBef>
                          <a:spcPts val="0"/>
                        </a:spcBef>
                        <a:spcAft>
                          <a:spcPts val="0"/>
                        </a:spcAft>
                      </a:pPr>
                      <a:r>
                        <a:rPr lang="en-US" sz="1600" dirty="0">
                          <a:effectLst/>
                        </a:rPr>
                        <a:t>Stability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tc>
                <a:tc>
                  <a:txBody>
                    <a:bodyPr/>
                    <a:lstStyle/>
                    <a:p>
                      <a:pPr marL="0" marR="0" algn="ctr">
                        <a:lnSpc>
                          <a:spcPct val="107000"/>
                        </a:lnSpc>
                        <a:spcBef>
                          <a:spcPts val="0"/>
                        </a:spcBef>
                        <a:spcAft>
                          <a:spcPts val="0"/>
                        </a:spcAft>
                      </a:pPr>
                      <a:r>
                        <a:rPr lang="en-US" sz="16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20316" marR="220316" marT="110158" marB="110158" anchor="ctr"/>
                </a:tc>
                <a:extLst>
                  <a:ext uri="{0D108BD9-81ED-4DB2-BD59-A6C34878D82A}">
                    <a16:rowId xmlns:a16="http://schemas.microsoft.com/office/drawing/2014/main" val="496249330"/>
                  </a:ext>
                </a:extLst>
              </a:tr>
            </a:tbl>
          </a:graphicData>
        </a:graphic>
      </p:graphicFrame>
      <p:sp>
        <p:nvSpPr>
          <p:cNvPr id="18" name="Rectangle 17"/>
          <p:cNvSpPr/>
          <p:nvPr/>
        </p:nvSpPr>
        <p:spPr>
          <a:xfrm>
            <a:off x="82391" y="844842"/>
            <a:ext cx="6096000" cy="5632311"/>
          </a:xfrm>
          <a:prstGeom prst="rect">
            <a:avLst/>
          </a:prstGeom>
        </p:spPr>
        <p:txBody>
          <a:bodyPr>
            <a:spAutoFit/>
          </a:bodyPr>
          <a:lstStyle/>
          <a:p>
            <a:r>
              <a:rPr lang="en-US" dirty="0"/>
              <a:t>- Worst Case Complexity: O(n2)</a:t>
            </a:r>
          </a:p>
          <a:p>
            <a:r>
              <a:rPr lang="en-US" dirty="0"/>
              <a:t>+ Suppose, an array is in ascending order, and you want to sort it in descending order. In this case, worst case complexity occurs.</a:t>
            </a:r>
          </a:p>
          <a:p>
            <a:r>
              <a:rPr lang="en-US" dirty="0"/>
              <a:t>+ Each element has to be compared with each of the other elements so, for every nth element, (n-1) number of comparisons are made.</a:t>
            </a:r>
          </a:p>
          <a:p>
            <a:endParaRPr lang="en-US" dirty="0"/>
          </a:p>
          <a:p>
            <a:r>
              <a:rPr lang="en-US" dirty="0"/>
              <a:t>- Best Case Complexity: O(n)</a:t>
            </a:r>
          </a:p>
          <a:p>
            <a:r>
              <a:rPr lang="en-US" dirty="0"/>
              <a:t>+ When the array is already sorted, the outer loop runs for n number of times whereas the inner loop does not run at all. + So, there are only n number of comparisons. Thus, complexity is linear.</a:t>
            </a:r>
          </a:p>
          <a:p>
            <a:endParaRPr lang="en-US" dirty="0"/>
          </a:p>
          <a:p>
            <a:r>
              <a:rPr lang="en-US" dirty="0"/>
              <a:t>- Average Case Complexity: O(n2)</a:t>
            </a:r>
          </a:p>
          <a:p>
            <a:r>
              <a:rPr lang="en-US" dirty="0"/>
              <a:t>+ It occurs when the elements of an array are in jumbled order (neither ascending nor descending).</a:t>
            </a:r>
          </a:p>
          <a:p>
            <a:r>
              <a:rPr lang="en-US" dirty="0"/>
              <a:t>- Space Complexity</a:t>
            </a:r>
          </a:p>
          <a:p>
            <a:r>
              <a:rPr lang="en-US" dirty="0"/>
              <a:t>+ Space complexity is O(1) because an extra variable key is used. </a:t>
            </a:r>
          </a:p>
        </p:txBody>
      </p:sp>
      <p:sp>
        <p:nvSpPr>
          <p:cNvPr id="5" name="Rectangle: Rounded Corners 4">
            <a:extLst>
              <a:ext uri="{FF2B5EF4-FFF2-40B4-BE49-F238E27FC236}">
                <a16:creationId xmlns:a16="http://schemas.microsoft.com/office/drawing/2014/main" id="{6A479DBA-D97A-4CE8-8EA0-317717CC9A64}"/>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Hung</a:t>
            </a:r>
          </a:p>
        </p:txBody>
      </p:sp>
    </p:spTree>
    <p:extLst>
      <p:ext uri="{BB962C8B-B14F-4D97-AF65-F5344CB8AC3E}">
        <p14:creationId xmlns:p14="http://schemas.microsoft.com/office/powerpoint/2010/main" val="547220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chemeClr val="accent1">
                <a:lumMod val="67000"/>
              </a:schemeClr>
            </a:gs>
            <a:gs pos="31000">
              <a:schemeClr val="accent1">
                <a:lumMod val="97000"/>
                <a:lumOff val="3000"/>
              </a:schemeClr>
            </a:gs>
            <a:gs pos="74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88461" y="91241"/>
            <a:ext cx="8286946" cy="771284"/>
          </a:xfrm>
        </p:spPr>
        <p:txBody>
          <a:bodyPr>
            <a:normAutofit fontScale="90000"/>
          </a:bodyPr>
          <a:lstStyle/>
          <a:p>
            <a:pPr algn="ctr"/>
            <a:r>
              <a:rPr lang="en-US" dirty="0"/>
              <a:t>PREVIOUS PRESENTATION</a:t>
            </a:r>
          </a:p>
        </p:txBody>
      </p:sp>
      <p:sp>
        <p:nvSpPr>
          <p:cNvPr id="2" name="Slide Number Placeholder 1">
            <a:extLst>
              <a:ext uri="{FF2B5EF4-FFF2-40B4-BE49-F238E27FC236}">
                <a16:creationId xmlns:a16="http://schemas.microsoft.com/office/drawing/2014/main" id="{DF632A65-4DB8-40F7-92EA-A338699FC860}"/>
              </a:ext>
            </a:extLst>
          </p:cNvPr>
          <p:cNvSpPr>
            <a:spLocks noGrp="1"/>
          </p:cNvSpPr>
          <p:nvPr>
            <p:ph type="sldNum" sz="quarter" idx="12"/>
          </p:nvPr>
        </p:nvSpPr>
        <p:spPr/>
        <p:txBody>
          <a:bodyPr/>
          <a:lstStyle/>
          <a:p>
            <a:fld id="{7AAC19ED-7CFA-4AF2-BE7E-6017F4B12C94}" type="slidenum">
              <a:rPr lang="en-US" smtClean="0"/>
              <a:t>3</a:t>
            </a:fld>
            <a:endParaRPr lang="en-US" dirty="0"/>
          </a:p>
        </p:txBody>
      </p:sp>
      <p:sp>
        <p:nvSpPr>
          <p:cNvPr id="10" name="Left Brace 9">
            <a:extLst>
              <a:ext uri="{FF2B5EF4-FFF2-40B4-BE49-F238E27FC236}">
                <a16:creationId xmlns:a16="http://schemas.microsoft.com/office/drawing/2014/main" id="{F00C981B-4B92-45F8-852F-FF4EC13FE3A5}"/>
              </a:ext>
            </a:extLst>
          </p:cNvPr>
          <p:cNvSpPr/>
          <p:nvPr/>
        </p:nvSpPr>
        <p:spPr>
          <a:xfrm>
            <a:off x="1002891" y="1595284"/>
            <a:ext cx="1297857" cy="3667432"/>
          </a:xfrm>
          <a:prstGeom prst="leftBrace">
            <a:avLst/>
          </a:prstGeom>
          <a:ln w="28575">
            <a:solidFill>
              <a:schemeClr val="tx1"/>
            </a:solidFill>
          </a:ln>
          <a:effectLst>
            <a:outerShdw blurRad="76200" dist="12700" dir="2700000" sy="-23000" kx="-8004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F627BDD8-8385-454B-BD9A-359EC4C78B81}"/>
              </a:ext>
            </a:extLst>
          </p:cNvPr>
          <p:cNvSpPr/>
          <p:nvPr/>
        </p:nvSpPr>
        <p:spPr>
          <a:xfrm>
            <a:off x="8912942" y="1595284"/>
            <a:ext cx="1386348" cy="3667432"/>
          </a:xfrm>
          <a:prstGeom prst="rightBrace">
            <a:avLst>
              <a:gd name="adj1" fmla="val 3571"/>
              <a:gd name="adj2" fmla="val 48928"/>
            </a:avLst>
          </a:prstGeom>
          <a:ln w="28575">
            <a:solidFill>
              <a:schemeClr val="tx1"/>
            </a:solidFill>
          </a:ln>
          <a:effectLst>
            <a:outerShdw blurRad="76200" dist="12700" dir="2700000" sy="-23000" kx="-8004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4367E8E0-E5FD-4618-8F4B-FF17E7027FE6}"/>
              </a:ext>
            </a:extLst>
          </p:cNvPr>
          <p:cNvSpPr txBox="1"/>
          <p:nvPr/>
        </p:nvSpPr>
        <p:spPr>
          <a:xfrm>
            <a:off x="2300748" y="1848464"/>
            <a:ext cx="7305368" cy="2585003"/>
          </a:xfrm>
          <a:prstGeom prst="rect">
            <a:avLst/>
          </a:prstGeom>
          <a:noFill/>
        </p:spPr>
        <p:txBody>
          <a:bodyPr wrap="square" rtlCol="0">
            <a:spAutoFit/>
          </a:bodyPr>
          <a:lstStyle/>
          <a:p>
            <a:pPr>
              <a:lnSpc>
                <a:spcPct val="150000"/>
              </a:lnSpc>
            </a:pPr>
            <a:r>
              <a:rPr lang="en-US" sz="2800" dirty="0">
                <a:latin typeface=".VnAvantH" panose="020B7200000000000000" pitchFamily="34" charset="0"/>
              </a:rPr>
              <a:t>Algorithm Analysis</a:t>
            </a:r>
          </a:p>
          <a:p>
            <a:pPr>
              <a:lnSpc>
                <a:spcPct val="150000"/>
              </a:lnSpc>
            </a:pPr>
            <a:r>
              <a:rPr lang="en-US" sz="2800" dirty="0">
                <a:effectLst/>
                <a:latin typeface=".VnAvantH" panose="020B7200000000000000" pitchFamily="34" charset="0"/>
                <a:ea typeface="Calibri" panose="020F0502020204030204" pitchFamily="34" charset="0"/>
              </a:rPr>
              <a:t>Asymptotic Analysis</a:t>
            </a:r>
          </a:p>
          <a:p>
            <a:pPr>
              <a:lnSpc>
                <a:spcPct val="150000"/>
              </a:lnSpc>
            </a:pPr>
            <a:r>
              <a:rPr lang="en-US" sz="2800" dirty="0">
                <a:effectLst/>
                <a:latin typeface=".VnAvantH" panose="020B7200000000000000" pitchFamily="34" charset="0"/>
                <a:ea typeface="Calibri" panose="020F0502020204030204" pitchFamily="34" charset="0"/>
              </a:rPr>
              <a:t>How Does Asymptotic Analysis Work</a:t>
            </a:r>
            <a:endParaRPr lang="en-US" sz="2800" dirty="0">
              <a:latin typeface=".VnAvantH" panose="020B7200000000000000" pitchFamily="34" charset="0"/>
              <a:ea typeface="Calibri" panose="020F0502020204030204" pitchFamily="34" charset="0"/>
            </a:endParaRPr>
          </a:p>
          <a:p>
            <a:pPr>
              <a:lnSpc>
                <a:spcPct val="150000"/>
              </a:lnSpc>
            </a:pPr>
            <a:r>
              <a:rPr lang="en-US" sz="2800" dirty="0">
                <a:effectLst/>
                <a:latin typeface=".VnAvantH" panose="020B7200000000000000" pitchFamily="34" charset="0"/>
                <a:ea typeface="Calibri" panose="020F0502020204030204" pitchFamily="34" charset="0"/>
              </a:rPr>
              <a:t>Asymptotic</a:t>
            </a:r>
            <a:r>
              <a:rPr lang="en-US" sz="2400" dirty="0">
                <a:effectLst/>
                <a:latin typeface=".VnAvantH" panose="020B7200000000000000" pitchFamily="34" charset="0"/>
                <a:ea typeface="Calibri" panose="020F0502020204030204" pitchFamily="34" charset="0"/>
              </a:rPr>
              <a:t> </a:t>
            </a:r>
            <a:r>
              <a:rPr lang="en-US" sz="2800" dirty="0">
                <a:latin typeface=".VnAvantH" panose="020B7200000000000000" pitchFamily="34" charset="0"/>
              </a:rPr>
              <a:t>Notations</a:t>
            </a:r>
          </a:p>
        </p:txBody>
      </p:sp>
    </p:spTree>
    <p:extLst>
      <p:ext uri="{BB962C8B-B14F-4D97-AF65-F5344CB8AC3E}">
        <p14:creationId xmlns:p14="http://schemas.microsoft.com/office/powerpoint/2010/main" val="3927010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97563" y="777240"/>
            <a:ext cx="4117848" cy="914400"/>
          </a:xfrm>
        </p:spPr>
        <p:txBody>
          <a:bodyPr>
            <a:noAutofit/>
          </a:bodyPr>
          <a:lstStyle/>
          <a:p>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Picture Placeholder 5">
            <a:extLst>
              <a:ext uri="{FF2B5EF4-FFF2-40B4-BE49-F238E27FC236}">
                <a16:creationId xmlns:a16="http://schemas.microsoft.com/office/drawing/2014/main" id="{84C052BB-9BD4-4276-9D07-A60BD65BCD04}"/>
              </a:ext>
            </a:extLst>
          </p:cNvPr>
          <p:cNvPicPr>
            <a:picLocks noGrp="1" noChangeAspect="1"/>
          </p:cNvPicPr>
          <p:nvPr>
            <p:ph type="pic" idx="1"/>
          </p:nvPr>
        </p:nvPicPr>
        <p:blipFill rotWithShape="1">
          <a:blip r:embed="rId2"/>
          <a:srcRect t="9187" b="9187"/>
          <a:stretch/>
        </p:blipFill>
        <p:spPr>
          <a:xfrm>
            <a:off x="781250" y="777240"/>
            <a:ext cx="6419193" cy="5318760"/>
          </a:xfrm>
          <a:prstGeom prst="rect">
            <a:avLst/>
          </a:prstGeom>
          <a:solidFill>
            <a:srgbClr val="FFFFFF">
              <a:shade val="85000"/>
            </a:srgbClr>
          </a:solidFill>
          <a:ln w="190500" cap="sq">
            <a:solidFill>
              <a:srgbClr val="FFFFFF"/>
            </a:solidFill>
            <a:miter lim="800000"/>
          </a:ln>
          <a:effectLst>
            <a:glow rad="228600">
              <a:schemeClr val="accent1">
                <a:satMod val="175000"/>
                <a:alpha val="40000"/>
              </a:schemeClr>
            </a:glow>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2" descr="fb logo">
            <a:extLst>
              <a:ext uri="{FF2B5EF4-FFF2-40B4-BE49-F238E27FC236}">
                <a16:creationId xmlns:a16="http://schemas.microsoft.com/office/drawing/2014/main" id="{B3627B55-A294-4AF8-A824-089F0A50F7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0398" y="2138129"/>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Messenger on the App Store | Find friends app, App, Messaging app">
            <a:extLst>
              <a:ext uri="{FF2B5EF4-FFF2-40B4-BE49-F238E27FC236}">
                <a16:creationId xmlns:a16="http://schemas.microsoft.com/office/drawing/2014/main" id="{AAAF9642-EF1D-4DAC-B876-CD47698576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0398" y="2625901"/>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Gmail PNG Image Without Background 96250 - Web Icons PNG">
            <a:extLst>
              <a:ext uri="{FF2B5EF4-FFF2-40B4-BE49-F238E27FC236}">
                <a16:creationId xmlns:a16="http://schemas.microsoft.com/office/drawing/2014/main" id="{07C86F43-098A-4DD4-B23D-7E07BE3B6F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0399" y="3100981"/>
            <a:ext cx="348570" cy="2641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A800482-68D0-4189-A245-42000FDE6705}"/>
              </a:ext>
            </a:extLst>
          </p:cNvPr>
          <p:cNvSpPr/>
          <p:nvPr/>
        </p:nvSpPr>
        <p:spPr>
          <a:xfrm>
            <a:off x="8195160" y="2224897"/>
            <a:ext cx="3797578" cy="338554"/>
          </a:xfrm>
          <a:prstGeom prst="rect">
            <a:avLst/>
          </a:prstGeom>
        </p:spPr>
        <p:txBody>
          <a:bodyPr wrap="none">
            <a:spAutoFit/>
          </a:bodyPr>
          <a:lstStyle/>
          <a:p>
            <a:r>
              <a:rPr lang="en-US" sz="1600" dirty="0"/>
              <a:t>facebook.com/hoang.nguyenhuu.7330763/</a:t>
            </a:r>
          </a:p>
        </p:txBody>
      </p:sp>
      <p:sp>
        <p:nvSpPr>
          <p:cNvPr id="11" name="Rectangle 10">
            <a:extLst>
              <a:ext uri="{FF2B5EF4-FFF2-40B4-BE49-F238E27FC236}">
                <a16:creationId xmlns:a16="http://schemas.microsoft.com/office/drawing/2014/main" id="{4C002666-C17F-47FD-9BEB-B0BF517E779A}"/>
              </a:ext>
            </a:extLst>
          </p:cNvPr>
          <p:cNvSpPr/>
          <p:nvPr/>
        </p:nvSpPr>
        <p:spPr>
          <a:xfrm>
            <a:off x="8201645" y="2702730"/>
            <a:ext cx="1319592" cy="338554"/>
          </a:xfrm>
          <a:prstGeom prst="rect">
            <a:avLst/>
          </a:prstGeom>
        </p:spPr>
        <p:txBody>
          <a:bodyPr wrap="none">
            <a:spAutoFit/>
          </a:bodyPr>
          <a:lstStyle/>
          <a:p>
            <a:r>
              <a:rPr lang="en-US" sz="1600" dirty="0"/>
              <a:t>036 8716 708</a:t>
            </a:r>
          </a:p>
        </p:txBody>
      </p:sp>
      <p:sp>
        <p:nvSpPr>
          <p:cNvPr id="12" name="Rectangle 11">
            <a:extLst>
              <a:ext uri="{FF2B5EF4-FFF2-40B4-BE49-F238E27FC236}">
                <a16:creationId xmlns:a16="http://schemas.microsoft.com/office/drawing/2014/main" id="{FD33A75E-206C-411B-943F-32FA9652CE78}"/>
              </a:ext>
            </a:extLst>
          </p:cNvPr>
          <p:cNvSpPr/>
          <p:nvPr/>
        </p:nvSpPr>
        <p:spPr>
          <a:xfrm>
            <a:off x="8213027" y="3098066"/>
            <a:ext cx="2949654" cy="338554"/>
          </a:xfrm>
          <a:prstGeom prst="rect">
            <a:avLst/>
          </a:prstGeom>
        </p:spPr>
        <p:txBody>
          <a:bodyPr wrap="none">
            <a:spAutoFit/>
          </a:bodyPr>
          <a:lstStyle/>
          <a:p>
            <a:r>
              <a:rPr lang="en-US" sz="1600" dirty="0"/>
              <a:t>hoangnhbdaf190022@fpt.edu.vn</a:t>
            </a:r>
          </a:p>
        </p:txBody>
      </p:sp>
    </p:spTree>
    <p:extLst>
      <p:ext uri="{BB962C8B-B14F-4D97-AF65-F5344CB8AC3E}">
        <p14:creationId xmlns:p14="http://schemas.microsoft.com/office/powerpoint/2010/main" val="1857640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3000"/>
                            </p:stCondLst>
                            <p:childTnLst>
                              <p:par>
                                <p:cTn id="29" presetID="32" presetClass="emph" presetSubtype="0" fill="hold" nodeType="afterEffect">
                                  <p:stCondLst>
                                    <p:cond delay="0"/>
                                  </p:stCondLst>
                                  <p:childTnLst>
                                    <p:animRot by="120000">
                                      <p:cBhvr>
                                        <p:cTn id="30" dur="100" fill="hold">
                                          <p:stCondLst>
                                            <p:cond delay="0"/>
                                          </p:stCondLst>
                                        </p:cTn>
                                        <p:tgtEl>
                                          <p:spTgt spid="6"/>
                                        </p:tgtEl>
                                        <p:attrNameLst>
                                          <p:attrName>r</p:attrName>
                                        </p:attrNameLst>
                                      </p:cBhvr>
                                    </p:animRot>
                                    <p:animRot by="-240000">
                                      <p:cBhvr>
                                        <p:cTn id="31" dur="200" fill="hold">
                                          <p:stCondLst>
                                            <p:cond delay="200"/>
                                          </p:stCondLst>
                                        </p:cTn>
                                        <p:tgtEl>
                                          <p:spTgt spid="6"/>
                                        </p:tgtEl>
                                        <p:attrNameLst>
                                          <p:attrName>r</p:attrName>
                                        </p:attrNameLst>
                                      </p:cBhvr>
                                    </p:animRot>
                                    <p:animRot by="240000">
                                      <p:cBhvr>
                                        <p:cTn id="32" dur="200" fill="hold">
                                          <p:stCondLst>
                                            <p:cond delay="400"/>
                                          </p:stCondLst>
                                        </p:cTn>
                                        <p:tgtEl>
                                          <p:spTgt spid="6"/>
                                        </p:tgtEl>
                                        <p:attrNameLst>
                                          <p:attrName>r</p:attrName>
                                        </p:attrNameLst>
                                      </p:cBhvr>
                                    </p:animRot>
                                    <p:animRot by="-240000">
                                      <p:cBhvr>
                                        <p:cTn id="33" dur="200" fill="hold">
                                          <p:stCondLst>
                                            <p:cond delay="600"/>
                                          </p:stCondLst>
                                        </p:cTn>
                                        <p:tgtEl>
                                          <p:spTgt spid="6"/>
                                        </p:tgtEl>
                                        <p:attrNameLst>
                                          <p:attrName>r</p:attrName>
                                        </p:attrNameLst>
                                      </p:cBhvr>
                                    </p:animRot>
                                    <p:animRot by="120000">
                                      <p:cBhvr>
                                        <p:cTn id="34"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6EC-1FC7-4065-BC98-F8A55E539322}"/>
              </a:ext>
            </a:extLst>
          </p:cNvPr>
          <p:cNvSpPr>
            <a:spLocks noGrp="1"/>
          </p:cNvSpPr>
          <p:nvPr>
            <p:ph type="title"/>
          </p:nvPr>
        </p:nvSpPr>
        <p:spPr>
          <a:xfrm>
            <a:off x="833019" y="139905"/>
            <a:ext cx="3833906" cy="799488"/>
          </a:xfrm>
        </p:spPr>
        <p:txBody>
          <a:bodyPr>
            <a:normAutofit fontScale="90000"/>
          </a:bodyPr>
          <a:lstStyle/>
          <a:p>
            <a:r>
              <a:rPr lang="en-US" dirty="0">
                <a:solidFill>
                  <a:schemeClr val="tx1"/>
                </a:solidFill>
              </a:rPr>
              <a:t>BUBBLE SORT</a:t>
            </a:r>
            <a:endParaRPr lang="en-US" dirty="0"/>
          </a:p>
        </p:txBody>
      </p:sp>
      <p:sp>
        <p:nvSpPr>
          <p:cNvPr id="5" name="Rectangle: Rounded Corners 4">
            <a:extLst>
              <a:ext uri="{FF2B5EF4-FFF2-40B4-BE49-F238E27FC236}">
                <a16:creationId xmlns:a16="http://schemas.microsoft.com/office/drawing/2014/main" id="{2624BF9F-CD80-4E57-8A9C-3B182E4A9C4F}"/>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MINH</a:t>
            </a:r>
          </a:p>
        </p:txBody>
      </p:sp>
      <p:sp>
        <p:nvSpPr>
          <p:cNvPr id="24" name="Content Placeholder 23">
            <a:extLst>
              <a:ext uri="{FF2B5EF4-FFF2-40B4-BE49-F238E27FC236}">
                <a16:creationId xmlns:a16="http://schemas.microsoft.com/office/drawing/2014/main" id="{FDF8D2D1-19A6-42CF-998A-279B786F5FF8}"/>
              </a:ext>
            </a:extLst>
          </p:cNvPr>
          <p:cNvSpPr>
            <a:spLocks noGrp="1"/>
          </p:cNvSpPr>
          <p:nvPr>
            <p:ph idx="1"/>
          </p:nvPr>
        </p:nvSpPr>
        <p:spPr>
          <a:xfrm>
            <a:off x="5928846" y="1134351"/>
            <a:ext cx="5259978" cy="3785916"/>
          </a:xfrm>
        </p:spPr>
        <p:txBody>
          <a:bodyPr>
            <a:normAutofit/>
          </a:bodyPr>
          <a:lstStyle/>
          <a:p>
            <a:pPr marL="0" indent="0" algn="just">
              <a:buNone/>
            </a:pPr>
            <a:r>
              <a:rPr lang="en-US" sz="2400" dirty="0"/>
              <a:t>The bubble sort algorithm now sorts the sequence of numbers by repeating the task of swapping two consecutive numbers if they are in the wrong order (the latter is less than the former in the case of ascending sort) until the sequence is sorted numbers.</a:t>
            </a:r>
          </a:p>
        </p:txBody>
      </p:sp>
      <p:sp>
        <p:nvSpPr>
          <p:cNvPr id="6" name="Content Placeholder 21">
            <a:extLst>
              <a:ext uri="{FF2B5EF4-FFF2-40B4-BE49-F238E27FC236}">
                <a16:creationId xmlns:a16="http://schemas.microsoft.com/office/drawing/2014/main" id="{A239C1A3-38A8-48F5-A4CA-99DBAF759CA2}"/>
              </a:ext>
            </a:extLst>
          </p:cNvPr>
          <p:cNvSpPr txBox="1">
            <a:spLocks/>
          </p:cNvSpPr>
          <p:nvPr/>
        </p:nvSpPr>
        <p:spPr>
          <a:xfrm>
            <a:off x="5913120" y="336848"/>
            <a:ext cx="5513033" cy="842445"/>
          </a:xfrm>
          <a:prstGeom prst="rect">
            <a:avLst/>
          </a:prstGeom>
        </p:spPr>
        <p:txBody>
          <a:bodyPr vert="horz" lIns="91440" tIns="45720" rIns="91440" bIns="45720" rtlCol="0" anchor="ctr" anchorCtr="0">
            <a:normAutofit fontScale="92500" lnSpcReduction="20000"/>
          </a:bodyPr>
          <a:lstStyle>
            <a:lvl1pPr marL="283464" indent="-283464" algn="l" defTabSz="914400" rtl="0" eaLnBrk="1" latinLnBrk="0" hangingPunct="1">
              <a:lnSpc>
                <a:spcPct val="112000"/>
              </a:lnSpc>
              <a:spcBef>
                <a:spcPts val="900"/>
              </a:spcBef>
              <a:buFont typeface="Arial" panose="020B0604020202020204" pitchFamily="34" charset="0"/>
              <a:buChar char="•"/>
              <a:defRPr sz="28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None/>
            </a:pPr>
            <a:r>
              <a:rPr lang="en-US" dirty="0"/>
              <a:t>THE IDEA OF THE BUBBLE SORT ALGORITHM </a:t>
            </a:r>
          </a:p>
        </p:txBody>
      </p:sp>
      <p:pic>
        <p:nvPicPr>
          <p:cNvPr id="7" name="Picture 6" descr="Minh họa thuật toán sắp xếp bubble sort">
            <a:extLst>
              <a:ext uri="{FF2B5EF4-FFF2-40B4-BE49-F238E27FC236}">
                <a16:creationId xmlns:a16="http://schemas.microsoft.com/office/drawing/2014/main" id="{6104CB4A-9F6E-46FC-9C4F-3700EF5AE9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225" y="1047750"/>
            <a:ext cx="4781550" cy="3785916"/>
          </a:xfrm>
          <a:prstGeom prst="rect">
            <a:avLst/>
          </a:prstGeom>
          <a:ln w="38100" cap="sq">
            <a:solidFill>
              <a:srgbClr val="000000"/>
            </a:solidFill>
            <a:prstDash val="solid"/>
            <a:miter lim="800000"/>
          </a:ln>
          <a:effectLst>
            <a:glow rad="101600">
              <a:schemeClr val="accent3">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083579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3566" y="168424"/>
            <a:ext cx="4936799" cy="5850384"/>
          </a:xfrm>
          <a:prstGeom prst="rect">
            <a:avLst/>
          </a:prstGeom>
        </p:spPr>
      </p:pic>
      <p:sp>
        <p:nvSpPr>
          <p:cNvPr id="4" name="Title 4"/>
          <p:cNvSpPr txBox="1">
            <a:spLocks/>
          </p:cNvSpPr>
          <p:nvPr/>
        </p:nvSpPr>
        <p:spPr bwMode="ltGray">
          <a:xfrm>
            <a:off x="5410479" y="1619794"/>
            <a:ext cx="6661289" cy="3297219"/>
          </a:xfrm>
          <a:prstGeom prst="rect">
            <a:avLst/>
          </a:prstGeom>
        </p:spPr>
        <p:txBody>
          <a:bodyPr vert="horz" lIns="91440" tIns="45720" rIns="91440" bIns="45720" rtlCol="0" anchor="ctr" anchorCtr="0">
            <a:normAutofit fontScale="92500" lnSpcReduction="10000"/>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pPr algn="just"/>
            <a:r>
              <a:rPr lang="en-US" sz="2000" dirty="0">
                <a:solidFill>
                  <a:schemeClr val="bg2"/>
                </a:solidFill>
              </a:rPr>
              <a:t>The bubble type is a type of internal exchange. It is considered one of the simplest methods to sort an array of objects. It is also known as sink sort (because the smallest items "sink" to the bottom of the array).</a:t>
            </a:r>
          </a:p>
          <a:p>
            <a:pPr algn="just"/>
            <a:endParaRPr lang="en-US" sz="2000" dirty="0">
              <a:solidFill>
                <a:schemeClr val="bg2"/>
              </a:solidFill>
            </a:endParaRPr>
          </a:p>
          <a:p>
            <a:pPr algn="just"/>
            <a:r>
              <a:rPr lang="en-US" sz="2000" dirty="0">
                <a:solidFill>
                  <a:schemeClr val="bg2"/>
                </a:solidFill>
              </a:rPr>
              <a:t>Instead of searching an entire array, bubble sort works by comparing pairs of adjacent objects in the array. If the objects are not in the correct order, they are swapped so that the largest of the two moves upwards. This process continues until the largest of the objects, eventually "bubbles" up to the highest position in the array. After this happens, the search for the next largest object begins. The swap continues until the entire array is in the correct order.</a:t>
            </a:r>
          </a:p>
        </p:txBody>
      </p:sp>
      <p:sp>
        <p:nvSpPr>
          <p:cNvPr id="6" name="Title 4"/>
          <p:cNvSpPr txBox="1">
            <a:spLocks/>
          </p:cNvSpPr>
          <p:nvPr/>
        </p:nvSpPr>
        <p:spPr bwMode="ltGray">
          <a:xfrm>
            <a:off x="5321703" y="404948"/>
            <a:ext cx="6661289" cy="3297219"/>
          </a:xfrm>
          <a:prstGeom prst="rect">
            <a:avLst/>
          </a:prstGeom>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pPr algn="l"/>
            <a:endParaRPr lang="en-US" sz="1600" dirty="0">
              <a:solidFill>
                <a:schemeClr val="bg2"/>
              </a:solidFill>
            </a:endParaRPr>
          </a:p>
        </p:txBody>
      </p:sp>
      <p:sp>
        <p:nvSpPr>
          <p:cNvPr id="7" name="Title 4"/>
          <p:cNvSpPr txBox="1">
            <a:spLocks/>
          </p:cNvSpPr>
          <p:nvPr/>
        </p:nvSpPr>
        <p:spPr bwMode="ltGray">
          <a:xfrm>
            <a:off x="5752653" y="168424"/>
            <a:ext cx="5224375" cy="844733"/>
          </a:xfrm>
          <a:prstGeom prst="rect">
            <a:avLst/>
          </a:prstGeom>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pPr algn="l"/>
            <a:r>
              <a:rPr lang="en-US" sz="3600" dirty="0">
                <a:solidFill>
                  <a:schemeClr val="bg2"/>
                </a:solidFill>
              </a:rPr>
              <a:t>HOW DOES IT WORKS?</a:t>
            </a:r>
          </a:p>
        </p:txBody>
      </p:sp>
      <p:sp>
        <p:nvSpPr>
          <p:cNvPr id="8" name="Rectangle: Rounded Corners 7">
            <a:extLst>
              <a:ext uri="{FF2B5EF4-FFF2-40B4-BE49-F238E27FC236}">
                <a16:creationId xmlns:a16="http://schemas.microsoft.com/office/drawing/2014/main" id="{B75687B6-82C1-444B-84A6-8FA1B638EE24}"/>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MINH</a:t>
            </a:r>
          </a:p>
        </p:txBody>
      </p:sp>
    </p:spTree>
    <p:extLst>
      <p:ext uri="{BB962C8B-B14F-4D97-AF65-F5344CB8AC3E}">
        <p14:creationId xmlns:p14="http://schemas.microsoft.com/office/powerpoint/2010/main" val="1341498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AC19ED-7CFA-4AF2-BE7E-6017F4B12C94}" type="slidenum">
              <a:rPr lang="en-US" noProof="0" smtClean="0"/>
              <a:pPr/>
              <a:t>6</a:t>
            </a:fld>
            <a:endParaRPr lang="en-US" noProof="0" dirty="0"/>
          </a:p>
        </p:txBody>
      </p:sp>
      <p:sp>
        <p:nvSpPr>
          <p:cNvPr id="5" name="Title 4"/>
          <p:cNvSpPr>
            <a:spLocks noGrp="1"/>
          </p:cNvSpPr>
          <p:nvPr>
            <p:ph type="title"/>
          </p:nvPr>
        </p:nvSpPr>
        <p:spPr/>
        <p:txBody>
          <a:bodyPr>
            <a:normAutofit/>
          </a:bodyPr>
          <a:lstStyle/>
          <a:p>
            <a:r>
              <a:rPr lang="en-US" dirty="0"/>
              <a:t>Summary</a:t>
            </a:r>
          </a:p>
        </p:txBody>
      </p:sp>
      <p:sp>
        <p:nvSpPr>
          <p:cNvPr id="6" name="Title 4"/>
          <p:cNvSpPr txBox="1">
            <a:spLocks/>
          </p:cNvSpPr>
          <p:nvPr/>
        </p:nvSpPr>
        <p:spPr bwMode="ltGray">
          <a:xfrm>
            <a:off x="865362" y="1692983"/>
            <a:ext cx="10128068" cy="3770249"/>
          </a:xfrm>
          <a:prstGeom prst="rect">
            <a:avLst/>
          </a:prstGeom>
        </p:spPr>
        <p:txBody>
          <a:bodyPr vert="horz" lIns="91440" tIns="45720" rIns="91440" bIns="45720" rtlCol="0" anchor="ctr" anchorCtr="0">
            <a:normAutofit lnSpcReduction="10000"/>
          </a:bodyPr>
          <a:lstStyle>
            <a:lvl1pPr algn="ctr" defTabSz="914400" rtl="0" eaLnBrk="1" latinLnBrk="0" hangingPunct="1">
              <a:lnSpc>
                <a:spcPct val="90000"/>
              </a:lnSpc>
              <a:spcBef>
                <a:spcPct val="0"/>
              </a:spcBef>
              <a:buNone/>
              <a:defRPr sz="5000" b="0" i="0" kern="1200" baseline="0">
                <a:solidFill>
                  <a:schemeClr val="accent1"/>
                </a:solidFill>
                <a:latin typeface="+mj-lt"/>
                <a:ea typeface="+mj-ea"/>
                <a:cs typeface="+mj-cs"/>
              </a:defRPr>
            </a:lvl1pPr>
          </a:lstStyle>
          <a:p>
            <a:pPr algn="just"/>
            <a:r>
              <a:rPr lang="en-US" sz="2800" dirty="0">
                <a:solidFill>
                  <a:schemeClr val="bg2"/>
                </a:solidFill>
              </a:rPr>
              <a:t>Bubble Sort is a simple sorting algorithm. This sorting algorithm is performed based on comparing pairs of adjacent elements and swapping the order if they are out of orders. This algorithm is not suitable for use with large data sets where the average and worst case complexity is Ο(n2) where n is the number of </a:t>
            </a:r>
            <a:r>
              <a:rPr lang="en-US" sz="2800" dirty="0" err="1">
                <a:solidFill>
                  <a:schemeClr val="bg2"/>
                </a:solidFill>
              </a:rPr>
              <a:t>elements.The</a:t>
            </a:r>
            <a:r>
              <a:rPr lang="en-US" sz="2800" dirty="0">
                <a:solidFill>
                  <a:schemeClr val="bg2"/>
                </a:solidFill>
              </a:rPr>
              <a:t> bubble sort algorithm is the slowest among the basic sorting algorithms. This algorithm is even slower than the direct swap algorithm although the number of comparisons is the same, but because two adjacent elements are swapped, the number of swaps is more.</a:t>
            </a:r>
          </a:p>
        </p:txBody>
      </p:sp>
      <p:sp>
        <p:nvSpPr>
          <p:cNvPr id="7" name="Rectangle: Rounded Corners 6">
            <a:extLst>
              <a:ext uri="{FF2B5EF4-FFF2-40B4-BE49-F238E27FC236}">
                <a16:creationId xmlns:a16="http://schemas.microsoft.com/office/drawing/2014/main" id="{96E51F66-89C6-47C1-8FDF-C47563DE32A3}"/>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MINH</a:t>
            </a:r>
          </a:p>
        </p:txBody>
      </p:sp>
    </p:spTree>
    <p:extLst>
      <p:ext uri="{BB962C8B-B14F-4D97-AF65-F5344CB8AC3E}">
        <p14:creationId xmlns:p14="http://schemas.microsoft.com/office/powerpoint/2010/main" val="4124856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678814" y="358646"/>
            <a:ext cx="4159515" cy="893105"/>
          </a:xfrm>
        </p:spPr>
        <p:txBody>
          <a:bodyPr>
            <a:normAutofit fontScale="90000"/>
          </a:bodyPr>
          <a:lstStyle/>
          <a:p>
            <a:pPr marL="0" indent="0" algn="l">
              <a:buFont typeface="Arial" panose="020B0604020202020204" pitchFamily="34" charset="0"/>
              <a:buNone/>
            </a:pPr>
            <a:r>
              <a:rPr lang="en-US" sz="4500" dirty="0"/>
              <a:t>SELECTION SORT</a:t>
            </a:r>
          </a:p>
        </p:txBody>
      </p:sp>
      <p:sp>
        <p:nvSpPr>
          <p:cNvPr id="4" name="Oval 3">
            <a:extLst>
              <a:ext uri="{FF2B5EF4-FFF2-40B4-BE49-F238E27FC236}">
                <a16:creationId xmlns:a16="http://schemas.microsoft.com/office/drawing/2014/main" id="{F04472FF-5CE9-4C28-A4FF-E178C31EC58A}"/>
              </a:ext>
              <a:ext uri="{C183D7F6-B498-43B3-948B-1728B52AA6E4}">
                <adec:decorative xmlns:adec="http://schemas.microsoft.com/office/drawing/2017/decorative" val="1"/>
              </a:ext>
            </a:extLst>
          </p:cNvPr>
          <p:cNvSpPr/>
          <p:nvPr/>
        </p:nvSpPr>
        <p:spPr>
          <a:xfrm>
            <a:off x="5656479" y="1653253"/>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TextBox 4">
            <a:extLst>
              <a:ext uri="{FF2B5EF4-FFF2-40B4-BE49-F238E27FC236}">
                <a16:creationId xmlns:a16="http://schemas.microsoft.com/office/drawing/2014/main" id="{CFC6C871-D206-4292-AECC-3EBF29BE656A}"/>
              </a:ext>
            </a:extLst>
          </p:cNvPr>
          <p:cNvSpPr txBox="1"/>
          <p:nvPr/>
        </p:nvSpPr>
        <p:spPr>
          <a:xfrm>
            <a:off x="5723792" y="1687198"/>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6" name="Oval 5">
            <a:extLst>
              <a:ext uri="{FF2B5EF4-FFF2-40B4-BE49-F238E27FC236}">
                <a16:creationId xmlns:a16="http://schemas.microsoft.com/office/drawing/2014/main" id="{2914446E-8D49-40FF-8036-3BE0DA8E5B5A}"/>
              </a:ext>
              <a:ext uri="{C183D7F6-B498-43B3-948B-1728B52AA6E4}">
                <adec:decorative xmlns:adec="http://schemas.microsoft.com/office/drawing/2017/decorative" val="1"/>
              </a:ext>
            </a:extLst>
          </p:cNvPr>
          <p:cNvSpPr/>
          <p:nvPr/>
        </p:nvSpPr>
        <p:spPr>
          <a:xfrm>
            <a:off x="5647050" y="2803930"/>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TextBox 6">
            <a:extLst>
              <a:ext uri="{FF2B5EF4-FFF2-40B4-BE49-F238E27FC236}">
                <a16:creationId xmlns:a16="http://schemas.microsoft.com/office/drawing/2014/main" id="{743E3861-81FF-4843-A74C-8C4C7AE9AA66}"/>
              </a:ext>
            </a:extLst>
          </p:cNvPr>
          <p:cNvSpPr txBox="1"/>
          <p:nvPr/>
        </p:nvSpPr>
        <p:spPr>
          <a:xfrm>
            <a:off x="5714362" y="2837875"/>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8" name="Oval 7">
            <a:extLst>
              <a:ext uri="{FF2B5EF4-FFF2-40B4-BE49-F238E27FC236}">
                <a16:creationId xmlns:a16="http://schemas.microsoft.com/office/drawing/2014/main" id="{85A882D0-618F-4C0E-BCB7-2590F780786D}"/>
              </a:ext>
              <a:ext uri="{C183D7F6-B498-43B3-948B-1728B52AA6E4}">
                <adec:decorative xmlns:adec="http://schemas.microsoft.com/office/drawing/2017/decorative" val="1"/>
              </a:ext>
            </a:extLst>
          </p:cNvPr>
          <p:cNvSpPr/>
          <p:nvPr/>
        </p:nvSpPr>
        <p:spPr>
          <a:xfrm>
            <a:off x="5647050" y="3803357"/>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a:extLst>
              <a:ext uri="{FF2B5EF4-FFF2-40B4-BE49-F238E27FC236}">
                <a16:creationId xmlns:a16="http://schemas.microsoft.com/office/drawing/2014/main" id="{78F23F82-8FBB-4514-9D10-63CF6BF149CC}"/>
              </a:ext>
            </a:extLst>
          </p:cNvPr>
          <p:cNvSpPr txBox="1"/>
          <p:nvPr/>
        </p:nvSpPr>
        <p:spPr>
          <a:xfrm>
            <a:off x="5723792" y="3844240"/>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10" name="Oval 9">
            <a:extLst>
              <a:ext uri="{FF2B5EF4-FFF2-40B4-BE49-F238E27FC236}">
                <a16:creationId xmlns:a16="http://schemas.microsoft.com/office/drawing/2014/main" id="{C5E93AB5-365F-4AC2-8A09-45510506450C}"/>
              </a:ext>
              <a:ext uri="{C183D7F6-B498-43B3-948B-1728B52AA6E4}">
                <adec:decorative xmlns:adec="http://schemas.microsoft.com/office/drawing/2017/decorative" val="1"/>
              </a:ext>
            </a:extLst>
          </p:cNvPr>
          <p:cNvSpPr/>
          <p:nvPr/>
        </p:nvSpPr>
        <p:spPr>
          <a:xfrm>
            <a:off x="5647050" y="4699136"/>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a:extLst>
              <a:ext uri="{FF2B5EF4-FFF2-40B4-BE49-F238E27FC236}">
                <a16:creationId xmlns:a16="http://schemas.microsoft.com/office/drawing/2014/main" id="{09965983-80A0-4016-821C-2FFE79B6A9D3}"/>
              </a:ext>
            </a:extLst>
          </p:cNvPr>
          <p:cNvSpPr txBox="1"/>
          <p:nvPr/>
        </p:nvSpPr>
        <p:spPr>
          <a:xfrm>
            <a:off x="5723792" y="4722435"/>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6331839" y="1408331"/>
            <a:ext cx="5505450" cy="4548014"/>
          </a:xfrm>
        </p:spPr>
        <p:txBody>
          <a:bodyPr>
            <a:normAutofit lnSpcReduction="10000"/>
          </a:bodyPr>
          <a:lstStyle/>
          <a:p>
            <a:pPr marL="0" lvl="0" indent="0">
              <a:lnSpc>
                <a:spcPct val="100000"/>
              </a:lnSpc>
              <a:spcAft>
                <a:spcPts val="2400"/>
              </a:spcAft>
              <a:buNone/>
            </a:pPr>
            <a:r>
              <a:rPr lang="en-US" sz="3200">
                <a:solidFill>
                  <a:prstClr val="black">
                    <a:lumMod val="85000"/>
                    <a:lumOff val="15000"/>
                  </a:prstClr>
                </a:solidFill>
                <a:cs typeface="Segoe UI" panose="020B0502040204020203" pitchFamily="34" charset="0"/>
              </a:rPr>
              <a:t>Introduction to the Selection Sort algorithm.</a:t>
            </a:r>
          </a:p>
          <a:p>
            <a:pPr marL="0" lvl="0" indent="0">
              <a:lnSpc>
                <a:spcPct val="100000"/>
              </a:lnSpc>
              <a:spcAft>
                <a:spcPts val="2400"/>
              </a:spcAft>
              <a:buNone/>
            </a:pPr>
            <a:r>
              <a:rPr lang="en-US" sz="3200">
                <a:solidFill>
                  <a:prstClr val="black">
                    <a:lumMod val="85000"/>
                    <a:lumOff val="15000"/>
                  </a:prstClr>
                </a:solidFill>
                <a:cs typeface="Segoe UI" panose="020B0502040204020203" pitchFamily="34" charset="0"/>
              </a:rPr>
              <a:t>How Selection Sort works</a:t>
            </a:r>
          </a:p>
          <a:p>
            <a:pPr marL="0" lvl="0" indent="0">
              <a:lnSpc>
                <a:spcPct val="100000"/>
              </a:lnSpc>
              <a:spcAft>
                <a:spcPts val="2400"/>
              </a:spcAft>
              <a:buNone/>
            </a:pPr>
            <a:r>
              <a:rPr lang="en-US"/>
              <a:t>CODE DEMO</a:t>
            </a:r>
            <a:endParaRPr lang="en-US" sz="3200">
              <a:solidFill>
                <a:prstClr val="black">
                  <a:lumMod val="85000"/>
                  <a:lumOff val="15000"/>
                </a:prstClr>
              </a:solidFill>
              <a:cs typeface="Segoe UI" panose="020B0502040204020203" pitchFamily="34" charset="0"/>
            </a:endParaRPr>
          </a:p>
          <a:p>
            <a:pPr marL="0" lvl="0" indent="0">
              <a:lnSpc>
                <a:spcPct val="100000"/>
              </a:lnSpc>
              <a:spcAft>
                <a:spcPts val="2400"/>
              </a:spcAft>
              <a:buNone/>
            </a:pPr>
            <a:r>
              <a:rPr lang="en-US" sz="3200">
                <a:solidFill>
                  <a:prstClr val="black">
                    <a:lumMod val="85000"/>
                    <a:lumOff val="15000"/>
                  </a:prstClr>
                </a:solidFill>
                <a:cs typeface="Segoe UI" panose="020B0502040204020203" pitchFamily="34" charset="0"/>
              </a:rPr>
              <a:t>Evaluation of the time efficiency of selection sorting and interpretation </a:t>
            </a:r>
            <a:endParaRPr lang="en-US" sz="3200" dirty="0">
              <a:solidFill>
                <a:prstClr val="black">
                  <a:lumMod val="85000"/>
                  <a:lumOff val="15000"/>
                </a:prstClr>
              </a:solidFill>
              <a:cs typeface="Segoe UI" panose="020B0502040204020203" pitchFamily="34" charset="0"/>
            </a:endParaRPr>
          </a:p>
        </p:txBody>
      </p:sp>
      <p:sp>
        <p:nvSpPr>
          <p:cNvPr id="17" name="Rectangle: Rounded Corners 16">
            <a:extLst>
              <a:ext uri="{FF2B5EF4-FFF2-40B4-BE49-F238E27FC236}">
                <a16:creationId xmlns:a16="http://schemas.microsoft.com/office/drawing/2014/main" id="{2755BD02-9987-4509-9B99-6266FB852554}"/>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pic>
        <p:nvPicPr>
          <p:cNvPr id="1028" name="Picture 4" descr="Selection Sort In Java | Learn How Selection Sort Work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52" y="1919182"/>
            <a:ext cx="4872314" cy="270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42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AC19ED-7CFA-4AF2-BE7E-6017F4B12C94}" type="slidenum">
              <a:rPr lang="en-US" noProof="0" smtClean="0"/>
              <a:pPr/>
              <a:t>8</a:t>
            </a:fld>
            <a:endParaRPr lang="en-US" noProof="0" dirty="0"/>
          </a:p>
        </p:txBody>
      </p:sp>
      <p:sp>
        <p:nvSpPr>
          <p:cNvPr id="5" name="Title 4"/>
          <p:cNvSpPr>
            <a:spLocks noGrp="1"/>
          </p:cNvSpPr>
          <p:nvPr>
            <p:ph type="title"/>
          </p:nvPr>
        </p:nvSpPr>
        <p:spPr>
          <a:xfrm>
            <a:off x="0" y="587179"/>
            <a:ext cx="10676571" cy="890154"/>
          </a:xfrm>
        </p:spPr>
        <p:txBody>
          <a:bodyPr>
            <a:noAutofit/>
          </a:bodyPr>
          <a:lstStyle/>
          <a:p>
            <a:pPr lvl="0"/>
            <a:r>
              <a:rPr lang="en-US" sz="3600">
                <a:solidFill>
                  <a:schemeClr val="bg1"/>
                </a:solidFill>
                <a:cs typeface="Segoe UI" panose="020B0502040204020203" pitchFamily="34" charset="0"/>
              </a:rPr>
              <a:t>1. Introduction to the Selection Sort algorithm.</a:t>
            </a:r>
            <a:br>
              <a:rPr lang="en-US" sz="3600">
                <a:solidFill>
                  <a:prstClr val="black">
                    <a:lumMod val="85000"/>
                    <a:lumOff val="15000"/>
                  </a:prstClr>
                </a:solidFill>
                <a:cs typeface="Segoe UI" panose="020B0502040204020203" pitchFamily="34" charset="0"/>
              </a:rPr>
            </a:br>
            <a:endParaRPr lang="en-US" sz="3200"/>
          </a:p>
        </p:txBody>
      </p:sp>
      <p:sp>
        <p:nvSpPr>
          <p:cNvPr id="6" name="Rectangle 5"/>
          <p:cNvSpPr/>
          <p:nvPr/>
        </p:nvSpPr>
        <p:spPr>
          <a:xfrm>
            <a:off x="1182624" y="1984909"/>
            <a:ext cx="8025384" cy="1200329"/>
          </a:xfrm>
          <a:prstGeom prst="rect">
            <a:avLst/>
          </a:prstGeom>
        </p:spPr>
        <p:txBody>
          <a:bodyPr wrap="square">
            <a:spAutoFit/>
          </a:bodyPr>
          <a:lstStyle/>
          <a:p>
            <a:pPr marL="285750" indent="-285750" algn="just">
              <a:buFont typeface="Wingdings" panose="05000000000000000000" pitchFamily="2" charset="2"/>
              <a:buChar char="Ø"/>
            </a:pPr>
            <a:r>
              <a:rPr lang="en-US"/>
              <a:t>Selection sort is a simple algorithm. This sorting algorithm is an algorithm based on the in-place comparison, where the list is divided into two parts, the sorted list on the left and the unsorted list on the left. right. Initially, the sorted part is empty, and the unsorted part is the entire original list.</a:t>
            </a:r>
          </a:p>
        </p:txBody>
      </p:sp>
      <p:sp>
        <p:nvSpPr>
          <p:cNvPr id="7" name="Rectangle 6"/>
          <p:cNvSpPr/>
          <p:nvPr/>
        </p:nvSpPr>
        <p:spPr>
          <a:xfrm>
            <a:off x="1182624" y="3284696"/>
            <a:ext cx="8025384" cy="1200329"/>
          </a:xfrm>
          <a:prstGeom prst="rect">
            <a:avLst/>
          </a:prstGeom>
        </p:spPr>
        <p:txBody>
          <a:bodyPr wrap="square">
            <a:spAutoFit/>
          </a:bodyPr>
          <a:lstStyle/>
          <a:p>
            <a:pPr marL="285750" indent="-285750" algn="just">
              <a:buFont typeface="Wingdings" panose="05000000000000000000" pitchFamily="2" charset="2"/>
              <a:buChar char="Ø"/>
            </a:pPr>
            <a:r>
              <a:rPr lang="en-US"/>
              <a:t>The smallest element is selected from the unsorted array and swapped with the leftmost element and that element becomes the element of the sorted array. This process continues until all the elements in the unsorted array have been moved to the sorted array.</a:t>
            </a:r>
          </a:p>
        </p:txBody>
      </p:sp>
      <p:sp>
        <p:nvSpPr>
          <p:cNvPr id="8" name="Rectangle 7"/>
          <p:cNvSpPr/>
          <p:nvPr/>
        </p:nvSpPr>
        <p:spPr>
          <a:xfrm>
            <a:off x="1182624" y="4649831"/>
            <a:ext cx="8025384" cy="646331"/>
          </a:xfrm>
          <a:prstGeom prst="rect">
            <a:avLst/>
          </a:prstGeom>
        </p:spPr>
        <p:txBody>
          <a:bodyPr wrap="square">
            <a:spAutoFit/>
          </a:bodyPr>
          <a:lstStyle/>
          <a:p>
            <a:pPr marL="285750" indent="-285750" algn="just">
              <a:buFont typeface="Wingdings" panose="05000000000000000000" pitchFamily="2" charset="2"/>
              <a:buChar char="Ø"/>
            </a:pPr>
            <a:r>
              <a:rPr lang="en-US"/>
              <a:t>This algorithm is not suitable for large data sets where the worst-case and average-case complexity is O(n2) where n is the number of elements.</a:t>
            </a:r>
          </a:p>
        </p:txBody>
      </p:sp>
      <p:sp>
        <p:nvSpPr>
          <p:cNvPr id="11" name="Rectangle: Rounded Corners 10">
            <a:extLst>
              <a:ext uri="{FF2B5EF4-FFF2-40B4-BE49-F238E27FC236}">
                <a16:creationId xmlns:a16="http://schemas.microsoft.com/office/drawing/2014/main" id="{661C9FCC-CAFD-4F12-A860-785E83F80C64}"/>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3678960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AC19ED-7CFA-4AF2-BE7E-6017F4B12C94}" type="slidenum">
              <a:rPr lang="en-US" noProof="0" smtClean="0"/>
              <a:pPr/>
              <a:t>9</a:t>
            </a:fld>
            <a:endParaRPr lang="en-US" noProof="0" dirty="0"/>
          </a:p>
        </p:txBody>
      </p:sp>
      <p:sp>
        <p:nvSpPr>
          <p:cNvPr id="5" name="Title 4"/>
          <p:cNvSpPr>
            <a:spLocks noGrp="1"/>
          </p:cNvSpPr>
          <p:nvPr>
            <p:ph type="title"/>
          </p:nvPr>
        </p:nvSpPr>
        <p:spPr>
          <a:xfrm>
            <a:off x="0" y="268530"/>
            <a:ext cx="8512490" cy="1002422"/>
          </a:xfrm>
        </p:spPr>
        <p:txBody>
          <a:bodyPr>
            <a:normAutofit fontScale="90000"/>
          </a:bodyPr>
          <a:lstStyle/>
          <a:p>
            <a:pPr lvl="0"/>
            <a:r>
              <a:rPr lang="en-US" sz="5400">
                <a:solidFill>
                  <a:schemeClr val="bg1"/>
                </a:solidFill>
                <a:cs typeface="Segoe UI" panose="020B0502040204020203" pitchFamily="34" charset="0"/>
              </a:rPr>
              <a:t>2. How Selection Sort works</a:t>
            </a:r>
            <a:br>
              <a:rPr lang="en-US" sz="5400">
                <a:solidFill>
                  <a:prstClr val="black">
                    <a:lumMod val="85000"/>
                    <a:lumOff val="15000"/>
                  </a:prstClr>
                </a:solidFill>
                <a:cs typeface="Segoe UI" panose="020B0502040204020203" pitchFamily="34" charset="0"/>
              </a:rPr>
            </a:br>
            <a:endParaRPr lang="en-US"/>
          </a:p>
        </p:txBody>
      </p:sp>
      <p:sp>
        <p:nvSpPr>
          <p:cNvPr id="6" name="Rectangle 5"/>
          <p:cNvSpPr/>
          <p:nvPr/>
        </p:nvSpPr>
        <p:spPr>
          <a:xfrm>
            <a:off x="2974848" y="1743379"/>
            <a:ext cx="6096000" cy="923330"/>
          </a:xfrm>
          <a:prstGeom prst="rect">
            <a:avLst/>
          </a:prstGeom>
        </p:spPr>
        <p:txBody>
          <a:bodyPr>
            <a:spAutoFit/>
          </a:bodyPr>
          <a:lstStyle/>
          <a:p>
            <a:r>
              <a:rPr lang="en-US"/>
              <a:t>For example, the problem of sorting the sequence a into a non-decreasing sequence with:</a:t>
            </a:r>
          </a:p>
          <a:p>
            <a:r>
              <a:rPr lang="en-US"/>
              <a:t>				a = [4, 3, 1, 5, 7, 9, 6, 2]</a:t>
            </a:r>
          </a:p>
        </p:txBody>
      </p:sp>
      <p:sp>
        <p:nvSpPr>
          <p:cNvPr id="7" name="Rectangle 6"/>
          <p:cNvSpPr/>
          <p:nvPr/>
        </p:nvSpPr>
        <p:spPr>
          <a:xfrm>
            <a:off x="240260" y="3568137"/>
            <a:ext cx="6096000" cy="2308324"/>
          </a:xfrm>
          <a:prstGeom prst="rect">
            <a:avLst/>
          </a:prstGeom>
        </p:spPr>
        <p:txBody>
          <a:bodyPr>
            <a:spAutoFit/>
          </a:bodyPr>
          <a:lstStyle/>
          <a:p>
            <a:pPr algn="just"/>
            <a:r>
              <a:rPr lang="en-US" dirty="0"/>
              <a:t>For illustration we will use the blue elements to indicate the elements have been arranged in the correct position. The brown element indicates the smallest element in the remaining </a:t>
            </a:r>
            <a:r>
              <a:rPr lang="en-US" dirty="0" err="1"/>
              <a:t>segment.Initially</a:t>
            </a:r>
            <a:r>
              <a:rPr lang="en-US" dirty="0"/>
              <a:t>, we will initialize the subsequence with a[0], of course with the one-element subsequence, it is </a:t>
            </a:r>
            <a:r>
              <a:rPr lang="en-US" dirty="0" err="1"/>
              <a:t>sorted.We</a:t>
            </a:r>
            <a:r>
              <a:rPr lang="en-US" dirty="0"/>
              <a:t> start from the element with index 0 to n-1.First we find the smallest element in the range from 0 to 7. Then swap for element a[0].</a:t>
            </a:r>
          </a:p>
        </p:txBody>
      </p:sp>
      <p:pic>
        <p:nvPicPr>
          <p:cNvPr id="8" name="Picture 7"/>
          <p:cNvPicPr/>
          <p:nvPr/>
        </p:nvPicPr>
        <p:blipFill>
          <a:blip r:embed="rId2"/>
          <a:stretch>
            <a:fillRect/>
          </a:stretch>
        </p:blipFill>
        <p:spPr>
          <a:xfrm>
            <a:off x="8131396" y="2205044"/>
            <a:ext cx="3856609" cy="775639"/>
          </a:xfrm>
          <a:prstGeom prst="rect">
            <a:avLst/>
          </a:prstGeom>
        </p:spPr>
      </p:pic>
      <p:pic>
        <p:nvPicPr>
          <p:cNvPr id="9" name="Picture 8"/>
          <p:cNvPicPr/>
          <p:nvPr/>
        </p:nvPicPr>
        <p:blipFill>
          <a:blip r:embed="rId3"/>
          <a:stretch>
            <a:fillRect/>
          </a:stretch>
        </p:blipFill>
        <p:spPr>
          <a:xfrm>
            <a:off x="7313808" y="3736126"/>
            <a:ext cx="4115659" cy="1752409"/>
          </a:xfrm>
          <a:prstGeom prst="rect">
            <a:avLst/>
          </a:prstGeom>
        </p:spPr>
      </p:pic>
      <p:sp>
        <p:nvSpPr>
          <p:cNvPr id="11" name="Rectangle: Rounded Corners 10">
            <a:extLst>
              <a:ext uri="{FF2B5EF4-FFF2-40B4-BE49-F238E27FC236}">
                <a16:creationId xmlns:a16="http://schemas.microsoft.com/office/drawing/2014/main" id="{6F2ED247-EC3A-4501-93D3-CB23745A01A0}"/>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104307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6DFB17-E262-4301-8AA5-FCE7109ED8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F39AE0-32C9-4F1D-B08C-0B8B9BAFC18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46B2BE6-8FE9-4318-AA40-8F70CEED60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Safety procedures</Template>
  <TotalTime>1336</TotalTime>
  <Words>3112</Words>
  <Application>Microsoft Office PowerPoint</Application>
  <PresentationFormat>Widescreen</PresentationFormat>
  <Paragraphs>258</Paragraphs>
  <Slides>30</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.VnAvant</vt:lpstr>
      <vt:lpstr>.VnAvantH</vt:lpstr>
      <vt:lpstr>.VnCooper</vt:lpstr>
      <vt:lpstr>Arial</vt:lpstr>
      <vt:lpstr>Calibri</vt:lpstr>
      <vt:lpstr>Corbel</vt:lpstr>
      <vt:lpstr>Courier New</vt:lpstr>
      <vt:lpstr>Franklin Gothic Demi</vt:lpstr>
      <vt:lpstr>Franklin Gothic Medium</vt:lpstr>
      <vt:lpstr>Open Sans</vt:lpstr>
      <vt:lpstr>Symbol</vt:lpstr>
      <vt:lpstr>system-ui</vt:lpstr>
      <vt:lpstr>Times New Roman</vt:lpstr>
      <vt:lpstr>Wingdings</vt:lpstr>
      <vt:lpstr>Headlines</vt:lpstr>
      <vt:lpstr>WELCOME TO  G1 PRESENTATION</vt:lpstr>
      <vt:lpstr>CONTENTS</vt:lpstr>
      <vt:lpstr>PREVIOUS PRESENTATION</vt:lpstr>
      <vt:lpstr>BUBBLE SORT</vt:lpstr>
      <vt:lpstr>PowerPoint Presentation</vt:lpstr>
      <vt:lpstr>Summary</vt:lpstr>
      <vt:lpstr>SELECTION SORT</vt:lpstr>
      <vt:lpstr>1. Introduction to the Selection Sort algorithm. </vt:lpstr>
      <vt:lpstr>2. How Selection Sort works </vt:lpstr>
      <vt:lpstr>PowerPoint Presentation</vt:lpstr>
      <vt:lpstr>PowerPoint Presentation</vt:lpstr>
      <vt:lpstr>PowerPoint Presentation</vt:lpstr>
      <vt:lpstr>3. CODE DEMO</vt:lpstr>
      <vt:lpstr>PowerPoint Presentation</vt:lpstr>
      <vt:lpstr>4. Evaluation of the time efficiency of selection sorting and interpretation  </vt:lpstr>
      <vt:lpstr>PowerPoint Presentation</vt:lpstr>
      <vt:lpstr>QUICK SORT</vt:lpstr>
      <vt:lpstr>How the QuickSort algorithm works</vt:lpstr>
      <vt:lpstr>PowerPoint Presentation</vt:lpstr>
      <vt:lpstr>PowerPoint Presentation</vt:lpstr>
      <vt:lpstr>PowerPoint Presentation</vt:lpstr>
      <vt:lpstr>PowerPoint Presentation</vt:lpstr>
      <vt:lpstr>PowerPoint Presentation</vt:lpstr>
      <vt:lpstr>Complexity Of Quick Sort</vt:lpstr>
      <vt:lpstr>INSERT SORT</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Hoang Nguyen</cp:lastModifiedBy>
  <cp:revision>19</cp:revision>
  <dcterms:created xsi:type="dcterms:W3CDTF">2021-08-02T11:59:33Z</dcterms:created>
  <dcterms:modified xsi:type="dcterms:W3CDTF">2021-08-05T03:19:37Z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