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36"/>
  </p:notesMasterIdLst>
  <p:handoutMasterIdLst>
    <p:handoutMasterId r:id="rId37"/>
  </p:handoutMasterIdLst>
  <p:sldIdLst>
    <p:sldId id="274" r:id="rId5"/>
    <p:sldId id="261" r:id="rId6"/>
    <p:sldId id="275" r:id="rId7"/>
    <p:sldId id="272" r:id="rId8"/>
    <p:sldId id="276" r:id="rId9"/>
    <p:sldId id="277" r:id="rId10"/>
    <p:sldId id="296" r:id="rId11"/>
    <p:sldId id="297" r:id="rId12"/>
    <p:sldId id="298" r:id="rId13"/>
    <p:sldId id="299" r:id="rId14"/>
    <p:sldId id="278" r:id="rId15"/>
    <p:sldId id="280" r:id="rId16"/>
    <p:sldId id="281" r:id="rId17"/>
    <p:sldId id="282" r:id="rId18"/>
    <p:sldId id="283" r:id="rId19"/>
    <p:sldId id="284" r:id="rId20"/>
    <p:sldId id="285" r:id="rId21"/>
    <p:sldId id="286" r:id="rId22"/>
    <p:sldId id="287" r:id="rId23"/>
    <p:sldId id="288" r:id="rId24"/>
    <p:sldId id="289" r:id="rId25"/>
    <p:sldId id="279" r:id="rId26"/>
    <p:sldId id="300" r:id="rId27"/>
    <p:sldId id="301" r:id="rId28"/>
    <p:sldId id="302" r:id="rId29"/>
    <p:sldId id="303" r:id="rId30"/>
    <p:sldId id="304" r:id="rId31"/>
    <p:sldId id="305" r:id="rId32"/>
    <p:sldId id="306" r:id="rId33"/>
    <p:sldId id="307"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varScale="1">
        <p:scale>
          <a:sx n="84" d="100"/>
          <a:sy n="84" d="100"/>
        </p:scale>
        <p:origin x="1262" y="9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r>
            <a:rPr lang="en-US" sz="2400"/>
            <a:t>Tìm hiểu về Giải thuật tìm kiếm theo chiều rộng</a:t>
          </a:r>
          <a:endParaRPr lang="en-US" sz="2400" dirty="0"/>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dirty="0">
              <a:solidFill>
                <a:schemeClr val="bg2"/>
              </a:solidFill>
            </a:rPr>
            <a:t>1</a:t>
          </a:r>
        </a:p>
      </dgm:t>
    </dgm:pt>
    <dgm:pt modelId="{4E8D2E69-0173-4BD3-B96A-7A9C5DD12B47}">
      <dgm:prSet custT="1"/>
      <dgm:spPr>
        <a:solidFill>
          <a:schemeClr val="accent2">
            <a:lumMod val="20000"/>
            <a:lumOff val="80000"/>
            <a:alpha val="90000"/>
          </a:schemeClr>
        </a:solidFill>
        <a:ln>
          <a:noFill/>
        </a:ln>
      </dgm:spPr>
      <dgm:t>
        <a:bodyPr anchor="ctr"/>
        <a:lstStyle/>
        <a:p>
          <a:pPr algn="ctr"/>
          <a:r>
            <a:rPr lang="en-US" sz="3200"/>
            <a:t>Example</a:t>
          </a:r>
          <a:endParaRPr lang="en-US" sz="3200" dirty="0"/>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dirty="0">
              <a:solidFill>
                <a:schemeClr val="bg2"/>
              </a:solidFill>
            </a:rPr>
            <a:t>2</a:t>
          </a:r>
        </a:p>
      </dgm:t>
    </dgm:pt>
    <dgm:pt modelId="{93A6A030-ABAB-4EFA-B539-0FDB3E07C1EF}">
      <dgm:prSet custT="1"/>
      <dgm:spPr>
        <a:solidFill>
          <a:schemeClr val="accent2">
            <a:lumMod val="20000"/>
            <a:lumOff val="80000"/>
            <a:alpha val="90000"/>
          </a:schemeClr>
        </a:solidFill>
        <a:ln>
          <a:noFill/>
        </a:ln>
      </dgm:spPr>
      <dgm:t>
        <a:bodyPr anchor="ctr"/>
        <a:lstStyle/>
        <a:p>
          <a:pPr algn="ctr"/>
          <a:r>
            <a:rPr lang="en-US" sz="3600"/>
            <a:t>CODE DEMO</a:t>
          </a:r>
          <a:endParaRPr lang="en-US" sz="3600" dirty="0"/>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a:solidFill>
          <a:schemeClr val="accent2"/>
        </a:solidFill>
        <a:ln>
          <a:noFill/>
        </a:ln>
      </dgm:spPr>
      <dgm:t>
        <a:bodyPr/>
        <a:lstStyle/>
        <a:p>
          <a:r>
            <a:rPr lang="en-US" dirty="0">
              <a:solidFill>
                <a:schemeClr val="bg2"/>
              </a:solidFill>
            </a:rPr>
            <a:t>3</a:t>
          </a:r>
        </a:p>
      </dgm:t>
    </dgm:pt>
    <dgm:pt modelId="{3C40F323-2A26-1146-9131-B2D8B599E05D}" type="pres">
      <dgm:prSet presAssocID="{D4503D04-C97E-4622-AE07-D0307CB3B4CA}" presName="linearFlow" presStyleCnt="0">
        <dgm:presLayoutVars>
          <dgm:dir/>
          <dgm:animLvl val="lvl"/>
          <dgm:resizeHandles val="exact"/>
        </dgm:presLayoutVars>
      </dgm:prSet>
      <dgm:spPr/>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dgm:presLayoutVars>
          <dgm:bulletEnabled val="1"/>
        </dgm:presLayoutVars>
      </dgm:prSet>
      <dgm:spPr/>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pt>
  </dgm:ptLst>
  <dgm:cxnLst>
    <dgm:cxn modelId="{62985F13-79FA-BC4A-8783-3DAA0F1FAA2F}" type="presOf" srcId="{93A6A030-ABAB-4EFA-B539-0FDB3E07C1EF}" destId="{2CCAA94D-0D9E-CB40-97A3-00A05F4F0DC2}"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D9F8793A-7523-F649-AD1E-5DFCA97DCCFA}" type="presOf" srcId="{FEF1E80E-8A9E-4B0A-817C-2A4CFDCF3FB2}" destId="{D40ADF37-3E5B-2D42-9470-8264667346F7}" srcOrd="0" destOrd="0" presId="urn:microsoft.com/office/officeart/2016/7/layout/LinearArrowProcessNumbered"/>
    <dgm:cxn modelId="{0F866C41-EB5F-47BD-A2CD-A58671F15B67}" srcId="{D4503D04-C97E-4622-AE07-D0307CB3B4CA}" destId="{4E8D2E69-0173-4BD3-B96A-7A9C5DD12B47}" srcOrd="1" destOrd="0" parTransId="{B954BF22-E3B3-4A1C-802E-590228BE2D9C}" sibTransId="{FEF1E80E-8A9E-4B0A-817C-2A4CFDCF3FB2}"/>
    <dgm:cxn modelId="{9640184F-42CF-0441-8D18-50F45B342AD6}" type="presOf" srcId="{808B76D0-8EC7-469A-93AC-7A6017188A9D}" destId="{CE8B700A-AC6F-0E47-AEFA-DA760C3E6A6D}" srcOrd="0" destOrd="0" presId="urn:microsoft.com/office/officeart/2016/7/layout/LinearArrowProcessNumbered"/>
    <dgm:cxn modelId="{C5E94186-9CB6-4C42-92B3-C546CC53A7B9}" srcId="{D4503D04-C97E-4622-AE07-D0307CB3B4CA}" destId="{AAC263CB-8256-4B03-92FE-1622698FB3E9}" srcOrd="0" destOrd="0" parTransId="{0BEED663-FC38-4EAD-940F-4C475D2C87DB}" sibTransId="{808B76D0-8EC7-469A-93AC-7A6017188A9D}"/>
    <dgm:cxn modelId="{42720694-3F25-164D-8BA7-13098CD1C309}" type="presOf" srcId="{4E8D2E69-0173-4BD3-B96A-7A9C5DD12B47}" destId="{EA4D4141-C1BF-E74E-8ECF-933FF6EE68D4}"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r>
            <a:rPr lang="en-US" sz="1400" dirty="0"/>
            <a:t>Definition</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dirty="0">
              <a:solidFill>
                <a:schemeClr val="bg2"/>
              </a:solidFill>
            </a:rPr>
            <a:t>1</a:t>
          </a:r>
        </a:p>
      </dgm:t>
    </dgm:pt>
    <dgm:pt modelId="{4E8D2E69-0173-4BD3-B96A-7A9C5DD12B47}">
      <dgm:prSet custT="1"/>
      <dgm:spPr>
        <a:solidFill>
          <a:schemeClr val="accent2">
            <a:lumMod val="20000"/>
            <a:lumOff val="80000"/>
            <a:alpha val="90000"/>
          </a:schemeClr>
        </a:solidFill>
        <a:ln>
          <a:noFill/>
        </a:ln>
      </dgm:spPr>
      <dgm:t>
        <a:bodyPr anchor="ctr"/>
        <a:lstStyle/>
        <a:p>
          <a:pPr algn="ctr"/>
          <a:r>
            <a:rPr lang="en-US" sz="1400" dirty="0"/>
            <a:t>Example</a:t>
          </a:r>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dirty="0">
              <a:solidFill>
                <a:schemeClr val="bg2"/>
              </a:solidFill>
            </a:rPr>
            <a:t>2</a:t>
          </a:r>
        </a:p>
      </dgm:t>
    </dgm:pt>
    <dgm:pt modelId="{3C40F323-2A26-1146-9131-B2D8B599E05D}" type="pres">
      <dgm:prSet presAssocID="{D4503D04-C97E-4622-AE07-D0307CB3B4CA}" presName="linearFlow" presStyleCnt="0">
        <dgm:presLayoutVars>
          <dgm:dir/>
          <dgm:animLvl val="lvl"/>
          <dgm:resizeHandles val="exact"/>
        </dgm:presLayoutVars>
      </dgm:prSet>
      <dgm:spPr/>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6"/>
      <dgm:spPr/>
    </dgm:pt>
    <dgm:pt modelId="{B510E1DB-3720-2045-A15B-D53248B697B7}" type="pres">
      <dgm:prSet presAssocID="{AAC263CB-8256-4B03-92FE-1622698FB3E9}" presName="lineArrowNode" presStyleLbl="alignAccFollowNode1" presStyleIdx="1" presStyleCnt="6"/>
      <dgm:spPr/>
    </dgm:pt>
    <dgm:pt modelId="{CE8B700A-AC6F-0E47-AEFA-DA760C3E6A6D}" type="pres">
      <dgm:prSet presAssocID="{808B76D0-8EC7-469A-93AC-7A6017188A9D}" presName="sibTransNodeCircle" presStyleLbl="alignNode1" presStyleIdx="0" presStyleCnt="2">
        <dgm:presLayoutVars>
          <dgm:chMax val="0"/>
          <dgm:bulletEnabled/>
        </dgm:presLayoutVars>
      </dgm:prSet>
      <dgm:spPr/>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6">
        <dgm:presLayoutVars>
          <dgm:bulletEnabled val="1"/>
        </dgm:presLayoutVars>
      </dgm:prSet>
      <dgm:spPr/>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6"/>
      <dgm:spPr/>
    </dgm:pt>
    <dgm:pt modelId="{C1172316-FFE1-2D41-82E9-8EB0F5EACF76}" type="pres">
      <dgm:prSet presAssocID="{4E8D2E69-0173-4BD3-B96A-7A9C5DD12B47}" presName="lineArrowNode" presStyleLbl="alignAccFollowNode1" presStyleIdx="4" presStyleCnt="6"/>
      <dgm:spPr/>
    </dgm:pt>
    <dgm:pt modelId="{D40ADF37-3E5B-2D42-9470-8264667346F7}" type="pres">
      <dgm:prSet presAssocID="{FEF1E80E-8A9E-4B0A-817C-2A4CFDCF3FB2}" presName="sibTransNodeCircle" presStyleLbl="alignNode1" presStyleIdx="1" presStyleCnt="2">
        <dgm:presLayoutVars>
          <dgm:chMax val="0"/>
          <dgm:bulletEnabled/>
        </dgm:presLayoutVars>
      </dgm:prSet>
      <dgm:spPr/>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6">
        <dgm:presLayoutVars>
          <dgm:bulletEnabled val="1"/>
        </dgm:presLayoutVars>
      </dgm:prSet>
      <dgm:spPr/>
    </dgm:pt>
  </dgm:ptLst>
  <dgm:cxnLst>
    <dgm:cxn modelId="{D9F8793A-7523-F649-AD1E-5DFCA97DCCFA}" type="presOf" srcId="{FEF1E80E-8A9E-4B0A-817C-2A4CFDCF3FB2}" destId="{D40ADF37-3E5B-2D42-9470-8264667346F7}" srcOrd="0" destOrd="0" presId="urn:microsoft.com/office/officeart/2016/7/layout/LinearArrowProcessNumbered"/>
    <dgm:cxn modelId="{0F866C41-EB5F-47BD-A2CD-A58671F15B67}" srcId="{D4503D04-C97E-4622-AE07-D0307CB3B4CA}" destId="{4E8D2E69-0173-4BD3-B96A-7A9C5DD12B47}" srcOrd="1" destOrd="0" parTransId="{B954BF22-E3B3-4A1C-802E-590228BE2D9C}" sibTransId="{FEF1E80E-8A9E-4B0A-817C-2A4CFDCF3FB2}"/>
    <dgm:cxn modelId="{9640184F-42CF-0441-8D18-50F45B342AD6}" type="presOf" srcId="{808B76D0-8EC7-469A-93AC-7A6017188A9D}" destId="{CE8B700A-AC6F-0E47-AEFA-DA760C3E6A6D}" srcOrd="0" destOrd="0" presId="urn:microsoft.com/office/officeart/2016/7/layout/LinearArrowProcessNumbered"/>
    <dgm:cxn modelId="{C5E94186-9CB6-4C42-92B3-C546CC53A7B9}" srcId="{D4503D04-C97E-4622-AE07-D0307CB3B4CA}" destId="{AAC263CB-8256-4B03-92FE-1622698FB3E9}" srcOrd="0" destOrd="0" parTransId="{0BEED663-FC38-4EAD-940F-4C475D2C87DB}" sibTransId="{808B76D0-8EC7-469A-93AC-7A6017188A9D}"/>
    <dgm:cxn modelId="{42720694-3F25-164D-8BA7-13098CD1C309}" type="presOf" srcId="{4E8D2E69-0173-4BD3-B96A-7A9C5DD12B47}" destId="{EA4D4141-C1BF-E74E-8ECF-933FF6EE68D4}"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031504" y="508677"/>
          <a:ext cx="822790"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1903662" y="439598"/>
          <a:ext cx="94620" cy="177119"/>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517500" y="97557"/>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bg2"/>
              </a:solidFill>
            </a:rPr>
            <a:t>1</a:t>
          </a:r>
        </a:p>
      </dsp:txBody>
      <dsp:txXfrm>
        <a:off x="637925" y="217982"/>
        <a:ext cx="581460" cy="581460"/>
      </dsp:txXfrm>
    </dsp:sp>
    <dsp:sp modelId="{12DC819D-BB19-CE49-AFEB-155922B01406}">
      <dsp:nvSpPr>
        <dsp:cNvPr id="0" name=""/>
        <dsp:cNvSpPr/>
      </dsp:nvSpPr>
      <dsp:spPr>
        <a:xfrm>
          <a:off x="3016" y="1084906"/>
          <a:ext cx="1851278" cy="2395574"/>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1066800">
            <a:lnSpc>
              <a:spcPct val="90000"/>
            </a:lnSpc>
            <a:spcBef>
              <a:spcPct val="0"/>
            </a:spcBef>
            <a:spcAft>
              <a:spcPct val="35000"/>
            </a:spcAft>
            <a:buNone/>
          </a:pPr>
          <a:r>
            <a:rPr lang="en-US" sz="2400" kern="1200"/>
            <a:t>Tìm hiểu về Giải thuật tìm kiếm theo chiều rộng</a:t>
          </a:r>
          <a:endParaRPr lang="en-US" sz="2400" kern="1200" dirty="0"/>
        </a:p>
      </dsp:txBody>
      <dsp:txXfrm>
        <a:off x="3016" y="1455162"/>
        <a:ext cx="1851278" cy="2025318"/>
      </dsp:txXfrm>
    </dsp:sp>
    <dsp:sp modelId="{4A0B88BF-91DC-214E-A662-99F2E5E1AA6F}">
      <dsp:nvSpPr>
        <dsp:cNvPr id="0" name=""/>
        <dsp:cNvSpPr/>
      </dsp:nvSpPr>
      <dsp:spPr>
        <a:xfrm>
          <a:off x="2059992" y="510076"/>
          <a:ext cx="1851278"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3960639" y="440762"/>
          <a:ext cx="94620" cy="178327"/>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2574476" y="98957"/>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bg2"/>
              </a:solidFill>
            </a:rPr>
            <a:t>2</a:t>
          </a:r>
        </a:p>
      </dsp:txBody>
      <dsp:txXfrm>
        <a:off x="2694901" y="219382"/>
        <a:ext cx="581460" cy="581460"/>
      </dsp:txXfrm>
    </dsp:sp>
    <dsp:sp modelId="{EA4D4141-C1BF-E74E-8ECF-933FF6EE68D4}">
      <dsp:nvSpPr>
        <dsp:cNvPr id="0" name=""/>
        <dsp:cNvSpPr/>
      </dsp:nvSpPr>
      <dsp:spPr>
        <a:xfrm>
          <a:off x="2059992" y="1088267"/>
          <a:ext cx="1851278" cy="2395574"/>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1422400">
            <a:lnSpc>
              <a:spcPct val="90000"/>
            </a:lnSpc>
            <a:spcBef>
              <a:spcPct val="0"/>
            </a:spcBef>
            <a:spcAft>
              <a:spcPct val="35000"/>
            </a:spcAft>
            <a:buNone/>
          </a:pPr>
          <a:r>
            <a:rPr lang="en-US" sz="3200" kern="1200"/>
            <a:t>Example</a:t>
          </a:r>
          <a:endParaRPr lang="en-US" sz="3200" kern="1200" dirty="0"/>
        </a:p>
      </dsp:txBody>
      <dsp:txXfrm>
        <a:off x="2059992" y="1458523"/>
        <a:ext cx="1851278" cy="2025318"/>
      </dsp:txXfrm>
    </dsp:sp>
    <dsp:sp modelId="{EBC17C66-42F5-8741-9366-67B899EB8470}">
      <dsp:nvSpPr>
        <dsp:cNvPr id="0" name=""/>
        <dsp:cNvSpPr/>
      </dsp:nvSpPr>
      <dsp:spPr>
        <a:xfrm>
          <a:off x="4116969" y="510076"/>
          <a:ext cx="925639"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4631453" y="98957"/>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bg2"/>
              </a:solidFill>
            </a:rPr>
            <a:t>3</a:t>
          </a:r>
        </a:p>
      </dsp:txBody>
      <dsp:txXfrm>
        <a:off x="4751878" y="219382"/>
        <a:ext cx="581460" cy="581460"/>
      </dsp:txXfrm>
    </dsp:sp>
    <dsp:sp modelId="{2CCAA94D-0D9E-CB40-97A3-00A05F4F0DC2}">
      <dsp:nvSpPr>
        <dsp:cNvPr id="0" name=""/>
        <dsp:cNvSpPr/>
      </dsp:nvSpPr>
      <dsp:spPr>
        <a:xfrm>
          <a:off x="4116969" y="1088267"/>
          <a:ext cx="1851278" cy="2395574"/>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marL="0" lvl="0" indent="0" algn="ctr" defTabSz="1600200">
            <a:lnSpc>
              <a:spcPct val="90000"/>
            </a:lnSpc>
            <a:spcBef>
              <a:spcPct val="0"/>
            </a:spcBef>
            <a:spcAft>
              <a:spcPct val="35000"/>
            </a:spcAft>
            <a:buNone/>
          </a:pPr>
          <a:r>
            <a:rPr lang="en-US" sz="3600" kern="1200"/>
            <a:t>CODE DEMO</a:t>
          </a:r>
          <a:endParaRPr lang="en-US" sz="3600" kern="1200" dirty="0"/>
        </a:p>
      </dsp:txBody>
      <dsp:txXfrm>
        <a:off x="4116969" y="1458523"/>
        <a:ext cx="1851278" cy="2025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544240" y="719302"/>
          <a:ext cx="1235392"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2853756" y="615565"/>
          <a:ext cx="142070" cy="264532"/>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730663" y="60185"/>
          <a:ext cx="1318305" cy="1318305"/>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1158" tIns="51158" rIns="51158" bIns="51158" numCol="1" spcCol="1270" anchor="ctr" anchorCtr="0">
          <a:noAutofit/>
        </a:bodyPr>
        <a:lstStyle/>
        <a:p>
          <a:pPr marL="0" lvl="0" indent="0" algn="ctr" defTabSz="2667000">
            <a:lnSpc>
              <a:spcPct val="90000"/>
            </a:lnSpc>
            <a:spcBef>
              <a:spcPct val="0"/>
            </a:spcBef>
            <a:spcAft>
              <a:spcPct val="35000"/>
            </a:spcAft>
            <a:buNone/>
          </a:pPr>
          <a:r>
            <a:rPr lang="en-US" sz="6000" kern="1200" dirty="0">
              <a:solidFill>
                <a:schemeClr val="bg2"/>
              </a:solidFill>
            </a:rPr>
            <a:t>1</a:t>
          </a:r>
        </a:p>
      </dsp:txBody>
      <dsp:txXfrm>
        <a:off x="923724" y="253246"/>
        <a:ext cx="932183" cy="932183"/>
      </dsp:txXfrm>
    </dsp:sp>
    <dsp:sp modelId="{12DC819D-BB19-CE49-AFEB-155922B01406}">
      <dsp:nvSpPr>
        <dsp:cNvPr id="0" name=""/>
        <dsp:cNvSpPr/>
      </dsp:nvSpPr>
      <dsp:spPr>
        <a:xfrm>
          <a:off x="0" y="1542656"/>
          <a:ext cx="2779632"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9261" tIns="165100" rIns="219261" bIns="165100" numCol="1" spcCol="1270" anchor="ctr" anchorCtr="0">
          <a:noAutofit/>
        </a:bodyPr>
        <a:lstStyle/>
        <a:p>
          <a:pPr marL="0" lvl="0" indent="0" algn="ctr" defTabSz="622300">
            <a:lnSpc>
              <a:spcPct val="90000"/>
            </a:lnSpc>
            <a:spcBef>
              <a:spcPct val="0"/>
            </a:spcBef>
            <a:spcAft>
              <a:spcPct val="35000"/>
            </a:spcAft>
            <a:buNone/>
          </a:pPr>
          <a:r>
            <a:rPr lang="en-US" sz="1400" kern="1200" dirty="0"/>
            <a:t>Definition</a:t>
          </a:r>
        </a:p>
      </dsp:txBody>
      <dsp:txXfrm>
        <a:off x="0" y="1935776"/>
        <a:ext cx="2779632" cy="1572480"/>
      </dsp:txXfrm>
    </dsp:sp>
    <dsp:sp modelId="{4A0B88BF-91DC-214E-A662-99F2E5E1AA6F}">
      <dsp:nvSpPr>
        <dsp:cNvPr id="0" name=""/>
        <dsp:cNvSpPr/>
      </dsp:nvSpPr>
      <dsp:spPr>
        <a:xfrm>
          <a:off x="3088481" y="725063"/>
          <a:ext cx="1389816"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3819144" y="65947"/>
          <a:ext cx="1318305" cy="1318305"/>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1158" tIns="51158" rIns="51158" bIns="51158" numCol="1" spcCol="1270" anchor="ctr" anchorCtr="0">
          <a:noAutofit/>
        </a:bodyPr>
        <a:lstStyle/>
        <a:p>
          <a:pPr marL="0" lvl="0" indent="0" algn="ctr" defTabSz="2667000">
            <a:lnSpc>
              <a:spcPct val="90000"/>
            </a:lnSpc>
            <a:spcBef>
              <a:spcPct val="0"/>
            </a:spcBef>
            <a:spcAft>
              <a:spcPct val="35000"/>
            </a:spcAft>
            <a:buNone/>
          </a:pPr>
          <a:r>
            <a:rPr lang="en-US" sz="6000" kern="1200" dirty="0">
              <a:solidFill>
                <a:schemeClr val="bg2"/>
              </a:solidFill>
            </a:rPr>
            <a:t>2</a:t>
          </a:r>
        </a:p>
      </dsp:txBody>
      <dsp:txXfrm>
        <a:off x="4012205" y="259008"/>
        <a:ext cx="932183" cy="932183"/>
      </dsp:txXfrm>
    </dsp:sp>
    <dsp:sp modelId="{EA4D4141-C1BF-E74E-8ECF-933FF6EE68D4}">
      <dsp:nvSpPr>
        <dsp:cNvPr id="0" name=""/>
        <dsp:cNvSpPr/>
      </dsp:nvSpPr>
      <dsp:spPr>
        <a:xfrm>
          <a:off x="3088481" y="1555614"/>
          <a:ext cx="2779632"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9261" tIns="165100" rIns="219261" bIns="165100" numCol="1" spcCol="1270" anchor="ctr" anchorCtr="0">
          <a:noAutofit/>
        </a:bodyPr>
        <a:lstStyle/>
        <a:p>
          <a:pPr marL="0" lvl="0" indent="0" algn="ctr" defTabSz="622300">
            <a:lnSpc>
              <a:spcPct val="90000"/>
            </a:lnSpc>
            <a:spcBef>
              <a:spcPct val="0"/>
            </a:spcBef>
            <a:spcAft>
              <a:spcPct val="35000"/>
            </a:spcAft>
            <a:buNone/>
          </a:pPr>
          <a:r>
            <a:rPr lang="en-US" sz="1400" kern="1200" dirty="0"/>
            <a:t>Example</a:t>
          </a:r>
        </a:p>
      </dsp:txBody>
      <dsp:txXfrm>
        <a:off x="3088481" y="1948734"/>
        <a:ext cx="2779632" cy="157248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8/12/2021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quantrimang.com/cau-truc-du-lieu-va-giai-thuat"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stackoverflow.com/a/37069004/5925259"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166611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22</a:t>
            </a:fld>
            <a:endParaRPr lang="en-US" dirty="0"/>
          </a:p>
        </p:txBody>
      </p:sp>
    </p:spTree>
    <p:extLst>
      <p:ext uri="{BB962C8B-B14F-4D97-AF65-F5344CB8AC3E}">
        <p14:creationId xmlns:p14="http://schemas.microsoft.com/office/powerpoint/2010/main" val="615076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hlinkClick r:id="rId3" tooltip="Cấu trúc dữ liệu và giải thích "/>
              </a:rPr>
              <a:t>Giải</a:t>
            </a:r>
            <a:r>
              <a:rPr lang="en-US" sz="1200" u="none" strike="noStrike" kern="1200" dirty="0">
                <a:solidFill>
                  <a:schemeClr val="tx1"/>
                </a:solidFill>
                <a:effectLst/>
                <a:latin typeface="+mn-lt"/>
                <a:ea typeface="+mn-ea"/>
                <a:cs typeface="+mn-cs"/>
                <a:hlinkClick r:id="rId3" tooltip="Cấu trúc dữ liệu và giải thích "/>
              </a:rPr>
              <a:t> </a:t>
            </a:r>
            <a:r>
              <a:rPr lang="en-US" sz="1200" u="none" strike="noStrike" kern="1200" dirty="0" err="1">
                <a:solidFill>
                  <a:schemeClr val="tx1"/>
                </a:solidFill>
                <a:effectLst/>
                <a:latin typeface="+mn-lt"/>
                <a:ea typeface="+mn-ea"/>
                <a:cs typeface="+mn-cs"/>
                <a:hlinkClick r:id="rId3" tooltip="Cấu trúc dữ liệu và giải thích "/>
              </a:rPr>
              <a:t>thuật</a:t>
            </a:r>
            <a:r>
              <a:rPr lang="en-US" sz="1200" u="none" strike="noStrike" kern="1200" dirty="0">
                <a:solidFill>
                  <a:schemeClr val="tx1"/>
                </a:solidFill>
                <a:effectLst/>
                <a:latin typeface="+mn-lt"/>
                <a:ea typeface="+mn-ea"/>
                <a:cs typeface="+mn-cs"/>
                <a:hlinkClick r:id="rId3" tooltip="Cấu trúc dữ liệu và giải thích "/>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sâu</a:t>
            </a:r>
            <a:r>
              <a:rPr lang="en-US" sz="1200" kern="1200" dirty="0">
                <a:solidFill>
                  <a:schemeClr val="tx1"/>
                </a:solidFill>
                <a:effectLst/>
                <a:latin typeface="+mn-lt"/>
                <a:ea typeface="+mn-ea"/>
                <a:cs typeface="+mn-cs"/>
              </a:rPr>
              <a:t> (Depth First Search –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DFS),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stack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nhớ</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quay </a:t>
            </a:r>
            <a:r>
              <a:rPr lang="en-US" sz="1200" kern="1200" dirty="0" err="1">
                <a:solidFill>
                  <a:schemeClr val="tx1"/>
                </a:solidFill>
                <a:effectLst/>
                <a:latin typeface="+mn-lt"/>
                <a:ea typeface="+mn-ea"/>
                <a:cs typeface="+mn-cs"/>
              </a:rPr>
              <a:t>lui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vừa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Stackđể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nhớ</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cụt</a:t>
            </a:r>
            <a:r>
              <a:rPr lang="en-US" sz="1200" kern="1200" dirty="0">
                <a:solidFill>
                  <a:schemeClr val="tx1"/>
                </a:solidFill>
                <a:effectLst/>
                <a:latin typeface="+mn-lt"/>
                <a:ea typeface="+mn-ea"/>
                <a:cs typeface="+mn-cs"/>
              </a:rPr>
              <a:t>.</a:t>
            </a:r>
          </a:p>
          <a:p>
            <a:pPr lvl="0"/>
            <a:r>
              <a:rPr lang="en-US" sz="1200" u="sng" kern="1200" dirty="0" err="1">
                <a:solidFill>
                  <a:schemeClr val="tx1"/>
                </a:solidFill>
                <a:effectLst/>
                <a:latin typeface="+mn-lt"/>
                <a:ea typeface="+mn-ea"/>
                <a:cs typeface="+mn-cs"/>
                <a:hlinkClick r:id="rId4"/>
              </a:rPr>
              <a:t>Ứng</a:t>
            </a:r>
            <a:r>
              <a:rPr lang="en-US" sz="1200" u="sng" kern="1200" dirty="0">
                <a:solidFill>
                  <a:schemeClr val="tx1"/>
                </a:solidFill>
                <a:effectLst/>
                <a:latin typeface="+mn-lt"/>
                <a:ea typeface="+mn-ea"/>
                <a:cs typeface="+mn-cs"/>
                <a:hlinkClick r:id="rId4"/>
              </a:rPr>
              <a:t> </a:t>
            </a:r>
            <a:r>
              <a:rPr lang="en-US" sz="1200" u="sng" kern="1200" dirty="0" err="1">
                <a:solidFill>
                  <a:schemeClr val="tx1"/>
                </a:solidFill>
                <a:effectLst/>
                <a:latin typeface="+mn-lt"/>
                <a:ea typeface="+mn-ea"/>
                <a:cs typeface="+mn-cs"/>
                <a:hlinkClick r:id="rId4"/>
              </a:rPr>
              <a:t>dụng</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phỏng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23</a:t>
            </a:fld>
            <a:endParaRPr lang="en-US" dirty="0"/>
          </a:p>
        </p:txBody>
      </p:sp>
    </p:spTree>
    <p:extLst>
      <p:ext uri="{BB962C8B-B14F-4D97-AF65-F5344CB8AC3E}">
        <p14:creationId xmlns:p14="http://schemas.microsoft.com/office/powerpoint/2010/main" val="1600741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minh </a:t>
            </a:r>
            <a:r>
              <a:rPr lang="en-US" sz="1200" kern="1200" dirty="0" err="1">
                <a:solidFill>
                  <a:schemeClr val="tx1"/>
                </a:solidFill>
                <a:effectLst/>
                <a:latin typeface="+mn-lt"/>
                <a:ea typeface="+mn-ea"/>
                <a:cs typeface="+mn-cs"/>
              </a:rPr>
              <a:t>họa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b="1" kern="1200" dirty="0">
                <a:solidFill>
                  <a:schemeClr val="tx1"/>
                </a:solidFill>
                <a:effectLst/>
                <a:latin typeface="+mn-lt"/>
                <a:ea typeface="+mn-ea"/>
                <a:cs typeface="+mn-cs"/>
              </a:rPr>
              <a:t> 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b="1" kern="120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b="1" kern="1200" dirty="0">
                <a:solidFill>
                  <a:schemeClr val="tx1"/>
                </a:solidFill>
                <a:effectLst/>
                <a:latin typeface="+mn-lt"/>
                <a:ea typeface="+mn-ea"/>
                <a:cs typeface="+mn-cs"/>
              </a:rPr>
              <a:t> 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qui </a:t>
            </a:r>
            <a:r>
              <a:rPr lang="en-US" sz="1200" kern="1200" dirty="0" err="1">
                <a:solidFill>
                  <a:schemeClr val="tx1"/>
                </a:solidFill>
                <a:effectLst/>
                <a:latin typeface="+mn-lt"/>
                <a:ea typeface="+mn-ea"/>
                <a:cs typeface="+mn-cs"/>
              </a:rPr>
              <a:t>tắc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a:t>
            </a:r>
          </a:p>
          <a:p>
            <a:pPr lvl="0"/>
            <a:r>
              <a:rPr lang="en-US" sz="1200" b="1" kern="1200" dirty="0">
                <a:solidFill>
                  <a:schemeClr val="tx1"/>
                </a:solidFill>
                <a:effectLst/>
                <a:latin typeface="+mn-lt"/>
                <a:ea typeface="+mn-ea"/>
                <a:cs typeface="+mn-cs"/>
              </a:rPr>
              <a:t>Qui </a:t>
            </a:r>
            <a:r>
              <a:rPr lang="en-US" sz="1200" b="1" kern="1200" dirty="0" err="1">
                <a:solidFill>
                  <a:schemeClr val="tx1"/>
                </a:solidFill>
                <a:effectLst/>
                <a:latin typeface="+mn-lt"/>
                <a:ea typeface="+mn-ea"/>
                <a:cs typeface="+mn-cs"/>
              </a:rPr>
              <a:t>tắc</a:t>
            </a:r>
            <a:r>
              <a:rPr lang="en-US" sz="1200" b="1" kern="1200" dirty="0">
                <a:solidFill>
                  <a:schemeClr val="tx1"/>
                </a:solidFill>
                <a:effectLst/>
                <a:latin typeface="+mn-lt"/>
                <a:ea typeface="+mn-ea"/>
                <a:cs typeface="+mn-cs"/>
              </a:rPr>
              <a:t> 1</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đẩy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(stack).</a:t>
            </a:r>
          </a:p>
          <a:p>
            <a:pPr lvl="0"/>
            <a:r>
              <a:rPr lang="en-US" sz="1200" b="1" kern="1200" dirty="0">
                <a:solidFill>
                  <a:schemeClr val="tx1"/>
                </a:solidFill>
                <a:effectLst/>
                <a:latin typeface="+mn-lt"/>
                <a:ea typeface="+mn-ea"/>
                <a:cs typeface="+mn-cs"/>
              </a:rPr>
              <a:t>Qui </a:t>
            </a:r>
            <a:r>
              <a:rPr lang="en-US" sz="1200" b="1" kern="1200" dirty="0" err="1">
                <a:solidFill>
                  <a:schemeClr val="tx1"/>
                </a:solidFill>
                <a:effectLst/>
                <a:latin typeface="+mn-lt"/>
                <a:ea typeface="+mn-ea"/>
                <a:cs typeface="+mn-cs"/>
              </a:rPr>
              <a:t>tắc</a:t>
            </a:r>
            <a:r>
              <a:rPr lang="en-US" sz="1200" b="1" kern="1200" dirty="0">
                <a:solidFill>
                  <a:schemeClr val="tx1"/>
                </a:solidFill>
                <a:effectLst/>
                <a:latin typeface="+mn-lt"/>
                <a:ea typeface="+mn-ea"/>
                <a:cs typeface="+mn-cs"/>
              </a:rPr>
              <a:t> 2</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pop up).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a:t>
            </a:r>
          </a:p>
          <a:p>
            <a:pPr lvl="0"/>
            <a:r>
              <a:rPr lang="en-US" sz="1200" b="1" kern="1200" dirty="0">
                <a:solidFill>
                  <a:schemeClr val="tx1"/>
                </a:solidFill>
                <a:effectLst/>
                <a:latin typeface="+mn-lt"/>
                <a:ea typeface="+mn-ea"/>
                <a:cs typeface="+mn-cs"/>
              </a:rPr>
              <a:t>Qui </a:t>
            </a:r>
            <a:r>
              <a:rPr lang="en-US" sz="1200" b="1" kern="1200" dirty="0" err="1">
                <a:solidFill>
                  <a:schemeClr val="tx1"/>
                </a:solidFill>
                <a:effectLst/>
                <a:latin typeface="+mn-lt"/>
                <a:ea typeface="+mn-ea"/>
                <a:cs typeface="+mn-cs"/>
              </a:rPr>
              <a:t>tắc</a:t>
            </a:r>
            <a:r>
              <a:rPr lang="en-US" sz="1200" b="1" kern="1200" dirty="0">
                <a:solidFill>
                  <a:schemeClr val="tx1"/>
                </a:solidFill>
                <a:effectLst/>
                <a:latin typeface="+mn-lt"/>
                <a:ea typeface="+mn-ea"/>
                <a:cs typeface="+mn-cs"/>
              </a:rPr>
              <a:t> 3</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qui </a:t>
            </a:r>
            <a:r>
              <a:rPr lang="en-US" sz="1200" kern="1200" dirty="0" err="1">
                <a:solidFill>
                  <a:schemeClr val="tx1"/>
                </a:solidFill>
                <a:effectLst/>
                <a:latin typeface="+mn-lt"/>
                <a:ea typeface="+mn-ea"/>
                <a:cs typeface="+mn-cs"/>
              </a:rPr>
              <a:t>tắc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qui </a:t>
            </a:r>
            <a:r>
              <a:rPr lang="en-US" sz="1200" kern="1200" dirty="0" err="1">
                <a:solidFill>
                  <a:schemeClr val="tx1"/>
                </a:solidFill>
                <a:effectLst/>
                <a:latin typeface="+mn-lt"/>
                <a:ea typeface="+mn-ea"/>
                <a:cs typeface="+mn-cs"/>
              </a:rPr>
              <a:t>tắc</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trống</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24</a:t>
            </a:fld>
            <a:endParaRPr lang="en-US" dirty="0"/>
          </a:p>
        </p:txBody>
      </p:sp>
    </p:spTree>
    <p:extLst>
      <p:ext uri="{BB962C8B-B14F-4D97-AF65-F5344CB8AC3E}">
        <p14:creationId xmlns:p14="http://schemas.microsoft.com/office/powerpoint/2010/main" val="392069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b="1" kern="1200" dirty="0">
                <a:solidFill>
                  <a:schemeClr val="tx1"/>
                </a:solidFill>
                <a:effectLst/>
                <a:latin typeface="+mn-lt"/>
                <a:ea typeface="+mn-ea"/>
                <a:cs typeface="+mn-cs"/>
              </a:rPr>
              <a:t> 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25</a:t>
            </a:fld>
            <a:endParaRPr lang="en-US" dirty="0"/>
          </a:p>
        </p:txBody>
      </p:sp>
    </p:spTree>
    <p:extLst>
      <p:ext uri="{BB962C8B-B14F-4D97-AF65-F5344CB8AC3E}">
        <p14:creationId xmlns:p14="http://schemas.microsoft.com/office/powerpoint/2010/main" val="325334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b="1" kern="120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nữa</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26</a:t>
            </a:fld>
            <a:endParaRPr lang="en-US" dirty="0"/>
          </a:p>
        </p:txBody>
      </p:sp>
    </p:spTree>
    <p:extLst>
      <p:ext uri="{BB962C8B-B14F-4D97-AF65-F5344CB8AC3E}">
        <p14:creationId xmlns:p14="http://schemas.microsoft.com/office/powerpoint/2010/main" val="1462807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lấy</a:t>
            </a:r>
            <a:r>
              <a:rPr lang="en-US" sz="1200" b="1" kern="1200" dirty="0">
                <a:solidFill>
                  <a:schemeClr val="tx1"/>
                </a:solidFill>
                <a:effectLst/>
                <a:latin typeface="+mn-lt"/>
                <a:ea typeface="+mn-ea"/>
                <a:cs typeface="+mn-cs"/>
              </a:rPr>
              <a:t> 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27</a:t>
            </a:fld>
            <a:endParaRPr lang="en-US" dirty="0"/>
          </a:p>
        </p:txBody>
      </p:sp>
    </p:spTree>
    <p:extLst>
      <p:ext uri="{BB962C8B-B14F-4D97-AF65-F5344CB8AC3E}">
        <p14:creationId xmlns:p14="http://schemas.microsoft.com/office/powerpoint/2010/main" val="123878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Vì</a:t>
            </a:r>
            <a:r>
              <a:rPr lang="en-US" sz="1200" b="1" kern="120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vẫn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trống</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28</a:t>
            </a:fld>
            <a:endParaRPr lang="en-US" dirty="0"/>
          </a:p>
        </p:txBody>
      </p:sp>
    </p:spTree>
    <p:extLst>
      <p:ext uri="{BB962C8B-B14F-4D97-AF65-F5344CB8AC3E}">
        <p14:creationId xmlns:p14="http://schemas.microsoft.com/office/powerpoint/2010/main" val="453555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31</a:t>
            </a:fld>
            <a:endParaRPr lang="en-US" dirty="0"/>
          </a:p>
        </p:txBody>
      </p:sp>
    </p:spTree>
    <p:extLst>
      <p:ext uri="{BB962C8B-B14F-4D97-AF65-F5344CB8AC3E}">
        <p14:creationId xmlns:p14="http://schemas.microsoft.com/office/powerpoint/2010/main" val="4974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3178563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3514396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24653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187263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133689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413855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128932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8/12/2021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8/12/2021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8/12/2021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5.jpe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2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1D75F4-08DF-40BD-B559-F65F0EFB112A}"/>
              </a:ext>
            </a:extLst>
          </p:cNvPr>
          <p:cNvPicPr>
            <a:picLocks noChangeAspect="1"/>
          </p:cNvPicPr>
          <p:nvPr/>
        </p:nvPicPr>
        <p:blipFill>
          <a:blip r:embed="rId2"/>
          <a:stretch>
            <a:fillRect/>
          </a:stretch>
        </p:blipFill>
        <p:spPr>
          <a:xfrm>
            <a:off x="4411475" y="0"/>
            <a:ext cx="3363963" cy="40010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sx="5000" sy="5000" algn="ctr" rotWithShape="0">
              <a:srgbClr val="000000"/>
            </a:outerShdw>
            <a:reflection blurRad="6350" stA="50000" endA="300" endPos="55000" dir="5400000" sy="-100000" algn="bl" rotWithShape="0"/>
          </a:effectLst>
        </p:spPr>
      </p:pic>
      <p:pic>
        <p:nvPicPr>
          <p:cNvPr id="10" name="Picture 4" descr="Mở ảnh">
            <a:extLst>
              <a:ext uri="{FF2B5EF4-FFF2-40B4-BE49-F238E27FC236}">
                <a16:creationId xmlns:a16="http://schemas.microsoft.com/office/drawing/2014/main" id="{6B184105-FBAE-441F-BADF-4B5732113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347" y="74219"/>
            <a:ext cx="3699914" cy="368120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225425" dist="50800" dir="5220000" algn="ctr">
              <a:srgbClr val="000000">
                <a:alpha val="33000"/>
              </a:srgbClr>
            </a:outerShdw>
            <a:reflection endPos="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pic>
        <p:nvPicPr>
          <p:cNvPr id="11" name="Picture 10">
            <a:extLst>
              <a:ext uri="{FF2B5EF4-FFF2-40B4-BE49-F238E27FC236}">
                <a16:creationId xmlns:a16="http://schemas.microsoft.com/office/drawing/2014/main" id="{27BF0427-E7C9-4571-99B9-F70F92ECB8B8}"/>
              </a:ext>
            </a:extLst>
          </p:cNvPr>
          <p:cNvPicPr>
            <a:picLocks noChangeAspect="1"/>
          </p:cNvPicPr>
          <p:nvPr/>
        </p:nvPicPr>
        <p:blipFill>
          <a:blip r:embed="rId4"/>
          <a:stretch>
            <a:fillRect/>
          </a:stretch>
        </p:blipFill>
        <p:spPr>
          <a:xfrm>
            <a:off x="8038522" y="2960293"/>
            <a:ext cx="4316945" cy="3897707"/>
          </a:xfrm>
          <a:prstGeom prst="rect">
            <a:avLst/>
          </a:prstGeom>
          <a:effectLst>
            <a:softEdge rad="635000"/>
          </a:effectLst>
        </p:spPr>
      </p:pic>
      <p:pic>
        <p:nvPicPr>
          <p:cNvPr id="12" name="Picture 11">
            <a:extLst>
              <a:ext uri="{FF2B5EF4-FFF2-40B4-BE49-F238E27FC236}">
                <a16:creationId xmlns:a16="http://schemas.microsoft.com/office/drawing/2014/main" id="{754A5FDF-B904-44B7-9204-D6A5728ED04A}"/>
              </a:ext>
            </a:extLst>
          </p:cNvPr>
          <p:cNvPicPr>
            <a:picLocks noChangeAspect="1"/>
          </p:cNvPicPr>
          <p:nvPr/>
        </p:nvPicPr>
        <p:blipFill>
          <a:blip r:embed="rId5"/>
          <a:stretch>
            <a:fillRect/>
          </a:stretch>
        </p:blipFill>
        <p:spPr>
          <a:xfrm>
            <a:off x="5716" y="-4202"/>
            <a:ext cx="4405759" cy="4848943"/>
          </a:xfrm>
          <a:prstGeom prst="rect">
            <a:avLst/>
          </a:prstGeom>
          <a:effectLst>
            <a:reflection blurRad="6350" stA="50000" endA="300" endPos="55000" dir="5400000" sy="-100000" algn="bl" rotWithShape="0"/>
          </a:effectLst>
        </p:spPr>
      </p:pic>
      <p:sp>
        <p:nvSpPr>
          <p:cNvPr id="16" name="Rectangle 15">
            <a:extLst>
              <a:ext uri="{FF2B5EF4-FFF2-40B4-BE49-F238E27FC236}">
                <a16:creationId xmlns:a16="http://schemas.microsoft.com/office/drawing/2014/main" id="{D8598CD1-F913-4678-8436-FC22A250DB77}"/>
              </a:ext>
            </a:extLst>
          </p:cNvPr>
          <p:cNvSpPr/>
          <p:nvPr/>
        </p:nvSpPr>
        <p:spPr>
          <a:xfrm>
            <a:off x="0" y="0"/>
            <a:ext cx="12191999" cy="6858000"/>
          </a:xfrm>
          <a:prstGeom prst="rect">
            <a:avLst/>
          </a:prstGeom>
          <a:solidFill>
            <a:schemeClr val="tx1">
              <a:alpha val="65000"/>
            </a:schemeClr>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C5D35E16-5C8D-42BC-B85B-87F941620DAB}"/>
              </a:ext>
            </a:extLst>
          </p:cNvPr>
          <p:cNvSpPr/>
          <p:nvPr/>
        </p:nvSpPr>
        <p:spPr>
          <a:xfrm>
            <a:off x="382146" y="2844192"/>
            <a:ext cx="3363963" cy="4001098"/>
          </a:xfrm>
          <a:prstGeom prst="corner">
            <a:avLst>
              <a:gd name="adj1" fmla="val 8263"/>
              <a:gd name="adj2" fmla="val 932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Shape 17">
            <a:extLst>
              <a:ext uri="{FF2B5EF4-FFF2-40B4-BE49-F238E27FC236}">
                <a16:creationId xmlns:a16="http://schemas.microsoft.com/office/drawing/2014/main" id="{207E17F2-3AED-4649-9D6B-B7B4A5FEAD88}"/>
              </a:ext>
            </a:extLst>
          </p:cNvPr>
          <p:cNvSpPr/>
          <p:nvPr/>
        </p:nvSpPr>
        <p:spPr>
          <a:xfrm rot="10800000">
            <a:off x="8288874" y="43842"/>
            <a:ext cx="3545504" cy="4144200"/>
          </a:xfrm>
          <a:prstGeom prst="corner">
            <a:avLst>
              <a:gd name="adj1" fmla="val 7346"/>
              <a:gd name="adj2" fmla="val 817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F91D3FC3-CDB6-480D-90DD-D3906C359698}"/>
              </a:ext>
            </a:extLst>
          </p:cNvPr>
          <p:cNvSpPr txBox="1">
            <a:spLocks/>
          </p:cNvSpPr>
          <p:nvPr/>
        </p:nvSpPr>
        <p:spPr>
          <a:xfrm>
            <a:off x="3195838" y="1839473"/>
            <a:ext cx="6301029" cy="2098226"/>
          </a:xfrm>
          <a:prstGeom prst="rect">
            <a:avLst/>
          </a:prstGeom>
          <a:gradFill>
            <a:gsLst>
              <a:gs pos="42000">
                <a:schemeClr val="dk1">
                  <a:tint val="94000"/>
                  <a:satMod val="103000"/>
                  <a:lumMod val="102000"/>
                </a:schemeClr>
              </a:gs>
              <a:gs pos="53000">
                <a:schemeClr val="dk1">
                  <a:shade val="100000"/>
                  <a:satMod val="110000"/>
                  <a:lumMod val="100000"/>
                </a:schemeClr>
              </a:gs>
              <a:gs pos="41000">
                <a:schemeClr val="dk1">
                  <a:shade val="78000"/>
                  <a:satMod val="120000"/>
                  <a:lumMod val="99000"/>
                </a:schemeClr>
              </a:gs>
            </a:gsLst>
          </a:gradFill>
          <a:effectLst>
            <a:glow rad="127000">
              <a:schemeClr val="accent1">
                <a:alpha val="73000"/>
              </a:schemeClr>
            </a:glow>
          </a:effectLst>
        </p:spPr>
        <p:style>
          <a:lnRef idx="1">
            <a:schemeClr val="dk1"/>
          </a:lnRef>
          <a:fillRef idx="3">
            <a:schemeClr val="dk1"/>
          </a:fillRef>
          <a:effectRef idx="2">
            <a:schemeClr val="dk1"/>
          </a:effectRef>
          <a:fontRef idx="minor">
            <a:schemeClr val="lt1"/>
          </a:fontRef>
        </p:style>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8000" dirty="0">
                <a:solidFill>
                  <a:schemeClr val="bg2"/>
                </a:solidFill>
              </a:rPr>
              <a:t>  TREE DATA STRUCTURE</a:t>
            </a:r>
          </a:p>
        </p:txBody>
      </p:sp>
      <p:sp>
        <p:nvSpPr>
          <p:cNvPr id="20" name="Subtitle 3">
            <a:extLst>
              <a:ext uri="{FF2B5EF4-FFF2-40B4-BE49-F238E27FC236}">
                <a16:creationId xmlns:a16="http://schemas.microsoft.com/office/drawing/2014/main" id="{9A2EDBC9-8206-4095-A0E9-E7FD79EFE11B}"/>
              </a:ext>
            </a:extLst>
          </p:cNvPr>
          <p:cNvSpPr txBox="1">
            <a:spLocks/>
          </p:cNvSpPr>
          <p:nvPr/>
        </p:nvSpPr>
        <p:spPr>
          <a:xfrm>
            <a:off x="4153479" y="3654044"/>
            <a:ext cx="5275447" cy="191112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600" b="1" dirty="0">
                <a:solidFill>
                  <a:schemeClr val="bg2"/>
                </a:solidFill>
              </a:rPr>
              <a:t>             PRESENTED BY GROUP 1</a:t>
            </a:r>
          </a:p>
          <a:p>
            <a:pPr marL="0" indent="0">
              <a:buNone/>
            </a:pPr>
            <a:r>
              <a:rPr lang="en-US" sz="1600" dirty="0">
                <a:solidFill>
                  <a:schemeClr val="bg2"/>
                </a:solidFill>
              </a:rPr>
              <a:t>MEMBERS: MINH, HOANG, NHAT, HUNG</a:t>
            </a:r>
          </a:p>
          <a:p>
            <a:pPr marL="0" indent="0">
              <a:buNone/>
            </a:pPr>
            <a:r>
              <a:rPr lang="en-US" sz="1600" dirty="0">
                <a:solidFill>
                  <a:schemeClr val="bg2"/>
                </a:solidFill>
              </a:rPr>
              <a:t>CLASS: 	  BH-AF-2005-2.3</a:t>
            </a:r>
          </a:p>
          <a:p>
            <a:pPr marL="0" indent="0">
              <a:buNone/>
            </a:pPr>
            <a:r>
              <a:rPr lang="en-US" sz="1600" dirty="0">
                <a:solidFill>
                  <a:schemeClr val="bg2"/>
                </a:solidFill>
              </a:rPr>
              <a:t>LECTURER: NGO THI MAI LOAN</a:t>
            </a:r>
          </a:p>
        </p:txBody>
      </p:sp>
    </p:spTree>
    <p:extLst>
      <p:ext uri="{BB962C8B-B14F-4D97-AF65-F5344CB8AC3E}">
        <p14:creationId xmlns:p14="http://schemas.microsoft.com/office/powerpoint/2010/main" val="412337536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80AEF4CA-ED22-4FA9-86E8-605D7374CC98}"/>
              </a:ext>
            </a:extLst>
          </p:cNvPr>
          <p:cNvSpPr/>
          <p:nvPr/>
        </p:nvSpPr>
        <p:spPr>
          <a:xfrm>
            <a:off x="0" y="0"/>
            <a:ext cx="12192000" cy="685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6E2D6A4-71CD-4C91-83DB-42EA91B527E6}"/>
              </a:ext>
            </a:extLst>
          </p:cNvPr>
          <p:cNvSpPr/>
          <p:nvPr/>
        </p:nvSpPr>
        <p:spPr>
          <a:xfrm>
            <a:off x="46696" y="41126"/>
            <a:ext cx="1239520"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8" name="TextBox 7">
            <a:extLst>
              <a:ext uri="{FF2B5EF4-FFF2-40B4-BE49-F238E27FC236}">
                <a16:creationId xmlns:a16="http://schemas.microsoft.com/office/drawing/2014/main" id="{3CCE9BF1-F073-48E2-B0CC-6272D54C37C1}"/>
              </a:ext>
            </a:extLst>
          </p:cNvPr>
          <p:cNvSpPr txBox="1"/>
          <p:nvPr/>
        </p:nvSpPr>
        <p:spPr>
          <a:xfrm>
            <a:off x="7589857" y="79582"/>
            <a:ext cx="4517347" cy="1015663"/>
          </a:xfrm>
          <a:prstGeom prst="rect">
            <a:avLst/>
          </a:prstGeom>
          <a:solidFill>
            <a:srgbClr val="FFFF00"/>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6000" dirty="0">
                <a:solidFill>
                  <a:schemeClr val="bg1"/>
                </a:solidFill>
              </a:rPr>
              <a:t>DEMO CODE</a:t>
            </a:r>
          </a:p>
        </p:txBody>
      </p:sp>
      <p:sp>
        <p:nvSpPr>
          <p:cNvPr id="9" name="TextBox 8">
            <a:extLst>
              <a:ext uri="{FF2B5EF4-FFF2-40B4-BE49-F238E27FC236}">
                <a16:creationId xmlns:a16="http://schemas.microsoft.com/office/drawing/2014/main" id="{42FB6B0B-3B6E-4D08-99D5-212B0BAAB257}"/>
              </a:ext>
            </a:extLst>
          </p:cNvPr>
          <p:cNvSpPr txBox="1"/>
          <p:nvPr/>
        </p:nvSpPr>
        <p:spPr>
          <a:xfrm>
            <a:off x="6933053" y="5577901"/>
            <a:ext cx="3744471" cy="584775"/>
          </a:xfrm>
          <a:prstGeom prst="rect">
            <a:avLst/>
          </a:prstGeom>
          <a:noFill/>
        </p:spPr>
        <p:txBody>
          <a:bodyPr wrap="square" rtlCol="0">
            <a:spAutoFit/>
          </a:bodyPr>
          <a:lstStyle/>
          <a:p>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RUN THE PROGRAM</a:t>
            </a:r>
          </a:p>
        </p:txBody>
      </p:sp>
      <p:pic>
        <p:nvPicPr>
          <p:cNvPr id="5" name="Picture 4">
            <a:extLst>
              <a:ext uri="{FF2B5EF4-FFF2-40B4-BE49-F238E27FC236}">
                <a16:creationId xmlns:a16="http://schemas.microsoft.com/office/drawing/2014/main" id="{D48450A2-B70A-4FC6-BDB8-CF945FF1E344}"/>
              </a:ext>
            </a:extLst>
          </p:cNvPr>
          <p:cNvPicPr>
            <a:picLocks noChangeAspect="1"/>
          </p:cNvPicPr>
          <p:nvPr/>
        </p:nvPicPr>
        <p:blipFill>
          <a:blip r:embed="rId3"/>
          <a:stretch>
            <a:fillRect/>
          </a:stretch>
        </p:blipFill>
        <p:spPr>
          <a:xfrm>
            <a:off x="1034550" y="1274264"/>
            <a:ext cx="8473918" cy="3716836"/>
          </a:xfrm>
          <a:prstGeom prst="rect">
            <a:avLst/>
          </a:prstGeom>
          <a:ln>
            <a:solidFill>
              <a:schemeClr val="bg1"/>
            </a:solidFill>
          </a:ln>
          <a:effectLst>
            <a:outerShdw blurRad="44450" dist="27940" dir="5400000" algn="ctr">
              <a:srgbClr val="000000">
                <a:alpha val="32000"/>
              </a:srgbClr>
            </a:outerShdw>
            <a:reflection blurRad="6350" stA="50000" endA="300" endPos="55500" dist="101600" dir="5400000" sy="-100000" algn="bl" rotWithShape="0"/>
          </a:effectLst>
          <a:scene3d>
            <a:camera prst="orthographicFront">
              <a:rot lat="0" lon="0" rev="0"/>
            </a:camera>
            <a:lightRig rig="balanced" dir="t">
              <a:rot lat="0" lon="0" rev="8700000"/>
            </a:lightRig>
          </a:scene3d>
          <a:sp3d>
            <a:bevelT w="190500" h="38100"/>
          </a:sp3d>
        </p:spPr>
      </p:pic>
      <p:cxnSp>
        <p:nvCxnSpPr>
          <p:cNvPr id="10" name="Straight Connector 9">
            <a:extLst>
              <a:ext uri="{FF2B5EF4-FFF2-40B4-BE49-F238E27FC236}">
                <a16:creationId xmlns:a16="http://schemas.microsoft.com/office/drawing/2014/main" id="{A8D19D8C-1249-4896-9292-4B312A2A6657}"/>
              </a:ext>
            </a:extLst>
          </p:cNvPr>
          <p:cNvCxnSpPr>
            <a:cxnSpLocks/>
          </p:cNvCxnSpPr>
          <p:nvPr/>
        </p:nvCxnSpPr>
        <p:spPr>
          <a:xfrm flipV="1">
            <a:off x="7161653" y="6162676"/>
            <a:ext cx="3430147" cy="1523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525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5100824" y="685800"/>
            <a:ext cx="6176776" cy="1485900"/>
          </a:xfrm>
        </p:spPr>
        <p:txBody>
          <a:bodyPr>
            <a:normAutofit/>
          </a:bodyPr>
          <a:lstStyle/>
          <a:p>
            <a:r>
              <a:rPr lang="en-US"/>
              <a:t>    Breadth First Search </a:t>
            </a:r>
            <a:br>
              <a:rPr lang="en-US"/>
            </a:br>
            <a:r>
              <a:rPr lang="en-US"/>
              <a:t>		   &lt;BFS&gt;</a:t>
            </a:r>
            <a:endParaRPr lang="en-US" dirty="0"/>
          </a:p>
        </p:txBody>
      </p:sp>
      <p:graphicFrame>
        <p:nvGraphicFramePr>
          <p:cNvPr id="16" name="Content Placeholder 2" descr="Linear process SmartArt graphic">
            <a:extLst>
              <a:ext uri="{FF2B5EF4-FFF2-40B4-BE49-F238E27FC236}">
                <a16:creationId xmlns:a16="http://schemas.microsoft.com/office/drawing/2014/main" id="{331726FD-249E-4EF7-80AF-0F3F058533F5}"/>
              </a:ext>
            </a:extLst>
          </p:cNvPr>
          <p:cNvGraphicFramePr>
            <a:graphicFrameLocks noGrp="1" noChangeAspect="1"/>
          </p:cNvGraphicFramePr>
          <p:nvPr>
            <p:ph idx="1"/>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BFS vs DFS - javatpoi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744" y="-376"/>
            <a:ext cx="4135801" cy="33150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FS solutions - Home | Faceboo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543300"/>
            <a:ext cx="4373545" cy="33143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BFE05AAF-9DD0-46EF-B4A3-E6DDA660A648}"/>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4617774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013" y="155736"/>
            <a:ext cx="701885" cy="594035"/>
            <a:chOff x="517500" y="97557"/>
            <a:chExt cx="822310" cy="822310"/>
          </a:xfrm>
        </p:grpSpPr>
        <p:sp>
          <p:nvSpPr>
            <p:cNvPr id="6" name="Oval 5"/>
            <p:cNvSpPr/>
            <p:nvPr/>
          </p:nvSpPr>
          <p:spPr>
            <a:xfrm>
              <a:off x="517500" y="97557"/>
              <a:ext cx="822310" cy="822310"/>
            </a:xfrm>
            <a:prstGeom prst="ellipse">
              <a:avLst/>
            </a:prstGeom>
            <a:solidFill>
              <a:schemeClr val="accent2"/>
            </a:solidFill>
            <a:ln>
              <a:noFill/>
            </a:ln>
          </p:spPr>
          <p:style>
            <a:lnRef idx="2">
              <a:scrgbClr r="0" g="0" b="0"/>
            </a:lnRef>
            <a:fillRef idx="1">
              <a:scrgbClr r="0" g="0" b="0"/>
            </a:fillRef>
            <a:effectRef idx="1">
              <a:schemeClr val="accent2">
                <a:hueOff val="0"/>
                <a:satOff val="0"/>
                <a:lumOff val="0"/>
                <a:alphaOff val="0"/>
              </a:schemeClr>
            </a:effectRef>
            <a:fontRef idx="minor">
              <a:schemeClr val="lt1"/>
            </a:fontRef>
          </p:style>
        </p:sp>
        <p:sp>
          <p:nvSpPr>
            <p:cNvPr id="7" name="Oval 4"/>
            <p:cNvSpPr txBox="1"/>
            <p:nvPr/>
          </p:nvSpPr>
          <p:spPr>
            <a:xfrm>
              <a:off x="637925" y="217982"/>
              <a:ext cx="581460" cy="581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1</a:t>
              </a:r>
            </a:p>
          </p:txBody>
        </p:sp>
      </p:grpSp>
      <p:sp>
        <p:nvSpPr>
          <p:cNvPr id="8" name="Rectangle 7"/>
          <p:cNvSpPr/>
          <p:nvPr/>
        </p:nvSpPr>
        <p:spPr>
          <a:xfrm>
            <a:off x="276281" y="452753"/>
            <a:ext cx="4709943" cy="830997"/>
          </a:xfrm>
          <a:prstGeom prst="rect">
            <a:avLst/>
          </a:prstGeom>
        </p:spPr>
        <p:txBody>
          <a:bodyPr wrap="none">
            <a:spAutoFit/>
          </a:bodyPr>
          <a:lstStyle/>
          <a:p>
            <a:pPr lvl="0" algn="ctr"/>
            <a:r>
              <a:rPr lang="en-US" sz="2400">
                <a:solidFill>
                  <a:srgbClr val="FF0000"/>
                </a:solidFill>
              </a:rPr>
              <a:t>Tìm hiểu về </a:t>
            </a:r>
          </a:p>
          <a:p>
            <a:pPr lvl="0" algn="ctr"/>
            <a:r>
              <a:rPr lang="en-US" sz="2400">
                <a:solidFill>
                  <a:srgbClr val="FF0000"/>
                </a:solidFill>
              </a:rPr>
              <a:t>Giải thuật tìm kiếm theo chiều rộng</a:t>
            </a:r>
            <a:endParaRPr lang="en-US" sz="2400" dirty="0">
              <a:solidFill>
                <a:srgbClr val="FF0000"/>
              </a:solidFill>
            </a:endParaRPr>
          </a:p>
        </p:txBody>
      </p:sp>
      <p:sp>
        <p:nvSpPr>
          <p:cNvPr id="9" name="Rectangle 8"/>
          <p:cNvSpPr/>
          <p:nvPr/>
        </p:nvSpPr>
        <p:spPr>
          <a:xfrm>
            <a:off x="273802" y="1946982"/>
            <a:ext cx="4815211" cy="187051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b="1" i="1">
                <a:solidFill>
                  <a:srgbClr val="FFFF00"/>
                </a:solidFill>
                <a:latin typeface="Times New Roman" panose="02020603050405020304" pitchFamily="18" charset="0"/>
                <a:ea typeface="Calibri" panose="020F0502020204030204" pitchFamily="34" charset="0"/>
                <a:cs typeface="Times New Roman" panose="02020603050405020304" pitchFamily="18" charset="0"/>
              </a:rPr>
              <a:t>Giải thuật tìm kiếm theo chiều rộng</a:t>
            </a:r>
            <a:r>
              <a:rPr lang="en-US">
                <a:solidFill>
                  <a:srgbClr val="FFFF00"/>
                </a:solidFill>
                <a:latin typeface="Times New Roman" panose="02020603050405020304" pitchFamily="18" charset="0"/>
                <a:ea typeface="Calibri" panose="020F0502020204030204" pitchFamily="34" charset="0"/>
                <a:cs typeface="Times New Roman" panose="02020603050405020304" pitchFamily="18" charset="0"/>
              </a:rPr>
              <a:t> (Breadth First Search – viết tắt là BFS) duyệt qua một đồ thị theo chiều rộng và sử dụng hàng đợi (queue) để ghi nhớ đỉnh liền kề để bắt đầu việc tìm kiếm khi không gặp được đỉnh liền kề trong bất kỳ vòng lặp nào.</a:t>
            </a:r>
          </a:p>
        </p:txBody>
      </p:sp>
      <p:pic>
        <p:nvPicPr>
          <p:cNvPr id="10" name="Picture 9"/>
          <p:cNvPicPr/>
          <p:nvPr/>
        </p:nvPicPr>
        <p:blipFill>
          <a:blip r:embed="rId2"/>
          <a:stretch>
            <a:fillRect/>
          </a:stretch>
        </p:blipFill>
        <p:spPr>
          <a:xfrm>
            <a:off x="7430516" y="242731"/>
            <a:ext cx="3432556" cy="2930527"/>
          </a:xfrm>
          <a:prstGeom prst="rect">
            <a:avLst/>
          </a:prstGeom>
        </p:spPr>
      </p:pic>
      <p:sp>
        <p:nvSpPr>
          <p:cNvPr id="11" name="Rectangle 10"/>
          <p:cNvSpPr/>
          <p:nvPr/>
        </p:nvSpPr>
        <p:spPr>
          <a:xfrm>
            <a:off x="5782056" y="3429000"/>
            <a:ext cx="6096000" cy="3222421"/>
          </a:xfrm>
          <a:prstGeom prst="rect">
            <a:avLst/>
          </a:prstGeom>
        </p:spPr>
        <p:txBody>
          <a:bodyPr>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Như trong hình ví dụ trên, giải thuật tìm kiếm theo chiều rộng duyệt từ A tới B tới E tới F sau đó tới C, tới G và cuối cùng tới D. Giải thuật này tuân theo qui tắc:</a:t>
            </a:r>
          </a:p>
          <a:p>
            <a:pPr marL="342900" lvl="0" indent="-342900" algn="just">
              <a:lnSpc>
                <a:spcPct val="107000"/>
              </a:lnSpc>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Quy tắc 1: Duyệt tiếp tới đỉnh liền kề mà chưa được duyệt. Đánh dấu đỉnh mà đã được duyệt. Hiển thị đỉnh đó và đẩy vào trong một hàng đợi (queue)..</a:t>
            </a:r>
          </a:p>
          <a:p>
            <a:pPr marL="342900" lvl="0" indent="-342900" algn="just">
              <a:lnSpc>
                <a:spcPct val="107000"/>
              </a:lnSpc>
              <a:spcAft>
                <a:spcPts val="8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Quy tắc 2: Nếu không tìm thấy đỉnh liền kề, thì xóa đỉnh đầu tiên trong hàng đợi.</a:t>
            </a:r>
          </a:p>
          <a:p>
            <a:pPr marL="285750" indent="-285750">
              <a:buFont typeface="Wingdings" panose="05000000000000000000" pitchFamily="2" charset="2"/>
              <a:buChar char="Ø"/>
            </a:pPr>
            <a:r>
              <a:rPr lang="en-US">
                <a:latin typeface="Times New Roman" panose="02020603050405020304" pitchFamily="18" charset="0"/>
                <a:ea typeface="Calibri" panose="020F0502020204030204" pitchFamily="34" charset="0"/>
              </a:rPr>
              <a:t>Quy tắc 3: Lặp lại Qui tắc 1 và 2 cho tới khi hàng đợi là trống.</a:t>
            </a:r>
            <a:endParaRPr lang="en-US"/>
          </a:p>
        </p:txBody>
      </p:sp>
      <p:sp>
        <p:nvSpPr>
          <p:cNvPr id="12" name="Rectangle: Rounded Corners 11">
            <a:extLst>
              <a:ext uri="{FF2B5EF4-FFF2-40B4-BE49-F238E27FC236}">
                <a16:creationId xmlns:a16="http://schemas.microsoft.com/office/drawing/2014/main" id="{F2A4F8B9-2402-4A57-BE6D-88D6DEA95F38}"/>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51149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6864" y="79785"/>
            <a:ext cx="10210800" cy="787652"/>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Bảng dưới đây minh họa cách giải thuật tìm kiếm theo chiều rộng làm việc với một ví dụ đơn giản sau:</a:t>
            </a:r>
          </a:p>
          <a:p>
            <a:pPr marL="576263" lvl="0" indent="-347663" algn="just">
              <a:lnSpc>
                <a:spcPct val="107000"/>
              </a:lnSpc>
              <a:spcAft>
                <a:spcPts val="8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Khởi tạo hàng đợi (queue)</a:t>
            </a:r>
          </a:p>
        </p:txBody>
      </p:sp>
      <p:pic>
        <p:nvPicPr>
          <p:cNvPr id="3" name="Picture 2"/>
          <p:cNvPicPr/>
          <p:nvPr/>
        </p:nvPicPr>
        <p:blipFill>
          <a:blip r:embed="rId2"/>
          <a:stretch>
            <a:fillRect/>
          </a:stretch>
        </p:blipFill>
        <p:spPr>
          <a:xfrm>
            <a:off x="5459285" y="575945"/>
            <a:ext cx="4144645" cy="2139950"/>
          </a:xfrm>
          <a:prstGeom prst="rect">
            <a:avLst/>
          </a:prstGeom>
        </p:spPr>
      </p:pic>
      <p:sp>
        <p:nvSpPr>
          <p:cNvPr id="4" name="Rectangle 3"/>
          <p:cNvSpPr/>
          <p:nvPr/>
        </p:nvSpPr>
        <p:spPr>
          <a:xfrm>
            <a:off x="1027176" y="2869525"/>
            <a:ext cx="6096000" cy="685059"/>
          </a:xfrm>
          <a:prstGeom prst="rect">
            <a:avLst/>
          </a:prstGeom>
        </p:spPr>
        <p:txBody>
          <a:bodyPr>
            <a:spAutoFit/>
          </a:bodyPr>
          <a:lstStyle/>
          <a:p>
            <a:pPr marL="285750" indent="-285750" algn="just">
              <a:lnSpc>
                <a:spcPct val="107000"/>
              </a:lnSpc>
              <a:spcAft>
                <a:spcPts val="800"/>
              </a:spcAft>
              <a:buFont typeface="Wingdings" panose="05000000000000000000" pitchFamily="2" charset="2"/>
              <a:buChar char="v"/>
            </a:pPr>
            <a:r>
              <a:rPr lang="en-US">
                <a:latin typeface="Times New Roman" panose="02020603050405020304" pitchFamily="18" charset="0"/>
                <a:ea typeface="Calibri" panose="020F0502020204030204" pitchFamily="34" charset="0"/>
                <a:cs typeface="Times New Roman" panose="02020603050405020304" pitchFamily="18" charset="0"/>
              </a:rPr>
              <a:t>Chúng ta bắt đầu duyệt đỉnh S (đỉnh bắt đầu) và đánh dấu đỉnh này là đã duyệt.</a:t>
            </a:r>
          </a:p>
        </p:txBody>
      </p:sp>
      <p:pic>
        <p:nvPicPr>
          <p:cNvPr id="5" name="Picture 4"/>
          <p:cNvPicPr/>
          <p:nvPr/>
        </p:nvPicPr>
        <p:blipFill>
          <a:blip r:embed="rId3"/>
          <a:stretch>
            <a:fillRect/>
          </a:stretch>
        </p:blipFill>
        <p:spPr>
          <a:xfrm>
            <a:off x="5459285" y="3561296"/>
            <a:ext cx="4105275" cy="2438400"/>
          </a:xfrm>
          <a:prstGeom prst="rect">
            <a:avLst/>
          </a:prstGeom>
        </p:spPr>
      </p:pic>
      <p:sp>
        <p:nvSpPr>
          <p:cNvPr id="6" name="Rectangle: Rounded Corners 5">
            <a:extLst>
              <a:ext uri="{FF2B5EF4-FFF2-40B4-BE49-F238E27FC236}">
                <a16:creationId xmlns:a16="http://schemas.microsoft.com/office/drawing/2014/main" id="{807260E3-48FC-4258-9D25-D6CD933804BB}"/>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10654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888" y="379002"/>
            <a:ext cx="9963912" cy="685059"/>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v"/>
            </a:pPr>
            <a:r>
              <a:rPr lang="en-US">
                <a:latin typeface="Times New Roman" panose="02020603050405020304" pitchFamily="18" charset="0"/>
                <a:ea typeface="Calibri" panose="020F0502020204030204" pitchFamily="34" charset="0"/>
                <a:cs typeface="Times New Roman" panose="02020603050405020304" pitchFamily="18" charset="0"/>
              </a:rPr>
              <a:t>Sau đó chúng ta tìm đỉnh liền kề với S mà chưa được duyệt. Trong ví dụ này chúng ta có 3 đỉnh, và theo thứ tự chữ cái chúng ta chọn đỉnh A đánh dấu là đã duyệt và xếp A vào hàng đợi.</a:t>
            </a:r>
          </a:p>
        </p:txBody>
      </p:sp>
      <p:pic>
        <p:nvPicPr>
          <p:cNvPr id="3" name="Picture 2"/>
          <p:cNvPicPr/>
          <p:nvPr/>
        </p:nvPicPr>
        <p:blipFill>
          <a:blip r:embed="rId2"/>
          <a:stretch>
            <a:fillRect/>
          </a:stretch>
        </p:blipFill>
        <p:spPr>
          <a:xfrm>
            <a:off x="5704522" y="1083111"/>
            <a:ext cx="4257675" cy="2257425"/>
          </a:xfrm>
          <a:prstGeom prst="rect">
            <a:avLst/>
          </a:prstGeom>
        </p:spPr>
      </p:pic>
      <p:sp>
        <p:nvSpPr>
          <p:cNvPr id="4" name="Rectangle 3"/>
          <p:cNvSpPr/>
          <p:nvPr/>
        </p:nvSpPr>
        <p:spPr>
          <a:xfrm>
            <a:off x="1008888" y="3564654"/>
            <a:ext cx="9552432" cy="369332"/>
          </a:xfrm>
          <a:prstGeom prst="rect">
            <a:avLst/>
          </a:prstGeom>
        </p:spPr>
        <p:txBody>
          <a:bodyPr wrap="square">
            <a:spAutoFit/>
          </a:bodyPr>
          <a:lstStyle/>
          <a:p>
            <a:pPr marL="285750" indent="-285750">
              <a:buFont typeface="Wingdings" panose="05000000000000000000" pitchFamily="2" charset="2"/>
              <a:buChar char="v"/>
            </a:pPr>
            <a:r>
              <a:rPr lang="en-US">
                <a:latin typeface="Times New Roman" panose="02020603050405020304" pitchFamily="18" charset="0"/>
                <a:ea typeface="Calibri" panose="020F0502020204030204" pitchFamily="34" charset="0"/>
              </a:rPr>
              <a:t>Tiếp tục duyệt đỉnh liền kề với S là B. Đánh dấu là đã duyệt và xếp đỉnh này vào hàng đợi.</a:t>
            </a:r>
            <a:endParaRPr lang="en-US"/>
          </a:p>
        </p:txBody>
      </p:sp>
      <p:pic>
        <p:nvPicPr>
          <p:cNvPr id="5" name="Picture 4"/>
          <p:cNvPicPr/>
          <p:nvPr/>
        </p:nvPicPr>
        <p:blipFill>
          <a:blip r:embed="rId3"/>
          <a:stretch>
            <a:fillRect/>
          </a:stretch>
        </p:blipFill>
        <p:spPr>
          <a:xfrm>
            <a:off x="3047238" y="4048377"/>
            <a:ext cx="4305300" cy="2295525"/>
          </a:xfrm>
          <a:prstGeom prst="rect">
            <a:avLst/>
          </a:prstGeom>
        </p:spPr>
      </p:pic>
      <p:sp>
        <p:nvSpPr>
          <p:cNvPr id="6" name="Rectangle: Rounded Corners 5">
            <a:extLst>
              <a:ext uri="{FF2B5EF4-FFF2-40B4-BE49-F238E27FC236}">
                <a16:creationId xmlns:a16="http://schemas.microsoft.com/office/drawing/2014/main" id="{BA3B7844-14FB-4112-B974-EF5692258978}"/>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94875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456" y="198043"/>
            <a:ext cx="6096000" cy="646331"/>
          </a:xfrm>
          <a:prstGeom prst="rect">
            <a:avLst/>
          </a:prstGeom>
        </p:spPr>
        <p:txBody>
          <a:bodyPr>
            <a:spAutoFit/>
          </a:bodyPr>
          <a:lstStyle/>
          <a:p>
            <a:pPr marL="285750" indent="-285750">
              <a:buFont typeface="Wingdings" panose="05000000000000000000" pitchFamily="2" charset="2"/>
              <a:buChar char="v"/>
            </a:pPr>
            <a:r>
              <a:rPr lang="en-US">
                <a:latin typeface="Times New Roman" panose="02020603050405020304" pitchFamily="18" charset="0"/>
                <a:ea typeface="Calibri" panose="020F0502020204030204" pitchFamily="34" charset="0"/>
              </a:rPr>
              <a:t>Tiếp tục duyệt đỉnh liền kề với S là C. Đánh dấu là đã duyệt và xếp đỉnh này vào hàng đợi.</a:t>
            </a:r>
            <a:endParaRPr lang="en-US"/>
          </a:p>
        </p:txBody>
      </p:sp>
      <p:pic>
        <p:nvPicPr>
          <p:cNvPr id="3" name="Picture 2"/>
          <p:cNvPicPr/>
          <p:nvPr/>
        </p:nvPicPr>
        <p:blipFill>
          <a:blip r:embed="rId2"/>
          <a:stretch>
            <a:fillRect/>
          </a:stretch>
        </p:blipFill>
        <p:spPr>
          <a:xfrm>
            <a:off x="5428678" y="685228"/>
            <a:ext cx="4333875" cy="2543175"/>
          </a:xfrm>
          <a:prstGeom prst="rect">
            <a:avLst/>
          </a:prstGeom>
        </p:spPr>
      </p:pic>
      <p:sp>
        <p:nvSpPr>
          <p:cNvPr id="4" name="Rectangle 3"/>
          <p:cNvSpPr/>
          <p:nvPr/>
        </p:nvSpPr>
        <p:spPr>
          <a:xfrm>
            <a:off x="981456" y="3373058"/>
            <a:ext cx="6096000" cy="685059"/>
          </a:xfrm>
          <a:prstGeom prst="rect">
            <a:avLst/>
          </a:prstGeom>
        </p:spPr>
        <p:txBody>
          <a:bodyPr>
            <a:spAutoFit/>
          </a:bodyPr>
          <a:lstStyle/>
          <a:p>
            <a:pPr marL="285750" indent="-285750" algn="just">
              <a:lnSpc>
                <a:spcPct val="107000"/>
              </a:lnSpc>
              <a:spcAft>
                <a:spcPts val="800"/>
              </a:spcAft>
              <a:buFont typeface="Wingdings" panose="05000000000000000000" pitchFamily="2" charset="2"/>
              <a:buChar char="v"/>
            </a:pPr>
            <a:r>
              <a:rPr lang="en-US">
                <a:latin typeface="Times New Roman" panose="02020603050405020304" pitchFamily="18" charset="0"/>
                <a:ea typeface="Calibri" panose="020F0502020204030204" pitchFamily="34" charset="0"/>
                <a:cs typeface="Times New Roman" panose="02020603050405020304" pitchFamily="18" charset="0"/>
              </a:rPr>
              <a:t>Bây giờ đỉnh S không còn đỉnh nào liền kề mà chưa được duyệt. Bây giờ chúng ta rút A từ hàng đợi.</a:t>
            </a:r>
          </a:p>
        </p:txBody>
      </p:sp>
      <p:pic>
        <p:nvPicPr>
          <p:cNvPr id="5" name="Picture 4"/>
          <p:cNvPicPr/>
          <p:nvPr/>
        </p:nvPicPr>
        <p:blipFill>
          <a:blip r:embed="rId3"/>
          <a:stretch>
            <a:fillRect/>
          </a:stretch>
        </p:blipFill>
        <p:spPr>
          <a:xfrm>
            <a:off x="3066478" y="4202772"/>
            <a:ext cx="3571875" cy="2105025"/>
          </a:xfrm>
          <a:prstGeom prst="rect">
            <a:avLst/>
          </a:prstGeom>
        </p:spPr>
      </p:pic>
      <p:sp>
        <p:nvSpPr>
          <p:cNvPr id="6" name="Rectangle: Rounded Corners 5">
            <a:extLst>
              <a:ext uri="{FF2B5EF4-FFF2-40B4-BE49-F238E27FC236}">
                <a16:creationId xmlns:a16="http://schemas.microsoft.com/office/drawing/2014/main" id="{5C69AA1F-922C-447E-A434-32FCC40BB993}"/>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48362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880" y="343271"/>
            <a:ext cx="6096000" cy="685059"/>
          </a:xfrm>
          <a:prstGeom prst="rect">
            <a:avLst/>
          </a:prstGeom>
        </p:spPr>
        <p:txBody>
          <a:bodyPr>
            <a:spAutoFit/>
          </a:bodyPr>
          <a:lstStyle/>
          <a:p>
            <a:pPr marL="285750" indent="-285750" algn="just">
              <a:lnSpc>
                <a:spcPct val="107000"/>
              </a:lnSpc>
              <a:spcAft>
                <a:spcPts val="800"/>
              </a:spcAft>
              <a:buFont typeface="Wingdings" panose="05000000000000000000" pitchFamily="2" charset="2"/>
              <a:buChar char="v"/>
            </a:pPr>
            <a:r>
              <a:rPr lang="en-US">
                <a:latin typeface="Times New Roman" panose="02020603050405020304" pitchFamily="18" charset="0"/>
                <a:ea typeface="Calibri" panose="020F0502020204030204" pitchFamily="34" charset="0"/>
                <a:cs typeface="Times New Roman" panose="02020603050405020304" pitchFamily="18" charset="0"/>
              </a:rPr>
              <a:t>Từ đỉnh A chúng ta có đỉnh liền kề là D và là đỉnh chưa được duyệt. Đánh dấu đỉnh D là đã duyệt và xếp vào hàng đợi.</a:t>
            </a:r>
          </a:p>
        </p:txBody>
      </p:sp>
      <p:pic>
        <p:nvPicPr>
          <p:cNvPr id="3" name="Picture 2"/>
          <p:cNvPicPr/>
          <p:nvPr/>
        </p:nvPicPr>
        <p:blipFill>
          <a:blip r:embed="rId2"/>
          <a:stretch>
            <a:fillRect/>
          </a:stretch>
        </p:blipFill>
        <p:spPr>
          <a:xfrm>
            <a:off x="2370772" y="1164717"/>
            <a:ext cx="3609975" cy="2114550"/>
          </a:xfrm>
          <a:prstGeom prst="rect">
            <a:avLst/>
          </a:prstGeom>
        </p:spPr>
      </p:pic>
      <p:sp>
        <p:nvSpPr>
          <p:cNvPr id="4" name="Rectangle 3"/>
          <p:cNvSpPr/>
          <p:nvPr/>
        </p:nvSpPr>
        <p:spPr>
          <a:xfrm>
            <a:off x="1219200" y="3547182"/>
            <a:ext cx="6096000" cy="1850571"/>
          </a:xfrm>
          <a:prstGeom prst="rect">
            <a:avLst/>
          </a:prstGeom>
        </p:spPr>
        <p:txBody>
          <a:bodyPr>
            <a:spAutoFit/>
          </a:bodyPr>
          <a:lstStyle/>
          <a:p>
            <a:pPr marL="285750" indent="-285750" algn="just">
              <a:lnSpc>
                <a:spcPct val="107000"/>
              </a:lnSpc>
              <a:spcAft>
                <a:spcPts val="800"/>
              </a:spcAft>
              <a:buFont typeface="Wingdings" panose="05000000000000000000" pitchFamily="2" charset="2"/>
              <a:buChar char="Ø"/>
            </a:pPr>
            <a:r>
              <a:rPr lang="en-US">
                <a:latin typeface="Times New Roman" panose="02020603050405020304" pitchFamily="18" charset="0"/>
                <a:ea typeface="Calibri" panose="020F0502020204030204" pitchFamily="34" charset="0"/>
                <a:cs typeface="Times New Roman" panose="02020603050405020304" pitchFamily="18" charset="0"/>
              </a:rPr>
              <a:t>Đến đây, chúng ta thấy rằng không còn đỉnh nào là chưa được đánh dấu (chưa được duyệt với ví dụ trong bảng này). Nhưng giải thuật vẫn tiếp tục, chúng ta vẫn tiếp tục rút các đỉnh từ hàng đợi theo thứ tự để tìm tất cả các đỉnh mà chưa được duyệt. Khi hàng đợi là trống thì đó là lúc kết thúc giải thuật.</a:t>
            </a:r>
          </a:p>
        </p:txBody>
      </p:sp>
      <p:sp>
        <p:nvSpPr>
          <p:cNvPr id="5" name="Rectangle 4"/>
          <p:cNvSpPr/>
          <p:nvPr/>
        </p:nvSpPr>
        <p:spPr>
          <a:xfrm>
            <a:off x="5541264" y="6392103"/>
            <a:ext cx="6912864" cy="388696"/>
          </a:xfrm>
          <a:prstGeom prst="rect">
            <a:avLst/>
          </a:prstGeom>
        </p:spPr>
        <p:txBody>
          <a:bodyPr wrap="square">
            <a:spAutoFit/>
          </a:bodyPr>
          <a:lstStyle/>
          <a:p>
            <a:pPr algn="just">
              <a:lnSpc>
                <a:spcPct val="107000"/>
              </a:lnSpc>
              <a:spcAft>
                <a:spcPts val="800"/>
              </a:spcAft>
            </a:pPr>
            <a:r>
              <a:rPr lang="en-US">
                <a:solidFill>
                  <a:srgbClr val="5B9BD5"/>
                </a:solidFill>
                <a:latin typeface="Times New Roman" panose="02020603050405020304" pitchFamily="18" charset="0"/>
                <a:ea typeface="Calibri" panose="020F0502020204030204" pitchFamily="34" charset="0"/>
                <a:cs typeface="Times New Roman" panose="02020603050405020304" pitchFamily="18" charset="0"/>
              </a:rPr>
              <a:t>https://quantrimang.com/giai-thuat-tim-kiem-theo-chieu-rong-156503</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7C50315-3904-484E-87F0-CE71F9FE4075}"/>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54605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0429" y="84173"/>
            <a:ext cx="701885" cy="701885"/>
            <a:chOff x="2574476" y="98957"/>
            <a:chExt cx="822310" cy="822310"/>
          </a:xfrm>
        </p:grpSpPr>
        <p:sp>
          <p:nvSpPr>
            <p:cNvPr id="6" name="Oval 5"/>
            <p:cNvSpPr/>
            <p:nvPr/>
          </p:nvSpPr>
          <p:spPr>
            <a:xfrm>
              <a:off x="2574476" y="98957"/>
              <a:ext cx="822310" cy="822310"/>
            </a:xfrm>
            <a:prstGeom prst="ellipse">
              <a:avLst/>
            </a:prstGeom>
            <a:solidFill>
              <a:schemeClr val="accent2"/>
            </a:solidFill>
            <a:ln>
              <a:noFill/>
            </a:ln>
          </p:spPr>
          <p:style>
            <a:lnRef idx="2">
              <a:scrgbClr r="0" g="0" b="0"/>
            </a:lnRef>
            <a:fillRef idx="1">
              <a:scrgbClr r="0" g="0" b="0"/>
            </a:fillRef>
            <a:effectRef idx="1">
              <a:schemeClr val="accent2">
                <a:hueOff val="0"/>
                <a:satOff val="0"/>
                <a:lumOff val="0"/>
                <a:alphaOff val="0"/>
              </a:schemeClr>
            </a:effectRef>
            <a:fontRef idx="minor">
              <a:schemeClr val="lt1"/>
            </a:fontRef>
          </p:style>
        </p:sp>
        <p:sp>
          <p:nvSpPr>
            <p:cNvPr id="7" name="Oval 4"/>
            <p:cNvSpPr txBox="1"/>
            <p:nvPr/>
          </p:nvSpPr>
          <p:spPr>
            <a:xfrm>
              <a:off x="2694901" y="219382"/>
              <a:ext cx="581460" cy="581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2</a:t>
              </a:r>
            </a:p>
          </p:txBody>
        </p:sp>
      </p:grpSp>
      <p:sp>
        <p:nvSpPr>
          <p:cNvPr id="8" name="Rectangle 7"/>
          <p:cNvSpPr/>
          <p:nvPr/>
        </p:nvSpPr>
        <p:spPr>
          <a:xfrm>
            <a:off x="1411784" y="111949"/>
            <a:ext cx="2787943" cy="646331"/>
          </a:xfrm>
          <a:prstGeom prst="rect">
            <a:avLst/>
          </a:prstGeom>
        </p:spPr>
        <p:txBody>
          <a:bodyPr wrap="none">
            <a:spAutoFit/>
          </a:bodyPr>
          <a:lstStyle/>
          <a:p>
            <a:r>
              <a:rPr lang="en-US" sz="3600" b="1">
                <a:solidFill>
                  <a:srgbClr val="FF0000"/>
                </a:solidFill>
                <a:latin typeface="Times New Roman" panose="02020603050405020304" pitchFamily="18" charset="0"/>
                <a:ea typeface="Calibri" panose="020F0502020204030204" pitchFamily="34" charset="0"/>
              </a:rPr>
              <a:t>BFS example</a:t>
            </a:r>
            <a:endParaRPr lang="en-US" sz="3600">
              <a:solidFill>
                <a:srgbClr val="FF0000"/>
              </a:solidFill>
            </a:endParaRPr>
          </a:p>
        </p:txBody>
      </p:sp>
      <p:sp>
        <p:nvSpPr>
          <p:cNvPr id="9" name="Rectangle 8"/>
          <p:cNvSpPr/>
          <p:nvPr/>
        </p:nvSpPr>
        <p:spPr>
          <a:xfrm>
            <a:off x="70429" y="1149446"/>
            <a:ext cx="5095931" cy="1779333"/>
          </a:xfrm>
          <a:prstGeom prst="rect">
            <a:avLst/>
          </a:prstGeom>
        </p:spPr>
        <p:txBody>
          <a:bodyPr wrap="square">
            <a:spAutoFit/>
          </a:bodyPr>
          <a:lstStyle/>
          <a:p>
            <a:pPr algn="just">
              <a:lnSpc>
                <a:spcPct val="107000"/>
              </a:lnSpc>
              <a:spcAft>
                <a:spcPts val="800"/>
              </a:spcAft>
            </a:pPr>
            <a:r>
              <a:rPr lang="en-US">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Thuật toán BFS</a:t>
            </a:r>
          </a:p>
          <a:p>
            <a:pPr algn="just">
              <a:lnSpc>
                <a:spcPct val="107000"/>
              </a:lnSpc>
              <a:spcAft>
                <a:spcPts val="800"/>
              </a:spcAft>
            </a:pPr>
            <a:r>
              <a:rPr lang="en-US">
                <a:solidFill>
                  <a:srgbClr val="FFFF00"/>
                </a:solidFill>
                <a:latin typeface="Times New Roman" panose="02020603050405020304" pitchFamily="18" charset="0"/>
                <a:ea typeface="Calibri" panose="020F0502020204030204" pitchFamily="34" charset="0"/>
                <a:cs typeface="Times New Roman" panose="02020603050405020304" pitchFamily="18" charset="0"/>
              </a:rPr>
              <a:t>Triển khai BFS tiêu chuẩn đặt mỗi đỉnh của biểu đồ thành một trong hai loại:</a:t>
            </a:r>
          </a:p>
          <a:p>
            <a:pPr marL="342900" lvl="0" indent="-342900" algn="just">
              <a:lnSpc>
                <a:spcPct val="107000"/>
              </a:lnSpc>
              <a:spcAft>
                <a:spcPts val="0"/>
              </a:spcAft>
              <a:buFont typeface="Symbol" panose="05050102010706020507" pitchFamily="18" charset="2"/>
              <a:buChar char=""/>
            </a:pPr>
            <a:r>
              <a:rPr lang="en-US">
                <a:solidFill>
                  <a:srgbClr val="FFFF00"/>
                </a:solidFill>
                <a:latin typeface="Times New Roman" panose="02020603050405020304" pitchFamily="18" charset="0"/>
                <a:ea typeface="Calibri" panose="020F0502020204030204" pitchFamily="34" charset="0"/>
                <a:cs typeface="Times New Roman" panose="02020603050405020304" pitchFamily="18" charset="0"/>
              </a:rPr>
              <a:t>Đã đến thăm</a:t>
            </a:r>
          </a:p>
          <a:p>
            <a:pPr marL="342900" lvl="0" indent="-342900" algn="just">
              <a:lnSpc>
                <a:spcPct val="107000"/>
              </a:lnSpc>
              <a:spcAft>
                <a:spcPts val="800"/>
              </a:spcAft>
              <a:buFont typeface="Symbol" panose="05050102010706020507" pitchFamily="18" charset="2"/>
              <a:buChar char=""/>
            </a:pPr>
            <a:r>
              <a:rPr lang="en-US">
                <a:solidFill>
                  <a:srgbClr val="FFFF00"/>
                </a:solidFill>
                <a:latin typeface="Times New Roman" panose="02020603050405020304" pitchFamily="18" charset="0"/>
                <a:ea typeface="Calibri" panose="020F0502020204030204" pitchFamily="34" charset="0"/>
                <a:cs typeface="Times New Roman" panose="02020603050405020304" pitchFamily="18" charset="0"/>
              </a:rPr>
              <a:t>Không được thăm</a:t>
            </a:r>
          </a:p>
        </p:txBody>
      </p:sp>
      <p:sp>
        <p:nvSpPr>
          <p:cNvPr id="10" name="Rectangle 9"/>
          <p:cNvSpPr/>
          <p:nvPr/>
        </p:nvSpPr>
        <p:spPr>
          <a:xfrm>
            <a:off x="5805830" y="340531"/>
            <a:ext cx="6096000" cy="5335691"/>
          </a:xfrm>
          <a:prstGeom prst="rect">
            <a:avLst/>
          </a:prstGeom>
        </p:spPr>
        <p:txBody>
          <a:bodyPr>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Mục đích của thuật toán là đánh dấu mỗi đỉnh là đã thăm trong khi tránh các chu kỳ.</a:t>
            </a:r>
          </a:p>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Các thuật toán hoạt động như sau:</a:t>
            </a:r>
          </a:p>
          <a:p>
            <a:pPr marL="342900" lvl="0" indent="-342900" algn="just">
              <a:lnSpc>
                <a:spcPct val="107000"/>
              </a:lnSpc>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Bắt đầu bằng cách đặt bất kỳ một trong các đỉnh của biểu đồ ở phía sau hàng đợi.</a:t>
            </a:r>
          </a:p>
          <a:p>
            <a:pPr marL="342900" lvl="0" indent="-342900" algn="just">
              <a:lnSpc>
                <a:spcPct val="107000"/>
              </a:lnSpc>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Lấy mục phía trước của hàng đợi và thêm nó vào danh sách đã truy cập.</a:t>
            </a:r>
          </a:p>
          <a:p>
            <a:pPr marL="342900" lvl="0" indent="-342900" algn="just">
              <a:lnSpc>
                <a:spcPct val="107000"/>
              </a:lnSpc>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Tạo danh sách các nút liền kề của đỉnh đó. Thêm những người không có trong danh sách đã truy cập vào phía sau hàng đợi.</a:t>
            </a:r>
          </a:p>
          <a:p>
            <a:pPr marL="342900" lvl="0" indent="-342900" algn="just">
              <a:lnSpc>
                <a:spcPct val="107000"/>
              </a:lnSpc>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Tiếp tục lặp lại các bước 2 và 3 cho đến khi hàng đợi trống.</a:t>
            </a:r>
          </a:p>
          <a:p>
            <a:pPr marL="342900" lvl="0" indent="-342900" algn="just">
              <a:lnSpc>
                <a:spcPct val="107000"/>
              </a:lnSpc>
              <a:spcAft>
                <a:spcPts val="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Biểu đồ có thể có hai phần bị ngắt kết nối khác nhau, vì vậy để đảm bảo rằng chúng tôi bao phủ mọi đỉnh, chúng tôi cũng có thể chạy thuật toán BFS trên mọi nút</a:t>
            </a:r>
          </a:p>
          <a:p>
            <a:pPr marL="342900" lvl="0" indent="-342900" algn="just">
              <a:lnSpc>
                <a:spcPct val="107000"/>
              </a:lnSpc>
              <a:spcAft>
                <a:spcPts val="800"/>
              </a:spcAft>
              <a:buFont typeface="Wingdings" panose="05000000000000000000" pitchFamily="2"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Hãy xem cách hoạt động của thuật toán Tìm kiếm đầu tiên theo chiều rộng với một ví dụ. Chúng tôi sử dụng một đồ thị vô hướng với 5 đỉnh.</a:t>
            </a:r>
          </a:p>
        </p:txBody>
      </p:sp>
      <p:pic>
        <p:nvPicPr>
          <p:cNvPr id="11" name="Picture 10"/>
          <p:cNvPicPr/>
          <p:nvPr/>
        </p:nvPicPr>
        <p:blipFill>
          <a:blip r:embed="rId2"/>
          <a:stretch>
            <a:fillRect/>
          </a:stretch>
        </p:blipFill>
        <p:spPr>
          <a:xfrm>
            <a:off x="465893" y="3108960"/>
            <a:ext cx="4536885" cy="2008822"/>
          </a:xfrm>
          <a:prstGeom prst="rect">
            <a:avLst/>
          </a:prstGeom>
        </p:spPr>
      </p:pic>
      <p:sp>
        <p:nvSpPr>
          <p:cNvPr id="12" name="Rectangle 11"/>
          <p:cNvSpPr/>
          <p:nvPr/>
        </p:nvSpPr>
        <p:spPr>
          <a:xfrm>
            <a:off x="1411784" y="5257236"/>
            <a:ext cx="2686954" cy="368755"/>
          </a:xfrm>
          <a:prstGeom prst="rect">
            <a:avLst/>
          </a:prstGeom>
        </p:spPr>
        <p:txBody>
          <a:bodyPr wrap="none">
            <a:spAutoFit/>
          </a:bodyPr>
          <a:lstStyle/>
          <a:p>
            <a:pPr algn="ctr">
              <a:lnSpc>
                <a:spcPct val="107000"/>
              </a:lnSpc>
              <a:spcAft>
                <a:spcPts val="800"/>
              </a:spcAft>
            </a:pPr>
            <a:r>
              <a:rPr lang="en-US" i="1">
                <a:solidFill>
                  <a:srgbClr val="FFFF00"/>
                </a:solidFill>
                <a:latin typeface="Times New Roman" panose="02020603050405020304" pitchFamily="18" charset="0"/>
                <a:ea typeface="Calibri" panose="020F0502020204030204" pitchFamily="34" charset="0"/>
                <a:cs typeface="Times New Roman" panose="02020603050405020304" pitchFamily="18" charset="0"/>
              </a:rPr>
              <a:t>Đồ thị vô hướng với 5 đỉnh</a:t>
            </a:r>
            <a:endParaRPr lang="en-US">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C43495FB-AC9A-48C8-9623-E09A9D8C9EA2}"/>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81469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4336" y="1237505"/>
            <a:ext cx="5263896" cy="981423"/>
          </a:xfrm>
          <a:prstGeom prst="rect">
            <a:avLst/>
          </a:prstGeom>
        </p:spPr>
        <p:txBody>
          <a:bodyPr wrap="square">
            <a:spAutoFit/>
          </a:bodyPr>
          <a:lstStyle/>
          <a:p>
            <a:pPr marL="285750" lvl="0" indent="-285750" algn="just">
              <a:lnSpc>
                <a:spcPct val="107000"/>
              </a:lnSpc>
              <a:spcAft>
                <a:spcPts val="800"/>
              </a:spcAft>
              <a:buFont typeface="Wingdings" panose="05000000000000000000" pitchFamily="2" charset="2"/>
              <a:buChar char="Ø"/>
            </a:pPr>
            <a:r>
              <a:rPr lang="en-US">
                <a:latin typeface="Times New Roman" panose="02020603050405020304" pitchFamily="18" charset="0"/>
                <a:ea typeface="Calibri" panose="020F0502020204030204" pitchFamily="34" charset="0"/>
                <a:cs typeface="Times New Roman" panose="02020603050405020304" pitchFamily="18" charset="0"/>
              </a:rPr>
              <a:t>Chúng ta bắt đầu từ đỉnh 0, thuật toán BFS bắt đầu bằng cách đưa nó vào danh sách Đã thăm và đưa tất cả các đỉnh liền kề của nó vào ngăn xếp.</a:t>
            </a:r>
          </a:p>
        </p:txBody>
      </p:sp>
      <p:pic>
        <p:nvPicPr>
          <p:cNvPr id="5" name="Picture 4"/>
          <p:cNvPicPr/>
          <p:nvPr/>
        </p:nvPicPr>
        <p:blipFill>
          <a:blip r:embed="rId2"/>
          <a:stretch>
            <a:fillRect/>
          </a:stretch>
        </p:blipFill>
        <p:spPr>
          <a:xfrm>
            <a:off x="723169" y="2249202"/>
            <a:ext cx="4134549" cy="1731280"/>
          </a:xfrm>
          <a:prstGeom prst="rect">
            <a:avLst/>
          </a:prstGeom>
        </p:spPr>
      </p:pic>
      <p:sp>
        <p:nvSpPr>
          <p:cNvPr id="6" name="Rectangle 5"/>
          <p:cNvSpPr/>
          <p:nvPr/>
        </p:nvSpPr>
        <p:spPr>
          <a:xfrm>
            <a:off x="1402079" y="4060678"/>
            <a:ext cx="3069336" cy="981423"/>
          </a:xfrm>
          <a:prstGeom prst="rect">
            <a:avLst/>
          </a:prstGeom>
        </p:spPr>
        <p:txBody>
          <a:bodyPr wrap="square">
            <a:spAutoFit/>
          </a:bodyPr>
          <a:lstStyle/>
          <a:p>
            <a:pPr algn="ctr">
              <a:lnSpc>
                <a:spcPct val="107000"/>
              </a:lnSpc>
              <a:spcAft>
                <a:spcPts val="800"/>
              </a:spcAft>
            </a:pPr>
            <a:r>
              <a:rPr lang="en-US"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Truy cập đỉnh bắt đầu và thêm các đỉnh liền kề của nó vào hàng đợi</a:t>
            </a:r>
            <a:endPar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6769608" y="4319033"/>
            <a:ext cx="4203192" cy="1277786"/>
          </a:xfrm>
          <a:prstGeom prst="rect">
            <a:avLst/>
          </a:prstGeom>
        </p:spPr>
        <p:txBody>
          <a:bodyPr wrap="square">
            <a:spAutoFit/>
          </a:bodyPr>
          <a:lstStyle/>
          <a:p>
            <a:pPr marL="285750" lvl="0" indent="-285750" algn="just">
              <a:lnSpc>
                <a:spcPct val="107000"/>
              </a:lnSpc>
              <a:spcAft>
                <a:spcPts val="800"/>
              </a:spcAft>
              <a:buFont typeface="Wingdings" panose="05000000000000000000" pitchFamily="2" charset="2"/>
              <a:buChar char="Ø"/>
            </a:pPr>
            <a:r>
              <a:rPr lang="en-US">
                <a:latin typeface="Times New Roman" panose="02020603050405020304" pitchFamily="18" charset="0"/>
                <a:ea typeface="Calibri" panose="020F0502020204030204" pitchFamily="34" charset="0"/>
                <a:cs typeface="Times New Roman" panose="02020603050405020304" pitchFamily="18" charset="0"/>
              </a:rPr>
              <a:t>Tiếp theo, chúng tôi truy cập phần tử ở phía trước hàng đợi, tức là 1 và đi đến các nút liền kề của nó. Vì 0 đã được truy cập, chúng tôi truy cập 2 thay thế.</a:t>
            </a:r>
          </a:p>
        </p:txBody>
      </p:sp>
      <p:pic>
        <p:nvPicPr>
          <p:cNvPr id="8" name="Picture 7"/>
          <p:cNvPicPr/>
          <p:nvPr/>
        </p:nvPicPr>
        <p:blipFill>
          <a:blip r:embed="rId3"/>
          <a:stretch>
            <a:fillRect/>
          </a:stretch>
        </p:blipFill>
        <p:spPr>
          <a:xfrm>
            <a:off x="7524051" y="1149692"/>
            <a:ext cx="3905949" cy="1965150"/>
          </a:xfrm>
          <a:prstGeom prst="rect">
            <a:avLst/>
          </a:prstGeom>
        </p:spPr>
      </p:pic>
      <p:sp>
        <p:nvSpPr>
          <p:cNvPr id="9" name="Rectangle 8"/>
          <p:cNvSpPr/>
          <p:nvPr/>
        </p:nvSpPr>
        <p:spPr>
          <a:xfrm>
            <a:off x="8165609" y="3223902"/>
            <a:ext cx="2622831" cy="981423"/>
          </a:xfrm>
          <a:prstGeom prst="rect">
            <a:avLst/>
          </a:prstGeom>
        </p:spPr>
        <p:txBody>
          <a:bodyPr wrap="square">
            <a:spAutoFit/>
          </a:bodyPr>
          <a:lstStyle/>
          <a:p>
            <a:pPr algn="ctr">
              <a:lnSpc>
                <a:spcPct val="107000"/>
              </a:lnSpc>
              <a:spcAft>
                <a:spcPts val="800"/>
              </a:spcAft>
            </a:pPr>
            <a:r>
              <a:rPr lang="en-US"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Truy cập hàng xóm đầu tiên của nút bắt đầu 0, là 1</a:t>
            </a:r>
            <a:endPar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1DF9D4E-3D14-419A-B6C2-724FF437177F}"/>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69379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60" y="304817"/>
            <a:ext cx="6096000" cy="981423"/>
          </a:xfrm>
          <a:prstGeom prst="rect">
            <a:avLst/>
          </a:prstGeom>
        </p:spPr>
        <p:txBody>
          <a:bodyPr>
            <a:spAutoFit/>
          </a:bodyPr>
          <a:lstStyle/>
          <a:p>
            <a:pPr marL="285750" lvl="0" indent="-285750" algn="just">
              <a:lnSpc>
                <a:spcPct val="107000"/>
              </a:lnSpc>
              <a:spcAft>
                <a:spcPts val="800"/>
              </a:spcAft>
              <a:buFont typeface="Wingdings" panose="05000000000000000000" pitchFamily="2" charset="2"/>
              <a:buChar char="Ø"/>
            </a:pPr>
            <a:r>
              <a:rPr lang="en-US">
                <a:latin typeface="Times New Roman" panose="02020603050405020304" pitchFamily="18" charset="0"/>
                <a:ea typeface="Calibri" panose="020F0502020204030204" pitchFamily="34" charset="0"/>
                <a:cs typeface="Times New Roman" panose="02020603050405020304" pitchFamily="18" charset="0"/>
              </a:rPr>
              <a:t>Đỉnh 2 có một đỉnh liền kề không được chờ đợi ở 4, vì vậy chúng tôi thêm đỉnh đó vào phía sau của hàng đợi và thăm 3, ở phía trước của hàng đợi.</a:t>
            </a:r>
          </a:p>
        </p:txBody>
      </p:sp>
      <p:pic>
        <p:nvPicPr>
          <p:cNvPr id="3" name="Picture 2"/>
          <p:cNvPicPr/>
          <p:nvPr/>
        </p:nvPicPr>
        <p:blipFill>
          <a:blip r:embed="rId2"/>
          <a:stretch>
            <a:fillRect/>
          </a:stretch>
        </p:blipFill>
        <p:spPr>
          <a:xfrm>
            <a:off x="1754187" y="1286240"/>
            <a:ext cx="4747197" cy="1945069"/>
          </a:xfrm>
          <a:prstGeom prst="rect">
            <a:avLst/>
          </a:prstGeom>
        </p:spPr>
      </p:pic>
      <p:sp>
        <p:nvSpPr>
          <p:cNvPr id="4" name="Rectangle 3"/>
          <p:cNvSpPr/>
          <p:nvPr/>
        </p:nvSpPr>
        <p:spPr>
          <a:xfrm>
            <a:off x="1274064" y="3263684"/>
            <a:ext cx="6096000" cy="685059"/>
          </a:xfrm>
          <a:prstGeom prst="rect">
            <a:avLst/>
          </a:prstGeom>
        </p:spPr>
        <p:txBody>
          <a:bodyPr>
            <a:spAutoFit/>
          </a:bodyPr>
          <a:lstStyle/>
          <a:p>
            <a:pPr algn="ctr">
              <a:lnSpc>
                <a:spcPct val="107000"/>
              </a:lnSpc>
              <a:spcAft>
                <a:spcPts val="800"/>
              </a:spcAft>
            </a:pPr>
            <a:r>
              <a:rPr lang="en-US"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Lượt truy cập 2 đã được thêm vào hàng đợi trước đó để thêm hàng xóm của nó</a:t>
            </a:r>
            <a:endPar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3"/>
          <a:stretch>
            <a:fillRect/>
          </a:stretch>
        </p:blipFill>
        <p:spPr>
          <a:xfrm>
            <a:off x="6501384" y="3710999"/>
            <a:ext cx="5003229" cy="2135255"/>
          </a:xfrm>
          <a:prstGeom prst="rect">
            <a:avLst/>
          </a:prstGeom>
        </p:spPr>
      </p:pic>
      <p:sp>
        <p:nvSpPr>
          <p:cNvPr id="6" name="Rectangle 5"/>
          <p:cNvSpPr/>
          <p:nvPr/>
        </p:nvSpPr>
        <p:spPr>
          <a:xfrm>
            <a:off x="5964653" y="6099221"/>
            <a:ext cx="4871270" cy="368755"/>
          </a:xfrm>
          <a:prstGeom prst="rect">
            <a:avLst/>
          </a:prstGeom>
        </p:spPr>
        <p:txBody>
          <a:bodyPr wrap="none">
            <a:spAutoFit/>
          </a:bodyPr>
          <a:lstStyle/>
          <a:p>
            <a:pPr marL="1371600" indent="457200" algn="just">
              <a:lnSpc>
                <a:spcPct val="107000"/>
              </a:lnSpc>
              <a:spcAft>
                <a:spcPts val="800"/>
              </a:spcAft>
            </a:pPr>
            <a:r>
              <a:rPr lang="en-US"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người còn lại trong hàng đợi</a:t>
            </a:r>
            <a:endParaRPr lang="en-US">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58CDD6D7-2529-42E3-8B06-AE74D638FAFB}"/>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277784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902960" y="132080"/>
            <a:ext cx="4484143" cy="848360"/>
          </a:xfrm>
        </p:spPr>
        <p:txBody>
          <a:bodyPr vert="horz" lIns="91440" tIns="45720" rIns="91440" bIns="45720" rtlCol="0" anchor="t">
            <a:normAutofit fontScale="90000"/>
          </a:bodyPr>
          <a:lstStyle/>
          <a:p>
            <a:r>
              <a:rPr lang="en-US" sz="4000" b="1" dirty="0">
                <a:effectLst>
                  <a:outerShdw blurRad="38100" dist="38100" dir="2700000" algn="tl">
                    <a:srgbClr val="000000">
                      <a:alpha val="43137"/>
                    </a:srgbClr>
                  </a:outerShdw>
                </a:effectLst>
                <a:latin typeface="Calibri Light" panose="020F0302020204030204" pitchFamily="34" charset="0"/>
                <a:ea typeface="Calibri" panose="020F0502020204030204" pitchFamily="34" charset="0"/>
              </a:rPr>
              <a:t>CẤU TRÚC DỮ LIỆU CÂY </a:t>
            </a:r>
            <a:endParaRPr lang="en-US" sz="4000" dirty="0">
              <a:effectLst>
                <a:outerShdw blurRad="38100" dist="38100" dir="2700000" algn="tl">
                  <a:srgbClr val="000000">
                    <a:alpha val="43137"/>
                  </a:srgbClr>
                </a:outerShdw>
              </a:effectLst>
            </a:endParaRP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Implement a Tree Data Structure in Python | Delft Stack">
            <a:extLst>
              <a:ext uri="{FF2B5EF4-FFF2-40B4-BE49-F238E27FC236}">
                <a16:creationId xmlns:a16="http://schemas.microsoft.com/office/drawing/2014/main" id="{11163EC7-9DB6-4D9E-B057-2408AA76E7A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30104"/>
            <a:ext cx="4373545" cy="247200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0" name="Picture 6" descr="Tree in DS | LaptrinhX">
            <a:extLst>
              <a:ext uri="{FF2B5EF4-FFF2-40B4-BE49-F238E27FC236}">
                <a16:creationId xmlns:a16="http://schemas.microsoft.com/office/drawing/2014/main" id="{893C44F0-BAEE-4E6B-B231-4922FF6ED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02108"/>
            <a:ext cx="4373545" cy="3164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16CEFFDA-CC1D-46ED-B164-A920BBBC55F6}"/>
              </a:ext>
            </a:extLst>
          </p:cNvPr>
          <p:cNvSpPr txBox="1"/>
          <p:nvPr/>
        </p:nvSpPr>
        <p:spPr>
          <a:xfrm>
            <a:off x="4866184" y="1474170"/>
            <a:ext cx="7021015" cy="3905428"/>
          </a:xfrm>
          <a:prstGeom prst="rect">
            <a:avLst/>
          </a:prstGeom>
          <a:noFill/>
        </p:spPr>
        <p:txBody>
          <a:bodyPr wrap="square">
            <a:spAutoFit/>
          </a:bodyPr>
          <a:lstStyle/>
          <a:p>
            <a:pPr marL="342900" marR="0" lvl="0" indent="-342900" algn="just">
              <a:lnSpc>
                <a:spcPct val="107000"/>
              </a:lnSpc>
              <a:spcBef>
                <a:spcPts val="0"/>
              </a:spcBef>
              <a:spcAft>
                <a:spcPts val="800"/>
              </a:spcAft>
              <a:buFont typeface="Wingdings" panose="05000000000000000000" pitchFamily="2" charset="2"/>
              <a:buChar char=""/>
            </a:pPr>
            <a:r>
              <a:rPr lang="en-US" sz="2000" dirty="0">
                <a:effectLst/>
                <a:latin typeface="Calibri Light" panose="020F0302020204030204" pitchFamily="34" charset="0"/>
                <a:ea typeface="Calibri" panose="020F0502020204030204" pitchFamily="34" charset="0"/>
                <a:cs typeface="Times New Roman" panose="02020603050405020304" pitchFamily="18" charset="0"/>
              </a:rPr>
              <a:t>Trong khoa học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máy</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tính ,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là một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kiểu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dữ liệu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trừu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tượng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được sử dụng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rộng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rãi</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mô</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phỏng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phân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cấp</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 với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giá</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trị</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gốc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và các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con với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cha , được biểu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diễn</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dưới</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dạng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tập</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hợp các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được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liên</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kết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dữ liệu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có thể được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định</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nghĩa</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đệ</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quy</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như một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tập</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hợp các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(bắt đầu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từ</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một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gốc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trong đó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mỗi</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là một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dữ liệu bao gồm một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giá</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trị</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cùng với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danh</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sách</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các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tham</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chiếu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đến các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("con"), với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ràng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buộc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mà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không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có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tham</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chiếu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nào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bị</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trùng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lặp và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không</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có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tham</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chiếu</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nào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trỏ</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 đến </a:t>
            </a:r>
            <a:r>
              <a:rPr lang="en-US" sz="2000" dirty="0" err="1">
                <a:effectLst/>
                <a:latin typeface="Calibri Light" panose="020F0302020204030204" pitchFamily="34" charset="0"/>
                <a:ea typeface="Calibri" panose="020F0502020204030204" pitchFamily="34" charset="0"/>
                <a:cs typeface="Times New Roman" panose="02020603050405020304" pitchFamily="18" charset="0"/>
              </a:rPr>
              <a:t>gốc</a:t>
            </a:r>
            <a:r>
              <a:rPr lang="en-US" sz="20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D6A19C25-6FAD-46BF-A3AB-7C2833389DF7}"/>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10767982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8304" y="260975"/>
            <a:ext cx="6096000" cy="685059"/>
          </a:xfrm>
          <a:prstGeom prst="rect">
            <a:avLst/>
          </a:prstGeom>
        </p:spPr>
        <p:txBody>
          <a:bodyPr>
            <a:spAutoFit/>
          </a:bodyPr>
          <a:lstStyle/>
          <a:p>
            <a:pPr marL="285750" lvl="0" indent="-285750" algn="just">
              <a:lnSpc>
                <a:spcPct val="107000"/>
              </a:lnSpc>
              <a:spcAft>
                <a:spcPts val="800"/>
              </a:spcAft>
              <a:buFont typeface="Wingdings" panose="05000000000000000000" pitchFamily="2" charset="2"/>
              <a:buChar char="Ø"/>
            </a:pPr>
            <a:r>
              <a:rPr lang="en-US">
                <a:latin typeface="Times New Roman" panose="02020603050405020304" pitchFamily="18" charset="0"/>
                <a:ea typeface="Calibri" panose="020F0502020204030204" pitchFamily="34" charset="0"/>
                <a:cs typeface="Times New Roman" panose="02020603050405020304" pitchFamily="18" charset="0"/>
              </a:rPr>
              <a:t>Chỉ còn lại 4 trong hàng đợi vì nút liền kề duy nhất của 3 tức là 0 đã được truy cập. Chúng tôi đến thăm nó.</a:t>
            </a:r>
          </a:p>
        </p:txBody>
      </p:sp>
      <p:pic>
        <p:nvPicPr>
          <p:cNvPr id="3" name="Picture 2"/>
          <p:cNvPicPr/>
          <p:nvPr/>
        </p:nvPicPr>
        <p:blipFill>
          <a:blip r:embed="rId2"/>
          <a:stretch>
            <a:fillRect/>
          </a:stretch>
        </p:blipFill>
        <p:spPr>
          <a:xfrm>
            <a:off x="2083371" y="946034"/>
            <a:ext cx="5940425" cy="2291080"/>
          </a:xfrm>
          <a:prstGeom prst="rect">
            <a:avLst/>
          </a:prstGeom>
        </p:spPr>
      </p:pic>
      <p:sp>
        <p:nvSpPr>
          <p:cNvPr id="4" name="Rectangle 3"/>
          <p:cNvSpPr/>
          <p:nvPr/>
        </p:nvSpPr>
        <p:spPr>
          <a:xfrm>
            <a:off x="2083371" y="3346704"/>
            <a:ext cx="6096000" cy="685059"/>
          </a:xfrm>
          <a:prstGeom prst="rect">
            <a:avLst/>
          </a:prstGeom>
        </p:spPr>
        <p:txBody>
          <a:bodyPr>
            <a:spAutoFit/>
          </a:bodyPr>
          <a:lstStyle/>
          <a:p>
            <a:pPr algn="ctr">
              <a:lnSpc>
                <a:spcPct val="107000"/>
              </a:lnSpc>
              <a:spcAft>
                <a:spcPts val="800"/>
              </a:spcAft>
            </a:pPr>
            <a:r>
              <a:rPr lang="en-US"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Truy cập mục cuối cùng còn lại trong ngăn xếp để kiểm tra xem nó có những người hàng xóm không được mời hay không</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08304" y="4512935"/>
            <a:ext cx="6096000" cy="685059"/>
          </a:xfrm>
          <a:prstGeom prst="rect">
            <a:avLst/>
          </a:prstGeom>
        </p:spPr>
        <p:txBody>
          <a:bodyPr>
            <a:spAutoFit/>
          </a:bodyPr>
          <a:lstStyle/>
          <a:p>
            <a:pPr marL="285750" lvl="0" indent="-285750" algn="just">
              <a:lnSpc>
                <a:spcPct val="107000"/>
              </a:lnSpc>
              <a:spcAft>
                <a:spcPts val="800"/>
              </a:spcAft>
              <a:buFont typeface="Wingdings" panose="05000000000000000000" pitchFamily="2" charset="2"/>
              <a:buChar char="Ø"/>
            </a:pPr>
            <a:r>
              <a:rPr lang="en-US">
                <a:latin typeface="Times New Roman" panose="02020603050405020304" pitchFamily="18" charset="0"/>
                <a:ea typeface="Calibri" panose="020F0502020204030204" pitchFamily="34" charset="0"/>
                <a:cs typeface="Times New Roman" panose="02020603050405020304" pitchFamily="18" charset="0"/>
              </a:rPr>
              <a:t>Vì hàng đợi trống, chúng tôi đã hoàn thành Đường truyền đầu tiên của biểu đồ.</a:t>
            </a:r>
          </a:p>
        </p:txBody>
      </p:sp>
      <p:sp>
        <p:nvSpPr>
          <p:cNvPr id="6" name="Rectangle: Rounded Corners 5">
            <a:extLst>
              <a:ext uri="{FF2B5EF4-FFF2-40B4-BE49-F238E27FC236}">
                <a16:creationId xmlns:a16="http://schemas.microsoft.com/office/drawing/2014/main" id="{9C088C56-65F3-4766-9EF9-8798DF8A1057}"/>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345984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820248" y="859861"/>
            <a:ext cx="822310" cy="822310"/>
            <a:chOff x="4631453" y="98957"/>
            <a:chExt cx="822310" cy="822310"/>
          </a:xfrm>
        </p:grpSpPr>
        <p:sp>
          <p:nvSpPr>
            <p:cNvPr id="5" name="Oval 4"/>
            <p:cNvSpPr/>
            <p:nvPr/>
          </p:nvSpPr>
          <p:spPr>
            <a:xfrm>
              <a:off x="4631453" y="98957"/>
              <a:ext cx="822310" cy="822310"/>
            </a:xfrm>
            <a:prstGeom prst="ellipse">
              <a:avLst/>
            </a:prstGeom>
            <a:solidFill>
              <a:schemeClr val="accent2"/>
            </a:solidFill>
            <a:ln>
              <a:noFill/>
            </a:ln>
          </p:spPr>
          <p:style>
            <a:lnRef idx="2">
              <a:scrgbClr r="0" g="0" b="0"/>
            </a:lnRef>
            <a:fillRef idx="1">
              <a:scrgbClr r="0" g="0" b="0"/>
            </a:fillRef>
            <a:effectRef idx="1">
              <a:schemeClr val="accent2">
                <a:hueOff val="0"/>
                <a:satOff val="0"/>
                <a:lumOff val="0"/>
                <a:alphaOff val="0"/>
              </a:schemeClr>
            </a:effectRef>
            <a:fontRef idx="minor">
              <a:schemeClr val="lt1"/>
            </a:fontRef>
          </p:style>
        </p:sp>
        <p:sp>
          <p:nvSpPr>
            <p:cNvPr id="6" name="Oval 4"/>
            <p:cNvSpPr txBox="1"/>
            <p:nvPr/>
          </p:nvSpPr>
          <p:spPr>
            <a:xfrm>
              <a:off x="4751878" y="219382"/>
              <a:ext cx="581460" cy="581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3</a:t>
              </a:r>
            </a:p>
          </p:txBody>
        </p:sp>
      </p:grpSp>
      <p:grpSp>
        <p:nvGrpSpPr>
          <p:cNvPr id="7" name="Group 6"/>
          <p:cNvGrpSpPr/>
          <p:nvPr/>
        </p:nvGrpSpPr>
        <p:grpSpPr>
          <a:xfrm>
            <a:off x="9500616" y="3748715"/>
            <a:ext cx="1596199" cy="2025318"/>
            <a:chOff x="4116969" y="1088267"/>
            <a:chExt cx="1851278" cy="2395574"/>
          </a:xfrm>
        </p:grpSpPr>
        <p:sp>
          <p:nvSpPr>
            <p:cNvPr id="8" name="Up Arrow Callout 7"/>
            <p:cNvSpPr/>
            <p:nvPr/>
          </p:nvSpPr>
          <p:spPr>
            <a:xfrm>
              <a:off x="4116969" y="1088267"/>
              <a:ext cx="1851278" cy="2395574"/>
            </a:xfrm>
            <a:prstGeom prst="upArrowCallout">
              <a:avLst>
                <a:gd name="adj1" fmla="val 50000"/>
                <a:gd name="adj2" fmla="val 20000"/>
                <a:gd name="adj3" fmla="val 20000"/>
                <a:gd name="adj4" fmla="val 100000"/>
              </a:avLst>
            </a:prstGeom>
            <a:solidFill>
              <a:schemeClr val="accent2">
                <a:lumMod val="20000"/>
                <a:lumOff val="80000"/>
                <a:alpha val="90000"/>
              </a:schemeClr>
            </a:solidFill>
            <a:ln>
              <a:noFill/>
            </a:ln>
          </p:spPr>
          <p:style>
            <a:lnRef idx="2">
              <a:scrgbClr r="0" g="0" b="0"/>
            </a:lnRef>
            <a:fillRef idx="1">
              <a:scrgbClr r="0" g="0" b="0"/>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9" name="Up Arrow Callout 4"/>
            <p:cNvSpPr txBox="1"/>
            <p:nvPr/>
          </p:nvSpPr>
          <p:spPr>
            <a:xfrm>
              <a:off x="4116969" y="1458523"/>
              <a:ext cx="1851278" cy="20253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6031" tIns="165100" rIns="146031" bIns="165100" numCol="1" spcCol="1270" anchor="ctr" anchorCtr="0">
              <a:noAutofit/>
            </a:bodyPr>
            <a:lstStyle/>
            <a:p>
              <a:pPr lvl="0" algn="ctr" defTabSz="1600200">
                <a:lnSpc>
                  <a:spcPct val="90000"/>
                </a:lnSpc>
                <a:spcBef>
                  <a:spcPct val="0"/>
                </a:spcBef>
                <a:spcAft>
                  <a:spcPct val="35000"/>
                </a:spcAft>
              </a:pPr>
              <a:r>
                <a:rPr lang="en-US" sz="3600" kern="1200"/>
                <a:t>CODE DEMO</a:t>
              </a:r>
              <a:endParaRPr lang="en-US" sz="3600" kern="1200" dirty="0"/>
            </a:p>
          </p:txBody>
        </p:sp>
      </p:grpSp>
      <p:pic>
        <p:nvPicPr>
          <p:cNvPr id="10" name="Picture 9"/>
          <p:cNvPicPr>
            <a:picLocks noChangeAspect="1"/>
          </p:cNvPicPr>
          <p:nvPr/>
        </p:nvPicPr>
        <p:blipFill>
          <a:blip r:embed="rId2"/>
          <a:stretch>
            <a:fillRect/>
          </a:stretch>
        </p:blipFill>
        <p:spPr>
          <a:xfrm>
            <a:off x="0" y="420858"/>
            <a:ext cx="5468113" cy="3943900"/>
          </a:xfrm>
          <a:prstGeom prst="rect">
            <a:avLst/>
          </a:prstGeom>
          <a:scene3d>
            <a:camera prst="perspectiveContrastingRightFacing"/>
            <a:lightRig rig="threePt" dir="t"/>
          </a:scene3d>
        </p:spPr>
      </p:pic>
      <p:pic>
        <p:nvPicPr>
          <p:cNvPr id="11" name="Picture 10"/>
          <p:cNvPicPr>
            <a:picLocks noChangeAspect="1"/>
          </p:cNvPicPr>
          <p:nvPr/>
        </p:nvPicPr>
        <p:blipFill>
          <a:blip r:embed="rId3"/>
          <a:stretch>
            <a:fillRect/>
          </a:stretch>
        </p:blipFill>
        <p:spPr>
          <a:xfrm>
            <a:off x="4768619" y="475722"/>
            <a:ext cx="4457677" cy="4340809"/>
          </a:xfrm>
          <a:prstGeom prst="rect">
            <a:avLst/>
          </a:prstGeom>
          <a:scene3d>
            <a:camera prst="perspectiveHeroicExtremeLeftFacing"/>
            <a:lightRig rig="threePt" dir="t"/>
          </a:scene3d>
        </p:spPr>
      </p:pic>
      <p:pic>
        <p:nvPicPr>
          <p:cNvPr id="12" name="Picture 11"/>
          <p:cNvPicPr>
            <a:picLocks noChangeAspect="1"/>
          </p:cNvPicPr>
          <p:nvPr/>
        </p:nvPicPr>
        <p:blipFill>
          <a:blip r:embed="rId4"/>
          <a:stretch>
            <a:fillRect/>
          </a:stretch>
        </p:blipFill>
        <p:spPr>
          <a:xfrm>
            <a:off x="1733920" y="4544567"/>
            <a:ext cx="5438534" cy="2035719"/>
          </a:xfrm>
          <a:prstGeom prst="rect">
            <a:avLst/>
          </a:prstGeom>
        </p:spPr>
      </p:pic>
      <p:sp>
        <p:nvSpPr>
          <p:cNvPr id="13" name="Rectangle: Rounded Corners 12">
            <a:extLst>
              <a:ext uri="{FF2B5EF4-FFF2-40B4-BE49-F238E27FC236}">
                <a16:creationId xmlns:a16="http://schemas.microsoft.com/office/drawing/2014/main" id="{F0488859-006B-485D-B234-6B8DB66E213E}"/>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NHAT</a:t>
            </a:r>
          </a:p>
        </p:txBody>
      </p:sp>
    </p:spTree>
    <p:extLst>
      <p:ext uri="{BB962C8B-B14F-4D97-AF65-F5344CB8AC3E}">
        <p14:creationId xmlns:p14="http://schemas.microsoft.com/office/powerpoint/2010/main" val="91469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n looking at snow capped mountains">
            <a:extLst>
              <a:ext uri="{FF2B5EF4-FFF2-40B4-BE49-F238E27FC236}">
                <a16:creationId xmlns:a16="http://schemas.microsoft.com/office/drawing/2014/main" id="{CB65CD91-F5B7-D446-9C8C-8E7FD1C4D4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 r="-1" b="-1"/>
          <a:stretch/>
        </p:blipFill>
        <p:spPr>
          <a:xfrm>
            <a:off x="4599773" y="10"/>
            <a:ext cx="7592227" cy="6857614"/>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5100823" y="685800"/>
            <a:ext cx="6612205" cy="1485900"/>
          </a:xfrm>
        </p:spPr>
        <p:txBody>
          <a:bodyPr>
            <a:normAutofit/>
          </a:bodyPr>
          <a:lstStyle/>
          <a:p>
            <a:r>
              <a:rPr lang="en-US" dirty="0"/>
              <a:t>SEARCH IN DEPARTMENT</a:t>
            </a:r>
          </a:p>
        </p:txBody>
      </p:sp>
      <p:graphicFrame>
        <p:nvGraphicFramePr>
          <p:cNvPr id="16" name="Content Placeholder 2" descr="Linear process SmartArt graphic">
            <a:extLst>
              <a:ext uri="{FF2B5EF4-FFF2-40B4-BE49-F238E27FC236}">
                <a16:creationId xmlns:a16="http://schemas.microsoft.com/office/drawing/2014/main" id="{331726FD-249E-4EF7-80AF-0F3F058533F5}"/>
              </a:ext>
            </a:extLst>
          </p:cNvPr>
          <p:cNvGraphicFramePr>
            <a:graphicFrameLocks noGrp="1" noChangeAspect="1"/>
          </p:cNvGraphicFramePr>
          <p:nvPr>
            <p:ph idx="1"/>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Rounded Corners 9">
            <a:extLst>
              <a:ext uri="{FF2B5EF4-FFF2-40B4-BE49-F238E27FC236}">
                <a16:creationId xmlns:a16="http://schemas.microsoft.com/office/drawing/2014/main" id="{397CB84B-47CB-4626-BC2B-2FFE4D4F2D70}"/>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HUNG</a:t>
            </a:r>
          </a:p>
        </p:txBody>
      </p:sp>
      <p:pic>
        <p:nvPicPr>
          <p:cNvPr id="1026" name="Picture 2" descr="Hire Java Developers in India | Dedicated Java Developers | Optimal Virtual  Employe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63" y="214928"/>
            <a:ext cx="4113175" cy="604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2723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1. Definition</a:t>
            </a:r>
            <a:br>
              <a:rPr lang="en-US" dirty="0"/>
            </a:br>
            <a:endParaRPr lang="en-US" dirty="0"/>
          </a:p>
        </p:txBody>
      </p:sp>
      <p:sp>
        <p:nvSpPr>
          <p:cNvPr id="3" name="Content Placeholder 2"/>
          <p:cNvSpPr>
            <a:spLocks noGrp="1"/>
          </p:cNvSpPr>
          <p:nvPr>
            <p:ph idx="1"/>
          </p:nvPr>
        </p:nvSpPr>
        <p:spPr>
          <a:xfrm>
            <a:off x="1084217" y="1588221"/>
            <a:ext cx="6600438" cy="4951124"/>
          </a:xfrm>
        </p:spPr>
        <p:txBody>
          <a:bodyPr>
            <a:normAutofit fontScale="40000" lnSpcReduction="20000"/>
          </a:bodyPr>
          <a:lstStyle/>
          <a:p>
            <a:pPr algn="just">
              <a:lnSpc>
                <a:spcPct val="120000"/>
              </a:lnSpc>
            </a:pPr>
            <a:r>
              <a:rPr lang="vi-VN" sz="4000" dirty="0"/>
              <a:t>Thuật toán Tìm kiếm Thứ nhất Độ sâu (DFS), còn được gọi là thuật toán tìm kiếm ưu tiên độ sâu, là một thuật toán duyệt hoặc tìm kiếm trên một cây hoặc một đồ thị và sử dụng ngăn xếp. (ngăn xếp) để ghi nhớ đỉnh liền kề để bắt đầu tìm kiếm khi không tìm thấy đỉnh liền kề nào trong bất kỳ vòng lặp nào.</a:t>
            </a:r>
          </a:p>
          <a:p>
            <a:pPr algn="just">
              <a:lnSpc>
                <a:spcPct val="120000"/>
              </a:lnSpc>
            </a:pPr>
            <a:r>
              <a:rPr lang="vi-VN" sz="4000" dirty="0"/>
              <a:t>Thuật toán tiếp tục cho đến khi một đỉnh được tìm thấy hoặc một nút không có nút con. Sau đó, thuật toán quay trở lại đỉnh đã tìm ở bước trước.</a:t>
            </a:r>
          </a:p>
          <a:p>
            <a:pPr algn="just">
              <a:lnSpc>
                <a:spcPct val="120000"/>
              </a:lnSpc>
            </a:pPr>
            <a:r>
              <a:rPr lang="vi-VN" sz="4000" dirty="0"/>
              <a:t>Thuật toán tìm kiếm theo chiều sâu hoạt động như thể nó muốn đi càng xa điểm xuất phát càng nhanh càng tốt.</a:t>
            </a:r>
          </a:p>
          <a:p>
            <a:pPr algn="just">
              <a:lnSpc>
                <a:spcPct val="120000"/>
              </a:lnSpc>
            </a:pPr>
            <a:r>
              <a:rPr lang="vi-VN" sz="4000" dirty="0"/>
              <a:t>Nó thường sử dụng Ngăn xếp để ghi nhớ nơi đi khi đến ngõ cụt.</a:t>
            </a:r>
          </a:p>
          <a:p>
            <a:pPr algn="just">
              <a:lnSpc>
                <a:spcPct val="120000"/>
              </a:lnSpc>
            </a:pPr>
            <a:r>
              <a:rPr lang="vi-VN" sz="4000" dirty="0"/>
              <a:t>Ứng dụng: Các tìm kiếm đầu tiên thường được sử dụng trong mô phỏng trò chơi (và các tình huống giống trò chơi trong thế giới thực). Trong một trò chơi thông thường, bạn có thể chọn một trong nhiều hành động có thể. Mỗi sự lựa chọn dẫn đến một sự lựa chọn khác, mỗi sự lựa chọn dẫn đến một sự lựa chọn khác, và cứ thế tạo thành một cây khả năng ngày càng mở rộng.</a:t>
            </a:r>
            <a:endParaRPr lang="en-US" sz="1800" dirty="0"/>
          </a:p>
        </p:txBody>
      </p:sp>
      <p:pic>
        <p:nvPicPr>
          <p:cNvPr id="2050" name="Picture 2" descr="Depth First Search Algorithm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394" y="1846218"/>
            <a:ext cx="3652289" cy="2490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62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 Example</a:t>
            </a:r>
          </a:p>
        </p:txBody>
      </p:sp>
      <p:sp>
        <p:nvSpPr>
          <p:cNvPr id="3" name="Content Placeholder 2"/>
          <p:cNvSpPr>
            <a:spLocks noGrp="1"/>
          </p:cNvSpPr>
          <p:nvPr>
            <p:ph idx="1"/>
          </p:nvPr>
        </p:nvSpPr>
        <p:spPr>
          <a:xfrm>
            <a:off x="1171303" y="1567541"/>
            <a:ext cx="5543006" cy="4550229"/>
          </a:xfrm>
        </p:spPr>
        <p:txBody>
          <a:bodyPr>
            <a:normAutofit/>
          </a:bodyPr>
          <a:lstStyle/>
          <a:p>
            <a:pPr marL="0" indent="0" algn="just">
              <a:buNone/>
            </a:pPr>
            <a:r>
              <a:rPr lang="vi-VN" sz="1800" dirty="0"/>
              <a:t>- Trong hình minh họa ở trên, thuật toán tìm kiếm theo chiều sâu đi từ đỉnh A đến B đến C đến D rồi đến E, sau đó đến F và cuối cùng là G. Thuật toán này tuân theo quy tắc sau. :</a:t>
            </a:r>
          </a:p>
          <a:p>
            <a:pPr marL="0" indent="0" algn="just">
              <a:buNone/>
            </a:pPr>
            <a:r>
              <a:rPr lang="vi-VN" sz="1800" dirty="0"/>
              <a:t>• Quy tắc 1: Lặp lại đỉnh liền kề chưa được duyệt qua. Đánh dấu đỉnh đã được duyệt. Hiển thị đỉnh đó và đẩy nó vào một ngăn xếp.</a:t>
            </a:r>
          </a:p>
          <a:p>
            <a:pPr marL="0" indent="0" algn="just">
              <a:buNone/>
            </a:pPr>
            <a:r>
              <a:rPr lang="vi-VN" sz="1800" dirty="0"/>
              <a:t>• Quy tắc 2: Nếu không tìm thấy đỉnh liền kề, lấy một đỉnh từ ngăn xếp (thao tác bật lên). (Thuật toán sẽ lấy tất cả các đỉnh từ ngăn xếp mà không có bất kỳ đỉnh nào liền kề)</a:t>
            </a:r>
          </a:p>
          <a:p>
            <a:pPr marL="0" indent="0" algn="just">
              <a:buNone/>
            </a:pPr>
            <a:r>
              <a:rPr lang="vi-VN" sz="1800" dirty="0"/>
              <a:t>• Quy tắc 3: Lặp lại quy tắc 1 và 2 cho đến khi ngăn xếp trống.</a:t>
            </a:r>
            <a:endParaRPr lang="en-US" sz="1800" dirty="0"/>
          </a:p>
        </p:txBody>
      </p:sp>
      <p:pic>
        <p:nvPicPr>
          <p:cNvPr id="4" name="Picture 3" descr="Giải thuật tìm kiếm theo chiều sâu"/>
          <p:cNvPicPr/>
          <p:nvPr/>
        </p:nvPicPr>
        <p:blipFill>
          <a:blip r:embed="rId3">
            <a:extLst>
              <a:ext uri="{28A0092B-C50C-407E-A947-70E740481C1C}">
                <a14:useLocalDpi xmlns:a14="http://schemas.microsoft.com/office/drawing/2010/main" val="0"/>
              </a:ext>
            </a:extLst>
          </a:blip>
          <a:srcRect/>
          <a:stretch>
            <a:fillRect/>
          </a:stretch>
        </p:blipFill>
        <p:spPr bwMode="auto">
          <a:xfrm>
            <a:off x="7519851" y="1293768"/>
            <a:ext cx="3783874" cy="44887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93832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2405" y="629505"/>
            <a:ext cx="4062549" cy="3581400"/>
          </a:xfrm>
        </p:spPr>
        <p:txBody>
          <a:bodyPr/>
          <a:lstStyle/>
          <a:p>
            <a:r>
              <a:rPr lang="en-US" dirty="0"/>
              <a:t>Initialize the stack</a:t>
            </a:r>
          </a:p>
        </p:txBody>
      </p:sp>
      <p:pic>
        <p:nvPicPr>
          <p:cNvPr id="4" name="Picture 3" descr="Quy tắc khởi tạo ngăn xếp 1"/>
          <p:cNvPicPr/>
          <p:nvPr/>
        </p:nvPicPr>
        <p:blipFill>
          <a:blip r:embed="rId3">
            <a:extLst>
              <a:ext uri="{28A0092B-C50C-407E-A947-70E740481C1C}">
                <a14:useLocalDpi xmlns:a14="http://schemas.microsoft.com/office/drawing/2010/main" val="0"/>
              </a:ext>
            </a:extLst>
          </a:blip>
          <a:srcRect/>
          <a:stretch>
            <a:fillRect/>
          </a:stretch>
        </p:blipFill>
        <p:spPr bwMode="auto">
          <a:xfrm>
            <a:off x="1158511" y="2183673"/>
            <a:ext cx="4101466" cy="3206931"/>
          </a:xfrm>
          <a:prstGeom prst="rect">
            <a:avLst/>
          </a:prstGeom>
          <a:noFill/>
          <a:ln>
            <a:noFill/>
          </a:ln>
        </p:spPr>
      </p:pic>
      <p:sp>
        <p:nvSpPr>
          <p:cNvPr id="5" name="TextBox 4"/>
          <p:cNvSpPr txBox="1"/>
          <p:nvPr/>
        </p:nvSpPr>
        <p:spPr>
          <a:xfrm>
            <a:off x="5547361" y="736689"/>
            <a:ext cx="6644639" cy="1200329"/>
          </a:xfrm>
          <a:prstGeom prst="rect">
            <a:avLst/>
          </a:prstGeom>
          <a:noFill/>
        </p:spPr>
        <p:txBody>
          <a:bodyPr wrap="square" rtlCol="0">
            <a:spAutoFit/>
          </a:bodyPr>
          <a:lstStyle/>
          <a:p>
            <a:pPr algn="just"/>
            <a:r>
              <a:rPr lang="vi-VN" dirty="0"/>
              <a:t>■ Đánh dấu đỉnh S là đi ngang và đặt nó vào ngăn xếp. Tìm kiếm bất kỳ đỉnh liền kề nào chưa đi qua đỉnh S. Chúng ta có 3 đỉnh và chúng ta có thể lấy bất kỳ đỉnh nào trong số đó. Ví dụ, chúng ta lấy đỉnh A theo thứ tự bảng chữ cái.</a:t>
            </a:r>
            <a:endParaRPr lang="en-US" dirty="0"/>
          </a:p>
        </p:txBody>
      </p:sp>
      <p:pic>
        <p:nvPicPr>
          <p:cNvPr id="6" name="Picture 5" descr="Quy tắc khởi tạo ngăn xếp 2"/>
          <p:cNvPicPr/>
          <p:nvPr/>
        </p:nvPicPr>
        <p:blipFill>
          <a:blip r:embed="rId4">
            <a:extLst>
              <a:ext uri="{28A0092B-C50C-407E-A947-70E740481C1C}">
                <a14:useLocalDpi xmlns:a14="http://schemas.microsoft.com/office/drawing/2010/main" val="0"/>
              </a:ext>
            </a:extLst>
          </a:blip>
          <a:srcRect/>
          <a:stretch>
            <a:fillRect/>
          </a:stretch>
        </p:blipFill>
        <p:spPr bwMode="auto">
          <a:xfrm>
            <a:off x="6813368" y="2183672"/>
            <a:ext cx="4464231" cy="3206931"/>
          </a:xfrm>
          <a:prstGeom prst="rect">
            <a:avLst/>
          </a:prstGeom>
          <a:noFill/>
          <a:ln>
            <a:noFill/>
          </a:ln>
        </p:spPr>
      </p:pic>
    </p:spTree>
    <p:extLst>
      <p:ext uri="{BB962C8B-B14F-4D97-AF65-F5344CB8AC3E}">
        <p14:creationId xmlns:p14="http://schemas.microsoft.com/office/powerpoint/2010/main" val="1018076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440" y="566057"/>
            <a:ext cx="5643154" cy="1200329"/>
          </a:xfrm>
          <a:prstGeom prst="rect">
            <a:avLst/>
          </a:prstGeom>
          <a:noFill/>
        </p:spPr>
        <p:txBody>
          <a:bodyPr wrap="square" rtlCol="0">
            <a:spAutoFit/>
          </a:bodyPr>
          <a:lstStyle/>
          <a:p>
            <a:pPr algn="just"/>
            <a:r>
              <a:rPr lang="vi-VN" dirty="0"/>
              <a:t>■ Đánh dấu đỉnh A là đi ngang và đặt nó vào ngăn xếp. Tìm kiếm bất kỳ đỉnh nào kề với đỉnh A. Cả S và D đều là các đỉnh kề nhau của A nhưng chúng ta chỉ quan tâm đến đỉnh chưa được khám phá.</a:t>
            </a:r>
            <a:endParaRPr lang="en-US" dirty="0"/>
          </a:p>
        </p:txBody>
      </p:sp>
      <p:pic>
        <p:nvPicPr>
          <p:cNvPr id="5" name="Picture 4" descr="Quy tắc khởi tạo ngăn xếp 3"/>
          <p:cNvPicPr/>
          <p:nvPr/>
        </p:nvPicPr>
        <p:blipFill>
          <a:blip r:embed="rId3">
            <a:extLst>
              <a:ext uri="{28A0092B-C50C-407E-A947-70E740481C1C}">
                <a14:useLocalDpi xmlns:a14="http://schemas.microsoft.com/office/drawing/2010/main" val="0"/>
              </a:ext>
            </a:extLst>
          </a:blip>
          <a:srcRect/>
          <a:stretch>
            <a:fillRect/>
          </a:stretch>
        </p:blipFill>
        <p:spPr bwMode="auto">
          <a:xfrm>
            <a:off x="1208858" y="1968137"/>
            <a:ext cx="4059828" cy="2917372"/>
          </a:xfrm>
          <a:prstGeom prst="rect">
            <a:avLst/>
          </a:prstGeom>
          <a:noFill/>
          <a:ln>
            <a:noFill/>
          </a:ln>
        </p:spPr>
      </p:pic>
      <p:sp>
        <p:nvSpPr>
          <p:cNvPr id="6" name="Rectangle 5"/>
          <p:cNvSpPr/>
          <p:nvPr/>
        </p:nvSpPr>
        <p:spPr>
          <a:xfrm>
            <a:off x="6096000" y="1773641"/>
            <a:ext cx="5772539" cy="1200329"/>
          </a:xfrm>
          <a:prstGeom prst="rect">
            <a:avLst/>
          </a:prstGeom>
        </p:spPr>
        <p:txBody>
          <a:bodyPr wrap="square">
            <a:spAutoFit/>
          </a:bodyPr>
          <a:lstStyle/>
          <a:p>
            <a:r>
              <a:rPr lang="vi-VN" dirty="0"/>
              <a:t>■ Đỉnh D đi ngang, đánh dấu nó là đã đi ngang và đặt nó vào ngăn xếp. Ở đây, chúng ta có B và C là hai đỉnh kề với D và cả hai đều chưa được xác minh. Chúng tôi sẽ chọn lại theo thứ tự bảng chữ cái.</a:t>
            </a:r>
            <a:endParaRPr lang="en-US" dirty="0"/>
          </a:p>
        </p:txBody>
      </p:sp>
      <p:pic>
        <p:nvPicPr>
          <p:cNvPr id="7" name="Picture 6" descr="Quy tắc khởi tạo ngăn xếp 4"/>
          <p:cNvPicPr/>
          <p:nvPr/>
        </p:nvPicPr>
        <p:blipFill>
          <a:blip r:embed="rId4">
            <a:extLst>
              <a:ext uri="{28A0092B-C50C-407E-A947-70E740481C1C}">
                <a14:useLocalDpi xmlns:a14="http://schemas.microsoft.com/office/drawing/2010/main" val="0"/>
              </a:ext>
            </a:extLst>
          </a:blip>
          <a:srcRect/>
          <a:stretch>
            <a:fillRect/>
          </a:stretch>
        </p:blipFill>
        <p:spPr bwMode="auto">
          <a:xfrm>
            <a:off x="6957605" y="3018609"/>
            <a:ext cx="4250326" cy="2816134"/>
          </a:xfrm>
          <a:prstGeom prst="rect">
            <a:avLst/>
          </a:prstGeom>
          <a:noFill/>
          <a:ln>
            <a:noFill/>
          </a:ln>
        </p:spPr>
      </p:pic>
    </p:spTree>
    <p:extLst>
      <p:ext uri="{BB962C8B-B14F-4D97-AF65-F5344CB8AC3E}">
        <p14:creationId xmlns:p14="http://schemas.microsoft.com/office/powerpoint/2010/main" val="361567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2778" y="783258"/>
            <a:ext cx="6035040" cy="923330"/>
          </a:xfrm>
          <a:prstGeom prst="rect">
            <a:avLst/>
          </a:prstGeom>
          <a:noFill/>
        </p:spPr>
        <p:txBody>
          <a:bodyPr wrap="square" rtlCol="0">
            <a:spAutoFit/>
          </a:bodyPr>
          <a:lstStyle/>
          <a:p>
            <a:r>
              <a:rPr lang="vi-VN" dirty="0"/>
              <a:t>■ Chọn B, đánh dấu là đã duyệt và đặt vào ngăn xếp. Ở đây B không có đỉnh kề nhau nào chưa được duyệt qua. Vì vậy, chúng tôi lấy B ra khỏi ngăn xếp.</a:t>
            </a:r>
            <a:endParaRPr lang="en-US" dirty="0"/>
          </a:p>
        </p:txBody>
      </p:sp>
      <p:pic>
        <p:nvPicPr>
          <p:cNvPr id="5" name="Picture 4" descr="Quy tắc khởi tạo ngăn xếp 5"/>
          <p:cNvPicPr/>
          <p:nvPr/>
        </p:nvPicPr>
        <p:blipFill>
          <a:blip r:embed="rId3">
            <a:extLst>
              <a:ext uri="{28A0092B-C50C-407E-A947-70E740481C1C}">
                <a14:useLocalDpi xmlns:a14="http://schemas.microsoft.com/office/drawing/2010/main" val="0"/>
              </a:ext>
            </a:extLst>
          </a:blip>
          <a:srcRect/>
          <a:stretch>
            <a:fillRect/>
          </a:stretch>
        </p:blipFill>
        <p:spPr bwMode="auto">
          <a:xfrm>
            <a:off x="1123405" y="2216877"/>
            <a:ext cx="4371703" cy="2529294"/>
          </a:xfrm>
          <a:prstGeom prst="rect">
            <a:avLst/>
          </a:prstGeom>
          <a:noFill/>
          <a:ln>
            <a:noFill/>
          </a:ln>
        </p:spPr>
      </p:pic>
      <p:sp>
        <p:nvSpPr>
          <p:cNvPr id="6" name="Rectangle 5"/>
          <p:cNvSpPr/>
          <p:nvPr/>
        </p:nvSpPr>
        <p:spPr>
          <a:xfrm>
            <a:off x="5974080" y="2373629"/>
            <a:ext cx="6096000" cy="1200329"/>
          </a:xfrm>
          <a:prstGeom prst="rect">
            <a:avLst/>
          </a:prstGeom>
        </p:spPr>
        <p:txBody>
          <a:bodyPr>
            <a:spAutoFit/>
          </a:bodyPr>
          <a:lstStyle/>
          <a:p>
            <a:pPr algn="just"/>
            <a:r>
              <a:rPr lang="vi-VN" dirty="0"/>
              <a:t>■ Kiểm tra phần tử trên cùng của ngăn xếp để quay lại nút đã duyệt trước đó và kiểm tra xem đỉnh này có bất kỳ đỉnh nào liền kề chưa được duyệt qua hay không. Ở đây, chúng ta tìm thấy đỉnh D ở trên cùng của ngăn xếp.</a:t>
            </a:r>
            <a:endParaRPr lang="en-US" dirty="0"/>
          </a:p>
        </p:txBody>
      </p:sp>
      <p:pic>
        <p:nvPicPr>
          <p:cNvPr id="7" name="Picture 6" descr="Quy tắc khởi tạo ngăn xếp 6"/>
          <p:cNvPicPr/>
          <p:nvPr/>
        </p:nvPicPr>
        <p:blipFill>
          <a:blip r:embed="rId4">
            <a:extLst>
              <a:ext uri="{28A0092B-C50C-407E-A947-70E740481C1C}">
                <a14:useLocalDpi xmlns:a14="http://schemas.microsoft.com/office/drawing/2010/main" val="0"/>
              </a:ext>
            </a:extLst>
          </a:blip>
          <a:srcRect/>
          <a:stretch>
            <a:fillRect/>
          </a:stretch>
        </p:blipFill>
        <p:spPr bwMode="auto">
          <a:xfrm>
            <a:off x="6966313" y="3671207"/>
            <a:ext cx="3928110" cy="2494461"/>
          </a:xfrm>
          <a:prstGeom prst="rect">
            <a:avLst/>
          </a:prstGeom>
          <a:noFill/>
          <a:ln>
            <a:noFill/>
          </a:ln>
        </p:spPr>
      </p:pic>
    </p:spTree>
    <p:extLst>
      <p:ext uri="{BB962C8B-B14F-4D97-AF65-F5344CB8AC3E}">
        <p14:creationId xmlns:p14="http://schemas.microsoft.com/office/powerpoint/2010/main" val="129656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5222" y="834672"/>
            <a:ext cx="9161418" cy="646331"/>
          </a:xfrm>
          <a:prstGeom prst="rect">
            <a:avLst/>
          </a:prstGeom>
          <a:noFill/>
        </p:spPr>
        <p:txBody>
          <a:bodyPr wrap="square" rtlCol="0">
            <a:spAutoFit/>
          </a:bodyPr>
          <a:lstStyle/>
          <a:p>
            <a:r>
              <a:rPr lang="vi-VN" dirty="0"/>
              <a:t>+ Chỉ có một đỉnh kề với D chưa được duyệt, đó là đỉnh C. Ta duyệt qua C, đánh dấu là đã duyệt và cho vào ngăn xếp.</a:t>
            </a:r>
            <a:endParaRPr lang="en-US" dirty="0"/>
          </a:p>
        </p:txBody>
      </p:sp>
      <p:pic>
        <p:nvPicPr>
          <p:cNvPr id="5" name="Picture 4" descr="Quy tắc khởi tạo ngăn xếp 7"/>
          <p:cNvPicPr/>
          <p:nvPr/>
        </p:nvPicPr>
        <p:blipFill>
          <a:blip r:embed="rId3">
            <a:extLst>
              <a:ext uri="{28A0092B-C50C-407E-A947-70E740481C1C}">
                <a14:useLocalDpi xmlns:a14="http://schemas.microsoft.com/office/drawing/2010/main" val="0"/>
              </a:ext>
            </a:extLst>
          </a:blip>
          <a:srcRect/>
          <a:stretch>
            <a:fillRect/>
          </a:stretch>
        </p:blipFill>
        <p:spPr bwMode="auto">
          <a:xfrm>
            <a:off x="3666035" y="1774916"/>
            <a:ext cx="4346122" cy="2799262"/>
          </a:xfrm>
          <a:prstGeom prst="rect">
            <a:avLst/>
          </a:prstGeom>
          <a:noFill/>
          <a:ln>
            <a:noFill/>
          </a:ln>
        </p:spPr>
      </p:pic>
      <p:sp>
        <p:nvSpPr>
          <p:cNvPr id="6" name="TextBox 5"/>
          <p:cNvSpPr txBox="1"/>
          <p:nvPr/>
        </p:nvSpPr>
        <p:spPr>
          <a:xfrm>
            <a:off x="2055222" y="4929051"/>
            <a:ext cx="9474927" cy="923330"/>
          </a:xfrm>
          <a:prstGeom prst="rect">
            <a:avLst/>
          </a:prstGeom>
          <a:noFill/>
        </p:spPr>
        <p:txBody>
          <a:bodyPr wrap="square" rtlCol="0">
            <a:spAutoFit/>
          </a:bodyPr>
          <a:lstStyle/>
          <a:p>
            <a:pPr algn="just"/>
            <a:r>
              <a:rPr lang="vi-VN" dirty="0"/>
              <a:t>+ Vì C không có đỉnh kề nhau nào chưa được duyệt nên chúng ta tiếp tục lấy các đỉnh từ ngăn xếp để xem còn đỉnh kề nào chưa được duyệt không. Trong ví dụ này không có, và chúng tôi tiếp tục cho đến khi ngăn xếp trống.</a:t>
            </a:r>
            <a:endParaRPr lang="en-US" dirty="0"/>
          </a:p>
        </p:txBody>
      </p:sp>
    </p:spTree>
    <p:extLst>
      <p:ext uri="{BB962C8B-B14F-4D97-AF65-F5344CB8AC3E}">
        <p14:creationId xmlns:p14="http://schemas.microsoft.com/office/powerpoint/2010/main" val="1456278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ttps://2.bp.blogspot.com/-xE5W5vVNq8g/VeurPsmbFJI/AAAAAAAAADQ/jGh7aCC4xUY/s1600/DF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324" y="1774055"/>
            <a:ext cx="5975259" cy="4544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89463" y="883137"/>
            <a:ext cx="5608320" cy="369332"/>
          </a:xfrm>
          <a:prstGeom prst="rect">
            <a:avLst/>
          </a:prstGeom>
          <a:noFill/>
        </p:spPr>
        <p:txBody>
          <a:bodyPr wrap="square" rtlCol="0">
            <a:spAutoFit/>
          </a:bodyPr>
          <a:lstStyle/>
          <a:p>
            <a:r>
              <a:rPr lang="en-US" dirty="0" err="1"/>
              <a:t>Đồ</a:t>
            </a:r>
            <a:r>
              <a:rPr lang="en-US" dirty="0"/>
              <a:t> </a:t>
            </a:r>
            <a:r>
              <a:rPr lang="en-US" dirty="0" err="1"/>
              <a:t>thị</a:t>
            </a:r>
            <a:r>
              <a:rPr lang="en-US" dirty="0"/>
              <a:t> - </a:t>
            </a:r>
            <a:r>
              <a:rPr lang="en-US" dirty="0" err="1"/>
              <a:t>Tìm</a:t>
            </a:r>
            <a:r>
              <a:rPr lang="en-US" dirty="0"/>
              <a:t> </a:t>
            </a:r>
            <a:r>
              <a:rPr lang="en-US" dirty="0" err="1"/>
              <a:t>kiếm</a:t>
            </a:r>
            <a:r>
              <a:rPr lang="en-US" dirty="0"/>
              <a:t> </a:t>
            </a:r>
            <a:r>
              <a:rPr lang="en-US" dirty="0" err="1"/>
              <a:t>theo</a:t>
            </a:r>
            <a:r>
              <a:rPr lang="en-US" dirty="0"/>
              <a:t> </a:t>
            </a:r>
            <a:r>
              <a:rPr lang="en-US" dirty="0" err="1"/>
              <a:t>chiều</a:t>
            </a:r>
            <a:r>
              <a:rPr lang="en-US" dirty="0"/>
              <a:t> </a:t>
            </a:r>
            <a:r>
              <a:rPr lang="en-US" dirty="0" err="1"/>
              <a:t>sâu</a:t>
            </a:r>
            <a:r>
              <a:rPr lang="en-US" dirty="0"/>
              <a:t> DFS:</a:t>
            </a:r>
          </a:p>
        </p:txBody>
      </p:sp>
    </p:spTree>
    <p:extLst>
      <p:ext uri="{BB962C8B-B14F-4D97-AF65-F5344CB8AC3E}">
        <p14:creationId xmlns:p14="http://schemas.microsoft.com/office/powerpoint/2010/main" val="41165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811520" y="132080"/>
            <a:ext cx="4575583" cy="848360"/>
          </a:xfrm>
        </p:spPr>
        <p:txBody>
          <a:bodyPr vert="horz" lIns="91440" tIns="45720" rIns="91440" bIns="45720" rtlCol="0" anchor="t">
            <a:normAutofit fontScale="90000"/>
          </a:bodyPr>
          <a:lstStyle/>
          <a:p>
            <a:r>
              <a:rPr lang="en-US" sz="4000" b="1" dirty="0">
                <a:effectLst>
                  <a:outerShdw blurRad="38100" dist="38100" dir="2700000" algn="tl">
                    <a:srgbClr val="000000">
                      <a:alpha val="43137"/>
                    </a:srgbClr>
                  </a:outerShdw>
                </a:effectLst>
                <a:latin typeface="Calibri Light" panose="020F0302020204030204" pitchFamily="34" charset="0"/>
                <a:ea typeface="Calibri" panose="020F0502020204030204" pitchFamily="34" charset="0"/>
              </a:rPr>
              <a:t>CẤU TRÚC DỮ LIỆU CÂY </a:t>
            </a:r>
            <a:endParaRPr lang="en-US" sz="4000" dirty="0">
              <a:effectLst>
                <a:outerShdw blurRad="38100" dist="38100" dir="2700000" algn="tl">
                  <a:srgbClr val="000000">
                    <a:alpha val="43137"/>
                  </a:srgbClr>
                </a:outerShdw>
              </a:effectLst>
            </a:endParaRP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Implement a Tree Data Structure in Python | Delft Stack">
            <a:extLst>
              <a:ext uri="{FF2B5EF4-FFF2-40B4-BE49-F238E27FC236}">
                <a16:creationId xmlns:a16="http://schemas.microsoft.com/office/drawing/2014/main" id="{11163EC7-9DB6-4D9E-B057-2408AA76E7A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30104"/>
            <a:ext cx="4373545" cy="247200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0" name="Picture 6" descr="Tree in DS | LaptrinhX">
            <a:extLst>
              <a:ext uri="{FF2B5EF4-FFF2-40B4-BE49-F238E27FC236}">
                <a16:creationId xmlns:a16="http://schemas.microsoft.com/office/drawing/2014/main" id="{893C44F0-BAEE-4E6B-B231-4922FF6ED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02108"/>
            <a:ext cx="4373545" cy="3164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16CEFFDA-CC1D-46ED-B164-A920BBBC55F6}"/>
              </a:ext>
            </a:extLst>
          </p:cNvPr>
          <p:cNvSpPr txBox="1"/>
          <p:nvPr/>
        </p:nvSpPr>
        <p:spPr>
          <a:xfrm>
            <a:off x="4866184" y="1474170"/>
            <a:ext cx="6847721" cy="3635547"/>
          </a:xfrm>
          <a:prstGeom prst="rect">
            <a:avLst/>
          </a:prstGeom>
          <a:noFill/>
        </p:spPr>
        <p:txBody>
          <a:bodyPr wrap="square">
            <a:spAutoFit/>
          </a:bodyPr>
          <a:lstStyle/>
          <a:p>
            <a:pPr marL="342900" marR="0" lvl="0" indent="-342900" algn="just">
              <a:lnSpc>
                <a:spcPct val="107000"/>
              </a:lnSpc>
              <a:spcBef>
                <a:spcPts val="0"/>
              </a:spcBef>
              <a:spcAft>
                <a:spcPts val="800"/>
              </a:spcAft>
              <a:buFont typeface="Wingdings" panose="05000000000000000000" pitchFamily="2" charset="2"/>
              <a:buChar char=""/>
            </a:pP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Ngoài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ra,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có thể được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định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nghĩa</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một cách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trừu</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tượng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về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tổng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thể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toàn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cục</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như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có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thứ</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tự</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 với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giá</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trị</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được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gán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cho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mỗi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Cả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hai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quan điểm này đều hữu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ích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trong khi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có thể được phân tích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tổng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thể về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mặt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toán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học, thì khi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thực</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sự</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được biểu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diễn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dưới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dạng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dữ liệu, nó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thường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được biểu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diễn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và làm việc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riêng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biệt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bởi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thay</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vì</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dưới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dạng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tập</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hợp các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và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danh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sách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kề</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các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cạnh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giữa các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 ví dụ như người ta có thể đại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diện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cho một đồ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thị</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 Ví dụ, khi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nhìn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tổng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thể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người ta có thể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nói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về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cha" của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nhất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định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nhưng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nói</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chung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với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tư</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cách là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dữ liệu, một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nhất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định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chỉ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chứa</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danh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sách</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các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con của nó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nhưng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không</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chứa</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tham</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chiếu</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cho cha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mẹ</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của nó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nếu</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có).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059E8E2E-4161-41D4-864D-C953799F76BC}"/>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89764975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1660047" y="1970205"/>
          <a:ext cx="6923476" cy="1493520"/>
        </p:xfrm>
        <a:graphic>
          <a:graphicData uri="http://schemas.openxmlformats.org/drawingml/2006/table">
            <a:tbl>
              <a:tblPr/>
              <a:tblGrid>
                <a:gridCol w="1730869">
                  <a:extLst>
                    <a:ext uri="{9D8B030D-6E8A-4147-A177-3AD203B41FA5}">
                      <a16:colId xmlns:a16="http://schemas.microsoft.com/office/drawing/2014/main" val="2481745887"/>
                    </a:ext>
                  </a:extLst>
                </a:gridCol>
                <a:gridCol w="1730869">
                  <a:extLst>
                    <a:ext uri="{9D8B030D-6E8A-4147-A177-3AD203B41FA5}">
                      <a16:colId xmlns:a16="http://schemas.microsoft.com/office/drawing/2014/main" val="188070763"/>
                    </a:ext>
                  </a:extLst>
                </a:gridCol>
                <a:gridCol w="1730869">
                  <a:extLst>
                    <a:ext uri="{9D8B030D-6E8A-4147-A177-3AD203B41FA5}">
                      <a16:colId xmlns:a16="http://schemas.microsoft.com/office/drawing/2014/main" val="3977704700"/>
                    </a:ext>
                  </a:extLst>
                </a:gridCol>
                <a:gridCol w="1730869">
                  <a:extLst>
                    <a:ext uri="{9D8B030D-6E8A-4147-A177-3AD203B41FA5}">
                      <a16:colId xmlns:a16="http://schemas.microsoft.com/office/drawing/2014/main" val="1940149981"/>
                    </a:ext>
                  </a:extLst>
                </a:gridCol>
              </a:tblGrid>
              <a:tr h="0">
                <a:tc>
                  <a:txBody>
                    <a:bodyPr/>
                    <a:lstStyle/>
                    <a:p>
                      <a:pPr rtl="0">
                        <a:spcAft>
                          <a:spcPts val="0"/>
                        </a:spcAft>
                      </a:pPr>
                      <a:r>
                        <a:rPr lang="en-US" sz="700" b="1">
                          <a:effectLst/>
                        </a:rPr>
                        <a:t>STT</a:t>
                      </a:r>
                      <a:endParaRPr lang="en-US" sz="700">
                        <a:effectLst/>
                      </a:endParaRP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spcAft>
                          <a:spcPts val="0"/>
                        </a:spcAft>
                      </a:pPr>
                      <a:r>
                        <a:rPr lang="en-US" sz="700" b="1">
                          <a:effectLst/>
                        </a:rPr>
                        <a:t>Đỉnh bắt đầu duyệt</a:t>
                      </a:r>
                      <a:endParaRPr lang="en-US" sz="700">
                        <a:effectLst/>
                      </a:endParaRP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spcAft>
                          <a:spcPts val="0"/>
                        </a:spcAft>
                      </a:pPr>
                      <a:r>
                        <a:rPr lang="en-US" sz="700" b="1">
                          <a:effectLst/>
                        </a:rPr>
                        <a:t>Các đỉnh đã duyệt</a:t>
                      </a:r>
                      <a:endParaRPr lang="en-US" sz="700">
                        <a:effectLst/>
                      </a:endParaRP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spcAft>
                          <a:spcPts val="0"/>
                        </a:spcAft>
                      </a:pPr>
                      <a:r>
                        <a:rPr lang="vi-VN" sz="700" b="1">
                          <a:effectLst/>
                        </a:rPr>
                        <a:t>Các đỉnh chưa duyệt</a:t>
                      </a:r>
                      <a:endParaRPr lang="vi-VN" sz="700">
                        <a:effectLst/>
                      </a:endParaRP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385067009"/>
                  </a:ext>
                </a:extLst>
              </a:tr>
              <a:tr h="0">
                <a:tc>
                  <a:txBody>
                    <a:bodyPr/>
                    <a:lstStyle/>
                    <a:p>
                      <a:pPr rtl="0"/>
                      <a:r>
                        <a:rPr lang="en-US" sz="700">
                          <a:effectLst/>
                        </a:rPr>
                        <a:t>1</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DFS(1)</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2,3,4,5,6,7,8,9,10,11,12,13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235619304"/>
                  </a:ext>
                </a:extLst>
              </a:tr>
              <a:tr h="0">
                <a:tc>
                  <a:txBody>
                    <a:bodyPr/>
                    <a:lstStyle/>
                    <a:p>
                      <a:pPr rtl="0"/>
                      <a:r>
                        <a:rPr lang="en-US" sz="700">
                          <a:effectLst/>
                        </a:rPr>
                        <a:t>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3,4,5,6,7,8,9,10,11,12,13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79099609"/>
                  </a:ext>
                </a:extLst>
              </a:tr>
              <a:tr h="0">
                <a:tc>
                  <a:txBody>
                    <a:bodyPr/>
                    <a:lstStyle/>
                    <a:p>
                      <a:pPr rtl="0"/>
                      <a:r>
                        <a:rPr lang="en-US" sz="700">
                          <a:effectLst/>
                        </a:rPr>
                        <a:t>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DFS(4)</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3,5,6,7,8,9,10,11,12,13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06214753"/>
                  </a:ext>
                </a:extLst>
              </a:tr>
              <a:tr h="0">
                <a:tc>
                  <a:txBody>
                    <a:bodyPr/>
                    <a:lstStyle/>
                    <a:p>
                      <a:pPr rtl="0"/>
                      <a:r>
                        <a:rPr lang="en-US" sz="700">
                          <a:effectLst/>
                        </a:rPr>
                        <a:t>4</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5,6,7,8,9,10,11,12,13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418271635"/>
                  </a:ext>
                </a:extLst>
              </a:tr>
              <a:tr h="0">
                <a:tc>
                  <a:txBody>
                    <a:bodyPr/>
                    <a:lstStyle/>
                    <a:p>
                      <a:pPr rtl="0"/>
                      <a:r>
                        <a:rPr lang="en-US" sz="700">
                          <a:effectLst/>
                        </a:rPr>
                        <a:t>5</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DFS(6)</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5,7,8,9,10,11,12,13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97191966"/>
                  </a:ext>
                </a:extLst>
              </a:tr>
              <a:tr h="0">
                <a:tc>
                  <a:txBody>
                    <a:bodyPr/>
                    <a:lstStyle/>
                    <a:p>
                      <a:pPr rtl="0"/>
                      <a:r>
                        <a:rPr lang="en-US" sz="700">
                          <a:effectLst/>
                        </a:rPr>
                        <a:t>6</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DFS(7)</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5,8,9,10,11,12,13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310657290"/>
                  </a:ext>
                </a:extLst>
              </a:tr>
              <a:tr h="0">
                <a:tc>
                  <a:txBody>
                    <a:bodyPr/>
                    <a:lstStyle/>
                    <a:p>
                      <a:pPr rtl="0"/>
                      <a:r>
                        <a:rPr lang="en-US" sz="700">
                          <a:effectLst/>
                        </a:rPr>
                        <a:t>7</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DFS(8)</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5,9,10,11,12,13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61078472"/>
                  </a:ext>
                </a:extLst>
              </a:tr>
              <a:tr h="0">
                <a:tc>
                  <a:txBody>
                    <a:bodyPr/>
                    <a:lstStyle/>
                    <a:p>
                      <a:pPr rtl="0"/>
                      <a:r>
                        <a:rPr lang="en-US" sz="700">
                          <a:effectLst/>
                        </a:rPr>
                        <a:t>8</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DFS(10)</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1,2,4,3,6,7,8,10</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5,9,11,12,13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535604662"/>
                  </a:ext>
                </a:extLst>
              </a:tr>
              <a:tr h="0">
                <a:tc>
                  <a:txBody>
                    <a:bodyPr/>
                    <a:lstStyle/>
                    <a:p>
                      <a:pPr rtl="0"/>
                      <a:r>
                        <a:rPr lang="en-US" sz="700">
                          <a:effectLst/>
                        </a:rPr>
                        <a:t>9</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DFS(10)</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1,2,4,3,6,7,8,10,5</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9,11,12,13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934407895"/>
                  </a:ext>
                </a:extLst>
              </a:tr>
              <a:tr h="0">
                <a:tc>
                  <a:txBody>
                    <a:bodyPr/>
                    <a:lstStyle/>
                    <a:p>
                      <a:pPr rtl="0"/>
                      <a:r>
                        <a:rPr lang="en-US" sz="700">
                          <a:effectLst/>
                        </a:rPr>
                        <a:t>10</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DFS(9)</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1,2,4,3,6,7,8,10,5,9</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11,12,13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523939"/>
                  </a:ext>
                </a:extLst>
              </a:tr>
              <a:tr h="0">
                <a:tc>
                  <a:txBody>
                    <a:bodyPr/>
                    <a:lstStyle/>
                    <a:p>
                      <a:pPr rtl="0"/>
                      <a:r>
                        <a:rPr lang="en-US" sz="700">
                          <a:effectLst/>
                        </a:rPr>
                        <a:t>11</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1,2,4,3,6,7,8,10,5,9,13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11,12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89686407"/>
                  </a:ext>
                </a:extLst>
              </a:tr>
              <a:tr h="0">
                <a:tc>
                  <a:txBody>
                    <a:bodyPr/>
                    <a:lstStyle/>
                    <a:p>
                      <a:pPr rtl="0"/>
                      <a:r>
                        <a:rPr lang="en-US" sz="700">
                          <a:effectLst/>
                        </a:rPr>
                        <a:t>12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DFS(11)</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1,2,4,3,6,7,8,10,5,9,13,11</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802308612"/>
                  </a:ext>
                </a:extLst>
              </a:tr>
              <a:tr h="0">
                <a:tc>
                  <a:txBody>
                    <a:bodyPr/>
                    <a:lstStyle/>
                    <a:p>
                      <a:pPr rtl="0"/>
                      <a:r>
                        <a:rPr lang="en-US" sz="700">
                          <a:effectLst/>
                        </a:rPr>
                        <a:t>13</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DFS(12)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en-US" sz="700">
                          <a:effectLst/>
                        </a:rPr>
                        <a:t>1,2,4,3,6,7,8,10,5,9,13,11,12</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az-Cyrl-AZ" sz="700" dirty="0">
                          <a:effectLst/>
                        </a:rPr>
                        <a:t>Ѳ</a:t>
                      </a:r>
                    </a:p>
                  </a:txBody>
                  <a:tcPr marL="13817" marR="13817" marT="0" marB="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05816565"/>
                  </a:ext>
                </a:extLst>
              </a:tr>
            </a:tbl>
          </a:graphicData>
        </a:graphic>
      </p:graphicFrame>
      <p:sp>
        <p:nvSpPr>
          <p:cNvPr id="8" name="Rectangle 2"/>
          <p:cNvSpPr>
            <a:spLocks noChangeArrowheads="1"/>
          </p:cNvSpPr>
          <p:nvPr/>
        </p:nvSpPr>
        <p:spPr bwMode="auto">
          <a:xfrm>
            <a:off x="-11659430" y="3470826"/>
            <a:ext cx="2385143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Open Sans"/>
              </a:rPr>
              <a:t>Kết quả duyệt: 1, 2, 4, 3, 6, 7, 8, 10, 5, 9, 13, 11, 12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1235952" y="192537"/>
            <a:ext cx="10049717" cy="6472925"/>
          </a:xfrm>
          <a:prstGeom prst="rect">
            <a:avLst/>
          </a:prstGeom>
        </p:spPr>
      </p:pic>
    </p:spTree>
    <p:extLst>
      <p:ext uri="{BB962C8B-B14F-4D97-AF65-F5344CB8AC3E}">
        <p14:creationId xmlns:p14="http://schemas.microsoft.com/office/powerpoint/2010/main" val="643806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sz="8000" dirty="0">
                <a:solidFill>
                  <a:schemeClr val="bg2"/>
                </a:solidFill>
              </a:rPr>
              <a:t>Thank you</a:t>
            </a:r>
          </a:p>
        </p:txBody>
      </p:sp>
      <p:pic>
        <p:nvPicPr>
          <p:cNvPr id="8" name="Picture 2" descr="fb logo">
            <a:extLst>
              <a:ext uri="{FF2B5EF4-FFF2-40B4-BE49-F238E27FC236}">
                <a16:creationId xmlns:a16="http://schemas.microsoft.com/office/drawing/2014/main" id="{0BF79703-4E80-4163-A1B7-20FB2E9661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388" y="247618"/>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Messenger on the App Store | Find friends app, App, Messaging app">
            <a:extLst>
              <a:ext uri="{FF2B5EF4-FFF2-40B4-BE49-F238E27FC236}">
                <a16:creationId xmlns:a16="http://schemas.microsoft.com/office/drawing/2014/main" id="{6A3CF151-55C0-4AB1-BF18-403123BDF3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2388" y="735390"/>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Gmail PNG Image Without Background 96250 - Web Icons PNG">
            <a:extLst>
              <a:ext uri="{FF2B5EF4-FFF2-40B4-BE49-F238E27FC236}">
                <a16:creationId xmlns:a16="http://schemas.microsoft.com/office/drawing/2014/main" id="{DBBAB3A1-3397-494A-8617-1B7E28ABA1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2389" y="1210470"/>
            <a:ext cx="348570" cy="26415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8DC625D-988F-493E-8673-C9D3761073AA}"/>
              </a:ext>
            </a:extLst>
          </p:cNvPr>
          <p:cNvSpPr/>
          <p:nvPr/>
        </p:nvSpPr>
        <p:spPr>
          <a:xfrm>
            <a:off x="7767150" y="334386"/>
            <a:ext cx="4004558" cy="338554"/>
          </a:xfrm>
          <a:prstGeom prst="rect">
            <a:avLst/>
          </a:prstGeom>
        </p:spPr>
        <p:txBody>
          <a:bodyPr wrap="none">
            <a:spAutoFit/>
          </a:bodyPr>
          <a:lstStyle/>
          <a:p>
            <a:r>
              <a:rPr lang="en-US" sz="1600" dirty="0">
                <a:solidFill>
                  <a:schemeClr val="bg1"/>
                </a:solidFill>
              </a:rPr>
              <a:t>facebook.com/hoang.nguyenhuu.7330763/</a:t>
            </a:r>
          </a:p>
        </p:txBody>
      </p:sp>
      <p:sp>
        <p:nvSpPr>
          <p:cNvPr id="14" name="Rectangle 13">
            <a:extLst>
              <a:ext uri="{FF2B5EF4-FFF2-40B4-BE49-F238E27FC236}">
                <a16:creationId xmlns:a16="http://schemas.microsoft.com/office/drawing/2014/main" id="{8DC28392-0284-42D3-8823-E69A99F8E6DF}"/>
              </a:ext>
            </a:extLst>
          </p:cNvPr>
          <p:cNvSpPr/>
          <p:nvPr/>
        </p:nvSpPr>
        <p:spPr>
          <a:xfrm>
            <a:off x="7773635" y="812219"/>
            <a:ext cx="1457258" cy="338554"/>
          </a:xfrm>
          <a:prstGeom prst="rect">
            <a:avLst/>
          </a:prstGeom>
        </p:spPr>
        <p:txBody>
          <a:bodyPr wrap="none">
            <a:spAutoFit/>
          </a:bodyPr>
          <a:lstStyle/>
          <a:p>
            <a:r>
              <a:rPr lang="en-US" sz="1600" dirty="0">
                <a:solidFill>
                  <a:schemeClr val="bg1"/>
                </a:solidFill>
              </a:rPr>
              <a:t>036 8716 708</a:t>
            </a:r>
          </a:p>
        </p:txBody>
      </p:sp>
      <p:sp>
        <p:nvSpPr>
          <p:cNvPr id="16" name="Rectangle 15">
            <a:extLst>
              <a:ext uri="{FF2B5EF4-FFF2-40B4-BE49-F238E27FC236}">
                <a16:creationId xmlns:a16="http://schemas.microsoft.com/office/drawing/2014/main" id="{D92E777F-1837-49A2-8275-E5A145DA46E9}"/>
              </a:ext>
            </a:extLst>
          </p:cNvPr>
          <p:cNvSpPr/>
          <p:nvPr/>
        </p:nvSpPr>
        <p:spPr>
          <a:xfrm>
            <a:off x="7785017" y="1207555"/>
            <a:ext cx="3073790" cy="338554"/>
          </a:xfrm>
          <a:prstGeom prst="rect">
            <a:avLst/>
          </a:prstGeom>
        </p:spPr>
        <p:txBody>
          <a:bodyPr wrap="none">
            <a:spAutoFit/>
          </a:bodyPr>
          <a:lstStyle/>
          <a:p>
            <a:r>
              <a:rPr lang="en-US" sz="1600" dirty="0">
                <a:solidFill>
                  <a:schemeClr val="bg1"/>
                </a:solidFill>
              </a:rPr>
              <a:t>hoangnhbdaf190022@fpt.edu.vn</a:t>
            </a:r>
          </a:p>
        </p:txBody>
      </p:sp>
    </p:spTree>
    <p:extLst>
      <p:ext uri="{BB962C8B-B14F-4D97-AF65-F5344CB8AC3E}">
        <p14:creationId xmlns:p14="http://schemas.microsoft.com/office/powerpoint/2010/main" val="17991209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1" y="30104"/>
            <a:ext cx="3299579" cy="803016"/>
          </a:xfrm>
        </p:spPr>
        <p:txBody>
          <a:bodyPr anchor="ctr">
            <a:normAutofit/>
          </a:bodyPr>
          <a:lstStyle/>
          <a:p>
            <a:pPr marL="0" marR="0" algn="ctr">
              <a:lnSpc>
                <a:spcPct val="107000"/>
              </a:lnSpc>
              <a:spcBef>
                <a:spcPts val="0"/>
              </a:spcBef>
              <a:spcAft>
                <a:spcPts val="800"/>
              </a:spcAft>
            </a:pPr>
            <a:r>
              <a:rPr lang="en-US" sz="4000" b="1" dirty="0">
                <a:effectLst/>
                <a:latin typeface="Calibri Light" panose="020F0302020204030204" pitchFamily="34" charset="0"/>
                <a:ea typeface="Calibri" panose="020F0502020204030204" pitchFamily="34" charset="0"/>
                <a:cs typeface="Times New Roman" panose="02020603050405020304" pitchFamily="18" charset="0"/>
              </a:rPr>
              <a:t>CÂY NHỊ PHÂN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6" name="Picture 8" descr="Algorithm – Tạo và sử dụng cây biểu thức (expression tree) | Nguyễn Ngọc  Vạn&amp;#39;s Blog">
            <a:extLst>
              <a:ext uri="{FF2B5EF4-FFF2-40B4-BE49-F238E27FC236}">
                <a16:creationId xmlns:a16="http://schemas.microsoft.com/office/drawing/2014/main" id="{885C3444-95EF-4D07-BD23-84735A62B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9945" y="1046104"/>
            <a:ext cx="3051175" cy="5530929"/>
          </a:xfrm>
          <a:prstGeom prst="rect">
            <a:avLst/>
          </a:prstGeom>
          <a:noFill/>
          <a:effectLst>
            <a:glow rad="584200">
              <a:schemeClr val="tx1">
                <a:alpha val="40000"/>
              </a:schemeClr>
            </a:glow>
          </a:effectLst>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3487BF-8A22-482C-8533-48CB58E8F045}"/>
              </a:ext>
            </a:extLst>
          </p:cNvPr>
          <p:cNvSpPr txBox="1"/>
          <p:nvPr/>
        </p:nvSpPr>
        <p:spPr>
          <a:xfrm>
            <a:off x="449977" y="218252"/>
            <a:ext cx="6096000" cy="2814873"/>
          </a:xfrm>
          <a:prstGeom prst="rect">
            <a:avLst/>
          </a:prstGeom>
          <a:noFill/>
        </p:spPr>
        <p:txBody>
          <a:bodyPr wrap="square">
            <a:spAutoFit/>
          </a:bodyPr>
          <a:lstStyle/>
          <a:p>
            <a:pPr marL="0" marR="0" algn="just">
              <a:lnSpc>
                <a:spcPct val="107000"/>
              </a:lnSpc>
              <a:spcBef>
                <a:spcPts val="0"/>
              </a:spcBef>
              <a:spcAft>
                <a:spcPts val="800"/>
              </a:spcAft>
            </a:pP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là một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dữ liệu phân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cấp</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Công dụng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chính</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của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bao gồm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duy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trì</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dữ liệu phân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cấp</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cung</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cấp</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khả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năng</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truy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cập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vừa</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phải và các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thao</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tác</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chèn</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xóa</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phân là trường hợp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đặc</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biệt</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của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mà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mỗi</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có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nhiều</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nhất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hai</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con.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b="1" spc="10" dirty="0">
                <a:effectLst/>
                <a:latin typeface="Calibri Light" panose="020F0302020204030204" pitchFamily="34" charset="0"/>
                <a:ea typeface="Calibri" panose="020F0502020204030204" pitchFamily="34" charset="0"/>
                <a:cs typeface="Times New Roman" panose="02020603050405020304" pitchFamily="18" charset="0"/>
              </a:rPr>
              <a:t>:</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Không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giống</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như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Mảng</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Danh</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sách</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liên</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kết,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Ngăn</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xếp</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và hàng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đợi</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là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dữ liệu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tuyến</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tính,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là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cấu</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trúc</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 dữ liệu phân </a:t>
            </a:r>
            <a:r>
              <a:rPr lang="en-US" sz="2000" spc="10" dirty="0" err="1">
                <a:effectLst/>
                <a:latin typeface="Calibri Light" panose="020F0302020204030204" pitchFamily="34" charset="0"/>
                <a:ea typeface="Calibri" panose="020F0502020204030204" pitchFamily="34" charset="0"/>
                <a:cs typeface="Times New Roman" panose="02020603050405020304" pitchFamily="18" charset="0"/>
              </a:rPr>
              <a:t>cấp</a:t>
            </a:r>
            <a:r>
              <a:rPr lang="en-US" sz="2000" spc="1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87A84A3B-0117-4A0B-8F17-48D6693E686C}"/>
              </a:ext>
            </a:extLst>
          </p:cNvPr>
          <p:cNvPicPr/>
          <p:nvPr/>
        </p:nvPicPr>
        <p:blipFill>
          <a:blip r:embed="rId4"/>
          <a:stretch>
            <a:fillRect/>
          </a:stretch>
        </p:blipFill>
        <p:spPr>
          <a:xfrm>
            <a:off x="545664" y="3251376"/>
            <a:ext cx="5844976" cy="2692223"/>
          </a:xfrm>
          <a:prstGeom prst="rect">
            <a:avLst/>
          </a:prstGeom>
        </p:spPr>
      </p:pic>
      <p:sp>
        <p:nvSpPr>
          <p:cNvPr id="16" name="Rectangle: Rounded Corners 15">
            <a:extLst>
              <a:ext uri="{FF2B5EF4-FFF2-40B4-BE49-F238E27FC236}">
                <a16:creationId xmlns:a16="http://schemas.microsoft.com/office/drawing/2014/main" id="{DACF2757-FF96-4852-AA5A-DE831A8323F5}"/>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106685" y="-57518"/>
            <a:ext cx="3939659" cy="690880"/>
          </a:xfrm>
        </p:spPr>
        <p:txBody>
          <a:bodyPr anchor="ctr">
            <a:normAutofit fontScale="90000"/>
          </a:bodyPr>
          <a:lstStyle/>
          <a:p>
            <a:pPr marL="0" marR="0" algn="ctr" fontAlgn="base">
              <a:lnSpc>
                <a:spcPct val="107000"/>
              </a:lnSpc>
              <a:spcBef>
                <a:spcPts val="0"/>
              </a:spcBef>
              <a:spcAft>
                <a:spcPts val="0"/>
              </a:spcAft>
            </a:pPr>
            <a:r>
              <a:rPr lang="en-US" sz="3200" b="1" kern="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CÁC LOẠI CÂY NHỊ PHÂN</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FDB73B33-C8EB-4F98-A0CB-F54FE9313191}"/>
              </a:ext>
            </a:extLst>
          </p:cNvPr>
          <p:cNvSpPr txBox="1"/>
          <p:nvPr/>
        </p:nvSpPr>
        <p:spPr>
          <a:xfrm>
            <a:off x="272851" y="690880"/>
            <a:ext cx="6096000" cy="2445862"/>
          </a:xfrm>
          <a:prstGeom prst="rect">
            <a:avLst/>
          </a:prstGeom>
          <a:noFill/>
        </p:spPr>
        <p:txBody>
          <a:bodyPr wrap="square">
            <a:spAutoFit/>
          </a:bodyPr>
          <a:lstStyle/>
          <a:p>
            <a:pPr marR="0" lvl="0" algn="just">
              <a:lnSpc>
                <a:spcPct val="107000"/>
              </a:lnSpc>
              <a:spcBef>
                <a:spcPts val="0"/>
              </a:spcBef>
              <a:spcAft>
                <a:spcPts val="800"/>
              </a:spcAft>
            </a:pPr>
            <a:r>
              <a:rPr lang="en-US" sz="2400" b="1"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400" b="1"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b="1"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400" b="1" spc="10" dirty="0">
                <a:effectLst/>
                <a:latin typeface="Calibri Light" panose="020F0302020204030204" pitchFamily="34" charset="0"/>
                <a:ea typeface="Calibri" panose="020F0502020204030204" pitchFamily="34" charset="0"/>
                <a:cs typeface="Times New Roman" panose="02020603050405020304" pitchFamily="18" charset="0"/>
              </a:rPr>
              <a:t> phân </a:t>
            </a:r>
            <a:r>
              <a:rPr lang="en-US" sz="2400" b="1" spc="10" dirty="0" err="1">
                <a:effectLst/>
                <a:latin typeface="Calibri Light" panose="020F0302020204030204" pitchFamily="34" charset="0"/>
                <a:ea typeface="Calibri" panose="020F0502020204030204" pitchFamily="34" charset="0"/>
                <a:cs typeface="Times New Roman" panose="02020603050405020304" pitchFamily="18" charset="0"/>
              </a:rPr>
              <a:t>đầy</a:t>
            </a:r>
            <a:r>
              <a:rPr lang="en-US" sz="2400" b="1"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b="1" spc="10" dirty="0" err="1">
                <a:effectLst/>
                <a:latin typeface="Calibri Light" panose="020F0302020204030204" pitchFamily="34" charset="0"/>
                <a:ea typeface="Calibri" panose="020F0502020204030204" pitchFamily="34" charset="0"/>
                <a:cs typeface="Times New Roman" panose="02020603050405020304" pitchFamily="18" charset="0"/>
              </a:rPr>
              <a:t>đủ</a:t>
            </a:r>
            <a:r>
              <a:rPr lang="en-US" sz="2400" b="1" spc="10" dirty="0">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phân là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phân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đầy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đủ</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nếu</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mọi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có 0 hoặc 2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con. Sau đây là các ví dụ về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phân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đầy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đủ</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Chúng ta cũng có thể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nói</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một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phân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đầy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đủ</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là một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cây</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nhị</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phân trong đó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tất</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cả các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ngoại</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trừ</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các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lá</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đều có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hai</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2400" spc="10" dirty="0" err="1">
                <a:effectLst/>
                <a:latin typeface="Calibri Light" panose="020F0302020204030204" pitchFamily="34" charset="0"/>
                <a:ea typeface="Calibri" panose="020F0502020204030204" pitchFamily="34" charset="0"/>
                <a:cs typeface="Times New Roman" panose="02020603050405020304" pitchFamily="18" charset="0"/>
              </a:rPr>
              <a:t>nút</a:t>
            </a:r>
            <a:r>
              <a:rPr lang="en-US" sz="2400" spc="10" dirty="0">
                <a:effectLst/>
                <a:latin typeface="Calibri Light" panose="020F0302020204030204" pitchFamily="34" charset="0"/>
                <a:ea typeface="Calibri" panose="020F0502020204030204" pitchFamily="34" charset="0"/>
                <a:cs typeface="Times New Roman" panose="02020603050405020304" pitchFamily="18" charset="0"/>
              </a:rPr>
              <a:t> con.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0ED9E9FF-57B6-4AE2-946E-D038E627BBF5}"/>
              </a:ext>
            </a:extLst>
          </p:cNvPr>
          <p:cNvPicPr/>
          <p:nvPr/>
        </p:nvPicPr>
        <p:blipFill>
          <a:blip r:embed="rId3"/>
          <a:stretch>
            <a:fillRect/>
          </a:stretch>
        </p:blipFill>
        <p:spPr>
          <a:xfrm>
            <a:off x="7874356" y="1007449"/>
            <a:ext cx="4155084" cy="5088551"/>
          </a:xfrm>
          <a:prstGeom prst="rect">
            <a:avLst/>
          </a:prstGeom>
          <a:effectLst>
            <a:glow rad="533400">
              <a:schemeClr val="tx1">
                <a:alpha val="40000"/>
              </a:schemeClr>
            </a:glow>
          </a:effectLst>
        </p:spPr>
      </p:pic>
      <p:sp>
        <p:nvSpPr>
          <p:cNvPr id="12" name="TextBox 11">
            <a:extLst>
              <a:ext uri="{FF2B5EF4-FFF2-40B4-BE49-F238E27FC236}">
                <a16:creationId xmlns:a16="http://schemas.microsoft.com/office/drawing/2014/main" id="{094EBD8A-EA8B-4870-8F00-D54596049A30}"/>
              </a:ext>
            </a:extLst>
          </p:cNvPr>
          <p:cNvSpPr txBox="1"/>
          <p:nvPr/>
        </p:nvSpPr>
        <p:spPr>
          <a:xfrm>
            <a:off x="8412042" y="327134"/>
            <a:ext cx="3079711" cy="461665"/>
          </a:xfrm>
          <a:prstGeom prst="rect">
            <a:avLst/>
          </a:prstGeom>
          <a:noFill/>
        </p:spPr>
        <p:txBody>
          <a:bodyPr wrap="square">
            <a:spAutoFit/>
          </a:bodyPr>
          <a:lstStyle/>
          <a:p>
            <a:r>
              <a:rPr lang="en-US" sz="2400" b="1" spc="10" dirty="0">
                <a:effectLst/>
                <a:latin typeface="Calibri Light" panose="020F0302020204030204" pitchFamily="34" charset="0"/>
                <a:ea typeface="Calibri" panose="020F0502020204030204" pitchFamily="34" charset="0"/>
              </a:rPr>
              <a:t>CÂY NHỊ PHÂN ĐẦY ĐỦ </a:t>
            </a:r>
            <a:endParaRPr lang="en-US" sz="2400" dirty="0"/>
          </a:p>
        </p:txBody>
      </p:sp>
      <p:sp>
        <p:nvSpPr>
          <p:cNvPr id="16" name="TextBox 15">
            <a:extLst>
              <a:ext uri="{FF2B5EF4-FFF2-40B4-BE49-F238E27FC236}">
                <a16:creationId xmlns:a16="http://schemas.microsoft.com/office/drawing/2014/main" id="{E44489AC-DA98-4A5A-A880-A99A0B730F4D}"/>
              </a:ext>
            </a:extLst>
          </p:cNvPr>
          <p:cNvSpPr txBox="1"/>
          <p:nvPr/>
        </p:nvSpPr>
        <p:spPr>
          <a:xfrm>
            <a:off x="178871" y="3564960"/>
            <a:ext cx="6283960" cy="1569660"/>
          </a:xfrm>
          <a:prstGeom prst="rect">
            <a:avLst/>
          </a:prstGeom>
          <a:noFill/>
        </p:spPr>
        <p:txBody>
          <a:bodyPr wrap="square">
            <a:spAutoFit/>
          </a:bodyPr>
          <a:lstStyle/>
          <a:p>
            <a:pPr algn="just"/>
            <a:r>
              <a:rPr lang="en-US" sz="2400" b="1" spc="10" dirty="0" err="1">
                <a:effectLst/>
                <a:latin typeface="Calibri Light" panose="020F0302020204030204" pitchFamily="34" charset="0"/>
                <a:ea typeface="Calibri" panose="020F0502020204030204" pitchFamily="34" charset="0"/>
              </a:rPr>
              <a:t>Cây</a:t>
            </a:r>
            <a:r>
              <a:rPr lang="en-US" sz="2400" b="1" spc="10" dirty="0">
                <a:effectLst/>
                <a:latin typeface="Calibri Light" panose="020F0302020204030204" pitchFamily="34" charset="0"/>
                <a:ea typeface="Calibri" panose="020F0502020204030204" pitchFamily="34" charset="0"/>
              </a:rPr>
              <a:t> </a:t>
            </a:r>
            <a:r>
              <a:rPr lang="en-US" sz="2400" b="1" spc="10" dirty="0" err="1">
                <a:effectLst/>
                <a:latin typeface="Calibri Light" panose="020F0302020204030204" pitchFamily="34" charset="0"/>
                <a:ea typeface="Calibri" panose="020F0502020204030204" pitchFamily="34" charset="0"/>
              </a:rPr>
              <a:t>nhị</a:t>
            </a:r>
            <a:r>
              <a:rPr lang="en-US" sz="2400" b="1" spc="10" dirty="0">
                <a:effectLst/>
                <a:latin typeface="Calibri Light" panose="020F0302020204030204" pitchFamily="34" charset="0"/>
                <a:ea typeface="Calibri" panose="020F0502020204030204" pitchFamily="34" charset="0"/>
              </a:rPr>
              <a:t> phân </a:t>
            </a:r>
            <a:r>
              <a:rPr lang="en-US" sz="2400" b="1" spc="10" dirty="0" err="1">
                <a:effectLst/>
                <a:latin typeface="Calibri Light" panose="020F0302020204030204" pitchFamily="34" charset="0"/>
                <a:ea typeface="Calibri" panose="020F0502020204030204" pitchFamily="34" charset="0"/>
              </a:rPr>
              <a:t>hoàn</a:t>
            </a:r>
            <a:r>
              <a:rPr lang="en-US" sz="2400" b="1" spc="10" dirty="0">
                <a:effectLst/>
                <a:latin typeface="Calibri Light" panose="020F0302020204030204" pitchFamily="34" charset="0"/>
                <a:ea typeface="Calibri" panose="020F0502020204030204" pitchFamily="34" charset="0"/>
              </a:rPr>
              <a:t> chỉnh: </a:t>
            </a:r>
            <a:r>
              <a:rPr lang="en-US" sz="2400" b="1" spc="10" dirty="0" err="1">
                <a:effectLst/>
                <a:latin typeface="Calibri Light" panose="020F0302020204030204" pitchFamily="34" charset="0"/>
                <a:ea typeface="Calibri" panose="020F0502020204030204" pitchFamily="34" charset="0"/>
              </a:rPr>
              <a:t>Cây</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nhị</a:t>
            </a:r>
            <a:r>
              <a:rPr lang="en-US" sz="2400" spc="10" dirty="0">
                <a:effectLst/>
                <a:latin typeface="Calibri Light" panose="020F0302020204030204" pitchFamily="34" charset="0"/>
                <a:ea typeface="Calibri" panose="020F0502020204030204" pitchFamily="34" charset="0"/>
              </a:rPr>
              <a:t> phân là một </a:t>
            </a:r>
            <a:r>
              <a:rPr lang="en-US" sz="2400" spc="10" dirty="0" err="1">
                <a:effectLst/>
                <a:latin typeface="Calibri Light" panose="020F0302020204030204" pitchFamily="34" charset="0"/>
                <a:ea typeface="Calibri" panose="020F0502020204030204" pitchFamily="34" charset="0"/>
              </a:rPr>
              <a:t>cây</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nhị</a:t>
            </a:r>
            <a:r>
              <a:rPr lang="en-US" sz="2400" spc="10" dirty="0">
                <a:effectLst/>
                <a:latin typeface="Calibri Light" panose="020F0302020204030204" pitchFamily="34" charset="0"/>
                <a:ea typeface="Calibri" panose="020F0502020204030204" pitchFamily="34" charset="0"/>
              </a:rPr>
              <a:t> phân </a:t>
            </a:r>
            <a:r>
              <a:rPr lang="en-US" sz="2400" spc="10" dirty="0" err="1">
                <a:effectLst/>
                <a:latin typeface="Calibri Light" panose="020F0302020204030204" pitchFamily="34" charset="0"/>
                <a:ea typeface="Calibri" panose="020F0502020204030204" pitchFamily="34" charset="0"/>
              </a:rPr>
              <a:t>hoàn</a:t>
            </a:r>
            <a:r>
              <a:rPr lang="en-US" sz="2400" spc="10" dirty="0">
                <a:effectLst/>
                <a:latin typeface="Calibri Light" panose="020F0302020204030204" pitchFamily="34" charset="0"/>
                <a:ea typeface="Calibri" panose="020F0502020204030204" pitchFamily="34" charset="0"/>
              </a:rPr>
              <a:t> chỉnh </a:t>
            </a:r>
            <a:r>
              <a:rPr lang="en-US" sz="2400" spc="10" dirty="0" err="1">
                <a:effectLst/>
                <a:latin typeface="Calibri Light" panose="020F0302020204030204" pitchFamily="34" charset="0"/>
                <a:ea typeface="Calibri" panose="020F0502020204030204" pitchFamily="34" charset="0"/>
              </a:rPr>
              <a:t>nếu</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tất</a:t>
            </a:r>
            <a:r>
              <a:rPr lang="en-US" sz="2400" spc="10" dirty="0">
                <a:effectLst/>
                <a:latin typeface="Calibri Light" panose="020F0302020204030204" pitchFamily="34" charset="0"/>
                <a:ea typeface="Calibri" panose="020F0502020204030204" pitchFamily="34" charset="0"/>
              </a:rPr>
              <a:t> cả các </a:t>
            </a:r>
            <a:r>
              <a:rPr lang="en-US" sz="2400" spc="10" dirty="0" err="1">
                <a:effectLst/>
                <a:latin typeface="Calibri Light" panose="020F0302020204030204" pitchFamily="34" charset="0"/>
                <a:ea typeface="Calibri" panose="020F0502020204030204" pitchFamily="34" charset="0"/>
              </a:rPr>
              <a:t>cấp</a:t>
            </a:r>
            <a:r>
              <a:rPr lang="en-US" sz="2400" spc="10" dirty="0">
                <a:effectLst/>
                <a:latin typeface="Calibri Light" panose="020F0302020204030204" pitchFamily="34" charset="0"/>
                <a:ea typeface="Calibri" panose="020F0502020204030204" pitchFamily="34" charset="0"/>
              </a:rPr>
              <a:t> được </a:t>
            </a:r>
            <a:r>
              <a:rPr lang="en-US" sz="2400" spc="10" dirty="0" err="1">
                <a:effectLst/>
                <a:latin typeface="Calibri Light" panose="020F0302020204030204" pitchFamily="34" charset="0"/>
                <a:ea typeface="Calibri" panose="020F0502020204030204" pitchFamily="34" charset="0"/>
              </a:rPr>
              <a:t>lấp</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đầy</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hoàn</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toàn</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ngoại</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trừ</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cấp</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độ</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cuối</a:t>
            </a:r>
            <a:r>
              <a:rPr lang="en-US" sz="2400" spc="10" dirty="0">
                <a:effectLst/>
                <a:latin typeface="Calibri Light" panose="020F0302020204030204" pitchFamily="34" charset="0"/>
                <a:ea typeface="Calibri" panose="020F0502020204030204" pitchFamily="34" charset="0"/>
              </a:rPr>
              <a:t> cùng và </a:t>
            </a:r>
            <a:r>
              <a:rPr lang="en-US" sz="2400" spc="10" dirty="0" err="1">
                <a:effectLst/>
                <a:latin typeface="Calibri Light" panose="020F0302020204030204" pitchFamily="34" charset="0"/>
                <a:ea typeface="Calibri" panose="020F0502020204030204" pitchFamily="34" charset="0"/>
              </a:rPr>
              <a:t>cấp</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độ</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cuối</a:t>
            </a:r>
            <a:r>
              <a:rPr lang="en-US" sz="2400" spc="10" dirty="0">
                <a:effectLst/>
                <a:latin typeface="Calibri Light" panose="020F0302020204030204" pitchFamily="34" charset="0"/>
                <a:ea typeface="Calibri" panose="020F0502020204030204" pitchFamily="34" charset="0"/>
              </a:rPr>
              <a:t> cùng có </a:t>
            </a:r>
            <a:r>
              <a:rPr lang="en-US" sz="2400" spc="10" dirty="0" err="1">
                <a:effectLst/>
                <a:latin typeface="Calibri Light" panose="020F0302020204030204" pitchFamily="34" charset="0"/>
                <a:ea typeface="Calibri" panose="020F0502020204030204" pitchFamily="34" charset="0"/>
              </a:rPr>
              <a:t>tất</a:t>
            </a:r>
            <a:r>
              <a:rPr lang="en-US" sz="2400" spc="10" dirty="0">
                <a:effectLst/>
                <a:latin typeface="Calibri Light" panose="020F0302020204030204" pitchFamily="34" charset="0"/>
                <a:ea typeface="Calibri" panose="020F0502020204030204" pitchFamily="34" charset="0"/>
              </a:rPr>
              <a:t> cả các </a:t>
            </a:r>
            <a:r>
              <a:rPr lang="en-US" sz="2400" spc="10" dirty="0" err="1">
                <a:effectLst/>
                <a:latin typeface="Calibri Light" panose="020F0302020204030204" pitchFamily="34" charset="0"/>
                <a:ea typeface="Calibri" panose="020F0502020204030204" pitchFamily="34" charset="0"/>
              </a:rPr>
              <a:t>khóa</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còn</a:t>
            </a:r>
            <a:r>
              <a:rPr lang="en-US" sz="2400" spc="10" dirty="0">
                <a:effectLst/>
                <a:latin typeface="Calibri Light" panose="020F0302020204030204" pitchFamily="34" charset="0"/>
                <a:ea typeface="Calibri" panose="020F0502020204030204" pitchFamily="34" charset="0"/>
              </a:rPr>
              <a:t> lại </a:t>
            </a:r>
            <a:r>
              <a:rPr lang="en-US" sz="2400" spc="10" dirty="0" err="1">
                <a:effectLst/>
                <a:latin typeface="Calibri Light" panose="020F0302020204030204" pitchFamily="34" charset="0"/>
                <a:ea typeface="Calibri" panose="020F0502020204030204" pitchFamily="34" charset="0"/>
              </a:rPr>
              <a:t>càng</a:t>
            </a:r>
            <a:r>
              <a:rPr lang="en-US" sz="2400" spc="10" dirty="0">
                <a:effectLst/>
                <a:latin typeface="Calibri Light" panose="020F0302020204030204" pitchFamily="34" charset="0"/>
                <a:ea typeface="Calibri" panose="020F0502020204030204" pitchFamily="34" charset="0"/>
              </a:rPr>
              <a:t> </a:t>
            </a:r>
            <a:r>
              <a:rPr lang="en-US" sz="2400" spc="10" dirty="0" err="1">
                <a:effectLst/>
                <a:latin typeface="Calibri Light" panose="020F0302020204030204" pitchFamily="34" charset="0"/>
                <a:ea typeface="Calibri" panose="020F0502020204030204" pitchFamily="34" charset="0"/>
              </a:rPr>
              <a:t>tốt</a:t>
            </a:r>
            <a:r>
              <a:rPr lang="en-US" sz="2400" spc="10" dirty="0">
                <a:effectLst/>
                <a:latin typeface="Calibri Light" panose="020F0302020204030204" pitchFamily="34" charset="0"/>
                <a:ea typeface="Calibri" panose="020F0502020204030204" pitchFamily="34" charset="0"/>
              </a:rPr>
              <a:t> </a:t>
            </a:r>
            <a:endParaRPr lang="en-US" sz="2400" dirty="0"/>
          </a:p>
        </p:txBody>
      </p:sp>
      <p:sp>
        <p:nvSpPr>
          <p:cNvPr id="17" name="TextBox 16">
            <a:extLst>
              <a:ext uri="{FF2B5EF4-FFF2-40B4-BE49-F238E27FC236}">
                <a16:creationId xmlns:a16="http://schemas.microsoft.com/office/drawing/2014/main" id="{BBD4BE51-C5FD-4BD5-8238-EA493EEA60D1}"/>
              </a:ext>
            </a:extLst>
          </p:cNvPr>
          <p:cNvSpPr txBox="1"/>
          <p:nvPr/>
        </p:nvSpPr>
        <p:spPr>
          <a:xfrm>
            <a:off x="8026419" y="316379"/>
            <a:ext cx="3881119" cy="461665"/>
          </a:xfrm>
          <a:prstGeom prst="rect">
            <a:avLst/>
          </a:prstGeom>
          <a:noFill/>
        </p:spPr>
        <p:txBody>
          <a:bodyPr wrap="square">
            <a:spAutoFit/>
          </a:bodyPr>
          <a:lstStyle/>
          <a:p>
            <a:r>
              <a:rPr lang="en-US" sz="2400" b="1" spc="10" dirty="0">
                <a:effectLst/>
                <a:latin typeface="Calibri Light" panose="020F0302020204030204" pitchFamily="34" charset="0"/>
                <a:ea typeface="Calibri" panose="020F0502020204030204" pitchFamily="34" charset="0"/>
              </a:rPr>
              <a:t>CÂY NHỊ PHÂN HOÀN CHỈNH</a:t>
            </a:r>
            <a:endParaRPr lang="en-US" sz="2400" dirty="0"/>
          </a:p>
        </p:txBody>
      </p:sp>
      <p:pic>
        <p:nvPicPr>
          <p:cNvPr id="7" name="Picture 6">
            <a:extLst>
              <a:ext uri="{FF2B5EF4-FFF2-40B4-BE49-F238E27FC236}">
                <a16:creationId xmlns:a16="http://schemas.microsoft.com/office/drawing/2014/main" id="{3DA07A32-D146-4131-9CD7-9205B218DBB0}"/>
              </a:ext>
            </a:extLst>
          </p:cNvPr>
          <p:cNvPicPr>
            <a:picLocks noChangeAspect="1"/>
          </p:cNvPicPr>
          <p:nvPr/>
        </p:nvPicPr>
        <p:blipFill>
          <a:blip r:embed="rId4"/>
          <a:stretch>
            <a:fillRect/>
          </a:stretch>
        </p:blipFill>
        <p:spPr>
          <a:xfrm>
            <a:off x="7987131" y="851009"/>
            <a:ext cx="3953427" cy="5401429"/>
          </a:xfrm>
          <a:prstGeom prst="rect">
            <a:avLst/>
          </a:prstGeom>
          <a:effectLst>
            <a:glow rad="457200">
              <a:schemeClr val="tx1">
                <a:alpha val="40000"/>
              </a:schemeClr>
            </a:glow>
          </a:effectLst>
        </p:spPr>
      </p:pic>
      <p:sp>
        <p:nvSpPr>
          <p:cNvPr id="21" name="TextBox 20">
            <a:extLst>
              <a:ext uri="{FF2B5EF4-FFF2-40B4-BE49-F238E27FC236}">
                <a16:creationId xmlns:a16="http://schemas.microsoft.com/office/drawing/2014/main" id="{7292FFFC-6055-4EF4-9DE8-C25E1EF5A456}"/>
              </a:ext>
            </a:extLst>
          </p:cNvPr>
          <p:cNvSpPr txBox="1"/>
          <p:nvPr/>
        </p:nvSpPr>
        <p:spPr>
          <a:xfrm>
            <a:off x="260151" y="703203"/>
            <a:ext cx="6283960" cy="3375283"/>
          </a:xfrm>
          <a:prstGeom prst="rect">
            <a:avLst/>
          </a:prstGeom>
          <a:noFill/>
        </p:spPr>
        <p:txBody>
          <a:bodyPr wrap="square">
            <a:spAutoFit/>
          </a:bodyPr>
          <a:lstStyle/>
          <a:p>
            <a:pPr marL="0" marR="0" algn="just" fontAlgn="base">
              <a:spcBef>
                <a:spcPts val="0"/>
              </a:spcBef>
              <a:spcAft>
                <a:spcPts val="750"/>
              </a:spcAft>
            </a:pPr>
            <a:r>
              <a:rPr lang="en-US" sz="2000" spc="10" dirty="0">
                <a:effectLst/>
                <a:latin typeface="Calibri" panose="020F0502020204030204" pitchFamily="34" charset="0"/>
                <a:ea typeface="Times New Roman" panose="02020603050405020304" pitchFamily="18" charset="0"/>
                <a:cs typeface="Calibri" panose="020F0502020204030204" pitchFamily="34" charset="0"/>
              </a:rPr>
              <a:t>Trong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Cây</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nhị</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phân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hoàn</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hảo</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số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lá</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là số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bên trong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cộng</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với 1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fontAlgn="base">
              <a:spcBef>
                <a:spcPts val="0"/>
              </a:spcBef>
              <a:spcAft>
                <a:spcPts val="750"/>
              </a:spcAft>
            </a:pPr>
            <a:r>
              <a:rPr lang="en-US" sz="2000" spc="10" dirty="0">
                <a:effectLst/>
                <a:latin typeface="Calibri" panose="020F0502020204030204" pitchFamily="34" charset="0"/>
                <a:ea typeface="Times New Roman" panose="02020603050405020304" pitchFamily="18" charset="0"/>
                <a:cs typeface="Calibri" panose="020F0502020204030204" pitchFamily="34" charset="0"/>
              </a:rPr>
              <a:t> L = I + 1 Trong đó L = Số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lá</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I = Số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trong.</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fontAlgn="base">
              <a:spcBef>
                <a:spcPts val="0"/>
              </a:spcBef>
              <a:spcAft>
                <a:spcPts val="0"/>
              </a:spcAft>
            </a:pPr>
            <a:r>
              <a:rPr lang="en-US" sz="2000" spc="10" dirty="0">
                <a:effectLst/>
                <a:latin typeface="Calibri" panose="020F0502020204030204" pitchFamily="34" charset="0"/>
                <a:ea typeface="Times New Roman" panose="02020603050405020304" pitchFamily="18" charset="0"/>
                <a:cs typeface="Calibri" panose="020F0502020204030204" pitchFamily="34" charset="0"/>
              </a:rPr>
              <a:t>Một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cây</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nhị</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phân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hoàn</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hảo</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có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chiều</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cao</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h (trong đó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chiều</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cao</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của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cây</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nhị</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phân là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đường</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đi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dài</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nhất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gốc</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đến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bất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kỳ</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lá</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nào trong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cây</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chiều</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cao</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của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gốc</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là 1) có 2 </a:t>
            </a:r>
            <a:r>
              <a:rPr lang="en-US" sz="2000" spc="10" baseline="30000" dirty="0">
                <a:effectLst/>
                <a:latin typeface="Calibri" panose="020F0502020204030204" pitchFamily="34" charset="0"/>
                <a:ea typeface="Times New Roman" panose="02020603050405020304" pitchFamily="18" charset="0"/>
                <a:cs typeface="Calibri" panose="020F0502020204030204" pitchFamily="34" charset="0"/>
              </a:rPr>
              <a:t>h</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- 1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nút</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fontAlgn="base">
              <a:spcBef>
                <a:spcPts val="0"/>
              </a:spcBef>
              <a:spcAft>
                <a:spcPts val="750"/>
              </a:spcAft>
            </a:pPr>
            <a:r>
              <a:rPr lang="en-US" sz="2000" spc="10" dirty="0">
                <a:effectLst/>
                <a:latin typeface="Calibri" panose="020F0502020204030204" pitchFamily="34" charset="0"/>
                <a:ea typeface="Times New Roman" panose="02020603050405020304" pitchFamily="18" charset="0"/>
                <a:cs typeface="Calibri" panose="020F0502020204030204" pitchFamily="34" charset="0"/>
              </a:rPr>
              <a:t>Một ví dụ về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cây</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nhị</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phân Perfect là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tổ</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tiên trong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gia</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đình</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Giữ</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một người làm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gốc</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cha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mẹ</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là con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cái</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cha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mẹ</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của cha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mẹ</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như con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cái</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của </a:t>
            </a:r>
            <a:r>
              <a:rPr lang="en-US" sz="2000" spc="10" dirty="0" err="1">
                <a:effectLst/>
                <a:latin typeface="Calibri" panose="020F0502020204030204" pitchFamily="34" charset="0"/>
                <a:ea typeface="Times New Roman" panose="02020603050405020304" pitchFamily="18" charset="0"/>
                <a:cs typeface="Calibri" panose="020F0502020204030204" pitchFamily="34" charset="0"/>
              </a:rPr>
              <a:t>họ</a:t>
            </a:r>
            <a:r>
              <a:rPr lang="en-US" sz="2000" spc="10" dirty="0">
                <a:effectLst/>
                <a:latin typeface="Calibri" panose="020F0502020204030204" pitchFamily="34" charset="0"/>
                <a:ea typeface="Times New Roman" panose="02020603050405020304" pitchFamily="18" charset="0"/>
                <a:cs typeface="Calibri" panose="020F0502020204030204" pitchFamily="34" charset="0"/>
              </a:rPr>
              <a:t>.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3" name="Rectangle: Rounded Corners 22">
            <a:extLst>
              <a:ext uri="{FF2B5EF4-FFF2-40B4-BE49-F238E27FC236}">
                <a16:creationId xmlns:a16="http://schemas.microsoft.com/office/drawing/2014/main" id="{03C22AC0-B206-40CA-B2FE-FC19D89FF6B9}"/>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425931594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0"/>
                                        </p:tgtEl>
                                      </p:cBhvr>
                                    </p:animEffect>
                                    <p:anim calcmode="lin" valueType="num">
                                      <p:cBhvr>
                                        <p:cTn id="7" dur="1000"/>
                                        <p:tgtEl>
                                          <p:spTgt spid="10"/>
                                        </p:tgtEl>
                                        <p:attrNameLst>
                                          <p:attrName>ppt_x</p:attrName>
                                        </p:attrNameLst>
                                      </p:cBhvr>
                                      <p:tavLst>
                                        <p:tav tm="0">
                                          <p:val>
                                            <p:strVal val="ppt_x"/>
                                          </p:val>
                                        </p:tav>
                                        <p:tav tm="100000">
                                          <p:val>
                                            <p:strVal val="ppt_x"/>
                                          </p:val>
                                        </p:tav>
                                      </p:tavLst>
                                    </p:anim>
                                    <p:anim calcmode="lin" valueType="num">
                                      <p:cBhvr>
                                        <p:cTn id="8" dur="1000"/>
                                        <p:tgtEl>
                                          <p:spTgt spid="10"/>
                                        </p:tgtEl>
                                        <p:attrNameLst>
                                          <p:attrName>ppt_y</p:attrName>
                                        </p:attrNameLst>
                                      </p:cBhvr>
                                      <p:tavLst>
                                        <p:tav tm="0">
                                          <p:val>
                                            <p:strVal val="ppt_y"/>
                                          </p:val>
                                        </p:tav>
                                        <p:tav tm="100000">
                                          <p:val>
                                            <p:strVal val="ppt_y+.1"/>
                                          </p:val>
                                        </p:tav>
                                      </p:tavLst>
                                    </p:anim>
                                    <p:set>
                                      <p:cBhvr>
                                        <p:cTn id="9" dur="1" fill="hold">
                                          <p:stCondLst>
                                            <p:cond delay="999"/>
                                          </p:stCondLst>
                                        </p:cTn>
                                        <p:tgtEl>
                                          <p:spTgt spid="10"/>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12"/>
                                        </p:tgtEl>
                                      </p:cBhvr>
                                    </p:animEffect>
                                    <p:anim calcmode="lin" valueType="num">
                                      <p:cBhvr>
                                        <p:cTn id="12" dur="1000"/>
                                        <p:tgtEl>
                                          <p:spTgt spid="12"/>
                                        </p:tgtEl>
                                        <p:attrNameLst>
                                          <p:attrName>ppt_x</p:attrName>
                                        </p:attrNameLst>
                                      </p:cBhvr>
                                      <p:tavLst>
                                        <p:tav tm="0">
                                          <p:val>
                                            <p:strVal val="ppt_x"/>
                                          </p:val>
                                        </p:tav>
                                        <p:tav tm="100000">
                                          <p:val>
                                            <p:strVal val="ppt_x"/>
                                          </p:val>
                                        </p:tav>
                                      </p:tavLst>
                                    </p:anim>
                                    <p:anim calcmode="lin" valueType="num">
                                      <p:cBhvr>
                                        <p:cTn id="13" dur="1000"/>
                                        <p:tgtEl>
                                          <p:spTgt spid="12"/>
                                        </p:tgtEl>
                                        <p:attrNameLst>
                                          <p:attrName>ppt_y</p:attrName>
                                        </p:attrNameLst>
                                      </p:cBhvr>
                                      <p:tavLst>
                                        <p:tav tm="0">
                                          <p:val>
                                            <p:strVal val="ppt_y"/>
                                          </p:val>
                                        </p:tav>
                                        <p:tav tm="100000">
                                          <p:val>
                                            <p:strVal val="ppt_y+.1"/>
                                          </p:val>
                                        </p:tav>
                                      </p:tavLst>
                                    </p:anim>
                                    <p:set>
                                      <p:cBhvr>
                                        <p:cTn id="14" dur="1" fill="hold">
                                          <p:stCondLst>
                                            <p:cond delay="999"/>
                                          </p:stCondLst>
                                        </p:cTn>
                                        <p:tgtEl>
                                          <p:spTgt spid="12"/>
                                        </p:tgtEl>
                                        <p:attrNameLst>
                                          <p:attrName>style.visibility</p:attrName>
                                        </p:attrNameLst>
                                      </p:cBhvr>
                                      <p:to>
                                        <p:strVal val="hidden"/>
                                      </p:to>
                                    </p:set>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xit" presetSubtype="1" fill="hold" grpId="0" nodeType="clickEffect">
                                  <p:stCondLst>
                                    <p:cond delay="0"/>
                                  </p:stCondLst>
                                  <p:childTnLst>
                                    <p:animEffect transition="out" filter="wheel(1)">
                                      <p:cBhvr>
                                        <p:cTn id="30" dur="1000"/>
                                        <p:tgtEl>
                                          <p:spTgt spid="16"/>
                                        </p:tgtEl>
                                      </p:cBhvr>
                                    </p:animEffect>
                                    <p:set>
                                      <p:cBhvr>
                                        <p:cTn id="31" dur="1" fill="hold">
                                          <p:stCondLst>
                                            <p:cond delay="999"/>
                                          </p:stCondLst>
                                        </p:cTn>
                                        <p:tgtEl>
                                          <p:spTgt spid="16"/>
                                        </p:tgtEl>
                                        <p:attrNameLst>
                                          <p:attrName>style.visibility</p:attrName>
                                        </p:attrNameLst>
                                      </p:cBhvr>
                                      <p:to>
                                        <p:strVal val="hidden"/>
                                      </p:to>
                                    </p:set>
                                  </p:childTnLst>
                                </p:cTn>
                              </p:par>
                              <p:par>
                                <p:cTn id="32" presetID="21" presetClass="exit" presetSubtype="1" fill="hold" grpId="0" nodeType="withEffect">
                                  <p:stCondLst>
                                    <p:cond delay="0"/>
                                  </p:stCondLst>
                                  <p:childTnLst>
                                    <p:animEffect transition="out" filter="wheel(1)">
                                      <p:cBhvr>
                                        <p:cTn id="33" dur="1000"/>
                                        <p:tgtEl>
                                          <p:spTgt spid="9"/>
                                        </p:tgtEl>
                                      </p:cBhvr>
                                    </p:animEffect>
                                    <p:set>
                                      <p:cBhvr>
                                        <p:cTn id="34" dur="1" fill="hold">
                                          <p:stCondLst>
                                            <p:cond delay="999"/>
                                          </p:stCondLst>
                                        </p:cTn>
                                        <p:tgtEl>
                                          <p:spTgt spid="9"/>
                                        </p:tgtEl>
                                        <p:attrNameLst>
                                          <p:attrName>style.visibility</p:attrName>
                                        </p:attrNameLst>
                                      </p:cBhvr>
                                      <p:to>
                                        <p:strVal val="hidden"/>
                                      </p:to>
                                    </p:set>
                                  </p:childTnLst>
                                </p:cTn>
                              </p:par>
                            </p:childTnLst>
                          </p:cTn>
                        </p:par>
                        <p:par>
                          <p:cTn id="35" fill="hold">
                            <p:stCondLst>
                              <p:cond delay="1000"/>
                            </p:stCondLst>
                            <p:childTnLst>
                              <p:par>
                                <p:cTn id="36" presetID="21"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heel(2)">
                                      <p:cBhvr>
                                        <p:cTn id="3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P spid="17"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106685" y="-57518"/>
            <a:ext cx="3939659" cy="690880"/>
          </a:xfrm>
        </p:spPr>
        <p:txBody>
          <a:bodyPr anchor="ctr">
            <a:normAutofit fontScale="90000"/>
          </a:bodyPr>
          <a:lstStyle/>
          <a:p>
            <a:pPr marL="0" marR="0" algn="ctr" fontAlgn="base">
              <a:lnSpc>
                <a:spcPct val="107000"/>
              </a:lnSpc>
              <a:spcBef>
                <a:spcPts val="0"/>
              </a:spcBef>
              <a:spcAft>
                <a:spcPts val="0"/>
              </a:spcAft>
            </a:pPr>
            <a:r>
              <a:rPr lang="en-US" sz="3200" b="1" kern="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CÁC LOẠI CÂY NHỊ PHÂN</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14D6ED81-6080-4C0A-824D-20CF98220915}"/>
              </a:ext>
            </a:extLst>
          </p:cNvPr>
          <p:cNvSpPr txBox="1"/>
          <p:nvPr/>
        </p:nvSpPr>
        <p:spPr>
          <a:xfrm>
            <a:off x="476191" y="1007449"/>
            <a:ext cx="6283960" cy="4708981"/>
          </a:xfrm>
          <a:prstGeom prst="rect">
            <a:avLst/>
          </a:prstGeom>
          <a:noFill/>
        </p:spPr>
        <p:txBody>
          <a:bodyPr wrap="square">
            <a:spAutoFit/>
          </a:bodyPr>
          <a:lstStyle/>
          <a:p>
            <a:pPr marR="0" lvl="0" algn="just" fontAlgn="base">
              <a:spcBef>
                <a:spcPts val="0"/>
              </a:spcBef>
              <a:spcAft>
                <a:spcPts val="0"/>
              </a:spcAft>
            </a:pPr>
            <a:r>
              <a:rPr lang="en-US" sz="2000" b="1" spc="10" dirty="0" err="1">
                <a:effectLst/>
                <a:latin typeface="Calibri Light" panose="020F0302020204030204" pitchFamily="34" charset="0"/>
                <a:ea typeface="Calibri" panose="020F0502020204030204" pitchFamily="34" charset="0"/>
              </a:rPr>
              <a:t>Cây</a:t>
            </a:r>
            <a:r>
              <a:rPr lang="en-US" sz="2000" b="1" spc="10" dirty="0">
                <a:effectLst/>
                <a:latin typeface="Calibri Light" panose="020F0302020204030204" pitchFamily="34" charset="0"/>
                <a:ea typeface="Calibri" panose="020F0502020204030204" pitchFamily="34" charset="0"/>
              </a:rPr>
              <a:t> </a:t>
            </a:r>
            <a:r>
              <a:rPr lang="en-US" sz="2000" b="1" spc="10" dirty="0" err="1">
                <a:effectLst/>
                <a:latin typeface="Calibri Light" panose="020F0302020204030204" pitchFamily="34" charset="0"/>
                <a:ea typeface="Calibri" panose="020F0502020204030204" pitchFamily="34" charset="0"/>
              </a:rPr>
              <a:t>nhị</a:t>
            </a:r>
            <a:r>
              <a:rPr lang="en-US" sz="2000" b="1" spc="10" dirty="0">
                <a:effectLst/>
                <a:latin typeface="Calibri Light" panose="020F0302020204030204" pitchFamily="34" charset="0"/>
                <a:ea typeface="Calibri" panose="020F0502020204030204" pitchFamily="34" charset="0"/>
              </a:rPr>
              <a:t> phân </a:t>
            </a:r>
            <a:r>
              <a:rPr lang="en-US" sz="2000" b="1" spc="10" dirty="0" err="1">
                <a:effectLst/>
                <a:latin typeface="Calibri Light" panose="020F0302020204030204" pitchFamily="34" charset="0"/>
                <a:ea typeface="Calibri" panose="020F0502020204030204" pitchFamily="34" charset="0"/>
              </a:rPr>
              <a:t>cân</a:t>
            </a:r>
            <a:r>
              <a:rPr lang="en-US" sz="2000" b="1" spc="10" dirty="0">
                <a:effectLst/>
                <a:latin typeface="Calibri Light" panose="020F0302020204030204" pitchFamily="34" charset="0"/>
                <a:ea typeface="Calibri" panose="020F0502020204030204" pitchFamily="34" charset="0"/>
              </a:rPr>
              <a:t> bằng</a:t>
            </a:r>
            <a:r>
              <a:rPr lang="en-US" sz="2000" spc="10" dirty="0">
                <a:effectLst/>
                <a:latin typeface="Calibri Light" panose="020F0302020204030204" pitchFamily="34" charset="0"/>
                <a:ea typeface="Calibri" panose="020F0502020204030204" pitchFamily="34" charset="0"/>
              </a:rPr>
              <a:t> </a:t>
            </a:r>
          </a:p>
          <a:p>
            <a:pPr marR="0" lvl="0" algn="just" fontAlgn="base">
              <a:spcBef>
                <a:spcPts val="0"/>
              </a:spcBef>
              <a:spcAft>
                <a:spcPts val="0"/>
              </a:spcAft>
            </a:pPr>
            <a:br>
              <a:rPr lang="en-US" sz="2000" spc="10" dirty="0">
                <a:effectLst/>
                <a:latin typeface="Calibri Light" panose="020F0302020204030204" pitchFamily="34" charset="0"/>
                <a:ea typeface="Calibri" panose="020F0502020204030204" pitchFamily="34" charset="0"/>
              </a:rPr>
            </a:br>
            <a:r>
              <a:rPr lang="en-US" sz="2000" spc="10" dirty="0">
                <a:effectLst/>
                <a:latin typeface="Calibri Light" panose="020F0302020204030204" pitchFamily="34" charset="0"/>
                <a:ea typeface="Calibri" panose="020F0502020204030204" pitchFamily="34" charset="0"/>
              </a:rPr>
              <a:t>Một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nhị</a:t>
            </a:r>
            <a:r>
              <a:rPr lang="en-US" sz="2000" spc="10" dirty="0">
                <a:effectLst/>
                <a:latin typeface="Calibri Light" panose="020F0302020204030204" pitchFamily="34" charset="0"/>
                <a:ea typeface="Calibri" panose="020F0502020204030204" pitchFamily="34" charset="0"/>
              </a:rPr>
              <a:t> phân là </a:t>
            </a:r>
            <a:r>
              <a:rPr lang="en-US" sz="2000" spc="10" dirty="0" err="1">
                <a:effectLst/>
                <a:latin typeface="Calibri Light" panose="020F0302020204030204" pitchFamily="34" charset="0"/>
                <a:ea typeface="Calibri" panose="020F0502020204030204" pitchFamily="34" charset="0"/>
              </a:rPr>
              <a:t>cân</a:t>
            </a:r>
            <a:r>
              <a:rPr lang="en-US" sz="2000" spc="10" dirty="0">
                <a:effectLst/>
                <a:latin typeface="Calibri Light" panose="020F0302020204030204" pitchFamily="34" charset="0"/>
                <a:ea typeface="Calibri" panose="020F0502020204030204" pitchFamily="34" charset="0"/>
              </a:rPr>
              <a:t> bằng </a:t>
            </a:r>
            <a:r>
              <a:rPr lang="en-US" sz="2000" spc="10" dirty="0" err="1">
                <a:effectLst/>
                <a:latin typeface="Calibri Light" panose="020F0302020204030204" pitchFamily="34" charset="0"/>
                <a:ea typeface="Calibri" panose="020F0502020204030204" pitchFamily="34" charset="0"/>
              </a:rPr>
              <a:t>nếu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chiều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cao</a:t>
            </a:r>
            <a:r>
              <a:rPr lang="en-US" sz="2000" spc="10" dirty="0">
                <a:effectLst/>
                <a:latin typeface="Calibri Light" panose="020F0302020204030204" pitchFamily="34" charset="0"/>
                <a:ea typeface="Calibri" panose="020F0502020204030204" pitchFamily="34" charset="0"/>
              </a:rPr>
              <a:t> của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là O (Log n) với n là số </a:t>
            </a:r>
            <a:r>
              <a:rPr lang="en-US" sz="2000" spc="10" dirty="0" err="1">
                <a:effectLst/>
                <a:latin typeface="Calibri Light" panose="020F0302020204030204" pitchFamily="34" charset="0"/>
                <a:ea typeface="Calibri" panose="020F0502020204030204" pitchFamily="34" charset="0"/>
              </a:rPr>
              <a:t>nút</a:t>
            </a:r>
            <a:r>
              <a:rPr lang="en-US" sz="2000" spc="10" dirty="0">
                <a:effectLst/>
                <a:latin typeface="Calibri Light" panose="020F0302020204030204" pitchFamily="34" charset="0"/>
                <a:ea typeface="Calibri" panose="020F0502020204030204" pitchFamily="34" charset="0"/>
              </a:rPr>
              <a:t>. Ví dụ,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AVL </a:t>
            </a:r>
            <a:r>
              <a:rPr lang="en-US" sz="2000" spc="10" dirty="0" err="1">
                <a:effectLst/>
                <a:latin typeface="Calibri Light" panose="020F0302020204030204" pitchFamily="34" charset="0"/>
                <a:ea typeface="Calibri" panose="020F0502020204030204" pitchFamily="34" charset="0"/>
              </a:rPr>
              <a:t>duy</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trì</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chiều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cao</a:t>
            </a:r>
            <a:r>
              <a:rPr lang="en-US" sz="2000" spc="10" dirty="0">
                <a:effectLst/>
                <a:latin typeface="Calibri Light" panose="020F0302020204030204" pitchFamily="34" charset="0"/>
                <a:ea typeface="Calibri" panose="020F0502020204030204" pitchFamily="34" charset="0"/>
              </a:rPr>
              <a:t> O (Log n) bằng cách </a:t>
            </a:r>
            <a:r>
              <a:rPr lang="en-US" sz="2000" spc="10" dirty="0" err="1">
                <a:effectLst/>
                <a:latin typeface="Calibri Light" panose="020F0302020204030204" pitchFamily="34" charset="0"/>
                <a:ea typeface="Calibri" panose="020F0502020204030204" pitchFamily="34" charset="0"/>
              </a:rPr>
              <a:t>đảm</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bảo</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rằng</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sự</a:t>
            </a:r>
            <a:r>
              <a:rPr lang="en-US" sz="2000" spc="10" dirty="0">
                <a:effectLst/>
                <a:latin typeface="Calibri Light" panose="020F0302020204030204" pitchFamily="34" charset="0"/>
                <a:ea typeface="Calibri" panose="020F0502020204030204" pitchFamily="34" charset="0"/>
              </a:rPr>
              <a:t> khác </a:t>
            </a:r>
            <a:r>
              <a:rPr lang="en-US" sz="2000" spc="10" dirty="0" err="1">
                <a:effectLst/>
                <a:latin typeface="Calibri Light" panose="020F0302020204030204" pitchFamily="34" charset="0"/>
                <a:ea typeface="Calibri" panose="020F0502020204030204" pitchFamily="34" charset="0"/>
              </a:rPr>
              <a:t>biệt</a:t>
            </a:r>
            <a:r>
              <a:rPr lang="en-US" sz="2000" spc="10" dirty="0">
                <a:effectLst/>
                <a:latin typeface="Calibri Light" panose="020F0302020204030204" pitchFamily="34" charset="0"/>
                <a:ea typeface="Calibri" panose="020F0502020204030204" pitchFamily="34" charset="0"/>
              </a:rPr>
              <a:t> giữa </a:t>
            </a:r>
            <a:r>
              <a:rPr lang="en-US" sz="2000" spc="10" dirty="0" err="1">
                <a:effectLst/>
                <a:latin typeface="Calibri Light" panose="020F0302020204030204" pitchFamily="34" charset="0"/>
                <a:ea typeface="Calibri" panose="020F0502020204030204" pitchFamily="34" charset="0"/>
              </a:rPr>
              <a:t>chiều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cao</a:t>
            </a:r>
            <a:r>
              <a:rPr lang="en-US" sz="2000" spc="10" dirty="0">
                <a:effectLst/>
                <a:latin typeface="Calibri Light" panose="020F0302020204030204" pitchFamily="34" charset="0"/>
                <a:ea typeface="Calibri" panose="020F0502020204030204" pitchFamily="34" charset="0"/>
              </a:rPr>
              <a:t> của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con bên </a:t>
            </a:r>
            <a:r>
              <a:rPr lang="en-US" sz="2000" spc="10" dirty="0" err="1">
                <a:effectLst/>
                <a:latin typeface="Calibri Light" panose="020F0302020204030204" pitchFamily="34" charset="0"/>
                <a:ea typeface="Calibri" panose="020F0502020204030204" pitchFamily="34" charset="0"/>
              </a:rPr>
              <a:t>trái</a:t>
            </a:r>
            <a:r>
              <a:rPr lang="en-US" sz="2000" spc="10" dirty="0">
                <a:effectLst/>
                <a:latin typeface="Calibri Light" panose="020F0302020204030204" pitchFamily="34" charset="0"/>
                <a:ea typeface="Calibri" panose="020F0502020204030204" pitchFamily="34" charset="0"/>
              </a:rPr>
              <a:t> và bên phải </a:t>
            </a:r>
            <a:r>
              <a:rPr lang="en-US" sz="2000" spc="10" dirty="0" err="1">
                <a:effectLst/>
                <a:latin typeface="Calibri Light" panose="020F0302020204030204" pitchFamily="34" charset="0"/>
                <a:ea typeface="Calibri" panose="020F0502020204030204" pitchFamily="34" charset="0"/>
              </a:rPr>
              <a:t>tối</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đa</a:t>
            </a:r>
            <a:r>
              <a:rPr lang="en-US" sz="2000" spc="10" dirty="0">
                <a:effectLst/>
                <a:latin typeface="Calibri Light" panose="020F0302020204030204" pitchFamily="34" charset="0"/>
                <a:ea typeface="Calibri" panose="020F0502020204030204" pitchFamily="34" charset="0"/>
              </a:rPr>
              <a:t> là 1.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Đỏ-Đen</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duy</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trì</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chiều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cao</a:t>
            </a:r>
            <a:r>
              <a:rPr lang="en-US" sz="2000" spc="10" dirty="0">
                <a:effectLst/>
                <a:latin typeface="Calibri Light" panose="020F0302020204030204" pitchFamily="34" charset="0"/>
                <a:ea typeface="Calibri" panose="020F0502020204030204" pitchFamily="34" charset="0"/>
              </a:rPr>
              <a:t> O (Log n) bằng cách </a:t>
            </a:r>
            <a:r>
              <a:rPr lang="en-US" sz="2000" spc="10" dirty="0" err="1">
                <a:effectLst/>
                <a:latin typeface="Calibri Light" panose="020F0302020204030204" pitchFamily="34" charset="0"/>
                <a:ea typeface="Calibri" panose="020F0502020204030204" pitchFamily="34" charset="0"/>
              </a:rPr>
              <a:t>đảm</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bảo</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rằng</a:t>
            </a:r>
            <a:r>
              <a:rPr lang="en-US" sz="2000" spc="10" dirty="0">
                <a:effectLst/>
                <a:latin typeface="Calibri Light" panose="020F0302020204030204" pitchFamily="34" charset="0"/>
                <a:ea typeface="Calibri" panose="020F0502020204030204" pitchFamily="34" charset="0"/>
              </a:rPr>
              <a:t> số của các </a:t>
            </a:r>
            <a:r>
              <a:rPr lang="en-US" sz="2000" spc="10" dirty="0" err="1">
                <a:effectLst/>
                <a:latin typeface="Calibri Light" panose="020F0302020204030204" pitchFamily="34" charset="0"/>
                <a:ea typeface="Calibri" panose="020F0502020204030204" pitchFamily="34" charset="0"/>
              </a:rPr>
              <a:t>nút</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Đen</a:t>
            </a:r>
            <a:r>
              <a:rPr lang="en-US" sz="2000" spc="10" dirty="0">
                <a:effectLst/>
                <a:latin typeface="Calibri Light" panose="020F0302020204030204" pitchFamily="34" charset="0"/>
                <a:ea typeface="Calibri" panose="020F0502020204030204" pitchFamily="34" charset="0"/>
              </a:rPr>
              <a:t> trên mọi con </a:t>
            </a:r>
            <a:r>
              <a:rPr lang="en-US" sz="2000" spc="10" dirty="0" err="1">
                <a:effectLst/>
                <a:latin typeface="Calibri Light" panose="020F0302020204030204" pitchFamily="34" charset="0"/>
                <a:ea typeface="Calibri" panose="020F0502020204030204" pitchFamily="34" charset="0"/>
              </a:rPr>
              <a:t>đường</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từ</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gốc</a:t>
            </a:r>
            <a:r>
              <a:rPr lang="en-US" sz="2000" spc="10" dirty="0">
                <a:effectLst/>
                <a:latin typeface="Calibri Light" panose="020F0302020204030204" pitchFamily="34" charset="0"/>
                <a:ea typeface="Calibri" panose="020F0502020204030204" pitchFamily="34" charset="0"/>
              </a:rPr>
              <a:t> đến </a:t>
            </a:r>
            <a:r>
              <a:rPr lang="en-US" sz="2000" spc="10" dirty="0" err="1">
                <a:effectLst/>
                <a:latin typeface="Calibri Light" panose="020F0302020204030204" pitchFamily="34" charset="0"/>
                <a:ea typeface="Calibri" panose="020F0502020204030204" pitchFamily="34" charset="0"/>
              </a:rPr>
              <a:t>lá</a:t>
            </a:r>
            <a:r>
              <a:rPr lang="en-US" sz="2000" spc="10" dirty="0">
                <a:effectLst/>
                <a:latin typeface="Calibri Light" panose="020F0302020204030204" pitchFamily="34" charset="0"/>
                <a:ea typeface="Calibri" panose="020F0502020204030204" pitchFamily="34" charset="0"/>
              </a:rPr>
              <a:t> là như </a:t>
            </a:r>
            <a:r>
              <a:rPr lang="en-US" sz="2000" spc="10" dirty="0" err="1">
                <a:effectLst/>
                <a:latin typeface="Calibri Light" panose="020F0302020204030204" pitchFamily="34" charset="0"/>
                <a:ea typeface="Calibri" panose="020F0502020204030204" pitchFamily="34" charset="0"/>
              </a:rPr>
              <a:t>nhau</a:t>
            </a:r>
            <a:r>
              <a:rPr lang="en-US" sz="2000" spc="10" dirty="0">
                <a:effectLst/>
                <a:latin typeface="Calibri Light" panose="020F0302020204030204" pitchFamily="34" charset="0"/>
                <a:ea typeface="Calibri" panose="020F0502020204030204" pitchFamily="34" charset="0"/>
              </a:rPr>
              <a:t> và </a:t>
            </a:r>
            <a:r>
              <a:rPr lang="en-US" sz="2000" spc="10" dirty="0" err="1">
                <a:effectLst/>
                <a:latin typeface="Calibri Light" panose="020F0302020204030204" pitchFamily="34" charset="0"/>
                <a:ea typeface="Calibri" panose="020F0502020204030204" pitchFamily="34" charset="0"/>
              </a:rPr>
              <a:t>không</a:t>
            </a:r>
            <a:r>
              <a:rPr lang="en-US" sz="2000" spc="10" dirty="0">
                <a:effectLst/>
                <a:latin typeface="Calibri Light" panose="020F0302020204030204" pitchFamily="34" charset="0"/>
                <a:ea typeface="Calibri" panose="020F0502020204030204" pitchFamily="34" charset="0"/>
              </a:rPr>
              <a:t> có </a:t>
            </a:r>
            <a:r>
              <a:rPr lang="en-US" sz="2000" spc="10" dirty="0" err="1">
                <a:effectLst/>
                <a:latin typeface="Calibri Light" panose="020F0302020204030204" pitchFamily="34" charset="0"/>
                <a:ea typeface="Calibri" panose="020F0502020204030204" pitchFamily="34" charset="0"/>
              </a:rPr>
              <a:t>nút</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đỏ</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liền</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kề</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Tìm </a:t>
            </a:r>
            <a:r>
              <a:rPr lang="en-US" sz="2000" spc="10" dirty="0" err="1">
                <a:effectLst/>
                <a:latin typeface="Calibri Light" panose="020F0302020204030204" pitchFamily="34" charset="0"/>
                <a:ea typeface="Calibri" panose="020F0502020204030204" pitchFamily="34" charset="0"/>
              </a:rPr>
              <a:t>kiếm</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nhị</a:t>
            </a:r>
            <a:r>
              <a:rPr lang="en-US" sz="2000" spc="10" dirty="0">
                <a:effectLst/>
                <a:latin typeface="Calibri Light" panose="020F0302020204030204" pitchFamily="34" charset="0"/>
                <a:ea typeface="Calibri" panose="020F0502020204030204" pitchFamily="34" charset="0"/>
              </a:rPr>
              <a:t> phân </a:t>
            </a:r>
            <a:r>
              <a:rPr lang="en-US" sz="2000" spc="10" dirty="0" err="1">
                <a:effectLst/>
                <a:latin typeface="Calibri Light" panose="020F0302020204030204" pitchFamily="34" charset="0"/>
                <a:ea typeface="Calibri" panose="020F0502020204030204" pitchFamily="34" charset="0"/>
              </a:rPr>
              <a:t>cân</a:t>
            </a:r>
            <a:r>
              <a:rPr lang="en-US" sz="2000" spc="10" dirty="0">
                <a:effectLst/>
                <a:latin typeface="Calibri Light" panose="020F0302020204030204" pitchFamily="34" charset="0"/>
                <a:ea typeface="Calibri" panose="020F0502020204030204" pitchFamily="34" charset="0"/>
              </a:rPr>
              <a:t> bằng rất </a:t>
            </a:r>
            <a:r>
              <a:rPr lang="en-US" sz="2000" spc="10" dirty="0" err="1">
                <a:effectLst/>
                <a:latin typeface="Calibri Light" panose="020F0302020204030204" pitchFamily="34" charset="0"/>
                <a:ea typeface="Calibri" panose="020F0502020204030204" pitchFamily="34" charset="0"/>
              </a:rPr>
              <a:t>tốt</a:t>
            </a:r>
            <a:r>
              <a:rPr lang="en-US" sz="2000" spc="10" dirty="0">
                <a:effectLst/>
                <a:latin typeface="Calibri Light" panose="020F0302020204030204" pitchFamily="34" charset="0"/>
                <a:ea typeface="Calibri" panose="020F0502020204030204" pitchFamily="34" charset="0"/>
              </a:rPr>
              <a:t> về </a:t>
            </a:r>
            <a:r>
              <a:rPr lang="en-US" sz="2000" spc="10" dirty="0" err="1">
                <a:effectLst/>
                <a:latin typeface="Calibri Light" panose="020F0302020204030204" pitchFamily="34" charset="0"/>
                <a:ea typeface="Calibri" panose="020F0502020204030204" pitchFamily="34" charset="0"/>
              </a:rPr>
              <a:t>mặt</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hiệu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suất</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vì</a:t>
            </a:r>
            <a:r>
              <a:rPr lang="en-US" sz="2000" spc="10" dirty="0">
                <a:effectLst/>
                <a:latin typeface="Calibri Light" panose="020F0302020204030204" pitchFamily="34" charset="0"/>
                <a:ea typeface="Calibri" panose="020F0502020204030204" pitchFamily="34" charset="0"/>
              </a:rPr>
              <a:t> chúng </a:t>
            </a:r>
            <a:r>
              <a:rPr lang="en-US" sz="2000" spc="10" dirty="0" err="1">
                <a:effectLst/>
                <a:latin typeface="Calibri Light" panose="020F0302020204030204" pitchFamily="34" charset="0"/>
                <a:ea typeface="Calibri" panose="020F0502020204030204" pitchFamily="34" charset="0"/>
              </a:rPr>
              <a:t>cung</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cấp</a:t>
            </a:r>
            <a:r>
              <a:rPr lang="en-US" sz="2000" spc="10" dirty="0">
                <a:effectLst/>
                <a:latin typeface="Calibri Light" panose="020F0302020204030204" pitchFamily="34" charset="0"/>
                <a:ea typeface="Calibri" panose="020F0502020204030204" pitchFamily="34" charset="0"/>
              </a:rPr>
              <a:t> thời gian O (log n) để tìm </a:t>
            </a:r>
            <a:r>
              <a:rPr lang="en-US" sz="2000" spc="10" dirty="0" err="1">
                <a:effectLst/>
                <a:latin typeface="Calibri Light" panose="020F0302020204030204" pitchFamily="34" charset="0"/>
                <a:ea typeface="Calibri" panose="020F0502020204030204" pitchFamily="34" charset="0"/>
              </a:rPr>
              <a:t>kiếm</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chèn</a:t>
            </a:r>
            <a:r>
              <a:rPr lang="en-US" sz="2000" spc="10" dirty="0">
                <a:effectLst/>
                <a:latin typeface="Calibri Light" panose="020F0302020204030204" pitchFamily="34" charset="0"/>
                <a:ea typeface="Calibri" panose="020F0502020204030204" pitchFamily="34" charset="0"/>
              </a:rPr>
              <a:t> và </a:t>
            </a:r>
            <a:r>
              <a:rPr lang="en-US" sz="2000" spc="10" dirty="0" err="1">
                <a:effectLst/>
                <a:latin typeface="Calibri Light" panose="020F0302020204030204" pitchFamily="34" charset="0"/>
                <a:ea typeface="Calibri" panose="020F0502020204030204" pitchFamily="34" charset="0"/>
              </a:rPr>
              <a:t>xóa</a:t>
            </a:r>
            <a:r>
              <a:rPr lang="en-US" sz="2000" spc="10" dirty="0">
                <a:effectLst/>
                <a:latin typeface="Calibri Light" panose="020F0302020204030204" pitchFamily="34" charset="0"/>
                <a:ea typeface="Calibri" panose="020F0502020204030204" pitchFamily="34" charset="0"/>
              </a:rPr>
              <a:t>. </a:t>
            </a:r>
            <a:endParaRPr lang="en-US" dirty="0">
              <a:effectLst/>
              <a:latin typeface="Times New Roman" panose="02020603050405020304" pitchFamily="18" charset="0"/>
              <a:ea typeface="Calibri" panose="020F0502020204030204" pitchFamily="34" charset="0"/>
            </a:endParaRPr>
          </a:p>
          <a:p>
            <a:pPr marL="0" marR="0" algn="just" fontAlgn="base">
              <a:spcBef>
                <a:spcPts val="0"/>
              </a:spcBef>
              <a:spcAft>
                <a:spcPts val="0"/>
              </a:spcAft>
            </a:pPr>
            <a:r>
              <a:rPr lang="en-US" sz="2000" spc="10" dirty="0">
                <a:effectLst/>
                <a:latin typeface="Calibri Light" panose="020F030202020403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R="0" lvl="0" algn="just" fontAlgn="base">
              <a:spcBef>
                <a:spcPts val="0"/>
              </a:spcBef>
              <a:spcAft>
                <a:spcPts val="0"/>
              </a:spcAft>
            </a:pPr>
            <a:r>
              <a:rPr lang="en-US" sz="2000" b="1" spc="10" dirty="0" err="1">
                <a:effectLst/>
                <a:latin typeface="Calibri Light" panose="020F0302020204030204" pitchFamily="34" charset="0"/>
                <a:ea typeface="Calibri" panose="020F0502020204030204" pitchFamily="34" charset="0"/>
              </a:rPr>
              <a:t>Cây</a:t>
            </a:r>
            <a:r>
              <a:rPr lang="en-US" sz="2000" b="1" spc="10" dirty="0">
                <a:effectLst/>
                <a:latin typeface="Calibri Light" panose="020F0302020204030204" pitchFamily="34" charset="0"/>
                <a:ea typeface="Calibri" panose="020F0502020204030204" pitchFamily="34" charset="0"/>
              </a:rPr>
              <a:t> </a:t>
            </a:r>
            <a:r>
              <a:rPr lang="en-US" sz="2000" b="1" spc="10" dirty="0" err="1">
                <a:effectLst/>
                <a:latin typeface="Calibri Light" panose="020F0302020204030204" pitchFamily="34" charset="0"/>
                <a:ea typeface="Calibri" panose="020F0502020204030204" pitchFamily="34" charset="0"/>
              </a:rPr>
              <a:t>thoái</a:t>
            </a:r>
            <a:r>
              <a:rPr lang="en-US" sz="2000" b="1" spc="10" dirty="0">
                <a:effectLst/>
                <a:latin typeface="Calibri Light" panose="020F0302020204030204" pitchFamily="34" charset="0"/>
                <a:ea typeface="Calibri" panose="020F0502020204030204" pitchFamily="34" charset="0"/>
              </a:rPr>
              <a:t> hóa (hoặc </a:t>
            </a:r>
            <a:r>
              <a:rPr lang="en-US" sz="2000" b="1" spc="10" dirty="0" err="1">
                <a:effectLst/>
                <a:latin typeface="Calibri Light" panose="020F0302020204030204" pitchFamily="34" charset="0"/>
                <a:ea typeface="Calibri" panose="020F0502020204030204" pitchFamily="34" charset="0"/>
              </a:rPr>
              <a:t>bệnh</a:t>
            </a:r>
            <a:r>
              <a:rPr lang="en-US" sz="2000" b="1" spc="10" dirty="0">
                <a:effectLst/>
                <a:latin typeface="Calibri Light" panose="020F0302020204030204" pitchFamily="34" charset="0"/>
                <a:ea typeface="Calibri" panose="020F0502020204030204" pitchFamily="34" charset="0"/>
              </a:rPr>
              <a:t> lý) </a:t>
            </a:r>
          </a:p>
          <a:p>
            <a:pPr marR="0" lvl="0" algn="just" fontAlgn="base">
              <a:spcBef>
                <a:spcPts val="0"/>
              </a:spcBef>
              <a:spcAft>
                <a:spcPts val="0"/>
              </a:spcAft>
            </a:pPr>
            <a:r>
              <a:rPr lang="en-US" sz="2000" spc="10" dirty="0">
                <a:effectLst/>
                <a:latin typeface="Calibri Light" panose="020F0302020204030204" pitchFamily="34" charset="0"/>
                <a:ea typeface="Calibri" panose="020F0502020204030204" pitchFamily="34" charset="0"/>
              </a:rPr>
              <a:t>Một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mà </a:t>
            </a:r>
            <a:r>
              <a:rPr lang="en-US" sz="2000" spc="10" dirty="0" err="1">
                <a:effectLst/>
                <a:latin typeface="Calibri Light" panose="020F0302020204030204" pitchFamily="34" charset="0"/>
                <a:ea typeface="Calibri" panose="020F0502020204030204" pitchFamily="34" charset="0"/>
              </a:rPr>
              <a:t>mỗi</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nút</a:t>
            </a:r>
            <a:r>
              <a:rPr lang="en-US" sz="2000" spc="10" dirty="0">
                <a:effectLst/>
                <a:latin typeface="Calibri Light" panose="020F0302020204030204" pitchFamily="34" charset="0"/>
                <a:ea typeface="Calibri" panose="020F0502020204030204" pitchFamily="34" charset="0"/>
              </a:rPr>
              <a:t> bên trong có một </a:t>
            </a:r>
            <a:r>
              <a:rPr lang="en-US" sz="2000" spc="10" dirty="0" err="1">
                <a:effectLst/>
                <a:latin typeface="Calibri Light" panose="020F0302020204030204" pitchFamily="34" charset="0"/>
                <a:ea typeface="Calibri" panose="020F0502020204030204" pitchFamily="34" charset="0"/>
              </a:rPr>
              <a:t>nút</a:t>
            </a:r>
            <a:r>
              <a:rPr lang="en-US" sz="2000" spc="10" dirty="0">
                <a:effectLst/>
                <a:latin typeface="Calibri Light" panose="020F0302020204030204" pitchFamily="34" charset="0"/>
                <a:ea typeface="Calibri" panose="020F0502020204030204" pitchFamily="34" charset="0"/>
              </a:rPr>
              <a:t> con. Những </a:t>
            </a:r>
            <a:r>
              <a:rPr lang="en-US" sz="2000" spc="10" dirty="0" err="1">
                <a:effectLst/>
                <a:latin typeface="Calibri Light" panose="020F0302020204030204" pitchFamily="34" charset="0"/>
                <a:ea typeface="Calibri" panose="020F0502020204030204" pitchFamily="34" charset="0"/>
              </a:rPr>
              <a:t>cây</a:t>
            </a:r>
            <a:r>
              <a:rPr lang="en-US" sz="2000" spc="10" dirty="0">
                <a:effectLst/>
                <a:latin typeface="Calibri Light" panose="020F0302020204030204" pitchFamily="34" charset="0"/>
                <a:ea typeface="Calibri" panose="020F0502020204030204" pitchFamily="34" charset="0"/>
              </a:rPr>
              <a:t> như </a:t>
            </a:r>
            <a:r>
              <a:rPr lang="en-US" sz="2000" spc="10" dirty="0" err="1">
                <a:effectLst/>
                <a:latin typeface="Calibri Light" panose="020F0302020204030204" pitchFamily="34" charset="0"/>
                <a:ea typeface="Calibri" panose="020F0502020204030204" pitchFamily="34" charset="0"/>
              </a:rPr>
              <a:t>vậy</a:t>
            </a:r>
            <a:r>
              <a:rPr lang="en-US" sz="2000" spc="10" dirty="0">
                <a:effectLst/>
                <a:latin typeface="Calibri Light" panose="020F0302020204030204" pitchFamily="34" charset="0"/>
                <a:ea typeface="Calibri" panose="020F0502020204030204" pitchFamily="34" charset="0"/>
              </a:rPr>
              <a:t> có </a:t>
            </a:r>
            <a:r>
              <a:rPr lang="en-US" sz="2000" spc="10" dirty="0" err="1">
                <a:effectLst/>
                <a:latin typeface="Calibri Light" panose="020F0302020204030204" pitchFamily="34" charset="0"/>
                <a:ea typeface="Calibri" panose="020F0502020204030204" pitchFamily="34" charset="0"/>
              </a:rPr>
              <a:t>hiệu</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suất</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tương</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tự</a:t>
            </a:r>
            <a:r>
              <a:rPr lang="en-US" sz="2000" spc="10" dirty="0">
                <a:effectLst/>
                <a:latin typeface="Calibri Light" panose="020F0302020204030204" pitchFamily="34" charset="0"/>
                <a:ea typeface="Calibri" panose="020F0502020204030204" pitchFamily="34" charset="0"/>
              </a:rPr>
              <a:t> như </a:t>
            </a:r>
            <a:r>
              <a:rPr lang="en-US" sz="2000" spc="10" dirty="0" err="1">
                <a:effectLst/>
                <a:latin typeface="Calibri Light" panose="020F0302020204030204" pitchFamily="34" charset="0"/>
                <a:ea typeface="Calibri" panose="020F0502020204030204" pitchFamily="34" charset="0"/>
              </a:rPr>
              <a:t>danh</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sách</a:t>
            </a:r>
            <a:r>
              <a:rPr lang="en-US" sz="2000" spc="10" dirty="0">
                <a:effectLst/>
                <a:latin typeface="Calibri Light" panose="020F0302020204030204" pitchFamily="34" charset="0"/>
                <a:ea typeface="Calibri" panose="020F0502020204030204" pitchFamily="34" charset="0"/>
              </a:rPr>
              <a:t> </a:t>
            </a:r>
            <a:r>
              <a:rPr lang="en-US" sz="2000" spc="10" dirty="0" err="1">
                <a:effectLst/>
                <a:latin typeface="Calibri Light" panose="020F0302020204030204" pitchFamily="34" charset="0"/>
                <a:ea typeface="Calibri" panose="020F0502020204030204" pitchFamily="34" charset="0"/>
              </a:rPr>
              <a:t>liên</a:t>
            </a:r>
            <a:r>
              <a:rPr lang="en-US" sz="2000" spc="10" dirty="0">
                <a:effectLst/>
                <a:latin typeface="Calibri Light" panose="020F0302020204030204" pitchFamily="34" charset="0"/>
                <a:ea typeface="Calibri" panose="020F0502020204030204" pitchFamily="34" charset="0"/>
              </a:rPr>
              <a:t> kết. </a:t>
            </a:r>
            <a:endParaRPr lang="en-US" dirty="0">
              <a:effectLst/>
              <a:latin typeface="Times New Roman" panose="02020603050405020304" pitchFamily="18" charset="0"/>
              <a:ea typeface="Calibri" panose="020F0502020204030204" pitchFamily="34" charset="0"/>
            </a:endParaRPr>
          </a:p>
        </p:txBody>
      </p:sp>
      <p:sp>
        <p:nvSpPr>
          <p:cNvPr id="15" name="TextBox 14">
            <a:extLst>
              <a:ext uri="{FF2B5EF4-FFF2-40B4-BE49-F238E27FC236}">
                <a16:creationId xmlns:a16="http://schemas.microsoft.com/office/drawing/2014/main" id="{B51A8FDA-92F5-49AD-952F-AD1C9340B55B}"/>
              </a:ext>
            </a:extLst>
          </p:cNvPr>
          <p:cNvSpPr txBox="1"/>
          <p:nvPr/>
        </p:nvSpPr>
        <p:spPr>
          <a:xfrm>
            <a:off x="8958978" y="218458"/>
            <a:ext cx="2346960" cy="400110"/>
          </a:xfrm>
          <a:prstGeom prst="rect">
            <a:avLst/>
          </a:prstGeom>
          <a:noFill/>
        </p:spPr>
        <p:txBody>
          <a:bodyPr wrap="square">
            <a:spAutoFit/>
          </a:bodyPr>
          <a:lstStyle/>
          <a:p>
            <a:r>
              <a:rPr lang="en-US" sz="2000" b="1" spc="10" dirty="0">
                <a:effectLst/>
                <a:latin typeface="Calibri Light" panose="020F0302020204030204" pitchFamily="34" charset="0"/>
                <a:ea typeface="Calibri" panose="020F0502020204030204" pitchFamily="34" charset="0"/>
              </a:rPr>
              <a:t>CÂY THOÁI HÓA </a:t>
            </a:r>
            <a:endParaRPr lang="en-US" sz="2000" dirty="0"/>
          </a:p>
        </p:txBody>
      </p:sp>
      <p:pic>
        <p:nvPicPr>
          <p:cNvPr id="6" name="Picture 5">
            <a:extLst>
              <a:ext uri="{FF2B5EF4-FFF2-40B4-BE49-F238E27FC236}">
                <a16:creationId xmlns:a16="http://schemas.microsoft.com/office/drawing/2014/main" id="{A07B8F60-4415-4487-950F-22F5C7A7A37B}"/>
              </a:ext>
            </a:extLst>
          </p:cNvPr>
          <p:cNvPicPr>
            <a:picLocks noChangeAspect="1"/>
          </p:cNvPicPr>
          <p:nvPr/>
        </p:nvPicPr>
        <p:blipFill>
          <a:blip r:embed="rId3"/>
          <a:stretch>
            <a:fillRect/>
          </a:stretch>
        </p:blipFill>
        <p:spPr>
          <a:xfrm>
            <a:off x="8076751" y="1007449"/>
            <a:ext cx="3639058" cy="3686689"/>
          </a:xfrm>
          <a:prstGeom prst="rect">
            <a:avLst/>
          </a:prstGeom>
          <a:effectLst>
            <a:glow rad="609600">
              <a:schemeClr val="tx1">
                <a:alpha val="40000"/>
              </a:schemeClr>
            </a:glow>
          </a:effectLst>
        </p:spPr>
      </p:pic>
      <p:sp>
        <p:nvSpPr>
          <p:cNvPr id="19" name="Rectangle: Rounded Corners 18">
            <a:extLst>
              <a:ext uri="{FF2B5EF4-FFF2-40B4-BE49-F238E27FC236}">
                <a16:creationId xmlns:a16="http://schemas.microsoft.com/office/drawing/2014/main" id="{9962777E-6C11-4D9D-B52E-4FA0DED38763}"/>
              </a:ext>
            </a:extLst>
          </p:cNvPr>
          <p:cNvSpPr/>
          <p:nvPr/>
        </p:nvSpPr>
        <p:spPr>
          <a:xfrm>
            <a:off x="11188824" y="0"/>
            <a:ext cx="1003176"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MINH</a:t>
            </a:r>
          </a:p>
        </p:txBody>
      </p:sp>
    </p:spTree>
    <p:extLst>
      <p:ext uri="{BB962C8B-B14F-4D97-AF65-F5344CB8AC3E}">
        <p14:creationId xmlns:p14="http://schemas.microsoft.com/office/powerpoint/2010/main" val="30135548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80AEF4CA-ED22-4FA9-86E8-605D7374CC98}"/>
              </a:ext>
            </a:extLst>
          </p:cNvPr>
          <p:cNvSpPr/>
          <p:nvPr/>
        </p:nvSpPr>
        <p:spPr>
          <a:xfrm>
            <a:off x="0" y="0"/>
            <a:ext cx="12192000" cy="685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8A1C8C4-F41E-4FC8-A4C8-53578AAD1857}"/>
              </a:ext>
            </a:extLst>
          </p:cNvPr>
          <p:cNvPicPr>
            <a:picLocks noChangeAspect="1"/>
          </p:cNvPicPr>
          <p:nvPr/>
        </p:nvPicPr>
        <p:blipFill>
          <a:blip r:embed="rId3"/>
          <a:stretch>
            <a:fillRect/>
          </a:stretch>
        </p:blipFill>
        <p:spPr>
          <a:xfrm>
            <a:off x="879103" y="587413"/>
            <a:ext cx="5453749" cy="5905500"/>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D260FCBE-F6C9-4479-97FC-3869056CF95B}"/>
              </a:ext>
            </a:extLst>
          </p:cNvPr>
          <p:cNvSpPr txBox="1"/>
          <p:nvPr/>
        </p:nvSpPr>
        <p:spPr>
          <a:xfrm>
            <a:off x="7589857" y="79582"/>
            <a:ext cx="4517347" cy="1015663"/>
          </a:xfrm>
          <a:prstGeom prst="rect">
            <a:avLst/>
          </a:prstGeom>
          <a:solidFill>
            <a:srgbClr val="FFFF00"/>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6000" dirty="0">
                <a:solidFill>
                  <a:schemeClr val="bg1"/>
                </a:solidFill>
              </a:rPr>
              <a:t>DEMO CODE</a:t>
            </a:r>
          </a:p>
        </p:txBody>
      </p:sp>
      <p:sp>
        <p:nvSpPr>
          <p:cNvPr id="13" name="Rectangle: Rounded Corners 12">
            <a:extLst>
              <a:ext uri="{FF2B5EF4-FFF2-40B4-BE49-F238E27FC236}">
                <a16:creationId xmlns:a16="http://schemas.microsoft.com/office/drawing/2014/main" id="{221F9025-BE27-486C-B0B6-61FAB83885B3}"/>
              </a:ext>
            </a:extLst>
          </p:cNvPr>
          <p:cNvSpPr/>
          <p:nvPr/>
        </p:nvSpPr>
        <p:spPr>
          <a:xfrm>
            <a:off x="46696" y="41126"/>
            <a:ext cx="1239520"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15" name="TextBox 14">
            <a:extLst>
              <a:ext uri="{FF2B5EF4-FFF2-40B4-BE49-F238E27FC236}">
                <a16:creationId xmlns:a16="http://schemas.microsoft.com/office/drawing/2014/main" id="{0620F614-2F7A-494F-B8F4-02316A3BF7B8}"/>
              </a:ext>
            </a:extLst>
          </p:cNvPr>
          <p:cNvSpPr txBox="1"/>
          <p:nvPr/>
        </p:nvSpPr>
        <p:spPr>
          <a:xfrm>
            <a:off x="6561452" y="5581175"/>
            <a:ext cx="3388609" cy="584775"/>
          </a:xfrm>
          <a:prstGeom prst="rect">
            <a:avLst/>
          </a:prstGeom>
          <a:noFill/>
        </p:spPr>
        <p:txBody>
          <a:bodyPr wrap="square" rtlCol="0">
            <a:spAutoFit/>
          </a:bodyPr>
          <a:lstStyle/>
          <a:p>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 MYTREE</a:t>
            </a:r>
          </a:p>
        </p:txBody>
      </p:sp>
    </p:spTree>
    <p:extLst>
      <p:ext uri="{BB962C8B-B14F-4D97-AF65-F5344CB8AC3E}">
        <p14:creationId xmlns:p14="http://schemas.microsoft.com/office/powerpoint/2010/main" val="17745141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80AEF4CA-ED22-4FA9-86E8-605D7374CC98}"/>
              </a:ext>
            </a:extLst>
          </p:cNvPr>
          <p:cNvSpPr/>
          <p:nvPr/>
        </p:nvSpPr>
        <p:spPr>
          <a:xfrm>
            <a:off x="0" y="0"/>
            <a:ext cx="12192000" cy="685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A5B3074-A17B-4269-842C-85A5F66F683A}"/>
              </a:ext>
            </a:extLst>
          </p:cNvPr>
          <p:cNvSpPr/>
          <p:nvPr/>
        </p:nvSpPr>
        <p:spPr>
          <a:xfrm>
            <a:off x="46696" y="41126"/>
            <a:ext cx="1239520"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9" name="TextBox 8">
            <a:extLst>
              <a:ext uri="{FF2B5EF4-FFF2-40B4-BE49-F238E27FC236}">
                <a16:creationId xmlns:a16="http://schemas.microsoft.com/office/drawing/2014/main" id="{6D697CEA-7A1D-4678-AEF3-09D3E92B9361}"/>
              </a:ext>
            </a:extLst>
          </p:cNvPr>
          <p:cNvSpPr txBox="1"/>
          <p:nvPr/>
        </p:nvSpPr>
        <p:spPr>
          <a:xfrm>
            <a:off x="7589857" y="79582"/>
            <a:ext cx="4517347" cy="1015663"/>
          </a:xfrm>
          <a:prstGeom prst="rect">
            <a:avLst/>
          </a:prstGeom>
          <a:solidFill>
            <a:srgbClr val="FFFF00"/>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6000" dirty="0">
                <a:solidFill>
                  <a:schemeClr val="bg1"/>
                </a:solidFill>
              </a:rPr>
              <a:t>DEMO CODE</a:t>
            </a:r>
          </a:p>
        </p:txBody>
      </p:sp>
      <p:pic>
        <p:nvPicPr>
          <p:cNvPr id="5" name="Picture 4">
            <a:extLst>
              <a:ext uri="{FF2B5EF4-FFF2-40B4-BE49-F238E27FC236}">
                <a16:creationId xmlns:a16="http://schemas.microsoft.com/office/drawing/2014/main" id="{B3E53E38-7D7B-4257-8215-34EC0605618A}"/>
              </a:ext>
            </a:extLst>
          </p:cNvPr>
          <p:cNvPicPr>
            <a:picLocks noChangeAspect="1"/>
          </p:cNvPicPr>
          <p:nvPr/>
        </p:nvPicPr>
        <p:blipFill>
          <a:blip r:embed="rId3"/>
          <a:stretch>
            <a:fillRect/>
          </a:stretch>
        </p:blipFill>
        <p:spPr>
          <a:xfrm>
            <a:off x="445096" y="711100"/>
            <a:ext cx="6134178" cy="5207200"/>
          </a:xfrm>
          <a:prstGeom prst="rect">
            <a:avLst/>
          </a:prstGeom>
          <a:ln>
            <a:solidFill>
              <a:schemeClr val="bg1"/>
            </a:solidFill>
          </a:ln>
          <a:effectLst>
            <a:reflection blurRad="6350" stA="50000" endA="300" endPos="55500" dist="50800" dir="5400000" sy="-100000" algn="bl" rotWithShape="0"/>
          </a:effectLst>
        </p:spPr>
      </p:pic>
      <p:sp>
        <p:nvSpPr>
          <p:cNvPr id="6" name="TextBox 5">
            <a:extLst>
              <a:ext uri="{FF2B5EF4-FFF2-40B4-BE49-F238E27FC236}">
                <a16:creationId xmlns:a16="http://schemas.microsoft.com/office/drawing/2014/main" id="{DC0CFB1A-861E-444C-B637-242169DCAE7F}"/>
              </a:ext>
            </a:extLst>
          </p:cNvPr>
          <p:cNvSpPr txBox="1"/>
          <p:nvPr/>
        </p:nvSpPr>
        <p:spPr>
          <a:xfrm>
            <a:off x="6904353" y="5371625"/>
            <a:ext cx="2762250" cy="584775"/>
          </a:xfrm>
          <a:prstGeom prst="rect">
            <a:avLst/>
          </a:prstGeom>
          <a:noFill/>
        </p:spPr>
        <p:txBody>
          <a:bodyPr wrap="square" rtlCol="0">
            <a:spAutoFit/>
          </a:bodyPr>
          <a:lstStyle/>
          <a:p>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 NODE</a:t>
            </a:r>
          </a:p>
        </p:txBody>
      </p:sp>
    </p:spTree>
    <p:extLst>
      <p:ext uri="{BB962C8B-B14F-4D97-AF65-F5344CB8AC3E}">
        <p14:creationId xmlns:p14="http://schemas.microsoft.com/office/powerpoint/2010/main" val="40057220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D043292-708B-4F69-AE72-8FB56C6E8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F01DDB9-C75C-44C2-9331-356EAF9C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80AEF4CA-ED22-4FA9-86E8-605D7374CC98}"/>
              </a:ext>
            </a:extLst>
          </p:cNvPr>
          <p:cNvSpPr/>
          <p:nvPr/>
        </p:nvSpPr>
        <p:spPr>
          <a:xfrm>
            <a:off x="0" y="0"/>
            <a:ext cx="12192000" cy="685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229908-84C8-4170-99CC-BC3D5F131CD8}"/>
              </a:ext>
            </a:extLst>
          </p:cNvPr>
          <p:cNvPicPr>
            <a:picLocks noChangeAspect="1"/>
          </p:cNvPicPr>
          <p:nvPr/>
        </p:nvPicPr>
        <p:blipFill>
          <a:blip r:embed="rId3"/>
          <a:stretch>
            <a:fillRect/>
          </a:stretch>
        </p:blipFill>
        <p:spPr>
          <a:xfrm>
            <a:off x="987790" y="476043"/>
            <a:ext cx="5824578" cy="5696364"/>
          </a:xfrm>
          <a:prstGeom prst="rect">
            <a:avLst/>
          </a:prstGeom>
          <a:ln>
            <a:solidFill>
              <a:schemeClr val="bg1"/>
            </a:solidFill>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p:spPr>
      </p:pic>
      <p:sp>
        <p:nvSpPr>
          <p:cNvPr id="7" name="Rectangle: Rounded Corners 6">
            <a:extLst>
              <a:ext uri="{FF2B5EF4-FFF2-40B4-BE49-F238E27FC236}">
                <a16:creationId xmlns:a16="http://schemas.microsoft.com/office/drawing/2014/main" id="{86E2D6A4-71CD-4C91-83DB-42EA91B527E6}"/>
              </a:ext>
            </a:extLst>
          </p:cNvPr>
          <p:cNvSpPr/>
          <p:nvPr/>
        </p:nvSpPr>
        <p:spPr>
          <a:xfrm>
            <a:off x="46696" y="41126"/>
            <a:ext cx="1239520" cy="336848"/>
          </a:xfrm>
          <a:prstGeom prst="roundRect">
            <a:avLst/>
          </a:prstGeom>
          <a:solidFill>
            <a:srgbClr val="FFFF00"/>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2">
                    <a:lumMod val="50000"/>
                  </a:schemeClr>
                </a:solidFill>
                <a:latin typeface=".VnCooper" panose="020B7200000000000000" pitchFamily="34" charset="0"/>
              </a:rPr>
              <a:t>HOANG</a:t>
            </a:r>
          </a:p>
        </p:txBody>
      </p:sp>
      <p:sp>
        <p:nvSpPr>
          <p:cNvPr id="8" name="TextBox 7">
            <a:extLst>
              <a:ext uri="{FF2B5EF4-FFF2-40B4-BE49-F238E27FC236}">
                <a16:creationId xmlns:a16="http://schemas.microsoft.com/office/drawing/2014/main" id="{3CCE9BF1-F073-48E2-B0CC-6272D54C37C1}"/>
              </a:ext>
            </a:extLst>
          </p:cNvPr>
          <p:cNvSpPr txBox="1"/>
          <p:nvPr/>
        </p:nvSpPr>
        <p:spPr>
          <a:xfrm>
            <a:off x="7589857" y="79582"/>
            <a:ext cx="4517347" cy="1015663"/>
          </a:xfrm>
          <a:prstGeom prst="rect">
            <a:avLst/>
          </a:prstGeom>
          <a:solidFill>
            <a:srgbClr val="FFFF00"/>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6000" dirty="0">
                <a:solidFill>
                  <a:schemeClr val="bg1"/>
                </a:solidFill>
              </a:rPr>
              <a:t>DEMO CODE</a:t>
            </a:r>
          </a:p>
        </p:txBody>
      </p:sp>
      <p:sp>
        <p:nvSpPr>
          <p:cNvPr id="9" name="TextBox 8">
            <a:extLst>
              <a:ext uri="{FF2B5EF4-FFF2-40B4-BE49-F238E27FC236}">
                <a16:creationId xmlns:a16="http://schemas.microsoft.com/office/drawing/2014/main" id="{42FB6B0B-3B6E-4D08-99D5-212B0BAAB257}"/>
              </a:ext>
            </a:extLst>
          </p:cNvPr>
          <p:cNvSpPr txBox="1"/>
          <p:nvPr/>
        </p:nvSpPr>
        <p:spPr>
          <a:xfrm>
            <a:off x="6933054" y="5577901"/>
            <a:ext cx="2762250" cy="584775"/>
          </a:xfrm>
          <a:prstGeom prst="rect">
            <a:avLst/>
          </a:prstGeom>
          <a:noFill/>
        </p:spPr>
        <p:txBody>
          <a:bodyPr wrap="square" rtlCol="0">
            <a:spAutoFit/>
          </a:bodyPr>
          <a:lstStyle/>
          <a:p>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CLASS MAIN</a:t>
            </a:r>
          </a:p>
        </p:txBody>
      </p:sp>
    </p:spTree>
    <p:extLst>
      <p:ext uri="{BB962C8B-B14F-4D97-AF65-F5344CB8AC3E}">
        <p14:creationId xmlns:p14="http://schemas.microsoft.com/office/powerpoint/2010/main" val="3672795784"/>
      </p:ext>
    </p:extLst>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217</TotalTime>
  <Words>3610</Words>
  <Application>Microsoft Office PowerPoint</Application>
  <PresentationFormat>Widescreen</PresentationFormat>
  <Paragraphs>231</Paragraphs>
  <Slides>31</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.VnCooper</vt:lpstr>
      <vt:lpstr>Arial</vt:lpstr>
      <vt:lpstr>Calibri</vt:lpstr>
      <vt:lpstr>Calibri Light</vt:lpstr>
      <vt:lpstr>Franklin Gothic Book</vt:lpstr>
      <vt:lpstr>Open Sans</vt:lpstr>
      <vt:lpstr>Symbol</vt:lpstr>
      <vt:lpstr>Tahoma</vt:lpstr>
      <vt:lpstr>Times New Roman</vt:lpstr>
      <vt:lpstr>Wingdings</vt:lpstr>
      <vt:lpstr>Crop</vt:lpstr>
      <vt:lpstr>PowerPoint Presentation</vt:lpstr>
      <vt:lpstr>CẤU TRÚC DỮ LIỆU CÂY </vt:lpstr>
      <vt:lpstr>CẤU TRÚC DỮ LIỆU CÂY </vt:lpstr>
      <vt:lpstr>CÂY NHỊ PHÂN</vt:lpstr>
      <vt:lpstr>CÁC LOẠI CÂY NHỊ PHÂN</vt:lpstr>
      <vt:lpstr>CÁC LOẠI CÂY NHỊ PHÂN</vt:lpstr>
      <vt:lpstr>PowerPoint Presentation</vt:lpstr>
      <vt:lpstr>PowerPoint Presentation</vt:lpstr>
      <vt:lpstr>PowerPoint Presentation</vt:lpstr>
      <vt:lpstr>PowerPoint Presentation</vt:lpstr>
      <vt:lpstr>    Breadth First Search       &lt;BFS&gt;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 IN DEPARTMENT</vt:lpstr>
      <vt:lpstr>1. Definition </vt:lpstr>
      <vt:lpstr>2. Example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Hoang Nguyen</cp:lastModifiedBy>
  <cp:revision>7</cp:revision>
  <dcterms:created xsi:type="dcterms:W3CDTF">2021-08-11T03:42:12Z</dcterms:created>
  <dcterms:modified xsi:type="dcterms:W3CDTF">2021-08-12T03:58:45Z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