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y="6858000" cx="12192000"/>
  <p:notesSz cx="6858000" cy="9144000"/>
  <p:embeddedFontLst>
    <p:embeddedFont>
      <p:font typeface="Lat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bold.fntdata"/><Relationship Id="rId82" Type="http://schemas.openxmlformats.org/officeDocument/2006/relationships/font" Target="fonts/Lato-boldItalic.fntdata"/><Relationship Id="rId81"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Lato-regular.fntdata"/><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70C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70C0"/>
                </a:solidFill>
                <a:latin typeface="Calibri"/>
                <a:ea typeface="Calibri"/>
                <a:cs typeface="Calibri"/>
                <a:sym typeface="Calibri"/>
              </a:defRPr>
            </a:lvl1pPr>
            <a:lvl2pPr indent="0" lvl="1" marL="0" algn="r">
              <a:spcBef>
                <a:spcPts val="0"/>
              </a:spcBef>
              <a:buNone/>
              <a:defRPr b="0" i="0" sz="1200" u="none" cap="none" strike="noStrike">
                <a:solidFill>
                  <a:srgbClr val="0070C0"/>
                </a:solidFill>
                <a:latin typeface="Calibri"/>
                <a:ea typeface="Calibri"/>
                <a:cs typeface="Calibri"/>
                <a:sym typeface="Calibri"/>
              </a:defRPr>
            </a:lvl2pPr>
            <a:lvl3pPr indent="0" lvl="2" marL="0" algn="r">
              <a:spcBef>
                <a:spcPts val="0"/>
              </a:spcBef>
              <a:buNone/>
              <a:defRPr b="0" i="0" sz="1200" u="none" cap="none" strike="noStrike">
                <a:solidFill>
                  <a:srgbClr val="0070C0"/>
                </a:solidFill>
                <a:latin typeface="Calibri"/>
                <a:ea typeface="Calibri"/>
                <a:cs typeface="Calibri"/>
                <a:sym typeface="Calibri"/>
              </a:defRPr>
            </a:lvl3pPr>
            <a:lvl4pPr indent="0" lvl="3" marL="0" algn="r">
              <a:spcBef>
                <a:spcPts val="0"/>
              </a:spcBef>
              <a:buNone/>
              <a:defRPr b="0" i="0" sz="1200" u="none" cap="none" strike="noStrike">
                <a:solidFill>
                  <a:srgbClr val="0070C0"/>
                </a:solidFill>
                <a:latin typeface="Calibri"/>
                <a:ea typeface="Calibri"/>
                <a:cs typeface="Calibri"/>
                <a:sym typeface="Calibri"/>
              </a:defRPr>
            </a:lvl4pPr>
            <a:lvl5pPr indent="0" lvl="4" marL="0" algn="r">
              <a:spcBef>
                <a:spcPts val="0"/>
              </a:spcBef>
              <a:buNone/>
              <a:defRPr b="0" i="0" sz="1200" u="none" cap="none" strike="noStrike">
                <a:solidFill>
                  <a:srgbClr val="0070C0"/>
                </a:solidFill>
                <a:latin typeface="Calibri"/>
                <a:ea typeface="Calibri"/>
                <a:cs typeface="Calibri"/>
                <a:sym typeface="Calibri"/>
              </a:defRPr>
            </a:lvl5pPr>
            <a:lvl6pPr indent="0" lvl="5" marL="0" algn="r">
              <a:spcBef>
                <a:spcPts val="0"/>
              </a:spcBef>
              <a:buNone/>
              <a:defRPr b="0" i="0" sz="1200" u="none" cap="none" strike="noStrike">
                <a:solidFill>
                  <a:srgbClr val="0070C0"/>
                </a:solidFill>
                <a:latin typeface="Calibri"/>
                <a:ea typeface="Calibri"/>
                <a:cs typeface="Calibri"/>
                <a:sym typeface="Calibri"/>
              </a:defRPr>
            </a:lvl6pPr>
            <a:lvl7pPr indent="0" lvl="6" marL="0" algn="r">
              <a:spcBef>
                <a:spcPts val="0"/>
              </a:spcBef>
              <a:buNone/>
              <a:defRPr b="0" i="0" sz="1200" u="none" cap="none" strike="noStrike">
                <a:solidFill>
                  <a:srgbClr val="0070C0"/>
                </a:solidFill>
                <a:latin typeface="Calibri"/>
                <a:ea typeface="Calibri"/>
                <a:cs typeface="Calibri"/>
                <a:sym typeface="Calibri"/>
              </a:defRPr>
            </a:lvl7pPr>
            <a:lvl8pPr indent="0" lvl="7" marL="0" algn="r">
              <a:spcBef>
                <a:spcPts val="0"/>
              </a:spcBef>
              <a:buNone/>
              <a:defRPr b="0" i="0" sz="1200" u="none" cap="none" strike="noStrike">
                <a:solidFill>
                  <a:srgbClr val="0070C0"/>
                </a:solidFill>
                <a:latin typeface="Calibri"/>
                <a:ea typeface="Calibri"/>
                <a:cs typeface="Calibri"/>
                <a:sym typeface="Calibri"/>
              </a:defRPr>
            </a:lvl8pPr>
            <a:lvl9pPr indent="0" lvl="8" marL="0" algn="r">
              <a:spcBef>
                <a:spcPts val="0"/>
              </a:spcBef>
              <a:buNone/>
              <a:defRPr b="0" i="0" sz="1200" u="none" cap="none" strike="noStrike">
                <a:solidFill>
                  <a:srgbClr val="0070C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machinelearningcoban.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python.org/downloads/window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cvxopt.org/" TargetMode="External"/><Relationship Id="rId4" Type="http://schemas.openxmlformats.org/officeDocument/2006/relationships/hyperlink" Target="http://cvxopt.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machinelearningcoban.com/2017/03/19/convexopt/#-linear-programming" TargetMode="External"/><Relationship Id="rId4" Type="http://schemas.openxmlformats.org/officeDocument/2006/relationships/hyperlink" Target="https://machinelearningcoban.com/2017/03/19/convexopt/#-linear-programm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7.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cikit-learn.org/" TargetMode="External"/><Relationship Id="rId4" Type="http://schemas.openxmlformats.org/officeDocument/2006/relationships/hyperlink" Target="https://scikit-learn.org/stable/modules/generated/sklearn.decomposition.PCA.html" TargetMode="External"/><Relationship Id="rId5" Type="http://schemas.openxmlformats.org/officeDocument/2006/relationships/hyperlink" Target="https://scikit-learn.org/0.16/modules/generated/sklearn.lda.LDA.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4.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cvxopt.or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6.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0.png"/><Relationship Id="rId4"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4.png"/><Relationship Id="rId4" Type="http://schemas.openxmlformats.org/officeDocument/2006/relationships/image" Target="../media/image59.png"/><Relationship Id="rId5" Type="http://schemas.openxmlformats.org/officeDocument/2006/relationships/image" Target="../media/image5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5400"/>
              <a:buFont typeface="Calibri"/>
              <a:buNone/>
            </a:pPr>
            <a:r>
              <a:rPr b="1" lang="en-US" sz="5400">
                <a:solidFill>
                  <a:srgbClr val="FF0000"/>
                </a:solidFill>
              </a:rPr>
              <a:t>Học Máy Nâng Cao</a:t>
            </a:r>
            <a:endParaRPr b="1" sz="5400">
              <a:solidFill>
                <a:srgbClr val="0070C0"/>
              </a:solidFill>
            </a:endParaRPr>
          </a:p>
        </p:txBody>
      </p:sp>
      <p:sp>
        <p:nvSpPr>
          <p:cNvPr id="89" name="Google Shape;89;p13"/>
          <p:cNvSpPr txBox="1"/>
          <p:nvPr>
            <p:ph idx="1" type="subTitle"/>
          </p:nvPr>
        </p:nvSpPr>
        <p:spPr>
          <a:xfrm>
            <a:off x="1524000" y="4211638"/>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None/>
            </a:pPr>
            <a:r>
              <a:rPr b="1" lang="en-US"/>
              <a:t>TS. </a:t>
            </a:r>
            <a:r>
              <a:rPr b="1" lang="en-US">
                <a:solidFill>
                  <a:srgbClr val="0070C0"/>
                </a:solidFill>
              </a:rPr>
              <a:t>Phạm Đức Hồng</a:t>
            </a:r>
            <a:endParaRPr>
              <a:solidFill>
                <a:srgbClr val="0070C0"/>
              </a:solidFill>
            </a:endParaRPr>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Giới thiệu</a:t>
            </a:r>
            <a:endParaRPr/>
          </a:p>
        </p:txBody>
      </p:sp>
      <p:sp>
        <p:nvSpPr>
          <p:cNvPr id="172" name="Google Shape;17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Để cực tiểu hóa </a:t>
            </a:r>
            <a:r>
              <a:rPr b="1" lang="en-US">
                <a:solidFill>
                  <a:srgbClr val="FF0000"/>
                </a:solidFill>
              </a:rPr>
              <a:t>Hàm mất mát </a:t>
            </a:r>
            <a:r>
              <a:rPr lang="en-US"/>
              <a:t>chúng ta quy nó về </a:t>
            </a:r>
            <a:r>
              <a:rPr b="1" lang="en-US">
                <a:solidFill>
                  <a:srgbClr val="FF0000"/>
                </a:solidFill>
              </a:rPr>
              <a:t>Bài toán tối ưu</a:t>
            </a:r>
            <a:endParaRPr b="1">
              <a:solidFill>
                <a:srgbClr val="FF0000"/>
              </a:solidFill>
            </a:endParaRPr>
          </a:p>
          <a:p>
            <a:pPr indent="-228600" lvl="0" marL="228600" rtl="0" algn="l">
              <a:lnSpc>
                <a:spcPct val="90000"/>
              </a:lnSpc>
              <a:spcBef>
                <a:spcPts val="1000"/>
              </a:spcBef>
              <a:spcAft>
                <a:spcPts val="0"/>
              </a:spcAft>
              <a:buClr>
                <a:schemeClr val="dk1"/>
              </a:buClr>
              <a:buSzPts val="2800"/>
              <a:buChar char="•"/>
            </a:pPr>
            <a:r>
              <a:rPr lang="en-US"/>
              <a:t>Để giải quyết các Bài toán tối ưu chúng ta phải học </a:t>
            </a:r>
            <a:r>
              <a:rPr b="1" lang="en-US">
                <a:solidFill>
                  <a:srgbClr val="FF0000"/>
                </a:solidFill>
              </a:rPr>
              <a:t>Toán tối ưu</a:t>
            </a:r>
            <a:r>
              <a:rPr lang="en-US">
                <a:solidFill>
                  <a:srgbClr val="FF0000"/>
                </a:solidFill>
              </a:rPr>
              <a:t>.</a:t>
            </a:r>
            <a:endParaRPr/>
          </a:p>
          <a:p>
            <a:pPr indent="-228600" lvl="0" marL="228600" rtl="0" algn="l">
              <a:lnSpc>
                <a:spcPct val="90000"/>
              </a:lnSpc>
              <a:spcBef>
                <a:spcPts val="1000"/>
              </a:spcBef>
              <a:spcAft>
                <a:spcPts val="0"/>
              </a:spcAft>
              <a:buClr>
                <a:srgbClr val="FF0000"/>
              </a:buClr>
              <a:buSzPts val="2800"/>
              <a:buChar char="•"/>
            </a:pPr>
            <a:r>
              <a:rPr b="1" lang="en-US">
                <a:solidFill>
                  <a:srgbClr val="FF0000"/>
                </a:solidFill>
              </a:rPr>
              <a:t>Tập lồi</a:t>
            </a:r>
            <a:r>
              <a:rPr lang="en-US"/>
              <a:t>, </a:t>
            </a:r>
            <a:r>
              <a:rPr b="1" lang="en-US">
                <a:solidFill>
                  <a:srgbClr val="FF0000"/>
                </a:solidFill>
              </a:rPr>
              <a:t>Hàm lồi</a:t>
            </a:r>
            <a:r>
              <a:rPr lang="en-US"/>
              <a:t>, cùng với </a:t>
            </a:r>
            <a:r>
              <a:rPr b="1" lang="en-US">
                <a:solidFill>
                  <a:srgbClr val="FF0000"/>
                </a:solidFill>
              </a:rPr>
              <a:t>Các tính chất của Hàm lồi </a:t>
            </a:r>
            <a:r>
              <a:rPr lang="en-US"/>
              <a:t>là một mảng rất quan trọng trong Toán tối ưu.</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
        <p:nvSpPr>
          <p:cNvPr id="173" name="Google Shape;17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74" name="Google Shape;17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75" name="Google Shape;17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Giới thiệu</a:t>
            </a:r>
            <a:endParaRPr/>
          </a:p>
        </p:txBody>
      </p:sp>
      <p:sp>
        <p:nvSpPr>
          <p:cNvPr id="181" name="Google Shape;181;p23"/>
          <p:cNvSpPr txBox="1"/>
          <p:nvPr>
            <p:ph idx="1" type="body"/>
          </p:nvPr>
        </p:nvSpPr>
        <p:spPr>
          <a:xfrm>
            <a:off x="838200" y="1616149"/>
            <a:ext cx="10515600" cy="45608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latin typeface="Arial"/>
                <a:ea typeface="Arial"/>
                <a:cs typeface="Arial"/>
                <a:sym typeface="Arial"/>
              </a:rPr>
              <a:t>Nhiều</a:t>
            </a:r>
            <a:r>
              <a:rPr b="0" i="0" lang="en-US">
                <a:solidFill>
                  <a:srgbClr val="000000"/>
                </a:solidFill>
                <a:latin typeface="Arial"/>
                <a:ea typeface="Arial"/>
                <a:cs typeface="Arial"/>
                <a:sym typeface="Arial"/>
              </a:rPr>
              <a:t> bài toán tối ưu không ràng buộc (unconstrained optimization problems), tức tối ưu hàm mất mát mà không có điều kiện ràng buộc (constraints) nào về nghiệm cả.</a:t>
            </a:r>
            <a:endParaRPr>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Arial"/>
                <a:ea typeface="Arial"/>
                <a:cs typeface="Arial"/>
                <a:sym typeface="Arial"/>
              </a:rPr>
              <a:t>Trên thực tế các bài toán tối ưu thường có rất nhiều ràng buộc khác nhau. Ví dụ: Tôi muốn thuê một ngôi nhà cách trung tâm Hà Nội không quá 5km với giá càng thấp càng tốt. Trong bài toán này, giá thuê nhà chính là hàm mất mát (</a:t>
            </a:r>
            <a:r>
              <a:rPr b="0" i="1" lang="en-US">
                <a:solidFill>
                  <a:srgbClr val="000000"/>
                </a:solidFill>
                <a:latin typeface="Arial"/>
                <a:ea typeface="Arial"/>
                <a:cs typeface="Arial"/>
                <a:sym typeface="Arial"/>
              </a:rPr>
              <a:t>loss function</a:t>
            </a:r>
            <a:r>
              <a:rPr b="0" i="0" lang="en-US">
                <a:solidFill>
                  <a:srgbClr val="000000"/>
                </a:solidFill>
                <a:latin typeface="Arial"/>
                <a:ea typeface="Arial"/>
                <a:cs typeface="Arial"/>
                <a:sym typeface="Arial"/>
              </a:rPr>
              <a:t>, đôi khi người ta cũng dùng </a:t>
            </a:r>
            <a:r>
              <a:rPr b="0" i="1" lang="en-US">
                <a:solidFill>
                  <a:srgbClr val="000000"/>
                </a:solidFill>
                <a:latin typeface="Arial"/>
                <a:ea typeface="Arial"/>
                <a:cs typeface="Arial"/>
                <a:sym typeface="Arial"/>
              </a:rPr>
              <a:t>cost function</a:t>
            </a:r>
            <a:r>
              <a:rPr b="0" i="0" lang="en-US">
                <a:solidFill>
                  <a:srgbClr val="000000"/>
                </a:solidFill>
                <a:latin typeface="Arial"/>
                <a:ea typeface="Arial"/>
                <a:cs typeface="Arial"/>
                <a:sym typeface="Arial"/>
              </a:rPr>
              <a:t> để chỉ hàm số cần tối ưu), điều kiện khoảng cách không quá 5km chính là ràng buộc (constraint).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2" name="Google Shape;18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83" name="Google Shape;18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84" name="Google Shape;18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0" name="Google Shape;19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91" name="Google Shape;1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92" name="Google Shape;1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93" name="Google Shape;1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24"/>
          <p:cNvPicPr preferRelativeResize="0"/>
          <p:nvPr/>
        </p:nvPicPr>
        <p:blipFill rotWithShape="1">
          <a:blip r:embed="rId3">
            <a:alphaModFix/>
          </a:blip>
          <a:srcRect b="0" l="0" r="0" t="0"/>
          <a:stretch/>
        </p:blipFill>
        <p:spPr>
          <a:xfrm>
            <a:off x="838200" y="1690688"/>
            <a:ext cx="10515600" cy="448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Định nghĩa về tập lồi</a:t>
            </a:r>
            <a:endParaRPr/>
          </a:p>
        </p:txBody>
      </p:sp>
      <p:sp>
        <p:nvSpPr>
          <p:cNvPr id="200" name="Google Shape;200;p25"/>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1" i="0" lang="en-US">
                <a:solidFill>
                  <a:srgbClr val="000000"/>
                </a:solidFill>
                <a:latin typeface="Arial"/>
                <a:ea typeface="Arial"/>
                <a:cs typeface="Arial"/>
                <a:sym typeface="Arial"/>
              </a:rPr>
              <a:t>Định nghĩa 1:</a:t>
            </a:r>
            <a:r>
              <a:rPr b="0" i="0" lang="en-US">
                <a:solidFill>
                  <a:srgbClr val="000000"/>
                </a:solidFill>
                <a:latin typeface="Arial"/>
                <a:ea typeface="Arial"/>
                <a:cs typeface="Arial"/>
                <a:sym typeface="Arial"/>
              </a:rPr>
              <a:t> Một tập hợp được gọi là </a:t>
            </a:r>
            <a:r>
              <a:rPr b="0" i="1" lang="en-US">
                <a:solidFill>
                  <a:srgbClr val="000000"/>
                </a:solidFill>
                <a:latin typeface="Arial"/>
                <a:ea typeface="Arial"/>
                <a:cs typeface="Arial"/>
                <a:sym typeface="Arial"/>
              </a:rPr>
              <a:t>tập lồi</a:t>
            </a:r>
            <a:r>
              <a:rPr b="0" i="0" lang="en-US">
                <a:solidFill>
                  <a:srgbClr val="000000"/>
                </a:solidFill>
                <a:latin typeface="Arial"/>
                <a:ea typeface="Arial"/>
                <a:cs typeface="Arial"/>
                <a:sym typeface="Arial"/>
              </a:rPr>
              <a:t> (convex set) nếu đoạn thẳng nối hai điểm </a:t>
            </a:r>
            <a:r>
              <a:rPr b="0" i="1" lang="en-US">
                <a:solidFill>
                  <a:srgbClr val="000000"/>
                </a:solidFill>
                <a:latin typeface="Arial"/>
                <a:ea typeface="Arial"/>
                <a:cs typeface="Arial"/>
                <a:sym typeface="Arial"/>
              </a:rPr>
              <a:t>bất kỳ</a:t>
            </a:r>
            <a:r>
              <a:rPr b="0" i="0" lang="en-US">
                <a:solidFill>
                  <a:srgbClr val="000000"/>
                </a:solidFill>
                <a:latin typeface="Arial"/>
                <a:ea typeface="Arial"/>
                <a:cs typeface="Arial"/>
                <a:sym typeface="Arial"/>
              </a:rPr>
              <a:t> trong tập hợp hợp đó nằm trọn vẹn trong tập hợp đó.</a:t>
            </a:r>
            <a:endParaRPr/>
          </a:p>
        </p:txBody>
      </p:sp>
      <p:sp>
        <p:nvSpPr>
          <p:cNvPr id="201" name="Google Shape;20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02" name="Google Shape;20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03" name="Google Shape;20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5"/>
          <p:cNvPicPr preferRelativeResize="0"/>
          <p:nvPr/>
        </p:nvPicPr>
        <p:blipFill rotWithShape="1">
          <a:blip r:embed="rId3">
            <a:alphaModFix/>
          </a:blip>
          <a:srcRect b="0" l="0" r="0" t="0"/>
          <a:stretch/>
        </p:blipFill>
        <p:spPr>
          <a:xfrm>
            <a:off x="2286222" y="3612522"/>
            <a:ext cx="7258050" cy="23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 về Nonconvex Sets</a:t>
            </a:r>
            <a:endParaRPr/>
          </a:p>
        </p:txBody>
      </p:sp>
      <p:sp>
        <p:nvSpPr>
          <p:cNvPr id="210" name="Google Shape;21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11" name="Google Shape;21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12" name="Google Shape;2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13" name="Google Shape;21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4" name="Google Shape;214;p26"/>
          <p:cNvPicPr preferRelativeResize="0"/>
          <p:nvPr/>
        </p:nvPicPr>
        <p:blipFill rotWithShape="1">
          <a:blip r:embed="rId3">
            <a:alphaModFix/>
          </a:blip>
          <a:srcRect b="0" l="0" r="0" t="0"/>
          <a:stretch/>
        </p:blipFill>
        <p:spPr>
          <a:xfrm>
            <a:off x="2385901" y="2247900"/>
            <a:ext cx="7143750" cy="236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0" name="Google Shape;22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21" name="Google Shape;22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22" name="Google Shape;22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23" name="Google Shape;22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4" name="Google Shape;224;p27"/>
          <p:cNvPicPr preferRelativeResize="0"/>
          <p:nvPr/>
        </p:nvPicPr>
        <p:blipFill rotWithShape="1">
          <a:blip r:embed="rId3">
            <a:alphaModFix/>
          </a:blip>
          <a:srcRect b="0" l="0" r="0" t="0"/>
          <a:stretch/>
        </p:blipFill>
        <p:spPr>
          <a:xfrm>
            <a:off x="838200" y="1825626"/>
            <a:ext cx="10515599" cy="422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38200" y="138721"/>
            <a:ext cx="10515600" cy="10846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 Tập lồi: </a:t>
            </a:r>
            <a:r>
              <a:rPr b="0" i="0" lang="en-US">
                <a:solidFill>
                  <a:srgbClr val="000000"/>
                </a:solidFill>
                <a:latin typeface="Arial"/>
                <a:ea typeface="Arial"/>
                <a:cs typeface="Arial"/>
                <a:sym typeface="Arial"/>
              </a:rPr>
              <a:t>Hyperplanes và halfspaces</a:t>
            </a:r>
            <a:endParaRPr/>
          </a:p>
        </p:txBody>
      </p:sp>
      <p:sp>
        <p:nvSpPr>
          <p:cNvPr id="230" name="Google Shape;23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31" name="Google Shape;23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32" name="Google Shape;2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33" name="Google Shape;2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28"/>
          <p:cNvPicPr preferRelativeResize="0"/>
          <p:nvPr/>
        </p:nvPicPr>
        <p:blipFill rotWithShape="1">
          <a:blip r:embed="rId3">
            <a:alphaModFix/>
          </a:blip>
          <a:srcRect b="0" l="0" r="0" t="0"/>
          <a:stretch/>
        </p:blipFill>
        <p:spPr>
          <a:xfrm>
            <a:off x="606056" y="1488558"/>
            <a:ext cx="10515600" cy="4918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 Tập lồi: </a:t>
            </a:r>
            <a:r>
              <a:rPr b="0" i="0" lang="en-US">
                <a:solidFill>
                  <a:srgbClr val="000000"/>
                </a:solidFill>
                <a:latin typeface="Arial"/>
                <a:ea typeface="Arial"/>
                <a:cs typeface="Arial"/>
                <a:sym typeface="Arial"/>
              </a:rPr>
              <a:t>Norm balls</a:t>
            </a:r>
            <a:endParaRPr/>
          </a:p>
        </p:txBody>
      </p:sp>
      <p:sp>
        <p:nvSpPr>
          <p:cNvPr id="240" name="Google Shape;24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41" name="Google Shape;24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42" name="Google Shape;2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43" name="Google Shape;24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4" name="Google Shape;244;p29"/>
          <p:cNvPicPr preferRelativeResize="0"/>
          <p:nvPr/>
        </p:nvPicPr>
        <p:blipFill rotWithShape="1">
          <a:blip r:embed="rId3">
            <a:alphaModFix/>
          </a:blip>
          <a:srcRect b="0" l="0" r="0" t="0"/>
          <a:stretch/>
        </p:blipFill>
        <p:spPr>
          <a:xfrm>
            <a:off x="1180215" y="1870075"/>
            <a:ext cx="9314120" cy="3371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0" name="Google Shape;25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51" name="Google Shape;2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52" name="Google Shape;2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53" name="Google Shape;2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4" name="Google Shape;254;p30"/>
          <p:cNvPicPr preferRelativeResize="0"/>
          <p:nvPr/>
        </p:nvPicPr>
        <p:blipFill rotWithShape="1">
          <a:blip r:embed="rId3">
            <a:alphaModFix/>
          </a:blip>
          <a:srcRect b="0" l="0" r="0" t="0"/>
          <a:stretch/>
        </p:blipFill>
        <p:spPr>
          <a:xfrm>
            <a:off x="1913749" y="1870075"/>
            <a:ext cx="7343775" cy="165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944525" y="18255"/>
            <a:ext cx="10515600" cy="1066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a:t>
            </a:r>
            <a:endParaRPr/>
          </a:p>
        </p:txBody>
      </p:sp>
      <p:sp>
        <p:nvSpPr>
          <p:cNvPr id="260" name="Google Shape;26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61" name="Google Shape;26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62" name="Google Shape;26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63" name="Google Shape;26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4" name="Google Shape;264;p31"/>
          <p:cNvPicPr preferRelativeResize="0"/>
          <p:nvPr/>
        </p:nvPicPr>
        <p:blipFill rotWithShape="1">
          <a:blip r:embed="rId3">
            <a:alphaModFix/>
          </a:blip>
          <a:srcRect b="0" l="0" r="0" t="0"/>
          <a:stretch/>
        </p:blipFill>
        <p:spPr>
          <a:xfrm>
            <a:off x="552892" y="1084522"/>
            <a:ext cx="10800907" cy="5178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rPr>
              <a:t>Nội dung</a:t>
            </a:r>
            <a:endParaRPr/>
          </a:p>
        </p:txBody>
      </p:sp>
      <p:sp>
        <p:nvSpPr>
          <p:cNvPr id="98" name="Google Shape;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Font typeface="Noto Sans Symbols"/>
              <a:buChar char="▪"/>
            </a:pPr>
            <a:r>
              <a:rPr lang="en-US"/>
              <a:t>Chương 1: Tập lồi và hàm lồi</a:t>
            </a:r>
            <a:endParaRPr/>
          </a:p>
          <a:p>
            <a:pPr indent="-228600" lvl="0" marL="228600" rtl="0" algn="l">
              <a:lnSpc>
                <a:spcPct val="90000"/>
              </a:lnSpc>
              <a:spcBef>
                <a:spcPts val="2000"/>
              </a:spcBef>
              <a:spcAft>
                <a:spcPts val="0"/>
              </a:spcAft>
              <a:buClr>
                <a:srgbClr val="0070C0"/>
              </a:buClr>
              <a:buSzPts val="2800"/>
              <a:buFont typeface="Noto Sans Symbols"/>
              <a:buChar char="▪"/>
            </a:pPr>
            <a:r>
              <a:rPr lang="en-US"/>
              <a:t>Chương 2: Tối ưu lồi</a:t>
            </a:r>
            <a:endParaRPr/>
          </a:p>
          <a:p>
            <a:pPr indent="-228600" lvl="0" marL="228600" rtl="0" algn="l">
              <a:lnSpc>
                <a:spcPct val="90000"/>
              </a:lnSpc>
              <a:spcBef>
                <a:spcPts val="2000"/>
              </a:spcBef>
              <a:spcAft>
                <a:spcPts val="0"/>
              </a:spcAft>
              <a:buClr>
                <a:srgbClr val="0070C0"/>
              </a:buClr>
              <a:buSzPts val="2800"/>
              <a:buFont typeface="Noto Sans Symbols"/>
              <a:buChar char="▪"/>
            </a:pPr>
            <a:r>
              <a:rPr lang="en-US"/>
              <a:t>Chương 3: Giảm chiều qua phân tích thành phần chính (PCA)</a:t>
            </a:r>
            <a:endParaRPr/>
          </a:p>
          <a:p>
            <a:pPr indent="-228600" lvl="0" marL="228600" rtl="0" algn="l">
              <a:lnSpc>
                <a:spcPct val="90000"/>
              </a:lnSpc>
              <a:spcBef>
                <a:spcPts val="2000"/>
              </a:spcBef>
              <a:spcAft>
                <a:spcPts val="0"/>
              </a:spcAft>
              <a:buClr>
                <a:srgbClr val="0070C0"/>
              </a:buClr>
              <a:buSzPts val="2800"/>
              <a:buFont typeface="Noto Sans Symbols"/>
              <a:buChar char="▪"/>
            </a:pPr>
            <a:r>
              <a:rPr lang="en-US"/>
              <a:t>Chương 4: Phân tích thành phần phân biệt (LDA)</a:t>
            </a:r>
            <a:endParaRPr/>
          </a:p>
        </p:txBody>
      </p:sp>
      <p:sp>
        <p:nvSpPr>
          <p:cNvPr id="99" name="Google Shape;9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38200" y="140142"/>
            <a:ext cx="10515600" cy="8150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Giao của các tập lồi là một tập lồi</a:t>
            </a:r>
            <a:endParaRPr/>
          </a:p>
        </p:txBody>
      </p:sp>
      <p:sp>
        <p:nvSpPr>
          <p:cNvPr id="270" name="Google Shape;27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71" name="Google Shape;2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72" name="Google Shape;2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73" name="Google Shape;2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4" name="Google Shape;274;p32"/>
          <p:cNvPicPr preferRelativeResize="0"/>
          <p:nvPr/>
        </p:nvPicPr>
        <p:blipFill rotWithShape="1">
          <a:blip r:embed="rId3">
            <a:alphaModFix/>
          </a:blip>
          <a:srcRect b="0" l="0" r="0" t="0"/>
          <a:stretch/>
        </p:blipFill>
        <p:spPr>
          <a:xfrm>
            <a:off x="1133475" y="955231"/>
            <a:ext cx="9956283" cy="55376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838200" y="97777"/>
            <a:ext cx="10515600" cy="8157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0" name="Google Shape;280;p33"/>
          <p:cNvSpPr txBox="1"/>
          <p:nvPr>
            <p:ph idx="1" type="body"/>
          </p:nvPr>
        </p:nvSpPr>
        <p:spPr>
          <a:xfrm>
            <a:off x="489098" y="0"/>
            <a:ext cx="10864702" cy="6176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Tập xác định (domain) của một hàm số</a:t>
            </a:r>
            <a:r>
              <a:rPr b="0" i="1" lang="en-US">
                <a:solidFill>
                  <a:srgbClr val="000000"/>
                </a:solidFill>
                <a:latin typeface="Arial"/>
                <a:ea typeface="Arial"/>
                <a:cs typeface="Arial"/>
                <a:sym typeface="Arial"/>
              </a:rPr>
              <a:t> f(.) </a:t>
            </a:r>
            <a:r>
              <a:rPr b="0" i="0" lang="en-US">
                <a:solidFill>
                  <a:srgbClr val="000000"/>
                </a:solidFill>
                <a:latin typeface="Arial"/>
                <a:ea typeface="Arial"/>
                <a:cs typeface="Arial"/>
                <a:sym typeface="Arial"/>
              </a:rPr>
              <a:t>thường được ký hiệu là </a:t>
            </a:r>
            <a:r>
              <a:rPr b="0" i="1" lang="en-US">
                <a:solidFill>
                  <a:srgbClr val="000000"/>
                </a:solidFill>
                <a:latin typeface="Arial"/>
                <a:ea typeface="Arial"/>
                <a:cs typeface="Arial"/>
                <a:sym typeface="Arial"/>
              </a:rPr>
              <a:t>domf</a:t>
            </a:r>
            <a:r>
              <a:rPr b="0" i="0" lang="en-US">
                <a:solidFill>
                  <a:srgbClr val="000000"/>
                </a:solidFill>
                <a:latin typeface="Arial"/>
                <a:ea typeface="Arial"/>
                <a:cs typeface="Arial"/>
                <a:sym typeface="Arial"/>
              </a:rPr>
              <a:t>.</a:t>
            </a:r>
            <a:endParaRPr/>
          </a:p>
        </p:txBody>
      </p:sp>
      <p:sp>
        <p:nvSpPr>
          <p:cNvPr id="281" name="Google Shape;2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82" name="Google Shape;2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83" name="Google Shape;2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4" name="Google Shape;284;p33"/>
          <p:cNvPicPr preferRelativeResize="0"/>
          <p:nvPr/>
        </p:nvPicPr>
        <p:blipFill rotWithShape="1">
          <a:blip r:embed="rId3">
            <a:alphaModFix/>
          </a:blip>
          <a:srcRect b="0" l="0" r="0" t="0"/>
          <a:stretch/>
        </p:blipFill>
        <p:spPr>
          <a:xfrm>
            <a:off x="838201" y="1003262"/>
            <a:ext cx="9911316" cy="57182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838200" y="365126"/>
            <a:ext cx="10515600" cy="5599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90" name="Google Shape;29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91" name="Google Shape;29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292" name="Google Shape;29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293" name="Google Shape;29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4" name="Google Shape;294;p34"/>
          <p:cNvPicPr preferRelativeResize="0"/>
          <p:nvPr/>
        </p:nvPicPr>
        <p:blipFill rotWithShape="1">
          <a:blip r:embed="rId3">
            <a:alphaModFix/>
          </a:blip>
          <a:srcRect b="0" l="0" r="0" t="0"/>
          <a:stretch/>
        </p:blipFill>
        <p:spPr>
          <a:xfrm>
            <a:off x="1010093" y="1690688"/>
            <a:ext cx="10343707" cy="46656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838200" y="365125"/>
            <a:ext cx="10515600" cy="7725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Các tính chất cơ bản</a:t>
            </a:r>
            <a:br>
              <a:rPr lang="en-US"/>
            </a:br>
            <a:endParaRPr/>
          </a:p>
        </p:txBody>
      </p:sp>
      <p:sp>
        <p:nvSpPr>
          <p:cNvPr id="300" name="Google Shape;30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01" name="Google Shape;30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02" name="Google Shape;30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03" name="Google Shape;30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4" name="Google Shape;304;p35"/>
          <p:cNvPicPr preferRelativeResize="0"/>
          <p:nvPr/>
        </p:nvPicPr>
        <p:blipFill rotWithShape="1">
          <a:blip r:embed="rId3">
            <a:alphaModFix/>
          </a:blip>
          <a:srcRect b="0" l="0" r="0" t="0"/>
          <a:stretch/>
        </p:blipFill>
        <p:spPr>
          <a:xfrm>
            <a:off x="838200" y="861237"/>
            <a:ext cx="9633098" cy="5495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latin typeface="Arial"/>
                <a:ea typeface="Arial"/>
                <a:cs typeface="Arial"/>
                <a:sym typeface="Arial"/>
              </a:rPr>
              <a:t>Các ví dụ về các </a:t>
            </a:r>
            <a:r>
              <a:rPr b="1" i="1" lang="en-US">
                <a:solidFill>
                  <a:srgbClr val="000000"/>
                </a:solidFill>
                <a:latin typeface="Arial"/>
                <a:ea typeface="Arial"/>
                <a:cs typeface="Arial"/>
                <a:sym typeface="Arial"/>
              </a:rPr>
              <a:t>convex functions</a:t>
            </a:r>
            <a:r>
              <a:rPr b="1" i="0" lang="en-US">
                <a:solidFill>
                  <a:srgbClr val="000000"/>
                </a:solidFill>
                <a:latin typeface="Arial"/>
                <a:ea typeface="Arial"/>
                <a:cs typeface="Arial"/>
                <a:sym typeface="Arial"/>
              </a:rPr>
              <a:t> một biến:</a:t>
            </a:r>
            <a:endParaRPr/>
          </a:p>
        </p:txBody>
      </p:sp>
      <p:sp>
        <p:nvSpPr>
          <p:cNvPr id="310" name="Google Shape;31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11" name="Google Shape;31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12" name="Google Shape;31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13" name="Google Shape;31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p36"/>
          <p:cNvPicPr preferRelativeResize="0"/>
          <p:nvPr/>
        </p:nvPicPr>
        <p:blipFill rotWithShape="1">
          <a:blip r:embed="rId3">
            <a:alphaModFix/>
          </a:blip>
          <a:srcRect b="0" l="0" r="0" t="0"/>
          <a:stretch/>
        </p:blipFill>
        <p:spPr>
          <a:xfrm>
            <a:off x="838201" y="1870074"/>
            <a:ext cx="10515600" cy="4441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838200" y="136525"/>
            <a:ext cx="10515600" cy="740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Contours - level sets </a:t>
            </a:r>
            <a:endParaRPr/>
          </a:p>
        </p:txBody>
      </p:sp>
      <p:sp>
        <p:nvSpPr>
          <p:cNvPr id="320" name="Google Shape;320;p37"/>
          <p:cNvSpPr txBox="1"/>
          <p:nvPr>
            <p:ph idx="1" type="body"/>
          </p:nvPr>
        </p:nvSpPr>
        <p:spPr>
          <a:xfrm>
            <a:off x="838200" y="978195"/>
            <a:ext cx="10515600" cy="519876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Với các hàm số phức tạp hơn, khi vẽ các mặt trong không gian ba chiều sẽ khó tưởng tượng hơn, tức khó nhìn được tính </a:t>
            </a:r>
            <a:r>
              <a:rPr b="0" i="1" lang="en-US">
                <a:solidFill>
                  <a:srgbClr val="000000"/>
                </a:solidFill>
                <a:latin typeface="Arial"/>
                <a:ea typeface="Arial"/>
                <a:cs typeface="Arial"/>
                <a:sym typeface="Arial"/>
              </a:rPr>
              <a:t>convexity</a:t>
            </a:r>
            <a:r>
              <a:rPr b="0" i="0" lang="en-US">
                <a:solidFill>
                  <a:srgbClr val="000000"/>
                </a:solidFill>
                <a:latin typeface="Arial"/>
                <a:ea typeface="Arial"/>
                <a:cs typeface="Arial"/>
                <a:sym typeface="Arial"/>
              </a:rPr>
              <a:t> của nó. Một phương pháp thường được sử dụng là dùng </a:t>
            </a:r>
            <a:r>
              <a:rPr b="0" i="1" lang="en-US">
                <a:solidFill>
                  <a:srgbClr val="000000"/>
                </a:solidFill>
                <a:latin typeface="Arial"/>
                <a:ea typeface="Arial"/>
                <a:cs typeface="Arial"/>
                <a:sym typeface="Arial"/>
              </a:rPr>
              <a:t>contours</a:t>
            </a:r>
            <a:r>
              <a:rPr b="0" i="0" lang="en-US">
                <a:solidFill>
                  <a:srgbClr val="000000"/>
                </a:solidFill>
                <a:latin typeface="Arial"/>
                <a:ea typeface="Arial"/>
                <a:cs typeface="Arial"/>
                <a:sym typeface="Arial"/>
              </a:rPr>
              <a:t> hay </a:t>
            </a:r>
            <a:r>
              <a:rPr b="0" i="1" lang="en-US">
                <a:solidFill>
                  <a:srgbClr val="000000"/>
                </a:solidFill>
                <a:latin typeface="Arial"/>
                <a:ea typeface="Arial"/>
                <a:cs typeface="Arial"/>
                <a:sym typeface="Arial"/>
              </a:rPr>
              <a:t>level sets</a:t>
            </a:r>
            <a:r>
              <a:rPr b="0" i="0" lang="en-US">
                <a:solidFill>
                  <a:srgbClr val="000000"/>
                </a:solidFill>
                <a:latin typeface="Arial"/>
                <a:ea typeface="Arial"/>
                <a:cs typeface="Arial"/>
                <a:sym typeface="Arial"/>
              </a:rPr>
              <a:t>. </a:t>
            </a:r>
            <a:endParaRPr b="0" i="0">
              <a:solidFill>
                <a:srgbClr val="000000"/>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Arial"/>
                <a:ea typeface="Arial"/>
                <a:cs typeface="Arial"/>
                <a:sym typeface="Arial"/>
              </a:rPr>
              <a:t>Contours là cách mô tả các mặt trong không gian ba chiều bằng cách chiều nó xuống không gian hai chiều. Trong không gian hai chiều, các điểm thuộc cùng một </a:t>
            </a:r>
            <a:r>
              <a:rPr b="0" i="1" lang="en-US">
                <a:solidFill>
                  <a:srgbClr val="000000"/>
                </a:solidFill>
                <a:latin typeface="Arial"/>
                <a:ea typeface="Arial"/>
                <a:cs typeface="Arial"/>
                <a:sym typeface="Arial"/>
              </a:rPr>
              <a:t>đường</a:t>
            </a:r>
            <a:r>
              <a:rPr b="0" i="0" lang="en-US">
                <a:solidFill>
                  <a:srgbClr val="000000"/>
                </a:solidFill>
                <a:latin typeface="Arial"/>
                <a:ea typeface="Arial"/>
                <a:cs typeface="Arial"/>
                <a:sym typeface="Arial"/>
              </a:rPr>
              <a:t> tương ứng với các điểm làm cho hàm số có giá trị bằng nhau. Mỗi </a:t>
            </a:r>
            <a:r>
              <a:rPr b="0" i="1" lang="en-US">
                <a:solidFill>
                  <a:srgbClr val="000000"/>
                </a:solidFill>
                <a:latin typeface="Arial"/>
                <a:ea typeface="Arial"/>
                <a:cs typeface="Arial"/>
                <a:sym typeface="Arial"/>
              </a:rPr>
              <a:t>đường</a:t>
            </a:r>
            <a:r>
              <a:rPr b="0" i="0" lang="en-US">
                <a:solidFill>
                  <a:srgbClr val="000000"/>
                </a:solidFill>
                <a:latin typeface="Arial"/>
                <a:ea typeface="Arial"/>
                <a:cs typeface="Arial"/>
                <a:sym typeface="Arial"/>
              </a:rPr>
              <a:t> đó còn được gọi là một </a:t>
            </a:r>
            <a:r>
              <a:rPr b="0" i="1" lang="en-US">
                <a:solidFill>
                  <a:srgbClr val="000000"/>
                </a:solidFill>
                <a:latin typeface="Arial"/>
                <a:ea typeface="Arial"/>
                <a:cs typeface="Arial"/>
                <a:sym typeface="Arial"/>
              </a:rPr>
              <a:t>level set</a:t>
            </a:r>
            <a:r>
              <a:rPr b="0" i="0" lang="en-US">
                <a:solidFill>
                  <a:srgbClr val="000000"/>
                </a:solidFill>
                <a:latin typeface="Arial"/>
                <a:ea typeface="Arial"/>
                <a:cs typeface="Arial"/>
                <a:sym typeface="Arial"/>
              </a:rPr>
              <a:t>. Trong Hình 9 và Hình 10, các đường của các mặt lên mặt phẳng 0xy0xy chính là các </a:t>
            </a:r>
            <a:r>
              <a:rPr b="0" i="1" lang="en-US">
                <a:solidFill>
                  <a:srgbClr val="000000"/>
                </a:solidFill>
                <a:latin typeface="Arial"/>
                <a:ea typeface="Arial"/>
                <a:cs typeface="Arial"/>
                <a:sym typeface="Arial"/>
              </a:rPr>
              <a:t>level sets</a:t>
            </a:r>
            <a:r>
              <a:rPr b="0" i="0" lang="en-US">
                <a:solidFill>
                  <a:srgbClr val="000000"/>
                </a:solidFill>
                <a:latin typeface="Arial"/>
                <a:ea typeface="Arial"/>
                <a:cs typeface="Arial"/>
                <a:sym typeface="Arial"/>
              </a:rPr>
              <a:t>. Một cách hiểu khác, mỗi đường </a:t>
            </a:r>
            <a:r>
              <a:rPr b="0" i="1" lang="en-US">
                <a:solidFill>
                  <a:srgbClr val="000000"/>
                </a:solidFill>
                <a:latin typeface="Arial"/>
                <a:ea typeface="Arial"/>
                <a:cs typeface="Arial"/>
                <a:sym typeface="Arial"/>
              </a:rPr>
              <a:t>level set</a:t>
            </a:r>
            <a:r>
              <a:rPr b="0" i="0" lang="en-US">
                <a:solidFill>
                  <a:srgbClr val="000000"/>
                </a:solidFill>
                <a:latin typeface="Arial"/>
                <a:ea typeface="Arial"/>
                <a:cs typeface="Arial"/>
                <a:sym typeface="Arial"/>
              </a:rPr>
              <a:t> là một </a:t>
            </a:r>
            <a:r>
              <a:rPr b="0" i="1" lang="en-US">
                <a:solidFill>
                  <a:srgbClr val="000000"/>
                </a:solidFill>
                <a:latin typeface="Arial"/>
                <a:ea typeface="Arial"/>
                <a:cs typeface="Arial"/>
                <a:sym typeface="Arial"/>
              </a:rPr>
              <a:t>vết cắt</a:t>
            </a:r>
            <a:r>
              <a:rPr b="0" i="0" lang="en-US">
                <a:solidFill>
                  <a:srgbClr val="000000"/>
                </a:solidFill>
                <a:latin typeface="Arial"/>
                <a:ea typeface="Arial"/>
                <a:cs typeface="Arial"/>
                <a:sym typeface="Arial"/>
              </a:rPr>
              <a:t> nếu ta cắt các bề mặt bởi một mặt phẳng song song với mặt phẳng 0xy0xy.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1" name="Google Shape;32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22" name="Google Shape;32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23" name="Google Shape;32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838200" y="136525"/>
            <a:ext cx="10515600" cy="9334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Font typeface="Arial"/>
              <a:buNone/>
            </a:pPr>
            <a:r>
              <a:rPr b="0" i="0" lang="en-US" sz="2000">
                <a:solidFill>
                  <a:srgbClr val="000000"/>
                </a:solidFill>
                <a:latin typeface="Arial"/>
                <a:ea typeface="Arial"/>
                <a:cs typeface="Arial"/>
                <a:sym typeface="Arial"/>
              </a:rPr>
              <a:t>Khi thể hiện một hàm số hai biến để kiểm tra tính convexity của nó, hoặc để tìm điểm cực trị của nó, người ta thường vẽ </a:t>
            </a:r>
            <a:r>
              <a:rPr b="0" i="1" lang="en-US" sz="2000">
                <a:solidFill>
                  <a:srgbClr val="000000"/>
                </a:solidFill>
                <a:latin typeface="Arial"/>
                <a:ea typeface="Arial"/>
                <a:cs typeface="Arial"/>
                <a:sym typeface="Arial"/>
              </a:rPr>
              <a:t>contours</a:t>
            </a:r>
            <a:r>
              <a:rPr b="0" i="0" lang="en-US" sz="2000">
                <a:solidFill>
                  <a:srgbClr val="000000"/>
                </a:solidFill>
                <a:latin typeface="Arial"/>
                <a:ea typeface="Arial"/>
                <a:cs typeface="Arial"/>
                <a:sym typeface="Arial"/>
              </a:rPr>
              <a:t> thay vì vẽ các mặt trong không gian ba chiều. Dưới đây là một vài ví dụ về contours:</a:t>
            </a:r>
            <a:endParaRPr sz="2000"/>
          </a:p>
        </p:txBody>
      </p:sp>
      <p:sp>
        <p:nvSpPr>
          <p:cNvPr id="329" name="Google Shape;32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30" name="Google Shape;33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31" name="Google Shape;33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32" name="Google Shape;33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3" name="Google Shape;333;p38"/>
          <p:cNvPicPr preferRelativeResize="0"/>
          <p:nvPr/>
        </p:nvPicPr>
        <p:blipFill rotWithShape="1">
          <a:blip r:embed="rId3">
            <a:alphaModFix/>
          </a:blip>
          <a:srcRect b="0" l="0" r="0" t="0"/>
          <a:stretch/>
        </p:blipFill>
        <p:spPr>
          <a:xfrm>
            <a:off x="2389224" y="1069939"/>
            <a:ext cx="7200900" cy="57880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9" name="Google Shape;339;p39"/>
          <p:cNvSpPr txBox="1"/>
          <p:nvPr>
            <p:ph idx="1" type="body"/>
          </p:nvPr>
        </p:nvSpPr>
        <p:spPr>
          <a:xfrm>
            <a:off x="838200" y="136525"/>
            <a:ext cx="10515600" cy="60404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Char char="•"/>
            </a:pPr>
            <a:r>
              <a:rPr b="0" i="0" lang="en-US">
                <a:solidFill>
                  <a:srgbClr val="000000"/>
                </a:solidFill>
                <a:latin typeface="Arial"/>
                <a:ea typeface="Arial"/>
                <a:cs typeface="Arial"/>
                <a:sym typeface="Arial"/>
              </a:rPr>
              <a:t>Ở hàng trên, các đường </a:t>
            </a:r>
            <a:r>
              <a:rPr b="0" i="1" lang="en-US">
                <a:solidFill>
                  <a:srgbClr val="000000"/>
                </a:solidFill>
                <a:latin typeface="Arial"/>
                <a:ea typeface="Arial"/>
                <a:cs typeface="Arial"/>
                <a:sym typeface="Arial"/>
              </a:rPr>
              <a:t>level sets</a:t>
            </a:r>
            <a:r>
              <a:rPr b="0" i="0" lang="en-US">
                <a:solidFill>
                  <a:srgbClr val="000000"/>
                </a:solidFill>
                <a:latin typeface="Arial"/>
                <a:ea typeface="Arial"/>
                <a:cs typeface="Arial"/>
                <a:sym typeface="Arial"/>
              </a:rPr>
              <a:t> là các đường khép kín (closed). Khi các đường kín này tập trung nhỏ dần ở một điểm thì các điểm đó là các điểm cực trị. Với các </a:t>
            </a:r>
            <a:r>
              <a:rPr b="0" i="1" lang="en-US">
                <a:solidFill>
                  <a:srgbClr val="000000"/>
                </a:solidFill>
                <a:latin typeface="Arial"/>
                <a:ea typeface="Arial"/>
                <a:cs typeface="Arial"/>
                <a:sym typeface="Arial"/>
              </a:rPr>
              <a:t>convex functions</a:t>
            </a:r>
            <a:r>
              <a:rPr b="0" i="0" lang="en-US">
                <a:solidFill>
                  <a:srgbClr val="000000"/>
                </a:solidFill>
                <a:latin typeface="Arial"/>
                <a:ea typeface="Arial"/>
                <a:cs typeface="Arial"/>
                <a:sym typeface="Arial"/>
              </a:rPr>
              <a:t> như trong ba ví dụ này, chỉ có 1 điểm cực trị và đó cũng là điểm làm cho hàm số đạt giá trị nhỏ nhất (global optimal). Nếu để ý, bạn sẽ thấy các đường khép kín này tạo thành một </a:t>
            </a:r>
            <a:r>
              <a:rPr b="0" i="1" lang="en-US">
                <a:solidFill>
                  <a:srgbClr val="000000"/>
                </a:solidFill>
                <a:latin typeface="Arial"/>
                <a:ea typeface="Arial"/>
                <a:cs typeface="Arial"/>
                <a:sym typeface="Arial"/>
              </a:rPr>
              <a:t>vùng lồi</a:t>
            </a:r>
            <a:r>
              <a:rPr b="0" i="0" lang="en-US">
                <a:solidFill>
                  <a:srgbClr val="000000"/>
                </a:solidFill>
                <a:latin typeface="Arial"/>
                <a:ea typeface="Arial"/>
                <a:cs typeface="Arial"/>
                <a:sym typeface="Arial"/>
              </a:rPr>
              <a:t>!</a:t>
            </a:r>
            <a:endParaRPr b="0" i="0">
              <a:solidFill>
                <a:srgbClr val="000000"/>
              </a:solidFill>
              <a:latin typeface="Arial"/>
              <a:ea typeface="Arial"/>
              <a:cs typeface="Arial"/>
              <a:sym typeface="Arial"/>
            </a:endParaRPr>
          </a:p>
          <a:p>
            <a:pPr indent="-64135" lvl="0" marL="228600" rtl="0" algn="just">
              <a:lnSpc>
                <a:spcPct val="90000"/>
              </a:lnSpc>
              <a:spcBef>
                <a:spcPts val="1000"/>
              </a:spcBef>
              <a:spcAft>
                <a:spcPts val="0"/>
              </a:spcAft>
              <a:buClr>
                <a:schemeClr val="dk1"/>
              </a:buClr>
              <a:buSzPct val="100000"/>
              <a:buNone/>
            </a:pPr>
            <a:r>
              <a:t/>
            </a:r>
            <a:endParaRPr>
              <a:solidFill>
                <a:srgbClr val="000000"/>
              </a:solidFill>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latin typeface="Arial"/>
                <a:ea typeface="Arial"/>
                <a:cs typeface="Arial"/>
                <a:sym typeface="Arial"/>
              </a:rPr>
              <a:t>Ở hàng dưới, các đường không phải khép kín. Hình bên trái tương ứng với một hàm tuyến tính f(x,y)=x+y và đó là một </a:t>
            </a:r>
            <a:r>
              <a:rPr b="0" i="1" lang="en-US">
                <a:solidFill>
                  <a:srgbClr val="000000"/>
                </a:solidFill>
                <a:latin typeface="Arial"/>
                <a:ea typeface="Arial"/>
                <a:cs typeface="Arial"/>
                <a:sym typeface="Arial"/>
              </a:rPr>
              <a:t>convex function</a:t>
            </a:r>
            <a:r>
              <a:rPr b="0" i="0" lang="en-US">
                <a:solidFill>
                  <a:srgbClr val="000000"/>
                </a:solidFill>
                <a:latin typeface="Arial"/>
                <a:ea typeface="Arial"/>
                <a:cs typeface="Arial"/>
                <a:sym typeface="Arial"/>
              </a:rPr>
              <a:t>. Hình ở giữa cũng là một </a:t>
            </a:r>
            <a:r>
              <a:rPr b="0" i="1" lang="en-US">
                <a:solidFill>
                  <a:srgbClr val="000000"/>
                </a:solidFill>
                <a:latin typeface="Arial"/>
                <a:ea typeface="Arial"/>
                <a:cs typeface="Arial"/>
                <a:sym typeface="Arial"/>
              </a:rPr>
              <a:t>convex function</a:t>
            </a:r>
            <a:r>
              <a:rPr b="0" i="0" lang="en-US">
                <a:solidFill>
                  <a:srgbClr val="000000"/>
                </a:solidFill>
                <a:latin typeface="Arial"/>
                <a:ea typeface="Arial"/>
                <a:cs typeface="Arial"/>
                <a:sym typeface="Arial"/>
              </a:rPr>
              <a:t> (bạn có thể chứng minh điều này sau khi tính đạo hàm bậc hai, tôi sẽ nói ở phía dưới) nhưng các level sets là các </a:t>
            </a:r>
            <a:r>
              <a:rPr b="0" i="1" lang="en-US">
                <a:solidFill>
                  <a:srgbClr val="000000"/>
                </a:solidFill>
                <a:latin typeface="Arial"/>
                <a:ea typeface="Arial"/>
                <a:cs typeface="Arial"/>
                <a:sym typeface="Arial"/>
              </a:rPr>
              <a:t>đường không kín</a:t>
            </a:r>
            <a:r>
              <a:rPr b="0" i="0" lang="en-US">
                <a:solidFill>
                  <a:srgbClr val="000000"/>
                </a:solidFill>
                <a:latin typeface="Arial"/>
                <a:ea typeface="Arial"/>
                <a:cs typeface="Arial"/>
                <a:sym typeface="Arial"/>
              </a:rPr>
              <a:t>. Hàm này có loglog nên tập xác định là góc phần tư thứ nhất tương ứng với các tọa độ dương (chú ý rằng tập hợp các điểm có tọa độ dương cũng là một </a:t>
            </a:r>
            <a:r>
              <a:rPr b="0" i="1" lang="en-US">
                <a:solidFill>
                  <a:srgbClr val="000000"/>
                </a:solidFill>
                <a:latin typeface="Arial"/>
                <a:ea typeface="Arial"/>
                <a:cs typeface="Arial"/>
                <a:sym typeface="Arial"/>
              </a:rPr>
              <a:t>tập lồi</a:t>
            </a:r>
            <a:r>
              <a:rPr b="0" i="0" lang="en-US">
                <a:solidFill>
                  <a:srgbClr val="000000"/>
                </a:solidFill>
                <a:latin typeface="Arial"/>
                <a:ea typeface="Arial"/>
                <a:cs typeface="Arial"/>
                <a:sym typeface="Arial"/>
              </a:rPr>
              <a:t>). Các </a:t>
            </a:r>
            <a:r>
              <a:rPr b="0" i="1" lang="en-US">
                <a:solidFill>
                  <a:srgbClr val="000000"/>
                </a:solidFill>
                <a:latin typeface="Arial"/>
                <a:ea typeface="Arial"/>
                <a:cs typeface="Arial"/>
                <a:sym typeface="Arial"/>
              </a:rPr>
              <a:t>đường không kín</a:t>
            </a:r>
            <a:r>
              <a:rPr b="0" i="0" lang="en-US">
                <a:solidFill>
                  <a:srgbClr val="000000"/>
                </a:solidFill>
                <a:latin typeface="Arial"/>
                <a:ea typeface="Arial"/>
                <a:cs typeface="Arial"/>
                <a:sym typeface="Arial"/>
              </a:rPr>
              <a:t> này nếu kết hợp với trục Ox,Oy sẽ tạo thành biên của các </a:t>
            </a:r>
            <a:r>
              <a:rPr b="0" i="1" lang="en-US">
                <a:solidFill>
                  <a:srgbClr val="000000"/>
                </a:solidFill>
                <a:latin typeface="Arial"/>
                <a:ea typeface="Arial"/>
                <a:cs typeface="Arial"/>
                <a:sym typeface="Arial"/>
              </a:rPr>
              <a:t>tập lồi</a:t>
            </a:r>
            <a:r>
              <a:rPr b="0" i="0" lang="en-US">
                <a:solidFill>
                  <a:srgbClr val="000000"/>
                </a:solidFill>
                <a:latin typeface="Arial"/>
                <a:ea typeface="Arial"/>
                <a:cs typeface="Arial"/>
                <a:sym typeface="Arial"/>
              </a:rPr>
              <a:t>. Hình cuối cùng là contours của một hàm hyperbolic, hàm này không phải là </a:t>
            </a:r>
            <a:r>
              <a:rPr b="0" i="1" lang="en-US">
                <a:solidFill>
                  <a:srgbClr val="000000"/>
                </a:solidFill>
                <a:latin typeface="Arial"/>
                <a:ea typeface="Arial"/>
                <a:cs typeface="Arial"/>
                <a:sym typeface="Arial"/>
              </a:rPr>
              <a:t>hàm lồi</a:t>
            </a:r>
            <a:r>
              <a:rPr b="0" i="0" lang="en-US">
                <a:solidFill>
                  <a:srgbClr val="000000"/>
                </a:solidFill>
                <a:latin typeface="Arial"/>
                <a:ea typeface="Arial"/>
                <a:cs typeface="Arial"/>
                <a:sym typeface="Arial"/>
              </a:rPr>
              <a:t>.</a:t>
            </a:r>
            <a:endParaRPr/>
          </a:p>
        </p:txBody>
      </p:sp>
      <p:sp>
        <p:nvSpPr>
          <p:cNvPr id="340" name="Google Shape;34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41" name="Google Shape;34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42" name="Google Shape;34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α− sublevel </a:t>
            </a:r>
            <a:endParaRPr sz="4000"/>
          </a:p>
        </p:txBody>
      </p:sp>
      <p:sp>
        <p:nvSpPr>
          <p:cNvPr id="348" name="Google Shape;34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49" name="Google Shape;34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50" name="Google Shape;35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51" name="Google Shape;35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40"/>
          <p:cNvPicPr preferRelativeResize="0"/>
          <p:nvPr/>
        </p:nvPicPr>
        <p:blipFill rotWithShape="1">
          <a:blip r:embed="rId3">
            <a:alphaModFix/>
          </a:blip>
          <a:srcRect b="0" l="0" r="0" t="0"/>
          <a:stretch/>
        </p:blipFill>
        <p:spPr>
          <a:xfrm>
            <a:off x="1148316" y="1991611"/>
            <a:ext cx="9952075" cy="40051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838200" y="365125"/>
            <a:ext cx="10515600" cy="921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Kiểm tra tính chất lồi dựa vào đạo hàm</a:t>
            </a:r>
            <a:endParaRPr/>
          </a:p>
        </p:txBody>
      </p:sp>
      <p:sp>
        <p:nvSpPr>
          <p:cNvPr id="358" name="Google Shape;358;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59" name="Google Shape;35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60" name="Google Shape;36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61" name="Google Shape;36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2" name="Google Shape;362;p41"/>
          <p:cNvPicPr preferRelativeResize="0"/>
          <p:nvPr/>
        </p:nvPicPr>
        <p:blipFill rotWithShape="1">
          <a:blip r:embed="rId3">
            <a:alphaModFix/>
          </a:blip>
          <a:srcRect b="0" l="0" r="0" t="0"/>
          <a:stretch/>
        </p:blipFill>
        <p:spPr>
          <a:xfrm>
            <a:off x="838201" y="1323753"/>
            <a:ext cx="10368516" cy="50325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Khối lượng và hình thức thi</a:t>
            </a:r>
            <a:endParaRPr/>
          </a:p>
        </p:txBody>
      </p:sp>
      <p:sp>
        <p:nvSpPr>
          <p:cNvPr id="107" name="Google Shape;10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Khối lượng</a:t>
            </a:r>
            <a:r>
              <a:rPr lang="en-US"/>
              <a:t>: 2 Đơn vị học trình</a:t>
            </a:r>
            <a:endParaRPr/>
          </a:p>
          <a:p>
            <a:pPr indent="-228600" lvl="0" marL="228600" rtl="0" algn="l">
              <a:lnSpc>
                <a:spcPct val="90000"/>
              </a:lnSpc>
              <a:spcBef>
                <a:spcPts val="1000"/>
              </a:spcBef>
              <a:spcAft>
                <a:spcPts val="0"/>
              </a:spcAft>
              <a:buClr>
                <a:schemeClr val="dk1"/>
              </a:buClr>
              <a:buSzPts val="2800"/>
              <a:buChar char="•"/>
            </a:pPr>
            <a:r>
              <a:rPr b="1" lang="en-US"/>
              <a:t>Số tiết học lý thuyết</a:t>
            </a:r>
            <a:r>
              <a:rPr lang="en-US"/>
              <a:t>: 30 tiết</a:t>
            </a:r>
            <a:endParaRPr/>
          </a:p>
          <a:p>
            <a:pPr indent="-228600" lvl="0" marL="228600" rtl="0" algn="l">
              <a:lnSpc>
                <a:spcPct val="90000"/>
              </a:lnSpc>
              <a:spcBef>
                <a:spcPts val="1000"/>
              </a:spcBef>
              <a:spcAft>
                <a:spcPts val="0"/>
              </a:spcAft>
              <a:buClr>
                <a:schemeClr val="dk1"/>
              </a:buClr>
              <a:buSzPts val="2800"/>
              <a:buChar char="•"/>
            </a:pPr>
            <a:r>
              <a:rPr b="1" lang="en-US"/>
              <a:t>Thực hành</a:t>
            </a:r>
            <a:r>
              <a:rPr lang="en-US"/>
              <a:t>: 0</a:t>
            </a:r>
            <a:endParaRPr/>
          </a:p>
          <a:p>
            <a:pPr indent="-228600" lvl="0" marL="228600" rtl="0" algn="l">
              <a:lnSpc>
                <a:spcPct val="90000"/>
              </a:lnSpc>
              <a:spcBef>
                <a:spcPts val="1000"/>
              </a:spcBef>
              <a:spcAft>
                <a:spcPts val="0"/>
              </a:spcAft>
              <a:buClr>
                <a:schemeClr val="dk1"/>
              </a:buClr>
              <a:buSzPts val="2800"/>
              <a:buChar char="•"/>
            </a:pPr>
            <a:r>
              <a:rPr b="1" lang="en-US"/>
              <a:t>Hình thức thi</a:t>
            </a:r>
            <a:r>
              <a:rPr lang="en-US"/>
              <a:t>: Báo cáo chuyên đề (Vấn đáp).</a:t>
            </a:r>
            <a:endParaRPr/>
          </a:p>
          <a:p>
            <a:pPr indent="0" lvl="0" marL="0" rtl="0" algn="l">
              <a:lnSpc>
                <a:spcPct val="90000"/>
              </a:lnSpc>
              <a:spcBef>
                <a:spcPts val="1000"/>
              </a:spcBef>
              <a:spcAft>
                <a:spcPts val="0"/>
              </a:spcAft>
              <a:buClr>
                <a:schemeClr val="dk1"/>
              </a:buClr>
              <a:buSzPts val="2800"/>
              <a:buNone/>
            </a:pPr>
            <a:r>
              <a:t/>
            </a:r>
            <a:endParaRPr/>
          </a:p>
        </p:txBody>
      </p:sp>
      <p:sp>
        <p:nvSpPr>
          <p:cNvPr id="108" name="Google Shape;10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09" name="Google Shape;10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8" name="Google Shape;36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69" name="Google Shape;3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70" name="Google Shape;3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71" name="Google Shape;3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42"/>
          <p:cNvPicPr preferRelativeResize="0"/>
          <p:nvPr/>
        </p:nvPicPr>
        <p:blipFill rotWithShape="1">
          <a:blip r:embed="rId3">
            <a:alphaModFix/>
          </a:blip>
          <a:srcRect b="0" l="0" r="0" t="0"/>
          <a:stretch/>
        </p:blipFill>
        <p:spPr>
          <a:xfrm>
            <a:off x="1381125" y="1690688"/>
            <a:ext cx="9761796" cy="48021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8" name="Google Shape;37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79" name="Google Shape;37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80" name="Google Shape;38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81" name="Google Shape;38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2" name="Google Shape;382;p43"/>
          <p:cNvPicPr preferRelativeResize="0"/>
          <p:nvPr/>
        </p:nvPicPr>
        <p:blipFill rotWithShape="1">
          <a:blip r:embed="rId3">
            <a:alphaModFix/>
          </a:blip>
          <a:srcRect b="0" l="0" r="0" t="0"/>
          <a:stretch/>
        </p:blipFill>
        <p:spPr>
          <a:xfrm>
            <a:off x="712382" y="574158"/>
            <a:ext cx="10419906" cy="57821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8" name="Google Shape;38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89" name="Google Shape;38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390" name="Google Shape;39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391" name="Google Shape;39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2" name="Google Shape;392;p44"/>
          <p:cNvPicPr preferRelativeResize="0"/>
          <p:nvPr/>
        </p:nvPicPr>
        <p:blipFill rotWithShape="1">
          <a:blip r:embed="rId3">
            <a:alphaModFix/>
          </a:blip>
          <a:srcRect b="0" l="0" r="0" t="0"/>
          <a:stretch/>
        </p:blipFill>
        <p:spPr>
          <a:xfrm>
            <a:off x="637953" y="365126"/>
            <a:ext cx="10715847" cy="5991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Tài liệu tham khảo</a:t>
            </a:r>
            <a:endParaRPr/>
          </a:p>
        </p:txBody>
      </p:sp>
      <p:sp>
        <p:nvSpPr>
          <p:cNvPr id="398" name="Google Shape;39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https://machinelearningcoban.com/</a:t>
            </a:r>
            <a:endParaRPr/>
          </a:p>
        </p:txBody>
      </p:sp>
      <p:sp>
        <p:nvSpPr>
          <p:cNvPr id="399" name="Google Shape;39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00" name="Google Shape;40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01" name="Google Shape;40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Chương 2:</a:t>
            </a:r>
            <a:r>
              <a:rPr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Tối ưu lồi</a:t>
            </a:r>
            <a:endParaRPr sz="4000"/>
          </a:p>
        </p:txBody>
      </p:sp>
      <p:sp>
        <p:nvSpPr>
          <p:cNvPr id="407" name="Google Shape;407;p46"/>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2.1 Một số bài toán cơ bản</a:t>
            </a:r>
            <a:endParaRPr/>
          </a:p>
          <a:p>
            <a:pPr indent="-228600" lvl="0" marL="228600" rtl="0" algn="l">
              <a:lnSpc>
                <a:spcPct val="90000"/>
              </a:lnSpc>
              <a:spcBef>
                <a:spcPts val="1000"/>
              </a:spcBef>
              <a:spcAft>
                <a:spcPts val="0"/>
              </a:spcAft>
              <a:buClr>
                <a:schemeClr val="dk1"/>
              </a:buClr>
              <a:buSzPts val="2800"/>
              <a:buChar char="•"/>
            </a:pPr>
            <a:r>
              <a:rPr lang="en-US"/>
              <a:t>2.2 Bài toán tối ưu</a:t>
            </a:r>
            <a:endParaRPr/>
          </a:p>
          <a:p>
            <a:pPr indent="-228600" lvl="0" marL="228600" rtl="0" algn="l">
              <a:lnSpc>
                <a:spcPct val="90000"/>
              </a:lnSpc>
              <a:spcBef>
                <a:spcPts val="1000"/>
              </a:spcBef>
              <a:spcAft>
                <a:spcPts val="0"/>
              </a:spcAft>
              <a:buClr>
                <a:schemeClr val="dk1"/>
              </a:buClr>
              <a:buSzPts val="2800"/>
              <a:buChar char="•"/>
            </a:pPr>
            <a:r>
              <a:rPr lang="en-US"/>
              <a:t>2.3 Bài toán tối ưu lồi</a:t>
            </a:r>
            <a:endParaRPr/>
          </a:p>
          <a:p>
            <a:pPr indent="-228600" lvl="0" marL="228600" rtl="0" algn="l">
              <a:lnSpc>
                <a:spcPct val="90000"/>
              </a:lnSpc>
              <a:spcBef>
                <a:spcPts val="1000"/>
              </a:spcBef>
              <a:spcAft>
                <a:spcPts val="0"/>
              </a:spcAft>
              <a:buClr>
                <a:schemeClr val="dk1"/>
              </a:buClr>
              <a:buSzPts val="2800"/>
              <a:buChar char="•"/>
            </a:pPr>
            <a:r>
              <a:rPr lang="en-US"/>
              <a:t>2.4 Quy hoạch tuyến tính</a:t>
            </a:r>
            <a:endParaRPr/>
          </a:p>
          <a:p>
            <a:pPr indent="-228600" lvl="0" marL="228600" rtl="0" algn="l">
              <a:lnSpc>
                <a:spcPct val="90000"/>
              </a:lnSpc>
              <a:spcBef>
                <a:spcPts val="1000"/>
              </a:spcBef>
              <a:spcAft>
                <a:spcPts val="0"/>
              </a:spcAft>
              <a:buClr>
                <a:schemeClr val="dk1"/>
              </a:buClr>
              <a:buSzPts val="2800"/>
              <a:buChar char="•"/>
            </a:pPr>
            <a:r>
              <a:rPr lang="en-US"/>
              <a:t>2.5 Quy hoạch toàn phương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08" name="Google Shape;40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09" name="Google Shape;40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10" name="Google Shape;41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1.1. Bài toán nhà xuất bản</a:t>
            </a:r>
            <a:endParaRPr/>
          </a:p>
        </p:txBody>
      </p:sp>
      <p:sp>
        <p:nvSpPr>
          <p:cNvPr id="416" name="Google Shape;416;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a:t>
            </a:r>
            <a:endParaRPr/>
          </a:p>
          <a:p>
            <a:pPr indent="0" lvl="0" marL="0" rtl="0" algn="just">
              <a:lnSpc>
                <a:spcPct val="90000"/>
              </a:lnSpc>
              <a:spcBef>
                <a:spcPts val="1000"/>
              </a:spcBef>
              <a:spcAft>
                <a:spcPts val="0"/>
              </a:spcAft>
              <a:buClr>
                <a:schemeClr val="dk1"/>
              </a:buClr>
              <a:buSzPts val="2800"/>
              <a:buNone/>
            </a:pPr>
            <a:r>
              <a:rPr lang="en-US"/>
              <a:t>Một nhà xuấn bản (NXB) nhận được đơn hàng 600 bản của cuốn “Machine Learning cơ bản” tới Thái Bình và 400 bản tới Hải Phòng. NXB đó có 800 cuốn ở kho Nam Định và 700 cuốn ở kho Hải Dương. Giá chuyển phát một cuốn sách từ Nam Định tới Thái Bình là 50,000 VND (50k), tới Hải Phòng là 100k. Giá chuyển phát một cuốn từ Hải Dương tới Thái Bình là 150k, trong khi tới Hải Phòng chỉ là 40k. Hỏi để tốn ít chi phí chuyển phát nhất, công ty đó nên phân phối mỗi kho chuyển bao nhiêu cuốn tới mỗi địa điểm?</a:t>
            </a:r>
            <a:endParaRPr/>
          </a:p>
        </p:txBody>
      </p:sp>
      <p:sp>
        <p:nvSpPr>
          <p:cNvPr id="417" name="Google Shape;41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18" name="Google Shape;41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19" name="Google Shape;41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5" name="Google Shape;425;p48"/>
          <p:cNvSpPr txBox="1"/>
          <p:nvPr>
            <p:ph idx="1" type="body"/>
          </p:nvPr>
        </p:nvSpPr>
        <p:spPr>
          <a:xfrm>
            <a:off x="838200" y="0"/>
            <a:ext cx="10515600" cy="6176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Phân tích:</a:t>
            </a:r>
            <a:endParaRPr/>
          </a:p>
        </p:txBody>
      </p:sp>
      <p:sp>
        <p:nvSpPr>
          <p:cNvPr id="426" name="Google Shape;42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27" name="Google Shape;42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28" name="Google Shape;42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9" name="Google Shape;429;p48"/>
          <p:cNvPicPr preferRelativeResize="0"/>
          <p:nvPr/>
        </p:nvPicPr>
        <p:blipFill rotWithShape="1">
          <a:blip r:embed="rId3">
            <a:alphaModFix/>
          </a:blip>
          <a:srcRect b="0" l="0" r="0" t="0"/>
          <a:stretch/>
        </p:blipFill>
        <p:spPr>
          <a:xfrm>
            <a:off x="838200" y="561975"/>
            <a:ext cx="10815084" cy="5734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5" name="Google Shape;435;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36" name="Google Shape;43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37" name="Google Shape;43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38" name="Google Shape;43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9" name="Google Shape;439;p49"/>
          <p:cNvPicPr preferRelativeResize="0"/>
          <p:nvPr/>
        </p:nvPicPr>
        <p:blipFill rotWithShape="1">
          <a:blip r:embed="rId3">
            <a:alphaModFix/>
          </a:blip>
          <a:srcRect b="0" l="0" r="0" t="0"/>
          <a:stretch/>
        </p:blipFill>
        <p:spPr>
          <a:xfrm>
            <a:off x="838200" y="839972"/>
            <a:ext cx="10347251" cy="55163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1.2. Bài toán canh tác</a:t>
            </a:r>
            <a:endParaRPr/>
          </a:p>
        </p:txBody>
      </p:sp>
      <p:sp>
        <p:nvSpPr>
          <p:cNvPr id="445" name="Google Shape;44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Mô tả:</a:t>
            </a:r>
            <a:endParaRPr/>
          </a:p>
          <a:p>
            <a:pPr indent="0" lvl="0" marL="0" rtl="0" algn="just">
              <a:lnSpc>
                <a:spcPct val="90000"/>
              </a:lnSpc>
              <a:spcBef>
                <a:spcPts val="1000"/>
              </a:spcBef>
              <a:spcAft>
                <a:spcPts val="0"/>
              </a:spcAft>
              <a:buClr>
                <a:schemeClr val="dk1"/>
              </a:buClr>
              <a:buSzPts val="2800"/>
              <a:buNone/>
            </a:pPr>
            <a:r>
              <a:rPr lang="en-US"/>
              <a:t>Một anh nông dân có tổng cộng 10ha (10 hecta) đất canh tác. Anh dự tính trồng cà phê và hồ tiêu trên số đất này với tổng chi phí cho việc trồng này là không quá 16T (triệu đồng). Chi phí để trồng cà phê là 2T cho 1ha, để trồng hồ tiêu là 1T/ha/. Thời gian trồng cà phê là 1 ngày/ha và hồ tiêu là 4 ngày/ha; trong khi anh chỉ có thời gian tổng cộng là 32 ngày. Sau khi trừ tất cả các chi phí (bao gồm chi phí trồng cây), mỗi ha cà phê mang lại lợi nhuận 5T, mỗi ha hồ tiêu mang lại lợi nhuận 3T. Hỏi anh phải trồng như thế nào để tối đa lợi nhuận? (Các số liệu có thể vô lý vì chúng đã được chọn để bài toán ra nghiệm đẹp)</a:t>
            </a:r>
            <a:endParaRPr/>
          </a:p>
        </p:txBody>
      </p:sp>
      <p:sp>
        <p:nvSpPr>
          <p:cNvPr id="446" name="Google Shape;44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47" name="Google Shape;44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48" name="Google Shape;44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54" name="Google Shape;45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55" name="Google Shape;4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56" name="Google Shape;4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57" name="Google Shape;4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8" name="Google Shape;458;p51"/>
          <p:cNvPicPr preferRelativeResize="0"/>
          <p:nvPr/>
        </p:nvPicPr>
        <p:blipFill rotWithShape="1">
          <a:blip r:embed="rId3">
            <a:alphaModFix/>
          </a:blip>
          <a:srcRect b="0" l="0" r="0" t="0"/>
          <a:stretch/>
        </p:blipFill>
        <p:spPr>
          <a:xfrm>
            <a:off x="1949080" y="472281"/>
            <a:ext cx="7200900" cy="3249113"/>
          </a:xfrm>
          <a:prstGeom prst="rect">
            <a:avLst/>
          </a:prstGeom>
          <a:noFill/>
          <a:ln>
            <a:noFill/>
          </a:ln>
        </p:spPr>
      </p:pic>
      <p:pic>
        <p:nvPicPr>
          <p:cNvPr id="459" name="Google Shape;459;p51"/>
          <p:cNvPicPr preferRelativeResize="0"/>
          <p:nvPr/>
        </p:nvPicPr>
        <p:blipFill rotWithShape="1">
          <a:blip r:embed="rId4">
            <a:alphaModFix/>
          </a:blip>
          <a:srcRect b="0" l="0" r="0" t="0"/>
          <a:stretch/>
        </p:blipFill>
        <p:spPr>
          <a:xfrm>
            <a:off x="2097936" y="4001294"/>
            <a:ext cx="4933950" cy="18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98783" y="365125"/>
            <a:ext cx="1179443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Yêu cầu cài đặt môi trường và ngôn ngữ Python</a:t>
            </a:r>
            <a:endParaRPr/>
          </a:p>
        </p:txBody>
      </p:sp>
      <p:sp>
        <p:nvSpPr>
          <p:cNvPr id="116" name="Google Shape;11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Ngôn ngữ lập trình Python: </a:t>
            </a:r>
            <a:r>
              <a:rPr lang="en-US"/>
              <a:t>Python 3.8.5 </a:t>
            </a:r>
            <a:r>
              <a:rPr b="1" lang="en-US"/>
              <a:t>(</a:t>
            </a:r>
            <a:r>
              <a:rPr lang="en-US" u="sng">
                <a:solidFill>
                  <a:schemeClr val="hlink"/>
                </a:solidFill>
                <a:hlinkClick r:id="rId3"/>
              </a:rPr>
              <a:t>https://www.python.org/downloads/windows/</a:t>
            </a:r>
            <a:r>
              <a:rPr lang="en-US"/>
              <a:t>)</a:t>
            </a:r>
            <a:endParaRPr b="1"/>
          </a:p>
          <a:p>
            <a:pPr indent="-228600" lvl="0" marL="228600" rtl="0" algn="l">
              <a:lnSpc>
                <a:spcPct val="90000"/>
              </a:lnSpc>
              <a:spcBef>
                <a:spcPts val="1000"/>
              </a:spcBef>
              <a:spcAft>
                <a:spcPts val="0"/>
              </a:spcAft>
              <a:buClr>
                <a:schemeClr val="dk1"/>
              </a:buClr>
              <a:buSzPts val="2800"/>
              <a:buChar char="•"/>
            </a:pPr>
            <a:r>
              <a:rPr b="1" lang="en-US"/>
              <a:t>Môi trường lập trình Python</a:t>
            </a:r>
            <a:r>
              <a:rPr lang="en-US"/>
              <a:t>: Sublime text (https://www.sublimetext.com/)</a:t>
            </a:r>
            <a:endParaRPr/>
          </a:p>
        </p:txBody>
      </p:sp>
      <p:sp>
        <p:nvSpPr>
          <p:cNvPr id="117" name="Google Shape;1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18" name="Google Shape;1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19" name="Google Shape;1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1.3. Bài toán đóng thùng</a:t>
            </a:r>
            <a:endParaRPr/>
          </a:p>
        </p:txBody>
      </p:sp>
      <p:sp>
        <p:nvSpPr>
          <p:cNvPr id="465" name="Google Shape;465;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Mô tả:</a:t>
            </a:r>
            <a:endParaRPr/>
          </a:p>
          <a:p>
            <a:pPr indent="0" lvl="0" marL="0" rtl="0" algn="just">
              <a:lnSpc>
                <a:spcPct val="90000"/>
              </a:lnSpc>
              <a:spcBef>
                <a:spcPts val="1000"/>
              </a:spcBef>
              <a:spcAft>
                <a:spcPts val="0"/>
              </a:spcAft>
              <a:buClr>
                <a:srgbClr val="000000"/>
              </a:buClr>
              <a:buSzPts val="2800"/>
              <a:buNone/>
            </a:pPr>
            <a:r>
              <a:rPr b="0" i="0" lang="en-US">
                <a:solidFill>
                  <a:srgbClr val="000000"/>
                </a:solidFill>
                <a:latin typeface="Arial"/>
                <a:ea typeface="Arial"/>
                <a:cs typeface="Arial"/>
                <a:sym typeface="Arial"/>
              </a:rPr>
              <a:t>Một công ty phải chuyển 400 m3m3 cát tới địa điểm xây dựng ở bên kia sông bằng cách thuê một chiếc xà lan. Ngoài chi phí vận chuyển một lượt đi về là 100k của chiếc xà lan, công ty đó phải thiết kế một thùng hình hộp chữ nhật đặt trên xà lan để đựng cát. Chiếc thùng này không cần nắp, chi phí cho các mặt xung quanh là 1T/m2m2, cho mặt đáy là 2T/m2m2. Hỏi kích thước của chiếc thùng đó như thế nào để tổng chi phí vận chuyển là nhỏ nhất. Để cho đơn giản, giả sử cát chỉ được đổ ngang hoặc thấp hơn với phần trên của thành thùng, không có ngọn. Giả sử thêm rằng xà lan </a:t>
            </a:r>
            <a:r>
              <a:rPr b="0" i="1" lang="en-US">
                <a:solidFill>
                  <a:srgbClr val="000000"/>
                </a:solidFill>
                <a:latin typeface="Arial"/>
                <a:ea typeface="Arial"/>
                <a:cs typeface="Arial"/>
                <a:sym typeface="Arial"/>
              </a:rPr>
              <a:t>rộng vô hạn</a:t>
            </a:r>
            <a:r>
              <a:rPr b="0" i="0" lang="en-US">
                <a:solidFill>
                  <a:srgbClr val="000000"/>
                </a:solidFill>
                <a:latin typeface="Arial"/>
                <a:ea typeface="Arial"/>
                <a:cs typeface="Arial"/>
                <a:sym typeface="Arial"/>
              </a:rPr>
              <a:t> và chứa được sức nặng vô hạn, giả sử này khiến bài toán dễ giải hơn.</a:t>
            </a:r>
            <a:endParaRPr/>
          </a:p>
        </p:txBody>
      </p:sp>
      <p:sp>
        <p:nvSpPr>
          <p:cNvPr id="466" name="Google Shape;46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67" name="Google Shape;46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68" name="Google Shape;46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74" name="Google Shape;474;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75" name="Google Shape;47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76" name="Google Shape;47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77" name="Google Shape;47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8" name="Google Shape;478;p53"/>
          <p:cNvPicPr preferRelativeResize="0"/>
          <p:nvPr/>
        </p:nvPicPr>
        <p:blipFill rotWithShape="1">
          <a:blip r:embed="rId3">
            <a:alphaModFix/>
          </a:blip>
          <a:srcRect b="0" l="0" r="0" t="0"/>
          <a:stretch/>
        </p:blipFill>
        <p:spPr>
          <a:xfrm>
            <a:off x="595423" y="365126"/>
            <a:ext cx="10122196" cy="59080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2.2 Bài toán tối ưu</a:t>
            </a:r>
            <a:endParaRPr/>
          </a:p>
        </p:txBody>
      </p:sp>
      <p:sp>
        <p:nvSpPr>
          <p:cNvPr id="484" name="Google Shape;484;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85" name="Google Shape;48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86" name="Google Shape;48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87" name="Google Shape;48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8" name="Google Shape;488;p54"/>
          <p:cNvPicPr preferRelativeResize="0"/>
          <p:nvPr/>
        </p:nvPicPr>
        <p:blipFill rotWithShape="1">
          <a:blip r:embed="rId3">
            <a:alphaModFix/>
          </a:blip>
          <a:srcRect b="0" l="0" r="0" t="0"/>
          <a:stretch/>
        </p:blipFill>
        <p:spPr>
          <a:xfrm>
            <a:off x="838201" y="1488558"/>
            <a:ext cx="10017643" cy="500431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923261" y="136525"/>
            <a:ext cx="10515600" cy="6662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Bài toán tối ưu lồi</a:t>
            </a:r>
            <a:endParaRPr/>
          </a:p>
        </p:txBody>
      </p:sp>
      <p:sp>
        <p:nvSpPr>
          <p:cNvPr id="494" name="Google Shape;494;p55"/>
          <p:cNvSpPr txBox="1"/>
          <p:nvPr>
            <p:ph idx="1" type="body"/>
          </p:nvPr>
        </p:nvSpPr>
        <p:spPr>
          <a:xfrm>
            <a:off x="838200" y="882502"/>
            <a:ext cx="10515600" cy="52944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Định nghĩa</a:t>
            </a:r>
            <a:endParaRPr b="0" i="0">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
        <p:nvSpPr>
          <p:cNvPr id="495" name="Google Shape;49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496" name="Google Shape;49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497" name="Google Shape;49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8" name="Google Shape;498;p55"/>
          <p:cNvPicPr preferRelativeResize="0"/>
          <p:nvPr/>
        </p:nvPicPr>
        <p:blipFill rotWithShape="1">
          <a:blip r:embed="rId3">
            <a:alphaModFix/>
          </a:blip>
          <a:srcRect b="0" l="0" r="0" t="0"/>
          <a:stretch/>
        </p:blipFill>
        <p:spPr>
          <a:xfrm>
            <a:off x="923262" y="1231900"/>
            <a:ext cx="10230292" cy="5124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Giới thiệu thư viện CVXOPT</a:t>
            </a:r>
            <a:endParaRPr/>
          </a:p>
        </p:txBody>
      </p:sp>
      <p:sp>
        <p:nvSpPr>
          <p:cNvPr id="504" name="Google Shape;504;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7AB7"/>
              </a:buClr>
              <a:buSzPts val="2800"/>
              <a:buChar char="•"/>
            </a:pPr>
            <a:r>
              <a:rPr b="0" i="0" lang="en-US" u="sng" strike="noStrike">
                <a:solidFill>
                  <a:schemeClr val="hlink"/>
                </a:solidFill>
                <a:latin typeface="Arial"/>
                <a:ea typeface="Arial"/>
                <a:cs typeface="Arial"/>
                <a:sym typeface="Arial"/>
                <a:hlinkClick r:id="rId3"/>
              </a:rPr>
              <a:t>CVXOPT</a:t>
            </a:r>
            <a:r>
              <a:rPr b="0" i="0" lang="en-US">
                <a:solidFill>
                  <a:srgbClr val="000000"/>
                </a:solidFill>
                <a:latin typeface="Arial"/>
                <a:ea typeface="Arial"/>
                <a:cs typeface="Arial"/>
                <a:sym typeface="Arial"/>
              </a:rPr>
              <a:t> là một thư viện miễn phí trên Python giúp giải rất nhiều các bài toán trong cuốn sách Convex Optimization ở phần Tài liệu tham khảo. Tác giả thứ hai của cuốn sách này, Lieven Vandenberghe, chính là đồng tác giả của thư viện này. Hướng dẫn cài đặt, tài liệu hướng dẫn, và các ví dụ mẫu của thư viện này cũng có đầy đủ trên trang web </a:t>
            </a:r>
            <a:r>
              <a:rPr b="0" i="0" lang="en-US" u="sng" strike="noStrike">
                <a:solidFill>
                  <a:schemeClr val="hlink"/>
                </a:solidFill>
                <a:latin typeface="Arial"/>
                <a:ea typeface="Arial"/>
                <a:cs typeface="Arial"/>
                <a:sym typeface="Arial"/>
                <a:hlinkClick r:id="rId4"/>
              </a:rPr>
              <a:t>CVXOPT</a:t>
            </a:r>
            <a:r>
              <a:rPr b="0" i="0" lang="en-US">
                <a:solidFill>
                  <a:srgbClr val="000000"/>
                </a:solidFill>
                <a:latin typeface="Arial"/>
                <a:ea typeface="Arial"/>
                <a:cs typeface="Arial"/>
                <a:sym typeface="Arial"/>
              </a:rPr>
              <a:t>.</a:t>
            </a:r>
            <a:endParaRPr/>
          </a:p>
        </p:txBody>
      </p:sp>
      <p:sp>
        <p:nvSpPr>
          <p:cNvPr id="505" name="Google Shape;50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06" name="Google Shape;50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07" name="Google Shape;50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Quy hoạch tuyến tính</a:t>
            </a:r>
            <a:endParaRPr/>
          </a:p>
        </p:txBody>
      </p:sp>
      <p:sp>
        <p:nvSpPr>
          <p:cNvPr id="513" name="Google Shape;513;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Chúng ta cùng bắt đầu với lớp các bài toán đơn giản nhất trong Convex Optimization - Linear Programming (LP, một số tài liệu cũng gọi là </a:t>
            </a:r>
            <a:r>
              <a:rPr b="0" i="1" lang="en-US">
                <a:solidFill>
                  <a:srgbClr val="000000"/>
                </a:solidFill>
                <a:latin typeface="Arial"/>
                <a:ea typeface="Arial"/>
                <a:cs typeface="Arial"/>
                <a:sym typeface="Arial"/>
              </a:rPr>
              <a:t>Linear Program</a:t>
            </a:r>
            <a:r>
              <a:rPr b="0" i="0" lang="en-US">
                <a:solidFill>
                  <a:srgbClr val="000000"/>
                </a:solidFill>
                <a:latin typeface="Arial"/>
                <a:ea typeface="Arial"/>
                <a:cs typeface="Arial"/>
                <a:sym typeface="Arial"/>
              </a:rPr>
              <a:t>), trong đó hàm mục tiêu f0f0 và hàm bất đẳng thức ràng buộc fi,i=1,…,mfi,i=1,…,m đều là các hàm tuyến tính cộng với một hằng số (tức </a:t>
            </a:r>
            <a:r>
              <a:rPr b="0" i="0" lang="en-US" u="sng" strike="noStrike">
                <a:solidFill>
                  <a:schemeClr val="hlink"/>
                </a:solidFill>
                <a:latin typeface="Arial"/>
                <a:ea typeface="Arial"/>
                <a:cs typeface="Arial"/>
                <a:sym typeface="Arial"/>
                <a:hlinkClick r:id="rId3"/>
              </a:rPr>
              <a:t>hàm </a:t>
            </a:r>
            <a:r>
              <a:rPr b="0" i="1" lang="en-US" u="sng" strike="noStrike">
                <a:solidFill>
                  <a:schemeClr val="hlink"/>
                </a:solidFill>
                <a:latin typeface="Arial"/>
                <a:ea typeface="Arial"/>
                <a:cs typeface="Arial"/>
                <a:sym typeface="Arial"/>
                <a:hlinkClick r:id="rId4"/>
              </a:rPr>
              <a:t>affine</a:t>
            </a:r>
            <a:r>
              <a:rPr b="0" i="0" lang="en-US">
                <a:solidFill>
                  <a:srgbClr val="000000"/>
                </a:solidFill>
                <a:latin typeface="Arial"/>
                <a:ea typeface="Arial"/>
                <a:cs typeface="Arial"/>
                <a:sym typeface="Arial"/>
              </a:rPr>
              <a:t>).</a:t>
            </a:r>
            <a:endParaRPr/>
          </a:p>
        </p:txBody>
      </p:sp>
      <p:sp>
        <p:nvSpPr>
          <p:cNvPr id="514" name="Google Shape;51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15" name="Google Shape;51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16" name="Google Shape;51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Dạng tổng quát của</a:t>
            </a:r>
            <a:r>
              <a:rPr lang="en-US">
                <a:solidFill>
                  <a:srgbClr val="000000"/>
                </a:solidFill>
                <a:latin typeface="Arial"/>
                <a:ea typeface="Arial"/>
                <a:cs typeface="Arial"/>
                <a:sym typeface="Arial"/>
              </a:rPr>
              <a:t> Quy hoạch tuyến tính (LP)</a:t>
            </a:r>
            <a:endParaRPr/>
          </a:p>
        </p:txBody>
      </p:sp>
      <p:sp>
        <p:nvSpPr>
          <p:cNvPr id="522" name="Google Shape;522;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23" name="Google Shape;523;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24" name="Google Shape;524;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25" name="Google Shape;52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6" name="Google Shape;526;p58"/>
          <p:cNvPicPr preferRelativeResize="0"/>
          <p:nvPr/>
        </p:nvPicPr>
        <p:blipFill rotWithShape="1">
          <a:blip r:embed="rId3">
            <a:alphaModFix/>
          </a:blip>
          <a:srcRect b="0" l="0" r="0" t="0"/>
          <a:stretch/>
        </p:blipFill>
        <p:spPr>
          <a:xfrm>
            <a:off x="520995" y="1690688"/>
            <a:ext cx="10196624" cy="48021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9"/>
          <p:cNvSpPr txBox="1"/>
          <p:nvPr>
            <p:ph type="title"/>
          </p:nvPr>
        </p:nvSpPr>
        <p:spPr>
          <a:xfrm>
            <a:off x="838200" y="18256"/>
            <a:ext cx="10515600" cy="4532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Dạng tiêu chuẩn của LP</a:t>
            </a:r>
            <a:endParaRPr/>
          </a:p>
        </p:txBody>
      </p:sp>
      <p:sp>
        <p:nvSpPr>
          <p:cNvPr id="532" name="Google Shape;532;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33" name="Google Shape;53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34" name="Google Shape;53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35" name="Google Shape;53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6" name="Google Shape;536;p59"/>
          <p:cNvPicPr preferRelativeResize="0"/>
          <p:nvPr/>
        </p:nvPicPr>
        <p:blipFill rotWithShape="1">
          <a:blip r:embed="rId3">
            <a:alphaModFix/>
          </a:blip>
          <a:srcRect b="0" l="0" r="0" t="0"/>
          <a:stretch/>
        </p:blipFill>
        <p:spPr>
          <a:xfrm>
            <a:off x="2471737" y="471487"/>
            <a:ext cx="7248525" cy="5915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0"/>
          <p:cNvSpPr txBox="1"/>
          <p:nvPr>
            <p:ph type="title"/>
          </p:nvPr>
        </p:nvSpPr>
        <p:spPr>
          <a:xfrm>
            <a:off x="838200" y="21930"/>
            <a:ext cx="10515600" cy="699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Giải LP bằng CVXOPT</a:t>
            </a:r>
            <a:endParaRPr/>
          </a:p>
        </p:txBody>
      </p:sp>
      <p:sp>
        <p:nvSpPr>
          <p:cNvPr id="542" name="Google Shape;542;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43" name="Google Shape;54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44" name="Google Shape;54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45" name="Google Shape;54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46" name="Google Shape;546;p60"/>
          <p:cNvPicPr preferRelativeResize="0"/>
          <p:nvPr/>
        </p:nvPicPr>
        <p:blipFill rotWithShape="1">
          <a:blip r:embed="rId3">
            <a:alphaModFix/>
          </a:blip>
          <a:srcRect b="0" l="0" r="0" t="0"/>
          <a:stretch/>
        </p:blipFill>
        <p:spPr>
          <a:xfrm>
            <a:off x="838201" y="721020"/>
            <a:ext cx="8879957" cy="6115050"/>
          </a:xfrm>
          <a:prstGeom prst="rect">
            <a:avLst/>
          </a:prstGeom>
          <a:noFill/>
          <a:ln>
            <a:noFill/>
          </a:ln>
        </p:spPr>
      </p:pic>
      <p:pic>
        <p:nvPicPr>
          <p:cNvPr id="547" name="Google Shape;547;p60"/>
          <p:cNvPicPr preferRelativeResize="0"/>
          <p:nvPr/>
        </p:nvPicPr>
        <p:blipFill rotWithShape="1">
          <a:blip r:embed="rId4">
            <a:alphaModFix/>
          </a:blip>
          <a:srcRect b="0" l="0" r="0" t="0"/>
          <a:stretch/>
        </p:blipFill>
        <p:spPr>
          <a:xfrm>
            <a:off x="9840654" y="5279841"/>
            <a:ext cx="1390650" cy="876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53" name="Google Shape;553;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54" name="Google Shape;55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55" name="Google Shape;55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56" name="Google Shape;55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7" name="Google Shape;557;p61"/>
          <p:cNvPicPr preferRelativeResize="0"/>
          <p:nvPr/>
        </p:nvPicPr>
        <p:blipFill rotWithShape="1">
          <a:blip r:embed="rId3">
            <a:alphaModFix/>
          </a:blip>
          <a:srcRect b="0" l="0" r="0" t="0"/>
          <a:stretch/>
        </p:blipFill>
        <p:spPr>
          <a:xfrm>
            <a:off x="584791" y="255181"/>
            <a:ext cx="10898372" cy="61011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38200" y="147982"/>
            <a:ext cx="10515600" cy="10661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Yêu cầu cài đặt công cụ</a:t>
            </a:r>
            <a:endParaRPr b="1"/>
          </a:p>
        </p:txBody>
      </p:sp>
      <p:sp>
        <p:nvSpPr>
          <p:cNvPr id="125" name="Google Shape;125;p17"/>
          <p:cNvSpPr txBox="1"/>
          <p:nvPr>
            <p:ph idx="1" type="body"/>
          </p:nvPr>
        </p:nvSpPr>
        <p:spPr>
          <a:xfrm>
            <a:off x="838200" y="1431236"/>
            <a:ext cx="10515600" cy="47457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Scikit-learn (</a:t>
            </a:r>
            <a:r>
              <a:rPr lang="en-US" u="sng">
                <a:solidFill>
                  <a:schemeClr val="hlink"/>
                </a:solidFill>
                <a:hlinkClick r:id="rId3"/>
              </a:rPr>
              <a:t>https://scikit-learn.org/</a:t>
            </a:r>
            <a:r>
              <a:rPr lang="en-US"/>
              <a:t>)</a:t>
            </a:r>
            <a:endParaRPr/>
          </a:p>
          <a:p>
            <a:pPr indent="-228600" lvl="0" marL="228600" rtl="0" algn="l">
              <a:lnSpc>
                <a:spcPct val="90000"/>
              </a:lnSpc>
              <a:spcBef>
                <a:spcPts val="1000"/>
              </a:spcBef>
              <a:spcAft>
                <a:spcPts val="0"/>
              </a:spcAft>
              <a:buClr>
                <a:schemeClr val="dk1"/>
              </a:buClr>
              <a:buSzPts val="2800"/>
              <a:buChar char="•"/>
            </a:pPr>
            <a:r>
              <a:rPr lang="en-US"/>
              <a:t>PCA trong Scikit-learn (</a:t>
            </a:r>
            <a:r>
              <a:rPr lang="en-US" u="sng">
                <a:solidFill>
                  <a:schemeClr val="hlink"/>
                </a:solidFill>
                <a:hlinkClick r:id="rId4"/>
              </a:rPr>
              <a:t>https://scikit-learn.org/stable/modules/generated/sklearn.decomposition.PCA.html</a:t>
            </a:r>
            <a:r>
              <a:rPr lang="en-US"/>
              <a:t>)</a:t>
            </a:r>
            <a:endParaRPr/>
          </a:p>
          <a:p>
            <a:pPr indent="-228600" lvl="0" marL="228600" rtl="0" algn="l">
              <a:lnSpc>
                <a:spcPct val="90000"/>
              </a:lnSpc>
              <a:spcBef>
                <a:spcPts val="1000"/>
              </a:spcBef>
              <a:spcAft>
                <a:spcPts val="0"/>
              </a:spcAft>
              <a:buClr>
                <a:schemeClr val="dk1"/>
              </a:buClr>
              <a:buSzPts val="2800"/>
              <a:buChar char="•"/>
            </a:pPr>
            <a:r>
              <a:rPr lang="en-US"/>
              <a:t>LDA trong Scikit-learn (</a:t>
            </a:r>
            <a:r>
              <a:rPr lang="en-US" u="sng">
                <a:solidFill>
                  <a:schemeClr val="hlink"/>
                </a:solidFill>
                <a:hlinkClick r:id="rId5"/>
              </a:rPr>
              <a:t>https://scikit-learn.org/0.16/modules/generated/sklearn.lda.LDA.html</a:t>
            </a:r>
            <a:r>
              <a:rPr lang="en-US"/>
              <a:t>)</a:t>
            </a:r>
            <a:endParaRPr/>
          </a:p>
        </p:txBody>
      </p:sp>
      <p:sp>
        <p:nvSpPr>
          <p:cNvPr id="126" name="Google Shape;1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27" name="Google Shape;1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28" name="Google Shape;1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838200" y="136525"/>
            <a:ext cx="11353800" cy="88951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Quy hoạch toàn phương (</a:t>
            </a:r>
            <a:r>
              <a:rPr b="0" i="0" lang="en-US">
                <a:solidFill>
                  <a:srgbClr val="000000"/>
                </a:solidFill>
                <a:latin typeface="Arial"/>
                <a:ea typeface="Arial"/>
                <a:cs typeface="Arial"/>
                <a:sym typeface="Arial"/>
              </a:rPr>
              <a:t>Quadratic Programming)</a:t>
            </a:r>
            <a:endParaRPr/>
          </a:p>
        </p:txBody>
      </p:sp>
      <p:sp>
        <p:nvSpPr>
          <p:cNvPr id="563" name="Google Shape;563;p62"/>
          <p:cNvSpPr txBox="1"/>
          <p:nvPr>
            <p:ph idx="1" type="body"/>
          </p:nvPr>
        </p:nvSpPr>
        <p:spPr>
          <a:xfrm>
            <a:off x="838200" y="1026042"/>
            <a:ext cx="10515600" cy="515092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64" name="Google Shape;564;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65" name="Google Shape;565;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66" name="Google Shape;566;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67" name="Google Shape;567;p62"/>
          <p:cNvPicPr preferRelativeResize="0"/>
          <p:nvPr/>
        </p:nvPicPr>
        <p:blipFill rotWithShape="1">
          <a:blip r:embed="rId3">
            <a:alphaModFix/>
          </a:blip>
          <a:srcRect b="0" l="0" r="0" t="0"/>
          <a:stretch/>
        </p:blipFill>
        <p:spPr>
          <a:xfrm>
            <a:off x="1260733" y="1191677"/>
            <a:ext cx="7267575" cy="2409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 </a:t>
            </a:r>
            <a:endParaRPr/>
          </a:p>
        </p:txBody>
      </p:sp>
      <p:sp>
        <p:nvSpPr>
          <p:cNvPr id="573" name="Google Shape;573;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74" name="Google Shape;574;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75" name="Google Shape;575;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76" name="Google Shape;57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7" name="Google Shape;577;p63"/>
          <p:cNvPicPr preferRelativeResize="0"/>
          <p:nvPr/>
        </p:nvPicPr>
        <p:blipFill rotWithShape="1">
          <a:blip r:embed="rId3">
            <a:alphaModFix/>
          </a:blip>
          <a:srcRect b="0" l="0" r="0" t="0"/>
          <a:stretch/>
        </p:blipFill>
        <p:spPr>
          <a:xfrm>
            <a:off x="2990850" y="289958"/>
            <a:ext cx="5619750" cy="5810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83" name="Google Shape;583;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84" name="Google Shape;584;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85" name="Google Shape;585;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86" name="Google Shape;586;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7" name="Google Shape;587;p64"/>
          <p:cNvPicPr preferRelativeResize="0"/>
          <p:nvPr/>
        </p:nvPicPr>
        <p:blipFill rotWithShape="1">
          <a:blip r:embed="rId3">
            <a:alphaModFix/>
          </a:blip>
          <a:srcRect b="0" l="0" r="0" t="0"/>
          <a:stretch/>
        </p:blipFill>
        <p:spPr>
          <a:xfrm>
            <a:off x="1073888" y="365125"/>
            <a:ext cx="10653824" cy="556784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5"/>
          <p:cNvSpPr txBox="1"/>
          <p:nvPr>
            <p:ph type="title"/>
          </p:nvPr>
        </p:nvSpPr>
        <p:spPr>
          <a:xfrm>
            <a:off x="838200" y="136525"/>
            <a:ext cx="10515600" cy="5445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Bài tập: Sử dụng CVXOPT giải các bài toán</a:t>
            </a:r>
            <a:endParaRPr/>
          </a:p>
        </p:txBody>
      </p:sp>
      <p:sp>
        <p:nvSpPr>
          <p:cNvPr id="593" name="Google Shape;593;p65"/>
          <p:cNvSpPr txBox="1"/>
          <p:nvPr>
            <p:ph idx="1" type="body"/>
          </p:nvPr>
        </p:nvSpPr>
        <p:spPr>
          <a:xfrm>
            <a:off x="838200" y="681038"/>
            <a:ext cx="10515600" cy="54959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Bài 1: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Bài 2:</a:t>
            </a:r>
            <a:endParaRPr/>
          </a:p>
        </p:txBody>
      </p:sp>
      <p:sp>
        <p:nvSpPr>
          <p:cNvPr id="594" name="Google Shape;594;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595" name="Google Shape;595;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596" name="Google Shape;596;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7" name="Google Shape;597;p65"/>
          <p:cNvPicPr preferRelativeResize="0"/>
          <p:nvPr/>
        </p:nvPicPr>
        <p:blipFill rotWithShape="1">
          <a:blip r:embed="rId3">
            <a:alphaModFix/>
          </a:blip>
          <a:srcRect b="0" l="0" r="0" t="0"/>
          <a:stretch/>
        </p:blipFill>
        <p:spPr>
          <a:xfrm>
            <a:off x="2209800" y="3654494"/>
            <a:ext cx="4667250" cy="2305050"/>
          </a:xfrm>
          <a:prstGeom prst="rect">
            <a:avLst/>
          </a:prstGeom>
          <a:noFill/>
          <a:ln>
            <a:noFill/>
          </a:ln>
        </p:spPr>
      </p:pic>
      <p:pic>
        <p:nvPicPr>
          <p:cNvPr id="598" name="Google Shape;598;p65"/>
          <p:cNvPicPr preferRelativeResize="0"/>
          <p:nvPr/>
        </p:nvPicPr>
        <p:blipFill rotWithShape="1">
          <a:blip r:embed="rId4">
            <a:alphaModFix/>
          </a:blip>
          <a:srcRect b="0" l="0" r="0" t="0"/>
          <a:stretch/>
        </p:blipFill>
        <p:spPr>
          <a:xfrm>
            <a:off x="2275232" y="749575"/>
            <a:ext cx="4536386" cy="218826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Bài tập (Tiếp)</a:t>
            </a:r>
            <a:endParaRPr/>
          </a:p>
        </p:txBody>
      </p:sp>
      <p:sp>
        <p:nvSpPr>
          <p:cNvPr id="604" name="Google Shape;604;p66"/>
          <p:cNvSpPr txBox="1"/>
          <p:nvPr>
            <p:ph idx="1" type="body"/>
          </p:nvPr>
        </p:nvSpPr>
        <p:spPr>
          <a:xfrm>
            <a:off x="838200" y="1550504"/>
            <a:ext cx="10515600" cy="46264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Bài 3:</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05" name="Google Shape;60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06" name="Google Shape;60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07" name="Google Shape;60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8" name="Google Shape;608;p66"/>
          <p:cNvPicPr preferRelativeResize="0"/>
          <p:nvPr/>
        </p:nvPicPr>
        <p:blipFill rotWithShape="1">
          <a:blip r:embed="rId3">
            <a:alphaModFix/>
          </a:blip>
          <a:srcRect b="0" l="0" r="0" t="0"/>
          <a:stretch/>
        </p:blipFill>
        <p:spPr>
          <a:xfrm>
            <a:off x="2209800" y="1870075"/>
            <a:ext cx="6284843" cy="225506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14" name="Google Shape;614;p67"/>
          <p:cNvSpPr txBox="1"/>
          <p:nvPr>
            <p:ph idx="1" type="body"/>
          </p:nvPr>
        </p:nvSpPr>
        <p:spPr>
          <a:xfrm>
            <a:off x="838200" y="1825624"/>
            <a:ext cx="10515600" cy="4530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https://cvxopt.org/</a:t>
            </a:r>
            <a:endParaRPr/>
          </a:p>
          <a:p>
            <a:pPr indent="0" lvl="0" marL="0" rtl="0" algn="l">
              <a:lnSpc>
                <a:spcPct val="90000"/>
              </a:lnSpc>
              <a:spcBef>
                <a:spcPts val="1000"/>
              </a:spcBef>
              <a:spcAft>
                <a:spcPts val="0"/>
              </a:spcAft>
              <a:buClr>
                <a:srgbClr val="404040"/>
              </a:buClr>
              <a:buSzPts val="2800"/>
              <a:buNone/>
            </a:pPr>
            <a:r>
              <a:rPr b="0" i="0" lang="en-US">
                <a:solidFill>
                  <a:srgbClr val="404040"/>
                </a:solidFill>
                <a:latin typeface="Lato"/>
                <a:ea typeface="Lato"/>
                <a:cs typeface="Lato"/>
                <a:sym typeface="Lato"/>
              </a:rPr>
              <a:t>CVXOPT is a free software package for convex optimization based on the Python programming language. It can be used with the interactive Python interpreter, on the command line by executing Python scripts, or integrated in other software via Python extension modules. Its main purpose is to make the development of software for convex optimization applications straightforward by building on Python’s extensive standard library and on the strengths of Python as a high-level programming language.</a:t>
            </a:r>
            <a:endParaRPr/>
          </a:p>
        </p:txBody>
      </p:sp>
      <p:sp>
        <p:nvSpPr>
          <p:cNvPr id="615" name="Google Shape;615;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16" name="Google Shape;616;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17" name="Google Shape;617;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8"/>
          <p:cNvSpPr txBox="1"/>
          <p:nvPr>
            <p:ph type="title"/>
          </p:nvPr>
        </p:nvSpPr>
        <p:spPr>
          <a:xfrm>
            <a:off x="838200" y="365125"/>
            <a:ext cx="10515600" cy="10915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Chương 3: Giảm chiều qua phân tích thành phần chính</a:t>
            </a:r>
            <a:endParaRPr/>
          </a:p>
        </p:txBody>
      </p:sp>
      <p:sp>
        <p:nvSpPr>
          <p:cNvPr id="623" name="Google Shape;623;p68"/>
          <p:cNvSpPr txBox="1"/>
          <p:nvPr>
            <p:ph idx="1" type="body"/>
          </p:nvPr>
        </p:nvSpPr>
        <p:spPr>
          <a:xfrm>
            <a:off x="838199" y="1825625"/>
            <a:ext cx="1094298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Giới thiệu</a:t>
            </a:r>
            <a:r>
              <a:rPr lang="en-US"/>
              <a:t>: Dữ liệu nhiều chiều: dữ liệu hình ảnh (image data), dữ liệu video, dữ liệu audio, dữ liệu văn bản (document data), dữ liệu viết tay (handwritten data)… Các dữ liệu này được biểu diễn bởi các thuộc tính không gian, thời gian...</a:t>
            </a:r>
            <a:endParaRPr/>
          </a:p>
        </p:txBody>
      </p:sp>
      <p:sp>
        <p:nvSpPr>
          <p:cNvPr id="624" name="Google Shape;6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25" name="Google Shape;6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26" name="Google Shape;6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9"/>
          <p:cNvSpPr txBox="1"/>
          <p:nvPr>
            <p:ph type="title"/>
          </p:nvPr>
        </p:nvSpPr>
        <p:spPr>
          <a:xfrm>
            <a:off x="838200" y="365126"/>
            <a:ext cx="10515600" cy="8010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32" name="Google Shape;632;p69"/>
          <p:cNvSpPr txBox="1"/>
          <p:nvPr>
            <p:ph idx="1" type="body"/>
          </p:nvPr>
        </p:nvSpPr>
        <p:spPr>
          <a:xfrm>
            <a:off x="132522" y="0"/>
            <a:ext cx="11873948" cy="649287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Dimensionality Reduction (Giảm chiều): là việc đi tìm một hàm số, hàm số này lấy đầu vào là một điểm dữ liệu ban đầu </a:t>
            </a:r>
            <a:r>
              <a:rPr lang="en-US">
                <a:solidFill>
                  <a:srgbClr val="000000"/>
                </a:solidFill>
                <a:latin typeface="Arial"/>
                <a:ea typeface="Arial"/>
                <a:cs typeface="Arial"/>
                <a:sym typeface="Arial"/>
              </a:rPr>
              <a:t>x, d</a:t>
            </a:r>
            <a:r>
              <a:rPr b="0" i="0" lang="en-US">
                <a:solidFill>
                  <a:srgbClr val="000000"/>
                </a:solidFill>
                <a:latin typeface="Arial"/>
                <a:ea typeface="Arial"/>
                <a:cs typeface="Arial"/>
                <a:sym typeface="Arial"/>
              </a:rPr>
              <a:t>-chiều, d rất lớn, và tạo ra một điểm dữ liệu mới z</a:t>
            </a:r>
            <a:r>
              <a:rPr lang="en-US">
                <a:solidFill>
                  <a:srgbClr val="000000"/>
                </a:solidFill>
                <a:latin typeface="Arial"/>
                <a:ea typeface="Arial"/>
                <a:cs typeface="Arial"/>
                <a:sym typeface="Arial"/>
              </a:rPr>
              <a:t>, </a:t>
            </a:r>
            <a:r>
              <a:rPr b="0" i="0" lang="en-US">
                <a:solidFill>
                  <a:srgbClr val="000000"/>
                </a:solidFill>
                <a:latin typeface="Arial"/>
                <a:ea typeface="Arial"/>
                <a:cs typeface="Arial"/>
                <a:sym typeface="Arial"/>
              </a:rPr>
              <a:t>có số chiều d’&lt;</a:t>
            </a:r>
            <a:r>
              <a:rPr lang="en-US">
                <a:solidFill>
                  <a:srgbClr val="000000"/>
                </a:solidFill>
                <a:latin typeface="Arial"/>
                <a:ea typeface="Arial"/>
                <a:cs typeface="Arial"/>
                <a:sym typeface="Arial"/>
              </a:rPr>
              <a:t>d</a:t>
            </a:r>
            <a:r>
              <a:rPr b="0" i="0" lang="en-US">
                <a:solidFill>
                  <a:srgbClr val="000000"/>
                </a:solidFill>
                <a:latin typeface="Arial"/>
                <a:ea typeface="Arial"/>
                <a:cs typeface="Arial"/>
                <a:sym typeface="Arial"/>
              </a:rPr>
              <a:t>.</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Arial"/>
                <a:ea typeface="Arial"/>
                <a:cs typeface="Arial"/>
                <a:sym typeface="Arial"/>
              </a:rPr>
              <a:t>Một phương pháp đơn giản nhất trong các thuật toán Dimensionality Reduction dựa trên một mô hình tuyến tính. Phương pháp này có tên là </a:t>
            </a:r>
            <a:r>
              <a:rPr b="0" i="1" lang="en-US">
                <a:solidFill>
                  <a:srgbClr val="000000"/>
                </a:solidFill>
                <a:latin typeface="Arial"/>
                <a:ea typeface="Arial"/>
                <a:cs typeface="Arial"/>
                <a:sym typeface="Arial"/>
              </a:rPr>
              <a:t>Principal Component Analysis</a:t>
            </a:r>
            <a:r>
              <a:rPr b="0" i="0" lang="en-US">
                <a:solidFill>
                  <a:srgbClr val="000000"/>
                </a:solidFill>
                <a:latin typeface="Arial"/>
                <a:ea typeface="Arial"/>
                <a:cs typeface="Arial"/>
                <a:sym typeface="Arial"/>
              </a:rPr>
              <a:t> (PCA), tức </a:t>
            </a:r>
            <a:r>
              <a:rPr b="0" i="1" lang="en-US">
                <a:solidFill>
                  <a:srgbClr val="000000"/>
                </a:solidFill>
                <a:latin typeface="Arial"/>
                <a:ea typeface="Arial"/>
                <a:cs typeface="Arial"/>
                <a:sym typeface="Arial"/>
              </a:rPr>
              <a:t>Phân tích thành phần chính</a:t>
            </a:r>
            <a:r>
              <a:rPr b="0" i="0" lang="en-US">
                <a:solidFill>
                  <a:srgbClr val="000000"/>
                </a:solidFill>
                <a:latin typeface="Arial"/>
                <a:ea typeface="Arial"/>
                <a:cs typeface="Arial"/>
                <a:sym typeface="Arial"/>
              </a:rPr>
              <a:t>. Phương pháp này dựa trên quan sát rằng dữ liệu thường không phân bố ngẫu nhiên trong không gian mà thường phân bố gần các đường/mặt đặc biệt nào đó. PCA xem xét một trường hợp đặc biệt khi các mặt đặc biệt đó có dạng tuyến tính là các không gian con (subspace).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33" name="Google Shape;63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34" name="Google Shape;63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35" name="Google Shape;63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6" name="Google Shape;636;p69"/>
          <p:cNvPicPr preferRelativeResize="0"/>
          <p:nvPr/>
        </p:nvPicPr>
        <p:blipFill rotWithShape="1">
          <a:blip r:embed="rId3">
            <a:alphaModFix/>
          </a:blip>
          <a:srcRect b="0" l="0" r="0" t="0"/>
          <a:stretch/>
        </p:blipFill>
        <p:spPr>
          <a:xfrm>
            <a:off x="1338470" y="1394792"/>
            <a:ext cx="9806608" cy="1905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0"/>
          <p:cNvSpPr txBox="1"/>
          <p:nvPr>
            <p:ph type="title"/>
          </p:nvPr>
        </p:nvSpPr>
        <p:spPr>
          <a:xfrm>
            <a:off x="838200" y="365125"/>
            <a:ext cx="10515600" cy="56252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Phân tích thành phần chính (PCA)</a:t>
            </a:r>
            <a:endParaRPr/>
          </a:p>
        </p:txBody>
      </p:sp>
      <p:sp>
        <p:nvSpPr>
          <p:cNvPr id="642" name="Google Shape;642;p70"/>
          <p:cNvSpPr txBox="1"/>
          <p:nvPr>
            <p:ph idx="1" type="body"/>
          </p:nvPr>
        </p:nvSpPr>
        <p:spPr>
          <a:xfrm>
            <a:off x="838200" y="1020418"/>
            <a:ext cx="10903226" cy="60290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Giúp giảm số chiều của dữ liệu,với nhiều đặc tính tốt: </a:t>
            </a:r>
            <a:endParaRPr/>
          </a:p>
          <a:p>
            <a:pPr indent="-228600" lvl="0" marL="228600" rtl="0" algn="l">
              <a:lnSpc>
                <a:spcPct val="90000"/>
              </a:lnSpc>
              <a:spcBef>
                <a:spcPts val="1000"/>
              </a:spcBef>
              <a:spcAft>
                <a:spcPts val="0"/>
              </a:spcAft>
              <a:buClr>
                <a:schemeClr val="dk1"/>
              </a:buClr>
              <a:buSzPts val="2800"/>
              <a:buChar char="•"/>
            </a:pPr>
            <a:r>
              <a:rPr lang="en-US"/>
              <a:t>Thay vì giữ lại các trục tọa độ của không gian cũ, PCA xây dựng một không gian mới ít chiều hơn, nhưng lại có khả năn g biểu diễn dữ liệu tốt tươn g đươn g g lại có khả năng biểu diễn dữ liệu tốt tương đương không gian cũ, nghĩa là đảm bảo độ biến thiên của dữ liệu trên mỗi chiều mới.</a:t>
            </a:r>
            <a:endParaRPr/>
          </a:p>
          <a:p>
            <a:pPr indent="-228600" lvl="0" marL="228600" rtl="0" algn="l">
              <a:lnSpc>
                <a:spcPct val="90000"/>
              </a:lnSpc>
              <a:spcBef>
                <a:spcPts val="1000"/>
              </a:spcBef>
              <a:spcAft>
                <a:spcPts val="0"/>
              </a:spcAft>
              <a:buClr>
                <a:schemeClr val="dk1"/>
              </a:buClr>
              <a:buSzPts val="2800"/>
              <a:buChar char="•"/>
            </a:pPr>
            <a:r>
              <a:rPr lang="en-US"/>
              <a:t>Các trục tọa độ trong không gian mới là tổ hợp tuyến tính của không gian cũ, do đó về mặt ngữ nghĩa, PCA xây dựng feature mới dựa trên các feature đã quan sát được. Điểm hay là những feature này vẫn biểu diễn tốt dữ liệu ban đầu.) của dữ liệu trên mỗi chiều mới. Trong không gian mới, các liên kết tiềm.</a:t>
            </a:r>
            <a:endParaRPr/>
          </a:p>
          <a:p>
            <a:pPr indent="-228600" lvl="0" marL="228600" rtl="0" algn="l">
              <a:lnSpc>
                <a:spcPct val="90000"/>
              </a:lnSpc>
              <a:spcBef>
                <a:spcPts val="1000"/>
              </a:spcBef>
              <a:spcAft>
                <a:spcPts val="0"/>
              </a:spcAft>
              <a:buClr>
                <a:schemeClr val="dk1"/>
              </a:buClr>
              <a:buSzPts val="2800"/>
              <a:buChar char="•"/>
            </a:pPr>
            <a:r>
              <a:rPr lang="en-US"/>
              <a:t>Trong không gian mới, các liên kết tiềm ẩn của dữ liệu có thể được khám phá, mà nếu đặt trong không gian cũ thì khó phát hiện hơn, hoặc những liên kết như thế không thể hiện rõ.</a:t>
            </a:r>
            <a:endParaRPr/>
          </a:p>
        </p:txBody>
      </p:sp>
      <p:sp>
        <p:nvSpPr>
          <p:cNvPr id="643" name="Google Shape;643;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44" name="Google Shape;644;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45" name="Google Shape;645;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1"/>
          <p:cNvSpPr txBox="1"/>
          <p:nvPr>
            <p:ph type="title"/>
          </p:nvPr>
        </p:nvSpPr>
        <p:spPr>
          <a:xfrm>
            <a:off x="225287" y="365125"/>
            <a:ext cx="11873948" cy="14636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Ví dụ 1: Minh họa PCA: phép chiếu lên các trục tọa độ khác nhau có thể cho cách nhìn rất khác nhau về cùng một dữ liệu.</a:t>
            </a:r>
            <a:endParaRPr/>
          </a:p>
        </p:txBody>
      </p:sp>
      <p:pic>
        <p:nvPicPr>
          <p:cNvPr id="651" name="Google Shape;651;p71"/>
          <p:cNvPicPr preferRelativeResize="0"/>
          <p:nvPr>
            <p:ph idx="1" type="body"/>
          </p:nvPr>
        </p:nvPicPr>
        <p:blipFill rotWithShape="1">
          <a:blip r:embed="rId3">
            <a:alphaModFix/>
          </a:blip>
          <a:srcRect b="0" l="0" r="0" t="0"/>
          <a:stretch/>
        </p:blipFill>
        <p:spPr>
          <a:xfrm>
            <a:off x="829918" y="1863864"/>
            <a:ext cx="10664686" cy="4492486"/>
          </a:xfrm>
          <a:prstGeom prst="rect">
            <a:avLst/>
          </a:prstGeom>
          <a:noFill/>
          <a:ln>
            <a:noFill/>
          </a:ln>
        </p:spPr>
      </p:pic>
      <p:sp>
        <p:nvSpPr>
          <p:cNvPr id="652" name="Google Shape;652;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53" name="Google Shape;653;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54" name="Google Shape;654;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Chương 1: Tập lồi và hàm lồi</a:t>
            </a:r>
            <a:endParaRPr/>
          </a:p>
        </p:txBody>
      </p:sp>
      <p:sp>
        <p:nvSpPr>
          <p:cNvPr id="134" name="Google Shape;13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1.1 Giới thiệu</a:t>
            </a:r>
            <a:endParaRPr/>
          </a:p>
          <a:p>
            <a:pPr indent="-228600" lvl="0" marL="228600" rtl="0" algn="l">
              <a:lnSpc>
                <a:spcPct val="90000"/>
              </a:lnSpc>
              <a:spcBef>
                <a:spcPts val="1000"/>
              </a:spcBef>
              <a:spcAft>
                <a:spcPts val="0"/>
              </a:spcAft>
              <a:buClr>
                <a:schemeClr val="dk1"/>
              </a:buClr>
              <a:buSzPts val="2800"/>
              <a:buChar char="•"/>
            </a:pPr>
            <a:r>
              <a:rPr lang="en-US"/>
              <a:t>1.2 Định nghĩa về tập lồi</a:t>
            </a:r>
            <a:endParaRPr/>
          </a:p>
          <a:p>
            <a:pPr indent="-228600" lvl="0" marL="228600" rtl="0" algn="l">
              <a:lnSpc>
                <a:spcPct val="90000"/>
              </a:lnSpc>
              <a:spcBef>
                <a:spcPts val="1000"/>
              </a:spcBef>
              <a:spcAft>
                <a:spcPts val="0"/>
              </a:spcAft>
              <a:buClr>
                <a:schemeClr val="dk1"/>
              </a:buClr>
              <a:buSzPts val="2800"/>
              <a:buChar char="•"/>
            </a:pPr>
            <a:r>
              <a:rPr lang="en-US"/>
              <a:t>1.3 Ví dụ minh họa về tập lồi</a:t>
            </a:r>
            <a:endParaRPr/>
          </a:p>
          <a:p>
            <a:pPr indent="-228600" lvl="0" marL="228600" rtl="0" algn="l">
              <a:lnSpc>
                <a:spcPct val="90000"/>
              </a:lnSpc>
              <a:spcBef>
                <a:spcPts val="1000"/>
              </a:spcBef>
              <a:spcAft>
                <a:spcPts val="0"/>
              </a:spcAft>
              <a:buClr>
                <a:schemeClr val="dk1"/>
              </a:buClr>
              <a:buSzPts val="2800"/>
              <a:buChar char="•"/>
            </a:pPr>
            <a:r>
              <a:rPr lang="en-US"/>
              <a:t>1.4 Định nghĩa về hàm lồi</a:t>
            </a:r>
            <a:endParaRPr/>
          </a:p>
          <a:p>
            <a:pPr indent="-228600" lvl="0" marL="228600" rtl="0" algn="l">
              <a:lnSpc>
                <a:spcPct val="90000"/>
              </a:lnSpc>
              <a:spcBef>
                <a:spcPts val="1000"/>
              </a:spcBef>
              <a:spcAft>
                <a:spcPts val="0"/>
              </a:spcAft>
              <a:buClr>
                <a:schemeClr val="dk1"/>
              </a:buClr>
              <a:buSzPts val="2800"/>
              <a:buChar char="•"/>
            </a:pPr>
            <a:r>
              <a:rPr lang="en-US"/>
              <a:t>1.5 Các tính chất cơ bản của hàm lồi</a:t>
            </a:r>
            <a:endParaRPr/>
          </a:p>
          <a:p>
            <a:pPr indent="-228600" lvl="0" marL="228600" rtl="0" algn="l">
              <a:lnSpc>
                <a:spcPct val="90000"/>
              </a:lnSpc>
              <a:spcBef>
                <a:spcPts val="1000"/>
              </a:spcBef>
              <a:spcAft>
                <a:spcPts val="0"/>
              </a:spcAft>
              <a:buClr>
                <a:schemeClr val="dk1"/>
              </a:buClr>
              <a:buSzPts val="2800"/>
              <a:buChar char="•"/>
            </a:pPr>
            <a:r>
              <a:rPr lang="en-US"/>
              <a:t>1.6 Ví dụ minh họa về hàm lồi</a:t>
            </a:r>
            <a:endParaRPr/>
          </a:p>
          <a:p>
            <a:pPr indent="-228600" lvl="0" marL="228600" rtl="0" algn="l">
              <a:lnSpc>
                <a:spcPct val="90000"/>
              </a:lnSpc>
              <a:spcBef>
                <a:spcPts val="1000"/>
              </a:spcBef>
              <a:spcAft>
                <a:spcPts val="0"/>
              </a:spcAft>
              <a:buClr>
                <a:schemeClr val="dk1"/>
              </a:buClr>
              <a:buSzPts val="2800"/>
              <a:buChar char="•"/>
            </a:pPr>
            <a:r>
              <a:rPr lang="en-US"/>
              <a:t>1.7 Các tập α− sublevel </a:t>
            </a:r>
            <a:endParaRPr/>
          </a:p>
          <a:p>
            <a:pPr indent="-228600" lvl="0" marL="228600" rtl="0" algn="l">
              <a:lnSpc>
                <a:spcPct val="90000"/>
              </a:lnSpc>
              <a:spcBef>
                <a:spcPts val="1000"/>
              </a:spcBef>
              <a:spcAft>
                <a:spcPts val="0"/>
              </a:spcAft>
              <a:buClr>
                <a:schemeClr val="dk1"/>
              </a:buClr>
              <a:buSzPts val="2800"/>
              <a:buChar char="•"/>
            </a:pPr>
            <a:r>
              <a:rPr lang="en-US"/>
              <a:t>1.8 Kiểm tra tính chất lồi dựa vào đạo hàm</a:t>
            </a:r>
            <a:endParaRPr/>
          </a:p>
        </p:txBody>
      </p:sp>
      <p:sp>
        <p:nvSpPr>
          <p:cNvPr id="135" name="Google Shape;1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36" name="Google Shape;1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37" name="Google Shape;1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Ví dụ 2: Minh họa PCA: phép chiếu lên các trục tọa độ khác nhau có thể cho cách nhìn rất khác nhau về cùng một dữ liệu.</a:t>
            </a:r>
            <a:endParaRPr/>
          </a:p>
        </p:txBody>
      </p:sp>
      <p:pic>
        <p:nvPicPr>
          <p:cNvPr id="660" name="Google Shape;660;p72"/>
          <p:cNvPicPr preferRelativeResize="0"/>
          <p:nvPr>
            <p:ph idx="1" type="body"/>
          </p:nvPr>
        </p:nvPicPr>
        <p:blipFill rotWithShape="1">
          <a:blip r:embed="rId3">
            <a:alphaModFix/>
          </a:blip>
          <a:srcRect b="0" l="0" r="0" t="0"/>
          <a:stretch/>
        </p:blipFill>
        <p:spPr>
          <a:xfrm>
            <a:off x="689113" y="2107096"/>
            <a:ext cx="10664687" cy="3869633"/>
          </a:xfrm>
          <a:prstGeom prst="rect">
            <a:avLst/>
          </a:prstGeom>
          <a:noFill/>
          <a:ln>
            <a:noFill/>
          </a:ln>
        </p:spPr>
      </p:pic>
      <p:sp>
        <p:nvSpPr>
          <p:cNvPr id="661" name="Google Shape;66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62" name="Google Shape;66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63" name="Google Shape;66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3"/>
          <p:cNvSpPr txBox="1"/>
          <p:nvPr>
            <p:ph type="title"/>
          </p:nvPr>
        </p:nvSpPr>
        <p:spPr>
          <a:xfrm>
            <a:off x="838200" y="365126"/>
            <a:ext cx="10515600" cy="6155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69" name="Google Shape;669;p73"/>
          <p:cNvSpPr txBox="1"/>
          <p:nvPr>
            <p:ph idx="1" type="body"/>
          </p:nvPr>
        </p:nvSpPr>
        <p:spPr>
          <a:xfrm>
            <a:off x="838200" y="808384"/>
            <a:ext cx="10515600" cy="53685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t>
            </a:r>
            <a:r>
              <a:rPr b="1" lang="en-US"/>
              <a:t>Ý tưởng chung</a:t>
            </a:r>
            <a:r>
              <a:rPr lang="en-US"/>
              <a:t>: PCA là tìm một không gian mới (với số chiều nhỏ hơn không gian cũ). Các trục tọa độ trong không gian mới được xây dựng sao cho trên mỗi trục, độ biến thiên của dữ liệu trên đó là lớn nhất có thể.</a:t>
            </a:r>
            <a:endParaRPr/>
          </a:p>
          <a:p>
            <a:pPr indent="-228600" lvl="0" marL="228600" rtl="0" algn="l">
              <a:lnSpc>
                <a:spcPct val="90000"/>
              </a:lnSpc>
              <a:spcBef>
                <a:spcPts val="1000"/>
              </a:spcBef>
              <a:spcAft>
                <a:spcPts val="0"/>
              </a:spcAft>
              <a:buClr>
                <a:schemeClr val="dk1"/>
              </a:buClr>
              <a:buSzPts val="2800"/>
              <a:buChar char="•"/>
            </a:pPr>
            <a:r>
              <a:rPr lang="en-US"/>
              <a:t>Ví dụ 1:  1D projection of 2D points in the original space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70" name="Google Shape;670;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71" name="Google Shape;671;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72" name="Google Shape;672;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73" name="Google Shape;673;p73"/>
          <p:cNvPicPr preferRelativeResize="0"/>
          <p:nvPr/>
        </p:nvPicPr>
        <p:blipFill rotWithShape="1">
          <a:blip r:embed="rId3">
            <a:alphaModFix/>
          </a:blip>
          <a:srcRect b="0" l="0" r="0" t="0"/>
          <a:stretch/>
        </p:blipFill>
        <p:spPr>
          <a:xfrm>
            <a:off x="4227442" y="3429000"/>
            <a:ext cx="3925957" cy="2927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4"/>
          <p:cNvSpPr txBox="1"/>
          <p:nvPr>
            <p:ph type="title"/>
          </p:nvPr>
        </p:nvSpPr>
        <p:spPr>
          <a:xfrm>
            <a:off x="838200" y="271392"/>
            <a:ext cx="10515600" cy="4096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79" name="Google Shape;679;p74"/>
          <p:cNvSpPr txBox="1"/>
          <p:nvPr>
            <p:ph idx="1" type="body"/>
          </p:nvPr>
        </p:nvSpPr>
        <p:spPr>
          <a:xfrm>
            <a:off x="838200" y="954157"/>
            <a:ext cx="10515600" cy="52228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Ví dụ 2: 2D projection of (log) area, population, income (diện tích, dân số, thu nhâp)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80" name="Google Shape;68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81" name="Google Shape;68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82" name="Google Shape;68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3" name="Google Shape;683;p74"/>
          <p:cNvPicPr preferRelativeResize="0"/>
          <p:nvPr/>
        </p:nvPicPr>
        <p:blipFill rotWithShape="1">
          <a:blip r:embed="rId3">
            <a:alphaModFix/>
          </a:blip>
          <a:srcRect b="0" l="0" r="0" t="0"/>
          <a:stretch/>
        </p:blipFill>
        <p:spPr>
          <a:xfrm>
            <a:off x="2643809" y="1820723"/>
            <a:ext cx="6612834" cy="435624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5"/>
          <p:cNvSpPr txBox="1"/>
          <p:nvPr>
            <p:ph type="title"/>
          </p:nvPr>
        </p:nvSpPr>
        <p:spPr>
          <a:xfrm>
            <a:off x="838200" y="365126"/>
            <a:ext cx="10515600" cy="74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Ví dụ 3: </a:t>
            </a:r>
            <a:endParaRPr/>
          </a:p>
        </p:txBody>
      </p:sp>
      <p:sp>
        <p:nvSpPr>
          <p:cNvPr id="689" name="Google Shape;689;p75"/>
          <p:cNvSpPr txBox="1"/>
          <p:nvPr>
            <p:ph idx="1" type="body"/>
          </p:nvPr>
        </p:nvSpPr>
        <p:spPr>
          <a:xfrm>
            <a:off x="7898296" y="136526"/>
            <a:ext cx="4293704" cy="60404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Giả sử tập dữ liệu ban đầu (tập điểm màu xanh) được quan sát trong không gian 3 chiều (trục màu đen) như hình bên trái. Rõ ràng 3 trục này không biểu diễn được tốt nhất mức độ biến thiên của dữ liệu. PCA do đó sẽ tìm hệ trục tọa độ mới (là hệ trục màu đỏ trong hình bên trái). Sau khi tìm được không gian mới, dữ liệu sẽ được chuyển sang không gian này để được biểu diễn như trong hình bên phải. Rõ ràng hình bên phải chỉ cần 2 trục tọa độ nhưng biểu diễn tốt hơn độ biến thiên của dữ liệu so với hệ trục 3 chiều ban đầu.</a:t>
            </a:r>
            <a:endParaRPr/>
          </a:p>
        </p:txBody>
      </p:sp>
      <p:sp>
        <p:nvSpPr>
          <p:cNvPr id="690" name="Google Shape;690;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691" name="Google Shape;691;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692" name="Google Shape;692;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93" name="Google Shape;693;p75"/>
          <p:cNvPicPr preferRelativeResize="0"/>
          <p:nvPr/>
        </p:nvPicPr>
        <p:blipFill rotWithShape="1">
          <a:blip r:embed="rId3">
            <a:alphaModFix/>
          </a:blip>
          <a:srcRect b="0" l="0" r="0" t="0"/>
          <a:stretch/>
        </p:blipFill>
        <p:spPr>
          <a:xfrm>
            <a:off x="66261" y="1114426"/>
            <a:ext cx="7995409" cy="4876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6"/>
          <p:cNvSpPr txBox="1"/>
          <p:nvPr>
            <p:ph type="title"/>
          </p:nvPr>
        </p:nvSpPr>
        <p:spPr>
          <a:xfrm>
            <a:off x="930965" y="181112"/>
            <a:ext cx="10515600" cy="839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Kỳ vọng và ma trận hiệp phương sai</a:t>
            </a:r>
            <a:endParaRPr/>
          </a:p>
        </p:txBody>
      </p:sp>
      <p:sp>
        <p:nvSpPr>
          <p:cNvPr id="699" name="Google Shape;699;p76"/>
          <p:cNvSpPr txBox="1"/>
          <p:nvPr>
            <p:ph idx="1" type="body"/>
          </p:nvPr>
        </p:nvSpPr>
        <p:spPr>
          <a:xfrm>
            <a:off x="838200" y="1020418"/>
            <a:ext cx="10515600" cy="51565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Dữ liệu một chiều</a:t>
            </a:r>
            <a:endParaRPr b="0" i="0">
              <a:solidFill>
                <a:srgbClr val="0000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
        <p:nvSpPr>
          <p:cNvPr id="700" name="Google Shape;700;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01" name="Google Shape;701;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02" name="Google Shape;702;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3" name="Google Shape;703;p76"/>
          <p:cNvPicPr preferRelativeResize="0"/>
          <p:nvPr/>
        </p:nvPicPr>
        <p:blipFill rotWithShape="1">
          <a:blip r:embed="rId3">
            <a:alphaModFix/>
          </a:blip>
          <a:srcRect b="0" l="0" r="0" t="0"/>
          <a:stretch/>
        </p:blipFill>
        <p:spPr>
          <a:xfrm>
            <a:off x="930965" y="1658041"/>
            <a:ext cx="11025808" cy="430688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7"/>
          <p:cNvSpPr txBox="1"/>
          <p:nvPr>
            <p:ph type="title"/>
          </p:nvPr>
        </p:nvSpPr>
        <p:spPr>
          <a:xfrm>
            <a:off x="838200" y="136526"/>
            <a:ext cx="10515600" cy="2411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b="0" i="0" lang="en-US">
                <a:solidFill>
                  <a:srgbClr val="000000"/>
                </a:solidFill>
                <a:latin typeface="Arial"/>
                <a:ea typeface="Arial"/>
                <a:cs typeface="Arial"/>
                <a:sym typeface="Arial"/>
              </a:rPr>
              <a:t>Dữ liệu nhiều chiều</a:t>
            </a:r>
            <a:endParaRPr/>
          </a:p>
        </p:txBody>
      </p:sp>
      <p:sp>
        <p:nvSpPr>
          <p:cNvPr id="709" name="Google Shape;709;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10" name="Google Shape;71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11" name="Google Shape;71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12" name="Google Shape;71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13" name="Google Shape;713;p77"/>
          <p:cNvPicPr preferRelativeResize="0"/>
          <p:nvPr/>
        </p:nvPicPr>
        <p:blipFill rotWithShape="1">
          <a:blip r:embed="rId3">
            <a:alphaModFix/>
          </a:blip>
          <a:srcRect b="0" l="0" r="0" t="0"/>
          <a:stretch/>
        </p:blipFill>
        <p:spPr>
          <a:xfrm>
            <a:off x="291548" y="452436"/>
            <a:ext cx="11410122" cy="602787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8"/>
          <p:cNvSpPr txBox="1"/>
          <p:nvPr>
            <p:ph type="title"/>
          </p:nvPr>
        </p:nvSpPr>
        <p:spPr>
          <a:xfrm>
            <a:off x="838200" y="78599"/>
            <a:ext cx="10515600" cy="6024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b="0" i="0" lang="en-US">
                <a:solidFill>
                  <a:srgbClr val="000000"/>
                </a:solidFill>
                <a:latin typeface="Arial"/>
                <a:ea typeface="Arial"/>
                <a:cs typeface="Arial"/>
                <a:sym typeface="Arial"/>
              </a:rPr>
              <a:t>Các bước thực hiện PCA</a:t>
            </a:r>
            <a:endParaRPr/>
          </a:p>
        </p:txBody>
      </p:sp>
      <p:sp>
        <p:nvSpPr>
          <p:cNvPr id="719" name="Google Shape;719;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20" name="Google Shape;720;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21" name="Google Shape;72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22" name="Google Shape;722;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23" name="Google Shape;723;p78"/>
          <p:cNvPicPr preferRelativeResize="0"/>
          <p:nvPr/>
        </p:nvPicPr>
        <p:blipFill rotWithShape="1">
          <a:blip r:embed="rId3">
            <a:alphaModFix/>
          </a:blip>
          <a:srcRect b="0" l="0" r="0" t="0"/>
          <a:stretch/>
        </p:blipFill>
        <p:spPr>
          <a:xfrm>
            <a:off x="838200" y="681037"/>
            <a:ext cx="10903226" cy="5857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9"/>
          <p:cNvSpPr txBox="1"/>
          <p:nvPr>
            <p:ph type="title"/>
          </p:nvPr>
        </p:nvSpPr>
        <p:spPr>
          <a:xfrm>
            <a:off x="838200" y="176211"/>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Trị riêng – Véc-tơ riêng</a:t>
            </a:r>
            <a:endParaRPr/>
          </a:p>
        </p:txBody>
      </p:sp>
      <p:sp>
        <p:nvSpPr>
          <p:cNvPr id="729" name="Google Shape;729;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30" name="Google Shape;730;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31" name="Google Shape;731;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32" name="Google Shape;732;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33" name="Google Shape;733;p79"/>
          <p:cNvPicPr preferRelativeResize="0"/>
          <p:nvPr/>
        </p:nvPicPr>
        <p:blipFill rotWithShape="1">
          <a:blip r:embed="rId3">
            <a:alphaModFix/>
          </a:blip>
          <a:srcRect b="0" l="0" r="0" t="0"/>
          <a:stretch/>
        </p:blipFill>
        <p:spPr>
          <a:xfrm>
            <a:off x="838200" y="1185862"/>
            <a:ext cx="11049000" cy="2743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39" name="Google Shape;739;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40" name="Google Shape;740;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41" name="Google Shape;741;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42" name="Google Shape;742;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43" name="Google Shape;743;p80"/>
          <p:cNvPicPr preferRelativeResize="0"/>
          <p:nvPr/>
        </p:nvPicPr>
        <p:blipFill rotWithShape="1">
          <a:blip r:embed="rId3">
            <a:alphaModFix/>
          </a:blip>
          <a:srcRect b="0" l="0" r="0" t="0"/>
          <a:stretch/>
        </p:blipFill>
        <p:spPr>
          <a:xfrm>
            <a:off x="838200" y="681037"/>
            <a:ext cx="10787269" cy="41214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49" name="Google Shape;749;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50" name="Google Shape;75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51" name="Google Shape;75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52" name="Google Shape;75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53" name="Google Shape;753;p81"/>
          <p:cNvPicPr preferRelativeResize="0"/>
          <p:nvPr/>
        </p:nvPicPr>
        <p:blipFill rotWithShape="1">
          <a:blip r:embed="rId3">
            <a:alphaModFix/>
          </a:blip>
          <a:srcRect b="0" l="0" r="0" t="0"/>
          <a:stretch/>
        </p:blipFill>
        <p:spPr>
          <a:xfrm>
            <a:off x="1021246" y="1113321"/>
            <a:ext cx="8321537" cy="1154733"/>
          </a:xfrm>
          <a:prstGeom prst="rect">
            <a:avLst/>
          </a:prstGeom>
          <a:noFill/>
          <a:ln>
            <a:noFill/>
          </a:ln>
        </p:spPr>
      </p:pic>
      <p:pic>
        <p:nvPicPr>
          <p:cNvPr id="754" name="Google Shape;754;p81"/>
          <p:cNvPicPr preferRelativeResize="0"/>
          <p:nvPr/>
        </p:nvPicPr>
        <p:blipFill rotWithShape="1">
          <a:blip r:embed="rId4">
            <a:alphaModFix/>
          </a:blip>
          <a:srcRect b="0" l="0" r="0" t="0"/>
          <a:stretch/>
        </p:blipFill>
        <p:spPr>
          <a:xfrm>
            <a:off x="1021245" y="2080591"/>
            <a:ext cx="10332555" cy="40963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Giới thiệu</a:t>
            </a:r>
            <a:endParaRPr/>
          </a:p>
        </p:txBody>
      </p:sp>
      <p:sp>
        <p:nvSpPr>
          <p:cNvPr id="143" name="Google Shape;143;p19"/>
          <p:cNvSpPr txBox="1"/>
          <p:nvPr>
            <p:ph idx="1" type="body"/>
          </p:nvPr>
        </p:nvSpPr>
        <p:spPr>
          <a:xfrm>
            <a:off x="838200" y="1497496"/>
            <a:ext cx="10730948" cy="46794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tham số của mô hình học máy được xác định từ giá trị trung bình của một hàm mất mát (loss function). </a:t>
            </a:r>
            <a:endParaRPr/>
          </a:p>
          <a:p>
            <a:pPr indent="-228600" lvl="0" marL="228600" rtl="0" algn="l">
              <a:lnSpc>
                <a:spcPct val="90000"/>
              </a:lnSpc>
              <a:spcBef>
                <a:spcPts val="1000"/>
              </a:spcBef>
              <a:spcAft>
                <a:spcPts val="0"/>
              </a:spcAft>
              <a:buClr>
                <a:schemeClr val="dk1"/>
              </a:buClr>
              <a:buSzPts val="2800"/>
              <a:buChar char="•"/>
            </a:pPr>
            <a:r>
              <a:rPr lang="en-US"/>
              <a:t>Giá trị của hàm mất mát sẽ cho biết mức độ hiệu quả của một thuật toán Học máy nào đó trên bộ dữ liệu cho trước. </a:t>
            </a:r>
            <a:endParaRPr/>
          </a:p>
          <a:p>
            <a:pPr indent="-228600" lvl="0" marL="228600" rtl="0" algn="l">
              <a:lnSpc>
                <a:spcPct val="90000"/>
              </a:lnSpc>
              <a:spcBef>
                <a:spcPts val="1000"/>
              </a:spcBef>
              <a:spcAft>
                <a:spcPts val="0"/>
              </a:spcAft>
              <a:buClr>
                <a:schemeClr val="dk1"/>
              </a:buClr>
              <a:buSzPts val="2800"/>
              <a:buChar char="•"/>
            </a:pPr>
            <a:r>
              <a:rPr lang="en-US"/>
              <a:t>Vậy thế nào là Hàm mất mát?</a:t>
            </a:r>
            <a:endParaRPr/>
          </a:p>
        </p:txBody>
      </p:sp>
      <p:sp>
        <p:nvSpPr>
          <p:cNvPr id="144" name="Google Shape;1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45" name="Google Shape;1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46" name="Google Shape;1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type="title"/>
          </p:nvPr>
        </p:nvSpPr>
        <p:spPr>
          <a:xfrm>
            <a:off x="634448" y="333513"/>
            <a:ext cx="10515600" cy="5156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 trận trực giao</a:t>
            </a:r>
            <a:endParaRPr/>
          </a:p>
        </p:txBody>
      </p:sp>
      <p:sp>
        <p:nvSpPr>
          <p:cNvPr id="760" name="Google Shape;760;p82"/>
          <p:cNvSpPr txBox="1"/>
          <p:nvPr>
            <p:ph idx="1" type="body"/>
          </p:nvPr>
        </p:nvSpPr>
        <p:spPr>
          <a:xfrm>
            <a:off x="331304" y="1028562"/>
            <a:ext cx="11767931" cy="51484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 trận trực giao là ma trận vuông với các phần tử thực sao cho các cột và hàng là những vectơ đơn vị trực giao (nghĩa là vectơ trực chuẩn). Hay nói tương đương, ma trận A trực giao nếu và chỉ nếu ma trận chuyển vị của nó bằng ma trận nghịch đảo của nó:</a:t>
            </a:r>
            <a:endParaRPr/>
          </a:p>
        </p:txBody>
      </p:sp>
      <p:sp>
        <p:nvSpPr>
          <p:cNvPr id="761" name="Google Shape;761;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62" name="Google Shape;76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63" name="Google Shape;763;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64" name="Google Shape;764;p82"/>
          <p:cNvPicPr preferRelativeResize="0"/>
          <p:nvPr/>
        </p:nvPicPr>
        <p:blipFill rotWithShape="1">
          <a:blip r:embed="rId3">
            <a:alphaModFix/>
          </a:blip>
          <a:srcRect b="0" l="0" r="0" t="0"/>
          <a:stretch/>
        </p:blipFill>
        <p:spPr>
          <a:xfrm>
            <a:off x="3892827" y="2797864"/>
            <a:ext cx="2705100" cy="20193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3"/>
          <p:cNvSpPr txBox="1"/>
          <p:nvPr>
            <p:ph type="title"/>
          </p:nvPr>
        </p:nvSpPr>
        <p:spPr>
          <a:xfrm>
            <a:off x="838200" y="136525"/>
            <a:ext cx="10515600" cy="7591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 trận trực giao</a:t>
            </a:r>
            <a:endParaRPr/>
          </a:p>
        </p:txBody>
      </p:sp>
      <p:sp>
        <p:nvSpPr>
          <p:cNvPr id="770" name="Google Shape;770;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771" name="Google Shape;7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72" name="Google Shape;7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73" name="Google Shape;7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4" name="Google Shape;774;p83"/>
          <p:cNvPicPr preferRelativeResize="0"/>
          <p:nvPr/>
        </p:nvPicPr>
        <p:blipFill rotWithShape="1">
          <a:blip r:embed="rId3">
            <a:alphaModFix/>
          </a:blip>
          <a:srcRect b="0" l="0" r="0" t="0"/>
          <a:stretch/>
        </p:blipFill>
        <p:spPr>
          <a:xfrm>
            <a:off x="838200" y="1020417"/>
            <a:ext cx="10734675" cy="533593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4"/>
          <p:cNvSpPr txBox="1"/>
          <p:nvPr>
            <p:ph type="title"/>
          </p:nvPr>
        </p:nvSpPr>
        <p:spPr>
          <a:xfrm>
            <a:off x="533400" y="150053"/>
            <a:ext cx="10515600" cy="6817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Ví dụ:</a:t>
            </a:r>
            <a:endParaRPr/>
          </a:p>
        </p:txBody>
      </p:sp>
      <p:sp>
        <p:nvSpPr>
          <p:cNvPr id="780" name="Google Shape;780;p84"/>
          <p:cNvSpPr txBox="1"/>
          <p:nvPr>
            <p:ph idx="1" type="body"/>
          </p:nvPr>
        </p:nvSpPr>
        <p:spPr>
          <a:xfrm>
            <a:off x="838200" y="1007166"/>
            <a:ext cx="10515600" cy="51697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Tìm Trực chuẩn họ véc-tơ </a:t>
            </a:r>
            <a:endParaRPr/>
          </a:p>
        </p:txBody>
      </p:sp>
      <p:sp>
        <p:nvSpPr>
          <p:cNvPr id="781" name="Google Shape;781;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82" name="Google Shape;782;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83" name="Google Shape;783;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84" name="Google Shape;784;p84"/>
          <p:cNvPicPr preferRelativeResize="0"/>
          <p:nvPr/>
        </p:nvPicPr>
        <p:blipFill rotWithShape="1">
          <a:blip r:embed="rId3">
            <a:alphaModFix/>
          </a:blip>
          <a:srcRect b="0" l="0" r="0" t="0"/>
          <a:stretch/>
        </p:blipFill>
        <p:spPr>
          <a:xfrm>
            <a:off x="5486400" y="1007166"/>
            <a:ext cx="5562600" cy="466725"/>
          </a:xfrm>
          <a:prstGeom prst="rect">
            <a:avLst/>
          </a:prstGeom>
          <a:noFill/>
          <a:ln>
            <a:noFill/>
          </a:ln>
        </p:spPr>
      </p:pic>
      <p:pic>
        <p:nvPicPr>
          <p:cNvPr id="785" name="Google Shape;785;p84"/>
          <p:cNvPicPr preferRelativeResize="0"/>
          <p:nvPr/>
        </p:nvPicPr>
        <p:blipFill rotWithShape="1">
          <a:blip r:embed="rId4">
            <a:alphaModFix/>
          </a:blip>
          <a:srcRect b="0" l="0" r="0" t="0"/>
          <a:stretch/>
        </p:blipFill>
        <p:spPr>
          <a:xfrm>
            <a:off x="838200" y="1789043"/>
            <a:ext cx="11115261" cy="421419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91" name="Google Shape;791;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Bài tập: Cho ma trận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Tìm các giá trị riêng và các véc-tơ riêng tương ứng của</a:t>
            </a:r>
            <a:endParaRPr/>
          </a:p>
          <a:p>
            <a:pPr indent="-228600" lvl="0" marL="228600" rtl="0" algn="l">
              <a:lnSpc>
                <a:spcPct val="90000"/>
              </a:lnSpc>
              <a:spcBef>
                <a:spcPts val="1000"/>
              </a:spcBef>
              <a:spcAft>
                <a:spcPts val="0"/>
              </a:spcAft>
              <a:buClr>
                <a:schemeClr val="dk1"/>
              </a:buClr>
              <a:buSzPts val="2800"/>
              <a:buChar char="•"/>
            </a:pPr>
            <a:r>
              <a:rPr lang="en-US"/>
              <a:t>Xác định ma trận trực giao của   </a:t>
            </a:r>
            <a:endParaRPr/>
          </a:p>
        </p:txBody>
      </p:sp>
      <p:sp>
        <p:nvSpPr>
          <p:cNvPr id="792" name="Google Shape;79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793" name="Google Shape;79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794" name="Google Shape;79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95" name="Google Shape;795;p85"/>
          <p:cNvPicPr preferRelativeResize="0"/>
          <p:nvPr/>
        </p:nvPicPr>
        <p:blipFill rotWithShape="1">
          <a:blip r:embed="rId3">
            <a:alphaModFix/>
          </a:blip>
          <a:srcRect b="0" l="0" r="0" t="0"/>
          <a:stretch/>
        </p:blipFill>
        <p:spPr>
          <a:xfrm>
            <a:off x="9796668" y="3747450"/>
            <a:ext cx="818323" cy="507688"/>
          </a:xfrm>
          <a:prstGeom prst="rect">
            <a:avLst/>
          </a:prstGeom>
          <a:noFill/>
          <a:ln>
            <a:noFill/>
          </a:ln>
        </p:spPr>
      </p:pic>
      <p:pic>
        <p:nvPicPr>
          <p:cNvPr id="796" name="Google Shape;796;p85"/>
          <p:cNvPicPr preferRelativeResize="0"/>
          <p:nvPr/>
        </p:nvPicPr>
        <p:blipFill rotWithShape="1">
          <a:blip r:embed="rId4">
            <a:alphaModFix/>
          </a:blip>
          <a:srcRect b="0" l="0" r="0" t="0"/>
          <a:stretch/>
        </p:blipFill>
        <p:spPr>
          <a:xfrm>
            <a:off x="5567155" y="4284056"/>
            <a:ext cx="819150" cy="508000"/>
          </a:xfrm>
          <a:prstGeom prst="rect">
            <a:avLst/>
          </a:prstGeom>
          <a:noFill/>
          <a:ln>
            <a:noFill/>
          </a:ln>
        </p:spPr>
      </p:pic>
      <p:pic>
        <p:nvPicPr>
          <p:cNvPr id="797" name="Google Shape;797;p85"/>
          <p:cNvPicPr preferRelativeResize="0"/>
          <p:nvPr/>
        </p:nvPicPr>
        <p:blipFill rotWithShape="1">
          <a:blip r:embed="rId5">
            <a:alphaModFix/>
          </a:blip>
          <a:srcRect b="0" l="0" r="0" t="0"/>
          <a:stretch/>
        </p:blipFill>
        <p:spPr>
          <a:xfrm>
            <a:off x="2910507" y="2250527"/>
            <a:ext cx="3304761" cy="131070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03" name="Google Shape;803;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04" name="Google Shape;80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805" name="Google Shape;80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806" name="Google Shape;80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07" name="Google Shape;807;p86"/>
          <p:cNvPicPr preferRelativeResize="0"/>
          <p:nvPr/>
        </p:nvPicPr>
        <p:blipFill rotWithShape="1">
          <a:blip r:embed="rId3">
            <a:alphaModFix/>
          </a:blip>
          <a:srcRect b="0" l="0" r="0" t="0"/>
          <a:stretch/>
        </p:blipFill>
        <p:spPr>
          <a:xfrm>
            <a:off x="1033462" y="136526"/>
            <a:ext cx="9568277" cy="635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Giới thiệu</a:t>
            </a:r>
            <a:endParaRPr/>
          </a:p>
        </p:txBody>
      </p:sp>
      <p:sp>
        <p:nvSpPr>
          <p:cNvPr id="152" name="Google Shape;152;p20"/>
          <p:cNvSpPr txBox="1"/>
          <p:nvPr>
            <p:ph idx="1" type="body"/>
          </p:nvPr>
        </p:nvSpPr>
        <p:spPr>
          <a:xfrm>
            <a:off x="463827" y="1825625"/>
            <a:ext cx="1137036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Hàm mất mát có thể được phân chia thành 2 loại dựa trên tác vụ mà chúng ta cần: </a:t>
            </a:r>
            <a:r>
              <a:rPr b="1" lang="en-US"/>
              <a:t>Hồi quy </a:t>
            </a:r>
            <a:r>
              <a:rPr lang="en-US"/>
              <a:t>(Regression losses) </a:t>
            </a:r>
            <a:r>
              <a:rPr b="1" lang="en-US"/>
              <a:t>Phân lớp </a:t>
            </a:r>
            <a:r>
              <a:rPr lang="en-US"/>
              <a:t>(Classification losses).</a:t>
            </a:r>
            <a:endParaRPr/>
          </a:p>
          <a:p>
            <a:pPr indent="-228600" lvl="0" marL="228600" rtl="0" algn="l">
              <a:lnSpc>
                <a:spcPct val="90000"/>
              </a:lnSpc>
              <a:spcBef>
                <a:spcPts val="1000"/>
              </a:spcBef>
              <a:spcAft>
                <a:spcPts val="0"/>
              </a:spcAft>
              <a:buClr>
                <a:schemeClr val="dk1"/>
              </a:buClr>
              <a:buSzPts val="2800"/>
              <a:buChar char="•"/>
            </a:pPr>
            <a:r>
              <a:rPr lang="en-US"/>
              <a:t> Trong việc phân loại (classification), chúng ta sẽ cố gắng dự đoán giá trị đầu ra từ một tập giá trị phân loại hữu hạn. Ví dụ: Cho trước một tập dữ liệu ảnh của các chữ số viết tay, phân loại chúng vào một trong các đơn vị từ 0 đến 9. </a:t>
            </a:r>
            <a:endParaRPr/>
          </a:p>
          <a:p>
            <a:pPr indent="-228600" lvl="0" marL="228600" rtl="0" algn="l">
              <a:lnSpc>
                <a:spcPct val="90000"/>
              </a:lnSpc>
              <a:spcBef>
                <a:spcPts val="1000"/>
              </a:spcBef>
              <a:spcAft>
                <a:spcPts val="0"/>
              </a:spcAft>
              <a:buClr>
                <a:schemeClr val="dk1"/>
              </a:buClr>
              <a:buSzPts val="2800"/>
              <a:buChar char="•"/>
            </a:pPr>
            <a:r>
              <a:rPr lang="en-US"/>
              <a:t>Hồi quy (regression) giải quyết việc dự đoán một giá trị liên tục,.Ví dụ: cho trước số tầng, số phòng ở, kích cỡ các phòng để dự đoán giá cả một ngôi nhà.</a:t>
            </a:r>
            <a:endParaRPr/>
          </a:p>
        </p:txBody>
      </p:sp>
      <p:sp>
        <p:nvSpPr>
          <p:cNvPr id="153" name="Google Shape;1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54" name="Google Shape;1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55" name="Google Shape;1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200" y="365125"/>
            <a:ext cx="10515600" cy="10131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1.1. Giới thiệu</a:t>
            </a:r>
            <a:endParaRPr/>
          </a:p>
        </p:txBody>
      </p:sp>
      <p:sp>
        <p:nvSpPr>
          <p:cNvPr id="161" name="Google Shape;161;p21"/>
          <p:cNvSpPr txBox="1"/>
          <p:nvPr>
            <p:ph idx="1" type="body"/>
          </p:nvPr>
        </p:nvSpPr>
        <p:spPr>
          <a:xfrm>
            <a:off x="838200" y="1378226"/>
            <a:ext cx="10515600" cy="47987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Ví dụ: Giả sử trên tập dữ liệu huấn luyện, gồm:</a:t>
            </a:r>
            <a:endParaRPr/>
          </a:p>
          <a:p>
            <a:pPr indent="0" lvl="0" marL="0" rtl="0" algn="l">
              <a:lnSpc>
                <a:spcPct val="90000"/>
              </a:lnSpc>
              <a:spcBef>
                <a:spcPts val="1000"/>
              </a:spcBef>
              <a:spcAft>
                <a:spcPts val="0"/>
              </a:spcAft>
              <a:buClr>
                <a:schemeClr val="dk1"/>
              </a:buClr>
              <a:buSzPts val="2800"/>
              <a:buNone/>
            </a:pPr>
            <a:r>
              <a:rPr i="1" lang="en-US"/>
              <a:t>n</a:t>
            </a:r>
            <a:r>
              <a:rPr lang="en-US"/>
              <a:t> – Số lượng dữ liệu </a:t>
            </a:r>
            <a:r>
              <a:rPr i="1" lang="en-US"/>
              <a:t>x </a:t>
            </a:r>
            <a:r>
              <a:rPr lang="en-US"/>
              <a:t>để train</a:t>
            </a:r>
            <a:endParaRPr/>
          </a:p>
          <a:p>
            <a:pPr indent="0" lvl="0" marL="0" rtl="0" algn="l">
              <a:lnSpc>
                <a:spcPct val="90000"/>
              </a:lnSpc>
              <a:spcBef>
                <a:spcPts val="1000"/>
              </a:spcBef>
              <a:spcAft>
                <a:spcPts val="0"/>
              </a:spcAft>
              <a:buClr>
                <a:schemeClr val="dk1"/>
              </a:buClr>
              <a:buSzPts val="2800"/>
              <a:buNone/>
            </a:pPr>
            <a:r>
              <a:rPr i="1" lang="en-US"/>
              <a:t>i</a:t>
            </a:r>
            <a:r>
              <a:rPr lang="en-US"/>
              <a:t> – Dữ liệu thứ i trong một bộ dữ liệu</a:t>
            </a:r>
            <a:endParaRPr/>
          </a:p>
          <a:p>
            <a:pPr indent="0" lvl="0" marL="0" rtl="0" algn="l">
              <a:lnSpc>
                <a:spcPct val="90000"/>
              </a:lnSpc>
              <a:spcBef>
                <a:spcPts val="1000"/>
              </a:spcBef>
              <a:spcAft>
                <a:spcPts val="0"/>
              </a:spcAft>
              <a:buClr>
                <a:schemeClr val="dk1"/>
              </a:buClr>
              <a:buSzPts val="2800"/>
              <a:buNone/>
            </a:pPr>
            <a:r>
              <a:rPr i="1" lang="en-US"/>
              <a:t>y(i) </a:t>
            </a:r>
            <a:r>
              <a:rPr lang="en-US"/>
              <a:t>– Giá trị thực cho dữ liệu thứ i</a:t>
            </a:r>
            <a:endParaRPr/>
          </a:p>
          <a:p>
            <a:pPr indent="0" lvl="0" marL="0" rtl="0" algn="l">
              <a:lnSpc>
                <a:spcPct val="90000"/>
              </a:lnSpc>
              <a:spcBef>
                <a:spcPts val="1000"/>
              </a:spcBef>
              <a:spcAft>
                <a:spcPts val="0"/>
              </a:spcAft>
              <a:buClr>
                <a:schemeClr val="dk1"/>
              </a:buClr>
              <a:buSzPts val="2800"/>
              <a:buNone/>
            </a:pPr>
            <a:r>
              <a:rPr i="1" lang="en-US"/>
              <a:t>       </a:t>
            </a:r>
            <a:r>
              <a:rPr lang="en-US"/>
              <a:t>– Giá trị dự đoán theo mô hình cho dữ liệu thứ i</a:t>
            </a:r>
            <a:endParaRPr/>
          </a:p>
          <a:p>
            <a:pPr indent="0" lvl="0" marL="0" rtl="0" algn="l">
              <a:lnSpc>
                <a:spcPct val="90000"/>
              </a:lnSpc>
              <a:spcBef>
                <a:spcPts val="1000"/>
              </a:spcBef>
              <a:spcAft>
                <a:spcPts val="0"/>
              </a:spcAft>
              <a:buClr>
                <a:schemeClr val="dk1"/>
              </a:buClr>
              <a:buSzPts val="2800"/>
              <a:buNone/>
            </a:pPr>
            <a:r>
              <a:rPr lang="en-US"/>
              <a:t>Chúng ta có hàm mất mát bình phương trung bình như sau:</a:t>
            </a:r>
            <a:endParaRPr/>
          </a:p>
          <a:p>
            <a:pPr indent="0" lvl="0" marL="0" rtl="0" algn="l">
              <a:lnSpc>
                <a:spcPct val="90000"/>
              </a:lnSpc>
              <a:spcBef>
                <a:spcPts val="1000"/>
              </a:spcBef>
              <a:spcAft>
                <a:spcPts val="0"/>
              </a:spcAft>
              <a:buClr>
                <a:schemeClr val="dk1"/>
              </a:buClr>
              <a:buSzPts val="2800"/>
              <a:buNone/>
            </a:pPr>
            <a:r>
              <a:t/>
            </a:r>
            <a:endParaRPr/>
          </a:p>
        </p:txBody>
      </p:sp>
      <p:sp>
        <p:nvSpPr>
          <p:cNvPr id="162" name="Google Shape;1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02/09/2020</a:t>
            </a:r>
            <a:endParaRPr/>
          </a:p>
        </p:txBody>
      </p:sp>
      <p:sp>
        <p:nvSpPr>
          <p:cNvPr id="163" name="Google Shape;1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Sendo AI Research</a:t>
            </a:r>
            <a:endParaRPr/>
          </a:p>
        </p:txBody>
      </p:sp>
      <p:sp>
        <p:nvSpPr>
          <p:cNvPr id="164" name="Google Shape;1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21"/>
          <p:cNvPicPr preferRelativeResize="0"/>
          <p:nvPr/>
        </p:nvPicPr>
        <p:blipFill rotWithShape="1">
          <a:blip r:embed="rId3">
            <a:alphaModFix/>
          </a:blip>
          <a:srcRect b="0" l="0" r="0" t="0"/>
          <a:stretch/>
        </p:blipFill>
        <p:spPr>
          <a:xfrm>
            <a:off x="3648075" y="4523582"/>
            <a:ext cx="4895850" cy="1162050"/>
          </a:xfrm>
          <a:prstGeom prst="rect">
            <a:avLst/>
          </a:prstGeom>
          <a:noFill/>
          <a:ln>
            <a:noFill/>
          </a:ln>
        </p:spPr>
      </p:pic>
      <p:pic>
        <p:nvPicPr>
          <p:cNvPr id="166" name="Google Shape;166;p21"/>
          <p:cNvPicPr preferRelativeResize="0"/>
          <p:nvPr/>
        </p:nvPicPr>
        <p:blipFill rotWithShape="1">
          <a:blip r:embed="rId4">
            <a:alphaModFix/>
          </a:blip>
          <a:srcRect b="0" l="0" r="0" t="0"/>
          <a:stretch/>
        </p:blipFill>
        <p:spPr>
          <a:xfrm>
            <a:off x="904461" y="3362529"/>
            <a:ext cx="553278" cy="6528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