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8" r:id="rId41"/>
    <p:sldId id="297" r:id="rId4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3524" y="360083"/>
            <a:ext cx="837695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50" b="0" i="1">
                <a:solidFill>
                  <a:srgbClr val="898989"/>
                </a:solidFill>
                <a:latin typeface="Tahoma"/>
                <a:cs typeface="Tahoma"/>
              </a:defRPr>
            </a:lvl1pPr>
          </a:lstStyle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i="0" spc="-5" dirty="0">
                <a:latin typeface="Tahoma"/>
                <a:cs typeface="Tahoma"/>
              </a:rPr>
              <a:t>Bài </a:t>
            </a:r>
            <a:r>
              <a:rPr sz="1200" i="0" dirty="0">
                <a:latin typeface="Tahoma"/>
                <a:cs typeface="Tahoma"/>
              </a:rPr>
              <a:t>2: </a:t>
            </a:r>
            <a:r>
              <a:rPr sz="1200" i="0" spc="-140" dirty="0">
                <a:latin typeface="Tahoma"/>
                <a:cs typeface="Tahoma"/>
              </a:rPr>
              <a:t>Điện </a:t>
            </a:r>
            <a:r>
              <a:rPr sz="1200" i="0" spc="-10" dirty="0">
                <a:latin typeface="Tahoma"/>
                <a:cs typeface="Tahoma"/>
              </a:rPr>
              <a:t>toán </a:t>
            </a:r>
            <a:r>
              <a:rPr sz="1200" i="0" dirty="0">
                <a:latin typeface="Tahoma"/>
                <a:cs typeface="Tahoma"/>
              </a:rPr>
              <a:t>đám </a:t>
            </a:r>
            <a:r>
              <a:rPr sz="1200" i="0" spc="-5" dirty="0">
                <a:latin typeface="Tahoma"/>
                <a:cs typeface="Tahoma"/>
              </a:rPr>
              <a:t>mây </a:t>
            </a:r>
            <a:r>
              <a:rPr sz="1200" i="0" spc="-180" dirty="0">
                <a:latin typeface="Tahoma"/>
                <a:cs typeface="Tahoma"/>
              </a:rPr>
              <a:t>của </a:t>
            </a:r>
            <a:r>
              <a:rPr sz="1200" i="0" spc="-185" dirty="0">
                <a:latin typeface="Tahoma"/>
                <a:cs typeface="Tahoma"/>
              </a:rPr>
              <a:t>một </a:t>
            </a:r>
            <a:r>
              <a:rPr sz="1200" i="0" spc="-275" dirty="0">
                <a:latin typeface="Tahoma"/>
                <a:cs typeface="Tahoma"/>
              </a:rPr>
              <a:t>số </a:t>
            </a:r>
            <a:r>
              <a:rPr sz="1200" i="0" spc="-5" dirty="0">
                <a:latin typeface="Tahoma"/>
                <a:cs typeface="Tahoma"/>
              </a:rPr>
              <a:t>hãng  </a:t>
            </a:r>
            <a:r>
              <a:rPr sz="1200" i="0" spc="-185" dirty="0">
                <a:latin typeface="Tahoma"/>
                <a:cs typeface="Tahoma"/>
              </a:rPr>
              <a:t>nổi </a:t>
            </a:r>
            <a:r>
              <a:rPr sz="1200" i="0" spc="-120" dirty="0">
                <a:latin typeface="Tahoma"/>
                <a:cs typeface="Tahoma"/>
              </a:rPr>
              <a:t>tiếng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15-10-2020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070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15-10-2020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070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15-10-2020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070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50" b="0" i="1">
                <a:solidFill>
                  <a:srgbClr val="898989"/>
                </a:solidFill>
                <a:latin typeface="Tahoma"/>
                <a:cs typeface="Tahoma"/>
              </a:defRPr>
            </a:lvl1pPr>
          </a:lstStyle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i="0" spc="-5" dirty="0">
                <a:latin typeface="Tahoma"/>
                <a:cs typeface="Tahoma"/>
              </a:rPr>
              <a:t>Bài </a:t>
            </a:r>
            <a:r>
              <a:rPr sz="1200" i="0" dirty="0">
                <a:latin typeface="Tahoma"/>
                <a:cs typeface="Tahoma"/>
              </a:rPr>
              <a:t>2: </a:t>
            </a:r>
            <a:r>
              <a:rPr sz="1200" i="0" spc="-140" dirty="0">
                <a:latin typeface="Tahoma"/>
                <a:cs typeface="Tahoma"/>
              </a:rPr>
              <a:t>Điện </a:t>
            </a:r>
            <a:r>
              <a:rPr sz="1200" i="0" spc="-10" dirty="0">
                <a:latin typeface="Tahoma"/>
                <a:cs typeface="Tahoma"/>
              </a:rPr>
              <a:t>toán </a:t>
            </a:r>
            <a:r>
              <a:rPr sz="1200" i="0" dirty="0">
                <a:latin typeface="Tahoma"/>
                <a:cs typeface="Tahoma"/>
              </a:rPr>
              <a:t>đám </a:t>
            </a:r>
            <a:r>
              <a:rPr sz="1200" i="0" spc="-5" dirty="0">
                <a:latin typeface="Tahoma"/>
                <a:cs typeface="Tahoma"/>
              </a:rPr>
              <a:t>mây </a:t>
            </a:r>
            <a:r>
              <a:rPr sz="1200" i="0" spc="-180" dirty="0">
                <a:latin typeface="Tahoma"/>
                <a:cs typeface="Tahoma"/>
              </a:rPr>
              <a:t>của </a:t>
            </a:r>
            <a:r>
              <a:rPr sz="1200" i="0" spc="-185" dirty="0">
                <a:latin typeface="Tahoma"/>
                <a:cs typeface="Tahoma"/>
              </a:rPr>
              <a:t>một </a:t>
            </a:r>
            <a:r>
              <a:rPr sz="1200" i="0" spc="-275" dirty="0">
                <a:latin typeface="Tahoma"/>
                <a:cs typeface="Tahoma"/>
              </a:rPr>
              <a:t>số </a:t>
            </a:r>
            <a:r>
              <a:rPr sz="1200" i="0" spc="-5" dirty="0">
                <a:latin typeface="Tahoma"/>
                <a:cs typeface="Tahoma"/>
              </a:rPr>
              <a:t>hãng  </a:t>
            </a:r>
            <a:r>
              <a:rPr sz="1200" i="0" spc="-185" dirty="0">
                <a:latin typeface="Tahoma"/>
                <a:cs typeface="Tahoma"/>
              </a:rPr>
              <a:t>nổi </a:t>
            </a:r>
            <a:r>
              <a:rPr sz="1200" i="0" spc="-120" dirty="0">
                <a:latin typeface="Tahoma"/>
                <a:cs typeface="Tahoma"/>
              </a:rPr>
              <a:t>tiếng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15-10-2020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123406"/>
            <a:ext cx="9144000" cy="734695"/>
          </a:xfrm>
          <a:custGeom>
            <a:avLst/>
            <a:gdLst/>
            <a:ahLst/>
            <a:cxnLst/>
            <a:rect l="l" t="t" r="r" b="b"/>
            <a:pathLst>
              <a:path w="9144000" h="734695">
                <a:moveTo>
                  <a:pt x="9144000" y="0"/>
                </a:moveTo>
                <a:lnTo>
                  <a:pt x="0" y="0"/>
                </a:lnTo>
                <a:lnTo>
                  <a:pt x="0" y="734593"/>
                </a:lnTo>
                <a:lnTo>
                  <a:pt x="9144000" y="734593"/>
                </a:lnTo>
                <a:lnTo>
                  <a:pt x="914400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998720" y="6123005"/>
            <a:ext cx="3737610" cy="735330"/>
          </a:xfrm>
          <a:custGeom>
            <a:avLst/>
            <a:gdLst/>
            <a:ahLst/>
            <a:cxnLst/>
            <a:rect l="l" t="t" r="r" b="b"/>
            <a:pathLst>
              <a:path w="3737609" h="735329">
                <a:moveTo>
                  <a:pt x="3737610" y="0"/>
                </a:moveTo>
                <a:lnTo>
                  <a:pt x="395706" y="0"/>
                </a:lnTo>
                <a:lnTo>
                  <a:pt x="0" y="734999"/>
                </a:lnTo>
                <a:lnTo>
                  <a:pt x="3341916" y="734999"/>
                </a:lnTo>
                <a:lnTo>
                  <a:pt x="373761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50769" y="326555"/>
            <a:ext cx="404246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070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40422" y="1354302"/>
            <a:ext cx="7063155" cy="3672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31789" y="6364365"/>
            <a:ext cx="2962909" cy="402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50" b="0" i="1">
                <a:solidFill>
                  <a:srgbClr val="898989"/>
                </a:solidFill>
                <a:latin typeface="Tahoma"/>
                <a:cs typeface="Tahoma"/>
              </a:defRPr>
            </a:lvl1pPr>
          </a:lstStyle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i="0" spc="-5" dirty="0">
                <a:latin typeface="Tahoma"/>
                <a:cs typeface="Tahoma"/>
              </a:rPr>
              <a:t>Bài </a:t>
            </a:r>
            <a:r>
              <a:rPr sz="1200" i="0" dirty="0">
                <a:latin typeface="Tahoma"/>
                <a:cs typeface="Tahoma"/>
              </a:rPr>
              <a:t>2: </a:t>
            </a:r>
            <a:r>
              <a:rPr sz="1200" i="0" spc="-140" dirty="0">
                <a:latin typeface="Tahoma"/>
                <a:cs typeface="Tahoma"/>
              </a:rPr>
              <a:t>Điện </a:t>
            </a:r>
            <a:r>
              <a:rPr sz="1200" i="0" spc="-10" dirty="0">
                <a:latin typeface="Tahoma"/>
                <a:cs typeface="Tahoma"/>
              </a:rPr>
              <a:t>toán </a:t>
            </a:r>
            <a:r>
              <a:rPr sz="1200" i="0" dirty="0">
                <a:latin typeface="Tahoma"/>
                <a:cs typeface="Tahoma"/>
              </a:rPr>
              <a:t>đám </a:t>
            </a:r>
            <a:r>
              <a:rPr sz="1200" i="0" spc="-5" dirty="0">
                <a:latin typeface="Tahoma"/>
                <a:cs typeface="Tahoma"/>
              </a:rPr>
              <a:t>mây </a:t>
            </a:r>
            <a:r>
              <a:rPr sz="1200" i="0" spc="-180" dirty="0">
                <a:latin typeface="Tahoma"/>
                <a:cs typeface="Tahoma"/>
              </a:rPr>
              <a:t>của </a:t>
            </a:r>
            <a:r>
              <a:rPr sz="1200" i="0" spc="-185" dirty="0">
                <a:latin typeface="Tahoma"/>
                <a:cs typeface="Tahoma"/>
              </a:rPr>
              <a:t>một </a:t>
            </a:r>
            <a:r>
              <a:rPr sz="1200" i="0" spc="-275" dirty="0">
                <a:latin typeface="Tahoma"/>
                <a:cs typeface="Tahoma"/>
              </a:rPr>
              <a:t>số </a:t>
            </a:r>
            <a:r>
              <a:rPr sz="1200" i="0" spc="-5" dirty="0">
                <a:latin typeface="Tahoma"/>
                <a:cs typeface="Tahoma"/>
              </a:rPr>
              <a:t>hãng  </a:t>
            </a:r>
            <a:r>
              <a:rPr sz="1200" i="0" spc="-185" dirty="0">
                <a:latin typeface="Tahoma"/>
                <a:cs typeface="Tahoma"/>
              </a:rPr>
              <a:t>nổi </a:t>
            </a:r>
            <a:r>
              <a:rPr sz="1200" i="0" spc="-120" dirty="0">
                <a:latin typeface="Tahoma"/>
                <a:cs typeface="Tahoma"/>
              </a:rPr>
              <a:t>tiếng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15-10-2020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webtoolki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123940"/>
          </a:xfrm>
          <a:custGeom>
            <a:avLst/>
            <a:gdLst/>
            <a:ahLst/>
            <a:cxnLst/>
            <a:rect l="l" t="t" r="r" b="b"/>
            <a:pathLst>
              <a:path w="9144000" h="6123940">
                <a:moveTo>
                  <a:pt x="0" y="6123406"/>
                </a:moveTo>
                <a:lnTo>
                  <a:pt x="9144000" y="6123406"/>
                </a:lnTo>
                <a:lnTo>
                  <a:pt x="9144000" y="0"/>
                </a:lnTo>
                <a:lnTo>
                  <a:pt x="0" y="0"/>
                </a:lnTo>
                <a:lnTo>
                  <a:pt x="0" y="612340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66146" y="483679"/>
            <a:ext cx="7922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latin typeface="Tahoma"/>
                <a:cs typeface="Tahoma"/>
              </a:rPr>
              <a:t>Bài </a:t>
            </a:r>
            <a:r>
              <a:rPr spc="-5" dirty="0">
                <a:latin typeface="Tahoma"/>
                <a:cs typeface="Tahoma"/>
              </a:rPr>
              <a:t>2: </a:t>
            </a:r>
            <a:r>
              <a:rPr b="1" spc="-295" dirty="0">
                <a:latin typeface="Tahoma"/>
                <a:cs typeface="Tahoma"/>
              </a:rPr>
              <a:t>Điện </a:t>
            </a:r>
            <a:r>
              <a:rPr b="1" spc="-5" dirty="0">
                <a:latin typeface="Tahoma"/>
                <a:cs typeface="Tahoma"/>
              </a:rPr>
              <a:t>toán đám </a:t>
            </a:r>
            <a:r>
              <a:rPr b="1" spc="-10" dirty="0">
                <a:latin typeface="Tahoma"/>
                <a:cs typeface="Tahoma"/>
              </a:rPr>
              <a:t>mây </a:t>
            </a:r>
            <a:r>
              <a:rPr b="1" spc="-340" dirty="0">
                <a:latin typeface="Tahoma"/>
                <a:cs typeface="Tahoma"/>
              </a:rPr>
              <a:t>của </a:t>
            </a:r>
            <a:r>
              <a:rPr b="1" spc="-10" dirty="0">
                <a:latin typeface="Tahoma"/>
                <a:cs typeface="Tahoma"/>
              </a:rPr>
              <a:t>hãng </a:t>
            </a:r>
            <a:r>
              <a:rPr b="1" spc="-365" dirty="0">
                <a:latin typeface="Tahoma"/>
                <a:cs typeface="Tahoma"/>
              </a:rPr>
              <a:t>nổi</a:t>
            </a:r>
            <a:r>
              <a:rPr b="1" spc="-250" dirty="0">
                <a:latin typeface="Tahoma"/>
                <a:cs typeface="Tahoma"/>
              </a:rPr>
              <a:t> </a:t>
            </a:r>
            <a:r>
              <a:rPr b="1" spc="-235" dirty="0">
                <a:latin typeface="Tahoma"/>
                <a:cs typeface="Tahoma"/>
              </a:rPr>
              <a:t>tiếng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228600" y="728685"/>
            <a:ext cx="4528847" cy="5395255"/>
            <a:chOff x="133379" y="399405"/>
            <a:chExt cx="4864734" cy="5672807"/>
          </a:xfrm>
        </p:grpSpPr>
        <p:sp>
          <p:nvSpPr>
            <p:cNvPr id="9" name="object 9"/>
            <p:cNvSpPr/>
            <p:nvPr/>
          </p:nvSpPr>
          <p:spPr>
            <a:xfrm>
              <a:off x="133379" y="3371544"/>
              <a:ext cx="3704533" cy="27006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1894" y="399405"/>
              <a:ext cx="4046219" cy="334181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26" name="Picture 2" descr="Microsoft Azure Offers and Pricing UnifyCloud's CSP Port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151329"/>
            <a:ext cx="4495800" cy="288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iettel IDC | Apex Globa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040" y="4247402"/>
            <a:ext cx="3375025" cy="165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24" y="326555"/>
            <a:ext cx="32258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30" dirty="0">
                <a:solidFill>
                  <a:srgbClr val="FF6400"/>
                </a:solidFill>
                <a:latin typeface="Arial"/>
                <a:cs typeface="Arial"/>
              </a:rPr>
              <a:t>Về </a:t>
            </a:r>
            <a:r>
              <a:rPr b="1" spc="50" dirty="0">
                <a:solidFill>
                  <a:srgbClr val="FF6400"/>
                </a:solidFill>
                <a:latin typeface="Arial"/>
                <a:cs typeface="Arial"/>
              </a:rPr>
              <a:t>mặt </a:t>
            </a:r>
            <a:r>
              <a:rPr b="1" spc="-60" dirty="0">
                <a:solidFill>
                  <a:srgbClr val="FF6400"/>
                </a:solidFill>
                <a:latin typeface="Arial"/>
                <a:cs typeface="Arial"/>
              </a:rPr>
              <a:t>công</a:t>
            </a:r>
            <a:r>
              <a:rPr b="1" spc="-55" dirty="0">
                <a:solidFill>
                  <a:srgbClr val="FF6400"/>
                </a:solidFill>
                <a:latin typeface="Arial"/>
                <a:cs typeface="Arial"/>
              </a:rPr>
              <a:t> </a:t>
            </a:r>
            <a:r>
              <a:rPr b="1" spc="-114" dirty="0">
                <a:solidFill>
                  <a:srgbClr val="FF6400"/>
                </a:solidFill>
                <a:latin typeface="Arial"/>
                <a:cs typeface="Arial"/>
              </a:rPr>
              <a:t>nghệ?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5531789" y="6364365"/>
            <a:ext cx="2962909" cy="402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i="0" spc="-5" dirty="0">
                <a:latin typeface="Tahoma"/>
                <a:cs typeface="Tahoma"/>
              </a:rPr>
              <a:t>Bài </a:t>
            </a:r>
            <a:r>
              <a:rPr sz="1200" i="0" dirty="0">
                <a:latin typeface="Tahoma"/>
                <a:cs typeface="Tahoma"/>
              </a:rPr>
              <a:t>2: </a:t>
            </a:r>
            <a:r>
              <a:rPr sz="1200" i="0" spc="-140" dirty="0">
                <a:latin typeface="Tahoma"/>
                <a:cs typeface="Tahoma"/>
              </a:rPr>
              <a:t>Điện </a:t>
            </a:r>
            <a:r>
              <a:rPr sz="1200" i="0" spc="-10" dirty="0">
                <a:latin typeface="Tahoma"/>
                <a:cs typeface="Tahoma"/>
              </a:rPr>
              <a:t>toán </a:t>
            </a:r>
            <a:r>
              <a:rPr sz="1200" i="0" dirty="0">
                <a:latin typeface="Tahoma"/>
                <a:cs typeface="Tahoma"/>
              </a:rPr>
              <a:t>đám </a:t>
            </a:r>
            <a:r>
              <a:rPr sz="1200" i="0" spc="-5" dirty="0">
                <a:latin typeface="Tahoma"/>
                <a:cs typeface="Tahoma"/>
              </a:rPr>
              <a:t>mây </a:t>
            </a:r>
            <a:r>
              <a:rPr sz="1200" i="0" spc="-180" dirty="0">
                <a:latin typeface="Tahoma"/>
                <a:cs typeface="Tahoma"/>
              </a:rPr>
              <a:t>của </a:t>
            </a:r>
            <a:r>
              <a:rPr sz="1200" i="0" spc="-185" dirty="0">
                <a:latin typeface="Tahoma"/>
                <a:cs typeface="Tahoma"/>
              </a:rPr>
              <a:t>một </a:t>
            </a:r>
            <a:r>
              <a:rPr sz="1200" i="0" spc="-275" dirty="0">
                <a:latin typeface="Tahoma"/>
                <a:cs typeface="Tahoma"/>
              </a:rPr>
              <a:t>số </a:t>
            </a:r>
            <a:r>
              <a:rPr sz="1200" i="0" spc="-5" dirty="0">
                <a:latin typeface="Tahoma"/>
                <a:cs typeface="Tahoma"/>
              </a:rPr>
              <a:t>hãng  </a:t>
            </a:r>
            <a:r>
              <a:rPr sz="1200" i="0" spc="-185" dirty="0">
                <a:latin typeface="Tahoma"/>
                <a:cs typeface="Tahoma"/>
              </a:rPr>
              <a:t>nổi </a:t>
            </a:r>
            <a:r>
              <a:rPr sz="1200" i="0" spc="-120" dirty="0">
                <a:latin typeface="Tahoma"/>
                <a:cs typeface="Tahoma"/>
              </a:rPr>
              <a:t>tiếng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7910" y="939774"/>
            <a:ext cx="8514715" cy="4983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spc="-160" dirty="0">
                <a:latin typeface="Arial"/>
                <a:cs typeface="Arial"/>
              </a:rPr>
              <a:t>EMC </a:t>
            </a:r>
            <a:r>
              <a:rPr sz="2400" spc="-15" dirty="0">
                <a:latin typeface="Arial"/>
                <a:cs typeface="Arial"/>
              </a:rPr>
              <a:t>có </a:t>
            </a:r>
            <a:r>
              <a:rPr sz="2400" spc="30" dirty="0">
                <a:latin typeface="Arial"/>
                <a:cs typeface="Arial"/>
              </a:rPr>
              <a:t>tầm </a:t>
            </a:r>
            <a:r>
              <a:rPr sz="2400" spc="-65" dirty="0">
                <a:latin typeface="Arial"/>
                <a:cs typeface="Arial"/>
              </a:rPr>
              <a:t>vượt </a:t>
            </a:r>
            <a:r>
              <a:rPr sz="2400" spc="-110" dirty="0">
                <a:latin typeface="Arial"/>
                <a:cs typeface="Arial"/>
              </a:rPr>
              <a:t>xa </a:t>
            </a:r>
            <a:r>
              <a:rPr sz="2400" spc="-50" dirty="0">
                <a:latin typeface="Arial"/>
                <a:cs typeface="Arial"/>
              </a:rPr>
              <a:t>việc </a:t>
            </a:r>
            <a:r>
              <a:rPr sz="2400" dirty="0">
                <a:latin typeface="Arial"/>
                <a:cs typeface="Arial"/>
              </a:rPr>
              <a:t>quản </a:t>
            </a:r>
            <a:r>
              <a:rPr sz="2400" spc="5" dirty="0">
                <a:latin typeface="Arial"/>
                <a:cs typeface="Arial"/>
              </a:rPr>
              <a:t>lý </a:t>
            </a:r>
            <a:r>
              <a:rPr sz="2400" spc="60" dirty="0">
                <a:latin typeface="Arial"/>
                <a:cs typeface="Arial"/>
              </a:rPr>
              <a:t>trung </a:t>
            </a:r>
            <a:r>
              <a:rPr sz="2400" spc="30" dirty="0">
                <a:latin typeface="Arial"/>
                <a:cs typeface="Arial"/>
              </a:rPr>
              <a:t>tâm </a:t>
            </a:r>
            <a:r>
              <a:rPr sz="2400" spc="-60" dirty="0">
                <a:latin typeface="Arial"/>
                <a:cs typeface="Arial"/>
              </a:rPr>
              <a:t>dữ </a:t>
            </a:r>
            <a:r>
              <a:rPr sz="2400" spc="5" dirty="0">
                <a:latin typeface="Arial"/>
                <a:cs typeface="Arial"/>
              </a:rPr>
              <a:t>liệu </a:t>
            </a:r>
            <a:r>
              <a:rPr sz="2400" spc="-25" dirty="0">
                <a:latin typeface="Arial"/>
                <a:cs typeface="Arial"/>
              </a:rPr>
              <a:t>ảo </a:t>
            </a:r>
            <a:r>
              <a:rPr sz="2400" spc="-50" dirty="0">
                <a:latin typeface="Arial"/>
                <a:cs typeface="Arial"/>
              </a:rPr>
              <a:t>hóa.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Các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lĩnh </a:t>
            </a:r>
            <a:r>
              <a:rPr sz="2400" spc="-114" dirty="0">
                <a:latin typeface="Arial"/>
                <a:cs typeface="Arial"/>
              </a:rPr>
              <a:t>vực </a:t>
            </a:r>
            <a:r>
              <a:rPr sz="2400" spc="-50" dirty="0">
                <a:latin typeface="Arial"/>
                <a:cs typeface="Arial"/>
              </a:rPr>
              <a:t>khác </a:t>
            </a:r>
            <a:r>
              <a:rPr sz="2400" spc="-65" dirty="0">
                <a:latin typeface="Arial"/>
                <a:cs typeface="Arial"/>
              </a:rPr>
              <a:t>của </a:t>
            </a:r>
            <a:r>
              <a:rPr sz="2400" spc="45" dirty="0">
                <a:latin typeface="Arial"/>
                <a:cs typeface="Arial"/>
              </a:rPr>
              <a:t>họ </a:t>
            </a:r>
            <a:r>
              <a:rPr sz="2400" spc="-5" dirty="0">
                <a:latin typeface="Arial"/>
                <a:cs typeface="Arial"/>
              </a:rPr>
              <a:t>bao</a:t>
            </a:r>
            <a:r>
              <a:rPr sz="2400" spc="22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gồm:</a:t>
            </a:r>
            <a:endParaRPr sz="2400">
              <a:latin typeface="Arial"/>
              <a:cs typeface="Arial"/>
            </a:endParaRPr>
          </a:p>
          <a:p>
            <a:pPr marL="466725" marR="7620" indent="-342900" algn="just">
              <a:lnSpc>
                <a:spcPct val="100000"/>
              </a:lnSpc>
              <a:spcBef>
                <a:spcPts val="395"/>
              </a:spcBef>
              <a:buClr>
                <a:srgbClr val="FF6400"/>
              </a:buClr>
              <a:buFont typeface="Wingdings"/>
              <a:buChar char=""/>
              <a:tabLst>
                <a:tab pos="467359" algn="l"/>
              </a:tabLst>
            </a:pPr>
            <a:r>
              <a:rPr sz="2400" b="1" spc="-35" dirty="0">
                <a:latin typeface="Arial"/>
                <a:cs typeface="Arial"/>
              </a:rPr>
              <a:t>Quản </a:t>
            </a:r>
            <a:r>
              <a:rPr sz="2400" b="1" spc="-15" dirty="0">
                <a:latin typeface="Arial"/>
                <a:cs typeface="Arial"/>
              </a:rPr>
              <a:t>lý </a:t>
            </a:r>
            <a:r>
              <a:rPr sz="2400" b="1" spc="-50" dirty="0">
                <a:latin typeface="Arial"/>
                <a:cs typeface="Arial"/>
              </a:rPr>
              <a:t>IT: </a:t>
            </a:r>
            <a:r>
              <a:rPr sz="2400" spc="20" dirty="0">
                <a:latin typeface="Arial"/>
                <a:cs typeface="Arial"/>
              </a:rPr>
              <a:t>Hỗ </a:t>
            </a:r>
            <a:r>
              <a:rPr sz="2400" spc="15" dirty="0">
                <a:latin typeface="Arial"/>
                <a:cs typeface="Arial"/>
              </a:rPr>
              <a:t>trợ </a:t>
            </a:r>
            <a:r>
              <a:rPr sz="2400" dirty="0">
                <a:latin typeface="Arial"/>
                <a:cs typeface="Arial"/>
              </a:rPr>
              <a:t>quản </a:t>
            </a:r>
            <a:r>
              <a:rPr sz="2400" spc="-5" dirty="0">
                <a:latin typeface="Arial"/>
                <a:cs typeface="Arial"/>
              </a:rPr>
              <a:t>lý </a:t>
            </a:r>
            <a:r>
              <a:rPr sz="2400" spc="-135" dirty="0">
                <a:latin typeface="Arial"/>
                <a:cs typeface="Arial"/>
              </a:rPr>
              <a:t>CNTT </a:t>
            </a:r>
            <a:r>
              <a:rPr sz="2400" spc="-20" dirty="0">
                <a:latin typeface="Arial"/>
                <a:cs typeface="Arial"/>
              </a:rPr>
              <a:t>đơn giản, </a:t>
            </a:r>
            <a:r>
              <a:rPr sz="2400" spc="20" dirty="0">
                <a:latin typeface="Arial"/>
                <a:cs typeface="Arial"/>
              </a:rPr>
              <a:t>giảm </a:t>
            </a:r>
            <a:r>
              <a:rPr sz="2400" spc="-10" dirty="0">
                <a:latin typeface="Arial"/>
                <a:cs typeface="Arial"/>
              </a:rPr>
              <a:t>chi </a:t>
            </a:r>
            <a:r>
              <a:rPr sz="2400" spc="5" dirty="0">
                <a:latin typeface="Arial"/>
                <a:cs typeface="Arial"/>
              </a:rPr>
              <a:t>phí  </a:t>
            </a:r>
            <a:r>
              <a:rPr sz="2400" spc="65" dirty="0">
                <a:latin typeface="Arial"/>
                <a:cs typeface="Arial"/>
              </a:rPr>
              <a:t>thông </a:t>
            </a:r>
            <a:r>
              <a:rPr sz="2400" spc="-10" dirty="0">
                <a:latin typeface="Arial"/>
                <a:cs typeface="Arial"/>
              </a:rPr>
              <a:t>qua </a:t>
            </a:r>
            <a:r>
              <a:rPr sz="2400" spc="-70" dirty="0">
                <a:latin typeface="Arial"/>
                <a:cs typeface="Arial"/>
              </a:rPr>
              <a:t>cách </a:t>
            </a:r>
            <a:r>
              <a:rPr sz="2400" dirty="0">
                <a:latin typeface="Arial"/>
                <a:cs typeface="Arial"/>
              </a:rPr>
              <a:t>làm </a:t>
            </a:r>
            <a:r>
              <a:rPr sz="2400" spc="-20" dirty="0">
                <a:latin typeface="Arial"/>
                <a:cs typeface="Arial"/>
              </a:rPr>
              <a:t>tự </a:t>
            </a:r>
            <a:r>
              <a:rPr sz="2400" spc="60" dirty="0">
                <a:latin typeface="Arial"/>
                <a:cs typeface="Arial"/>
              </a:rPr>
              <a:t>động </a:t>
            </a:r>
            <a:r>
              <a:rPr sz="2400" spc="-50" dirty="0">
                <a:latin typeface="Arial"/>
                <a:cs typeface="Arial"/>
              </a:rPr>
              <a:t>hóa, </a:t>
            </a:r>
            <a:r>
              <a:rPr sz="2400" spc="-20" dirty="0">
                <a:latin typeface="Arial"/>
                <a:cs typeface="Arial"/>
              </a:rPr>
              <a:t>ảo </a:t>
            </a:r>
            <a:r>
              <a:rPr sz="2400" spc="-50" dirty="0">
                <a:latin typeface="Arial"/>
                <a:cs typeface="Arial"/>
              </a:rPr>
              <a:t>hóa, </a:t>
            </a:r>
            <a:r>
              <a:rPr sz="2400" spc="-100" dirty="0">
                <a:latin typeface="Arial"/>
                <a:cs typeface="Arial"/>
              </a:rPr>
              <a:t>và </a:t>
            </a:r>
            <a:r>
              <a:rPr sz="2400" dirty="0">
                <a:latin typeface="Arial"/>
                <a:cs typeface="Arial"/>
              </a:rPr>
              <a:t>hiệu </a:t>
            </a:r>
            <a:r>
              <a:rPr sz="2400" spc="-5" dirty="0">
                <a:latin typeface="Arial"/>
                <a:cs typeface="Arial"/>
              </a:rPr>
              <a:t>quả </a:t>
            </a:r>
            <a:r>
              <a:rPr sz="2400" spc="-150" dirty="0">
                <a:latin typeface="Arial"/>
                <a:cs typeface="Arial"/>
              </a:rPr>
              <a:t>xử </a:t>
            </a:r>
            <a:r>
              <a:rPr sz="2400" spc="-10" dirty="0">
                <a:latin typeface="Arial"/>
                <a:cs typeface="Arial"/>
              </a:rPr>
              <a:t>lý  </a:t>
            </a:r>
            <a:r>
              <a:rPr sz="2400" spc="-75" dirty="0">
                <a:latin typeface="Arial"/>
                <a:cs typeface="Arial"/>
              </a:rPr>
              <a:t>cao.</a:t>
            </a:r>
            <a:endParaRPr sz="2400">
              <a:latin typeface="Arial"/>
              <a:cs typeface="Arial"/>
            </a:endParaRPr>
          </a:p>
          <a:p>
            <a:pPr marL="466725" marR="6985" indent="-342900" algn="just">
              <a:lnSpc>
                <a:spcPct val="100000"/>
              </a:lnSpc>
              <a:spcBef>
                <a:spcPts val="395"/>
              </a:spcBef>
              <a:buClr>
                <a:srgbClr val="FF6400"/>
              </a:buClr>
              <a:buFont typeface="Wingdings"/>
              <a:buChar char=""/>
              <a:tabLst>
                <a:tab pos="467359" algn="l"/>
              </a:tabLst>
            </a:pPr>
            <a:r>
              <a:rPr sz="2400" b="1" spc="15" dirty="0">
                <a:latin typeface="Arial"/>
                <a:cs typeface="Arial"/>
              </a:rPr>
              <a:t>Nhân </a:t>
            </a:r>
            <a:r>
              <a:rPr sz="2400" b="1" spc="-15" dirty="0">
                <a:latin typeface="Arial"/>
                <a:cs typeface="Arial"/>
              </a:rPr>
              <a:t>bản </a:t>
            </a:r>
            <a:r>
              <a:rPr sz="2400" b="1" spc="-30" dirty="0">
                <a:latin typeface="Arial"/>
                <a:cs typeface="Arial"/>
              </a:rPr>
              <a:t>rộng: </a:t>
            </a:r>
            <a:r>
              <a:rPr sz="2400" spc="-25" dirty="0">
                <a:latin typeface="Arial"/>
                <a:cs typeface="Arial"/>
              </a:rPr>
              <a:t>Công </a:t>
            </a:r>
            <a:r>
              <a:rPr sz="2400" spc="5" dirty="0">
                <a:latin typeface="Arial"/>
                <a:cs typeface="Arial"/>
              </a:rPr>
              <a:t>nghệ bảo </a:t>
            </a:r>
            <a:r>
              <a:rPr sz="2400" spc="-65" dirty="0">
                <a:latin typeface="Arial"/>
                <a:cs typeface="Arial"/>
              </a:rPr>
              <a:t>vệ </a:t>
            </a:r>
            <a:r>
              <a:rPr sz="2400" spc="-60" dirty="0">
                <a:latin typeface="Arial"/>
                <a:cs typeface="Arial"/>
              </a:rPr>
              <a:t>dữ </a:t>
            </a:r>
            <a:r>
              <a:rPr sz="2400" spc="5" dirty="0">
                <a:latin typeface="Arial"/>
                <a:cs typeface="Arial"/>
              </a:rPr>
              <a:t>liệu </a:t>
            </a:r>
            <a:r>
              <a:rPr sz="2400" spc="-110" dirty="0">
                <a:latin typeface="Arial"/>
                <a:cs typeface="Arial"/>
              </a:rPr>
              <a:t>và </a:t>
            </a:r>
            <a:r>
              <a:rPr sz="2400" spc="-75" dirty="0">
                <a:latin typeface="Arial"/>
                <a:cs typeface="Arial"/>
              </a:rPr>
              <a:t>sao </a:t>
            </a:r>
            <a:r>
              <a:rPr sz="2400" spc="-20" dirty="0">
                <a:latin typeface="Arial"/>
                <a:cs typeface="Arial"/>
              </a:rPr>
              <a:t>chép </a:t>
            </a:r>
            <a:r>
              <a:rPr sz="2400" spc="-25" dirty="0">
                <a:latin typeface="Arial"/>
                <a:cs typeface="Arial"/>
              </a:rPr>
              <a:t>từ  </a:t>
            </a:r>
            <a:r>
              <a:rPr sz="2400" spc="-110" dirty="0">
                <a:latin typeface="Arial"/>
                <a:cs typeface="Arial"/>
              </a:rPr>
              <a:t>xa </a:t>
            </a:r>
            <a:r>
              <a:rPr sz="2400" dirty="0">
                <a:latin typeface="Arial"/>
                <a:cs typeface="Arial"/>
              </a:rPr>
              <a:t>cung </a:t>
            </a:r>
            <a:r>
              <a:rPr sz="2400" spc="-45" dirty="0">
                <a:latin typeface="Arial"/>
                <a:cs typeface="Arial"/>
              </a:rPr>
              <a:t>cấp </a:t>
            </a:r>
            <a:r>
              <a:rPr sz="2400" spc="40" dirty="0">
                <a:latin typeface="Arial"/>
                <a:cs typeface="Arial"/>
              </a:rPr>
              <a:t>tùy </a:t>
            </a:r>
            <a:r>
              <a:rPr sz="2400" dirty="0">
                <a:latin typeface="Arial"/>
                <a:cs typeface="Arial"/>
              </a:rPr>
              <a:t>chọn </a:t>
            </a:r>
            <a:r>
              <a:rPr sz="2400" spc="30" dirty="0">
                <a:latin typeface="Arial"/>
                <a:cs typeface="Arial"/>
              </a:rPr>
              <a:t>khôi </a:t>
            </a:r>
            <a:r>
              <a:rPr sz="2400" spc="5" dirty="0">
                <a:latin typeface="Arial"/>
                <a:cs typeface="Arial"/>
              </a:rPr>
              <a:t>phục </a:t>
            </a:r>
            <a:r>
              <a:rPr sz="2400" spc="15" dirty="0">
                <a:latin typeface="Arial"/>
                <a:cs typeface="Arial"/>
              </a:rPr>
              <a:t>khi </a:t>
            </a:r>
            <a:r>
              <a:rPr sz="2400" spc="-15" dirty="0">
                <a:latin typeface="Arial"/>
                <a:cs typeface="Arial"/>
              </a:rPr>
              <a:t>có </a:t>
            </a:r>
            <a:r>
              <a:rPr sz="2400" spc="25" dirty="0">
                <a:latin typeface="Arial"/>
                <a:cs typeface="Arial"/>
              </a:rPr>
              <a:t>thảm </a:t>
            </a:r>
            <a:r>
              <a:rPr sz="2400" spc="-10" dirty="0">
                <a:latin typeface="Arial"/>
                <a:cs typeface="Arial"/>
              </a:rPr>
              <a:t>họa </a:t>
            </a:r>
            <a:r>
              <a:rPr sz="2400" spc="-85" dirty="0">
                <a:latin typeface="Arial"/>
                <a:cs typeface="Arial"/>
              </a:rPr>
              <a:t>xảy</a:t>
            </a:r>
            <a:r>
              <a:rPr sz="2400" spc="13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ra.</a:t>
            </a:r>
            <a:endParaRPr sz="2400">
              <a:latin typeface="Arial"/>
              <a:cs typeface="Arial"/>
            </a:endParaRPr>
          </a:p>
          <a:p>
            <a:pPr marL="466725" marR="5080" indent="-342900" algn="just">
              <a:lnSpc>
                <a:spcPct val="100000"/>
              </a:lnSpc>
              <a:spcBef>
                <a:spcPts val="409"/>
              </a:spcBef>
              <a:buClr>
                <a:srgbClr val="FF6400"/>
              </a:buClr>
              <a:buFont typeface="Wingdings"/>
              <a:buChar char=""/>
              <a:tabLst>
                <a:tab pos="467359" algn="l"/>
              </a:tabLst>
            </a:pPr>
            <a:r>
              <a:rPr sz="2400" b="1" spc="-85" dirty="0">
                <a:latin typeface="Arial"/>
                <a:cs typeface="Arial"/>
              </a:rPr>
              <a:t>Bảo </a:t>
            </a:r>
            <a:r>
              <a:rPr sz="2400" b="1" dirty="0">
                <a:latin typeface="Arial"/>
                <a:cs typeface="Arial"/>
              </a:rPr>
              <a:t>mật: </a:t>
            </a:r>
            <a:r>
              <a:rPr sz="2400" spc="-50" dirty="0">
                <a:latin typeface="Arial"/>
                <a:cs typeface="Arial"/>
              </a:rPr>
              <a:t>Khi </a:t>
            </a:r>
            <a:r>
              <a:rPr sz="2400" spc="-100" dirty="0">
                <a:latin typeface="Arial"/>
                <a:cs typeface="Arial"/>
              </a:rPr>
              <a:t>các </a:t>
            </a:r>
            <a:r>
              <a:rPr sz="2400" spc="105" dirty="0">
                <a:latin typeface="Arial"/>
                <a:cs typeface="Arial"/>
              </a:rPr>
              <a:t>tổ </a:t>
            </a:r>
            <a:r>
              <a:rPr sz="2400" spc="-90" dirty="0">
                <a:latin typeface="Arial"/>
                <a:cs typeface="Arial"/>
              </a:rPr>
              <a:t>chức </a:t>
            </a:r>
            <a:r>
              <a:rPr sz="2400" spc="30" dirty="0">
                <a:latin typeface="Arial"/>
                <a:cs typeface="Arial"/>
              </a:rPr>
              <a:t>triển </a:t>
            </a:r>
            <a:r>
              <a:rPr sz="2400" spc="-15" dirty="0">
                <a:latin typeface="Arial"/>
                <a:cs typeface="Arial"/>
              </a:rPr>
              <a:t>khai </a:t>
            </a:r>
            <a:r>
              <a:rPr sz="2400" spc="-100" dirty="0">
                <a:latin typeface="Arial"/>
                <a:cs typeface="Arial"/>
              </a:rPr>
              <a:t>các </a:t>
            </a:r>
            <a:r>
              <a:rPr sz="2400" spc="-95" dirty="0">
                <a:latin typeface="Arial"/>
                <a:cs typeface="Arial"/>
              </a:rPr>
              <a:t>sản </a:t>
            </a:r>
            <a:r>
              <a:rPr sz="2400" spc="10" dirty="0">
                <a:latin typeface="Arial"/>
                <a:cs typeface="Arial"/>
              </a:rPr>
              <a:t>phẩm </a:t>
            </a:r>
            <a:r>
              <a:rPr sz="2400" spc="20" dirty="0">
                <a:latin typeface="Arial"/>
                <a:cs typeface="Arial"/>
              </a:rPr>
              <a:t>trên  </a:t>
            </a:r>
            <a:r>
              <a:rPr sz="2400" spc="-160" dirty="0">
                <a:latin typeface="Arial"/>
                <a:cs typeface="Arial"/>
              </a:rPr>
              <a:t>EMC, </a:t>
            </a:r>
            <a:r>
              <a:rPr sz="2400" spc="-100" dirty="0">
                <a:latin typeface="Arial"/>
                <a:cs typeface="Arial"/>
              </a:rPr>
              <a:t>các </a:t>
            </a:r>
            <a:r>
              <a:rPr sz="2400" spc="-95" dirty="0">
                <a:latin typeface="Arial"/>
                <a:cs typeface="Arial"/>
              </a:rPr>
              <a:t>sản </a:t>
            </a:r>
            <a:r>
              <a:rPr sz="2400" spc="10" dirty="0">
                <a:latin typeface="Arial"/>
                <a:cs typeface="Arial"/>
              </a:rPr>
              <a:t>phẩm </a:t>
            </a:r>
            <a:r>
              <a:rPr sz="2400" spc="-45" dirty="0">
                <a:latin typeface="Arial"/>
                <a:cs typeface="Arial"/>
              </a:rPr>
              <a:t>này </a:t>
            </a:r>
            <a:r>
              <a:rPr sz="2400" spc="-135" dirty="0">
                <a:latin typeface="Arial"/>
                <a:cs typeface="Arial"/>
              </a:rPr>
              <a:t>sẽ </a:t>
            </a:r>
            <a:r>
              <a:rPr sz="2400" spc="-15" dirty="0">
                <a:latin typeface="Arial"/>
                <a:cs typeface="Arial"/>
              </a:rPr>
              <a:t>có </a:t>
            </a:r>
            <a:r>
              <a:rPr sz="2400" spc="-35" dirty="0">
                <a:latin typeface="Arial"/>
                <a:cs typeface="Arial"/>
              </a:rPr>
              <a:t>khả </a:t>
            </a:r>
            <a:r>
              <a:rPr sz="2400" dirty="0">
                <a:latin typeface="Arial"/>
                <a:cs typeface="Arial"/>
              </a:rPr>
              <a:t>năng </a:t>
            </a:r>
            <a:r>
              <a:rPr sz="2400" spc="5" dirty="0">
                <a:latin typeface="Arial"/>
                <a:cs typeface="Arial"/>
              </a:rPr>
              <a:t>kiểm </a:t>
            </a:r>
            <a:r>
              <a:rPr sz="2400" spc="-30" dirty="0">
                <a:latin typeface="Arial"/>
                <a:cs typeface="Arial"/>
              </a:rPr>
              <a:t>soát </a:t>
            </a:r>
            <a:r>
              <a:rPr sz="2400" spc="40" dirty="0">
                <a:latin typeface="Arial"/>
                <a:cs typeface="Arial"/>
              </a:rPr>
              <a:t>truy </a:t>
            </a:r>
            <a:r>
              <a:rPr sz="2400" spc="-70" dirty="0">
                <a:latin typeface="Arial"/>
                <a:cs typeface="Arial"/>
              </a:rPr>
              <a:t>cập,  </a:t>
            </a:r>
            <a:r>
              <a:rPr sz="2400" spc="10" dirty="0">
                <a:latin typeface="Arial"/>
                <a:cs typeface="Arial"/>
              </a:rPr>
              <a:t>bảo </a:t>
            </a:r>
            <a:r>
              <a:rPr sz="2400" spc="-65" dirty="0">
                <a:latin typeface="Arial"/>
                <a:cs typeface="Arial"/>
              </a:rPr>
              <a:t>vệ </a:t>
            </a:r>
            <a:r>
              <a:rPr sz="2400" spc="-60" dirty="0">
                <a:latin typeface="Arial"/>
                <a:cs typeface="Arial"/>
              </a:rPr>
              <a:t>dữ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liệu.</a:t>
            </a:r>
            <a:endParaRPr sz="2400">
              <a:latin typeface="Arial"/>
              <a:cs typeface="Arial"/>
            </a:endParaRPr>
          </a:p>
          <a:p>
            <a:pPr marL="466725" marR="5715" indent="-342900" algn="just">
              <a:lnSpc>
                <a:spcPct val="100000"/>
              </a:lnSpc>
              <a:spcBef>
                <a:spcPts val="395"/>
              </a:spcBef>
              <a:buClr>
                <a:srgbClr val="FF6400"/>
              </a:buClr>
              <a:buFont typeface="Wingdings"/>
              <a:buChar char=""/>
              <a:tabLst>
                <a:tab pos="467359" algn="l"/>
              </a:tabLst>
            </a:pPr>
            <a:r>
              <a:rPr sz="2400" b="1" spc="-25" dirty="0">
                <a:latin typeface="Arial"/>
                <a:cs typeface="Arial"/>
              </a:rPr>
              <a:t>Ảo </a:t>
            </a:r>
            <a:r>
              <a:rPr sz="2400" b="1" spc="-65" dirty="0">
                <a:latin typeface="Arial"/>
                <a:cs typeface="Arial"/>
              </a:rPr>
              <a:t>hóa: </a:t>
            </a:r>
            <a:r>
              <a:rPr sz="2400" spc="-145" dirty="0">
                <a:latin typeface="Arial"/>
                <a:cs typeface="Arial"/>
              </a:rPr>
              <a:t>Sản </a:t>
            </a:r>
            <a:r>
              <a:rPr sz="2400" spc="10" dirty="0">
                <a:latin typeface="Arial"/>
                <a:cs typeface="Arial"/>
              </a:rPr>
              <a:t>phẩm </a:t>
            </a:r>
            <a:r>
              <a:rPr sz="2400" dirty="0">
                <a:latin typeface="Arial"/>
                <a:cs typeface="Arial"/>
              </a:rPr>
              <a:t>bao </a:t>
            </a:r>
            <a:r>
              <a:rPr sz="2400" spc="70" dirty="0">
                <a:latin typeface="Arial"/>
                <a:cs typeface="Arial"/>
              </a:rPr>
              <a:t>gồm </a:t>
            </a:r>
            <a:r>
              <a:rPr sz="2400" spc="-30" dirty="0">
                <a:latin typeface="Arial"/>
                <a:cs typeface="Arial"/>
              </a:rPr>
              <a:t>VMware </a:t>
            </a:r>
            <a:r>
              <a:rPr sz="2400" spc="-75" dirty="0">
                <a:latin typeface="Arial"/>
                <a:cs typeface="Arial"/>
              </a:rPr>
              <a:t>sao </a:t>
            </a:r>
            <a:r>
              <a:rPr sz="2400" spc="-45" dirty="0">
                <a:latin typeface="Arial"/>
                <a:cs typeface="Arial"/>
              </a:rPr>
              <a:t>lưu </a:t>
            </a:r>
            <a:r>
              <a:rPr sz="2400" spc="-110" dirty="0">
                <a:latin typeface="Arial"/>
                <a:cs typeface="Arial"/>
              </a:rPr>
              <a:t>và </a:t>
            </a:r>
            <a:r>
              <a:rPr sz="2400" spc="-160" dirty="0">
                <a:latin typeface="Arial"/>
                <a:cs typeface="Arial"/>
              </a:rPr>
              <a:t>EMC </a:t>
            </a:r>
            <a:r>
              <a:rPr sz="2400" spc="-25" dirty="0">
                <a:latin typeface="Arial"/>
                <a:cs typeface="Arial"/>
              </a:rPr>
              <a:t>ảo  </a:t>
            </a:r>
            <a:r>
              <a:rPr sz="2400" spc="-20" dirty="0">
                <a:latin typeface="Arial"/>
                <a:cs typeface="Arial"/>
              </a:rPr>
              <a:t>hóa </a:t>
            </a:r>
            <a:r>
              <a:rPr sz="2400" spc="-110" dirty="0">
                <a:latin typeface="Arial"/>
                <a:cs typeface="Arial"/>
              </a:rPr>
              <a:t>và </a:t>
            </a:r>
            <a:r>
              <a:rPr sz="2400" spc="-100" dirty="0">
                <a:latin typeface="Arial"/>
                <a:cs typeface="Arial"/>
              </a:rPr>
              <a:t>các </a:t>
            </a:r>
            <a:r>
              <a:rPr sz="2400" spc="15" dirty="0">
                <a:latin typeface="Arial"/>
                <a:cs typeface="Arial"/>
              </a:rPr>
              <a:t>công </a:t>
            </a:r>
            <a:r>
              <a:rPr sz="2400" spc="-40" dirty="0">
                <a:latin typeface="Arial"/>
                <a:cs typeface="Arial"/>
              </a:rPr>
              <a:t>cụ </a:t>
            </a:r>
            <a:r>
              <a:rPr sz="2400" spc="-55" dirty="0">
                <a:latin typeface="Arial"/>
                <a:cs typeface="Arial"/>
              </a:rPr>
              <a:t>cải </a:t>
            </a:r>
            <a:r>
              <a:rPr sz="2400" spc="30" dirty="0">
                <a:latin typeface="Arial"/>
                <a:cs typeface="Arial"/>
              </a:rPr>
              <a:t>tiến </a:t>
            </a:r>
            <a:r>
              <a:rPr sz="2400" dirty="0">
                <a:latin typeface="Arial"/>
                <a:cs typeface="Arial"/>
              </a:rPr>
              <a:t>quản </a:t>
            </a:r>
            <a:r>
              <a:rPr sz="2400" spc="-5" dirty="0">
                <a:latin typeface="Arial"/>
                <a:cs typeface="Arial"/>
              </a:rPr>
              <a:t>lý </a:t>
            </a:r>
            <a:r>
              <a:rPr sz="2400" spc="35" dirty="0">
                <a:latin typeface="Arial"/>
                <a:cs typeface="Arial"/>
              </a:rPr>
              <a:t>linh </a:t>
            </a:r>
            <a:r>
              <a:rPr sz="2400" spc="30" dirty="0">
                <a:latin typeface="Arial"/>
                <a:cs typeface="Arial"/>
              </a:rPr>
              <a:t>hoạt </a:t>
            </a:r>
            <a:r>
              <a:rPr sz="2400" dirty="0">
                <a:latin typeface="Arial"/>
                <a:cs typeface="Arial"/>
              </a:rPr>
              <a:t>cho </a:t>
            </a:r>
            <a:r>
              <a:rPr sz="2400" spc="-114" dirty="0">
                <a:latin typeface="Arial"/>
                <a:cs typeface="Arial"/>
              </a:rPr>
              <a:t>cơ </a:t>
            </a:r>
            <a:r>
              <a:rPr sz="2400" spc="-165" dirty="0">
                <a:latin typeface="Arial"/>
                <a:cs typeface="Arial"/>
              </a:rPr>
              <a:t>sở </a:t>
            </a:r>
            <a:r>
              <a:rPr sz="2400" spc="-45" dirty="0">
                <a:latin typeface="Arial"/>
                <a:cs typeface="Arial"/>
              </a:rPr>
              <a:t>hạ  </a:t>
            </a:r>
            <a:r>
              <a:rPr sz="2400" spc="30" dirty="0">
                <a:latin typeface="Arial"/>
                <a:cs typeface="Arial"/>
              </a:rPr>
              <a:t>tầng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ảo.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6341" y="1137229"/>
            <a:ext cx="5265458" cy="49541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56256" y="362115"/>
            <a:ext cx="42767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" dirty="0">
                <a:solidFill>
                  <a:srgbClr val="0070C0"/>
                </a:solidFill>
                <a:latin typeface="Arial"/>
                <a:cs typeface="Arial"/>
              </a:rPr>
              <a:t>Điện </a:t>
            </a:r>
            <a:r>
              <a:rPr sz="3200" spc="25" dirty="0">
                <a:solidFill>
                  <a:srgbClr val="0070C0"/>
                </a:solidFill>
                <a:latin typeface="Arial"/>
                <a:cs typeface="Arial"/>
              </a:rPr>
              <a:t>toán </a:t>
            </a:r>
            <a:r>
              <a:rPr sz="3200" spc="15" dirty="0">
                <a:solidFill>
                  <a:srgbClr val="0070C0"/>
                </a:solidFill>
                <a:latin typeface="Arial"/>
                <a:cs typeface="Arial"/>
              </a:rPr>
              <a:t>đám </a:t>
            </a:r>
            <a:r>
              <a:rPr sz="3200" spc="-40" dirty="0">
                <a:solidFill>
                  <a:srgbClr val="0070C0"/>
                </a:solidFill>
                <a:latin typeface="Arial"/>
                <a:cs typeface="Arial"/>
              </a:rPr>
              <a:t>mây</a:t>
            </a:r>
            <a:r>
              <a:rPr sz="3200" spc="-17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3200" spc="-85" dirty="0">
                <a:solidFill>
                  <a:srgbClr val="0070C0"/>
                </a:solidFill>
                <a:latin typeface="Arial"/>
                <a:cs typeface="Arial"/>
              </a:rPr>
              <a:t>của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i="0" spc="-5" dirty="0">
                <a:latin typeface="Tahoma"/>
                <a:cs typeface="Tahoma"/>
              </a:rPr>
              <a:t>Bài </a:t>
            </a:r>
            <a:r>
              <a:rPr sz="1200" i="0" dirty="0">
                <a:latin typeface="Tahoma"/>
                <a:cs typeface="Tahoma"/>
              </a:rPr>
              <a:t>2: </a:t>
            </a:r>
            <a:r>
              <a:rPr sz="1200" i="0" spc="-140" dirty="0">
                <a:latin typeface="Tahoma"/>
                <a:cs typeface="Tahoma"/>
              </a:rPr>
              <a:t>Điện </a:t>
            </a:r>
            <a:r>
              <a:rPr sz="1200" i="0" spc="-10" dirty="0">
                <a:latin typeface="Tahoma"/>
                <a:cs typeface="Tahoma"/>
              </a:rPr>
              <a:t>toán </a:t>
            </a:r>
            <a:r>
              <a:rPr sz="1200" i="0" dirty="0">
                <a:latin typeface="Tahoma"/>
                <a:cs typeface="Tahoma"/>
              </a:rPr>
              <a:t>đám </a:t>
            </a:r>
            <a:r>
              <a:rPr sz="1200" i="0" spc="-5" dirty="0">
                <a:latin typeface="Tahoma"/>
                <a:cs typeface="Tahoma"/>
              </a:rPr>
              <a:t>mây </a:t>
            </a:r>
            <a:r>
              <a:rPr sz="1200" i="0" spc="-180" dirty="0">
                <a:latin typeface="Tahoma"/>
                <a:cs typeface="Tahoma"/>
              </a:rPr>
              <a:t>của </a:t>
            </a:r>
            <a:r>
              <a:rPr sz="1200" i="0" spc="-185" dirty="0">
                <a:latin typeface="Tahoma"/>
                <a:cs typeface="Tahoma"/>
              </a:rPr>
              <a:t>một </a:t>
            </a:r>
            <a:r>
              <a:rPr sz="1200" i="0" spc="-275" dirty="0">
                <a:latin typeface="Tahoma"/>
                <a:cs typeface="Tahoma"/>
              </a:rPr>
              <a:t>số </a:t>
            </a:r>
            <a:r>
              <a:rPr sz="1200" i="0" spc="-5" dirty="0">
                <a:latin typeface="Tahoma"/>
                <a:cs typeface="Tahoma"/>
              </a:rPr>
              <a:t>hãng  </a:t>
            </a:r>
            <a:r>
              <a:rPr sz="1200" i="0" spc="-185" dirty="0">
                <a:latin typeface="Tahoma"/>
                <a:cs typeface="Tahoma"/>
              </a:rPr>
              <a:t>nổi </a:t>
            </a:r>
            <a:r>
              <a:rPr sz="1200" i="0" spc="-120" dirty="0">
                <a:latin typeface="Tahoma"/>
                <a:cs typeface="Tahoma"/>
              </a:rPr>
              <a:t>tiếng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5519" y="2222639"/>
            <a:ext cx="15944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0" dirty="0">
                <a:solidFill>
                  <a:srgbClr val="0070C0"/>
                </a:solidFill>
                <a:latin typeface="Arial"/>
                <a:cs typeface="Arial"/>
              </a:rPr>
              <a:t>NetApp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24" y="326555"/>
            <a:ext cx="22656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45" dirty="0">
                <a:solidFill>
                  <a:srgbClr val="FF6400"/>
                </a:solidFill>
                <a:latin typeface="Arial"/>
                <a:cs typeface="Arial"/>
              </a:rPr>
              <a:t>NetApp </a:t>
            </a:r>
            <a:r>
              <a:rPr b="1" spc="-25" dirty="0">
                <a:solidFill>
                  <a:srgbClr val="FF6400"/>
                </a:solidFill>
                <a:latin typeface="Arial"/>
                <a:cs typeface="Arial"/>
              </a:rPr>
              <a:t>là</a:t>
            </a:r>
            <a:r>
              <a:rPr b="1" spc="-100" dirty="0">
                <a:solidFill>
                  <a:srgbClr val="FF6400"/>
                </a:solidFill>
                <a:latin typeface="Arial"/>
                <a:cs typeface="Arial"/>
              </a:rPr>
              <a:t> </a:t>
            </a:r>
            <a:r>
              <a:rPr b="1" spc="-180" dirty="0">
                <a:solidFill>
                  <a:srgbClr val="FF6400"/>
                </a:solidFill>
                <a:latin typeface="Arial"/>
                <a:cs typeface="Arial"/>
              </a:rPr>
              <a:t>ai?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5531789" y="6364365"/>
            <a:ext cx="2962909" cy="402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i="0" spc="-5" dirty="0">
                <a:latin typeface="Tahoma"/>
                <a:cs typeface="Tahoma"/>
              </a:rPr>
              <a:t>Bài </a:t>
            </a:r>
            <a:r>
              <a:rPr sz="1200" i="0" dirty="0">
                <a:latin typeface="Tahoma"/>
                <a:cs typeface="Tahoma"/>
              </a:rPr>
              <a:t>2: </a:t>
            </a:r>
            <a:r>
              <a:rPr sz="1200" i="0" spc="-140" dirty="0">
                <a:latin typeface="Tahoma"/>
                <a:cs typeface="Tahoma"/>
              </a:rPr>
              <a:t>Điện </a:t>
            </a:r>
            <a:r>
              <a:rPr sz="1200" i="0" spc="-10" dirty="0">
                <a:latin typeface="Tahoma"/>
                <a:cs typeface="Tahoma"/>
              </a:rPr>
              <a:t>toán </a:t>
            </a:r>
            <a:r>
              <a:rPr sz="1200" i="0" dirty="0">
                <a:latin typeface="Tahoma"/>
                <a:cs typeface="Tahoma"/>
              </a:rPr>
              <a:t>đám </a:t>
            </a:r>
            <a:r>
              <a:rPr sz="1200" i="0" spc="-5" dirty="0">
                <a:latin typeface="Tahoma"/>
                <a:cs typeface="Tahoma"/>
              </a:rPr>
              <a:t>mây </a:t>
            </a:r>
            <a:r>
              <a:rPr sz="1200" i="0" spc="-180" dirty="0">
                <a:latin typeface="Tahoma"/>
                <a:cs typeface="Tahoma"/>
              </a:rPr>
              <a:t>của </a:t>
            </a:r>
            <a:r>
              <a:rPr sz="1200" i="0" spc="-185" dirty="0">
                <a:latin typeface="Tahoma"/>
                <a:cs typeface="Tahoma"/>
              </a:rPr>
              <a:t>một </a:t>
            </a:r>
            <a:r>
              <a:rPr sz="1200" i="0" spc="-275" dirty="0">
                <a:latin typeface="Tahoma"/>
                <a:cs typeface="Tahoma"/>
              </a:rPr>
              <a:t>số </a:t>
            </a:r>
            <a:r>
              <a:rPr sz="1200" i="0" spc="-5" dirty="0">
                <a:latin typeface="Tahoma"/>
                <a:cs typeface="Tahoma"/>
              </a:rPr>
              <a:t>hãng  </a:t>
            </a:r>
            <a:r>
              <a:rPr sz="1200" i="0" spc="-185" dirty="0">
                <a:latin typeface="Tahoma"/>
                <a:cs typeface="Tahoma"/>
              </a:rPr>
              <a:t>nổi </a:t>
            </a:r>
            <a:r>
              <a:rPr sz="1200" i="0" spc="-120" dirty="0">
                <a:latin typeface="Tahoma"/>
                <a:cs typeface="Tahoma"/>
              </a:rPr>
              <a:t>tiếng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076" y="939774"/>
            <a:ext cx="7846695" cy="3469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975" indent="-295910" algn="just">
              <a:lnSpc>
                <a:spcPct val="100000"/>
              </a:lnSpc>
              <a:spcBef>
                <a:spcPts val="100"/>
              </a:spcBef>
              <a:buClr>
                <a:srgbClr val="FF6400"/>
              </a:buClr>
              <a:buFont typeface="Wingdings"/>
              <a:buChar char=""/>
              <a:tabLst>
                <a:tab pos="308610" algn="l"/>
              </a:tabLst>
            </a:pPr>
            <a:r>
              <a:rPr sz="2400" spc="35" dirty="0">
                <a:latin typeface="Arial"/>
                <a:cs typeface="Arial"/>
              </a:rPr>
              <a:t>NetApp </a:t>
            </a:r>
            <a:r>
              <a:rPr sz="2400" spc="-40" dirty="0">
                <a:latin typeface="Arial"/>
                <a:cs typeface="Arial"/>
              </a:rPr>
              <a:t>là </a:t>
            </a:r>
            <a:r>
              <a:rPr sz="2400" spc="90" dirty="0">
                <a:latin typeface="Arial"/>
                <a:cs typeface="Arial"/>
              </a:rPr>
              <a:t>một </a:t>
            </a:r>
            <a:r>
              <a:rPr sz="2400" spc="105" dirty="0">
                <a:latin typeface="Arial"/>
                <a:cs typeface="Arial"/>
              </a:rPr>
              <a:t>tổ</a:t>
            </a:r>
            <a:r>
              <a:rPr sz="2400" spc="52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chức </a:t>
            </a:r>
            <a:r>
              <a:rPr sz="2400" spc="30" dirty="0">
                <a:latin typeface="Arial"/>
                <a:cs typeface="Arial"/>
              </a:rPr>
              <a:t>tạo </a:t>
            </a:r>
            <a:r>
              <a:rPr sz="2400" spc="-40" dirty="0">
                <a:latin typeface="Arial"/>
                <a:cs typeface="Arial"/>
              </a:rPr>
              <a:t>ra lưu </a:t>
            </a:r>
            <a:r>
              <a:rPr sz="2400" spc="-5" dirty="0">
                <a:latin typeface="Arial"/>
                <a:cs typeface="Arial"/>
              </a:rPr>
              <a:t>trữ </a:t>
            </a:r>
            <a:r>
              <a:rPr sz="2400" spc="-110" dirty="0">
                <a:latin typeface="Arial"/>
                <a:cs typeface="Arial"/>
              </a:rPr>
              <a:t>và </a:t>
            </a:r>
            <a:r>
              <a:rPr sz="2400" dirty="0">
                <a:latin typeface="Arial"/>
                <a:cs typeface="Arial"/>
              </a:rPr>
              <a:t>quản </a:t>
            </a:r>
            <a:r>
              <a:rPr sz="2400" spc="-5" dirty="0">
                <a:latin typeface="Arial"/>
                <a:cs typeface="Arial"/>
              </a:rPr>
              <a:t>lý </a:t>
            </a:r>
            <a:r>
              <a:rPr sz="2400" spc="-60" dirty="0">
                <a:latin typeface="Arial"/>
                <a:cs typeface="Arial"/>
              </a:rPr>
              <a:t>dữ </a:t>
            </a:r>
            <a:r>
              <a:rPr sz="2400" spc="5" dirty="0">
                <a:latin typeface="Arial"/>
                <a:cs typeface="Arial"/>
              </a:rPr>
              <a:t>liệu</a:t>
            </a:r>
            <a:endParaRPr sz="2400">
              <a:latin typeface="Arial"/>
              <a:cs typeface="Arial"/>
            </a:endParaRPr>
          </a:p>
          <a:p>
            <a:pPr marL="307975" algn="just">
              <a:lnSpc>
                <a:spcPct val="100000"/>
              </a:lnSpc>
            </a:pPr>
            <a:r>
              <a:rPr sz="2400" spc="-105" dirty="0">
                <a:latin typeface="Arial"/>
                <a:cs typeface="Arial"/>
              </a:rPr>
              <a:t>các </a:t>
            </a:r>
            <a:r>
              <a:rPr sz="2400" spc="10" dirty="0">
                <a:latin typeface="Arial"/>
                <a:cs typeface="Arial"/>
              </a:rPr>
              <a:t>giải </a:t>
            </a:r>
            <a:r>
              <a:rPr sz="2400" spc="15" dirty="0">
                <a:latin typeface="Arial"/>
                <a:cs typeface="Arial"/>
              </a:rPr>
              <a:t>pháp </a:t>
            </a:r>
            <a:r>
              <a:rPr sz="2400" spc="-5" dirty="0">
                <a:latin typeface="Arial"/>
                <a:cs typeface="Arial"/>
              </a:rPr>
              <a:t>cho </a:t>
            </a:r>
            <a:r>
              <a:rPr sz="2400" spc="-40" dirty="0">
                <a:latin typeface="Arial"/>
                <a:cs typeface="Arial"/>
              </a:rPr>
              <a:t>khách </a:t>
            </a:r>
            <a:r>
              <a:rPr sz="2400" dirty="0">
                <a:latin typeface="Arial"/>
                <a:cs typeface="Arial"/>
              </a:rPr>
              <a:t>hàng </a:t>
            </a:r>
            <a:r>
              <a:rPr sz="2400" spc="-65" dirty="0">
                <a:latin typeface="Arial"/>
                <a:cs typeface="Arial"/>
              </a:rPr>
              <a:t>của</a:t>
            </a:r>
            <a:r>
              <a:rPr sz="2400" spc="180" dirty="0">
                <a:latin typeface="Arial"/>
                <a:cs typeface="Arial"/>
              </a:rPr>
              <a:t> </a:t>
            </a:r>
            <a:r>
              <a:rPr sz="2400" spc="40" dirty="0">
                <a:latin typeface="Arial"/>
                <a:cs typeface="Arial"/>
              </a:rPr>
              <a:t>họ</a:t>
            </a:r>
            <a:endParaRPr sz="2400">
              <a:latin typeface="Arial"/>
              <a:cs typeface="Arial"/>
            </a:endParaRPr>
          </a:p>
          <a:p>
            <a:pPr marL="307975" marR="13335" indent="-295910" algn="just">
              <a:lnSpc>
                <a:spcPct val="100000"/>
              </a:lnSpc>
              <a:spcBef>
                <a:spcPts val="395"/>
              </a:spcBef>
              <a:buClr>
                <a:srgbClr val="FF6400"/>
              </a:buClr>
              <a:buFont typeface="Wingdings"/>
              <a:buChar char=""/>
              <a:tabLst>
                <a:tab pos="308610" algn="l"/>
              </a:tabLst>
            </a:pPr>
            <a:r>
              <a:rPr sz="2400" spc="25" dirty="0">
                <a:latin typeface="Arial"/>
                <a:cs typeface="Arial"/>
              </a:rPr>
              <a:t>Mục </a:t>
            </a:r>
            <a:r>
              <a:rPr sz="2400" spc="30" dirty="0">
                <a:latin typeface="Arial"/>
                <a:cs typeface="Arial"/>
              </a:rPr>
              <a:t>tiêu </a:t>
            </a:r>
            <a:r>
              <a:rPr sz="2400" spc="-65" dirty="0">
                <a:latin typeface="Arial"/>
                <a:cs typeface="Arial"/>
              </a:rPr>
              <a:t>của </a:t>
            </a:r>
            <a:r>
              <a:rPr sz="2400" spc="35" dirty="0">
                <a:latin typeface="Arial"/>
                <a:cs typeface="Arial"/>
              </a:rPr>
              <a:t>NetApp </a:t>
            </a:r>
            <a:r>
              <a:rPr sz="2400" spc="-40" dirty="0">
                <a:latin typeface="Arial"/>
                <a:cs typeface="Arial"/>
              </a:rPr>
              <a:t>là </a:t>
            </a:r>
            <a:r>
              <a:rPr sz="2400" spc="5" dirty="0">
                <a:latin typeface="Arial"/>
                <a:cs typeface="Arial"/>
              </a:rPr>
              <a:t>cung </a:t>
            </a:r>
            <a:r>
              <a:rPr sz="2400" spc="-45" dirty="0">
                <a:latin typeface="Arial"/>
                <a:cs typeface="Arial"/>
              </a:rPr>
              <a:t>cấp </a:t>
            </a:r>
            <a:r>
              <a:rPr sz="2400" dirty="0">
                <a:latin typeface="Arial"/>
                <a:cs typeface="Arial"/>
              </a:rPr>
              <a:t>hiệu </a:t>
            </a:r>
            <a:r>
              <a:rPr sz="2400" spc="-10" dirty="0">
                <a:latin typeface="Arial"/>
                <a:cs typeface="Arial"/>
              </a:rPr>
              <a:t>quả chi </a:t>
            </a:r>
            <a:r>
              <a:rPr sz="2400" spc="5" dirty="0">
                <a:latin typeface="Arial"/>
                <a:cs typeface="Arial"/>
              </a:rPr>
              <a:t>phí </a:t>
            </a:r>
            <a:r>
              <a:rPr sz="2400" spc="-135" dirty="0">
                <a:latin typeface="Arial"/>
                <a:cs typeface="Arial"/>
              </a:rPr>
              <a:t>và  </a:t>
            </a:r>
            <a:r>
              <a:rPr sz="2400" spc="30" dirty="0">
                <a:latin typeface="Arial"/>
                <a:cs typeface="Arial"/>
              </a:rPr>
              <a:t>tăng </a:t>
            </a:r>
            <a:r>
              <a:rPr sz="2400" spc="40" dirty="0">
                <a:latin typeface="Arial"/>
                <a:cs typeface="Arial"/>
              </a:rPr>
              <a:t>tốc </a:t>
            </a:r>
            <a:r>
              <a:rPr sz="2400" spc="95" dirty="0">
                <a:latin typeface="Arial"/>
                <a:cs typeface="Arial"/>
              </a:rPr>
              <a:t>đột </a:t>
            </a:r>
            <a:r>
              <a:rPr sz="2400" spc="-5" dirty="0">
                <a:latin typeface="Arial"/>
                <a:cs typeface="Arial"/>
              </a:rPr>
              <a:t>phá </a:t>
            </a:r>
            <a:r>
              <a:rPr sz="2400" spc="15" dirty="0">
                <a:latin typeface="Arial"/>
                <a:cs typeface="Arial"/>
              </a:rPr>
              <a:t>kinh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doanh.</a:t>
            </a:r>
            <a:endParaRPr sz="2400">
              <a:latin typeface="Arial"/>
              <a:cs typeface="Arial"/>
            </a:endParaRPr>
          </a:p>
          <a:p>
            <a:pPr marL="307975" marR="5080" indent="-295910" algn="just">
              <a:lnSpc>
                <a:spcPct val="100000"/>
              </a:lnSpc>
              <a:spcBef>
                <a:spcPts val="395"/>
              </a:spcBef>
              <a:buClr>
                <a:srgbClr val="FF6400"/>
              </a:buClr>
              <a:buFont typeface="Wingdings"/>
              <a:buChar char=""/>
              <a:tabLst>
                <a:tab pos="308610" algn="l"/>
              </a:tabLst>
            </a:pPr>
            <a:r>
              <a:rPr sz="2400" spc="-110" dirty="0">
                <a:latin typeface="Arial"/>
                <a:cs typeface="Arial"/>
              </a:rPr>
              <a:t>Vào </a:t>
            </a:r>
            <a:r>
              <a:rPr sz="2400" spc="-10" dirty="0">
                <a:latin typeface="Arial"/>
                <a:cs typeface="Arial"/>
              </a:rPr>
              <a:t>năm </a:t>
            </a:r>
            <a:r>
              <a:rPr sz="2400" spc="-40" dirty="0">
                <a:latin typeface="Arial"/>
                <a:cs typeface="Arial"/>
              </a:rPr>
              <a:t>1992 </a:t>
            </a:r>
            <a:r>
              <a:rPr sz="2400" spc="35" dirty="0">
                <a:latin typeface="Arial"/>
                <a:cs typeface="Arial"/>
              </a:rPr>
              <a:t>NetApp </a:t>
            </a:r>
            <a:r>
              <a:rPr sz="2400" spc="-20" dirty="0">
                <a:latin typeface="Arial"/>
                <a:cs typeface="Arial"/>
              </a:rPr>
              <a:t>đã </a:t>
            </a:r>
            <a:r>
              <a:rPr sz="2400" spc="5" dirty="0">
                <a:latin typeface="Arial"/>
                <a:cs typeface="Arial"/>
              </a:rPr>
              <a:t>giới </a:t>
            </a:r>
            <a:r>
              <a:rPr sz="2400" spc="25" dirty="0">
                <a:latin typeface="Arial"/>
                <a:cs typeface="Arial"/>
              </a:rPr>
              <a:t>thiệu </a:t>
            </a:r>
            <a:r>
              <a:rPr sz="2400" spc="55" dirty="0">
                <a:latin typeface="Arial"/>
                <a:cs typeface="Arial"/>
              </a:rPr>
              <a:t>thiết </a:t>
            </a:r>
            <a:r>
              <a:rPr sz="2400" spc="60" dirty="0">
                <a:latin typeface="Arial"/>
                <a:cs typeface="Arial"/>
              </a:rPr>
              <a:t>bị </a:t>
            </a:r>
            <a:r>
              <a:rPr sz="2400" spc="-40" dirty="0">
                <a:latin typeface="Arial"/>
                <a:cs typeface="Arial"/>
              </a:rPr>
              <a:t>lưu </a:t>
            </a:r>
            <a:r>
              <a:rPr sz="2400" spc="-5" dirty="0">
                <a:latin typeface="Arial"/>
                <a:cs typeface="Arial"/>
              </a:rPr>
              <a:t>trữ </a:t>
            </a:r>
            <a:r>
              <a:rPr sz="2400" spc="45" dirty="0">
                <a:latin typeface="Arial"/>
                <a:cs typeface="Arial"/>
              </a:rPr>
              <a:t>nối  </a:t>
            </a:r>
            <a:r>
              <a:rPr sz="2400" spc="10" dirty="0">
                <a:latin typeface="Arial"/>
                <a:cs typeface="Arial"/>
              </a:rPr>
              <a:t>mạng </a:t>
            </a:r>
            <a:r>
              <a:rPr sz="2400" spc="-5" dirty="0">
                <a:latin typeface="Arial"/>
                <a:cs typeface="Arial"/>
              </a:rPr>
              <a:t>đầu </a:t>
            </a:r>
            <a:r>
              <a:rPr sz="2400" spc="30" dirty="0">
                <a:latin typeface="Arial"/>
                <a:cs typeface="Arial"/>
              </a:rPr>
              <a:t>tiên </a:t>
            </a:r>
            <a:r>
              <a:rPr sz="2400" spc="20" dirty="0">
                <a:latin typeface="Arial"/>
                <a:cs typeface="Arial"/>
              </a:rPr>
              <a:t>trên </a:t>
            </a:r>
            <a:r>
              <a:rPr sz="2400" spc="25" dirty="0">
                <a:latin typeface="Arial"/>
                <a:cs typeface="Arial"/>
              </a:rPr>
              <a:t>thế </a:t>
            </a:r>
            <a:r>
              <a:rPr sz="2400" spc="-30" dirty="0">
                <a:latin typeface="Arial"/>
                <a:cs typeface="Arial"/>
              </a:rPr>
              <a:t>giới. </a:t>
            </a:r>
            <a:r>
              <a:rPr sz="2400" spc="-20" dirty="0">
                <a:latin typeface="Arial"/>
                <a:cs typeface="Arial"/>
              </a:rPr>
              <a:t>Công </a:t>
            </a:r>
            <a:r>
              <a:rPr sz="2400" spc="50" dirty="0">
                <a:latin typeface="Arial"/>
                <a:cs typeface="Arial"/>
              </a:rPr>
              <a:t>ty </a:t>
            </a:r>
            <a:r>
              <a:rPr sz="2400" spc="45" dirty="0">
                <a:latin typeface="Arial"/>
                <a:cs typeface="Arial"/>
              </a:rPr>
              <a:t>tiếp </a:t>
            </a:r>
            <a:r>
              <a:rPr sz="2400" spc="20" dirty="0">
                <a:latin typeface="Arial"/>
                <a:cs typeface="Arial"/>
              </a:rPr>
              <a:t>tục </a:t>
            </a:r>
            <a:r>
              <a:rPr sz="2400" spc="10" dirty="0">
                <a:latin typeface="Arial"/>
                <a:cs typeface="Arial"/>
              </a:rPr>
              <a:t>giới </a:t>
            </a:r>
            <a:r>
              <a:rPr sz="2400" spc="30" dirty="0">
                <a:latin typeface="Arial"/>
                <a:cs typeface="Arial"/>
              </a:rPr>
              <a:t>thiệu  </a:t>
            </a:r>
            <a:r>
              <a:rPr sz="2400" dirty="0">
                <a:latin typeface="Arial"/>
                <a:cs typeface="Arial"/>
              </a:rPr>
              <a:t>nhiều </a:t>
            </a:r>
            <a:r>
              <a:rPr sz="2400" spc="15" dirty="0">
                <a:latin typeface="Arial"/>
                <a:cs typeface="Arial"/>
              </a:rPr>
              <a:t>công </a:t>
            </a:r>
            <a:r>
              <a:rPr sz="2400" spc="5" dirty="0">
                <a:latin typeface="Arial"/>
                <a:cs typeface="Arial"/>
              </a:rPr>
              <a:t>nghệ </a:t>
            </a:r>
            <a:r>
              <a:rPr sz="2400" spc="-15" dirty="0">
                <a:latin typeface="Arial"/>
                <a:cs typeface="Arial"/>
              </a:rPr>
              <a:t>mới </a:t>
            </a:r>
            <a:r>
              <a:rPr sz="2400" spc="-5" dirty="0">
                <a:latin typeface="Arial"/>
                <a:cs typeface="Arial"/>
              </a:rPr>
              <a:t>nhằm </a:t>
            </a:r>
            <a:r>
              <a:rPr sz="2400" spc="15" dirty="0">
                <a:latin typeface="Arial"/>
                <a:cs typeface="Arial"/>
              </a:rPr>
              <a:t>giảm </a:t>
            </a:r>
            <a:r>
              <a:rPr sz="2400" spc="-10" dirty="0">
                <a:latin typeface="Arial"/>
                <a:cs typeface="Arial"/>
              </a:rPr>
              <a:t>chi </a:t>
            </a:r>
            <a:r>
              <a:rPr sz="2400" dirty="0">
                <a:latin typeface="Arial"/>
                <a:cs typeface="Arial"/>
              </a:rPr>
              <a:t>phí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185" dirty="0">
                <a:latin typeface="Arial"/>
                <a:cs typeface="Arial"/>
              </a:rPr>
              <a:t>CNTT.</a:t>
            </a:r>
            <a:endParaRPr sz="2400">
              <a:latin typeface="Arial"/>
              <a:cs typeface="Arial"/>
            </a:endParaRPr>
          </a:p>
          <a:p>
            <a:pPr marL="307975" marR="5080" indent="-295910" algn="just">
              <a:lnSpc>
                <a:spcPct val="100000"/>
              </a:lnSpc>
              <a:spcBef>
                <a:spcPts val="409"/>
              </a:spcBef>
              <a:buClr>
                <a:srgbClr val="FF6400"/>
              </a:buClr>
              <a:buFont typeface="Wingdings"/>
              <a:buChar char=""/>
              <a:tabLst>
                <a:tab pos="308610" algn="l"/>
              </a:tabLst>
            </a:pPr>
            <a:r>
              <a:rPr sz="2400" spc="35" dirty="0">
                <a:latin typeface="Arial"/>
                <a:cs typeface="Arial"/>
              </a:rPr>
              <a:t>NetApp </a:t>
            </a:r>
            <a:r>
              <a:rPr sz="2400" spc="10" dirty="0">
                <a:latin typeface="Arial"/>
                <a:cs typeface="Arial"/>
              </a:rPr>
              <a:t>tuyên </a:t>
            </a:r>
            <a:r>
              <a:rPr sz="2400" spc="75" dirty="0">
                <a:latin typeface="Arial"/>
                <a:cs typeface="Arial"/>
              </a:rPr>
              <a:t>bố </a:t>
            </a:r>
            <a:r>
              <a:rPr sz="2400" spc="50" dirty="0">
                <a:latin typeface="Arial"/>
                <a:cs typeface="Arial"/>
              </a:rPr>
              <a:t>họ </a:t>
            </a:r>
            <a:r>
              <a:rPr sz="2400" spc="-15" dirty="0">
                <a:latin typeface="Arial"/>
                <a:cs typeface="Arial"/>
              </a:rPr>
              <a:t>có </a:t>
            </a:r>
            <a:r>
              <a:rPr sz="2400" spc="25" dirty="0">
                <a:latin typeface="Arial"/>
                <a:cs typeface="Arial"/>
              </a:rPr>
              <a:t>thể </a:t>
            </a:r>
            <a:r>
              <a:rPr sz="2400" spc="-25" dirty="0">
                <a:latin typeface="Arial"/>
                <a:cs typeface="Arial"/>
              </a:rPr>
              <a:t>cắt </a:t>
            </a:r>
            <a:r>
              <a:rPr sz="2400" spc="15" dirty="0">
                <a:latin typeface="Arial"/>
                <a:cs typeface="Arial"/>
              </a:rPr>
              <a:t>giảm </a:t>
            </a:r>
            <a:r>
              <a:rPr sz="2400" spc="65" dirty="0">
                <a:latin typeface="Arial"/>
                <a:cs typeface="Arial"/>
              </a:rPr>
              <a:t>1/2 </a:t>
            </a:r>
            <a:r>
              <a:rPr sz="2400" spc="-10" dirty="0">
                <a:latin typeface="Arial"/>
                <a:cs typeface="Arial"/>
              </a:rPr>
              <a:t>chi </a:t>
            </a:r>
            <a:r>
              <a:rPr sz="2400" spc="5" dirty="0">
                <a:latin typeface="Arial"/>
                <a:cs typeface="Arial"/>
              </a:rPr>
              <a:t>phí </a:t>
            </a:r>
            <a:r>
              <a:rPr sz="2400" spc="-180" dirty="0">
                <a:latin typeface="Arial"/>
                <a:cs typeface="Arial"/>
              </a:rPr>
              <a:t>IT, sử  </a:t>
            </a:r>
            <a:r>
              <a:rPr sz="2400" spc="45" dirty="0">
                <a:latin typeface="Arial"/>
                <a:cs typeface="Arial"/>
              </a:rPr>
              <a:t>dụng </a:t>
            </a:r>
            <a:r>
              <a:rPr sz="2400" spc="-45" dirty="0">
                <a:latin typeface="Arial"/>
                <a:cs typeface="Arial"/>
              </a:rPr>
              <a:t>lưu </a:t>
            </a:r>
            <a:r>
              <a:rPr sz="2400" spc="-5" dirty="0">
                <a:latin typeface="Arial"/>
                <a:cs typeface="Arial"/>
              </a:rPr>
              <a:t>trữ </a:t>
            </a:r>
            <a:r>
              <a:rPr sz="2400" spc="15" dirty="0">
                <a:latin typeface="Arial"/>
                <a:cs typeface="Arial"/>
              </a:rPr>
              <a:t>giảm </a:t>
            </a:r>
            <a:r>
              <a:rPr sz="2400" spc="-85" dirty="0">
                <a:latin typeface="Arial"/>
                <a:cs typeface="Arial"/>
              </a:rPr>
              <a:t>80% </a:t>
            </a:r>
            <a:r>
              <a:rPr sz="2400" spc="15" dirty="0">
                <a:latin typeface="Arial"/>
                <a:cs typeface="Arial"/>
              </a:rPr>
              <a:t>bằng </a:t>
            </a:r>
            <a:r>
              <a:rPr sz="2400" spc="-105" dirty="0">
                <a:latin typeface="Arial"/>
                <a:cs typeface="Arial"/>
              </a:rPr>
              <a:t>các </a:t>
            </a:r>
            <a:r>
              <a:rPr sz="2400" spc="10" dirty="0">
                <a:latin typeface="Arial"/>
                <a:cs typeface="Arial"/>
              </a:rPr>
              <a:t>giải </a:t>
            </a:r>
            <a:r>
              <a:rPr sz="2400" spc="15" dirty="0">
                <a:latin typeface="Arial"/>
                <a:cs typeface="Arial"/>
              </a:rPr>
              <a:t>pháp </a:t>
            </a:r>
            <a:r>
              <a:rPr sz="2400" spc="-65" dirty="0">
                <a:latin typeface="Arial"/>
                <a:cs typeface="Arial"/>
              </a:rPr>
              <a:t>của</a:t>
            </a:r>
            <a:r>
              <a:rPr sz="2400" spc="135" dirty="0">
                <a:latin typeface="Arial"/>
                <a:cs typeface="Arial"/>
              </a:rPr>
              <a:t> </a:t>
            </a:r>
            <a:r>
              <a:rPr sz="2400" spc="40" dirty="0">
                <a:latin typeface="Arial"/>
                <a:cs typeface="Arial"/>
              </a:rPr>
              <a:t>họ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24" y="326555"/>
            <a:ext cx="44405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0" dirty="0">
                <a:solidFill>
                  <a:srgbClr val="FF6400"/>
                </a:solidFill>
                <a:latin typeface="Arial"/>
                <a:cs typeface="Arial"/>
              </a:rPr>
              <a:t>Dịch </a:t>
            </a:r>
            <a:r>
              <a:rPr b="1" spc="-35" dirty="0">
                <a:solidFill>
                  <a:srgbClr val="FF6400"/>
                </a:solidFill>
                <a:latin typeface="Arial"/>
                <a:cs typeface="Arial"/>
              </a:rPr>
              <a:t>vụ </a:t>
            </a:r>
            <a:r>
              <a:rPr b="1" spc="45" dirty="0">
                <a:solidFill>
                  <a:srgbClr val="FF6400"/>
                </a:solidFill>
                <a:latin typeface="Arial"/>
                <a:cs typeface="Arial"/>
              </a:rPr>
              <a:t>NetApp </a:t>
            </a:r>
            <a:r>
              <a:rPr b="1" spc="-60" dirty="0">
                <a:solidFill>
                  <a:srgbClr val="FF6400"/>
                </a:solidFill>
                <a:latin typeface="Arial"/>
                <a:cs typeface="Arial"/>
              </a:rPr>
              <a:t>cung</a:t>
            </a:r>
            <a:r>
              <a:rPr b="1" spc="35" dirty="0">
                <a:solidFill>
                  <a:srgbClr val="FF6400"/>
                </a:solidFill>
                <a:latin typeface="Arial"/>
                <a:cs typeface="Arial"/>
              </a:rPr>
              <a:t> </a:t>
            </a:r>
            <a:r>
              <a:rPr b="1" spc="-190" dirty="0">
                <a:solidFill>
                  <a:srgbClr val="FF6400"/>
                </a:solidFill>
                <a:latin typeface="Arial"/>
                <a:cs typeface="Arial"/>
              </a:rPr>
              <a:t>cấp?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5531789" y="6364365"/>
            <a:ext cx="2962909" cy="402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i="0" spc="-5" dirty="0">
                <a:latin typeface="Tahoma"/>
                <a:cs typeface="Tahoma"/>
              </a:rPr>
              <a:t>Bài </a:t>
            </a:r>
            <a:r>
              <a:rPr sz="1200" i="0" dirty="0">
                <a:latin typeface="Tahoma"/>
                <a:cs typeface="Tahoma"/>
              </a:rPr>
              <a:t>2: </a:t>
            </a:r>
            <a:r>
              <a:rPr sz="1200" i="0" spc="-140" dirty="0">
                <a:latin typeface="Tahoma"/>
                <a:cs typeface="Tahoma"/>
              </a:rPr>
              <a:t>Điện </a:t>
            </a:r>
            <a:r>
              <a:rPr sz="1200" i="0" spc="-10" dirty="0">
                <a:latin typeface="Tahoma"/>
                <a:cs typeface="Tahoma"/>
              </a:rPr>
              <a:t>toán </a:t>
            </a:r>
            <a:r>
              <a:rPr sz="1200" i="0" dirty="0">
                <a:latin typeface="Tahoma"/>
                <a:cs typeface="Tahoma"/>
              </a:rPr>
              <a:t>đám </a:t>
            </a:r>
            <a:r>
              <a:rPr sz="1200" i="0" spc="-5" dirty="0">
                <a:latin typeface="Tahoma"/>
                <a:cs typeface="Tahoma"/>
              </a:rPr>
              <a:t>mây </a:t>
            </a:r>
            <a:r>
              <a:rPr sz="1200" i="0" spc="-180" dirty="0">
                <a:latin typeface="Tahoma"/>
                <a:cs typeface="Tahoma"/>
              </a:rPr>
              <a:t>của </a:t>
            </a:r>
            <a:r>
              <a:rPr sz="1200" i="0" spc="-185" dirty="0">
                <a:latin typeface="Tahoma"/>
                <a:cs typeface="Tahoma"/>
              </a:rPr>
              <a:t>một </a:t>
            </a:r>
            <a:r>
              <a:rPr sz="1200" i="0" spc="-275" dirty="0">
                <a:latin typeface="Tahoma"/>
                <a:cs typeface="Tahoma"/>
              </a:rPr>
              <a:t>số </a:t>
            </a:r>
            <a:r>
              <a:rPr sz="1200" i="0" spc="-5" dirty="0">
                <a:latin typeface="Tahoma"/>
                <a:cs typeface="Tahoma"/>
              </a:rPr>
              <a:t>hãng  </a:t>
            </a:r>
            <a:r>
              <a:rPr sz="1200" i="0" spc="-185" dirty="0">
                <a:latin typeface="Tahoma"/>
                <a:cs typeface="Tahoma"/>
              </a:rPr>
              <a:t>nổi </a:t>
            </a:r>
            <a:r>
              <a:rPr sz="1200" i="0" spc="-120" dirty="0">
                <a:latin typeface="Tahoma"/>
                <a:cs typeface="Tahoma"/>
              </a:rPr>
              <a:t>tiếng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076" y="939774"/>
            <a:ext cx="7845425" cy="420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marR="5715" indent="-285115" algn="just">
              <a:lnSpc>
                <a:spcPct val="100000"/>
              </a:lnSpc>
              <a:spcBef>
                <a:spcPts val="100"/>
              </a:spcBef>
              <a:buClr>
                <a:srgbClr val="FF6400"/>
              </a:buClr>
              <a:buFont typeface="Tahoma"/>
              <a:buChar char="•"/>
              <a:tabLst>
                <a:tab pos="297815" algn="l"/>
              </a:tabLst>
            </a:pPr>
            <a:r>
              <a:rPr sz="2400" spc="35" dirty="0">
                <a:latin typeface="Arial"/>
                <a:cs typeface="Arial"/>
              </a:rPr>
              <a:t>NetApp </a:t>
            </a:r>
            <a:r>
              <a:rPr sz="2400" spc="-40" dirty="0">
                <a:latin typeface="Arial"/>
                <a:cs typeface="Arial"/>
              </a:rPr>
              <a:t>là </a:t>
            </a:r>
            <a:r>
              <a:rPr sz="2400" spc="90" dirty="0">
                <a:latin typeface="Arial"/>
                <a:cs typeface="Arial"/>
              </a:rPr>
              <a:t>một </a:t>
            </a:r>
            <a:r>
              <a:rPr sz="2400" spc="65" dirty="0">
                <a:latin typeface="Arial"/>
                <a:cs typeface="Arial"/>
              </a:rPr>
              <a:t>trong </a:t>
            </a:r>
            <a:r>
              <a:rPr sz="2400" spc="-10" dirty="0">
                <a:latin typeface="Arial"/>
                <a:cs typeface="Arial"/>
              </a:rPr>
              <a:t>những </a:t>
            </a:r>
            <a:r>
              <a:rPr sz="2400" spc="15" dirty="0">
                <a:latin typeface="Arial"/>
                <a:cs typeface="Arial"/>
              </a:rPr>
              <a:t>công </a:t>
            </a:r>
            <a:r>
              <a:rPr sz="2400" spc="50" dirty="0">
                <a:latin typeface="Arial"/>
                <a:cs typeface="Arial"/>
              </a:rPr>
              <a:t>ty </a:t>
            </a:r>
            <a:r>
              <a:rPr sz="2400" spc="-5" dirty="0">
                <a:latin typeface="Arial"/>
                <a:cs typeface="Arial"/>
              </a:rPr>
              <a:t>đầu </a:t>
            </a:r>
            <a:r>
              <a:rPr sz="2400" spc="30" dirty="0">
                <a:latin typeface="Arial"/>
                <a:cs typeface="Arial"/>
              </a:rPr>
              <a:t>tiên </a:t>
            </a:r>
            <a:r>
              <a:rPr sz="2400" spc="65" dirty="0">
                <a:latin typeface="Arial"/>
                <a:cs typeface="Arial"/>
              </a:rPr>
              <a:t>trong  </a:t>
            </a:r>
            <a:r>
              <a:rPr sz="2400" spc="-30" dirty="0">
                <a:latin typeface="Arial"/>
                <a:cs typeface="Arial"/>
              </a:rPr>
              <a:t>Cloud, </a:t>
            </a:r>
            <a:r>
              <a:rPr sz="2400" spc="5" dirty="0">
                <a:latin typeface="Arial"/>
                <a:cs typeface="Arial"/>
              </a:rPr>
              <a:t>cung </a:t>
            </a:r>
            <a:r>
              <a:rPr sz="2400" spc="-45" dirty="0">
                <a:latin typeface="Arial"/>
                <a:cs typeface="Arial"/>
              </a:rPr>
              <a:t>cấp </a:t>
            </a:r>
            <a:r>
              <a:rPr sz="2400" spc="60" dirty="0">
                <a:latin typeface="Arial"/>
                <a:cs typeface="Arial"/>
              </a:rPr>
              <a:t>trung </a:t>
            </a:r>
            <a:r>
              <a:rPr sz="2400" spc="30" dirty="0">
                <a:latin typeface="Arial"/>
                <a:cs typeface="Arial"/>
              </a:rPr>
              <a:t>tâm </a:t>
            </a:r>
            <a:r>
              <a:rPr sz="2400" spc="-60" dirty="0">
                <a:latin typeface="Arial"/>
                <a:cs typeface="Arial"/>
              </a:rPr>
              <a:t>dữ </a:t>
            </a:r>
            <a:r>
              <a:rPr sz="2400" spc="5" dirty="0">
                <a:latin typeface="Arial"/>
                <a:cs typeface="Arial"/>
              </a:rPr>
              <a:t>liệu </a:t>
            </a:r>
            <a:r>
              <a:rPr sz="2400" spc="-20" dirty="0">
                <a:latin typeface="Arial"/>
                <a:cs typeface="Arial"/>
              </a:rPr>
              <a:t>hợp </a:t>
            </a:r>
            <a:r>
              <a:rPr sz="2400" spc="15" dirty="0">
                <a:latin typeface="Arial"/>
                <a:cs typeface="Arial"/>
              </a:rPr>
              <a:t>nhất </a:t>
            </a:r>
            <a:r>
              <a:rPr sz="2400" spc="-110" dirty="0">
                <a:latin typeface="Arial"/>
                <a:cs typeface="Arial"/>
              </a:rPr>
              <a:t>và </a:t>
            </a:r>
            <a:r>
              <a:rPr sz="2400" spc="10" dirty="0">
                <a:latin typeface="Arial"/>
                <a:cs typeface="Arial"/>
              </a:rPr>
              <a:t>dịch </a:t>
            </a:r>
            <a:r>
              <a:rPr sz="2400" spc="-15" dirty="0">
                <a:latin typeface="Arial"/>
                <a:cs typeface="Arial"/>
              </a:rPr>
              <a:t>vụ  </a:t>
            </a:r>
            <a:r>
              <a:rPr sz="2400" spc="-45" dirty="0">
                <a:latin typeface="Arial"/>
                <a:cs typeface="Arial"/>
              </a:rPr>
              <a:t>lưu </a:t>
            </a:r>
            <a:r>
              <a:rPr sz="2400" spc="-40" dirty="0">
                <a:latin typeface="Arial"/>
                <a:cs typeface="Arial"/>
              </a:rPr>
              <a:t>trữ, </a:t>
            </a:r>
            <a:r>
              <a:rPr sz="2400" dirty="0">
                <a:latin typeface="Arial"/>
                <a:cs typeface="Arial"/>
              </a:rPr>
              <a:t>cũng </a:t>
            </a:r>
            <a:r>
              <a:rPr sz="2400" spc="-55" dirty="0">
                <a:latin typeface="Arial"/>
                <a:cs typeface="Arial"/>
              </a:rPr>
              <a:t>như </a:t>
            </a:r>
            <a:r>
              <a:rPr sz="2400" spc="-25" dirty="0">
                <a:latin typeface="Arial"/>
                <a:cs typeface="Arial"/>
              </a:rPr>
              <a:t>ảo hóa </a:t>
            </a:r>
            <a:r>
              <a:rPr sz="2400" spc="20" dirty="0">
                <a:latin typeface="Arial"/>
                <a:cs typeface="Arial"/>
              </a:rPr>
              <a:t>trên</a:t>
            </a:r>
            <a:r>
              <a:rPr sz="2400" spc="21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Cloud.</a:t>
            </a:r>
            <a:endParaRPr sz="2400">
              <a:latin typeface="Arial"/>
              <a:cs typeface="Arial"/>
            </a:endParaRPr>
          </a:p>
          <a:p>
            <a:pPr marL="297180" marR="5080" indent="-285115" algn="just">
              <a:lnSpc>
                <a:spcPct val="100000"/>
              </a:lnSpc>
              <a:spcBef>
                <a:spcPts val="395"/>
              </a:spcBef>
              <a:buClr>
                <a:srgbClr val="FF6400"/>
              </a:buClr>
              <a:buFont typeface="Tahoma"/>
              <a:buChar char="•"/>
              <a:tabLst>
                <a:tab pos="297815" algn="l"/>
              </a:tabLst>
            </a:pPr>
            <a:r>
              <a:rPr sz="2400" spc="-145" dirty="0">
                <a:latin typeface="Arial"/>
                <a:cs typeface="Arial"/>
              </a:rPr>
              <a:t>Sản </a:t>
            </a:r>
            <a:r>
              <a:rPr sz="2400" spc="10" dirty="0">
                <a:latin typeface="Arial"/>
                <a:cs typeface="Arial"/>
              </a:rPr>
              <a:t>phẩm </a:t>
            </a:r>
            <a:r>
              <a:rPr sz="2400" spc="-65" dirty="0">
                <a:latin typeface="Arial"/>
                <a:cs typeface="Arial"/>
              </a:rPr>
              <a:t>của </a:t>
            </a:r>
            <a:r>
              <a:rPr sz="2400" spc="45" dirty="0">
                <a:latin typeface="Arial"/>
                <a:cs typeface="Arial"/>
              </a:rPr>
              <a:t>họ </a:t>
            </a:r>
            <a:r>
              <a:rPr sz="2400" dirty="0">
                <a:latin typeface="Arial"/>
                <a:cs typeface="Arial"/>
              </a:rPr>
              <a:t>bao </a:t>
            </a:r>
            <a:r>
              <a:rPr sz="2400" spc="70" dirty="0">
                <a:latin typeface="Arial"/>
                <a:cs typeface="Arial"/>
              </a:rPr>
              <a:t>gồm </a:t>
            </a:r>
            <a:r>
              <a:rPr sz="2400" spc="90" dirty="0">
                <a:latin typeface="Arial"/>
                <a:cs typeface="Arial"/>
              </a:rPr>
              <a:t>một </a:t>
            </a:r>
            <a:r>
              <a:rPr sz="2400" spc="-15" dirty="0">
                <a:latin typeface="Arial"/>
                <a:cs typeface="Arial"/>
              </a:rPr>
              <a:t>nền </a:t>
            </a:r>
            <a:r>
              <a:rPr sz="2400" spc="30" dirty="0">
                <a:latin typeface="Arial"/>
                <a:cs typeface="Arial"/>
              </a:rPr>
              <a:t>tảng </a:t>
            </a:r>
            <a:r>
              <a:rPr sz="2400" spc="-30" dirty="0">
                <a:latin typeface="Arial"/>
                <a:cs typeface="Arial"/>
              </a:rPr>
              <a:t>hệ </a:t>
            </a:r>
            <a:r>
              <a:rPr sz="2400" spc="15" dirty="0">
                <a:latin typeface="Arial"/>
                <a:cs typeface="Arial"/>
              </a:rPr>
              <a:t>điều </a:t>
            </a:r>
            <a:r>
              <a:rPr sz="2400" spc="-35" dirty="0">
                <a:latin typeface="Arial"/>
                <a:cs typeface="Arial"/>
              </a:rPr>
              <a:t>hành,  </a:t>
            </a:r>
            <a:r>
              <a:rPr sz="2400" spc="5" dirty="0">
                <a:latin typeface="Arial"/>
                <a:cs typeface="Arial"/>
              </a:rPr>
              <a:t>dịch </a:t>
            </a:r>
            <a:r>
              <a:rPr sz="2400" spc="-15" dirty="0">
                <a:latin typeface="Arial"/>
                <a:cs typeface="Arial"/>
              </a:rPr>
              <a:t>vụ </a:t>
            </a:r>
            <a:r>
              <a:rPr sz="2400" spc="-45" dirty="0">
                <a:latin typeface="Arial"/>
                <a:cs typeface="Arial"/>
              </a:rPr>
              <a:t>lưu </a:t>
            </a:r>
            <a:r>
              <a:rPr sz="2400" spc="-40" dirty="0">
                <a:latin typeface="Arial"/>
                <a:cs typeface="Arial"/>
              </a:rPr>
              <a:t>trữ, </a:t>
            </a:r>
            <a:r>
              <a:rPr sz="2400" spc="10" dirty="0">
                <a:latin typeface="Arial"/>
                <a:cs typeface="Arial"/>
              </a:rPr>
              <a:t>bảo </a:t>
            </a:r>
            <a:r>
              <a:rPr sz="2400" spc="-15" dirty="0">
                <a:latin typeface="Arial"/>
                <a:cs typeface="Arial"/>
              </a:rPr>
              <a:t>mật, </a:t>
            </a:r>
            <a:r>
              <a:rPr sz="2400" dirty="0">
                <a:latin typeface="Arial"/>
                <a:cs typeface="Arial"/>
              </a:rPr>
              <a:t>quản </a:t>
            </a:r>
            <a:r>
              <a:rPr sz="2400" spc="-5" dirty="0">
                <a:latin typeface="Arial"/>
                <a:cs typeface="Arial"/>
              </a:rPr>
              <a:t>lý </a:t>
            </a:r>
            <a:r>
              <a:rPr sz="2400" spc="-105" dirty="0">
                <a:latin typeface="Arial"/>
                <a:cs typeface="Arial"/>
              </a:rPr>
              <a:t>các </a:t>
            </a:r>
            <a:r>
              <a:rPr sz="2400" dirty="0">
                <a:latin typeface="Arial"/>
                <a:cs typeface="Arial"/>
              </a:rPr>
              <a:t>phần</a:t>
            </a:r>
            <a:r>
              <a:rPr sz="2400" spc="225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mềm…</a:t>
            </a:r>
            <a:endParaRPr sz="2400">
              <a:latin typeface="Arial"/>
              <a:cs typeface="Arial"/>
            </a:endParaRPr>
          </a:p>
          <a:p>
            <a:pPr marL="297180" marR="5080" indent="-285115" algn="just">
              <a:lnSpc>
                <a:spcPct val="100000"/>
              </a:lnSpc>
              <a:spcBef>
                <a:spcPts val="395"/>
              </a:spcBef>
              <a:buClr>
                <a:srgbClr val="FF6400"/>
              </a:buClr>
              <a:buFont typeface="Tahoma"/>
              <a:buChar char="•"/>
              <a:tabLst>
                <a:tab pos="297815" algn="l"/>
              </a:tabLst>
            </a:pPr>
            <a:r>
              <a:rPr sz="2400" spc="-60" dirty="0">
                <a:latin typeface="Arial"/>
                <a:cs typeface="Arial"/>
              </a:rPr>
              <a:t>Giải </a:t>
            </a:r>
            <a:r>
              <a:rPr sz="2400" spc="15" dirty="0">
                <a:latin typeface="Arial"/>
                <a:cs typeface="Arial"/>
              </a:rPr>
              <a:t>pháp </a:t>
            </a:r>
            <a:r>
              <a:rPr sz="2400" spc="-65" dirty="0">
                <a:latin typeface="Arial"/>
                <a:cs typeface="Arial"/>
              </a:rPr>
              <a:t>của </a:t>
            </a:r>
            <a:r>
              <a:rPr sz="2400" spc="50" dirty="0">
                <a:latin typeface="Arial"/>
                <a:cs typeface="Arial"/>
              </a:rPr>
              <a:t>họ </a:t>
            </a:r>
            <a:r>
              <a:rPr sz="2400" spc="-60" dirty="0">
                <a:latin typeface="Arial"/>
                <a:cs typeface="Arial"/>
              </a:rPr>
              <a:t>chạy </a:t>
            </a:r>
            <a:r>
              <a:rPr sz="2400" spc="10" dirty="0">
                <a:latin typeface="Arial"/>
                <a:cs typeface="Arial"/>
              </a:rPr>
              <a:t>ngầm </a:t>
            </a:r>
            <a:r>
              <a:rPr sz="2400" spc="-25" dirty="0">
                <a:latin typeface="Arial"/>
                <a:cs typeface="Arial"/>
              </a:rPr>
              <a:t>từ </a:t>
            </a:r>
            <a:r>
              <a:rPr sz="2400" spc="30" dirty="0">
                <a:latin typeface="Arial"/>
                <a:cs typeface="Arial"/>
              </a:rPr>
              <a:t>Microsoft </a:t>
            </a:r>
            <a:r>
              <a:rPr sz="2400" spc="-200" dirty="0">
                <a:latin typeface="Arial"/>
                <a:cs typeface="Arial"/>
              </a:rPr>
              <a:t>SQL </a:t>
            </a:r>
            <a:r>
              <a:rPr sz="2400" spc="-70" dirty="0">
                <a:latin typeface="Arial"/>
                <a:cs typeface="Arial"/>
              </a:rPr>
              <a:t>Server </a:t>
            </a:r>
            <a:r>
              <a:rPr sz="2400" spc="-145" dirty="0">
                <a:latin typeface="Arial"/>
                <a:cs typeface="Arial"/>
              </a:rPr>
              <a:t>và  </a:t>
            </a:r>
            <a:r>
              <a:rPr sz="2400" spc="-60" dirty="0">
                <a:latin typeface="Arial"/>
                <a:cs typeface="Arial"/>
              </a:rPr>
              <a:t>SharePoint </a:t>
            </a:r>
            <a:r>
              <a:rPr sz="2400" spc="-85" dirty="0">
                <a:latin typeface="Arial"/>
                <a:cs typeface="Arial"/>
              </a:rPr>
              <a:t>Services </a:t>
            </a:r>
            <a:r>
              <a:rPr sz="2400" spc="-5" dirty="0">
                <a:latin typeface="Arial"/>
                <a:cs typeface="Arial"/>
              </a:rPr>
              <a:t>để </a:t>
            </a:r>
            <a:r>
              <a:rPr sz="2400" spc="30" dirty="0">
                <a:latin typeface="Arial"/>
                <a:cs typeface="Arial"/>
              </a:rPr>
              <a:t>triển </a:t>
            </a:r>
            <a:r>
              <a:rPr sz="2400" spc="-15" dirty="0">
                <a:latin typeface="Arial"/>
                <a:cs typeface="Arial"/>
              </a:rPr>
              <a:t>khai </a:t>
            </a:r>
            <a:r>
              <a:rPr sz="2400" spc="10" dirty="0">
                <a:latin typeface="Arial"/>
                <a:cs typeface="Arial"/>
              </a:rPr>
              <a:t>dịch </a:t>
            </a:r>
            <a:r>
              <a:rPr sz="2400" spc="-15" dirty="0">
                <a:latin typeface="Arial"/>
                <a:cs typeface="Arial"/>
              </a:rPr>
              <a:t>vụ </a:t>
            </a:r>
            <a:r>
              <a:rPr sz="2400" spc="20" dirty="0">
                <a:latin typeface="Arial"/>
                <a:cs typeface="Arial"/>
              </a:rPr>
              <a:t>trên </a:t>
            </a:r>
            <a:r>
              <a:rPr sz="2400" spc="-30" dirty="0">
                <a:latin typeface="Arial"/>
                <a:cs typeface="Arial"/>
              </a:rPr>
              <a:t>máy </a:t>
            </a:r>
            <a:r>
              <a:rPr sz="2400" spc="25" dirty="0">
                <a:latin typeface="Arial"/>
                <a:cs typeface="Arial"/>
              </a:rPr>
              <a:t>tính  </a:t>
            </a:r>
            <a:r>
              <a:rPr sz="2400" spc="-5" dirty="0">
                <a:latin typeface="Arial"/>
                <a:cs typeface="Arial"/>
              </a:rPr>
              <a:t>để </a:t>
            </a:r>
            <a:r>
              <a:rPr sz="2400" spc="-20" dirty="0">
                <a:latin typeface="Arial"/>
                <a:cs typeface="Arial"/>
              </a:rPr>
              <a:t>bàn </a:t>
            </a:r>
            <a:r>
              <a:rPr sz="2400" spc="-110" dirty="0">
                <a:latin typeface="Arial"/>
                <a:cs typeface="Arial"/>
              </a:rPr>
              <a:t>và </a:t>
            </a:r>
            <a:r>
              <a:rPr sz="2400" spc="-30" dirty="0">
                <a:latin typeface="Arial"/>
                <a:cs typeface="Arial"/>
              </a:rPr>
              <a:t>máy </a:t>
            </a:r>
            <a:r>
              <a:rPr sz="2400" spc="-20" dirty="0">
                <a:latin typeface="Arial"/>
                <a:cs typeface="Arial"/>
              </a:rPr>
              <a:t>chủ </a:t>
            </a:r>
            <a:r>
              <a:rPr sz="2400" spc="-25" dirty="0">
                <a:latin typeface="Arial"/>
                <a:cs typeface="Arial"/>
              </a:rPr>
              <a:t>ảo</a:t>
            </a:r>
            <a:r>
              <a:rPr sz="2400" spc="17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hóa.</a:t>
            </a:r>
            <a:endParaRPr sz="2400">
              <a:latin typeface="Arial"/>
              <a:cs typeface="Arial"/>
            </a:endParaRPr>
          </a:p>
          <a:p>
            <a:pPr marL="297180" marR="6350" indent="-285115" algn="just">
              <a:lnSpc>
                <a:spcPct val="100000"/>
              </a:lnSpc>
              <a:spcBef>
                <a:spcPts val="409"/>
              </a:spcBef>
              <a:buClr>
                <a:srgbClr val="FF6400"/>
              </a:buClr>
              <a:buFont typeface="Tahoma"/>
              <a:buChar char="•"/>
              <a:tabLst>
                <a:tab pos="297815" algn="l"/>
              </a:tabLst>
            </a:pPr>
            <a:r>
              <a:rPr sz="2400" spc="20" dirty="0">
                <a:latin typeface="Arial"/>
                <a:cs typeface="Arial"/>
              </a:rPr>
              <a:t>Ngoài </a:t>
            </a:r>
            <a:r>
              <a:rPr sz="2400" spc="-100" dirty="0">
                <a:latin typeface="Arial"/>
                <a:cs typeface="Arial"/>
              </a:rPr>
              <a:t>các </a:t>
            </a:r>
            <a:r>
              <a:rPr sz="2400" spc="10" dirty="0">
                <a:latin typeface="Arial"/>
                <a:cs typeface="Arial"/>
              </a:rPr>
              <a:t>dịch </a:t>
            </a:r>
            <a:r>
              <a:rPr sz="2400" spc="-15" dirty="0">
                <a:latin typeface="Arial"/>
                <a:cs typeface="Arial"/>
              </a:rPr>
              <a:t>vụ </a:t>
            </a:r>
            <a:r>
              <a:rPr sz="2400" spc="-100" dirty="0">
                <a:latin typeface="Arial"/>
                <a:cs typeface="Arial"/>
              </a:rPr>
              <a:t>này, </a:t>
            </a:r>
            <a:r>
              <a:rPr sz="2400" spc="50" dirty="0">
                <a:latin typeface="Arial"/>
                <a:cs typeface="Arial"/>
              </a:rPr>
              <a:t>họ </a:t>
            </a:r>
            <a:r>
              <a:rPr sz="2400" spc="5" dirty="0">
                <a:latin typeface="Arial"/>
                <a:cs typeface="Arial"/>
              </a:rPr>
              <a:t>cũng </a:t>
            </a:r>
            <a:r>
              <a:rPr sz="2400" spc="-20" dirty="0">
                <a:latin typeface="Arial"/>
                <a:cs typeface="Arial"/>
              </a:rPr>
              <a:t>hợp tác </a:t>
            </a:r>
            <a:r>
              <a:rPr sz="2400" spc="-50" dirty="0">
                <a:latin typeface="Arial"/>
                <a:cs typeface="Arial"/>
              </a:rPr>
              <a:t>với </a:t>
            </a:r>
            <a:r>
              <a:rPr sz="2400" spc="-100" dirty="0">
                <a:latin typeface="Arial"/>
                <a:cs typeface="Arial"/>
              </a:rPr>
              <a:t>các </a:t>
            </a:r>
            <a:r>
              <a:rPr sz="2400" spc="5" dirty="0">
                <a:latin typeface="Arial"/>
                <a:cs typeface="Arial"/>
              </a:rPr>
              <a:t>ngành  </a:t>
            </a:r>
            <a:r>
              <a:rPr sz="2400" spc="15" dirty="0">
                <a:latin typeface="Arial"/>
                <a:cs typeface="Arial"/>
              </a:rPr>
              <a:t>công </a:t>
            </a:r>
            <a:r>
              <a:rPr sz="2400" spc="25" dirty="0">
                <a:latin typeface="Arial"/>
                <a:cs typeface="Arial"/>
              </a:rPr>
              <a:t>nghiệp </a:t>
            </a:r>
            <a:r>
              <a:rPr sz="2400" spc="-50" dirty="0">
                <a:latin typeface="Arial"/>
                <a:cs typeface="Arial"/>
              </a:rPr>
              <a:t>khác </a:t>
            </a:r>
            <a:r>
              <a:rPr sz="2400" spc="-5" dirty="0">
                <a:latin typeface="Arial"/>
                <a:cs typeface="Arial"/>
              </a:rPr>
              <a:t>để </a:t>
            </a:r>
            <a:r>
              <a:rPr sz="2400" spc="30" dirty="0">
                <a:latin typeface="Arial"/>
                <a:cs typeface="Arial"/>
              </a:rPr>
              <a:t>phát triển </a:t>
            </a:r>
            <a:r>
              <a:rPr sz="2400" spc="10" dirty="0">
                <a:latin typeface="Arial"/>
                <a:cs typeface="Arial"/>
              </a:rPr>
              <a:t>dịch </a:t>
            </a:r>
            <a:r>
              <a:rPr sz="2400" spc="-10" dirty="0">
                <a:latin typeface="Arial"/>
                <a:cs typeface="Arial"/>
              </a:rPr>
              <a:t>vụ </a:t>
            </a:r>
            <a:r>
              <a:rPr sz="2400" spc="-5" dirty="0">
                <a:latin typeface="Arial"/>
                <a:cs typeface="Arial"/>
              </a:rPr>
              <a:t>mới </a:t>
            </a:r>
            <a:r>
              <a:rPr sz="2400" dirty="0">
                <a:latin typeface="Arial"/>
                <a:cs typeface="Arial"/>
              </a:rPr>
              <a:t>cho </a:t>
            </a:r>
            <a:r>
              <a:rPr sz="2400" spc="-35" dirty="0">
                <a:latin typeface="Arial"/>
                <a:cs typeface="Arial"/>
              </a:rPr>
              <a:t>khách  </a:t>
            </a:r>
            <a:r>
              <a:rPr sz="2400" dirty="0">
                <a:latin typeface="Arial"/>
                <a:cs typeface="Arial"/>
              </a:rPr>
              <a:t>hàng </a:t>
            </a:r>
            <a:r>
              <a:rPr sz="2400" spc="-65" dirty="0">
                <a:latin typeface="Arial"/>
                <a:cs typeface="Arial"/>
              </a:rPr>
              <a:t>của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NetApp.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4240" y="515523"/>
            <a:ext cx="533012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Điện </a:t>
            </a:r>
            <a:r>
              <a:rPr spc="20" dirty="0"/>
              <a:t>toán </a:t>
            </a:r>
            <a:r>
              <a:rPr spc="10" dirty="0"/>
              <a:t>đám </a:t>
            </a:r>
            <a:r>
              <a:rPr spc="-35"/>
              <a:t>mây</a:t>
            </a:r>
            <a:r>
              <a:rPr spc="-140"/>
              <a:t> </a:t>
            </a:r>
            <a:r>
              <a:rPr spc="-75" smtClean="0"/>
              <a:t>của</a:t>
            </a:r>
            <a:r>
              <a:rPr lang="en-US" spc="-75" smtClean="0"/>
              <a:t> Microsoft</a:t>
            </a:r>
            <a:endParaRPr spc="-7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5531789" y="6364365"/>
            <a:ext cx="2962909" cy="402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i="0" spc="-5" dirty="0">
                <a:latin typeface="Tahoma"/>
                <a:cs typeface="Tahoma"/>
              </a:rPr>
              <a:t>Bài </a:t>
            </a:r>
            <a:r>
              <a:rPr sz="1200" i="0" dirty="0">
                <a:latin typeface="Tahoma"/>
                <a:cs typeface="Tahoma"/>
              </a:rPr>
              <a:t>2: </a:t>
            </a:r>
            <a:r>
              <a:rPr sz="1200" i="0" spc="-140" dirty="0">
                <a:latin typeface="Tahoma"/>
                <a:cs typeface="Tahoma"/>
              </a:rPr>
              <a:t>Điện </a:t>
            </a:r>
            <a:r>
              <a:rPr sz="1200" i="0" spc="-10" dirty="0">
                <a:latin typeface="Tahoma"/>
                <a:cs typeface="Tahoma"/>
              </a:rPr>
              <a:t>toán </a:t>
            </a:r>
            <a:r>
              <a:rPr sz="1200" i="0" dirty="0">
                <a:latin typeface="Tahoma"/>
                <a:cs typeface="Tahoma"/>
              </a:rPr>
              <a:t>đám </a:t>
            </a:r>
            <a:r>
              <a:rPr sz="1200" i="0" spc="-5" dirty="0">
                <a:latin typeface="Tahoma"/>
                <a:cs typeface="Tahoma"/>
              </a:rPr>
              <a:t>mây </a:t>
            </a:r>
            <a:r>
              <a:rPr sz="1200" i="0" spc="-180" dirty="0">
                <a:latin typeface="Tahoma"/>
                <a:cs typeface="Tahoma"/>
              </a:rPr>
              <a:t>của </a:t>
            </a:r>
            <a:r>
              <a:rPr sz="1200" i="0" spc="-185" dirty="0">
                <a:latin typeface="Tahoma"/>
                <a:cs typeface="Tahoma"/>
              </a:rPr>
              <a:t>một </a:t>
            </a:r>
            <a:r>
              <a:rPr sz="1200" i="0" spc="-275" dirty="0">
                <a:latin typeface="Tahoma"/>
                <a:cs typeface="Tahoma"/>
              </a:rPr>
              <a:t>số </a:t>
            </a:r>
            <a:r>
              <a:rPr sz="1200" i="0" spc="-5" dirty="0">
                <a:latin typeface="Tahoma"/>
                <a:cs typeface="Tahoma"/>
              </a:rPr>
              <a:t>hãng  </a:t>
            </a:r>
            <a:r>
              <a:rPr sz="1200" i="0" spc="-185" dirty="0">
                <a:latin typeface="Tahoma"/>
                <a:cs typeface="Tahoma"/>
              </a:rPr>
              <a:t>nổi </a:t>
            </a:r>
            <a:r>
              <a:rPr sz="1200" i="0" spc="-120" dirty="0">
                <a:latin typeface="Tahoma"/>
                <a:cs typeface="Tahoma"/>
              </a:rPr>
              <a:t>tiếng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5" name="Picture 2" descr="Microsoft Azure Offers and Pricing UnifyCloud's CSP Port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95400"/>
            <a:ext cx="6278200" cy="402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24" y="326555"/>
            <a:ext cx="38138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0" dirty="0">
                <a:solidFill>
                  <a:srgbClr val="FF6400"/>
                </a:solidFill>
                <a:latin typeface="Arial"/>
                <a:cs typeface="Arial"/>
              </a:rPr>
              <a:t>Dịch </a:t>
            </a:r>
            <a:r>
              <a:rPr b="1" spc="-35" dirty="0">
                <a:solidFill>
                  <a:srgbClr val="FF6400"/>
                </a:solidFill>
                <a:latin typeface="Arial"/>
                <a:cs typeface="Arial"/>
              </a:rPr>
              <a:t>vụ </a:t>
            </a:r>
            <a:r>
              <a:rPr b="1" spc="-100" dirty="0">
                <a:solidFill>
                  <a:srgbClr val="FF6400"/>
                </a:solidFill>
                <a:latin typeface="Arial"/>
                <a:cs typeface="Arial"/>
              </a:rPr>
              <a:t>của</a:t>
            </a:r>
            <a:r>
              <a:rPr b="1" spc="40" dirty="0">
                <a:solidFill>
                  <a:srgbClr val="FF6400"/>
                </a:solidFill>
                <a:latin typeface="Arial"/>
                <a:cs typeface="Arial"/>
              </a:rPr>
              <a:t> </a:t>
            </a:r>
            <a:r>
              <a:rPr b="1" spc="-50" dirty="0">
                <a:solidFill>
                  <a:srgbClr val="FF6400"/>
                </a:solidFill>
                <a:latin typeface="Arial"/>
                <a:cs typeface="Arial"/>
              </a:rPr>
              <a:t>Microsoft?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5531789" y="6364365"/>
            <a:ext cx="2962909" cy="402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i="0" spc="-5" dirty="0">
                <a:latin typeface="Tahoma"/>
                <a:cs typeface="Tahoma"/>
              </a:rPr>
              <a:t>Bài </a:t>
            </a:r>
            <a:r>
              <a:rPr sz="1200" i="0" dirty="0">
                <a:latin typeface="Tahoma"/>
                <a:cs typeface="Tahoma"/>
              </a:rPr>
              <a:t>2: </a:t>
            </a:r>
            <a:r>
              <a:rPr sz="1200" i="0" spc="-140" dirty="0">
                <a:latin typeface="Tahoma"/>
                <a:cs typeface="Tahoma"/>
              </a:rPr>
              <a:t>Điện </a:t>
            </a:r>
            <a:r>
              <a:rPr sz="1200" i="0" spc="-10" dirty="0">
                <a:latin typeface="Tahoma"/>
                <a:cs typeface="Tahoma"/>
              </a:rPr>
              <a:t>toán </a:t>
            </a:r>
            <a:r>
              <a:rPr sz="1200" i="0" dirty="0">
                <a:latin typeface="Tahoma"/>
                <a:cs typeface="Tahoma"/>
              </a:rPr>
              <a:t>đám </a:t>
            </a:r>
            <a:r>
              <a:rPr sz="1200" i="0" spc="-5" dirty="0">
                <a:latin typeface="Tahoma"/>
                <a:cs typeface="Tahoma"/>
              </a:rPr>
              <a:t>mây </a:t>
            </a:r>
            <a:r>
              <a:rPr sz="1200" i="0" spc="-180" dirty="0">
                <a:latin typeface="Tahoma"/>
                <a:cs typeface="Tahoma"/>
              </a:rPr>
              <a:t>của </a:t>
            </a:r>
            <a:r>
              <a:rPr sz="1200" i="0" spc="-185" dirty="0">
                <a:latin typeface="Tahoma"/>
                <a:cs typeface="Tahoma"/>
              </a:rPr>
              <a:t>một </a:t>
            </a:r>
            <a:r>
              <a:rPr sz="1200" i="0" spc="-275" dirty="0">
                <a:latin typeface="Tahoma"/>
                <a:cs typeface="Tahoma"/>
              </a:rPr>
              <a:t>số </a:t>
            </a:r>
            <a:r>
              <a:rPr sz="1200" i="0" spc="-5" dirty="0">
                <a:latin typeface="Tahoma"/>
                <a:cs typeface="Tahoma"/>
              </a:rPr>
              <a:t>hãng  </a:t>
            </a:r>
            <a:r>
              <a:rPr sz="1200" i="0" spc="-185" dirty="0">
                <a:latin typeface="Tahoma"/>
                <a:cs typeface="Tahoma"/>
              </a:rPr>
              <a:t>nổi </a:t>
            </a:r>
            <a:r>
              <a:rPr sz="1200" i="0" spc="-120" dirty="0">
                <a:latin typeface="Tahoma"/>
                <a:cs typeface="Tahoma"/>
              </a:rPr>
              <a:t>tiếng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7697" y="939774"/>
            <a:ext cx="8318500" cy="440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715" indent="-342900" algn="just">
              <a:lnSpc>
                <a:spcPct val="100000"/>
              </a:lnSpc>
              <a:spcBef>
                <a:spcPts val="100"/>
              </a:spcBef>
              <a:buClr>
                <a:srgbClr val="FF6400"/>
              </a:buClr>
              <a:buFont typeface="Wingdings"/>
              <a:buChar char=""/>
              <a:tabLst>
                <a:tab pos="355600" algn="l"/>
              </a:tabLst>
            </a:pPr>
            <a:r>
              <a:rPr sz="2400" spc="30" dirty="0">
                <a:latin typeface="Arial"/>
                <a:cs typeface="Arial"/>
              </a:rPr>
              <a:t>Microsoft </a:t>
            </a:r>
            <a:r>
              <a:rPr sz="2400" spc="5" dirty="0">
                <a:latin typeface="Arial"/>
                <a:cs typeface="Arial"/>
              </a:rPr>
              <a:t>cung </a:t>
            </a:r>
            <a:r>
              <a:rPr sz="2400" spc="-45" dirty="0">
                <a:latin typeface="Arial"/>
                <a:cs typeface="Arial"/>
              </a:rPr>
              <a:t>cấp </a:t>
            </a:r>
            <a:r>
              <a:rPr sz="2400" spc="95" dirty="0">
                <a:latin typeface="Arial"/>
                <a:cs typeface="Arial"/>
              </a:rPr>
              <a:t>một </a:t>
            </a:r>
            <a:r>
              <a:rPr sz="2400" spc="-60" dirty="0">
                <a:latin typeface="Arial"/>
                <a:cs typeface="Arial"/>
              </a:rPr>
              <a:t>số </a:t>
            </a:r>
            <a:r>
              <a:rPr sz="2400" spc="15" dirty="0">
                <a:latin typeface="Arial"/>
                <a:cs typeface="Arial"/>
              </a:rPr>
              <a:t>dịch </a:t>
            </a:r>
            <a:r>
              <a:rPr sz="2400" spc="-15" dirty="0">
                <a:latin typeface="Arial"/>
                <a:cs typeface="Arial"/>
              </a:rPr>
              <a:t>vụ </a:t>
            </a:r>
            <a:r>
              <a:rPr sz="2400" spc="15" dirty="0">
                <a:latin typeface="Arial"/>
                <a:cs typeface="Arial"/>
              </a:rPr>
              <a:t>điện </a:t>
            </a:r>
            <a:r>
              <a:rPr sz="2400" spc="20" dirty="0">
                <a:latin typeface="Arial"/>
                <a:cs typeface="Arial"/>
              </a:rPr>
              <a:t>toán </a:t>
            </a:r>
            <a:r>
              <a:rPr sz="2400" spc="10" dirty="0">
                <a:latin typeface="Arial"/>
                <a:cs typeface="Arial"/>
              </a:rPr>
              <a:t>đám </a:t>
            </a:r>
            <a:r>
              <a:rPr sz="2400" spc="-30" dirty="0">
                <a:latin typeface="Arial"/>
                <a:cs typeface="Arial"/>
              </a:rPr>
              <a:t>mây </a:t>
            </a:r>
            <a:r>
              <a:rPr sz="2400" spc="-5" dirty="0">
                <a:latin typeface="Arial"/>
                <a:cs typeface="Arial"/>
              </a:rPr>
              <a:t>cho  </a:t>
            </a:r>
            <a:r>
              <a:rPr sz="2400" spc="-105" dirty="0">
                <a:latin typeface="Arial"/>
                <a:cs typeface="Arial"/>
              </a:rPr>
              <a:t>các </a:t>
            </a:r>
            <a:r>
              <a:rPr sz="2400" spc="105" dirty="0">
                <a:latin typeface="Arial"/>
                <a:cs typeface="Arial"/>
              </a:rPr>
              <a:t>tổ </a:t>
            </a:r>
            <a:r>
              <a:rPr sz="2400" spc="-90" dirty="0">
                <a:latin typeface="Arial"/>
                <a:cs typeface="Arial"/>
              </a:rPr>
              <a:t>chức </a:t>
            </a:r>
            <a:r>
              <a:rPr sz="2400" spc="-30" dirty="0">
                <a:latin typeface="Arial"/>
                <a:cs typeface="Arial"/>
              </a:rPr>
              <a:t>lớn </a:t>
            </a:r>
            <a:r>
              <a:rPr sz="2400" spc="-15" dirty="0">
                <a:latin typeface="Arial"/>
                <a:cs typeface="Arial"/>
              </a:rPr>
              <a:t>nhỏ, </a:t>
            </a:r>
            <a:r>
              <a:rPr sz="2400" spc="-105" dirty="0">
                <a:latin typeface="Arial"/>
                <a:cs typeface="Arial"/>
              </a:rPr>
              <a:t>các </a:t>
            </a:r>
            <a:r>
              <a:rPr sz="2400" spc="5" dirty="0">
                <a:latin typeface="Arial"/>
                <a:cs typeface="Arial"/>
              </a:rPr>
              <a:t>doanh </a:t>
            </a:r>
            <a:r>
              <a:rPr sz="2400" spc="25" dirty="0">
                <a:latin typeface="Arial"/>
                <a:cs typeface="Arial"/>
              </a:rPr>
              <a:t>nghiệp </a:t>
            </a:r>
            <a:r>
              <a:rPr sz="2400" spc="-30" dirty="0">
                <a:latin typeface="Arial"/>
                <a:cs typeface="Arial"/>
              </a:rPr>
              <a:t>hoặc </a:t>
            </a:r>
            <a:r>
              <a:rPr sz="2400" spc="-105" dirty="0">
                <a:latin typeface="Arial"/>
                <a:cs typeface="Arial"/>
              </a:rPr>
              <a:t>cá </a:t>
            </a:r>
            <a:r>
              <a:rPr sz="2400" spc="-15" dirty="0">
                <a:latin typeface="Arial"/>
                <a:cs typeface="Arial"/>
              </a:rPr>
              <a:t>nhân</a:t>
            </a:r>
            <a:r>
              <a:rPr sz="2400" spc="430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395"/>
              </a:spcBef>
              <a:buClr>
                <a:srgbClr val="FF6400"/>
              </a:buClr>
              <a:buFont typeface="Wingdings"/>
              <a:buChar char=""/>
              <a:tabLst>
                <a:tab pos="355600" algn="l"/>
              </a:tabLst>
            </a:pPr>
            <a:r>
              <a:rPr sz="2400" spc="-155" dirty="0">
                <a:latin typeface="Arial"/>
                <a:cs typeface="Arial"/>
              </a:rPr>
              <a:t>Các </a:t>
            </a:r>
            <a:r>
              <a:rPr sz="2400" spc="15" dirty="0">
                <a:latin typeface="Arial"/>
                <a:cs typeface="Arial"/>
              </a:rPr>
              <a:t>dịch </a:t>
            </a:r>
            <a:r>
              <a:rPr sz="2400" spc="-15" dirty="0">
                <a:latin typeface="Arial"/>
                <a:cs typeface="Arial"/>
              </a:rPr>
              <a:t>vụ </a:t>
            </a:r>
            <a:r>
              <a:rPr sz="2400" spc="15" dirty="0">
                <a:latin typeface="Arial"/>
                <a:cs typeface="Arial"/>
              </a:rPr>
              <a:t>điện </a:t>
            </a:r>
            <a:r>
              <a:rPr sz="2400" spc="20" dirty="0">
                <a:latin typeface="Arial"/>
                <a:cs typeface="Arial"/>
              </a:rPr>
              <a:t>toán </a:t>
            </a:r>
            <a:r>
              <a:rPr sz="2400" spc="10" dirty="0">
                <a:latin typeface="Arial"/>
                <a:cs typeface="Arial"/>
              </a:rPr>
              <a:t>đám </a:t>
            </a:r>
            <a:r>
              <a:rPr sz="2400" spc="-30" dirty="0">
                <a:latin typeface="Arial"/>
                <a:cs typeface="Arial"/>
              </a:rPr>
              <a:t>mây </a:t>
            </a:r>
            <a:r>
              <a:rPr sz="2400" spc="-65" dirty="0">
                <a:latin typeface="Arial"/>
                <a:cs typeface="Arial"/>
              </a:rPr>
              <a:t>của </a:t>
            </a:r>
            <a:r>
              <a:rPr sz="2400" spc="35" dirty="0">
                <a:latin typeface="Arial"/>
                <a:cs typeface="Arial"/>
              </a:rPr>
              <a:t>Microsoft </a:t>
            </a:r>
            <a:r>
              <a:rPr sz="2400" spc="-40" dirty="0">
                <a:latin typeface="Arial"/>
                <a:cs typeface="Arial"/>
              </a:rPr>
              <a:t>là </a:t>
            </a:r>
            <a:r>
              <a:rPr sz="2400" spc="-100" dirty="0">
                <a:latin typeface="Arial"/>
                <a:cs typeface="Arial"/>
              </a:rPr>
              <a:t>các </a:t>
            </a:r>
            <a:r>
              <a:rPr sz="2400" spc="15" dirty="0">
                <a:latin typeface="Arial"/>
                <a:cs typeface="Arial"/>
              </a:rPr>
              <a:t>biến  </a:t>
            </a:r>
            <a:r>
              <a:rPr sz="2400" spc="25" dirty="0">
                <a:latin typeface="Arial"/>
                <a:cs typeface="Arial"/>
              </a:rPr>
              <a:t>thể </a:t>
            </a:r>
            <a:r>
              <a:rPr sz="2400" spc="-65" dirty="0">
                <a:latin typeface="Arial"/>
                <a:cs typeface="Arial"/>
              </a:rPr>
              <a:t>của </a:t>
            </a:r>
            <a:r>
              <a:rPr sz="2400" spc="-100" dirty="0">
                <a:latin typeface="Arial"/>
                <a:cs typeface="Arial"/>
              </a:rPr>
              <a:t>các </a:t>
            </a:r>
            <a:r>
              <a:rPr sz="2400" spc="-95" dirty="0">
                <a:latin typeface="Arial"/>
                <a:cs typeface="Arial"/>
              </a:rPr>
              <a:t>sản </a:t>
            </a:r>
            <a:r>
              <a:rPr sz="2400" spc="10" dirty="0">
                <a:latin typeface="Arial"/>
                <a:cs typeface="Arial"/>
              </a:rPr>
              <a:t>phẩm Microsoft, </a:t>
            </a:r>
            <a:r>
              <a:rPr sz="2400" spc="-70" dirty="0">
                <a:latin typeface="Arial"/>
                <a:cs typeface="Arial"/>
              </a:rPr>
              <a:t>vì vậy </a:t>
            </a:r>
            <a:r>
              <a:rPr sz="2400" spc="-100" dirty="0">
                <a:latin typeface="Arial"/>
                <a:cs typeface="Arial"/>
              </a:rPr>
              <a:t>các </a:t>
            </a:r>
            <a:r>
              <a:rPr sz="2400" spc="15" dirty="0">
                <a:latin typeface="Arial"/>
                <a:cs typeface="Arial"/>
              </a:rPr>
              <a:t>dịch </a:t>
            </a:r>
            <a:r>
              <a:rPr sz="2400" spc="-15" dirty="0">
                <a:latin typeface="Arial"/>
                <a:cs typeface="Arial"/>
              </a:rPr>
              <a:t>vụ </a:t>
            </a:r>
            <a:r>
              <a:rPr sz="2400" spc="-45" dirty="0">
                <a:latin typeface="Arial"/>
                <a:cs typeface="Arial"/>
              </a:rPr>
              <a:t>này </a:t>
            </a:r>
            <a:r>
              <a:rPr sz="2400" spc="-40" dirty="0">
                <a:latin typeface="Arial"/>
                <a:cs typeface="Arial"/>
              </a:rPr>
              <a:t>khá  </a:t>
            </a:r>
            <a:r>
              <a:rPr sz="2400" spc="-5" dirty="0">
                <a:latin typeface="Arial"/>
                <a:cs typeface="Arial"/>
              </a:rPr>
              <a:t>dễ </a:t>
            </a:r>
            <a:r>
              <a:rPr sz="2400" spc="-190" dirty="0">
                <a:latin typeface="Arial"/>
                <a:cs typeface="Arial"/>
              </a:rPr>
              <a:t>sử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45" dirty="0">
                <a:latin typeface="Arial"/>
                <a:cs typeface="Arial"/>
              </a:rPr>
              <a:t>dụng</a:t>
            </a:r>
            <a:endParaRPr sz="2400">
              <a:latin typeface="Arial"/>
              <a:cs typeface="Arial"/>
            </a:endParaRPr>
          </a:p>
          <a:p>
            <a:pPr marL="355600" indent="-342900" algn="just">
              <a:lnSpc>
                <a:spcPct val="100000"/>
              </a:lnSpc>
              <a:spcBef>
                <a:spcPts val="395"/>
              </a:spcBef>
              <a:buClr>
                <a:srgbClr val="FF6400"/>
              </a:buClr>
              <a:buFont typeface="Wingdings"/>
              <a:buChar char=""/>
              <a:tabLst>
                <a:tab pos="355600" algn="l"/>
              </a:tabLst>
            </a:pPr>
            <a:r>
              <a:rPr sz="2400" spc="120" dirty="0">
                <a:latin typeface="Arial"/>
                <a:cs typeface="Arial"/>
              </a:rPr>
              <a:t>Một </a:t>
            </a:r>
            <a:r>
              <a:rPr sz="2400" spc="-60" dirty="0">
                <a:latin typeface="Arial"/>
                <a:cs typeface="Arial"/>
              </a:rPr>
              <a:t>số </a:t>
            </a:r>
            <a:r>
              <a:rPr sz="2400" spc="5" dirty="0">
                <a:latin typeface="Arial"/>
                <a:cs typeface="Arial"/>
              </a:rPr>
              <a:t>dịch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vụ:</a:t>
            </a:r>
            <a:endParaRPr sz="2400">
              <a:latin typeface="Arial"/>
              <a:cs typeface="Arial"/>
            </a:endParaRPr>
          </a:p>
          <a:p>
            <a:pPr marL="929640" lvl="1" indent="-229235">
              <a:lnSpc>
                <a:spcPct val="100000"/>
              </a:lnSpc>
              <a:spcBef>
                <a:spcPts val="409"/>
              </a:spcBef>
              <a:buClr>
                <a:srgbClr val="0C5AA6"/>
              </a:buClr>
              <a:buFont typeface="Tahoma"/>
              <a:buChar char="•"/>
              <a:tabLst>
                <a:tab pos="930275" algn="l"/>
              </a:tabLst>
            </a:pPr>
            <a:r>
              <a:rPr sz="2400" spc="-50" dirty="0">
                <a:latin typeface="Arial"/>
                <a:cs typeface="Arial"/>
              </a:rPr>
              <a:t>Azure </a:t>
            </a:r>
            <a:r>
              <a:rPr sz="2400" spc="-85" dirty="0">
                <a:latin typeface="Arial"/>
                <a:cs typeface="Arial"/>
              </a:rPr>
              <a:t>Services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Platform</a:t>
            </a:r>
            <a:endParaRPr sz="2400">
              <a:latin typeface="Arial"/>
              <a:cs typeface="Arial"/>
            </a:endParaRPr>
          </a:p>
          <a:p>
            <a:pPr marL="929640" lvl="1" indent="-229235">
              <a:lnSpc>
                <a:spcPct val="100000"/>
              </a:lnSpc>
              <a:spcBef>
                <a:spcPts val="395"/>
              </a:spcBef>
              <a:buClr>
                <a:srgbClr val="0C5AA6"/>
              </a:buClr>
              <a:buFont typeface="Tahoma"/>
              <a:buChar char="•"/>
              <a:tabLst>
                <a:tab pos="930275" algn="l"/>
              </a:tabLst>
            </a:pPr>
            <a:r>
              <a:rPr sz="2400" dirty="0">
                <a:latin typeface="Arial"/>
                <a:cs typeface="Arial"/>
              </a:rPr>
              <a:t>Windows </a:t>
            </a:r>
            <a:r>
              <a:rPr sz="2400" spc="-85" dirty="0">
                <a:latin typeface="Arial"/>
                <a:cs typeface="Arial"/>
              </a:rPr>
              <a:t>Live</a:t>
            </a:r>
            <a:endParaRPr sz="2400">
              <a:latin typeface="Arial"/>
              <a:cs typeface="Arial"/>
            </a:endParaRPr>
          </a:p>
          <a:p>
            <a:pPr marL="929640" lvl="1" indent="-229235">
              <a:lnSpc>
                <a:spcPct val="100000"/>
              </a:lnSpc>
              <a:spcBef>
                <a:spcPts val="395"/>
              </a:spcBef>
              <a:buClr>
                <a:srgbClr val="0C5AA6"/>
              </a:buClr>
              <a:buFont typeface="Tahoma"/>
              <a:buChar char="•"/>
              <a:tabLst>
                <a:tab pos="930275" algn="l"/>
              </a:tabLst>
            </a:pPr>
            <a:r>
              <a:rPr sz="2400" spc="-90" dirty="0">
                <a:latin typeface="Arial"/>
                <a:cs typeface="Arial"/>
              </a:rPr>
              <a:t>Exchange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Online</a:t>
            </a:r>
            <a:endParaRPr sz="2400">
              <a:latin typeface="Arial"/>
              <a:cs typeface="Arial"/>
            </a:endParaRPr>
          </a:p>
          <a:p>
            <a:pPr marL="929640" lvl="1" indent="-229235">
              <a:lnSpc>
                <a:spcPct val="100000"/>
              </a:lnSpc>
              <a:spcBef>
                <a:spcPts val="409"/>
              </a:spcBef>
              <a:buClr>
                <a:srgbClr val="0C5AA6"/>
              </a:buClr>
              <a:buFont typeface="Tahoma"/>
              <a:buChar char="•"/>
              <a:tabLst>
                <a:tab pos="930275" algn="l"/>
              </a:tabLst>
            </a:pPr>
            <a:r>
              <a:rPr sz="2400" spc="-60" dirty="0">
                <a:latin typeface="Arial"/>
                <a:cs typeface="Arial"/>
              </a:rPr>
              <a:t>SharePoint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Services</a:t>
            </a:r>
            <a:endParaRPr sz="2400">
              <a:latin typeface="Arial"/>
              <a:cs typeface="Arial"/>
            </a:endParaRPr>
          </a:p>
          <a:p>
            <a:pPr marL="929640" lvl="1" indent="-229235">
              <a:lnSpc>
                <a:spcPct val="100000"/>
              </a:lnSpc>
              <a:spcBef>
                <a:spcPts val="395"/>
              </a:spcBef>
              <a:buClr>
                <a:srgbClr val="0C5AA6"/>
              </a:buClr>
              <a:buFont typeface="Tahoma"/>
              <a:buChar char="•"/>
              <a:tabLst>
                <a:tab pos="930275" algn="l"/>
              </a:tabLst>
            </a:pPr>
            <a:r>
              <a:rPr sz="2400" spc="30" dirty="0">
                <a:latin typeface="Arial"/>
                <a:cs typeface="Arial"/>
              </a:rPr>
              <a:t>Microsoft </a:t>
            </a:r>
            <a:r>
              <a:rPr sz="2400" spc="-50" dirty="0">
                <a:latin typeface="Arial"/>
                <a:cs typeface="Arial"/>
              </a:rPr>
              <a:t>Dynamics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CRM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24" y="326555"/>
            <a:ext cx="41160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35" dirty="0">
                <a:solidFill>
                  <a:srgbClr val="FF6400"/>
                </a:solidFill>
                <a:latin typeface="Arial"/>
                <a:cs typeface="Arial"/>
              </a:rPr>
              <a:t>Azure </a:t>
            </a:r>
            <a:r>
              <a:rPr b="1" spc="-105" dirty="0">
                <a:solidFill>
                  <a:srgbClr val="FF6400"/>
                </a:solidFill>
                <a:latin typeface="Arial"/>
                <a:cs typeface="Arial"/>
              </a:rPr>
              <a:t>Services</a:t>
            </a:r>
            <a:r>
              <a:rPr b="1" spc="10" dirty="0">
                <a:solidFill>
                  <a:srgbClr val="FF6400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FF6400"/>
                </a:solidFill>
                <a:latin typeface="Arial"/>
                <a:cs typeface="Arial"/>
              </a:rPr>
              <a:t>Platform:</a:t>
            </a:r>
          </a:p>
        </p:txBody>
      </p:sp>
      <p:sp>
        <p:nvSpPr>
          <p:cNvPr id="3" name="object 3"/>
          <p:cNvSpPr/>
          <p:nvPr/>
        </p:nvSpPr>
        <p:spPr>
          <a:xfrm>
            <a:off x="5191633" y="4484687"/>
            <a:ext cx="3952366" cy="15758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4276" y="939774"/>
            <a:ext cx="8218170" cy="41262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23825" indent="-343535">
              <a:lnSpc>
                <a:spcPct val="100000"/>
              </a:lnSpc>
              <a:spcBef>
                <a:spcPts val="105"/>
              </a:spcBef>
              <a:buClr>
                <a:srgbClr val="FF6400"/>
              </a:buClr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300" spc="-45" dirty="0">
                <a:latin typeface="Arial"/>
                <a:cs typeface="Arial"/>
              </a:rPr>
              <a:t>Azure </a:t>
            </a:r>
            <a:r>
              <a:rPr sz="2300" spc="-75" dirty="0">
                <a:latin typeface="Arial"/>
                <a:cs typeface="Arial"/>
              </a:rPr>
              <a:t>Services </a:t>
            </a:r>
            <a:r>
              <a:rPr sz="2300" spc="10" dirty="0">
                <a:latin typeface="Arial"/>
                <a:cs typeface="Arial"/>
              </a:rPr>
              <a:t>Platform </a:t>
            </a:r>
            <a:r>
              <a:rPr sz="2300" spc="-30" dirty="0">
                <a:latin typeface="Arial"/>
                <a:cs typeface="Arial"/>
              </a:rPr>
              <a:t>là </a:t>
            </a:r>
            <a:r>
              <a:rPr sz="2300" spc="90" dirty="0">
                <a:latin typeface="Arial"/>
                <a:cs typeface="Arial"/>
              </a:rPr>
              <a:t>một </a:t>
            </a:r>
            <a:r>
              <a:rPr sz="2300" spc="-10" dirty="0">
                <a:latin typeface="Arial"/>
                <a:cs typeface="Arial"/>
              </a:rPr>
              <a:t>nền </a:t>
            </a:r>
            <a:r>
              <a:rPr sz="2300" spc="30" dirty="0">
                <a:latin typeface="Arial"/>
                <a:cs typeface="Arial"/>
              </a:rPr>
              <a:t>tảng </a:t>
            </a:r>
            <a:r>
              <a:rPr sz="2300" spc="15" dirty="0">
                <a:latin typeface="Arial"/>
                <a:cs typeface="Arial"/>
              </a:rPr>
              <a:t>điện </a:t>
            </a:r>
            <a:r>
              <a:rPr sz="2300" spc="20" dirty="0">
                <a:latin typeface="Arial"/>
                <a:cs typeface="Arial"/>
              </a:rPr>
              <a:t>toán </a:t>
            </a:r>
            <a:r>
              <a:rPr sz="2300" spc="10" dirty="0">
                <a:latin typeface="Arial"/>
                <a:cs typeface="Arial"/>
              </a:rPr>
              <a:t>đám</a:t>
            </a:r>
            <a:r>
              <a:rPr sz="2300" spc="-350" dirty="0">
                <a:latin typeface="Arial"/>
                <a:cs typeface="Arial"/>
              </a:rPr>
              <a:t> </a:t>
            </a:r>
            <a:r>
              <a:rPr sz="2300" spc="-30" dirty="0">
                <a:latin typeface="Arial"/>
                <a:cs typeface="Arial"/>
              </a:rPr>
              <a:t>mây  </a:t>
            </a:r>
            <a:r>
              <a:rPr sz="2300" spc="-100" dirty="0">
                <a:latin typeface="Arial"/>
                <a:cs typeface="Arial"/>
              </a:rPr>
              <a:t>và </a:t>
            </a:r>
            <a:r>
              <a:rPr sz="2300" spc="15" dirty="0">
                <a:latin typeface="Arial"/>
                <a:cs typeface="Arial"/>
              </a:rPr>
              <a:t>dịch </a:t>
            </a:r>
            <a:r>
              <a:rPr sz="2300" spc="-15" dirty="0">
                <a:latin typeface="Arial"/>
                <a:cs typeface="Arial"/>
              </a:rPr>
              <a:t>vụ </a:t>
            </a:r>
            <a:r>
              <a:rPr sz="2300" spc="-40" dirty="0">
                <a:latin typeface="Arial"/>
                <a:cs typeface="Arial"/>
              </a:rPr>
              <a:t>lưu </a:t>
            </a:r>
            <a:r>
              <a:rPr sz="2300" spc="-5" dirty="0">
                <a:latin typeface="Arial"/>
                <a:cs typeface="Arial"/>
              </a:rPr>
              <a:t>trữ </a:t>
            </a:r>
            <a:r>
              <a:rPr sz="2300" spc="60" dirty="0">
                <a:latin typeface="Arial"/>
                <a:cs typeface="Arial"/>
              </a:rPr>
              <a:t>trong trung </a:t>
            </a:r>
            <a:r>
              <a:rPr sz="2300" spc="30" dirty="0">
                <a:latin typeface="Arial"/>
                <a:cs typeface="Arial"/>
              </a:rPr>
              <a:t>tâm </a:t>
            </a:r>
            <a:r>
              <a:rPr sz="2300" spc="-60" dirty="0">
                <a:latin typeface="Arial"/>
                <a:cs typeface="Arial"/>
              </a:rPr>
              <a:t>dữ </a:t>
            </a:r>
            <a:r>
              <a:rPr sz="2300" spc="10" dirty="0">
                <a:latin typeface="Arial"/>
                <a:cs typeface="Arial"/>
              </a:rPr>
              <a:t>liệu </a:t>
            </a:r>
            <a:r>
              <a:rPr sz="2300" spc="-60" dirty="0">
                <a:latin typeface="Arial"/>
                <a:cs typeface="Arial"/>
              </a:rPr>
              <a:t>của</a:t>
            </a:r>
            <a:r>
              <a:rPr sz="2300" spc="-290" dirty="0">
                <a:latin typeface="Arial"/>
                <a:cs typeface="Arial"/>
              </a:rPr>
              <a:t> </a:t>
            </a:r>
            <a:r>
              <a:rPr sz="2300" spc="15" dirty="0">
                <a:latin typeface="Arial"/>
                <a:cs typeface="Arial"/>
              </a:rPr>
              <a:t>Microsoft.</a:t>
            </a:r>
            <a:endParaRPr sz="23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395"/>
              </a:spcBef>
              <a:buClr>
                <a:srgbClr val="FF6400"/>
              </a:buClr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300" spc="-45" dirty="0">
                <a:latin typeface="Arial"/>
                <a:cs typeface="Arial"/>
              </a:rPr>
              <a:t>Azure </a:t>
            </a:r>
            <a:r>
              <a:rPr sz="2300" spc="-75" dirty="0">
                <a:latin typeface="Arial"/>
                <a:cs typeface="Arial"/>
              </a:rPr>
              <a:t>Services </a:t>
            </a:r>
            <a:r>
              <a:rPr sz="2300" spc="10" dirty="0">
                <a:latin typeface="Arial"/>
                <a:cs typeface="Arial"/>
              </a:rPr>
              <a:t>Platform cung </a:t>
            </a:r>
            <a:r>
              <a:rPr sz="2300" spc="-40" dirty="0">
                <a:latin typeface="Arial"/>
                <a:cs typeface="Arial"/>
              </a:rPr>
              <a:t>cấp </a:t>
            </a:r>
            <a:r>
              <a:rPr sz="2300" spc="90" dirty="0">
                <a:latin typeface="Arial"/>
                <a:cs typeface="Arial"/>
              </a:rPr>
              <a:t>một </a:t>
            </a:r>
            <a:r>
              <a:rPr sz="2300" spc="35" dirty="0">
                <a:latin typeface="Arial"/>
                <a:cs typeface="Arial"/>
              </a:rPr>
              <a:t>loạt </a:t>
            </a:r>
            <a:r>
              <a:rPr sz="2300" spc="-95" dirty="0">
                <a:latin typeface="Arial"/>
                <a:cs typeface="Arial"/>
              </a:rPr>
              <a:t>các </a:t>
            </a:r>
            <a:r>
              <a:rPr sz="2300" spc="-85" dirty="0">
                <a:latin typeface="Arial"/>
                <a:cs typeface="Arial"/>
              </a:rPr>
              <a:t>chức </a:t>
            </a:r>
            <a:r>
              <a:rPr sz="2300" spc="5" dirty="0">
                <a:latin typeface="Arial"/>
                <a:cs typeface="Arial"/>
              </a:rPr>
              <a:t>năng </a:t>
            </a:r>
            <a:r>
              <a:rPr sz="2300" dirty="0">
                <a:latin typeface="Arial"/>
                <a:cs typeface="Arial"/>
              </a:rPr>
              <a:t>để  </a:t>
            </a:r>
            <a:r>
              <a:rPr sz="2300" spc="-80" dirty="0">
                <a:latin typeface="Arial"/>
                <a:cs typeface="Arial"/>
              </a:rPr>
              <a:t>xây </a:t>
            </a:r>
            <a:r>
              <a:rPr sz="2300" spc="-5" dirty="0">
                <a:latin typeface="Arial"/>
                <a:cs typeface="Arial"/>
              </a:rPr>
              <a:t>dựng </a:t>
            </a:r>
            <a:r>
              <a:rPr sz="2300" spc="-95" dirty="0">
                <a:latin typeface="Arial"/>
                <a:cs typeface="Arial"/>
              </a:rPr>
              <a:t>các </a:t>
            </a:r>
            <a:r>
              <a:rPr sz="2300" spc="-30" dirty="0">
                <a:latin typeface="Arial"/>
                <a:cs typeface="Arial"/>
              </a:rPr>
              <a:t>ứng </a:t>
            </a:r>
            <a:r>
              <a:rPr sz="2300" spc="45" dirty="0">
                <a:latin typeface="Arial"/>
                <a:cs typeface="Arial"/>
              </a:rPr>
              <a:t>dụng </a:t>
            </a:r>
            <a:r>
              <a:rPr sz="2300" spc="10" dirty="0">
                <a:latin typeface="Arial"/>
                <a:cs typeface="Arial"/>
              </a:rPr>
              <a:t>phục </a:t>
            </a:r>
            <a:r>
              <a:rPr sz="2300" spc="-15" dirty="0">
                <a:latin typeface="Arial"/>
                <a:cs typeface="Arial"/>
              </a:rPr>
              <a:t>vụ </a:t>
            </a:r>
            <a:r>
              <a:rPr sz="2300" spc="-100" dirty="0">
                <a:latin typeface="Arial"/>
                <a:cs typeface="Arial"/>
              </a:rPr>
              <a:t>cá </a:t>
            </a:r>
            <a:r>
              <a:rPr sz="2300" spc="-10" dirty="0">
                <a:latin typeface="Arial"/>
                <a:cs typeface="Arial"/>
              </a:rPr>
              <a:t>nhân </a:t>
            </a:r>
            <a:r>
              <a:rPr sz="2300" spc="-25" dirty="0">
                <a:latin typeface="Arial"/>
                <a:cs typeface="Arial"/>
              </a:rPr>
              <a:t>hoặc </a:t>
            </a:r>
            <a:r>
              <a:rPr sz="2300" spc="10" dirty="0">
                <a:latin typeface="Arial"/>
                <a:cs typeface="Arial"/>
              </a:rPr>
              <a:t>doanh</a:t>
            </a:r>
            <a:r>
              <a:rPr sz="2300" spc="-65" dirty="0">
                <a:latin typeface="Arial"/>
                <a:cs typeface="Arial"/>
              </a:rPr>
              <a:t> </a:t>
            </a:r>
            <a:r>
              <a:rPr sz="2300" spc="5" dirty="0">
                <a:latin typeface="Arial"/>
                <a:cs typeface="Arial"/>
              </a:rPr>
              <a:t>nghiệp.</a:t>
            </a:r>
            <a:endParaRPr sz="2300">
              <a:latin typeface="Arial"/>
              <a:cs typeface="Arial"/>
            </a:endParaRPr>
          </a:p>
          <a:p>
            <a:pPr marL="355600" marR="211454" indent="-343535">
              <a:lnSpc>
                <a:spcPct val="100000"/>
              </a:lnSpc>
              <a:spcBef>
                <a:spcPts val="395"/>
              </a:spcBef>
              <a:buClr>
                <a:srgbClr val="FF6400"/>
              </a:buClr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300" dirty="0">
                <a:latin typeface="Arial"/>
                <a:cs typeface="Arial"/>
              </a:rPr>
              <a:t>Nền </a:t>
            </a:r>
            <a:r>
              <a:rPr sz="2300" spc="30" dirty="0">
                <a:latin typeface="Arial"/>
                <a:cs typeface="Arial"/>
              </a:rPr>
              <a:t>tảng </a:t>
            </a:r>
            <a:r>
              <a:rPr sz="2300" spc="-40" dirty="0">
                <a:latin typeface="Arial"/>
                <a:cs typeface="Arial"/>
              </a:rPr>
              <a:t>này </a:t>
            </a:r>
            <a:r>
              <a:rPr sz="2300" spc="10" dirty="0">
                <a:latin typeface="Arial"/>
                <a:cs typeface="Arial"/>
              </a:rPr>
              <a:t>cung </a:t>
            </a:r>
            <a:r>
              <a:rPr sz="2300" spc="-40" dirty="0">
                <a:latin typeface="Arial"/>
                <a:cs typeface="Arial"/>
              </a:rPr>
              <a:t>cấp </a:t>
            </a:r>
            <a:r>
              <a:rPr sz="2300" spc="90" dirty="0">
                <a:latin typeface="Arial"/>
                <a:cs typeface="Arial"/>
              </a:rPr>
              <a:t>một </a:t>
            </a:r>
            <a:r>
              <a:rPr sz="2300" spc="-25" dirty="0">
                <a:latin typeface="Arial"/>
                <a:cs typeface="Arial"/>
              </a:rPr>
              <a:t>hệ </a:t>
            </a:r>
            <a:r>
              <a:rPr sz="2300" spc="15" dirty="0">
                <a:latin typeface="Arial"/>
                <a:cs typeface="Arial"/>
              </a:rPr>
              <a:t>điều </a:t>
            </a:r>
            <a:r>
              <a:rPr sz="2300" spc="-10" dirty="0">
                <a:latin typeface="Arial"/>
                <a:cs typeface="Arial"/>
              </a:rPr>
              <a:t>hành </a:t>
            </a:r>
            <a:r>
              <a:rPr sz="2300" spc="20" dirty="0">
                <a:latin typeface="Arial"/>
                <a:cs typeface="Arial"/>
              </a:rPr>
              <a:t>trên </a:t>
            </a:r>
            <a:r>
              <a:rPr sz="2300" spc="-5" dirty="0">
                <a:latin typeface="Arial"/>
                <a:cs typeface="Arial"/>
              </a:rPr>
              <a:t>Cloud </a:t>
            </a:r>
            <a:r>
              <a:rPr sz="2300" spc="-100" dirty="0">
                <a:latin typeface="Arial"/>
                <a:cs typeface="Arial"/>
              </a:rPr>
              <a:t>và</a:t>
            </a:r>
            <a:r>
              <a:rPr sz="2300" spc="-425" dirty="0">
                <a:latin typeface="Arial"/>
                <a:cs typeface="Arial"/>
              </a:rPr>
              <a:t> </a:t>
            </a:r>
            <a:r>
              <a:rPr sz="2300" spc="-95" dirty="0">
                <a:latin typeface="Arial"/>
                <a:cs typeface="Arial"/>
              </a:rPr>
              <a:t>các  </a:t>
            </a:r>
            <a:r>
              <a:rPr sz="2300" spc="20" dirty="0">
                <a:latin typeface="Arial"/>
                <a:cs typeface="Arial"/>
              </a:rPr>
              <a:t>công </a:t>
            </a:r>
            <a:r>
              <a:rPr sz="2300" spc="-35" dirty="0">
                <a:latin typeface="Arial"/>
                <a:cs typeface="Arial"/>
              </a:rPr>
              <a:t>cụ </a:t>
            </a:r>
            <a:r>
              <a:rPr sz="2300" spc="30" dirty="0">
                <a:latin typeface="Arial"/>
                <a:cs typeface="Arial"/>
              </a:rPr>
              <a:t>phát</a:t>
            </a:r>
            <a:r>
              <a:rPr sz="2300" spc="-100" dirty="0">
                <a:latin typeface="Arial"/>
                <a:cs typeface="Arial"/>
              </a:rPr>
              <a:t> </a:t>
            </a:r>
            <a:r>
              <a:rPr sz="2300" spc="30" dirty="0">
                <a:latin typeface="Arial"/>
                <a:cs typeface="Arial"/>
              </a:rPr>
              <a:t>triển</a:t>
            </a:r>
            <a:endParaRPr sz="2300">
              <a:latin typeface="Arial"/>
              <a:cs typeface="Arial"/>
            </a:endParaRPr>
          </a:p>
          <a:p>
            <a:pPr marL="355600" marR="67310" indent="-343535">
              <a:lnSpc>
                <a:spcPct val="100000"/>
              </a:lnSpc>
              <a:spcBef>
                <a:spcPts val="409"/>
              </a:spcBef>
              <a:buClr>
                <a:srgbClr val="FF6400"/>
              </a:buClr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300" spc="-145" dirty="0">
                <a:latin typeface="Arial"/>
                <a:cs typeface="Arial"/>
              </a:rPr>
              <a:t>Các </a:t>
            </a:r>
            <a:r>
              <a:rPr sz="2300" spc="-30" dirty="0">
                <a:latin typeface="Arial"/>
                <a:cs typeface="Arial"/>
              </a:rPr>
              <a:t>ứng </a:t>
            </a:r>
            <a:r>
              <a:rPr sz="2300" spc="45" dirty="0">
                <a:latin typeface="Arial"/>
                <a:cs typeface="Arial"/>
              </a:rPr>
              <a:t>dụng </a:t>
            </a:r>
            <a:r>
              <a:rPr sz="2300" spc="-85" dirty="0">
                <a:latin typeface="Arial"/>
                <a:cs typeface="Arial"/>
              </a:rPr>
              <a:t>được </a:t>
            </a:r>
            <a:r>
              <a:rPr sz="2300" spc="30" dirty="0">
                <a:latin typeface="Arial"/>
                <a:cs typeface="Arial"/>
              </a:rPr>
              <a:t>phát triển </a:t>
            </a:r>
            <a:r>
              <a:rPr sz="2300" spc="65" dirty="0">
                <a:latin typeface="Arial"/>
                <a:cs typeface="Arial"/>
              </a:rPr>
              <a:t>thông </a:t>
            </a:r>
            <a:r>
              <a:rPr sz="2300" spc="-5" dirty="0">
                <a:latin typeface="Arial"/>
                <a:cs typeface="Arial"/>
              </a:rPr>
              <a:t>qua </a:t>
            </a:r>
            <a:r>
              <a:rPr sz="2300" spc="-95" dirty="0">
                <a:latin typeface="Arial"/>
                <a:cs typeface="Arial"/>
              </a:rPr>
              <a:t>các </a:t>
            </a:r>
            <a:r>
              <a:rPr sz="2300" spc="20" dirty="0">
                <a:latin typeface="Arial"/>
                <a:cs typeface="Arial"/>
              </a:rPr>
              <a:t>giao </a:t>
            </a:r>
            <a:r>
              <a:rPr sz="2300" spc="-30" dirty="0">
                <a:latin typeface="Arial"/>
                <a:cs typeface="Arial"/>
              </a:rPr>
              <a:t>thức </a:t>
            </a:r>
            <a:r>
              <a:rPr sz="2300" spc="-295" dirty="0">
                <a:latin typeface="Arial"/>
                <a:cs typeface="Arial"/>
              </a:rPr>
              <a:t>REST  </a:t>
            </a:r>
            <a:r>
              <a:rPr sz="2300" spc="-100" dirty="0">
                <a:latin typeface="Arial"/>
                <a:cs typeface="Arial"/>
              </a:rPr>
              <a:t>và</a:t>
            </a:r>
            <a:r>
              <a:rPr sz="2300" spc="-30" dirty="0">
                <a:latin typeface="Arial"/>
                <a:cs typeface="Arial"/>
              </a:rPr>
              <a:t> </a:t>
            </a:r>
            <a:r>
              <a:rPr sz="2300" spc="-175" dirty="0">
                <a:latin typeface="Arial"/>
                <a:cs typeface="Arial"/>
              </a:rPr>
              <a:t>SOAP</a:t>
            </a:r>
            <a:endParaRPr sz="2300">
              <a:latin typeface="Arial"/>
              <a:cs typeface="Arial"/>
            </a:endParaRPr>
          </a:p>
          <a:p>
            <a:pPr marL="355600" marR="3506470" indent="-343535">
              <a:lnSpc>
                <a:spcPct val="100000"/>
              </a:lnSpc>
              <a:spcBef>
                <a:spcPts val="715"/>
              </a:spcBef>
              <a:buClr>
                <a:srgbClr val="FF6400"/>
              </a:buClr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300" spc="-15" dirty="0">
                <a:latin typeface="Arial"/>
                <a:cs typeface="Arial"/>
              </a:rPr>
              <a:t>Dịch vụ </a:t>
            </a:r>
            <a:r>
              <a:rPr sz="2300" spc="-45" dirty="0">
                <a:latin typeface="Arial"/>
                <a:cs typeface="Arial"/>
              </a:rPr>
              <a:t>Azure </a:t>
            </a:r>
            <a:r>
              <a:rPr sz="2300" spc="-10" dirty="0">
                <a:latin typeface="Arial"/>
                <a:cs typeface="Arial"/>
              </a:rPr>
              <a:t>có </a:t>
            </a:r>
            <a:r>
              <a:rPr sz="2300" spc="25" dirty="0">
                <a:latin typeface="Arial"/>
                <a:cs typeface="Arial"/>
              </a:rPr>
              <a:t>thể </a:t>
            </a:r>
            <a:r>
              <a:rPr sz="2300" spc="-185" dirty="0">
                <a:latin typeface="Arial"/>
                <a:cs typeface="Arial"/>
              </a:rPr>
              <a:t>sử </a:t>
            </a:r>
            <a:r>
              <a:rPr sz="2300" spc="50" dirty="0">
                <a:latin typeface="Arial"/>
                <a:cs typeface="Arial"/>
              </a:rPr>
              <a:t>dụng  </a:t>
            </a:r>
            <a:r>
              <a:rPr sz="2300" spc="20" dirty="0">
                <a:latin typeface="Arial"/>
                <a:cs typeface="Arial"/>
              </a:rPr>
              <a:t>riêng </a:t>
            </a:r>
            <a:r>
              <a:rPr sz="2300" spc="-25" dirty="0">
                <a:latin typeface="Arial"/>
                <a:cs typeface="Arial"/>
              </a:rPr>
              <a:t>hoặc </a:t>
            </a:r>
            <a:r>
              <a:rPr sz="2300" spc="10" dirty="0">
                <a:latin typeface="Arial"/>
                <a:cs typeface="Arial"/>
              </a:rPr>
              <a:t>liên </a:t>
            </a:r>
            <a:r>
              <a:rPr sz="2300" spc="15" dirty="0">
                <a:latin typeface="Arial"/>
                <a:cs typeface="Arial"/>
              </a:rPr>
              <a:t>kết </a:t>
            </a:r>
            <a:r>
              <a:rPr sz="2300" spc="-45" dirty="0">
                <a:latin typeface="Arial"/>
                <a:cs typeface="Arial"/>
              </a:rPr>
              <a:t>với </a:t>
            </a:r>
            <a:r>
              <a:rPr sz="2300" spc="-95" dirty="0">
                <a:latin typeface="Arial"/>
                <a:cs typeface="Arial"/>
              </a:rPr>
              <a:t>các </a:t>
            </a:r>
            <a:r>
              <a:rPr sz="2300" spc="15" dirty="0">
                <a:latin typeface="Arial"/>
                <a:cs typeface="Arial"/>
              </a:rPr>
              <a:t>dịch</a:t>
            </a:r>
            <a:r>
              <a:rPr sz="2300" spc="-120" dirty="0">
                <a:latin typeface="Arial"/>
                <a:cs typeface="Arial"/>
              </a:rPr>
              <a:t> </a:t>
            </a:r>
            <a:r>
              <a:rPr sz="2300" spc="-15" dirty="0">
                <a:latin typeface="Arial"/>
                <a:cs typeface="Arial"/>
              </a:rPr>
              <a:t>vụ  </a:t>
            </a:r>
            <a:r>
              <a:rPr sz="2300" spc="-45" dirty="0">
                <a:latin typeface="Arial"/>
                <a:cs typeface="Arial"/>
              </a:rPr>
              <a:t>khác </a:t>
            </a:r>
            <a:r>
              <a:rPr sz="2300" spc="-5" dirty="0">
                <a:latin typeface="Arial"/>
                <a:cs typeface="Arial"/>
              </a:rPr>
              <a:t>để </a:t>
            </a:r>
            <a:r>
              <a:rPr sz="2300" spc="-80" dirty="0">
                <a:latin typeface="Arial"/>
                <a:cs typeface="Arial"/>
              </a:rPr>
              <a:t>xây </a:t>
            </a:r>
            <a:r>
              <a:rPr sz="2300" spc="-5" dirty="0">
                <a:latin typeface="Arial"/>
                <a:cs typeface="Arial"/>
              </a:rPr>
              <a:t>dựng </a:t>
            </a:r>
            <a:r>
              <a:rPr sz="2300" spc="-95" dirty="0">
                <a:latin typeface="Arial"/>
                <a:cs typeface="Arial"/>
              </a:rPr>
              <a:t>các </a:t>
            </a:r>
            <a:r>
              <a:rPr sz="2300" spc="-30" dirty="0">
                <a:latin typeface="Arial"/>
                <a:cs typeface="Arial"/>
              </a:rPr>
              <a:t>ứng</a:t>
            </a:r>
            <a:r>
              <a:rPr sz="2300" spc="5" dirty="0">
                <a:latin typeface="Arial"/>
                <a:cs typeface="Arial"/>
              </a:rPr>
              <a:t> </a:t>
            </a:r>
            <a:r>
              <a:rPr sz="2300" spc="10" dirty="0">
                <a:latin typeface="Arial"/>
                <a:cs typeface="Arial"/>
              </a:rPr>
              <a:t>dụng.</a:t>
            </a:r>
            <a:endParaRPr sz="23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5531789" y="6364365"/>
            <a:ext cx="2962909" cy="402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i="0" spc="-5" dirty="0">
                <a:latin typeface="Tahoma"/>
                <a:cs typeface="Tahoma"/>
              </a:rPr>
              <a:t>Bài </a:t>
            </a:r>
            <a:r>
              <a:rPr sz="1200" i="0" dirty="0">
                <a:latin typeface="Tahoma"/>
                <a:cs typeface="Tahoma"/>
              </a:rPr>
              <a:t>2: </a:t>
            </a:r>
            <a:r>
              <a:rPr sz="1200" i="0" spc="-140" dirty="0">
                <a:latin typeface="Tahoma"/>
                <a:cs typeface="Tahoma"/>
              </a:rPr>
              <a:t>Điện </a:t>
            </a:r>
            <a:r>
              <a:rPr sz="1200" i="0" spc="-10" dirty="0">
                <a:latin typeface="Tahoma"/>
                <a:cs typeface="Tahoma"/>
              </a:rPr>
              <a:t>toán </a:t>
            </a:r>
            <a:r>
              <a:rPr sz="1200" i="0" dirty="0">
                <a:latin typeface="Tahoma"/>
                <a:cs typeface="Tahoma"/>
              </a:rPr>
              <a:t>đám </a:t>
            </a:r>
            <a:r>
              <a:rPr sz="1200" i="0" spc="-5" dirty="0">
                <a:latin typeface="Tahoma"/>
                <a:cs typeface="Tahoma"/>
              </a:rPr>
              <a:t>mây </a:t>
            </a:r>
            <a:r>
              <a:rPr sz="1200" i="0" spc="-180" dirty="0">
                <a:latin typeface="Tahoma"/>
                <a:cs typeface="Tahoma"/>
              </a:rPr>
              <a:t>của </a:t>
            </a:r>
            <a:r>
              <a:rPr sz="1200" i="0" spc="-185" dirty="0">
                <a:latin typeface="Tahoma"/>
                <a:cs typeface="Tahoma"/>
              </a:rPr>
              <a:t>một </a:t>
            </a:r>
            <a:r>
              <a:rPr sz="1200" i="0" spc="-275" dirty="0">
                <a:latin typeface="Tahoma"/>
                <a:cs typeface="Tahoma"/>
              </a:rPr>
              <a:t>số </a:t>
            </a:r>
            <a:r>
              <a:rPr sz="1200" i="0" spc="-5" dirty="0">
                <a:latin typeface="Tahoma"/>
                <a:cs typeface="Tahoma"/>
              </a:rPr>
              <a:t>hãng  </a:t>
            </a:r>
            <a:r>
              <a:rPr sz="1200" i="0" spc="-185" dirty="0">
                <a:latin typeface="Tahoma"/>
                <a:cs typeface="Tahoma"/>
              </a:rPr>
              <a:t>nổi </a:t>
            </a:r>
            <a:r>
              <a:rPr sz="1200" i="0" spc="-120" dirty="0">
                <a:latin typeface="Tahoma"/>
                <a:cs typeface="Tahoma"/>
              </a:rPr>
              <a:t>tiếng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24" y="326555"/>
            <a:ext cx="41160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35" dirty="0">
                <a:solidFill>
                  <a:srgbClr val="FF6400"/>
                </a:solidFill>
                <a:latin typeface="Arial"/>
                <a:cs typeface="Arial"/>
              </a:rPr>
              <a:t>Azure </a:t>
            </a:r>
            <a:r>
              <a:rPr b="1" spc="-105" dirty="0">
                <a:solidFill>
                  <a:srgbClr val="FF6400"/>
                </a:solidFill>
                <a:latin typeface="Arial"/>
                <a:cs typeface="Arial"/>
              </a:rPr>
              <a:t>Services</a:t>
            </a:r>
            <a:r>
              <a:rPr b="1" spc="10" dirty="0">
                <a:solidFill>
                  <a:srgbClr val="FF6400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FF6400"/>
                </a:solidFill>
                <a:latin typeface="Arial"/>
                <a:cs typeface="Arial"/>
              </a:rPr>
              <a:t>Platform: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24" y="889482"/>
            <a:ext cx="7859395" cy="210756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400" spc="-50" dirty="0">
                <a:latin typeface="Arial"/>
                <a:cs typeface="Arial"/>
              </a:rPr>
              <a:t>Azure </a:t>
            </a:r>
            <a:r>
              <a:rPr sz="2400" spc="-80" dirty="0">
                <a:latin typeface="Arial"/>
                <a:cs typeface="Arial"/>
              </a:rPr>
              <a:t>Services </a:t>
            </a:r>
            <a:r>
              <a:rPr sz="2400" spc="5" dirty="0">
                <a:latin typeface="Arial"/>
                <a:cs typeface="Arial"/>
              </a:rPr>
              <a:t>Platform </a:t>
            </a:r>
            <a:r>
              <a:rPr sz="2400" spc="-5" dirty="0">
                <a:latin typeface="Arial"/>
                <a:cs typeface="Arial"/>
              </a:rPr>
              <a:t>bao</a:t>
            </a:r>
            <a:r>
              <a:rPr sz="2400" spc="11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gồm:</a:t>
            </a:r>
            <a:endParaRPr sz="2400">
              <a:latin typeface="Arial"/>
              <a:cs typeface="Arial"/>
            </a:endParaRPr>
          </a:p>
          <a:p>
            <a:pPr marL="238125" indent="-226060">
              <a:lnSpc>
                <a:spcPct val="100000"/>
              </a:lnSpc>
              <a:spcBef>
                <a:spcPts val="395"/>
              </a:spcBef>
              <a:buClr>
                <a:srgbClr val="FF6400"/>
              </a:buClr>
              <a:buFont typeface="Tahoma"/>
              <a:buChar char="•"/>
              <a:tabLst>
                <a:tab pos="238760" algn="l"/>
              </a:tabLst>
            </a:pPr>
            <a:r>
              <a:rPr sz="2400" spc="30" dirty="0">
                <a:latin typeface="Arial"/>
                <a:cs typeface="Arial"/>
              </a:rPr>
              <a:t>Microsoft </a:t>
            </a:r>
            <a:r>
              <a:rPr sz="2400" spc="-50" dirty="0">
                <a:latin typeface="Arial"/>
                <a:cs typeface="Arial"/>
              </a:rPr>
              <a:t>Azure </a:t>
            </a:r>
            <a:r>
              <a:rPr sz="2400" spc="-35" dirty="0">
                <a:latin typeface="Arial"/>
                <a:cs typeface="Arial"/>
              </a:rPr>
              <a:t>(có </a:t>
            </a:r>
            <a:r>
              <a:rPr sz="2400" spc="20" dirty="0">
                <a:latin typeface="Arial"/>
                <a:cs typeface="Arial"/>
              </a:rPr>
              <a:t>tên </a:t>
            </a:r>
            <a:r>
              <a:rPr sz="2400" spc="60" dirty="0">
                <a:latin typeface="Arial"/>
                <a:cs typeface="Arial"/>
              </a:rPr>
              <a:t>gọi </a:t>
            </a:r>
            <a:r>
              <a:rPr sz="2400" spc="-50" dirty="0">
                <a:latin typeface="Arial"/>
                <a:cs typeface="Arial"/>
              </a:rPr>
              <a:t>trước </a:t>
            </a:r>
            <a:r>
              <a:rPr sz="2400" spc="-25" dirty="0">
                <a:latin typeface="Arial"/>
                <a:cs typeface="Arial"/>
              </a:rPr>
              <a:t>đây </a:t>
            </a:r>
            <a:r>
              <a:rPr sz="2400" spc="-40" dirty="0">
                <a:latin typeface="Arial"/>
                <a:cs typeface="Arial"/>
              </a:rPr>
              <a:t>là </a:t>
            </a:r>
            <a:r>
              <a:rPr sz="2400" dirty="0">
                <a:latin typeface="Arial"/>
                <a:cs typeface="Arial"/>
              </a:rPr>
              <a:t>Windows</a:t>
            </a:r>
            <a:r>
              <a:rPr sz="2400" spc="9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Azure)</a:t>
            </a:r>
            <a:endParaRPr sz="2400">
              <a:latin typeface="Arial"/>
              <a:cs typeface="Arial"/>
            </a:endParaRPr>
          </a:p>
          <a:p>
            <a:pPr marL="238125" indent="-226060">
              <a:lnSpc>
                <a:spcPct val="100000"/>
              </a:lnSpc>
              <a:spcBef>
                <a:spcPts val="395"/>
              </a:spcBef>
              <a:buClr>
                <a:srgbClr val="FF6400"/>
              </a:buClr>
              <a:buFont typeface="Tahoma"/>
              <a:buChar char="•"/>
              <a:tabLst>
                <a:tab pos="238760" algn="l"/>
              </a:tabLst>
            </a:pPr>
            <a:r>
              <a:rPr sz="2400" spc="-200" dirty="0">
                <a:latin typeface="Arial"/>
                <a:cs typeface="Arial"/>
              </a:rPr>
              <a:t>SQL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Services</a:t>
            </a:r>
            <a:endParaRPr sz="2400">
              <a:latin typeface="Arial"/>
              <a:cs typeface="Arial"/>
            </a:endParaRPr>
          </a:p>
          <a:p>
            <a:pPr marL="238125" indent="-226060">
              <a:lnSpc>
                <a:spcPct val="100000"/>
              </a:lnSpc>
              <a:spcBef>
                <a:spcPts val="409"/>
              </a:spcBef>
              <a:buClr>
                <a:srgbClr val="FF6400"/>
              </a:buClr>
              <a:buFont typeface="Tahoma"/>
              <a:buChar char="•"/>
              <a:tabLst>
                <a:tab pos="238760" algn="l"/>
              </a:tabLst>
            </a:pPr>
            <a:r>
              <a:rPr sz="2400" spc="-175" dirty="0">
                <a:latin typeface="Arial"/>
                <a:cs typeface="Arial"/>
              </a:rPr>
              <a:t>.NET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Services</a:t>
            </a:r>
            <a:endParaRPr sz="2400">
              <a:latin typeface="Arial"/>
              <a:cs typeface="Arial"/>
            </a:endParaRPr>
          </a:p>
          <a:p>
            <a:pPr marL="238125" indent="-226060">
              <a:lnSpc>
                <a:spcPct val="100000"/>
              </a:lnSpc>
              <a:spcBef>
                <a:spcPts val="395"/>
              </a:spcBef>
              <a:buClr>
                <a:srgbClr val="FF6400"/>
              </a:buClr>
              <a:buFont typeface="Tahoma"/>
              <a:buChar char="•"/>
              <a:tabLst>
                <a:tab pos="238760" algn="l"/>
              </a:tabLst>
            </a:pPr>
            <a:r>
              <a:rPr sz="2400" spc="-80" dirty="0">
                <a:latin typeface="Arial"/>
                <a:cs typeface="Arial"/>
              </a:rPr>
              <a:t>Live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Services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71456" y="2336591"/>
            <a:ext cx="5625985" cy="35718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5531789" y="6364365"/>
            <a:ext cx="2962909" cy="402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i="0" spc="-5" dirty="0">
                <a:latin typeface="Tahoma"/>
                <a:cs typeface="Tahoma"/>
              </a:rPr>
              <a:t>Bài </a:t>
            </a:r>
            <a:r>
              <a:rPr sz="1200" i="0" dirty="0">
                <a:latin typeface="Tahoma"/>
                <a:cs typeface="Tahoma"/>
              </a:rPr>
              <a:t>2: </a:t>
            </a:r>
            <a:r>
              <a:rPr sz="1200" i="0" spc="-140" dirty="0">
                <a:latin typeface="Tahoma"/>
                <a:cs typeface="Tahoma"/>
              </a:rPr>
              <a:t>Điện </a:t>
            </a:r>
            <a:r>
              <a:rPr sz="1200" i="0" spc="-10" dirty="0">
                <a:latin typeface="Tahoma"/>
                <a:cs typeface="Tahoma"/>
              </a:rPr>
              <a:t>toán </a:t>
            </a:r>
            <a:r>
              <a:rPr sz="1200" i="0" dirty="0">
                <a:latin typeface="Tahoma"/>
                <a:cs typeface="Tahoma"/>
              </a:rPr>
              <a:t>đám </a:t>
            </a:r>
            <a:r>
              <a:rPr sz="1200" i="0" spc="-5" dirty="0">
                <a:latin typeface="Tahoma"/>
                <a:cs typeface="Tahoma"/>
              </a:rPr>
              <a:t>mây </a:t>
            </a:r>
            <a:r>
              <a:rPr sz="1200" i="0" spc="-180" dirty="0">
                <a:latin typeface="Tahoma"/>
                <a:cs typeface="Tahoma"/>
              </a:rPr>
              <a:t>của </a:t>
            </a:r>
            <a:r>
              <a:rPr sz="1200" i="0" spc="-185" dirty="0">
                <a:latin typeface="Tahoma"/>
                <a:cs typeface="Tahoma"/>
              </a:rPr>
              <a:t>một </a:t>
            </a:r>
            <a:r>
              <a:rPr sz="1200" i="0" spc="-275" dirty="0">
                <a:latin typeface="Tahoma"/>
                <a:cs typeface="Tahoma"/>
              </a:rPr>
              <a:t>số </a:t>
            </a:r>
            <a:r>
              <a:rPr sz="1200" i="0" spc="-5" dirty="0">
                <a:latin typeface="Tahoma"/>
                <a:cs typeface="Tahoma"/>
              </a:rPr>
              <a:t>hãng  </a:t>
            </a:r>
            <a:r>
              <a:rPr sz="1200" i="0" spc="-185" dirty="0">
                <a:latin typeface="Tahoma"/>
                <a:cs typeface="Tahoma"/>
              </a:rPr>
              <a:t>nổi </a:t>
            </a:r>
            <a:r>
              <a:rPr sz="1200" i="0" spc="-120" dirty="0">
                <a:latin typeface="Tahoma"/>
                <a:cs typeface="Tahoma"/>
              </a:rPr>
              <a:t>tiếng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24" y="326555"/>
            <a:ext cx="41160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35" dirty="0">
                <a:solidFill>
                  <a:srgbClr val="FF6400"/>
                </a:solidFill>
                <a:latin typeface="Arial"/>
                <a:cs typeface="Arial"/>
              </a:rPr>
              <a:t>Azure </a:t>
            </a:r>
            <a:r>
              <a:rPr b="1" spc="-105" dirty="0">
                <a:solidFill>
                  <a:srgbClr val="FF6400"/>
                </a:solidFill>
                <a:latin typeface="Arial"/>
                <a:cs typeface="Arial"/>
              </a:rPr>
              <a:t>Services</a:t>
            </a:r>
            <a:r>
              <a:rPr b="1" spc="10" dirty="0">
                <a:solidFill>
                  <a:srgbClr val="FF6400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FF6400"/>
                </a:solidFill>
                <a:latin typeface="Arial"/>
                <a:cs typeface="Arial"/>
              </a:rPr>
              <a:t>Platform: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5531789" y="6364365"/>
            <a:ext cx="2962909" cy="402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i="0" spc="-5" dirty="0">
                <a:latin typeface="Tahoma"/>
                <a:cs typeface="Tahoma"/>
              </a:rPr>
              <a:t>Bài </a:t>
            </a:r>
            <a:r>
              <a:rPr sz="1200" i="0" dirty="0">
                <a:latin typeface="Tahoma"/>
                <a:cs typeface="Tahoma"/>
              </a:rPr>
              <a:t>2: </a:t>
            </a:r>
            <a:r>
              <a:rPr sz="1200" i="0" spc="-140" dirty="0">
                <a:latin typeface="Tahoma"/>
                <a:cs typeface="Tahoma"/>
              </a:rPr>
              <a:t>Điện </a:t>
            </a:r>
            <a:r>
              <a:rPr sz="1200" i="0" spc="-10" dirty="0">
                <a:latin typeface="Tahoma"/>
                <a:cs typeface="Tahoma"/>
              </a:rPr>
              <a:t>toán </a:t>
            </a:r>
            <a:r>
              <a:rPr sz="1200" i="0" dirty="0">
                <a:latin typeface="Tahoma"/>
                <a:cs typeface="Tahoma"/>
              </a:rPr>
              <a:t>đám </a:t>
            </a:r>
            <a:r>
              <a:rPr sz="1200" i="0" spc="-5" dirty="0">
                <a:latin typeface="Tahoma"/>
                <a:cs typeface="Tahoma"/>
              </a:rPr>
              <a:t>mây </a:t>
            </a:r>
            <a:r>
              <a:rPr sz="1200" i="0" spc="-180" dirty="0">
                <a:latin typeface="Tahoma"/>
                <a:cs typeface="Tahoma"/>
              </a:rPr>
              <a:t>của </a:t>
            </a:r>
            <a:r>
              <a:rPr sz="1200" i="0" spc="-185" dirty="0">
                <a:latin typeface="Tahoma"/>
                <a:cs typeface="Tahoma"/>
              </a:rPr>
              <a:t>một </a:t>
            </a:r>
            <a:r>
              <a:rPr sz="1200" i="0" spc="-275" dirty="0">
                <a:latin typeface="Tahoma"/>
                <a:cs typeface="Tahoma"/>
              </a:rPr>
              <a:t>số </a:t>
            </a:r>
            <a:r>
              <a:rPr sz="1200" i="0" spc="-5" dirty="0">
                <a:latin typeface="Tahoma"/>
                <a:cs typeface="Tahoma"/>
              </a:rPr>
              <a:t>hãng  </a:t>
            </a:r>
            <a:r>
              <a:rPr sz="1200" i="0" spc="-185" dirty="0">
                <a:latin typeface="Tahoma"/>
                <a:cs typeface="Tahoma"/>
              </a:rPr>
              <a:t>nổi </a:t>
            </a:r>
            <a:r>
              <a:rPr sz="1200" i="0" spc="-120" dirty="0">
                <a:latin typeface="Tahoma"/>
                <a:cs typeface="Tahoma"/>
              </a:rPr>
              <a:t>tiếng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24" y="887386"/>
            <a:ext cx="7998459" cy="500634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2400" spc="-50" dirty="0">
                <a:latin typeface="Arial"/>
                <a:cs typeface="Arial"/>
              </a:rPr>
              <a:t>Azure </a:t>
            </a:r>
            <a:r>
              <a:rPr sz="2400" spc="-80" dirty="0">
                <a:latin typeface="Arial"/>
                <a:cs typeface="Arial"/>
              </a:rPr>
              <a:t>Services </a:t>
            </a:r>
            <a:r>
              <a:rPr sz="2400" spc="5" dirty="0">
                <a:latin typeface="Arial"/>
                <a:cs typeface="Arial"/>
              </a:rPr>
              <a:t>Platform </a:t>
            </a:r>
            <a:r>
              <a:rPr sz="2400" spc="-5" dirty="0">
                <a:latin typeface="Arial"/>
                <a:cs typeface="Arial"/>
              </a:rPr>
              <a:t>bao</a:t>
            </a:r>
            <a:r>
              <a:rPr sz="2400" spc="11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gồm:</a:t>
            </a:r>
            <a:endParaRPr sz="2400">
              <a:latin typeface="Arial"/>
              <a:cs typeface="Arial"/>
            </a:endParaRPr>
          </a:p>
          <a:p>
            <a:pPr marL="238125" marR="5080" indent="-226060">
              <a:lnSpc>
                <a:spcPct val="100000"/>
              </a:lnSpc>
              <a:spcBef>
                <a:spcPts val="400"/>
              </a:spcBef>
              <a:buClr>
                <a:srgbClr val="FF6400"/>
              </a:buClr>
              <a:buFont typeface="Arial"/>
              <a:buChar char="•"/>
              <a:tabLst>
                <a:tab pos="238760" algn="l"/>
              </a:tabLst>
            </a:pPr>
            <a:r>
              <a:rPr sz="2300" b="1" spc="10" dirty="0">
                <a:latin typeface="Arial"/>
                <a:cs typeface="Arial"/>
              </a:rPr>
              <a:t>Microsoft </a:t>
            </a:r>
            <a:r>
              <a:rPr sz="2300" b="1" spc="-50" dirty="0">
                <a:latin typeface="Arial"/>
                <a:cs typeface="Arial"/>
              </a:rPr>
              <a:t>Azure: </a:t>
            </a:r>
            <a:r>
              <a:rPr sz="2300" spc="30" dirty="0">
                <a:latin typeface="Arial"/>
                <a:cs typeface="Arial"/>
              </a:rPr>
              <a:t>Microsoft </a:t>
            </a:r>
            <a:r>
              <a:rPr sz="2300" spc="-45" dirty="0">
                <a:latin typeface="Arial"/>
                <a:cs typeface="Arial"/>
              </a:rPr>
              <a:t>Azure </a:t>
            </a:r>
            <a:r>
              <a:rPr sz="2300" spc="-30" dirty="0">
                <a:latin typeface="Arial"/>
                <a:cs typeface="Arial"/>
              </a:rPr>
              <a:t>là </a:t>
            </a:r>
            <a:r>
              <a:rPr sz="2300" spc="90" dirty="0">
                <a:latin typeface="Arial"/>
                <a:cs typeface="Arial"/>
              </a:rPr>
              <a:t>một </a:t>
            </a:r>
            <a:r>
              <a:rPr sz="2300" spc="-25" dirty="0">
                <a:latin typeface="Arial"/>
                <a:cs typeface="Arial"/>
              </a:rPr>
              <a:t>hệ </a:t>
            </a:r>
            <a:r>
              <a:rPr sz="2300" spc="15" dirty="0">
                <a:latin typeface="Arial"/>
                <a:cs typeface="Arial"/>
              </a:rPr>
              <a:t>điều </a:t>
            </a:r>
            <a:r>
              <a:rPr sz="2300" spc="-10" dirty="0">
                <a:latin typeface="Arial"/>
                <a:cs typeface="Arial"/>
              </a:rPr>
              <a:t>hành </a:t>
            </a:r>
            <a:r>
              <a:rPr sz="2300" spc="20" dirty="0">
                <a:latin typeface="Arial"/>
                <a:cs typeface="Arial"/>
              </a:rPr>
              <a:t>trên  </a:t>
            </a:r>
            <a:r>
              <a:rPr sz="2300" spc="-5" dirty="0">
                <a:latin typeface="Arial"/>
                <a:cs typeface="Arial"/>
              </a:rPr>
              <a:t>Cloud </a:t>
            </a:r>
            <a:r>
              <a:rPr sz="2300" dirty="0">
                <a:latin typeface="Arial"/>
                <a:cs typeface="Arial"/>
              </a:rPr>
              <a:t>cho </a:t>
            </a:r>
            <a:r>
              <a:rPr sz="2300" spc="20" dirty="0">
                <a:latin typeface="Arial"/>
                <a:cs typeface="Arial"/>
              </a:rPr>
              <a:t>phép </a:t>
            </a:r>
            <a:r>
              <a:rPr sz="2300" spc="30" dirty="0">
                <a:latin typeface="Arial"/>
                <a:cs typeface="Arial"/>
              </a:rPr>
              <a:t>phát triển </a:t>
            </a:r>
            <a:r>
              <a:rPr sz="2300" spc="-30" dirty="0">
                <a:latin typeface="Arial"/>
                <a:cs typeface="Arial"/>
              </a:rPr>
              <a:t>ứng </a:t>
            </a:r>
            <a:r>
              <a:rPr sz="2300" spc="10" dirty="0">
                <a:latin typeface="Arial"/>
                <a:cs typeface="Arial"/>
              </a:rPr>
              <a:t>dụng, </a:t>
            </a:r>
            <a:r>
              <a:rPr sz="2300" spc="-40" dirty="0">
                <a:latin typeface="Arial"/>
                <a:cs typeface="Arial"/>
              </a:rPr>
              <a:t>lưu trữ, </a:t>
            </a:r>
            <a:r>
              <a:rPr sz="2300" spc="-100" dirty="0">
                <a:latin typeface="Arial"/>
                <a:cs typeface="Arial"/>
              </a:rPr>
              <a:t>và </a:t>
            </a:r>
            <a:r>
              <a:rPr sz="2300" dirty="0">
                <a:latin typeface="Arial"/>
                <a:cs typeface="Arial"/>
              </a:rPr>
              <a:t>quản </a:t>
            </a:r>
            <a:r>
              <a:rPr sz="2300" spc="5" dirty="0">
                <a:latin typeface="Arial"/>
                <a:cs typeface="Arial"/>
              </a:rPr>
              <a:t>lý</a:t>
            </a:r>
            <a:r>
              <a:rPr sz="2300" spc="-200" dirty="0">
                <a:latin typeface="Arial"/>
                <a:cs typeface="Arial"/>
              </a:rPr>
              <a:t> </a:t>
            </a:r>
            <a:r>
              <a:rPr sz="2300" spc="55" dirty="0">
                <a:latin typeface="Arial"/>
                <a:cs typeface="Arial"/>
              </a:rPr>
              <a:t>môi  </a:t>
            </a:r>
            <a:r>
              <a:rPr sz="2300" spc="-10" dirty="0">
                <a:latin typeface="Arial"/>
                <a:cs typeface="Arial"/>
              </a:rPr>
              <a:t>trường </a:t>
            </a:r>
            <a:r>
              <a:rPr sz="2300" dirty="0">
                <a:latin typeface="Arial"/>
                <a:cs typeface="Arial"/>
              </a:rPr>
              <a:t>cho </a:t>
            </a:r>
            <a:r>
              <a:rPr sz="2300" spc="-95" dirty="0">
                <a:latin typeface="Arial"/>
                <a:cs typeface="Arial"/>
              </a:rPr>
              <a:t>các </a:t>
            </a:r>
            <a:r>
              <a:rPr sz="2300" spc="15" dirty="0">
                <a:latin typeface="Arial"/>
                <a:cs typeface="Arial"/>
              </a:rPr>
              <a:t>dịch </a:t>
            </a:r>
            <a:r>
              <a:rPr sz="2300" spc="-15" dirty="0">
                <a:latin typeface="Arial"/>
                <a:cs typeface="Arial"/>
              </a:rPr>
              <a:t>vụ </a:t>
            </a:r>
            <a:r>
              <a:rPr sz="2300" spc="20" dirty="0">
                <a:latin typeface="Arial"/>
                <a:cs typeface="Arial"/>
              </a:rPr>
              <a:t>trên </a:t>
            </a:r>
            <a:r>
              <a:rPr sz="2300" spc="-45" dirty="0">
                <a:latin typeface="Arial"/>
                <a:cs typeface="Arial"/>
              </a:rPr>
              <a:t>Azure </a:t>
            </a:r>
            <a:r>
              <a:rPr sz="2300" spc="-75" dirty="0">
                <a:latin typeface="Arial"/>
                <a:cs typeface="Arial"/>
              </a:rPr>
              <a:t>Services</a:t>
            </a:r>
            <a:r>
              <a:rPr sz="2300" spc="-120" dirty="0">
                <a:latin typeface="Arial"/>
                <a:cs typeface="Arial"/>
              </a:rPr>
              <a:t> </a:t>
            </a:r>
            <a:r>
              <a:rPr sz="2300" spc="-10" dirty="0">
                <a:latin typeface="Arial"/>
                <a:cs typeface="Arial"/>
              </a:rPr>
              <a:t>Platform.</a:t>
            </a:r>
            <a:endParaRPr sz="2300">
              <a:latin typeface="Arial"/>
              <a:cs typeface="Arial"/>
            </a:endParaRPr>
          </a:p>
          <a:p>
            <a:pPr marL="239395" marR="117475" indent="-226060">
              <a:lnSpc>
                <a:spcPct val="100000"/>
              </a:lnSpc>
              <a:spcBef>
                <a:spcPts val="400"/>
              </a:spcBef>
              <a:buClr>
                <a:srgbClr val="FF6400"/>
              </a:buClr>
              <a:buChar char="•"/>
              <a:tabLst>
                <a:tab pos="240029" algn="l"/>
              </a:tabLst>
            </a:pPr>
            <a:r>
              <a:rPr sz="2300" spc="-60" dirty="0">
                <a:latin typeface="Arial"/>
                <a:cs typeface="Arial"/>
              </a:rPr>
              <a:t>Để </a:t>
            </a:r>
            <a:r>
              <a:rPr sz="2300" spc="-80" dirty="0">
                <a:latin typeface="Arial"/>
                <a:cs typeface="Arial"/>
              </a:rPr>
              <a:t>xây </a:t>
            </a:r>
            <a:r>
              <a:rPr sz="2300" spc="-5" dirty="0">
                <a:latin typeface="Arial"/>
                <a:cs typeface="Arial"/>
              </a:rPr>
              <a:t>dựng </a:t>
            </a:r>
            <a:r>
              <a:rPr sz="2300" spc="-30" dirty="0">
                <a:latin typeface="Arial"/>
                <a:cs typeface="Arial"/>
              </a:rPr>
              <a:t>ứng </a:t>
            </a:r>
            <a:r>
              <a:rPr sz="2300" spc="45" dirty="0">
                <a:latin typeface="Arial"/>
                <a:cs typeface="Arial"/>
              </a:rPr>
              <a:t>dụng </a:t>
            </a:r>
            <a:r>
              <a:rPr sz="2300" spc="-100" dirty="0">
                <a:latin typeface="Arial"/>
                <a:cs typeface="Arial"/>
              </a:rPr>
              <a:t>và </a:t>
            </a:r>
            <a:r>
              <a:rPr sz="2300" spc="15" dirty="0">
                <a:latin typeface="Arial"/>
                <a:cs typeface="Arial"/>
              </a:rPr>
              <a:t>dịch </a:t>
            </a:r>
            <a:r>
              <a:rPr sz="2300" spc="-55" dirty="0">
                <a:latin typeface="Arial"/>
                <a:cs typeface="Arial"/>
              </a:rPr>
              <a:t>vụ, </a:t>
            </a:r>
            <a:r>
              <a:rPr sz="2300" spc="-35" dirty="0">
                <a:latin typeface="Arial"/>
                <a:cs typeface="Arial"/>
              </a:rPr>
              <a:t>người </a:t>
            </a:r>
            <a:r>
              <a:rPr sz="2300" spc="5" dirty="0">
                <a:latin typeface="Arial"/>
                <a:cs typeface="Arial"/>
              </a:rPr>
              <a:t>lập </a:t>
            </a:r>
            <a:r>
              <a:rPr sz="2300" spc="25" dirty="0">
                <a:latin typeface="Arial"/>
                <a:cs typeface="Arial"/>
              </a:rPr>
              <a:t>trình </a:t>
            </a:r>
            <a:r>
              <a:rPr sz="2300" spc="-10" dirty="0">
                <a:latin typeface="Arial"/>
                <a:cs typeface="Arial"/>
              </a:rPr>
              <a:t>có </a:t>
            </a:r>
            <a:r>
              <a:rPr sz="2300" spc="25" dirty="0">
                <a:latin typeface="Arial"/>
                <a:cs typeface="Arial"/>
              </a:rPr>
              <a:t>thể</a:t>
            </a:r>
            <a:r>
              <a:rPr sz="2300" spc="-140" dirty="0">
                <a:latin typeface="Arial"/>
                <a:cs typeface="Arial"/>
              </a:rPr>
              <a:t> </a:t>
            </a:r>
            <a:r>
              <a:rPr sz="2300" spc="-190" dirty="0">
                <a:latin typeface="Arial"/>
                <a:cs typeface="Arial"/>
              </a:rPr>
              <a:t>sử  </a:t>
            </a:r>
            <a:r>
              <a:rPr sz="2300" spc="50" dirty="0">
                <a:latin typeface="Arial"/>
                <a:cs typeface="Arial"/>
              </a:rPr>
              <a:t>dụng </a:t>
            </a:r>
            <a:r>
              <a:rPr sz="2300" spc="-95" dirty="0">
                <a:latin typeface="Arial"/>
                <a:cs typeface="Arial"/>
              </a:rPr>
              <a:t>các </a:t>
            </a:r>
            <a:r>
              <a:rPr sz="2300" spc="-25" dirty="0">
                <a:latin typeface="Arial"/>
                <a:cs typeface="Arial"/>
              </a:rPr>
              <a:t>kỹ </a:t>
            </a:r>
            <a:r>
              <a:rPr sz="2300" spc="5" dirty="0">
                <a:latin typeface="Arial"/>
                <a:cs typeface="Arial"/>
              </a:rPr>
              <a:t>năng </a:t>
            </a:r>
            <a:r>
              <a:rPr sz="2300" spc="60" dirty="0">
                <a:latin typeface="Arial"/>
                <a:cs typeface="Arial"/>
              </a:rPr>
              <a:t>trong </a:t>
            </a:r>
            <a:r>
              <a:rPr sz="2300" spc="-50" dirty="0">
                <a:latin typeface="Arial"/>
                <a:cs typeface="Arial"/>
              </a:rPr>
              <a:t>Visual </a:t>
            </a:r>
            <a:r>
              <a:rPr sz="2300" spc="-25" dirty="0">
                <a:latin typeface="Arial"/>
                <a:cs typeface="Arial"/>
              </a:rPr>
              <a:t>Studio. </a:t>
            </a:r>
            <a:r>
              <a:rPr sz="2300" spc="30" dirty="0">
                <a:latin typeface="Arial"/>
                <a:cs typeface="Arial"/>
              </a:rPr>
              <a:t>Microsoft </a:t>
            </a:r>
            <a:r>
              <a:rPr sz="2300" spc="-45" dirty="0">
                <a:latin typeface="Arial"/>
                <a:cs typeface="Arial"/>
              </a:rPr>
              <a:t>Azure </a:t>
            </a:r>
            <a:r>
              <a:rPr sz="2300" spc="45" dirty="0">
                <a:latin typeface="Arial"/>
                <a:cs typeface="Arial"/>
              </a:rPr>
              <a:t>hỗ  </a:t>
            </a:r>
            <a:r>
              <a:rPr sz="2300" spc="10" dirty="0">
                <a:latin typeface="Arial"/>
                <a:cs typeface="Arial"/>
              </a:rPr>
              <a:t>trợ </a:t>
            </a:r>
            <a:r>
              <a:rPr sz="2300" spc="-240" dirty="0">
                <a:latin typeface="Arial"/>
                <a:cs typeface="Arial"/>
              </a:rPr>
              <a:t>SOAP, </a:t>
            </a:r>
            <a:r>
              <a:rPr sz="2300" spc="-95" dirty="0">
                <a:latin typeface="Arial"/>
                <a:cs typeface="Arial"/>
              </a:rPr>
              <a:t>XML,</a:t>
            </a:r>
            <a:r>
              <a:rPr sz="2300" spc="-225" dirty="0">
                <a:latin typeface="Arial"/>
                <a:cs typeface="Arial"/>
              </a:rPr>
              <a:t> </a:t>
            </a:r>
            <a:r>
              <a:rPr sz="2300" spc="-295" dirty="0">
                <a:latin typeface="Arial"/>
                <a:cs typeface="Arial"/>
              </a:rPr>
              <a:t>REST</a:t>
            </a:r>
            <a:endParaRPr sz="2300">
              <a:latin typeface="Arial"/>
              <a:cs typeface="Arial"/>
            </a:endParaRPr>
          </a:p>
          <a:p>
            <a:pPr marL="239395" indent="-226695">
              <a:lnSpc>
                <a:spcPct val="100000"/>
              </a:lnSpc>
              <a:spcBef>
                <a:spcPts val="405"/>
              </a:spcBef>
              <a:buClr>
                <a:srgbClr val="FF6400"/>
              </a:buClr>
              <a:buChar char="•"/>
              <a:tabLst>
                <a:tab pos="240029" algn="l"/>
              </a:tabLst>
            </a:pPr>
            <a:r>
              <a:rPr sz="2300" spc="30" dirty="0">
                <a:latin typeface="Arial"/>
                <a:cs typeface="Arial"/>
              </a:rPr>
              <a:t>Microsoft </a:t>
            </a:r>
            <a:r>
              <a:rPr sz="2300" spc="-45" dirty="0">
                <a:latin typeface="Arial"/>
                <a:cs typeface="Arial"/>
              </a:rPr>
              <a:t>Azure </a:t>
            </a:r>
            <a:r>
              <a:rPr sz="2300" spc="-10" dirty="0">
                <a:latin typeface="Arial"/>
                <a:cs typeface="Arial"/>
              </a:rPr>
              <a:t>có </a:t>
            </a:r>
            <a:r>
              <a:rPr sz="2300" spc="25" dirty="0">
                <a:latin typeface="Arial"/>
                <a:cs typeface="Arial"/>
              </a:rPr>
              <a:t>thể </a:t>
            </a:r>
            <a:r>
              <a:rPr sz="2300" spc="-185" dirty="0">
                <a:latin typeface="Arial"/>
                <a:cs typeface="Arial"/>
              </a:rPr>
              <a:t>sử </a:t>
            </a:r>
            <a:r>
              <a:rPr sz="2300" spc="45" dirty="0">
                <a:latin typeface="Arial"/>
                <a:cs typeface="Arial"/>
              </a:rPr>
              <a:t>dụng</a:t>
            </a:r>
            <a:r>
              <a:rPr sz="2300" spc="-465" dirty="0">
                <a:latin typeface="Arial"/>
                <a:cs typeface="Arial"/>
              </a:rPr>
              <a:t> </a:t>
            </a:r>
            <a:r>
              <a:rPr sz="2300" spc="-50" dirty="0">
                <a:latin typeface="Arial"/>
                <a:cs typeface="Arial"/>
              </a:rPr>
              <a:t>để:</a:t>
            </a:r>
            <a:endParaRPr sz="2300">
              <a:latin typeface="Arial"/>
              <a:cs typeface="Arial"/>
            </a:endParaRPr>
          </a:p>
          <a:p>
            <a:pPr marL="699770" lvl="1" indent="-290195">
              <a:lnSpc>
                <a:spcPct val="100000"/>
              </a:lnSpc>
              <a:spcBef>
                <a:spcPts val="400"/>
              </a:spcBef>
              <a:buClr>
                <a:srgbClr val="0C5AA6"/>
              </a:buClr>
              <a:buChar char="•"/>
              <a:tabLst>
                <a:tab pos="699770" algn="l"/>
                <a:tab pos="700405" algn="l"/>
              </a:tabLst>
            </a:pPr>
            <a:r>
              <a:rPr sz="2300" spc="-50" dirty="0">
                <a:latin typeface="Arial"/>
                <a:cs typeface="Arial"/>
              </a:rPr>
              <a:t>Thêm </a:t>
            </a:r>
            <a:r>
              <a:rPr sz="2300" spc="90" dirty="0">
                <a:latin typeface="Arial"/>
                <a:cs typeface="Arial"/>
              </a:rPr>
              <a:t>một </a:t>
            </a:r>
            <a:r>
              <a:rPr sz="2300" spc="-5" dirty="0">
                <a:latin typeface="Arial"/>
                <a:cs typeface="Arial"/>
              </a:rPr>
              <a:t>web </a:t>
            </a:r>
            <a:r>
              <a:rPr sz="2300" spc="-45" dirty="0">
                <a:latin typeface="Arial"/>
                <a:cs typeface="Arial"/>
              </a:rPr>
              <a:t>service vào </a:t>
            </a:r>
            <a:r>
              <a:rPr sz="2300" spc="-30" dirty="0">
                <a:latin typeface="Arial"/>
                <a:cs typeface="Arial"/>
              </a:rPr>
              <a:t>ứng </a:t>
            </a:r>
            <a:r>
              <a:rPr sz="2300" spc="45" dirty="0">
                <a:latin typeface="Arial"/>
                <a:cs typeface="Arial"/>
              </a:rPr>
              <a:t>dụng </a:t>
            </a:r>
            <a:r>
              <a:rPr sz="2300" spc="-15" dirty="0">
                <a:latin typeface="Arial"/>
                <a:cs typeface="Arial"/>
              </a:rPr>
              <a:t>đã </a:t>
            </a:r>
            <a:r>
              <a:rPr sz="2300" spc="75" dirty="0">
                <a:latin typeface="Arial"/>
                <a:cs typeface="Arial"/>
              </a:rPr>
              <a:t>tồn</a:t>
            </a:r>
            <a:r>
              <a:rPr sz="2300" spc="-240" dirty="0">
                <a:latin typeface="Arial"/>
                <a:cs typeface="Arial"/>
              </a:rPr>
              <a:t> </a:t>
            </a:r>
            <a:r>
              <a:rPr sz="2300" spc="25" dirty="0">
                <a:latin typeface="Arial"/>
                <a:cs typeface="Arial"/>
              </a:rPr>
              <a:t>tại</a:t>
            </a:r>
            <a:endParaRPr sz="2300">
              <a:latin typeface="Arial"/>
              <a:cs typeface="Arial"/>
            </a:endParaRPr>
          </a:p>
          <a:p>
            <a:pPr marL="699770" marR="100330" lvl="1" indent="-290195">
              <a:lnSpc>
                <a:spcPct val="100000"/>
              </a:lnSpc>
              <a:spcBef>
                <a:spcPts val="395"/>
              </a:spcBef>
              <a:buClr>
                <a:srgbClr val="0C5AA6"/>
              </a:buClr>
              <a:buChar char="•"/>
              <a:tabLst>
                <a:tab pos="699770" algn="l"/>
                <a:tab pos="700405" algn="l"/>
              </a:tabLst>
            </a:pPr>
            <a:r>
              <a:rPr sz="2300" spc="-110" dirty="0">
                <a:latin typeface="Arial"/>
                <a:cs typeface="Arial"/>
              </a:rPr>
              <a:t>Xây </a:t>
            </a:r>
            <a:r>
              <a:rPr sz="2300" spc="-5" dirty="0">
                <a:latin typeface="Arial"/>
                <a:cs typeface="Arial"/>
              </a:rPr>
              <a:t>dựng </a:t>
            </a:r>
            <a:r>
              <a:rPr sz="2300" spc="-100" dirty="0">
                <a:latin typeface="Arial"/>
                <a:cs typeface="Arial"/>
              </a:rPr>
              <a:t>và </a:t>
            </a:r>
            <a:r>
              <a:rPr sz="2300" spc="5" dirty="0">
                <a:latin typeface="Arial"/>
                <a:cs typeface="Arial"/>
              </a:rPr>
              <a:t>chỉnh </a:t>
            </a:r>
            <a:r>
              <a:rPr sz="2300" spc="-160" dirty="0">
                <a:latin typeface="Arial"/>
                <a:cs typeface="Arial"/>
              </a:rPr>
              <a:t>sửa </a:t>
            </a:r>
            <a:r>
              <a:rPr sz="2300" spc="-95" dirty="0">
                <a:latin typeface="Arial"/>
                <a:cs typeface="Arial"/>
              </a:rPr>
              <a:t>các </a:t>
            </a:r>
            <a:r>
              <a:rPr sz="2300" spc="-30" dirty="0">
                <a:latin typeface="Arial"/>
                <a:cs typeface="Arial"/>
              </a:rPr>
              <a:t>ứng </a:t>
            </a:r>
            <a:r>
              <a:rPr sz="2300" spc="10" dirty="0">
                <a:latin typeface="Arial"/>
                <a:cs typeface="Arial"/>
              </a:rPr>
              <a:t>dụng, </a:t>
            </a:r>
            <a:r>
              <a:rPr sz="2300" spc="-90" dirty="0">
                <a:latin typeface="Arial"/>
                <a:cs typeface="Arial"/>
              </a:rPr>
              <a:t>sau </a:t>
            </a:r>
            <a:r>
              <a:rPr sz="2300" spc="70" dirty="0">
                <a:latin typeface="Arial"/>
                <a:cs typeface="Arial"/>
              </a:rPr>
              <a:t>đó </a:t>
            </a:r>
            <a:r>
              <a:rPr sz="2300" spc="-75" dirty="0">
                <a:latin typeface="Arial"/>
                <a:cs typeface="Arial"/>
              </a:rPr>
              <a:t>đưa </a:t>
            </a:r>
            <a:r>
              <a:rPr sz="2300" spc="10" dirty="0">
                <a:latin typeface="Arial"/>
                <a:cs typeface="Arial"/>
              </a:rPr>
              <a:t>chúng  </a:t>
            </a:r>
            <a:r>
              <a:rPr sz="2300" spc="-5" dirty="0">
                <a:latin typeface="Arial"/>
                <a:cs typeface="Arial"/>
              </a:rPr>
              <a:t>lên</a:t>
            </a:r>
            <a:r>
              <a:rPr sz="2300" spc="-3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web</a:t>
            </a:r>
            <a:endParaRPr sz="2300">
              <a:latin typeface="Arial"/>
              <a:cs typeface="Arial"/>
            </a:endParaRPr>
          </a:p>
          <a:p>
            <a:pPr marL="699770" lvl="1" indent="-290195">
              <a:lnSpc>
                <a:spcPct val="100000"/>
              </a:lnSpc>
              <a:spcBef>
                <a:spcPts val="405"/>
              </a:spcBef>
              <a:buClr>
                <a:srgbClr val="0C5AA6"/>
              </a:buClr>
              <a:buChar char="•"/>
              <a:tabLst>
                <a:tab pos="699770" algn="l"/>
                <a:tab pos="700405" algn="l"/>
              </a:tabLst>
            </a:pPr>
            <a:r>
              <a:rPr sz="2300" spc="-140" dirty="0">
                <a:latin typeface="Arial"/>
                <a:cs typeface="Arial"/>
              </a:rPr>
              <a:t>Test, </a:t>
            </a:r>
            <a:r>
              <a:rPr sz="2300" spc="30" dirty="0">
                <a:latin typeface="Arial"/>
                <a:cs typeface="Arial"/>
              </a:rPr>
              <a:t>debug </a:t>
            </a:r>
            <a:r>
              <a:rPr sz="2300" spc="-100" dirty="0">
                <a:latin typeface="Arial"/>
                <a:cs typeface="Arial"/>
              </a:rPr>
              <a:t>và </a:t>
            </a:r>
            <a:r>
              <a:rPr sz="2300" spc="-40" dirty="0">
                <a:latin typeface="Arial"/>
                <a:cs typeface="Arial"/>
              </a:rPr>
              <a:t>lưu </a:t>
            </a:r>
            <a:r>
              <a:rPr sz="2300" spc="-5" dirty="0">
                <a:latin typeface="Arial"/>
                <a:cs typeface="Arial"/>
              </a:rPr>
              <a:t>trữ web</a:t>
            </a:r>
            <a:r>
              <a:rPr sz="2300" spc="75" dirty="0">
                <a:latin typeface="Arial"/>
                <a:cs typeface="Arial"/>
              </a:rPr>
              <a:t> </a:t>
            </a:r>
            <a:r>
              <a:rPr sz="2300" spc="-45" dirty="0">
                <a:latin typeface="Arial"/>
                <a:cs typeface="Arial"/>
              </a:rPr>
              <a:t>service</a:t>
            </a:r>
            <a:endParaRPr sz="2300">
              <a:latin typeface="Arial"/>
              <a:cs typeface="Arial"/>
            </a:endParaRPr>
          </a:p>
          <a:p>
            <a:pPr marL="700405" lvl="1" indent="-290195">
              <a:lnSpc>
                <a:spcPct val="100000"/>
              </a:lnSpc>
              <a:spcBef>
                <a:spcPts val="400"/>
              </a:spcBef>
              <a:buClr>
                <a:srgbClr val="0C5AA6"/>
              </a:buClr>
              <a:buChar char="•"/>
              <a:tabLst>
                <a:tab pos="700405" algn="l"/>
                <a:tab pos="701040" algn="l"/>
              </a:tabLst>
            </a:pPr>
            <a:r>
              <a:rPr sz="2300" spc="-50" dirty="0">
                <a:latin typeface="Arial"/>
                <a:cs typeface="Arial"/>
              </a:rPr>
              <a:t>Giảm </a:t>
            </a:r>
            <a:r>
              <a:rPr sz="2300" spc="5" dirty="0">
                <a:latin typeface="Arial"/>
                <a:cs typeface="Arial"/>
              </a:rPr>
              <a:t>giá </a:t>
            </a:r>
            <a:r>
              <a:rPr sz="2300" spc="20" dirty="0">
                <a:latin typeface="Arial"/>
                <a:cs typeface="Arial"/>
              </a:rPr>
              <a:t>thành </a:t>
            </a:r>
            <a:r>
              <a:rPr sz="2300" dirty="0">
                <a:latin typeface="Arial"/>
                <a:cs typeface="Arial"/>
              </a:rPr>
              <a:t>quản </a:t>
            </a:r>
            <a:r>
              <a:rPr sz="2300" spc="5" dirty="0">
                <a:latin typeface="Arial"/>
                <a:cs typeface="Arial"/>
              </a:rPr>
              <a:t>lý</a:t>
            </a:r>
            <a:r>
              <a:rPr sz="2300" spc="-125" dirty="0">
                <a:latin typeface="Arial"/>
                <a:cs typeface="Arial"/>
              </a:rPr>
              <a:t> </a:t>
            </a:r>
            <a:r>
              <a:rPr sz="2300" spc="-130" dirty="0">
                <a:latin typeface="Arial"/>
                <a:cs typeface="Arial"/>
              </a:rPr>
              <a:t>CNTT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24" y="326555"/>
            <a:ext cx="41160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35" dirty="0">
                <a:solidFill>
                  <a:srgbClr val="FF6400"/>
                </a:solidFill>
                <a:latin typeface="Arial"/>
                <a:cs typeface="Arial"/>
              </a:rPr>
              <a:t>Azure </a:t>
            </a:r>
            <a:r>
              <a:rPr b="1" spc="-105" dirty="0">
                <a:solidFill>
                  <a:srgbClr val="FF6400"/>
                </a:solidFill>
                <a:latin typeface="Arial"/>
                <a:cs typeface="Arial"/>
              </a:rPr>
              <a:t>Services</a:t>
            </a:r>
            <a:r>
              <a:rPr b="1" spc="10" dirty="0">
                <a:solidFill>
                  <a:srgbClr val="FF6400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FF6400"/>
                </a:solidFill>
                <a:latin typeface="Arial"/>
                <a:cs typeface="Arial"/>
              </a:rPr>
              <a:t>Platform: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24" y="889482"/>
            <a:ext cx="4563110" cy="85788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400" spc="-50" dirty="0">
                <a:latin typeface="Arial"/>
                <a:cs typeface="Arial"/>
              </a:rPr>
              <a:t>Azure </a:t>
            </a:r>
            <a:r>
              <a:rPr sz="2400" spc="-80" dirty="0">
                <a:latin typeface="Arial"/>
                <a:cs typeface="Arial"/>
              </a:rPr>
              <a:t>Services </a:t>
            </a:r>
            <a:r>
              <a:rPr sz="2400" spc="5" dirty="0">
                <a:latin typeface="Arial"/>
                <a:cs typeface="Arial"/>
              </a:rPr>
              <a:t>Platform </a:t>
            </a:r>
            <a:r>
              <a:rPr sz="2400" spc="-5" dirty="0">
                <a:latin typeface="Arial"/>
                <a:cs typeface="Arial"/>
              </a:rPr>
              <a:t>bao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gồm:</a:t>
            </a:r>
            <a:endParaRPr sz="2400">
              <a:latin typeface="Arial"/>
              <a:cs typeface="Arial"/>
            </a:endParaRPr>
          </a:p>
          <a:p>
            <a:pPr marL="302260" indent="-289560">
              <a:lnSpc>
                <a:spcPct val="100000"/>
              </a:lnSpc>
              <a:spcBef>
                <a:spcPts val="395"/>
              </a:spcBef>
              <a:buClr>
                <a:srgbClr val="FF6400"/>
              </a:buClr>
              <a:buFont typeface="Arial"/>
              <a:buChar char="•"/>
              <a:tabLst>
                <a:tab pos="301625" algn="l"/>
                <a:tab pos="302260" algn="l"/>
              </a:tabLst>
            </a:pPr>
            <a:r>
              <a:rPr sz="2400" b="1" spc="10" dirty="0">
                <a:latin typeface="Arial"/>
                <a:cs typeface="Arial"/>
              </a:rPr>
              <a:t>Microsoft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Azure: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5531789" y="6364365"/>
            <a:ext cx="2962909" cy="402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i="0" spc="-5" dirty="0">
                <a:latin typeface="Tahoma"/>
                <a:cs typeface="Tahoma"/>
              </a:rPr>
              <a:t>Bài </a:t>
            </a:r>
            <a:r>
              <a:rPr sz="1200" i="0" dirty="0">
                <a:latin typeface="Tahoma"/>
                <a:cs typeface="Tahoma"/>
              </a:rPr>
              <a:t>2: </a:t>
            </a:r>
            <a:r>
              <a:rPr sz="1200" i="0" spc="-140" dirty="0">
                <a:latin typeface="Tahoma"/>
                <a:cs typeface="Tahoma"/>
              </a:rPr>
              <a:t>Điện </a:t>
            </a:r>
            <a:r>
              <a:rPr sz="1200" i="0" spc="-10" dirty="0">
                <a:latin typeface="Tahoma"/>
                <a:cs typeface="Tahoma"/>
              </a:rPr>
              <a:t>toán </a:t>
            </a:r>
            <a:r>
              <a:rPr sz="1200" i="0" dirty="0">
                <a:latin typeface="Tahoma"/>
                <a:cs typeface="Tahoma"/>
              </a:rPr>
              <a:t>đám </a:t>
            </a:r>
            <a:r>
              <a:rPr sz="1200" i="0" spc="-5" dirty="0">
                <a:latin typeface="Tahoma"/>
                <a:cs typeface="Tahoma"/>
              </a:rPr>
              <a:t>mây </a:t>
            </a:r>
            <a:r>
              <a:rPr sz="1200" i="0" spc="-180" dirty="0">
                <a:latin typeface="Tahoma"/>
                <a:cs typeface="Tahoma"/>
              </a:rPr>
              <a:t>của </a:t>
            </a:r>
            <a:r>
              <a:rPr sz="1200" i="0" spc="-185" dirty="0">
                <a:latin typeface="Tahoma"/>
                <a:cs typeface="Tahoma"/>
              </a:rPr>
              <a:t>một </a:t>
            </a:r>
            <a:r>
              <a:rPr sz="1200" i="0" spc="-275" dirty="0">
                <a:latin typeface="Tahoma"/>
                <a:cs typeface="Tahoma"/>
              </a:rPr>
              <a:t>số </a:t>
            </a:r>
            <a:r>
              <a:rPr sz="1200" i="0" spc="-5" dirty="0">
                <a:latin typeface="Tahoma"/>
                <a:cs typeface="Tahoma"/>
              </a:rPr>
              <a:t>hãng  </a:t>
            </a:r>
            <a:r>
              <a:rPr sz="1200" i="0" spc="-185" dirty="0">
                <a:latin typeface="Tahoma"/>
                <a:cs typeface="Tahoma"/>
              </a:rPr>
              <a:t>nổi </a:t>
            </a:r>
            <a:r>
              <a:rPr sz="1200" i="0" spc="-120" dirty="0">
                <a:latin typeface="Tahoma"/>
                <a:cs typeface="Tahoma"/>
              </a:rPr>
              <a:t>tiếng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1028" name="Picture 4" descr="Microsoft Azure: wie, wat, waarom | 2comm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33600"/>
            <a:ext cx="7086600" cy="370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5800" y="381000"/>
            <a:ext cx="8458200" cy="5705475"/>
            <a:chOff x="685800" y="381000"/>
            <a:chExt cx="8458200" cy="5705475"/>
          </a:xfrm>
        </p:grpSpPr>
        <p:sp>
          <p:nvSpPr>
            <p:cNvPr id="3" name="object 3"/>
            <p:cNvSpPr/>
            <p:nvPr/>
          </p:nvSpPr>
          <p:spPr>
            <a:xfrm>
              <a:off x="685800" y="728979"/>
              <a:ext cx="8458200" cy="4615180"/>
            </a:xfrm>
            <a:custGeom>
              <a:avLst/>
              <a:gdLst/>
              <a:ahLst/>
              <a:cxnLst/>
              <a:rect l="l" t="t" r="r" b="b"/>
              <a:pathLst>
                <a:path w="8458200" h="4615180">
                  <a:moveTo>
                    <a:pt x="8458200" y="0"/>
                  </a:moveTo>
                  <a:lnTo>
                    <a:pt x="0" y="0"/>
                  </a:lnTo>
                  <a:lnTo>
                    <a:pt x="0" y="4615180"/>
                  </a:lnTo>
                  <a:lnTo>
                    <a:pt x="8458200" y="4615180"/>
                  </a:lnTo>
                  <a:lnTo>
                    <a:pt x="8458200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5800" y="381000"/>
              <a:ext cx="3276600" cy="695960"/>
            </a:xfrm>
            <a:custGeom>
              <a:avLst/>
              <a:gdLst/>
              <a:ahLst/>
              <a:cxnLst/>
              <a:rect l="l" t="t" r="r" b="b"/>
              <a:pathLst>
                <a:path w="3276600" h="695960">
                  <a:moveTo>
                    <a:pt x="2928620" y="0"/>
                  </a:moveTo>
                  <a:lnTo>
                    <a:pt x="0" y="0"/>
                  </a:lnTo>
                  <a:lnTo>
                    <a:pt x="0" y="695960"/>
                  </a:lnTo>
                  <a:lnTo>
                    <a:pt x="2928620" y="695960"/>
                  </a:lnTo>
                  <a:lnTo>
                    <a:pt x="3276600" y="347980"/>
                  </a:lnTo>
                  <a:lnTo>
                    <a:pt x="2928620" y="0"/>
                  </a:lnTo>
                  <a:close/>
                </a:path>
              </a:pathLst>
            </a:custGeom>
            <a:solidFill>
              <a:srgbClr val="0C5A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04662" y="2603036"/>
              <a:ext cx="3665181" cy="348341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29911" y="514083"/>
            <a:ext cx="2523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90" dirty="0">
                <a:solidFill>
                  <a:srgbClr val="FFFFFF"/>
                </a:solidFill>
                <a:latin typeface="Tahoma"/>
                <a:cs typeface="Tahoma"/>
              </a:rPr>
              <a:t>Mục </a:t>
            </a:r>
            <a:r>
              <a:rPr sz="2400" b="1" spc="-5" dirty="0">
                <a:solidFill>
                  <a:srgbClr val="FFFFFF"/>
                </a:solidFill>
                <a:latin typeface="Tahoma"/>
                <a:cs typeface="Tahoma"/>
              </a:rPr>
              <a:t>tiêu bài</a:t>
            </a:r>
            <a:r>
              <a:rPr sz="2400" b="1" spc="-2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315" dirty="0">
                <a:solidFill>
                  <a:srgbClr val="FFFFFF"/>
                </a:solidFill>
                <a:latin typeface="Tahoma"/>
                <a:cs typeface="Tahoma"/>
              </a:rPr>
              <a:t>học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84127" y="6372612"/>
            <a:ext cx="3162935" cy="39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98989"/>
                </a:solidFill>
                <a:latin typeface="Tahoma"/>
                <a:cs typeface="Tahoma"/>
              </a:rPr>
              <a:t>Bài</a:t>
            </a:r>
            <a:r>
              <a:rPr sz="1200" spc="5" dirty="0">
                <a:solidFill>
                  <a:srgbClr val="898989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898989"/>
                </a:solidFill>
                <a:latin typeface="Tahoma"/>
                <a:cs typeface="Tahoma"/>
              </a:rPr>
              <a:t>2: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spc="-140" dirty="0">
                <a:solidFill>
                  <a:srgbClr val="898989"/>
                </a:solidFill>
                <a:latin typeface="Tahoma"/>
                <a:cs typeface="Tahoma"/>
              </a:rPr>
              <a:t>Điện </a:t>
            </a:r>
            <a:r>
              <a:rPr sz="1200" spc="-10" dirty="0">
                <a:solidFill>
                  <a:srgbClr val="898989"/>
                </a:solidFill>
                <a:latin typeface="Tahoma"/>
                <a:cs typeface="Tahoma"/>
              </a:rPr>
              <a:t>toán </a:t>
            </a:r>
            <a:r>
              <a:rPr sz="1200" dirty="0">
                <a:solidFill>
                  <a:srgbClr val="898989"/>
                </a:solidFill>
                <a:latin typeface="Tahoma"/>
                <a:cs typeface="Tahoma"/>
              </a:rPr>
              <a:t>đám </a:t>
            </a:r>
            <a:r>
              <a:rPr sz="1200" spc="-5" dirty="0">
                <a:solidFill>
                  <a:srgbClr val="898989"/>
                </a:solidFill>
                <a:latin typeface="Tahoma"/>
                <a:cs typeface="Tahoma"/>
              </a:rPr>
              <a:t>mây </a:t>
            </a:r>
            <a:r>
              <a:rPr sz="1200" spc="-180" dirty="0">
                <a:solidFill>
                  <a:srgbClr val="898989"/>
                </a:solidFill>
                <a:latin typeface="Tahoma"/>
                <a:cs typeface="Tahoma"/>
              </a:rPr>
              <a:t>của </a:t>
            </a:r>
            <a:r>
              <a:rPr sz="1200" spc="-185" dirty="0">
                <a:solidFill>
                  <a:srgbClr val="898989"/>
                </a:solidFill>
                <a:latin typeface="Tahoma"/>
                <a:cs typeface="Tahoma"/>
              </a:rPr>
              <a:t>một </a:t>
            </a:r>
            <a:r>
              <a:rPr sz="1200" spc="-275" dirty="0">
                <a:solidFill>
                  <a:srgbClr val="898989"/>
                </a:solidFill>
                <a:latin typeface="Tahoma"/>
                <a:cs typeface="Tahoma"/>
              </a:rPr>
              <a:t>số </a:t>
            </a:r>
            <a:r>
              <a:rPr sz="1200" spc="-5" dirty="0">
                <a:solidFill>
                  <a:srgbClr val="898989"/>
                </a:solidFill>
                <a:latin typeface="Tahoma"/>
                <a:cs typeface="Tahoma"/>
              </a:rPr>
              <a:t>hãng </a:t>
            </a:r>
            <a:r>
              <a:rPr sz="1200" spc="-185" dirty="0">
                <a:solidFill>
                  <a:srgbClr val="898989"/>
                </a:solidFill>
                <a:latin typeface="Tahoma"/>
                <a:cs typeface="Tahoma"/>
              </a:rPr>
              <a:t>nổi</a:t>
            </a:r>
            <a:r>
              <a:rPr sz="1200" spc="-105" dirty="0">
                <a:solidFill>
                  <a:srgbClr val="898989"/>
                </a:solidFill>
                <a:latin typeface="Tahoma"/>
                <a:cs typeface="Tahoma"/>
              </a:rPr>
              <a:t> </a:t>
            </a:r>
            <a:r>
              <a:rPr sz="1200" spc="-120" dirty="0">
                <a:solidFill>
                  <a:srgbClr val="898989"/>
                </a:solidFill>
                <a:latin typeface="Tahoma"/>
                <a:cs typeface="Tahoma"/>
              </a:rPr>
              <a:t>tiếng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9911" y="1341310"/>
            <a:ext cx="51149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latin typeface="Arial"/>
                <a:cs typeface="Arial"/>
              </a:rPr>
              <a:t>Giới </a:t>
            </a:r>
            <a:r>
              <a:rPr sz="2400" spc="25" dirty="0">
                <a:latin typeface="Arial"/>
                <a:cs typeface="Arial"/>
              </a:rPr>
              <a:t>thiệu </a:t>
            </a:r>
            <a:r>
              <a:rPr sz="2400" spc="75" dirty="0">
                <a:latin typeface="Arial"/>
                <a:cs typeface="Arial"/>
              </a:rPr>
              <a:t>tổng </a:t>
            </a:r>
            <a:r>
              <a:rPr sz="2400" dirty="0">
                <a:latin typeface="Arial"/>
                <a:cs typeface="Arial"/>
              </a:rPr>
              <a:t>quan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về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20" dirty="0">
                <a:latin typeface="Arial"/>
                <a:cs typeface="Arial"/>
              </a:rPr>
              <a:t>Điện </a:t>
            </a:r>
            <a:r>
              <a:rPr sz="2400" spc="15" dirty="0">
                <a:latin typeface="Arial"/>
                <a:cs typeface="Arial"/>
              </a:rPr>
              <a:t>toán </a:t>
            </a:r>
            <a:r>
              <a:rPr sz="2400" spc="10" dirty="0">
                <a:latin typeface="Arial"/>
                <a:cs typeface="Arial"/>
              </a:rPr>
              <a:t>đám </a:t>
            </a:r>
            <a:r>
              <a:rPr sz="2400" spc="-30" dirty="0">
                <a:latin typeface="Arial"/>
                <a:cs typeface="Arial"/>
              </a:rPr>
              <a:t>mây </a:t>
            </a:r>
            <a:r>
              <a:rPr sz="2400" spc="-65" dirty="0">
                <a:latin typeface="Arial"/>
                <a:cs typeface="Arial"/>
              </a:rPr>
              <a:t>của </a:t>
            </a:r>
            <a:r>
              <a:rPr sz="2400" spc="-105" dirty="0">
                <a:latin typeface="Arial"/>
                <a:cs typeface="Arial"/>
              </a:rPr>
              <a:t>các </a:t>
            </a:r>
            <a:r>
              <a:rPr sz="2400" dirty="0">
                <a:latin typeface="Arial"/>
                <a:cs typeface="Arial"/>
              </a:rPr>
              <a:t>hãng</a:t>
            </a:r>
            <a:r>
              <a:rPr sz="2400" spc="16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sau: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29911" y="2072830"/>
            <a:ext cx="1532255" cy="178117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675"/>
              </a:spcBef>
              <a:buClr>
                <a:srgbClr val="FF6400"/>
              </a:buClr>
              <a:buFont typeface="Wingdings"/>
              <a:buChar char=""/>
              <a:tabLst>
                <a:tab pos="244475" algn="l"/>
              </a:tabLst>
            </a:pPr>
            <a:r>
              <a:rPr sz="2400" spc="-10" dirty="0">
                <a:latin typeface="Arial"/>
                <a:cs typeface="Arial"/>
              </a:rPr>
              <a:t>Google</a:t>
            </a:r>
            <a:endParaRPr sz="24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spcBef>
                <a:spcPts val="575"/>
              </a:spcBef>
              <a:buClr>
                <a:srgbClr val="FF6400"/>
              </a:buClr>
              <a:buFont typeface="Wingdings"/>
              <a:buChar char=""/>
              <a:tabLst>
                <a:tab pos="244475" algn="l"/>
              </a:tabLst>
            </a:pPr>
            <a:r>
              <a:rPr sz="2400" spc="-160" dirty="0">
                <a:latin typeface="Arial"/>
                <a:cs typeface="Arial"/>
              </a:rPr>
              <a:t>EMC</a:t>
            </a:r>
            <a:endParaRPr sz="24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spcBef>
                <a:spcPts val="575"/>
              </a:spcBef>
              <a:buClr>
                <a:srgbClr val="FF6400"/>
              </a:buClr>
              <a:buFont typeface="Wingdings"/>
              <a:buChar char=""/>
              <a:tabLst>
                <a:tab pos="244475" algn="l"/>
              </a:tabLst>
            </a:pPr>
            <a:r>
              <a:rPr sz="2400" spc="35" dirty="0">
                <a:latin typeface="Arial"/>
                <a:cs typeface="Arial"/>
              </a:rPr>
              <a:t>NetApp</a:t>
            </a:r>
            <a:endParaRPr sz="24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spcBef>
                <a:spcPts val="575"/>
              </a:spcBef>
              <a:buClr>
                <a:srgbClr val="FF6400"/>
              </a:buClr>
              <a:buFont typeface="Wingdings"/>
              <a:buChar char=""/>
              <a:tabLst>
                <a:tab pos="244475" algn="l"/>
              </a:tabLst>
            </a:pPr>
            <a:r>
              <a:rPr sz="2400" spc="155" dirty="0">
                <a:latin typeface="Arial"/>
                <a:cs typeface="Arial"/>
              </a:rPr>
              <a:t>M</a:t>
            </a:r>
            <a:r>
              <a:rPr sz="2400" spc="-15" dirty="0">
                <a:latin typeface="Arial"/>
                <a:cs typeface="Arial"/>
              </a:rPr>
              <a:t>ic</a:t>
            </a:r>
            <a:r>
              <a:rPr sz="2400" spc="-40" dirty="0">
                <a:latin typeface="Arial"/>
                <a:cs typeface="Arial"/>
              </a:rPr>
              <a:t>r</a:t>
            </a:r>
            <a:r>
              <a:rPr sz="2400" spc="65" dirty="0">
                <a:latin typeface="Arial"/>
                <a:cs typeface="Arial"/>
              </a:rPr>
              <a:t>o</a:t>
            </a:r>
            <a:r>
              <a:rPr sz="2400" spc="-185" dirty="0">
                <a:latin typeface="Arial"/>
                <a:cs typeface="Arial"/>
              </a:rPr>
              <a:t>s</a:t>
            </a:r>
            <a:r>
              <a:rPr sz="2400" spc="15" dirty="0">
                <a:latin typeface="Arial"/>
                <a:cs typeface="Arial"/>
              </a:rPr>
              <a:t>o</a:t>
            </a:r>
            <a:r>
              <a:rPr sz="2400" spc="130" dirty="0">
                <a:latin typeface="Arial"/>
                <a:cs typeface="Arial"/>
              </a:rPr>
              <a:t>f</a:t>
            </a:r>
            <a:r>
              <a:rPr sz="2400" spc="145" dirty="0"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87306" y="2090737"/>
            <a:ext cx="2260600" cy="1794722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675"/>
              </a:spcBef>
              <a:buClr>
                <a:srgbClr val="FF6400"/>
              </a:buClr>
              <a:buFont typeface="Wingdings"/>
              <a:buChar char=""/>
              <a:tabLst>
                <a:tab pos="244475" algn="l"/>
              </a:tabLst>
            </a:pPr>
            <a:r>
              <a:rPr sz="2400" spc="-25" dirty="0">
                <a:latin typeface="Arial"/>
                <a:cs typeface="Arial"/>
              </a:rPr>
              <a:t>Amazon</a:t>
            </a:r>
            <a:endParaRPr sz="24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spcBef>
                <a:spcPts val="575"/>
              </a:spcBef>
              <a:buClr>
                <a:srgbClr val="FF6400"/>
              </a:buClr>
              <a:buFont typeface="Wingdings"/>
              <a:buChar char=""/>
              <a:tabLst>
                <a:tab pos="244475" algn="l"/>
              </a:tabLst>
            </a:pPr>
            <a:r>
              <a:rPr sz="2400" spc="-60" dirty="0">
                <a:latin typeface="Arial"/>
                <a:cs typeface="Arial"/>
              </a:rPr>
              <a:t>Salesforce.com</a:t>
            </a:r>
            <a:endParaRPr sz="24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spcBef>
                <a:spcPts val="575"/>
              </a:spcBef>
              <a:buClr>
                <a:srgbClr val="FF6400"/>
              </a:buClr>
              <a:buFont typeface="Wingdings"/>
              <a:buChar char=""/>
              <a:tabLst>
                <a:tab pos="244475" algn="l"/>
              </a:tabLst>
            </a:pPr>
            <a:r>
              <a:rPr sz="2400" spc="-35" smtClean="0">
                <a:latin typeface="Arial"/>
                <a:cs typeface="Arial"/>
              </a:rPr>
              <a:t>IBM</a:t>
            </a:r>
            <a:endParaRPr lang="en-US" sz="2400" spc="-35" smtClean="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spcBef>
                <a:spcPts val="575"/>
              </a:spcBef>
              <a:buClr>
                <a:srgbClr val="FF6400"/>
              </a:buClr>
              <a:buFont typeface="Wingdings"/>
              <a:buChar char=""/>
              <a:tabLst>
                <a:tab pos="244475" algn="l"/>
              </a:tabLst>
            </a:pPr>
            <a:r>
              <a:rPr lang="en-US" sz="2400" spc="-35" smtClean="0">
                <a:latin typeface="Arial"/>
                <a:cs typeface="Arial"/>
              </a:rPr>
              <a:t>Viettel IDC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ransition spd="slow">
    <p:dissolv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24" y="326555"/>
            <a:ext cx="41160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35" dirty="0">
                <a:solidFill>
                  <a:srgbClr val="FF6400"/>
                </a:solidFill>
                <a:latin typeface="Arial"/>
                <a:cs typeface="Arial"/>
              </a:rPr>
              <a:t>Azure </a:t>
            </a:r>
            <a:r>
              <a:rPr b="1" spc="-105" dirty="0">
                <a:solidFill>
                  <a:srgbClr val="FF6400"/>
                </a:solidFill>
                <a:latin typeface="Arial"/>
                <a:cs typeface="Arial"/>
              </a:rPr>
              <a:t>Services</a:t>
            </a:r>
            <a:r>
              <a:rPr b="1" spc="10" dirty="0">
                <a:solidFill>
                  <a:srgbClr val="FF6400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FF6400"/>
                </a:solidFill>
                <a:latin typeface="Arial"/>
                <a:cs typeface="Arial"/>
              </a:rPr>
              <a:t>Platform: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5531789" y="6364365"/>
            <a:ext cx="2962909" cy="402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i="0" spc="-5" dirty="0">
                <a:latin typeface="Tahoma"/>
                <a:cs typeface="Tahoma"/>
              </a:rPr>
              <a:t>Bài </a:t>
            </a:r>
            <a:r>
              <a:rPr sz="1200" i="0" dirty="0">
                <a:latin typeface="Tahoma"/>
                <a:cs typeface="Tahoma"/>
              </a:rPr>
              <a:t>2: </a:t>
            </a:r>
            <a:r>
              <a:rPr sz="1200" i="0" spc="-140" dirty="0">
                <a:latin typeface="Tahoma"/>
                <a:cs typeface="Tahoma"/>
              </a:rPr>
              <a:t>Điện </a:t>
            </a:r>
            <a:r>
              <a:rPr sz="1200" i="0" spc="-10" dirty="0">
                <a:latin typeface="Tahoma"/>
                <a:cs typeface="Tahoma"/>
              </a:rPr>
              <a:t>toán </a:t>
            </a:r>
            <a:r>
              <a:rPr sz="1200" i="0" dirty="0">
                <a:latin typeface="Tahoma"/>
                <a:cs typeface="Tahoma"/>
              </a:rPr>
              <a:t>đám </a:t>
            </a:r>
            <a:r>
              <a:rPr sz="1200" i="0" spc="-5" dirty="0">
                <a:latin typeface="Tahoma"/>
                <a:cs typeface="Tahoma"/>
              </a:rPr>
              <a:t>mây </a:t>
            </a:r>
            <a:r>
              <a:rPr sz="1200" i="0" spc="-180" dirty="0">
                <a:latin typeface="Tahoma"/>
                <a:cs typeface="Tahoma"/>
              </a:rPr>
              <a:t>của </a:t>
            </a:r>
            <a:r>
              <a:rPr sz="1200" i="0" spc="-185" dirty="0">
                <a:latin typeface="Tahoma"/>
                <a:cs typeface="Tahoma"/>
              </a:rPr>
              <a:t>một </a:t>
            </a:r>
            <a:r>
              <a:rPr sz="1200" i="0" spc="-275" dirty="0">
                <a:latin typeface="Tahoma"/>
                <a:cs typeface="Tahoma"/>
              </a:rPr>
              <a:t>số </a:t>
            </a:r>
            <a:r>
              <a:rPr sz="1200" i="0" spc="-5" dirty="0">
                <a:latin typeface="Tahoma"/>
                <a:cs typeface="Tahoma"/>
              </a:rPr>
              <a:t>hãng  </a:t>
            </a:r>
            <a:r>
              <a:rPr sz="1200" i="0" spc="-185" dirty="0">
                <a:latin typeface="Tahoma"/>
                <a:cs typeface="Tahoma"/>
              </a:rPr>
              <a:t>nổi </a:t>
            </a:r>
            <a:r>
              <a:rPr sz="1200" i="0" spc="-120" dirty="0">
                <a:latin typeface="Tahoma"/>
                <a:cs typeface="Tahoma"/>
              </a:rPr>
              <a:t>tiếng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32" y="890030"/>
            <a:ext cx="8031480" cy="3383279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300" spc="-45" dirty="0">
                <a:latin typeface="Arial"/>
                <a:cs typeface="Arial"/>
              </a:rPr>
              <a:t>Azure </a:t>
            </a:r>
            <a:r>
              <a:rPr sz="2300" spc="-75" dirty="0">
                <a:latin typeface="Arial"/>
                <a:cs typeface="Arial"/>
              </a:rPr>
              <a:t>Services </a:t>
            </a:r>
            <a:r>
              <a:rPr sz="2300" spc="10" dirty="0">
                <a:latin typeface="Arial"/>
                <a:cs typeface="Arial"/>
              </a:rPr>
              <a:t>Platform </a:t>
            </a:r>
            <a:r>
              <a:rPr sz="2300" dirty="0">
                <a:latin typeface="Arial"/>
                <a:cs typeface="Arial"/>
              </a:rPr>
              <a:t>bao</a:t>
            </a:r>
            <a:r>
              <a:rPr sz="2300" spc="-30" dirty="0">
                <a:latin typeface="Arial"/>
                <a:cs typeface="Arial"/>
              </a:rPr>
              <a:t> </a:t>
            </a:r>
            <a:r>
              <a:rPr sz="2300" spc="15" dirty="0">
                <a:latin typeface="Arial"/>
                <a:cs typeface="Arial"/>
              </a:rPr>
              <a:t>gồm:</a:t>
            </a:r>
            <a:endParaRPr sz="2300">
              <a:latin typeface="Arial"/>
              <a:cs typeface="Arial"/>
            </a:endParaRPr>
          </a:p>
          <a:p>
            <a:pPr marL="363220" marR="219075" indent="-351155">
              <a:lnSpc>
                <a:spcPct val="100000"/>
              </a:lnSpc>
              <a:spcBef>
                <a:spcPts val="395"/>
              </a:spcBef>
              <a:buClr>
                <a:srgbClr val="FF6400"/>
              </a:buClr>
              <a:buFont typeface="Tahoma"/>
              <a:buChar char="•"/>
              <a:tabLst>
                <a:tab pos="362585" algn="l"/>
                <a:tab pos="363855" algn="l"/>
              </a:tabLst>
            </a:pPr>
            <a:r>
              <a:rPr sz="2300" b="1" spc="-175" dirty="0">
                <a:latin typeface="Arial"/>
                <a:cs typeface="Arial"/>
              </a:rPr>
              <a:t>SQL </a:t>
            </a:r>
            <a:r>
              <a:rPr sz="2300" b="1" spc="-90" dirty="0">
                <a:latin typeface="Arial"/>
                <a:cs typeface="Arial"/>
              </a:rPr>
              <a:t>Services: </a:t>
            </a:r>
            <a:r>
              <a:rPr sz="2300" spc="-155" dirty="0">
                <a:latin typeface="Arial"/>
                <a:cs typeface="Arial"/>
              </a:rPr>
              <a:t>Là </a:t>
            </a:r>
            <a:r>
              <a:rPr sz="2300" dirty="0">
                <a:latin typeface="Arial"/>
                <a:cs typeface="Arial"/>
              </a:rPr>
              <a:t>phần </a:t>
            </a:r>
            <a:r>
              <a:rPr sz="2300" spc="-40" dirty="0">
                <a:latin typeface="Arial"/>
                <a:cs typeface="Arial"/>
              </a:rPr>
              <a:t>mở </a:t>
            </a:r>
            <a:r>
              <a:rPr sz="2300" spc="50" dirty="0">
                <a:latin typeface="Arial"/>
                <a:cs typeface="Arial"/>
              </a:rPr>
              <a:t>rộng </a:t>
            </a:r>
            <a:r>
              <a:rPr sz="2300" spc="-60" dirty="0">
                <a:latin typeface="Arial"/>
                <a:cs typeface="Arial"/>
              </a:rPr>
              <a:t>của </a:t>
            </a:r>
            <a:r>
              <a:rPr sz="2300" spc="-70" dirty="0">
                <a:latin typeface="Arial"/>
                <a:cs typeface="Arial"/>
              </a:rPr>
              <a:t>Sql </a:t>
            </a:r>
            <a:r>
              <a:rPr sz="2300" spc="-65" dirty="0">
                <a:latin typeface="Arial"/>
                <a:cs typeface="Arial"/>
              </a:rPr>
              <a:t>Server </a:t>
            </a:r>
            <a:r>
              <a:rPr sz="2300" spc="20" dirty="0">
                <a:latin typeface="Arial"/>
                <a:cs typeface="Arial"/>
              </a:rPr>
              <a:t>trên </a:t>
            </a:r>
            <a:r>
              <a:rPr sz="2300" spc="-5" dirty="0">
                <a:latin typeface="Arial"/>
                <a:cs typeface="Arial"/>
              </a:rPr>
              <a:t>Cloud  </a:t>
            </a:r>
            <a:r>
              <a:rPr sz="2300" spc="-50" dirty="0">
                <a:latin typeface="Arial"/>
                <a:cs typeface="Arial"/>
              </a:rPr>
              <a:t>như </a:t>
            </a:r>
            <a:r>
              <a:rPr sz="2300" spc="90" dirty="0">
                <a:latin typeface="Arial"/>
                <a:cs typeface="Arial"/>
              </a:rPr>
              <a:t>một </a:t>
            </a:r>
            <a:r>
              <a:rPr sz="2300" spc="-5" dirty="0">
                <a:latin typeface="Arial"/>
                <a:cs typeface="Arial"/>
              </a:rPr>
              <a:t>web </a:t>
            </a:r>
            <a:r>
              <a:rPr sz="2300" spc="-55" dirty="0">
                <a:latin typeface="Arial"/>
                <a:cs typeface="Arial"/>
              </a:rPr>
              <a:t>service, </a:t>
            </a:r>
            <a:r>
              <a:rPr sz="2300" spc="45" dirty="0">
                <a:latin typeface="Arial"/>
                <a:cs typeface="Arial"/>
              </a:rPr>
              <a:t>nó </a:t>
            </a:r>
            <a:r>
              <a:rPr sz="2300" dirty="0">
                <a:latin typeface="Arial"/>
                <a:cs typeface="Arial"/>
              </a:rPr>
              <a:t>cho </a:t>
            </a:r>
            <a:r>
              <a:rPr sz="2300" spc="20" dirty="0">
                <a:latin typeface="Arial"/>
                <a:cs typeface="Arial"/>
              </a:rPr>
              <a:t>phép </a:t>
            </a:r>
            <a:r>
              <a:rPr sz="2300" spc="-40" dirty="0">
                <a:latin typeface="Arial"/>
                <a:cs typeface="Arial"/>
              </a:rPr>
              <a:t>lưu </a:t>
            </a:r>
            <a:r>
              <a:rPr sz="2300" spc="-5" dirty="0">
                <a:latin typeface="Arial"/>
                <a:cs typeface="Arial"/>
              </a:rPr>
              <a:t>trữ </a:t>
            </a:r>
            <a:r>
              <a:rPr sz="2300" spc="-60" dirty="0">
                <a:latin typeface="Arial"/>
                <a:cs typeface="Arial"/>
              </a:rPr>
              <a:t>dữ </a:t>
            </a:r>
            <a:r>
              <a:rPr sz="2300" spc="10" dirty="0">
                <a:latin typeface="Arial"/>
                <a:cs typeface="Arial"/>
              </a:rPr>
              <a:t>liệu </a:t>
            </a:r>
            <a:r>
              <a:rPr sz="2300" spc="-10" dirty="0">
                <a:latin typeface="Arial"/>
                <a:cs typeface="Arial"/>
              </a:rPr>
              <a:t>có </a:t>
            </a:r>
            <a:r>
              <a:rPr sz="2300" spc="-60" dirty="0">
                <a:latin typeface="Arial"/>
                <a:cs typeface="Arial"/>
              </a:rPr>
              <a:t>cấu  </a:t>
            </a:r>
            <a:r>
              <a:rPr sz="2300" spc="25" dirty="0">
                <a:latin typeface="Arial"/>
                <a:cs typeface="Arial"/>
              </a:rPr>
              <a:t>trúc </a:t>
            </a:r>
            <a:r>
              <a:rPr sz="2300" spc="-100" dirty="0">
                <a:latin typeface="Arial"/>
                <a:cs typeface="Arial"/>
              </a:rPr>
              <a:t>và </a:t>
            </a:r>
            <a:r>
              <a:rPr sz="2300" spc="45" dirty="0">
                <a:latin typeface="Arial"/>
                <a:cs typeface="Arial"/>
              </a:rPr>
              <a:t>phi </a:t>
            </a:r>
            <a:r>
              <a:rPr sz="2300" spc="-60" dirty="0">
                <a:latin typeface="Arial"/>
                <a:cs typeface="Arial"/>
              </a:rPr>
              <a:t>cấu</a:t>
            </a:r>
            <a:r>
              <a:rPr sz="2300" spc="-85" dirty="0">
                <a:latin typeface="Arial"/>
                <a:cs typeface="Arial"/>
              </a:rPr>
              <a:t> </a:t>
            </a:r>
            <a:r>
              <a:rPr sz="2300" spc="-10" dirty="0">
                <a:latin typeface="Arial"/>
                <a:cs typeface="Arial"/>
              </a:rPr>
              <a:t>trúc.</a:t>
            </a:r>
            <a:endParaRPr sz="2300">
              <a:latin typeface="Arial"/>
              <a:cs typeface="Arial"/>
            </a:endParaRPr>
          </a:p>
          <a:p>
            <a:pPr marL="363855" marR="5080" indent="-351155" algn="just">
              <a:lnSpc>
                <a:spcPct val="100000"/>
              </a:lnSpc>
              <a:spcBef>
                <a:spcPts val="400"/>
              </a:spcBef>
              <a:buClr>
                <a:srgbClr val="FF6400"/>
              </a:buClr>
              <a:buFont typeface="Tahoma"/>
              <a:buChar char="•"/>
              <a:tabLst>
                <a:tab pos="364490" algn="l"/>
              </a:tabLst>
            </a:pPr>
            <a:r>
              <a:rPr sz="2300" spc="-70" dirty="0">
                <a:latin typeface="Arial"/>
                <a:cs typeface="Arial"/>
              </a:rPr>
              <a:t>Sql </a:t>
            </a:r>
            <a:r>
              <a:rPr sz="2300" spc="-60" dirty="0">
                <a:latin typeface="Arial"/>
                <a:cs typeface="Arial"/>
              </a:rPr>
              <a:t>services </a:t>
            </a:r>
            <a:r>
              <a:rPr sz="2300" spc="10" dirty="0">
                <a:latin typeface="Arial"/>
                <a:cs typeface="Arial"/>
              </a:rPr>
              <a:t>cung </a:t>
            </a:r>
            <a:r>
              <a:rPr sz="2300" spc="-40" dirty="0">
                <a:latin typeface="Arial"/>
                <a:cs typeface="Arial"/>
              </a:rPr>
              <a:t>cấp </a:t>
            </a:r>
            <a:r>
              <a:rPr sz="2300" spc="90" dirty="0">
                <a:latin typeface="Arial"/>
                <a:cs typeface="Arial"/>
              </a:rPr>
              <a:t>một </a:t>
            </a:r>
            <a:r>
              <a:rPr sz="2300" spc="35" dirty="0">
                <a:latin typeface="Arial"/>
                <a:cs typeface="Arial"/>
              </a:rPr>
              <a:t>tập </a:t>
            </a:r>
            <a:r>
              <a:rPr sz="2300" spc="-15" dirty="0">
                <a:latin typeface="Arial"/>
                <a:cs typeface="Arial"/>
              </a:rPr>
              <a:t>hợp </a:t>
            </a:r>
            <a:r>
              <a:rPr sz="2300" spc="-95" dirty="0">
                <a:latin typeface="Arial"/>
                <a:cs typeface="Arial"/>
              </a:rPr>
              <a:t>các </a:t>
            </a:r>
            <a:r>
              <a:rPr sz="2300" spc="15" dirty="0">
                <a:latin typeface="Arial"/>
                <a:cs typeface="Arial"/>
              </a:rPr>
              <a:t>dịch </a:t>
            </a:r>
            <a:r>
              <a:rPr sz="2300" spc="-15" dirty="0">
                <a:latin typeface="Arial"/>
                <a:cs typeface="Arial"/>
              </a:rPr>
              <a:t>vụ </a:t>
            </a:r>
            <a:r>
              <a:rPr sz="2300" spc="-5" dirty="0">
                <a:latin typeface="Arial"/>
                <a:cs typeface="Arial"/>
              </a:rPr>
              <a:t>tích </a:t>
            </a:r>
            <a:r>
              <a:rPr sz="2300" spc="-15" dirty="0">
                <a:latin typeface="Arial"/>
                <a:cs typeface="Arial"/>
              </a:rPr>
              <a:t>hợp </a:t>
            </a:r>
            <a:r>
              <a:rPr sz="2300" dirty="0">
                <a:latin typeface="Arial"/>
                <a:cs typeface="Arial"/>
              </a:rPr>
              <a:t>cho  </a:t>
            </a:r>
            <a:r>
              <a:rPr sz="2300" spc="20" dirty="0">
                <a:latin typeface="Arial"/>
                <a:cs typeface="Arial"/>
              </a:rPr>
              <a:t>phép </a:t>
            </a:r>
            <a:r>
              <a:rPr sz="2300" spc="40" dirty="0">
                <a:latin typeface="Arial"/>
                <a:cs typeface="Arial"/>
              </a:rPr>
              <a:t>truy </a:t>
            </a:r>
            <a:r>
              <a:rPr sz="2300" spc="-70" dirty="0">
                <a:latin typeface="Arial"/>
                <a:cs typeface="Arial"/>
              </a:rPr>
              <a:t>vấn, </a:t>
            </a:r>
            <a:r>
              <a:rPr sz="2300" spc="40" dirty="0">
                <a:latin typeface="Arial"/>
                <a:cs typeface="Arial"/>
              </a:rPr>
              <a:t>tìm </a:t>
            </a:r>
            <a:r>
              <a:rPr sz="2300" spc="-25" dirty="0">
                <a:latin typeface="Arial"/>
                <a:cs typeface="Arial"/>
              </a:rPr>
              <a:t>kiếm, </a:t>
            </a:r>
            <a:r>
              <a:rPr sz="2300" dirty="0">
                <a:latin typeface="Arial"/>
                <a:cs typeface="Arial"/>
              </a:rPr>
              <a:t>báo </a:t>
            </a:r>
            <a:r>
              <a:rPr sz="2300" spc="-70" dirty="0">
                <a:latin typeface="Arial"/>
                <a:cs typeface="Arial"/>
              </a:rPr>
              <a:t>cáo, </a:t>
            </a:r>
            <a:r>
              <a:rPr sz="2300" dirty="0">
                <a:latin typeface="Arial"/>
                <a:cs typeface="Arial"/>
              </a:rPr>
              <a:t>phân </a:t>
            </a:r>
            <a:r>
              <a:rPr sz="2300" spc="-5" dirty="0">
                <a:latin typeface="Arial"/>
                <a:cs typeface="Arial"/>
              </a:rPr>
              <a:t>tích </a:t>
            </a:r>
            <a:r>
              <a:rPr sz="2300" spc="-100" dirty="0">
                <a:latin typeface="Arial"/>
                <a:cs typeface="Arial"/>
              </a:rPr>
              <a:t>và </a:t>
            </a:r>
            <a:r>
              <a:rPr sz="2300" spc="60" dirty="0">
                <a:latin typeface="Arial"/>
                <a:cs typeface="Arial"/>
              </a:rPr>
              <a:t>đồng </a:t>
            </a:r>
            <a:r>
              <a:rPr sz="2300" spc="70" dirty="0">
                <a:latin typeface="Arial"/>
                <a:cs typeface="Arial"/>
              </a:rPr>
              <a:t>bộ</a:t>
            </a:r>
            <a:r>
              <a:rPr sz="2300" spc="-190" dirty="0">
                <a:latin typeface="Arial"/>
                <a:cs typeface="Arial"/>
              </a:rPr>
              <a:t> </a:t>
            </a:r>
            <a:r>
              <a:rPr sz="2300" spc="-25" dirty="0">
                <a:latin typeface="Arial"/>
                <a:cs typeface="Arial"/>
              </a:rPr>
              <a:t>hóa  </a:t>
            </a:r>
            <a:r>
              <a:rPr sz="2300" spc="-60" dirty="0">
                <a:latin typeface="Arial"/>
                <a:cs typeface="Arial"/>
              </a:rPr>
              <a:t>dữ</a:t>
            </a:r>
            <a:r>
              <a:rPr sz="2300" spc="-30" dirty="0">
                <a:latin typeface="Arial"/>
                <a:cs typeface="Arial"/>
              </a:rPr>
              <a:t> </a:t>
            </a:r>
            <a:r>
              <a:rPr sz="2300" spc="-20" dirty="0">
                <a:latin typeface="Arial"/>
                <a:cs typeface="Arial"/>
              </a:rPr>
              <a:t>liệu.</a:t>
            </a:r>
            <a:endParaRPr sz="2300">
              <a:latin typeface="Arial"/>
              <a:cs typeface="Arial"/>
            </a:endParaRPr>
          </a:p>
          <a:p>
            <a:pPr marL="364490" marR="261620" indent="-351155" algn="just">
              <a:lnSpc>
                <a:spcPct val="100000"/>
              </a:lnSpc>
              <a:spcBef>
                <a:spcPts val="405"/>
              </a:spcBef>
              <a:buClr>
                <a:srgbClr val="FF6400"/>
              </a:buClr>
              <a:buFont typeface="Tahoma"/>
              <a:buChar char="•"/>
              <a:tabLst>
                <a:tab pos="365125" algn="l"/>
              </a:tabLst>
            </a:pPr>
            <a:r>
              <a:rPr sz="2300" spc="-60" dirty="0">
                <a:latin typeface="Arial"/>
                <a:cs typeface="Arial"/>
              </a:rPr>
              <a:t>Việc </a:t>
            </a:r>
            <a:r>
              <a:rPr sz="2300" spc="-30" dirty="0">
                <a:latin typeface="Arial"/>
                <a:cs typeface="Arial"/>
              </a:rPr>
              <a:t>thực </a:t>
            </a:r>
            <a:r>
              <a:rPr sz="2300" spc="5" dirty="0">
                <a:latin typeface="Arial"/>
                <a:cs typeface="Arial"/>
              </a:rPr>
              <a:t>hiện </a:t>
            </a:r>
            <a:r>
              <a:rPr sz="2300" spc="-40" dirty="0">
                <a:latin typeface="Arial"/>
                <a:cs typeface="Arial"/>
              </a:rPr>
              <a:t>này </a:t>
            </a:r>
            <a:r>
              <a:rPr sz="2300" spc="-10" dirty="0">
                <a:latin typeface="Arial"/>
                <a:cs typeface="Arial"/>
              </a:rPr>
              <a:t>có </a:t>
            </a:r>
            <a:r>
              <a:rPr sz="2300" spc="25" dirty="0">
                <a:latin typeface="Arial"/>
                <a:cs typeface="Arial"/>
              </a:rPr>
              <a:t>thể </a:t>
            </a:r>
            <a:r>
              <a:rPr sz="2300" spc="-10" dirty="0">
                <a:latin typeface="Arial"/>
                <a:cs typeface="Arial"/>
              </a:rPr>
              <a:t>xuất </a:t>
            </a:r>
            <a:r>
              <a:rPr sz="2300" spc="30" dirty="0">
                <a:latin typeface="Arial"/>
                <a:cs typeface="Arial"/>
              </a:rPr>
              <a:t>phát </a:t>
            </a:r>
            <a:r>
              <a:rPr sz="2300" spc="-25" dirty="0">
                <a:latin typeface="Arial"/>
                <a:cs typeface="Arial"/>
              </a:rPr>
              <a:t>từ </a:t>
            </a:r>
            <a:r>
              <a:rPr sz="2300" spc="-95" dirty="0">
                <a:latin typeface="Arial"/>
                <a:cs typeface="Arial"/>
              </a:rPr>
              <a:t>các </a:t>
            </a:r>
            <a:r>
              <a:rPr sz="2300" spc="55" dirty="0">
                <a:latin typeface="Arial"/>
                <a:cs typeface="Arial"/>
              </a:rPr>
              <a:t>thiết </a:t>
            </a:r>
            <a:r>
              <a:rPr sz="2300" spc="60" dirty="0">
                <a:latin typeface="Arial"/>
                <a:cs typeface="Arial"/>
              </a:rPr>
              <a:t>bị</a:t>
            </a:r>
            <a:r>
              <a:rPr sz="2300" spc="-190" dirty="0">
                <a:latin typeface="Arial"/>
                <a:cs typeface="Arial"/>
              </a:rPr>
              <a:t> </a:t>
            </a:r>
            <a:r>
              <a:rPr sz="2300" spc="10" dirty="0">
                <a:latin typeface="Arial"/>
                <a:cs typeface="Arial"/>
              </a:rPr>
              <a:t>mobile,  </a:t>
            </a:r>
            <a:r>
              <a:rPr sz="2300" spc="5" dirty="0">
                <a:latin typeface="Arial"/>
                <a:cs typeface="Arial"/>
              </a:rPr>
              <a:t>desktop </a:t>
            </a:r>
            <a:r>
              <a:rPr sz="2300" spc="35" dirty="0">
                <a:latin typeface="Arial"/>
                <a:cs typeface="Arial"/>
              </a:rPr>
              <a:t>theo </a:t>
            </a:r>
            <a:r>
              <a:rPr sz="2300" spc="-20" dirty="0">
                <a:latin typeface="Arial"/>
                <a:cs typeface="Arial"/>
              </a:rPr>
              <a:t>phương </a:t>
            </a:r>
            <a:r>
              <a:rPr sz="2300" spc="-30" dirty="0">
                <a:latin typeface="Arial"/>
                <a:cs typeface="Arial"/>
              </a:rPr>
              <a:t>thức </a:t>
            </a:r>
            <a:r>
              <a:rPr sz="2300" spc="40" dirty="0">
                <a:latin typeface="Arial"/>
                <a:cs typeface="Arial"/>
              </a:rPr>
              <a:t>truy </a:t>
            </a:r>
            <a:r>
              <a:rPr sz="2300" spc="-40" dirty="0">
                <a:latin typeface="Arial"/>
                <a:cs typeface="Arial"/>
              </a:rPr>
              <a:t>cập </a:t>
            </a:r>
            <a:r>
              <a:rPr sz="2300" spc="-25" dirty="0">
                <a:latin typeface="Arial"/>
                <a:cs typeface="Arial"/>
              </a:rPr>
              <a:t>từ</a:t>
            </a:r>
            <a:r>
              <a:rPr sz="2300" spc="-260" dirty="0">
                <a:latin typeface="Arial"/>
                <a:cs typeface="Arial"/>
              </a:rPr>
              <a:t> </a:t>
            </a:r>
            <a:r>
              <a:rPr sz="2300" spc="-114" dirty="0">
                <a:latin typeface="Arial"/>
                <a:cs typeface="Arial"/>
              </a:rPr>
              <a:t>xa.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24" y="326555"/>
            <a:ext cx="41160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35" dirty="0">
                <a:solidFill>
                  <a:srgbClr val="FF6400"/>
                </a:solidFill>
                <a:latin typeface="Arial"/>
                <a:cs typeface="Arial"/>
              </a:rPr>
              <a:t>Azure </a:t>
            </a:r>
            <a:r>
              <a:rPr b="1" spc="-105" dirty="0">
                <a:solidFill>
                  <a:srgbClr val="FF6400"/>
                </a:solidFill>
                <a:latin typeface="Arial"/>
                <a:cs typeface="Arial"/>
              </a:rPr>
              <a:t>Services</a:t>
            </a:r>
            <a:r>
              <a:rPr b="1" spc="10" dirty="0">
                <a:solidFill>
                  <a:srgbClr val="FF6400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FF6400"/>
                </a:solidFill>
                <a:latin typeface="Arial"/>
                <a:cs typeface="Arial"/>
              </a:rPr>
              <a:t>Platform: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232" y="890030"/>
            <a:ext cx="4368800" cy="82740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300" spc="-45" dirty="0">
                <a:latin typeface="Arial"/>
                <a:cs typeface="Arial"/>
              </a:rPr>
              <a:t>Azure </a:t>
            </a:r>
            <a:r>
              <a:rPr sz="2300" spc="-75" dirty="0">
                <a:latin typeface="Arial"/>
                <a:cs typeface="Arial"/>
              </a:rPr>
              <a:t>Services </a:t>
            </a:r>
            <a:r>
              <a:rPr sz="2300" spc="10" dirty="0">
                <a:latin typeface="Arial"/>
                <a:cs typeface="Arial"/>
              </a:rPr>
              <a:t>Platform </a:t>
            </a:r>
            <a:r>
              <a:rPr sz="2300" dirty="0">
                <a:latin typeface="Arial"/>
                <a:cs typeface="Arial"/>
              </a:rPr>
              <a:t>bao</a:t>
            </a:r>
            <a:r>
              <a:rPr sz="2300" spc="-75" dirty="0">
                <a:latin typeface="Arial"/>
                <a:cs typeface="Arial"/>
              </a:rPr>
              <a:t> </a:t>
            </a:r>
            <a:r>
              <a:rPr sz="2300" spc="15" dirty="0">
                <a:latin typeface="Arial"/>
                <a:cs typeface="Arial"/>
              </a:rPr>
              <a:t>gồm:</a:t>
            </a:r>
            <a:endParaRPr sz="2300">
              <a:latin typeface="Arial"/>
              <a:cs typeface="Arial"/>
            </a:endParaRPr>
          </a:p>
          <a:p>
            <a:pPr marL="408305" indent="-396240">
              <a:lnSpc>
                <a:spcPct val="100000"/>
              </a:lnSpc>
              <a:spcBef>
                <a:spcPts val="395"/>
              </a:spcBef>
              <a:buClr>
                <a:srgbClr val="FF6400"/>
              </a:buClr>
              <a:buFont typeface="Wingdings"/>
              <a:buChar char=""/>
              <a:tabLst>
                <a:tab pos="408305" algn="l"/>
                <a:tab pos="408940" algn="l"/>
              </a:tabLst>
            </a:pPr>
            <a:r>
              <a:rPr sz="2300" b="1" spc="-175" dirty="0">
                <a:latin typeface="Arial"/>
                <a:cs typeface="Arial"/>
              </a:rPr>
              <a:t>SQL</a:t>
            </a:r>
            <a:r>
              <a:rPr sz="2300" b="1" spc="-25" dirty="0">
                <a:latin typeface="Arial"/>
                <a:cs typeface="Arial"/>
              </a:rPr>
              <a:t> </a:t>
            </a:r>
            <a:r>
              <a:rPr sz="2300" b="1" spc="-90" dirty="0">
                <a:latin typeface="Arial"/>
                <a:cs typeface="Arial"/>
              </a:rPr>
              <a:t>Services: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9673" y="1829799"/>
            <a:ext cx="5746102" cy="4188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5531789" y="6364365"/>
            <a:ext cx="2962909" cy="402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i="0" spc="-5" dirty="0">
                <a:latin typeface="Tahoma"/>
                <a:cs typeface="Tahoma"/>
              </a:rPr>
              <a:t>Bài </a:t>
            </a:r>
            <a:r>
              <a:rPr sz="1200" i="0" dirty="0">
                <a:latin typeface="Tahoma"/>
                <a:cs typeface="Tahoma"/>
              </a:rPr>
              <a:t>2: </a:t>
            </a:r>
            <a:r>
              <a:rPr sz="1200" i="0" spc="-140" dirty="0">
                <a:latin typeface="Tahoma"/>
                <a:cs typeface="Tahoma"/>
              </a:rPr>
              <a:t>Điện </a:t>
            </a:r>
            <a:r>
              <a:rPr sz="1200" i="0" spc="-10" dirty="0">
                <a:latin typeface="Tahoma"/>
                <a:cs typeface="Tahoma"/>
              </a:rPr>
              <a:t>toán </a:t>
            </a:r>
            <a:r>
              <a:rPr sz="1200" i="0" dirty="0">
                <a:latin typeface="Tahoma"/>
                <a:cs typeface="Tahoma"/>
              </a:rPr>
              <a:t>đám </a:t>
            </a:r>
            <a:r>
              <a:rPr sz="1200" i="0" spc="-5" dirty="0">
                <a:latin typeface="Tahoma"/>
                <a:cs typeface="Tahoma"/>
              </a:rPr>
              <a:t>mây </a:t>
            </a:r>
            <a:r>
              <a:rPr sz="1200" i="0" spc="-180" dirty="0">
                <a:latin typeface="Tahoma"/>
                <a:cs typeface="Tahoma"/>
              </a:rPr>
              <a:t>của </a:t>
            </a:r>
            <a:r>
              <a:rPr sz="1200" i="0" spc="-185" dirty="0">
                <a:latin typeface="Tahoma"/>
                <a:cs typeface="Tahoma"/>
              </a:rPr>
              <a:t>một </a:t>
            </a:r>
            <a:r>
              <a:rPr sz="1200" i="0" spc="-275" dirty="0">
                <a:latin typeface="Tahoma"/>
                <a:cs typeface="Tahoma"/>
              </a:rPr>
              <a:t>số </a:t>
            </a:r>
            <a:r>
              <a:rPr sz="1200" i="0" spc="-5" dirty="0">
                <a:latin typeface="Tahoma"/>
                <a:cs typeface="Tahoma"/>
              </a:rPr>
              <a:t>hãng  </a:t>
            </a:r>
            <a:r>
              <a:rPr sz="1200" i="0" spc="-185" dirty="0">
                <a:latin typeface="Tahoma"/>
                <a:cs typeface="Tahoma"/>
              </a:rPr>
              <a:t>nổi </a:t>
            </a:r>
            <a:r>
              <a:rPr sz="1200" i="0" spc="-120" dirty="0">
                <a:latin typeface="Tahoma"/>
                <a:cs typeface="Tahoma"/>
              </a:rPr>
              <a:t>tiếng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24" y="326555"/>
            <a:ext cx="41160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35" dirty="0">
                <a:solidFill>
                  <a:srgbClr val="FF6400"/>
                </a:solidFill>
                <a:latin typeface="Arial"/>
                <a:cs typeface="Arial"/>
              </a:rPr>
              <a:t>Azure </a:t>
            </a:r>
            <a:r>
              <a:rPr b="1" spc="-105" dirty="0">
                <a:solidFill>
                  <a:srgbClr val="FF6400"/>
                </a:solidFill>
                <a:latin typeface="Arial"/>
                <a:cs typeface="Arial"/>
              </a:rPr>
              <a:t>Services</a:t>
            </a:r>
            <a:r>
              <a:rPr b="1" spc="10" dirty="0">
                <a:solidFill>
                  <a:srgbClr val="FF6400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FF6400"/>
                </a:solidFill>
                <a:latin typeface="Arial"/>
                <a:cs typeface="Arial"/>
              </a:rPr>
              <a:t>Platform: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232" y="890030"/>
            <a:ext cx="8070850" cy="373380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495"/>
              </a:spcBef>
            </a:pPr>
            <a:r>
              <a:rPr sz="2300" spc="-45" dirty="0">
                <a:latin typeface="Arial"/>
                <a:cs typeface="Arial"/>
              </a:rPr>
              <a:t>Azure </a:t>
            </a:r>
            <a:r>
              <a:rPr sz="2300" spc="-75" dirty="0">
                <a:latin typeface="Arial"/>
                <a:cs typeface="Arial"/>
              </a:rPr>
              <a:t>Services </a:t>
            </a:r>
            <a:r>
              <a:rPr sz="2300" spc="10" dirty="0">
                <a:latin typeface="Arial"/>
                <a:cs typeface="Arial"/>
              </a:rPr>
              <a:t>Platform </a:t>
            </a:r>
            <a:r>
              <a:rPr sz="2300" dirty="0">
                <a:latin typeface="Arial"/>
                <a:cs typeface="Arial"/>
              </a:rPr>
              <a:t>bao</a:t>
            </a:r>
            <a:r>
              <a:rPr sz="2300" spc="-30" dirty="0">
                <a:latin typeface="Arial"/>
                <a:cs typeface="Arial"/>
              </a:rPr>
              <a:t> </a:t>
            </a:r>
            <a:r>
              <a:rPr sz="2300" spc="15" dirty="0">
                <a:latin typeface="Arial"/>
                <a:cs typeface="Arial"/>
              </a:rPr>
              <a:t>gồm:</a:t>
            </a:r>
            <a:endParaRPr sz="2300">
              <a:latin typeface="Arial"/>
              <a:cs typeface="Arial"/>
            </a:endParaRPr>
          </a:p>
          <a:p>
            <a:pPr marL="408305" marR="7620" indent="-396240" algn="just">
              <a:lnSpc>
                <a:spcPct val="100000"/>
              </a:lnSpc>
              <a:spcBef>
                <a:spcPts val="395"/>
              </a:spcBef>
              <a:buClr>
                <a:srgbClr val="FF6400"/>
              </a:buClr>
              <a:buFont typeface="Wingdings"/>
              <a:buChar char=""/>
              <a:tabLst>
                <a:tab pos="408940" algn="l"/>
              </a:tabLst>
            </a:pPr>
            <a:r>
              <a:rPr sz="2300" b="1" spc="-55" dirty="0">
                <a:latin typeface="Arial"/>
                <a:cs typeface="Arial"/>
              </a:rPr>
              <a:t>.NET </a:t>
            </a:r>
            <a:r>
              <a:rPr sz="2300" b="1" spc="-95" dirty="0">
                <a:latin typeface="Arial"/>
                <a:cs typeface="Arial"/>
              </a:rPr>
              <a:t>Services</a:t>
            </a:r>
            <a:r>
              <a:rPr sz="2300" spc="-95" dirty="0">
                <a:latin typeface="Arial"/>
                <a:cs typeface="Arial"/>
              </a:rPr>
              <a:t>: </a:t>
            </a:r>
            <a:r>
              <a:rPr sz="2300" spc="-155" dirty="0">
                <a:latin typeface="Arial"/>
                <a:cs typeface="Arial"/>
              </a:rPr>
              <a:t>Là </a:t>
            </a:r>
            <a:r>
              <a:rPr sz="2300" spc="30" dirty="0">
                <a:latin typeface="Arial"/>
                <a:cs typeface="Arial"/>
              </a:rPr>
              <a:t>tập </a:t>
            </a:r>
            <a:r>
              <a:rPr sz="2300" spc="-15" dirty="0">
                <a:latin typeface="Arial"/>
                <a:cs typeface="Arial"/>
              </a:rPr>
              <a:t>hợp </a:t>
            </a:r>
            <a:r>
              <a:rPr sz="2300" spc="-100" dirty="0">
                <a:latin typeface="Arial"/>
                <a:cs typeface="Arial"/>
              </a:rPr>
              <a:t>các </a:t>
            </a:r>
            <a:r>
              <a:rPr sz="2300" spc="-25" dirty="0">
                <a:latin typeface="Arial"/>
                <a:cs typeface="Arial"/>
              </a:rPr>
              <a:t>host, </a:t>
            </a:r>
            <a:r>
              <a:rPr sz="2300" spc="10" dirty="0">
                <a:latin typeface="Arial"/>
                <a:cs typeface="Arial"/>
              </a:rPr>
              <a:t>dịch </a:t>
            </a:r>
            <a:r>
              <a:rPr sz="2300" spc="-20" dirty="0">
                <a:latin typeface="Arial"/>
                <a:cs typeface="Arial"/>
              </a:rPr>
              <a:t>vụ </a:t>
            </a:r>
            <a:r>
              <a:rPr sz="2300" spc="30" dirty="0">
                <a:latin typeface="Arial"/>
                <a:cs typeface="Arial"/>
              </a:rPr>
              <a:t>phát triển </a:t>
            </a:r>
            <a:r>
              <a:rPr sz="2300" spc="25" dirty="0">
                <a:latin typeface="Arial"/>
                <a:cs typeface="Arial"/>
              </a:rPr>
              <a:t>theo  </a:t>
            </a:r>
            <a:r>
              <a:rPr sz="2300" spc="40" dirty="0">
                <a:latin typeface="Arial"/>
                <a:cs typeface="Arial"/>
              </a:rPr>
              <a:t>định </a:t>
            </a:r>
            <a:r>
              <a:rPr sz="2300" spc="-45" dirty="0">
                <a:latin typeface="Arial"/>
                <a:cs typeface="Arial"/>
              </a:rPr>
              <a:t>hướng </a:t>
            </a:r>
            <a:r>
              <a:rPr sz="2300" spc="5" dirty="0">
                <a:latin typeface="Arial"/>
                <a:cs typeface="Arial"/>
              </a:rPr>
              <a:t>cung </a:t>
            </a:r>
            <a:r>
              <a:rPr sz="2300" spc="-40" dirty="0">
                <a:latin typeface="Arial"/>
                <a:cs typeface="Arial"/>
              </a:rPr>
              <a:t>cấp </a:t>
            </a:r>
            <a:r>
              <a:rPr sz="2300" spc="-95" dirty="0">
                <a:latin typeface="Arial"/>
                <a:cs typeface="Arial"/>
              </a:rPr>
              <a:t>các </a:t>
            </a:r>
            <a:r>
              <a:rPr sz="2300" spc="15" dirty="0">
                <a:latin typeface="Arial"/>
                <a:cs typeface="Arial"/>
              </a:rPr>
              <a:t>thành </a:t>
            </a:r>
            <a:r>
              <a:rPr sz="2300" dirty="0">
                <a:latin typeface="Arial"/>
                <a:cs typeface="Arial"/>
              </a:rPr>
              <a:t>phần </a:t>
            </a:r>
            <a:r>
              <a:rPr sz="2300" spc="35" dirty="0">
                <a:latin typeface="Arial"/>
                <a:cs typeface="Arial"/>
              </a:rPr>
              <a:t>theo </a:t>
            </a:r>
            <a:r>
              <a:rPr sz="2300" spc="-35" dirty="0">
                <a:latin typeface="Arial"/>
                <a:cs typeface="Arial"/>
              </a:rPr>
              <a:t>yêu </a:t>
            </a:r>
            <a:r>
              <a:rPr sz="2300" spc="-60" dirty="0">
                <a:latin typeface="Arial"/>
                <a:cs typeface="Arial"/>
              </a:rPr>
              <a:t>cầu </a:t>
            </a:r>
            <a:r>
              <a:rPr sz="2300" spc="-70" dirty="0">
                <a:latin typeface="Arial"/>
                <a:cs typeface="Arial"/>
              </a:rPr>
              <a:t>của  </a:t>
            </a:r>
            <a:r>
              <a:rPr sz="2300" spc="5" dirty="0">
                <a:latin typeface="Arial"/>
                <a:cs typeface="Arial"/>
              </a:rPr>
              <a:t>nhiều </a:t>
            </a:r>
            <a:r>
              <a:rPr sz="2300" spc="-30" dirty="0">
                <a:latin typeface="Arial"/>
                <a:cs typeface="Arial"/>
              </a:rPr>
              <a:t>ứng </a:t>
            </a:r>
            <a:r>
              <a:rPr sz="2300" spc="50" dirty="0">
                <a:latin typeface="Arial"/>
                <a:cs typeface="Arial"/>
              </a:rPr>
              <a:t>dụng </a:t>
            </a:r>
            <a:r>
              <a:rPr sz="2300" spc="-75" dirty="0">
                <a:latin typeface="Arial"/>
                <a:cs typeface="Arial"/>
              </a:rPr>
              <a:t>dựa </a:t>
            </a:r>
            <a:r>
              <a:rPr sz="2300" spc="20" dirty="0">
                <a:latin typeface="Arial"/>
                <a:cs typeface="Arial"/>
              </a:rPr>
              <a:t>trên </a:t>
            </a:r>
            <a:r>
              <a:rPr sz="2300" spc="10" dirty="0">
                <a:latin typeface="Arial"/>
                <a:cs typeface="Arial"/>
              </a:rPr>
              <a:t>đám </a:t>
            </a:r>
            <a:r>
              <a:rPr sz="2300" spc="-30" dirty="0">
                <a:latin typeface="Arial"/>
                <a:cs typeface="Arial"/>
              </a:rPr>
              <a:t>mây </a:t>
            </a:r>
            <a:r>
              <a:rPr sz="2300" spc="-100" dirty="0">
                <a:latin typeface="Arial"/>
                <a:cs typeface="Arial"/>
              </a:rPr>
              <a:t>và </a:t>
            </a:r>
            <a:r>
              <a:rPr sz="2300" spc="15" dirty="0">
                <a:latin typeface="Arial"/>
                <a:cs typeface="Arial"/>
              </a:rPr>
              <a:t>điện </a:t>
            </a:r>
            <a:r>
              <a:rPr sz="2300" spc="20" dirty="0">
                <a:latin typeface="Arial"/>
                <a:cs typeface="Arial"/>
              </a:rPr>
              <a:t>toán </a:t>
            </a:r>
            <a:r>
              <a:rPr sz="2300" spc="10" dirty="0">
                <a:latin typeface="Arial"/>
                <a:cs typeface="Arial"/>
              </a:rPr>
              <a:t>đám</a:t>
            </a:r>
            <a:r>
              <a:rPr sz="2300" spc="-225" dirty="0">
                <a:latin typeface="Arial"/>
                <a:cs typeface="Arial"/>
              </a:rPr>
              <a:t> </a:t>
            </a:r>
            <a:r>
              <a:rPr sz="2300" spc="-95" dirty="0">
                <a:latin typeface="Arial"/>
                <a:cs typeface="Arial"/>
              </a:rPr>
              <a:t>mây.</a:t>
            </a:r>
            <a:endParaRPr sz="2300">
              <a:latin typeface="Arial"/>
              <a:cs typeface="Arial"/>
            </a:endParaRPr>
          </a:p>
          <a:p>
            <a:pPr marL="408305" marR="5080" indent="-396240" algn="just">
              <a:lnSpc>
                <a:spcPct val="100000"/>
              </a:lnSpc>
              <a:spcBef>
                <a:spcPts val="400"/>
              </a:spcBef>
              <a:buClr>
                <a:srgbClr val="FF6400"/>
              </a:buClr>
              <a:buFont typeface="Wingdings"/>
              <a:buChar char=""/>
              <a:tabLst>
                <a:tab pos="408940" algn="l"/>
              </a:tabLst>
            </a:pPr>
            <a:r>
              <a:rPr sz="2300" spc="-90" dirty="0">
                <a:latin typeface="Arial"/>
                <a:cs typeface="Arial"/>
              </a:rPr>
              <a:t>Tương </a:t>
            </a:r>
            <a:r>
              <a:rPr sz="2300" spc="-30" dirty="0">
                <a:latin typeface="Arial"/>
                <a:cs typeface="Arial"/>
              </a:rPr>
              <a:t>tự </a:t>
            </a:r>
            <a:r>
              <a:rPr sz="2300" spc="-50" dirty="0">
                <a:latin typeface="Arial"/>
                <a:cs typeface="Arial"/>
              </a:rPr>
              <a:t>như </a:t>
            </a:r>
            <a:r>
              <a:rPr sz="2300" spc="-10" dirty="0">
                <a:latin typeface="Arial"/>
                <a:cs typeface="Arial"/>
              </a:rPr>
              <a:t>.Net </a:t>
            </a:r>
            <a:r>
              <a:rPr sz="2300" dirty="0">
                <a:latin typeface="Arial"/>
                <a:cs typeface="Arial"/>
              </a:rPr>
              <a:t>framework, </a:t>
            </a:r>
            <a:r>
              <a:rPr sz="2300" spc="-165" dirty="0">
                <a:latin typeface="Arial"/>
                <a:cs typeface="Arial"/>
              </a:rPr>
              <a:t>.NET </a:t>
            </a:r>
            <a:r>
              <a:rPr sz="2300" spc="-65" dirty="0">
                <a:latin typeface="Arial"/>
                <a:cs typeface="Arial"/>
              </a:rPr>
              <a:t>services </a:t>
            </a:r>
            <a:r>
              <a:rPr sz="2300" spc="5" dirty="0">
                <a:latin typeface="Arial"/>
                <a:cs typeface="Arial"/>
              </a:rPr>
              <a:t>cung </a:t>
            </a:r>
            <a:r>
              <a:rPr sz="2300" spc="-45" dirty="0">
                <a:latin typeface="Arial"/>
                <a:cs typeface="Arial"/>
              </a:rPr>
              <a:t>cấp </a:t>
            </a:r>
            <a:r>
              <a:rPr sz="2300" spc="-100" dirty="0">
                <a:latin typeface="Arial"/>
                <a:cs typeface="Arial"/>
              </a:rPr>
              <a:t>các  </a:t>
            </a:r>
            <a:r>
              <a:rPr sz="2300" spc="-15" dirty="0">
                <a:latin typeface="Arial"/>
                <a:cs typeface="Arial"/>
              </a:rPr>
              <a:t>thư </a:t>
            </a:r>
            <a:r>
              <a:rPr sz="2300" spc="-20" dirty="0">
                <a:latin typeface="Arial"/>
                <a:cs typeface="Arial"/>
              </a:rPr>
              <a:t>viện </a:t>
            </a:r>
            <a:r>
              <a:rPr sz="2300" spc="-45" dirty="0">
                <a:latin typeface="Arial"/>
                <a:cs typeface="Arial"/>
              </a:rPr>
              <a:t>cao </a:t>
            </a:r>
            <a:r>
              <a:rPr sz="2300" spc="-40" dirty="0">
                <a:latin typeface="Arial"/>
                <a:cs typeface="Arial"/>
              </a:rPr>
              <a:t>cấp </a:t>
            </a:r>
            <a:r>
              <a:rPr sz="2300" spc="50" dirty="0">
                <a:latin typeface="Arial"/>
                <a:cs typeface="Arial"/>
              </a:rPr>
              <a:t>giúp </a:t>
            </a:r>
            <a:r>
              <a:rPr sz="2300" spc="-95" dirty="0">
                <a:latin typeface="Arial"/>
                <a:cs typeface="Arial"/>
              </a:rPr>
              <a:t>các </a:t>
            </a:r>
            <a:r>
              <a:rPr sz="2300" spc="-20" dirty="0">
                <a:latin typeface="Arial"/>
                <a:cs typeface="Arial"/>
              </a:rPr>
              <a:t>nhà </a:t>
            </a:r>
            <a:r>
              <a:rPr sz="2300" spc="30" dirty="0">
                <a:latin typeface="Arial"/>
                <a:cs typeface="Arial"/>
              </a:rPr>
              <a:t>phát triển tập </a:t>
            </a:r>
            <a:r>
              <a:rPr sz="2300" spc="55" dirty="0">
                <a:latin typeface="Arial"/>
                <a:cs typeface="Arial"/>
              </a:rPr>
              <a:t>trung </a:t>
            </a:r>
            <a:r>
              <a:rPr sz="2300" spc="-35" dirty="0">
                <a:latin typeface="Arial"/>
                <a:cs typeface="Arial"/>
              </a:rPr>
              <a:t>hơn </a:t>
            </a:r>
            <a:r>
              <a:rPr sz="2300" spc="-10" dirty="0">
                <a:latin typeface="Arial"/>
                <a:cs typeface="Arial"/>
              </a:rPr>
              <a:t>đến  </a:t>
            </a:r>
            <a:r>
              <a:rPr sz="2300" spc="-95" dirty="0">
                <a:latin typeface="Arial"/>
                <a:cs typeface="Arial"/>
              </a:rPr>
              <a:t>các sản </a:t>
            </a:r>
            <a:r>
              <a:rPr sz="2300" spc="10" dirty="0">
                <a:latin typeface="Arial"/>
                <a:cs typeface="Arial"/>
              </a:rPr>
              <a:t>phẩm cuối </a:t>
            </a:r>
            <a:r>
              <a:rPr sz="2300" spc="5" dirty="0">
                <a:latin typeface="Arial"/>
                <a:cs typeface="Arial"/>
              </a:rPr>
              <a:t>cùng </a:t>
            </a:r>
            <a:r>
              <a:rPr sz="2300" spc="-25" dirty="0">
                <a:latin typeface="Arial"/>
                <a:cs typeface="Arial"/>
              </a:rPr>
              <a:t>mà </a:t>
            </a:r>
            <a:r>
              <a:rPr sz="2300" spc="30" dirty="0">
                <a:latin typeface="Arial"/>
                <a:cs typeface="Arial"/>
              </a:rPr>
              <a:t>không </a:t>
            </a:r>
            <a:r>
              <a:rPr sz="2300" spc="5" dirty="0">
                <a:latin typeface="Arial"/>
                <a:cs typeface="Arial"/>
              </a:rPr>
              <a:t>phải </a:t>
            </a:r>
            <a:r>
              <a:rPr sz="2300" spc="-5" dirty="0">
                <a:latin typeface="Arial"/>
                <a:cs typeface="Arial"/>
              </a:rPr>
              <a:t>quan </a:t>
            </a:r>
            <a:r>
              <a:rPr sz="2300" spc="25" dirty="0">
                <a:latin typeface="Arial"/>
                <a:cs typeface="Arial"/>
              </a:rPr>
              <a:t>tâm </a:t>
            </a:r>
            <a:r>
              <a:rPr sz="2300" spc="5" dirty="0">
                <a:latin typeface="Arial"/>
                <a:cs typeface="Arial"/>
              </a:rPr>
              <a:t>đến </a:t>
            </a:r>
            <a:r>
              <a:rPr sz="2300" spc="-110" dirty="0">
                <a:latin typeface="Arial"/>
                <a:cs typeface="Arial"/>
              </a:rPr>
              <a:t>cơ  </a:t>
            </a:r>
            <a:r>
              <a:rPr sz="2300" spc="-160" dirty="0">
                <a:latin typeface="Arial"/>
                <a:cs typeface="Arial"/>
              </a:rPr>
              <a:t>sở </a:t>
            </a:r>
            <a:r>
              <a:rPr sz="2300" spc="-45" dirty="0">
                <a:latin typeface="Arial"/>
                <a:cs typeface="Arial"/>
              </a:rPr>
              <a:t>hạ</a:t>
            </a:r>
            <a:r>
              <a:rPr sz="2300" spc="114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tầng.</a:t>
            </a:r>
            <a:endParaRPr sz="2300">
              <a:latin typeface="Arial"/>
              <a:cs typeface="Arial"/>
            </a:endParaRPr>
          </a:p>
          <a:p>
            <a:pPr marL="408305" marR="23495" indent="-395605" algn="just">
              <a:lnSpc>
                <a:spcPct val="100000"/>
              </a:lnSpc>
              <a:spcBef>
                <a:spcPts val="405"/>
              </a:spcBef>
              <a:buClr>
                <a:srgbClr val="FF6400"/>
              </a:buClr>
              <a:buFont typeface="Wingdings"/>
              <a:buChar char=""/>
              <a:tabLst>
                <a:tab pos="408940" algn="l"/>
              </a:tabLst>
            </a:pPr>
            <a:r>
              <a:rPr sz="2300" spc="-165" dirty="0">
                <a:latin typeface="Arial"/>
                <a:cs typeface="Arial"/>
              </a:rPr>
              <a:t>.NET </a:t>
            </a:r>
            <a:r>
              <a:rPr sz="2300" spc="-65" dirty="0">
                <a:latin typeface="Arial"/>
                <a:cs typeface="Arial"/>
              </a:rPr>
              <a:t>services </a:t>
            </a:r>
            <a:r>
              <a:rPr sz="2300" spc="5" dirty="0">
                <a:latin typeface="Arial"/>
                <a:cs typeface="Arial"/>
              </a:rPr>
              <a:t>cung </a:t>
            </a:r>
            <a:r>
              <a:rPr sz="2300" spc="-45" dirty="0">
                <a:latin typeface="Arial"/>
                <a:cs typeface="Arial"/>
              </a:rPr>
              <a:t>cấp </a:t>
            </a:r>
            <a:r>
              <a:rPr sz="2300" spc="-95" dirty="0">
                <a:latin typeface="Arial"/>
                <a:cs typeface="Arial"/>
              </a:rPr>
              <a:t>các </a:t>
            </a:r>
            <a:r>
              <a:rPr sz="2300" spc="15" dirty="0">
                <a:latin typeface="Arial"/>
                <a:cs typeface="Arial"/>
              </a:rPr>
              <a:t>giao </a:t>
            </a:r>
            <a:r>
              <a:rPr sz="2300" spc="-35" dirty="0">
                <a:latin typeface="Arial"/>
                <a:cs typeface="Arial"/>
              </a:rPr>
              <a:t>thức </a:t>
            </a:r>
            <a:r>
              <a:rPr sz="2300" spc="30" dirty="0">
                <a:latin typeface="Arial"/>
                <a:cs typeface="Arial"/>
              </a:rPr>
              <a:t>tiêu </a:t>
            </a:r>
            <a:r>
              <a:rPr sz="2300" spc="-30" dirty="0">
                <a:latin typeface="Arial"/>
                <a:cs typeface="Arial"/>
              </a:rPr>
              <a:t>chuẩn </a:t>
            </a:r>
            <a:r>
              <a:rPr sz="2300" spc="-50" dirty="0">
                <a:latin typeface="Arial"/>
                <a:cs typeface="Arial"/>
              </a:rPr>
              <a:t>như </a:t>
            </a:r>
            <a:r>
              <a:rPr sz="2300" spc="-330" dirty="0">
                <a:latin typeface="Arial"/>
                <a:cs typeface="Arial"/>
              </a:rPr>
              <a:t>REST,  </a:t>
            </a:r>
            <a:r>
              <a:rPr sz="2300" spc="-240" dirty="0">
                <a:latin typeface="Arial"/>
                <a:cs typeface="Arial"/>
              </a:rPr>
              <a:t>SOAP,</a:t>
            </a:r>
            <a:r>
              <a:rPr sz="2300" spc="-25" dirty="0">
                <a:latin typeface="Arial"/>
                <a:cs typeface="Arial"/>
              </a:rPr>
              <a:t> </a:t>
            </a:r>
            <a:r>
              <a:rPr sz="2300" spc="-155" dirty="0">
                <a:latin typeface="Arial"/>
                <a:cs typeface="Arial"/>
              </a:rPr>
              <a:t>HTTP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04486" y="4342095"/>
            <a:ext cx="3733800" cy="18980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5531789" y="6364365"/>
            <a:ext cx="2962909" cy="402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i="0" spc="-5" dirty="0">
                <a:latin typeface="Tahoma"/>
                <a:cs typeface="Tahoma"/>
              </a:rPr>
              <a:t>Bài </a:t>
            </a:r>
            <a:r>
              <a:rPr sz="1200" i="0" dirty="0">
                <a:latin typeface="Tahoma"/>
                <a:cs typeface="Tahoma"/>
              </a:rPr>
              <a:t>2: </a:t>
            </a:r>
            <a:r>
              <a:rPr sz="1200" i="0" spc="-140" dirty="0">
                <a:latin typeface="Tahoma"/>
                <a:cs typeface="Tahoma"/>
              </a:rPr>
              <a:t>Điện </a:t>
            </a:r>
            <a:r>
              <a:rPr sz="1200" i="0" spc="-10" dirty="0">
                <a:latin typeface="Tahoma"/>
                <a:cs typeface="Tahoma"/>
              </a:rPr>
              <a:t>toán </a:t>
            </a:r>
            <a:r>
              <a:rPr sz="1200" i="0" dirty="0">
                <a:latin typeface="Tahoma"/>
                <a:cs typeface="Tahoma"/>
              </a:rPr>
              <a:t>đám </a:t>
            </a:r>
            <a:r>
              <a:rPr sz="1200" i="0" spc="-5" dirty="0">
                <a:latin typeface="Tahoma"/>
                <a:cs typeface="Tahoma"/>
              </a:rPr>
              <a:t>mây </a:t>
            </a:r>
            <a:r>
              <a:rPr sz="1200" i="0" spc="-180" dirty="0">
                <a:latin typeface="Tahoma"/>
                <a:cs typeface="Tahoma"/>
              </a:rPr>
              <a:t>của </a:t>
            </a:r>
            <a:r>
              <a:rPr sz="1200" i="0" spc="-185" dirty="0">
                <a:latin typeface="Tahoma"/>
                <a:cs typeface="Tahoma"/>
              </a:rPr>
              <a:t>một </a:t>
            </a:r>
            <a:r>
              <a:rPr sz="1200" i="0" spc="-275" dirty="0">
                <a:latin typeface="Tahoma"/>
                <a:cs typeface="Tahoma"/>
              </a:rPr>
              <a:t>số </a:t>
            </a:r>
            <a:r>
              <a:rPr sz="1200" i="0" spc="-5" dirty="0">
                <a:latin typeface="Tahoma"/>
                <a:cs typeface="Tahoma"/>
              </a:rPr>
              <a:t>hãng  </a:t>
            </a:r>
            <a:r>
              <a:rPr sz="1200" i="0" spc="-185" dirty="0">
                <a:latin typeface="Tahoma"/>
                <a:cs typeface="Tahoma"/>
              </a:rPr>
              <a:t>nổi </a:t>
            </a:r>
            <a:r>
              <a:rPr sz="1200" i="0" spc="-120" dirty="0">
                <a:latin typeface="Tahoma"/>
                <a:cs typeface="Tahoma"/>
              </a:rPr>
              <a:t>tiếng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24" y="326555"/>
            <a:ext cx="41160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35" dirty="0">
                <a:solidFill>
                  <a:srgbClr val="FF6400"/>
                </a:solidFill>
                <a:latin typeface="Arial"/>
                <a:cs typeface="Arial"/>
              </a:rPr>
              <a:t>Azure </a:t>
            </a:r>
            <a:r>
              <a:rPr b="1" spc="-105" dirty="0">
                <a:solidFill>
                  <a:srgbClr val="FF6400"/>
                </a:solidFill>
                <a:latin typeface="Arial"/>
                <a:cs typeface="Arial"/>
              </a:rPr>
              <a:t>Services</a:t>
            </a:r>
            <a:r>
              <a:rPr b="1" spc="10" dirty="0">
                <a:solidFill>
                  <a:srgbClr val="FF6400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FF6400"/>
                </a:solidFill>
                <a:latin typeface="Arial"/>
                <a:cs typeface="Arial"/>
              </a:rPr>
              <a:t>Platform: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232" y="890030"/>
            <a:ext cx="8071484" cy="1878964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495"/>
              </a:spcBef>
            </a:pPr>
            <a:r>
              <a:rPr sz="2300" spc="-45" dirty="0">
                <a:latin typeface="Arial"/>
                <a:cs typeface="Arial"/>
              </a:rPr>
              <a:t>Azure </a:t>
            </a:r>
            <a:r>
              <a:rPr sz="2300" spc="-75" dirty="0">
                <a:latin typeface="Arial"/>
                <a:cs typeface="Arial"/>
              </a:rPr>
              <a:t>Services </a:t>
            </a:r>
            <a:r>
              <a:rPr sz="2300" spc="10" dirty="0">
                <a:latin typeface="Arial"/>
                <a:cs typeface="Arial"/>
              </a:rPr>
              <a:t>Platform </a:t>
            </a:r>
            <a:r>
              <a:rPr sz="2300" dirty="0">
                <a:latin typeface="Arial"/>
                <a:cs typeface="Arial"/>
              </a:rPr>
              <a:t>bao</a:t>
            </a:r>
            <a:r>
              <a:rPr sz="2300" spc="-80" dirty="0">
                <a:latin typeface="Arial"/>
                <a:cs typeface="Arial"/>
              </a:rPr>
              <a:t> </a:t>
            </a:r>
            <a:r>
              <a:rPr sz="2300" spc="15" dirty="0">
                <a:latin typeface="Arial"/>
                <a:cs typeface="Arial"/>
              </a:rPr>
              <a:t>gồm:</a:t>
            </a:r>
            <a:endParaRPr sz="2300">
              <a:latin typeface="Arial"/>
              <a:cs typeface="Arial"/>
            </a:endParaRPr>
          </a:p>
          <a:p>
            <a:pPr marL="300990" marR="5080" indent="-288925" algn="just">
              <a:lnSpc>
                <a:spcPct val="100000"/>
              </a:lnSpc>
              <a:spcBef>
                <a:spcPts val="395"/>
              </a:spcBef>
              <a:buClr>
                <a:srgbClr val="FF6400"/>
              </a:buClr>
              <a:buFont typeface="Wingdings"/>
              <a:buChar char=""/>
              <a:tabLst>
                <a:tab pos="302895" algn="l"/>
              </a:tabLst>
            </a:pPr>
            <a:r>
              <a:rPr sz="2300" b="1" spc="-80" dirty="0">
                <a:latin typeface="Arial"/>
                <a:cs typeface="Arial"/>
              </a:rPr>
              <a:t>Live </a:t>
            </a:r>
            <a:r>
              <a:rPr sz="2300" b="1" spc="-95" dirty="0">
                <a:latin typeface="Arial"/>
                <a:cs typeface="Arial"/>
              </a:rPr>
              <a:t>Services: </a:t>
            </a:r>
            <a:r>
              <a:rPr sz="2300" spc="-155" dirty="0">
                <a:latin typeface="Arial"/>
                <a:cs typeface="Arial"/>
              </a:rPr>
              <a:t>Là </a:t>
            </a:r>
            <a:r>
              <a:rPr sz="2300" spc="-40" dirty="0">
                <a:latin typeface="Arial"/>
                <a:cs typeface="Arial"/>
              </a:rPr>
              <a:t>1 </a:t>
            </a:r>
            <a:r>
              <a:rPr sz="2300" spc="55" dirty="0">
                <a:latin typeface="Arial"/>
                <a:cs typeface="Arial"/>
              </a:rPr>
              <a:t>trung </a:t>
            </a:r>
            <a:r>
              <a:rPr sz="2300" spc="30" dirty="0">
                <a:latin typeface="Arial"/>
                <a:cs typeface="Arial"/>
              </a:rPr>
              <a:t>tâm </a:t>
            </a:r>
            <a:r>
              <a:rPr sz="2300" spc="25" dirty="0">
                <a:latin typeface="Arial"/>
                <a:cs typeface="Arial"/>
              </a:rPr>
              <a:t>phát </a:t>
            </a:r>
            <a:r>
              <a:rPr sz="2300" spc="30" dirty="0">
                <a:latin typeface="Arial"/>
                <a:cs typeface="Arial"/>
              </a:rPr>
              <a:t>triển </a:t>
            </a:r>
            <a:r>
              <a:rPr sz="2300" spc="-100" dirty="0">
                <a:latin typeface="Arial"/>
                <a:cs typeface="Arial"/>
              </a:rPr>
              <a:t>và </a:t>
            </a:r>
            <a:r>
              <a:rPr sz="2300" spc="40" dirty="0">
                <a:latin typeface="Arial"/>
                <a:cs typeface="Arial"/>
              </a:rPr>
              <a:t>hỗ </a:t>
            </a:r>
            <a:r>
              <a:rPr sz="2300" spc="5" dirty="0">
                <a:latin typeface="Arial"/>
                <a:cs typeface="Arial"/>
              </a:rPr>
              <a:t>trợ </a:t>
            </a:r>
            <a:r>
              <a:rPr sz="2300" spc="30" dirty="0">
                <a:latin typeface="Arial"/>
                <a:cs typeface="Arial"/>
              </a:rPr>
              <a:t>triển </a:t>
            </a:r>
            <a:r>
              <a:rPr sz="2300" spc="-20" dirty="0">
                <a:latin typeface="Arial"/>
                <a:cs typeface="Arial"/>
              </a:rPr>
              <a:t>khai  </a:t>
            </a:r>
            <a:r>
              <a:rPr sz="2300" spc="-95" dirty="0">
                <a:latin typeface="Arial"/>
                <a:cs typeface="Arial"/>
              </a:rPr>
              <a:t>các </a:t>
            </a:r>
            <a:r>
              <a:rPr sz="2300" spc="70" dirty="0">
                <a:latin typeface="Arial"/>
                <a:cs typeface="Arial"/>
              </a:rPr>
              <a:t>bộ </a:t>
            </a:r>
            <a:r>
              <a:rPr sz="2300" spc="55" dirty="0">
                <a:latin typeface="Arial"/>
                <a:cs typeface="Arial"/>
              </a:rPr>
              <a:t>kit </a:t>
            </a:r>
            <a:r>
              <a:rPr sz="2300" spc="-5" dirty="0">
                <a:latin typeface="Arial"/>
                <a:cs typeface="Arial"/>
              </a:rPr>
              <a:t>cho </a:t>
            </a:r>
            <a:r>
              <a:rPr sz="2300" dirty="0">
                <a:latin typeface="Arial"/>
                <a:cs typeface="Arial"/>
              </a:rPr>
              <a:t>Windows </a:t>
            </a:r>
            <a:r>
              <a:rPr sz="2300" spc="-75" dirty="0">
                <a:latin typeface="Arial"/>
                <a:cs typeface="Arial"/>
              </a:rPr>
              <a:t>Live </a:t>
            </a:r>
            <a:r>
              <a:rPr sz="2300" spc="-100" dirty="0">
                <a:latin typeface="Arial"/>
                <a:cs typeface="Arial"/>
              </a:rPr>
              <a:t>và </a:t>
            </a:r>
            <a:r>
              <a:rPr sz="2300" spc="-45" dirty="0">
                <a:latin typeface="Arial"/>
                <a:cs typeface="Arial"/>
              </a:rPr>
              <a:t>Azure </a:t>
            </a:r>
            <a:r>
              <a:rPr sz="2300" spc="-80" dirty="0">
                <a:latin typeface="Arial"/>
                <a:cs typeface="Arial"/>
              </a:rPr>
              <a:t>Services </a:t>
            </a:r>
            <a:r>
              <a:rPr sz="2300" spc="5" dirty="0">
                <a:latin typeface="Arial"/>
                <a:cs typeface="Arial"/>
              </a:rPr>
              <a:t>platforms.  </a:t>
            </a:r>
            <a:r>
              <a:rPr sz="2300" spc="65" dirty="0">
                <a:latin typeface="Arial"/>
                <a:cs typeface="Arial"/>
              </a:rPr>
              <a:t>Nó </a:t>
            </a:r>
            <a:r>
              <a:rPr sz="2300" spc="-35" dirty="0">
                <a:latin typeface="Arial"/>
                <a:cs typeface="Arial"/>
              </a:rPr>
              <a:t>lấy </a:t>
            </a:r>
            <a:r>
              <a:rPr sz="2300" spc="-95" dirty="0">
                <a:latin typeface="Arial"/>
                <a:cs typeface="Arial"/>
              </a:rPr>
              <a:t>các </a:t>
            </a:r>
            <a:r>
              <a:rPr sz="2300" spc="60" dirty="0">
                <a:latin typeface="Arial"/>
                <a:cs typeface="Arial"/>
              </a:rPr>
              <a:t>thông </a:t>
            </a:r>
            <a:r>
              <a:rPr sz="2300" spc="70" dirty="0">
                <a:latin typeface="Arial"/>
                <a:cs typeface="Arial"/>
              </a:rPr>
              <a:t>tin </a:t>
            </a:r>
            <a:r>
              <a:rPr sz="2300" spc="-70" dirty="0">
                <a:latin typeface="Arial"/>
                <a:cs typeface="Arial"/>
              </a:rPr>
              <a:t>về </a:t>
            </a:r>
            <a:r>
              <a:rPr sz="2300" spc="10" dirty="0">
                <a:latin typeface="Arial"/>
                <a:cs typeface="Arial"/>
              </a:rPr>
              <a:t>dịch </a:t>
            </a:r>
            <a:r>
              <a:rPr sz="2300" spc="-20" dirty="0">
                <a:latin typeface="Arial"/>
                <a:cs typeface="Arial"/>
              </a:rPr>
              <a:t>vụ </a:t>
            </a:r>
            <a:r>
              <a:rPr sz="2300" dirty="0">
                <a:latin typeface="Arial"/>
                <a:cs typeface="Arial"/>
              </a:rPr>
              <a:t>Windows </a:t>
            </a:r>
            <a:r>
              <a:rPr sz="2300" spc="-90" dirty="0">
                <a:latin typeface="Arial"/>
                <a:cs typeface="Arial"/>
              </a:rPr>
              <a:t>Live, </a:t>
            </a:r>
            <a:r>
              <a:rPr sz="2300" spc="-95" dirty="0">
                <a:latin typeface="Arial"/>
                <a:cs typeface="Arial"/>
              </a:rPr>
              <a:t>các </a:t>
            </a:r>
            <a:r>
              <a:rPr sz="2300" spc="25" dirty="0">
                <a:latin typeface="Arial"/>
                <a:cs typeface="Arial"/>
              </a:rPr>
              <a:t>tài </a:t>
            </a:r>
            <a:r>
              <a:rPr sz="2300" spc="-25" dirty="0">
                <a:latin typeface="Arial"/>
                <a:cs typeface="Arial"/>
              </a:rPr>
              <a:t>liệu,  </a:t>
            </a:r>
            <a:r>
              <a:rPr sz="2300" spc="-95" dirty="0">
                <a:latin typeface="Arial"/>
                <a:cs typeface="Arial"/>
              </a:rPr>
              <a:t>các </a:t>
            </a:r>
            <a:r>
              <a:rPr sz="2300" spc="-110" dirty="0">
                <a:latin typeface="Arial"/>
                <a:cs typeface="Arial"/>
              </a:rPr>
              <a:t>API </a:t>
            </a:r>
            <a:r>
              <a:rPr sz="2300" spc="-100" dirty="0">
                <a:latin typeface="Arial"/>
                <a:cs typeface="Arial"/>
              </a:rPr>
              <a:t>và </a:t>
            </a:r>
            <a:r>
              <a:rPr sz="2300" spc="-95" dirty="0">
                <a:latin typeface="Arial"/>
                <a:cs typeface="Arial"/>
              </a:rPr>
              <a:t>các </a:t>
            </a:r>
            <a:r>
              <a:rPr sz="2300" spc="-65" dirty="0">
                <a:latin typeface="Arial"/>
                <a:cs typeface="Arial"/>
              </a:rPr>
              <a:t>ví</a:t>
            </a:r>
            <a:r>
              <a:rPr sz="2300" spc="290" dirty="0">
                <a:latin typeface="Arial"/>
                <a:cs typeface="Arial"/>
              </a:rPr>
              <a:t> </a:t>
            </a:r>
            <a:r>
              <a:rPr sz="2300" spc="50" dirty="0">
                <a:latin typeface="Arial"/>
                <a:cs typeface="Arial"/>
              </a:rPr>
              <a:t>dụ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56003" y="3051406"/>
            <a:ext cx="3876675" cy="2595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5531789" y="6364365"/>
            <a:ext cx="2962909" cy="402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i="0" spc="-5" dirty="0">
                <a:latin typeface="Tahoma"/>
                <a:cs typeface="Tahoma"/>
              </a:rPr>
              <a:t>Bài </a:t>
            </a:r>
            <a:r>
              <a:rPr sz="1200" i="0" dirty="0">
                <a:latin typeface="Tahoma"/>
                <a:cs typeface="Tahoma"/>
              </a:rPr>
              <a:t>2: </a:t>
            </a:r>
            <a:r>
              <a:rPr sz="1200" i="0" spc="-140" dirty="0">
                <a:latin typeface="Tahoma"/>
                <a:cs typeface="Tahoma"/>
              </a:rPr>
              <a:t>Điện </a:t>
            </a:r>
            <a:r>
              <a:rPr sz="1200" i="0" spc="-10" dirty="0">
                <a:latin typeface="Tahoma"/>
                <a:cs typeface="Tahoma"/>
              </a:rPr>
              <a:t>toán </a:t>
            </a:r>
            <a:r>
              <a:rPr sz="1200" i="0" dirty="0">
                <a:latin typeface="Tahoma"/>
                <a:cs typeface="Tahoma"/>
              </a:rPr>
              <a:t>đám </a:t>
            </a:r>
            <a:r>
              <a:rPr sz="1200" i="0" spc="-5" dirty="0">
                <a:latin typeface="Tahoma"/>
                <a:cs typeface="Tahoma"/>
              </a:rPr>
              <a:t>mây </a:t>
            </a:r>
            <a:r>
              <a:rPr sz="1200" i="0" spc="-180" dirty="0">
                <a:latin typeface="Tahoma"/>
                <a:cs typeface="Tahoma"/>
              </a:rPr>
              <a:t>của </a:t>
            </a:r>
            <a:r>
              <a:rPr sz="1200" i="0" spc="-185" dirty="0">
                <a:latin typeface="Tahoma"/>
                <a:cs typeface="Tahoma"/>
              </a:rPr>
              <a:t>một </a:t>
            </a:r>
            <a:r>
              <a:rPr sz="1200" i="0" spc="-275" dirty="0">
                <a:latin typeface="Tahoma"/>
                <a:cs typeface="Tahoma"/>
              </a:rPr>
              <a:t>số </a:t>
            </a:r>
            <a:r>
              <a:rPr sz="1200" i="0" spc="-5" dirty="0">
                <a:latin typeface="Tahoma"/>
                <a:cs typeface="Tahoma"/>
              </a:rPr>
              <a:t>hãng  </a:t>
            </a:r>
            <a:r>
              <a:rPr sz="1200" i="0" spc="-185" dirty="0">
                <a:latin typeface="Tahoma"/>
                <a:cs typeface="Tahoma"/>
              </a:rPr>
              <a:t>nổi </a:t>
            </a:r>
            <a:r>
              <a:rPr sz="1200" i="0" spc="-120" dirty="0">
                <a:latin typeface="Tahoma"/>
                <a:cs typeface="Tahoma"/>
              </a:rPr>
              <a:t>tiếng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057400"/>
            <a:ext cx="8915400" cy="2853055"/>
            <a:chOff x="0" y="2057400"/>
            <a:chExt cx="8915400" cy="2853055"/>
          </a:xfrm>
        </p:grpSpPr>
        <p:sp>
          <p:nvSpPr>
            <p:cNvPr id="3" name="object 3"/>
            <p:cNvSpPr/>
            <p:nvPr/>
          </p:nvSpPr>
          <p:spPr>
            <a:xfrm>
              <a:off x="3091814" y="2057400"/>
              <a:ext cx="5823585" cy="2847975"/>
            </a:xfrm>
            <a:custGeom>
              <a:avLst/>
              <a:gdLst/>
              <a:ahLst/>
              <a:cxnLst/>
              <a:rect l="l" t="t" r="r" b="b"/>
              <a:pathLst>
                <a:path w="5823584" h="2847975">
                  <a:moveTo>
                    <a:pt x="5823585" y="0"/>
                  </a:moveTo>
                  <a:lnTo>
                    <a:pt x="0" y="0"/>
                  </a:lnTo>
                  <a:lnTo>
                    <a:pt x="0" y="2847975"/>
                  </a:lnTo>
                  <a:lnTo>
                    <a:pt x="5823585" y="2847975"/>
                  </a:lnTo>
                  <a:lnTo>
                    <a:pt x="5823585" y="0"/>
                  </a:lnTo>
                  <a:close/>
                </a:path>
              </a:pathLst>
            </a:custGeom>
            <a:solidFill>
              <a:srgbClr val="C1DE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48602" y="2062175"/>
              <a:ext cx="2847975" cy="28479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057400"/>
              <a:ext cx="243840" cy="2847975"/>
            </a:xfrm>
            <a:custGeom>
              <a:avLst/>
              <a:gdLst/>
              <a:ahLst/>
              <a:cxnLst/>
              <a:rect l="l" t="t" r="r" b="b"/>
              <a:pathLst>
                <a:path w="243840" h="2847975">
                  <a:moveTo>
                    <a:pt x="243840" y="0"/>
                  </a:moveTo>
                  <a:lnTo>
                    <a:pt x="0" y="0"/>
                  </a:lnTo>
                  <a:lnTo>
                    <a:pt x="0" y="2847975"/>
                  </a:lnTo>
                  <a:lnTo>
                    <a:pt x="243840" y="2847975"/>
                  </a:lnTo>
                  <a:lnTo>
                    <a:pt x="243840" y="0"/>
                  </a:lnTo>
                  <a:close/>
                </a:path>
              </a:pathLst>
            </a:custGeom>
            <a:solidFill>
              <a:srgbClr val="74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83215" y="2296985"/>
              <a:ext cx="4492523" cy="22685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83524" y="326555"/>
            <a:ext cx="22796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35" dirty="0">
                <a:solidFill>
                  <a:srgbClr val="FF6400"/>
                </a:solidFill>
                <a:latin typeface="Arial"/>
                <a:cs typeface="Arial"/>
              </a:rPr>
              <a:t>Window</a:t>
            </a:r>
            <a:r>
              <a:rPr sz="2800" b="1" spc="-40" dirty="0">
                <a:solidFill>
                  <a:srgbClr val="FF6400"/>
                </a:solidFill>
                <a:latin typeface="Arial"/>
                <a:cs typeface="Arial"/>
              </a:rPr>
              <a:t> </a:t>
            </a:r>
            <a:r>
              <a:rPr sz="2800" b="1" spc="-114" dirty="0">
                <a:solidFill>
                  <a:srgbClr val="FF6400"/>
                </a:solidFill>
                <a:latin typeface="Arial"/>
                <a:cs typeface="Arial"/>
              </a:rPr>
              <a:t>Live: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i="0" spc="-5" dirty="0">
                <a:latin typeface="Tahoma"/>
                <a:cs typeface="Tahoma"/>
              </a:rPr>
              <a:t>Bài </a:t>
            </a:r>
            <a:r>
              <a:rPr sz="1200" i="0" dirty="0">
                <a:latin typeface="Tahoma"/>
                <a:cs typeface="Tahoma"/>
              </a:rPr>
              <a:t>2: </a:t>
            </a:r>
            <a:r>
              <a:rPr sz="1200" i="0" spc="-140" dirty="0">
                <a:latin typeface="Tahoma"/>
                <a:cs typeface="Tahoma"/>
              </a:rPr>
              <a:t>Điện </a:t>
            </a:r>
            <a:r>
              <a:rPr sz="1200" i="0" spc="-10" dirty="0">
                <a:latin typeface="Tahoma"/>
                <a:cs typeface="Tahoma"/>
              </a:rPr>
              <a:t>toán </a:t>
            </a:r>
            <a:r>
              <a:rPr sz="1200" i="0" dirty="0">
                <a:latin typeface="Tahoma"/>
                <a:cs typeface="Tahoma"/>
              </a:rPr>
              <a:t>đám </a:t>
            </a:r>
            <a:r>
              <a:rPr sz="1200" i="0" spc="-5" dirty="0">
                <a:latin typeface="Tahoma"/>
                <a:cs typeface="Tahoma"/>
              </a:rPr>
              <a:t>mây </a:t>
            </a:r>
            <a:r>
              <a:rPr sz="1200" i="0" spc="-180" dirty="0">
                <a:latin typeface="Tahoma"/>
                <a:cs typeface="Tahoma"/>
              </a:rPr>
              <a:t>của </a:t>
            </a:r>
            <a:r>
              <a:rPr sz="1200" i="0" spc="-185" dirty="0">
                <a:latin typeface="Tahoma"/>
                <a:cs typeface="Tahoma"/>
              </a:rPr>
              <a:t>một </a:t>
            </a:r>
            <a:r>
              <a:rPr sz="1200" i="0" spc="-275" dirty="0">
                <a:latin typeface="Tahoma"/>
                <a:cs typeface="Tahoma"/>
              </a:rPr>
              <a:t>số </a:t>
            </a:r>
            <a:r>
              <a:rPr sz="1200" i="0" spc="-5" dirty="0">
                <a:latin typeface="Tahoma"/>
                <a:cs typeface="Tahoma"/>
              </a:rPr>
              <a:t>hãng  </a:t>
            </a:r>
            <a:r>
              <a:rPr sz="1200" i="0" spc="-185" dirty="0">
                <a:latin typeface="Tahoma"/>
                <a:cs typeface="Tahoma"/>
              </a:rPr>
              <a:t>nổi </a:t>
            </a:r>
            <a:r>
              <a:rPr sz="1200" i="0" spc="-120" dirty="0">
                <a:latin typeface="Tahoma"/>
                <a:cs typeface="Tahoma"/>
              </a:rPr>
              <a:t>tiếng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2252" y="939774"/>
            <a:ext cx="780669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270">
              <a:lnSpc>
                <a:spcPct val="100000"/>
              </a:lnSpc>
              <a:spcBef>
                <a:spcPts val="105"/>
              </a:spcBef>
            </a:pPr>
            <a:r>
              <a:rPr sz="2000" spc="-85" dirty="0">
                <a:latin typeface="Arial"/>
                <a:cs typeface="Arial"/>
              </a:rPr>
              <a:t>Tích </a:t>
            </a:r>
            <a:r>
              <a:rPr sz="2000" spc="-10" dirty="0">
                <a:latin typeface="Arial"/>
                <a:cs typeface="Arial"/>
              </a:rPr>
              <a:t>hợp </a:t>
            </a:r>
            <a:r>
              <a:rPr sz="2000" spc="-85" dirty="0">
                <a:latin typeface="Arial"/>
                <a:cs typeface="Arial"/>
              </a:rPr>
              <a:t>các </a:t>
            </a:r>
            <a:r>
              <a:rPr sz="2000" spc="10" dirty="0">
                <a:latin typeface="Arial"/>
                <a:cs typeface="Arial"/>
              </a:rPr>
              <a:t>dịch </a:t>
            </a:r>
            <a:r>
              <a:rPr sz="2000" spc="-10" dirty="0">
                <a:latin typeface="Arial"/>
                <a:cs typeface="Arial"/>
              </a:rPr>
              <a:t>vụ </a:t>
            </a:r>
            <a:r>
              <a:rPr sz="2000" spc="15" dirty="0">
                <a:latin typeface="Arial"/>
                <a:cs typeface="Arial"/>
              </a:rPr>
              <a:t>online </a:t>
            </a:r>
            <a:r>
              <a:rPr sz="2000" dirty="0">
                <a:latin typeface="Arial"/>
                <a:cs typeface="Arial"/>
              </a:rPr>
              <a:t>cho </a:t>
            </a:r>
            <a:r>
              <a:rPr sz="2000" spc="-85" dirty="0">
                <a:latin typeface="Arial"/>
                <a:cs typeface="Arial"/>
              </a:rPr>
              <a:t>các </a:t>
            </a:r>
            <a:r>
              <a:rPr sz="2000" spc="-30" dirty="0">
                <a:latin typeface="Arial"/>
                <a:cs typeface="Arial"/>
              </a:rPr>
              <a:t>khách </a:t>
            </a:r>
            <a:r>
              <a:rPr sz="2000" spc="5" dirty="0">
                <a:latin typeface="Arial"/>
                <a:cs typeface="Arial"/>
              </a:rPr>
              <a:t>hàng </a:t>
            </a:r>
            <a:r>
              <a:rPr sz="2000" spc="-10" dirty="0">
                <a:latin typeface="Arial"/>
                <a:cs typeface="Arial"/>
              </a:rPr>
              <a:t>có </a:t>
            </a:r>
            <a:r>
              <a:rPr sz="2000" spc="25" dirty="0">
                <a:latin typeface="Arial"/>
                <a:cs typeface="Arial"/>
              </a:rPr>
              <a:t>thể </a:t>
            </a:r>
            <a:r>
              <a:rPr sz="2000" spc="15" dirty="0">
                <a:latin typeface="Arial"/>
                <a:cs typeface="Arial"/>
              </a:rPr>
              <a:t>kết </a:t>
            </a:r>
            <a:r>
              <a:rPr sz="2000" spc="40" dirty="0">
                <a:latin typeface="Arial"/>
                <a:cs typeface="Arial"/>
              </a:rPr>
              <a:t>nối </a:t>
            </a:r>
            <a:r>
              <a:rPr sz="2000" spc="-90" dirty="0">
                <a:latin typeface="Arial"/>
                <a:cs typeface="Arial"/>
              </a:rPr>
              <a:t>và </a:t>
            </a:r>
            <a:r>
              <a:rPr sz="2000" spc="-35" dirty="0">
                <a:latin typeface="Arial"/>
                <a:cs typeface="Arial"/>
              </a:rPr>
              <a:t>chia  </a:t>
            </a:r>
            <a:r>
              <a:rPr sz="2000" spc="-110" dirty="0">
                <a:latin typeface="Arial"/>
                <a:cs typeface="Arial"/>
              </a:rPr>
              <a:t>sẻ </a:t>
            </a:r>
            <a:r>
              <a:rPr sz="2000" spc="-40" dirty="0">
                <a:latin typeface="Arial"/>
                <a:cs typeface="Arial"/>
              </a:rPr>
              <a:t>với</a:t>
            </a:r>
            <a:r>
              <a:rPr sz="2000" spc="9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nhau.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24" y="326555"/>
            <a:ext cx="22796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35" dirty="0">
                <a:solidFill>
                  <a:srgbClr val="FF6400"/>
                </a:solidFill>
                <a:latin typeface="Arial"/>
                <a:cs typeface="Arial"/>
              </a:rPr>
              <a:t>Window</a:t>
            </a:r>
            <a:r>
              <a:rPr b="1" spc="-40" dirty="0">
                <a:solidFill>
                  <a:srgbClr val="FF6400"/>
                </a:solidFill>
                <a:latin typeface="Arial"/>
                <a:cs typeface="Arial"/>
              </a:rPr>
              <a:t> </a:t>
            </a:r>
            <a:r>
              <a:rPr b="1" spc="-114" dirty="0">
                <a:solidFill>
                  <a:srgbClr val="FF6400"/>
                </a:solidFill>
                <a:latin typeface="Arial"/>
                <a:cs typeface="Arial"/>
              </a:rPr>
              <a:t>Live: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5531789" y="6364365"/>
            <a:ext cx="2962909" cy="402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i="0" spc="-5" dirty="0">
                <a:latin typeface="Tahoma"/>
                <a:cs typeface="Tahoma"/>
              </a:rPr>
              <a:t>Bài </a:t>
            </a:r>
            <a:r>
              <a:rPr sz="1200" i="0" dirty="0">
                <a:latin typeface="Tahoma"/>
                <a:cs typeface="Tahoma"/>
              </a:rPr>
              <a:t>2: </a:t>
            </a:r>
            <a:r>
              <a:rPr sz="1200" i="0" spc="-140" dirty="0">
                <a:latin typeface="Tahoma"/>
                <a:cs typeface="Tahoma"/>
              </a:rPr>
              <a:t>Điện </a:t>
            </a:r>
            <a:r>
              <a:rPr sz="1200" i="0" spc="-10" dirty="0">
                <a:latin typeface="Tahoma"/>
                <a:cs typeface="Tahoma"/>
              </a:rPr>
              <a:t>toán </a:t>
            </a:r>
            <a:r>
              <a:rPr sz="1200" i="0" dirty="0">
                <a:latin typeface="Tahoma"/>
                <a:cs typeface="Tahoma"/>
              </a:rPr>
              <a:t>đám </a:t>
            </a:r>
            <a:r>
              <a:rPr sz="1200" i="0" spc="-5" dirty="0">
                <a:latin typeface="Tahoma"/>
                <a:cs typeface="Tahoma"/>
              </a:rPr>
              <a:t>mây </a:t>
            </a:r>
            <a:r>
              <a:rPr sz="1200" i="0" spc="-180" dirty="0">
                <a:latin typeface="Tahoma"/>
                <a:cs typeface="Tahoma"/>
              </a:rPr>
              <a:t>của </a:t>
            </a:r>
            <a:r>
              <a:rPr sz="1200" i="0" spc="-185" dirty="0">
                <a:latin typeface="Tahoma"/>
                <a:cs typeface="Tahoma"/>
              </a:rPr>
              <a:t>một </a:t>
            </a:r>
            <a:r>
              <a:rPr sz="1200" i="0" spc="-275" dirty="0">
                <a:latin typeface="Tahoma"/>
                <a:cs typeface="Tahoma"/>
              </a:rPr>
              <a:t>số </a:t>
            </a:r>
            <a:r>
              <a:rPr sz="1200" i="0" spc="-5" dirty="0">
                <a:latin typeface="Tahoma"/>
                <a:cs typeface="Tahoma"/>
              </a:rPr>
              <a:t>hãng  </a:t>
            </a:r>
            <a:r>
              <a:rPr sz="1200" i="0" spc="-185" dirty="0">
                <a:latin typeface="Tahoma"/>
                <a:cs typeface="Tahoma"/>
              </a:rPr>
              <a:t>nổi </a:t>
            </a:r>
            <a:r>
              <a:rPr sz="1200" i="0" spc="-120" dirty="0">
                <a:latin typeface="Tahoma"/>
                <a:cs typeface="Tahoma"/>
              </a:rPr>
              <a:t>tiếng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24" y="939774"/>
            <a:ext cx="7974965" cy="3561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475" marR="591185" indent="-232410">
              <a:lnSpc>
                <a:spcPct val="100000"/>
              </a:lnSpc>
              <a:spcBef>
                <a:spcPts val="105"/>
              </a:spcBef>
              <a:buClr>
                <a:srgbClr val="FF6400"/>
              </a:buClr>
              <a:buFont typeface="Wingdings"/>
              <a:buChar char=""/>
              <a:tabLst>
                <a:tab pos="244475" algn="l"/>
              </a:tabLst>
            </a:pPr>
            <a:r>
              <a:rPr sz="2300" spc="-20" dirty="0">
                <a:latin typeface="Arial"/>
                <a:cs typeface="Arial"/>
              </a:rPr>
              <a:t>Extending </a:t>
            </a:r>
            <a:r>
              <a:rPr sz="2300" spc="-100" dirty="0">
                <a:latin typeface="Arial"/>
                <a:cs typeface="Arial"/>
              </a:rPr>
              <a:t>Live’s </a:t>
            </a:r>
            <a:r>
              <a:rPr sz="2300" spc="-125" dirty="0">
                <a:latin typeface="Arial"/>
                <a:cs typeface="Arial"/>
              </a:rPr>
              <a:t>Reach: </a:t>
            </a:r>
            <a:r>
              <a:rPr sz="2300" spc="-85" dirty="0">
                <a:latin typeface="Arial"/>
                <a:cs typeface="Arial"/>
              </a:rPr>
              <a:t>Tương </a:t>
            </a:r>
            <a:r>
              <a:rPr sz="2300" dirty="0">
                <a:latin typeface="Arial"/>
                <a:cs typeface="Arial"/>
              </a:rPr>
              <a:t>thích </a:t>
            </a:r>
            <a:r>
              <a:rPr sz="2300" spc="-45" dirty="0">
                <a:latin typeface="Arial"/>
                <a:cs typeface="Arial"/>
              </a:rPr>
              <a:t>với </a:t>
            </a:r>
            <a:r>
              <a:rPr sz="2300" spc="-35" dirty="0">
                <a:latin typeface="Arial"/>
                <a:cs typeface="Arial"/>
              </a:rPr>
              <a:t>khách </a:t>
            </a:r>
            <a:r>
              <a:rPr sz="2300" spc="5" dirty="0">
                <a:latin typeface="Arial"/>
                <a:cs typeface="Arial"/>
              </a:rPr>
              <a:t>hàng </a:t>
            </a:r>
            <a:r>
              <a:rPr sz="2300" spc="-60" dirty="0">
                <a:latin typeface="Arial"/>
                <a:cs typeface="Arial"/>
              </a:rPr>
              <a:t>của  </a:t>
            </a:r>
            <a:r>
              <a:rPr sz="2300" dirty="0">
                <a:latin typeface="Arial"/>
                <a:cs typeface="Arial"/>
              </a:rPr>
              <a:t>Windows </a:t>
            </a:r>
            <a:r>
              <a:rPr sz="2300" spc="-75" dirty="0">
                <a:latin typeface="Arial"/>
                <a:cs typeface="Arial"/>
              </a:rPr>
              <a:t>Live </a:t>
            </a:r>
            <a:r>
              <a:rPr sz="2300" spc="60" dirty="0">
                <a:latin typeface="Arial"/>
                <a:cs typeface="Arial"/>
              </a:rPr>
              <a:t>trong </a:t>
            </a:r>
            <a:r>
              <a:rPr sz="2300" spc="-40" dirty="0">
                <a:latin typeface="Arial"/>
                <a:cs typeface="Arial"/>
              </a:rPr>
              <a:t>việc </a:t>
            </a:r>
            <a:r>
              <a:rPr sz="2300" spc="35" dirty="0">
                <a:latin typeface="Arial"/>
                <a:cs typeface="Arial"/>
              </a:rPr>
              <a:t>thêm </a:t>
            </a:r>
            <a:r>
              <a:rPr sz="2300" spc="-20" dirty="0">
                <a:latin typeface="Arial"/>
                <a:cs typeface="Arial"/>
              </a:rPr>
              <a:t>nhà </a:t>
            </a:r>
            <a:r>
              <a:rPr sz="2300" spc="30" dirty="0">
                <a:latin typeface="Arial"/>
                <a:cs typeface="Arial"/>
              </a:rPr>
              <a:t>phát triển </a:t>
            </a:r>
            <a:r>
              <a:rPr sz="2300" spc="-10" dirty="0">
                <a:latin typeface="Arial"/>
                <a:cs typeface="Arial"/>
              </a:rPr>
              <a:t>thứ</a:t>
            </a:r>
            <a:r>
              <a:rPr sz="2300" spc="-315" dirty="0">
                <a:latin typeface="Arial"/>
                <a:cs typeface="Arial"/>
              </a:rPr>
              <a:t> </a:t>
            </a:r>
            <a:r>
              <a:rPr sz="2300" spc="-40" dirty="0">
                <a:latin typeface="Arial"/>
                <a:cs typeface="Arial"/>
              </a:rPr>
              <a:t>3</a:t>
            </a:r>
            <a:endParaRPr sz="2300">
              <a:latin typeface="Arial"/>
              <a:cs typeface="Arial"/>
            </a:endParaRPr>
          </a:p>
          <a:p>
            <a:pPr marL="244475" marR="5080" indent="-231775">
              <a:lnSpc>
                <a:spcPct val="100000"/>
              </a:lnSpc>
              <a:spcBef>
                <a:spcPts val="595"/>
              </a:spcBef>
              <a:buClr>
                <a:srgbClr val="FF6400"/>
              </a:buClr>
              <a:buFont typeface="Wingdings"/>
              <a:buChar char=""/>
              <a:tabLst>
                <a:tab pos="245110" algn="l"/>
              </a:tabLst>
            </a:pPr>
            <a:r>
              <a:rPr sz="2300" spc="10" dirty="0">
                <a:latin typeface="Arial"/>
                <a:cs typeface="Arial"/>
              </a:rPr>
              <a:t>Communicating </a:t>
            </a:r>
            <a:r>
              <a:rPr sz="2300" spc="-100" dirty="0">
                <a:latin typeface="Arial"/>
                <a:cs typeface="Arial"/>
              </a:rPr>
              <a:t>và </a:t>
            </a:r>
            <a:r>
              <a:rPr sz="2300" dirty="0">
                <a:latin typeface="Arial"/>
                <a:cs typeface="Arial"/>
              </a:rPr>
              <a:t>Collaborating: </a:t>
            </a:r>
            <a:r>
              <a:rPr sz="2300" spc="-30" dirty="0">
                <a:latin typeface="Arial"/>
                <a:cs typeface="Arial"/>
              </a:rPr>
              <a:t>Cung </a:t>
            </a:r>
            <a:r>
              <a:rPr sz="2300" spc="-40" dirty="0">
                <a:latin typeface="Arial"/>
                <a:cs typeface="Arial"/>
              </a:rPr>
              <a:t>cấp </a:t>
            </a:r>
            <a:r>
              <a:rPr sz="2300" dirty="0">
                <a:latin typeface="Arial"/>
                <a:cs typeface="Arial"/>
              </a:rPr>
              <a:t>cho </a:t>
            </a:r>
            <a:r>
              <a:rPr sz="2300" spc="-35" dirty="0">
                <a:latin typeface="Arial"/>
                <a:cs typeface="Arial"/>
              </a:rPr>
              <a:t>khách </a:t>
            </a:r>
            <a:r>
              <a:rPr sz="2300" spc="5" dirty="0">
                <a:latin typeface="Arial"/>
                <a:cs typeface="Arial"/>
              </a:rPr>
              <a:t>hàng  </a:t>
            </a:r>
            <a:r>
              <a:rPr sz="2300" spc="-35" dirty="0">
                <a:latin typeface="Arial"/>
                <a:cs typeface="Arial"/>
              </a:rPr>
              <a:t>khả </a:t>
            </a:r>
            <a:r>
              <a:rPr sz="2300" spc="5" dirty="0">
                <a:latin typeface="Arial"/>
                <a:cs typeface="Arial"/>
              </a:rPr>
              <a:t>năng </a:t>
            </a:r>
            <a:r>
              <a:rPr sz="2300" spc="15" dirty="0">
                <a:latin typeface="Arial"/>
                <a:cs typeface="Arial"/>
              </a:rPr>
              <a:t>kết </a:t>
            </a:r>
            <a:r>
              <a:rPr sz="2300" spc="45" dirty="0">
                <a:latin typeface="Arial"/>
                <a:cs typeface="Arial"/>
              </a:rPr>
              <a:t>nối </a:t>
            </a:r>
            <a:r>
              <a:rPr sz="2300" spc="-100" dirty="0">
                <a:latin typeface="Arial"/>
                <a:cs typeface="Arial"/>
              </a:rPr>
              <a:t>và </a:t>
            </a:r>
            <a:r>
              <a:rPr sz="2300" spc="55" dirty="0">
                <a:latin typeface="Arial"/>
                <a:cs typeface="Arial"/>
              </a:rPr>
              <a:t>phối </a:t>
            </a:r>
            <a:r>
              <a:rPr sz="2300" spc="-15" dirty="0">
                <a:latin typeface="Arial"/>
                <a:cs typeface="Arial"/>
              </a:rPr>
              <a:t>hợp </a:t>
            </a:r>
            <a:r>
              <a:rPr sz="2300" spc="60" dirty="0">
                <a:latin typeface="Arial"/>
                <a:cs typeface="Arial"/>
              </a:rPr>
              <a:t>trong </a:t>
            </a:r>
            <a:r>
              <a:rPr sz="2300" spc="30" dirty="0">
                <a:latin typeface="Arial"/>
                <a:cs typeface="Arial"/>
              </a:rPr>
              <a:t>Window</a:t>
            </a:r>
            <a:r>
              <a:rPr sz="2300" spc="-315" dirty="0">
                <a:latin typeface="Arial"/>
                <a:cs typeface="Arial"/>
              </a:rPr>
              <a:t> </a:t>
            </a:r>
            <a:r>
              <a:rPr sz="2300" spc="-90" dirty="0">
                <a:latin typeface="Arial"/>
                <a:cs typeface="Arial"/>
              </a:rPr>
              <a:t>Live.</a:t>
            </a:r>
            <a:endParaRPr sz="2300">
              <a:latin typeface="Arial"/>
              <a:cs typeface="Arial"/>
            </a:endParaRPr>
          </a:p>
          <a:p>
            <a:pPr marL="244475" indent="-232410">
              <a:lnSpc>
                <a:spcPct val="100000"/>
              </a:lnSpc>
              <a:spcBef>
                <a:spcPts val="600"/>
              </a:spcBef>
              <a:buClr>
                <a:srgbClr val="FF6400"/>
              </a:buClr>
              <a:buFont typeface="Wingdings"/>
              <a:buChar char=""/>
              <a:tabLst>
                <a:tab pos="245110" algn="l"/>
              </a:tabLst>
            </a:pPr>
            <a:r>
              <a:rPr sz="2300" dirty="0">
                <a:latin typeface="Arial"/>
                <a:cs typeface="Arial"/>
              </a:rPr>
              <a:t>Windows </a:t>
            </a:r>
            <a:r>
              <a:rPr sz="2300" spc="-75" dirty="0">
                <a:latin typeface="Arial"/>
                <a:cs typeface="Arial"/>
              </a:rPr>
              <a:t>Live </a:t>
            </a:r>
            <a:r>
              <a:rPr sz="2300" spc="-70" dirty="0">
                <a:latin typeface="Arial"/>
                <a:cs typeface="Arial"/>
              </a:rPr>
              <a:t>SkyDrive: </a:t>
            </a:r>
            <a:r>
              <a:rPr sz="2300" spc="-30" dirty="0">
                <a:latin typeface="Arial"/>
                <a:cs typeface="Arial"/>
              </a:rPr>
              <a:t>Cung </a:t>
            </a:r>
            <a:r>
              <a:rPr sz="2300" spc="-40" dirty="0">
                <a:latin typeface="Arial"/>
                <a:cs typeface="Arial"/>
              </a:rPr>
              <a:t>cấp </a:t>
            </a:r>
            <a:r>
              <a:rPr sz="2300" spc="-35" dirty="0">
                <a:latin typeface="Arial"/>
                <a:cs typeface="Arial"/>
              </a:rPr>
              <a:t>khả </a:t>
            </a:r>
            <a:r>
              <a:rPr sz="2300" spc="5" dirty="0">
                <a:latin typeface="Arial"/>
                <a:cs typeface="Arial"/>
              </a:rPr>
              <a:t>năng </a:t>
            </a:r>
            <a:r>
              <a:rPr sz="2300" spc="-40" dirty="0">
                <a:latin typeface="Arial"/>
                <a:cs typeface="Arial"/>
              </a:rPr>
              <a:t>lưu </a:t>
            </a:r>
            <a:r>
              <a:rPr sz="2300" spc="-5" dirty="0">
                <a:latin typeface="Arial"/>
                <a:cs typeface="Arial"/>
              </a:rPr>
              <a:t>trữ </a:t>
            </a:r>
            <a:r>
              <a:rPr sz="2300" spc="-60" dirty="0">
                <a:latin typeface="Arial"/>
                <a:cs typeface="Arial"/>
              </a:rPr>
              <a:t>của</a:t>
            </a:r>
            <a:r>
              <a:rPr sz="2300" dirty="0">
                <a:latin typeface="Arial"/>
                <a:cs typeface="Arial"/>
              </a:rPr>
              <a:t> </a:t>
            </a:r>
            <a:r>
              <a:rPr sz="2300" spc="55" dirty="0">
                <a:latin typeface="Arial"/>
                <a:cs typeface="Arial"/>
              </a:rPr>
              <a:t>mỗi</a:t>
            </a:r>
            <a:endParaRPr sz="2300">
              <a:latin typeface="Arial"/>
              <a:cs typeface="Arial"/>
            </a:endParaRPr>
          </a:p>
          <a:p>
            <a:pPr marL="245110">
              <a:lnSpc>
                <a:spcPct val="100000"/>
              </a:lnSpc>
            </a:pPr>
            <a:r>
              <a:rPr sz="2300" spc="-35" dirty="0">
                <a:latin typeface="Arial"/>
                <a:cs typeface="Arial"/>
              </a:rPr>
              <a:t>khách </a:t>
            </a:r>
            <a:r>
              <a:rPr sz="2300" spc="5" dirty="0">
                <a:latin typeface="Arial"/>
                <a:cs typeface="Arial"/>
              </a:rPr>
              <a:t>hàng </a:t>
            </a:r>
            <a:r>
              <a:rPr sz="2300" spc="-25" dirty="0">
                <a:latin typeface="Arial"/>
                <a:cs typeface="Arial"/>
              </a:rPr>
              <a:t>từ </a:t>
            </a:r>
            <a:r>
              <a:rPr sz="2300" spc="-155" dirty="0">
                <a:latin typeface="Arial"/>
                <a:cs typeface="Arial"/>
              </a:rPr>
              <a:t>5GB </a:t>
            </a:r>
            <a:r>
              <a:rPr sz="2300" spc="5" dirty="0">
                <a:latin typeface="Arial"/>
                <a:cs typeface="Arial"/>
              </a:rPr>
              <a:t>đến</a:t>
            </a:r>
            <a:r>
              <a:rPr sz="2300" spc="35" dirty="0">
                <a:latin typeface="Arial"/>
                <a:cs typeface="Arial"/>
              </a:rPr>
              <a:t> </a:t>
            </a:r>
            <a:r>
              <a:rPr sz="2300" spc="-130" dirty="0">
                <a:latin typeface="Arial"/>
                <a:cs typeface="Arial"/>
              </a:rPr>
              <a:t>25GB.</a:t>
            </a:r>
            <a:endParaRPr sz="2300">
              <a:latin typeface="Arial"/>
              <a:cs typeface="Arial"/>
            </a:endParaRPr>
          </a:p>
          <a:p>
            <a:pPr marL="245745" indent="-232410">
              <a:lnSpc>
                <a:spcPct val="100000"/>
              </a:lnSpc>
              <a:spcBef>
                <a:spcPts val="600"/>
              </a:spcBef>
              <a:buClr>
                <a:srgbClr val="FF6400"/>
              </a:buClr>
              <a:buFont typeface="Wingdings"/>
              <a:buChar char=""/>
              <a:tabLst>
                <a:tab pos="246379" algn="l"/>
              </a:tabLst>
            </a:pPr>
            <a:r>
              <a:rPr sz="2300" dirty="0">
                <a:latin typeface="Arial"/>
                <a:cs typeface="Arial"/>
              </a:rPr>
              <a:t>Windows </a:t>
            </a:r>
            <a:r>
              <a:rPr sz="2300" spc="-75" dirty="0">
                <a:latin typeface="Arial"/>
                <a:cs typeface="Arial"/>
              </a:rPr>
              <a:t>Live </a:t>
            </a:r>
            <a:r>
              <a:rPr sz="2300" spc="-40" dirty="0">
                <a:latin typeface="Arial"/>
                <a:cs typeface="Arial"/>
              </a:rPr>
              <a:t>Messenger: </a:t>
            </a:r>
            <a:r>
              <a:rPr sz="2300" spc="-50" dirty="0">
                <a:latin typeface="Arial"/>
                <a:cs typeface="Arial"/>
              </a:rPr>
              <a:t>Cho </a:t>
            </a:r>
            <a:r>
              <a:rPr sz="2300" spc="20" dirty="0">
                <a:latin typeface="Arial"/>
                <a:cs typeface="Arial"/>
              </a:rPr>
              <a:t>phép </a:t>
            </a:r>
            <a:r>
              <a:rPr sz="2300" spc="-35" dirty="0">
                <a:latin typeface="Arial"/>
                <a:cs typeface="Arial"/>
              </a:rPr>
              <a:t>người </a:t>
            </a:r>
            <a:r>
              <a:rPr sz="2300" spc="45" dirty="0">
                <a:latin typeface="Arial"/>
                <a:cs typeface="Arial"/>
              </a:rPr>
              <a:t>dùng</a:t>
            </a:r>
            <a:r>
              <a:rPr sz="2300" spc="-55" dirty="0">
                <a:latin typeface="Arial"/>
                <a:cs typeface="Arial"/>
              </a:rPr>
              <a:t> </a:t>
            </a:r>
            <a:r>
              <a:rPr sz="2300" spc="-10" dirty="0">
                <a:latin typeface="Arial"/>
                <a:cs typeface="Arial"/>
              </a:rPr>
              <a:t>chat</a:t>
            </a:r>
            <a:endParaRPr sz="2300">
              <a:latin typeface="Arial"/>
              <a:cs typeface="Arial"/>
            </a:endParaRPr>
          </a:p>
          <a:p>
            <a:pPr marL="245745" indent="-232410">
              <a:lnSpc>
                <a:spcPct val="100000"/>
              </a:lnSpc>
              <a:spcBef>
                <a:spcPts val="600"/>
              </a:spcBef>
              <a:buClr>
                <a:srgbClr val="FF6400"/>
              </a:buClr>
              <a:buFont typeface="Wingdings"/>
              <a:buChar char=""/>
              <a:tabLst>
                <a:tab pos="246379" algn="l"/>
              </a:tabLst>
            </a:pPr>
            <a:r>
              <a:rPr sz="2300" dirty="0">
                <a:latin typeface="Arial"/>
                <a:cs typeface="Arial"/>
              </a:rPr>
              <a:t>Windows </a:t>
            </a:r>
            <a:r>
              <a:rPr sz="2300" spc="-75" dirty="0">
                <a:latin typeface="Arial"/>
                <a:cs typeface="Arial"/>
              </a:rPr>
              <a:t>Live </a:t>
            </a:r>
            <a:r>
              <a:rPr sz="2300" spc="30" dirty="0">
                <a:latin typeface="Arial"/>
                <a:cs typeface="Arial"/>
              </a:rPr>
              <a:t>Hotmail</a:t>
            </a:r>
            <a:endParaRPr sz="2300">
              <a:latin typeface="Arial"/>
              <a:cs typeface="Arial"/>
            </a:endParaRPr>
          </a:p>
          <a:p>
            <a:pPr marL="245745" indent="-232410">
              <a:lnSpc>
                <a:spcPct val="100000"/>
              </a:lnSpc>
              <a:spcBef>
                <a:spcPts val="600"/>
              </a:spcBef>
              <a:buClr>
                <a:srgbClr val="FF6400"/>
              </a:buClr>
              <a:buFont typeface="Wingdings"/>
              <a:buChar char=""/>
              <a:tabLst>
                <a:tab pos="246379" algn="l"/>
              </a:tabLst>
            </a:pPr>
            <a:r>
              <a:rPr sz="2300" dirty="0">
                <a:latin typeface="Arial"/>
                <a:cs typeface="Arial"/>
              </a:rPr>
              <a:t>Windows </a:t>
            </a:r>
            <a:r>
              <a:rPr sz="2300" spc="-75" dirty="0">
                <a:latin typeface="Arial"/>
                <a:cs typeface="Arial"/>
              </a:rPr>
              <a:t>Live </a:t>
            </a:r>
            <a:r>
              <a:rPr sz="2300" spc="-35" dirty="0">
                <a:latin typeface="Arial"/>
                <a:cs typeface="Arial"/>
              </a:rPr>
              <a:t>Groups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24" y="326555"/>
            <a:ext cx="5694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solidFill>
                  <a:srgbClr val="FF6400"/>
                </a:solidFill>
                <a:latin typeface="Arial"/>
                <a:cs typeface="Arial"/>
              </a:rPr>
              <a:t>Điện </a:t>
            </a:r>
            <a:r>
              <a:rPr b="1" spc="5" dirty="0">
                <a:solidFill>
                  <a:srgbClr val="FF6400"/>
                </a:solidFill>
                <a:latin typeface="Arial"/>
                <a:cs typeface="Arial"/>
              </a:rPr>
              <a:t>toán </a:t>
            </a:r>
            <a:r>
              <a:rPr b="1" spc="20" dirty="0">
                <a:solidFill>
                  <a:srgbClr val="FF6400"/>
                </a:solidFill>
                <a:latin typeface="Arial"/>
                <a:cs typeface="Arial"/>
              </a:rPr>
              <a:t>đám </a:t>
            </a:r>
            <a:r>
              <a:rPr b="1" spc="-20" dirty="0">
                <a:solidFill>
                  <a:srgbClr val="FF6400"/>
                </a:solidFill>
                <a:latin typeface="Arial"/>
                <a:cs typeface="Arial"/>
              </a:rPr>
              <a:t>mây </a:t>
            </a:r>
            <a:r>
              <a:rPr b="1" spc="-100" dirty="0">
                <a:solidFill>
                  <a:srgbClr val="FF6400"/>
                </a:solidFill>
                <a:latin typeface="Arial"/>
                <a:cs typeface="Arial"/>
              </a:rPr>
              <a:t>của</a:t>
            </a:r>
            <a:r>
              <a:rPr b="1" spc="25" dirty="0">
                <a:solidFill>
                  <a:srgbClr val="FF6400"/>
                </a:solidFill>
                <a:latin typeface="Arial"/>
                <a:cs typeface="Arial"/>
              </a:rPr>
              <a:t> </a:t>
            </a:r>
            <a:r>
              <a:rPr b="1" spc="10" dirty="0">
                <a:solidFill>
                  <a:srgbClr val="FF6400"/>
                </a:solidFill>
                <a:latin typeface="Arial"/>
                <a:cs typeface="Arial"/>
              </a:rPr>
              <a:t>Microsoft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5531789" y="6364365"/>
            <a:ext cx="2962909" cy="402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i="0" spc="-5" dirty="0">
                <a:latin typeface="Tahoma"/>
                <a:cs typeface="Tahoma"/>
              </a:rPr>
              <a:t>Bài </a:t>
            </a:r>
            <a:r>
              <a:rPr sz="1200" i="0" dirty="0">
                <a:latin typeface="Tahoma"/>
                <a:cs typeface="Tahoma"/>
              </a:rPr>
              <a:t>2: </a:t>
            </a:r>
            <a:r>
              <a:rPr sz="1200" i="0" spc="-140" dirty="0">
                <a:latin typeface="Tahoma"/>
                <a:cs typeface="Tahoma"/>
              </a:rPr>
              <a:t>Điện </a:t>
            </a:r>
            <a:r>
              <a:rPr sz="1200" i="0" spc="-10" dirty="0">
                <a:latin typeface="Tahoma"/>
                <a:cs typeface="Tahoma"/>
              </a:rPr>
              <a:t>toán </a:t>
            </a:r>
            <a:r>
              <a:rPr sz="1200" i="0" dirty="0">
                <a:latin typeface="Tahoma"/>
                <a:cs typeface="Tahoma"/>
              </a:rPr>
              <a:t>đám </a:t>
            </a:r>
            <a:r>
              <a:rPr sz="1200" i="0" spc="-5" dirty="0">
                <a:latin typeface="Tahoma"/>
                <a:cs typeface="Tahoma"/>
              </a:rPr>
              <a:t>mây </a:t>
            </a:r>
            <a:r>
              <a:rPr sz="1200" i="0" spc="-180" dirty="0">
                <a:latin typeface="Tahoma"/>
                <a:cs typeface="Tahoma"/>
              </a:rPr>
              <a:t>của </a:t>
            </a:r>
            <a:r>
              <a:rPr sz="1200" i="0" spc="-185" dirty="0">
                <a:latin typeface="Tahoma"/>
                <a:cs typeface="Tahoma"/>
              </a:rPr>
              <a:t>một </a:t>
            </a:r>
            <a:r>
              <a:rPr sz="1200" i="0" spc="-275" dirty="0">
                <a:latin typeface="Tahoma"/>
                <a:cs typeface="Tahoma"/>
              </a:rPr>
              <a:t>số </a:t>
            </a:r>
            <a:r>
              <a:rPr sz="1200" i="0" spc="-5" dirty="0">
                <a:latin typeface="Tahoma"/>
                <a:cs typeface="Tahoma"/>
              </a:rPr>
              <a:t>hãng  </a:t>
            </a:r>
            <a:r>
              <a:rPr sz="1200" i="0" spc="-185" dirty="0">
                <a:latin typeface="Tahoma"/>
                <a:cs typeface="Tahoma"/>
              </a:rPr>
              <a:t>nổi </a:t>
            </a:r>
            <a:r>
              <a:rPr sz="1200" i="0" spc="-120" dirty="0">
                <a:latin typeface="Tahoma"/>
                <a:cs typeface="Tahoma"/>
              </a:rPr>
              <a:t>tiếng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24" y="939774"/>
            <a:ext cx="8054975" cy="4613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475" marR="116205" indent="-232410">
              <a:lnSpc>
                <a:spcPct val="100000"/>
              </a:lnSpc>
              <a:spcBef>
                <a:spcPts val="105"/>
              </a:spcBef>
              <a:buClr>
                <a:srgbClr val="FF6400"/>
              </a:buClr>
              <a:buFont typeface="Wingdings"/>
              <a:buChar char=""/>
              <a:tabLst>
                <a:tab pos="244475" algn="l"/>
              </a:tabLst>
            </a:pPr>
            <a:r>
              <a:rPr sz="2300" b="1" spc="-80" dirty="0">
                <a:latin typeface="Arial"/>
                <a:cs typeface="Arial"/>
              </a:rPr>
              <a:t>Exchange </a:t>
            </a:r>
            <a:r>
              <a:rPr sz="2300" b="1" spc="-35" dirty="0">
                <a:latin typeface="Arial"/>
                <a:cs typeface="Arial"/>
              </a:rPr>
              <a:t>Online: </a:t>
            </a:r>
            <a:r>
              <a:rPr sz="2300" spc="-155" dirty="0">
                <a:latin typeface="Arial"/>
                <a:cs typeface="Arial"/>
              </a:rPr>
              <a:t>Là </a:t>
            </a:r>
            <a:r>
              <a:rPr sz="2300" spc="15" dirty="0">
                <a:latin typeface="Arial"/>
                <a:cs typeface="Arial"/>
              </a:rPr>
              <a:t>dịch </a:t>
            </a:r>
            <a:r>
              <a:rPr sz="2300" spc="-15" dirty="0">
                <a:latin typeface="Arial"/>
                <a:cs typeface="Arial"/>
              </a:rPr>
              <a:t>vụ </a:t>
            </a:r>
            <a:r>
              <a:rPr sz="2300" spc="-10" dirty="0">
                <a:latin typeface="Arial"/>
                <a:cs typeface="Arial"/>
              </a:rPr>
              <a:t>nhắn </a:t>
            </a:r>
            <a:r>
              <a:rPr sz="2300" spc="70" dirty="0">
                <a:latin typeface="Arial"/>
                <a:cs typeface="Arial"/>
              </a:rPr>
              <a:t>tin </a:t>
            </a:r>
            <a:r>
              <a:rPr sz="2300" spc="-185" dirty="0">
                <a:latin typeface="Arial"/>
                <a:cs typeface="Arial"/>
              </a:rPr>
              <a:t>sử </a:t>
            </a:r>
            <a:r>
              <a:rPr sz="2300" spc="50" dirty="0">
                <a:latin typeface="Arial"/>
                <a:cs typeface="Arial"/>
              </a:rPr>
              <a:t>dụng </a:t>
            </a:r>
            <a:r>
              <a:rPr sz="2300" spc="60" dirty="0">
                <a:latin typeface="Arial"/>
                <a:cs typeface="Arial"/>
              </a:rPr>
              <a:t>trong </a:t>
            </a:r>
            <a:r>
              <a:rPr sz="2300" spc="10" dirty="0">
                <a:latin typeface="Arial"/>
                <a:cs typeface="Arial"/>
              </a:rPr>
              <a:t>doanh  </a:t>
            </a:r>
            <a:r>
              <a:rPr sz="2300" spc="25" dirty="0">
                <a:latin typeface="Arial"/>
                <a:cs typeface="Arial"/>
              </a:rPr>
              <a:t>nghiệp </a:t>
            </a:r>
            <a:r>
              <a:rPr sz="2300" spc="-75" dirty="0">
                <a:latin typeface="Arial"/>
                <a:cs typeface="Arial"/>
              </a:rPr>
              <a:t>dựa </a:t>
            </a:r>
            <a:r>
              <a:rPr sz="2300" spc="20" dirty="0">
                <a:latin typeface="Arial"/>
                <a:cs typeface="Arial"/>
              </a:rPr>
              <a:t>trên </a:t>
            </a:r>
            <a:r>
              <a:rPr sz="2300" spc="30" dirty="0">
                <a:latin typeface="Arial"/>
                <a:cs typeface="Arial"/>
              </a:rPr>
              <a:t>Microsoft </a:t>
            </a:r>
            <a:r>
              <a:rPr sz="2300" spc="-80">
                <a:latin typeface="Arial"/>
                <a:cs typeface="Arial"/>
              </a:rPr>
              <a:t>Exchange </a:t>
            </a:r>
            <a:r>
              <a:rPr sz="2300" spc="-65" smtClean="0">
                <a:latin typeface="Arial"/>
                <a:cs typeface="Arial"/>
              </a:rPr>
              <a:t>Server</a:t>
            </a:r>
            <a:r>
              <a:rPr sz="2300" spc="-60" smtClean="0">
                <a:latin typeface="Arial"/>
                <a:cs typeface="Arial"/>
              </a:rPr>
              <a:t>. </a:t>
            </a:r>
            <a:r>
              <a:rPr sz="2300" spc="65" dirty="0">
                <a:latin typeface="Arial"/>
                <a:cs typeface="Arial"/>
              </a:rPr>
              <a:t>Nó </a:t>
            </a:r>
            <a:r>
              <a:rPr sz="2300" spc="10" dirty="0">
                <a:latin typeface="Arial"/>
                <a:cs typeface="Arial"/>
              </a:rPr>
              <a:t>cung  </a:t>
            </a:r>
            <a:r>
              <a:rPr sz="2300" spc="-40" dirty="0">
                <a:latin typeface="Arial"/>
                <a:cs typeface="Arial"/>
              </a:rPr>
              <a:t>cấp </a:t>
            </a:r>
            <a:r>
              <a:rPr sz="2300" spc="-10" dirty="0">
                <a:latin typeface="Arial"/>
                <a:cs typeface="Arial"/>
              </a:rPr>
              <a:t>những </a:t>
            </a:r>
            <a:r>
              <a:rPr sz="2300" spc="25" dirty="0">
                <a:latin typeface="Arial"/>
                <a:cs typeface="Arial"/>
              </a:rPr>
              <a:t>tính </a:t>
            </a:r>
            <a:r>
              <a:rPr sz="2300" spc="5" dirty="0">
                <a:latin typeface="Arial"/>
                <a:cs typeface="Arial"/>
              </a:rPr>
              <a:t>năng </a:t>
            </a:r>
            <a:r>
              <a:rPr sz="2300" spc="-20" dirty="0">
                <a:latin typeface="Arial"/>
                <a:cs typeface="Arial"/>
              </a:rPr>
              <a:t>chính</a:t>
            </a:r>
            <a:r>
              <a:rPr sz="2300" spc="-195" dirty="0">
                <a:latin typeface="Arial"/>
                <a:cs typeface="Arial"/>
              </a:rPr>
              <a:t> </a:t>
            </a:r>
            <a:r>
              <a:rPr sz="2300" spc="-70" dirty="0">
                <a:latin typeface="Arial"/>
                <a:cs typeface="Arial"/>
              </a:rPr>
              <a:t>như:</a:t>
            </a:r>
            <a:endParaRPr sz="2300">
              <a:latin typeface="Arial"/>
              <a:cs typeface="Arial"/>
            </a:endParaRPr>
          </a:p>
          <a:p>
            <a:pPr marL="476250" lvl="1" indent="-232410">
              <a:lnSpc>
                <a:spcPct val="100000"/>
              </a:lnSpc>
              <a:spcBef>
                <a:spcPts val="595"/>
              </a:spcBef>
              <a:buClr>
                <a:srgbClr val="FF6400"/>
              </a:buClr>
              <a:buChar char="•"/>
              <a:tabLst>
                <a:tab pos="476250" algn="l"/>
                <a:tab pos="476884" algn="l"/>
              </a:tabLst>
            </a:pPr>
            <a:r>
              <a:rPr sz="2300" spc="-155" dirty="0">
                <a:latin typeface="Arial"/>
                <a:cs typeface="Arial"/>
              </a:rPr>
              <a:t>5GB</a:t>
            </a:r>
            <a:r>
              <a:rPr sz="2300" spc="-50" dirty="0">
                <a:latin typeface="Arial"/>
                <a:cs typeface="Arial"/>
              </a:rPr>
              <a:t> </a:t>
            </a:r>
            <a:r>
              <a:rPr sz="2300" spc="10" dirty="0">
                <a:latin typeface="Arial"/>
                <a:cs typeface="Arial"/>
              </a:rPr>
              <a:t>mailbox</a:t>
            </a:r>
            <a:endParaRPr sz="2300">
              <a:latin typeface="Arial"/>
              <a:cs typeface="Arial"/>
            </a:endParaRPr>
          </a:p>
          <a:p>
            <a:pPr marL="476250" lvl="1" indent="-232410">
              <a:lnSpc>
                <a:spcPct val="100000"/>
              </a:lnSpc>
              <a:spcBef>
                <a:spcPts val="600"/>
              </a:spcBef>
              <a:buClr>
                <a:srgbClr val="FF6400"/>
              </a:buClr>
              <a:buChar char="•"/>
              <a:tabLst>
                <a:tab pos="476250" algn="l"/>
                <a:tab pos="476884" algn="l"/>
              </a:tabLst>
            </a:pPr>
            <a:r>
              <a:rPr sz="2300" spc="40" dirty="0">
                <a:latin typeface="Arial"/>
                <a:cs typeface="Arial"/>
              </a:rPr>
              <a:t>Outlook</a:t>
            </a:r>
            <a:r>
              <a:rPr sz="2300" spc="-65" dirty="0">
                <a:latin typeface="Arial"/>
                <a:cs typeface="Arial"/>
              </a:rPr>
              <a:t> </a:t>
            </a:r>
            <a:r>
              <a:rPr sz="2300" spc="15" dirty="0">
                <a:latin typeface="Arial"/>
                <a:cs typeface="Arial"/>
              </a:rPr>
              <a:t>client</a:t>
            </a:r>
            <a:endParaRPr sz="2300">
              <a:latin typeface="Arial"/>
              <a:cs typeface="Arial"/>
            </a:endParaRPr>
          </a:p>
          <a:p>
            <a:pPr marL="476884" lvl="1" indent="-232410">
              <a:lnSpc>
                <a:spcPct val="100000"/>
              </a:lnSpc>
              <a:spcBef>
                <a:spcPts val="600"/>
              </a:spcBef>
              <a:buClr>
                <a:srgbClr val="FF6400"/>
              </a:buClr>
              <a:buChar char="•"/>
              <a:tabLst>
                <a:tab pos="476884" algn="l"/>
                <a:tab pos="477520" algn="l"/>
              </a:tabLst>
            </a:pPr>
            <a:r>
              <a:rPr sz="2300" spc="40" dirty="0">
                <a:latin typeface="Arial"/>
                <a:cs typeface="Arial"/>
              </a:rPr>
              <a:t>Outlook </a:t>
            </a:r>
            <a:r>
              <a:rPr sz="2300" spc="-30" dirty="0">
                <a:latin typeface="Arial"/>
                <a:cs typeface="Arial"/>
              </a:rPr>
              <a:t>Web</a:t>
            </a:r>
            <a:r>
              <a:rPr sz="2300" spc="-110" dirty="0">
                <a:latin typeface="Arial"/>
                <a:cs typeface="Arial"/>
              </a:rPr>
              <a:t> Access</a:t>
            </a:r>
            <a:endParaRPr sz="2300">
              <a:latin typeface="Arial"/>
              <a:cs typeface="Arial"/>
            </a:endParaRPr>
          </a:p>
          <a:p>
            <a:pPr marL="245745" marR="379095" indent="-232410">
              <a:lnSpc>
                <a:spcPct val="100000"/>
              </a:lnSpc>
              <a:spcBef>
                <a:spcPts val="600"/>
              </a:spcBef>
              <a:buClr>
                <a:srgbClr val="FF6400"/>
              </a:buClr>
              <a:buFont typeface="Wingdings"/>
              <a:buChar char=""/>
              <a:tabLst>
                <a:tab pos="245745" algn="l"/>
              </a:tabLst>
            </a:pPr>
            <a:r>
              <a:rPr sz="2300" b="1" spc="-20" dirty="0">
                <a:latin typeface="Arial"/>
                <a:cs typeface="Arial"/>
              </a:rPr>
              <a:t>Sharepoint </a:t>
            </a:r>
            <a:r>
              <a:rPr sz="2300" b="1" spc="-90" dirty="0">
                <a:latin typeface="Arial"/>
                <a:cs typeface="Arial"/>
              </a:rPr>
              <a:t>Services: </a:t>
            </a:r>
            <a:r>
              <a:rPr sz="2300" spc="30" dirty="0">
                <a:latin typeface="Arial"/>
                <a:cs typeface="Arial"/>
              </a:rPr>
              <a:t>Microsoft </a:t>
            </a:r>
            <a:r>
              <a:rPr sz="2300" spc="10" dirty="0">
                <a:latin typeface="Arial"/>
                <a:cs typeface="Arial"/>
              </a:rPr>
              <a:t>cung </a:t>
            </a:r>
            <a:r>
              <a:rPr sz="2300" spc="-40" dirty="0">
                <a:latin typeface="Arial"/>
                <a:cs typeface="Arial"/>
              </a:rPr>
              <a:t>cấp </a:t>
            </a:r>
            <a:r>
              <a:rPr sz="2300" spc="15" dirty="0">
                <a:latin typeface="Arial"/>
                <a:cs typeface="Arial"/>
              </a:rPr>
              <a:t>dịch </a:t>
            </a:r>
            <a:r>
              <a:rPr sz="2300" spc="-15" dirty="0">
                <a:latin typeface="Arial"/>
                <a:cs typeface="Arial"/>
              </a:rPr>
              <a:t>vụ  </a:t>
            </a:r>
            <a:r>
              <a:rPr sz="2300" spc="-60" dirty="0">
                <a:latin typeface="Arial"/>
                <a:cs typeface="Arial"/>
              </a:rPr>
              <a:t>SharePoint, </a:t>
            </a:r>
            <a:r>
              <a:rPr sz="2300" spc="10" dirty="0">
                <a:latin typeface="Arial"/>
                <a:cs typeface="Arial"/>
              </a:rPr>
              <a:t>cung </a:t>
            </a:r>
            <a:r>
              <a:rPr sz="2300" spc="-40" dirty="0">
                <a:latin typeface="Arial"/>
                <a:cs typeface="Arial"/>
              </a:rPr>
              <a:t>cấp </a:t>
            </a:r>
            <a:r>
              <a:rPr sz="2300" spc="15" dirty="0">
                <a:latin typeface="Arial"/>
                <a:cs typeface="Arial"/>
              </a:rPr>
              <a:t>giải pháp </a:t>
            </a:r>
            <a:r>
              <a:rPr sz="2300" dirty="0">
                <a:latin typeface="Arial"/>
                <a:cs typeface="Arial"/>
              </a:rPr>
              <a:t>cho </a:t>
            </a:r>
            <a:r>
              <a:rPr sz="2300" spc="-95" dirty="0">
                <a:latin typeface="Arial"/>
                <a:cs typeface="Arial"/>
              </a:rPr>
              <a:t>các </a:t>
            </a:r>
            <a:r>
              <a:rPr sz="2300" spc="45" dirty="0">
                <a:latin typeface="Arial"/>
                <a:cs typeface="Arial"/>
              </a:rPr>
              <a:t>nhóm </a:t>
            </a:r>
            <a:r>
              <a:rPr sz="2300" dirty="0">
                <a:latin typeface="Arial"/>
                <a:cs typeface="Arial"/>
              </a:rPr>
              <a:t>làm </a:t>
            </a:r>
            <a:r>
              <a:rPr sz="2300" spc="-40" dirty="0">
                <a:latin typeface="Arial"/>
                <a:cs typeface="Arial"/>
              </a:rPr>
              <a:t>việc </a:t>
            </a:r>
            <a:r>
              <a:rPr sz="2300" spc="-5" dirty="0">
                <a:latin typeface="Arial"/>
                <a:cs typeface="Arial"/>
              </a:rPr>
              <a:t>dễ  </a:t>
            </a:r>
            <a:r>
              <a:rPr sz="2300" spc="15" dirty="0">
                <a:latin typeface="Arial"/>
                <a:cs typeface="Arial"/>
              </a:rPr>
              <a:t>dàng </a:t>
            </a:r>
            <a:r>
              <a:rPr sz="2300" spc="-60" dirty="0">
                <a:latin typeface="Arial"/>
                <a:cs typeface="Arial"/>
              </a:rPr>
              <a:t>hơn. </a:t>
            </a:r>
            <a:r>
              <a:rPr sz="2300" spc="-90" dirty="0">
                <a:latin typeface="Arial"/>
                <a:cs typeface="Arial"/>
              </a:rPr>
              <a:t>Tại </a:t>
            </a:r>
            <a:r>
              <a:rPr sz="2300" spc="-25" dirty="0">
                <a:latin typeface="Arial"/>
                <a:cs typeface="Arial"/>
              </a:rPr>
              <a:t>đây </a:t>
            </a:r>
            <a:r>
              <a:rPr sz="2300" spc="-35" dirty="0">
                <a:latin typeface="Arial"/>
                <a:cs typeface="Arial"/>
              </a:rPr>
              <a:t>người </a:t>
            </a:r>
            <a:r>
              <a:rPr sz="2300" spc="-185" dirty="0">
                <a:latin typeface="Arial"/>
                <a:cs typeface="Arial"/>
              </a:rPr>
              <a:t>sử </a:t>
            </a:r>
            <a:r>
              <a:rPr sz="2300" spc="45" dirty="0">
                <a:latin typeface="Arial"/>
                <a:cs typeface="Arial"/>
              </a:rPr>
              <a:t>dụng </a:t>
            </a:r>
            <a:r>
              <a:rPr sz="2300" spc="10" dirty="0">
                <a:latin typeface="Arial"/>
                <a:cs typeface="Arial"/>
              </a:rPr>
              <a:t>cùng </a:t>
            </a:r>
            <a:r>
              <a:rPr sz="2300" spc="-10" dirty="0">
                <a:latin typeface="Arial"/>
                <a:cs typeface="Arial"/>
              </a:rPr>
              <a:t>nhau </a:t>
            </a:r>
            <a:r>
              <a:rPr sz="2300" dirty="0">
                <a:latin typeface="Arial"/>
                <a:cs typeface="Arial"/>
              </a:rPr>
              <a:t>làm </a:t>
            </a:r>
            <a:r>
              <a:rPr sz="2300" spc="-40" dirty="0">
                <a:latin typeface="Arial"/>
                <a:cs typeface="Arial"/>
              </a:rPr>
              <a:t>việc </a:t>
            </a:r>
            <a:r>
              <a:rPr sz="2300" spc="20" dirty="0">
                <a:latin typeface="Arial"/>
                <a:cs typeface="Arial"/>
              </a:rPr>
              <a:t>trên  </a:t>
            </a:r>
            <a:r>
              <a:rPr sz="2300" spc="-95" dirty="0">
                <a:latin typeface="Arial"/>
                <a:cs typeface="Arial"/>
              </a:rPr>
              <a:t>các </a:t>
            </a:r>
            <a:r>
              <a:rPr sz="2300" spc="25" dirty="0">
                <a:latin typeface="Arial"/>
                <a:cs typeface="Arial"/>
              </a:rPr>
              <a:t>tài </a:t>
            </a:r>
            <a:r>
              <a:rPr sz="2300" spc="-20" dirty="0">
                <a:latin typeface="Arial"/>
                <a:cs typeface="Arial"/>
              </a:rPr>
              <a:t>liệu, </a:t>
            </a:r>
            <a:r>
              <a:rPr sz="2300" spc="-95" dirty="0">
                <a:latin typeface="Arial"/>
                <a:cs typeface="Arial"/>
              </a:rPr>
              <a:t>các </a:t>
            </a:r>
            <a:r>
              <a:rPr sz="2300" spc="-25" dirty="0">
                <a:latin typeface="Arial"/>
                <a:cs typeface="Arial"/>
              </a:rPr>
              <a:t>contacts, </a:t>
            </a:r>
            <a:r>
              <a:rPr sz="2300" spc="-95" dirty="0">
                <a:latin typeface="Arial"/>
                <a:cs typeface="Arial"/>
              </a:rPr>
              <a:t>các </a:t>
            </a:r>
            <a:r>
              <a:rPr sz="2300" spc="-185" dirty="0">
                <a:latin typeface="Arial"/>
                <a:cs typeface="Arial"/>
              </a:rPr>
              <a:t>sự </a:t>
            </a:r>
            <a:r>
              <a:rPr sz="2300" spc="-5" dirty="0">
                <a:latin typeface="Arial"/>
                <a:cs typeface="Arial"/>
              </a:rPr>
              <a:t>kiện </a:t>
            </a:r>
            <a:r>
              <a:rPr sz="2300" spc="-85" dirty="0">
                <a:latin typeface="Arial"/>
                <a:cs typeface="Arial"/>
              </a:rPr>
              <a:t>được </a:t>
            </a:r>
            <a:r>
              <a:rPr sz="2300" spc="-30" dirty="0">
                <a:latin typeface="Arial"/>
                <a:cs typeface="Arial"/>
              </a:rPr>
              <a:t>chia</a:t>
            </a:r>
            <a:r>
              <a:rPr sz="2300" spc="295" dirty="0">
                <a:latin typeface="Arial"/>
                <a:cs typeface="Arial"/>
              </a:rPr>
              <a:t> </a:t>
            </a:r>
            <a:r>
              <a:rPr sz="2300" spc="-140" dirty="0">
                <a:latin typeface="Arial"/>
                <a:cs typeface="Arial"/>
              </a:rPr>
              <a:t>sẻ.</a:t>
            </a:r>
            <a:endParaRPr sz="2300">
              <a:latin typeface="Arial"/>
              <a:cs typeface="Arial"/>
            </a:endParaRPr>
          </a:p>
          <a:p>
            <a:pPr marL="245745" marR="5080" indent="-232410">
              <a:lnSpc>
                <a:spcPct val="100000"/>
              </a:lnSpc>
              <a:spcBef>
                <a:spcPts val="600"/>
              </a:spcBef>
              <a:buClr>
                <a:srgbClr val="FF6400"/>
              </a:buClr>
              <a:buFont typeface="Wingdings"/>
              <a:buChar char=""/>
              <a:tabLst>
                <a:tab pos="246379" algn="l"/>
              </a:tabLst>
            </a:pPr>
            <a:r>
              <a:rPr sz="2300" spc="-15" dirty="0">
                <a:latin typeface="Arial"/>
                <a:cs typeface="Arial"/>
              </a:rPr>
              <a:t>Sharepoint </a:t>
            </a:r>
            <a:r>
              <a:rPr sz="2300" spc="-75" dirty="0">
                <a:latin typeface="Arial"/>
                <a:cs typeface="Arial"/>
              </a:rPr>
              <a:t>Site: </a:t>
            </a:r>
            <a:r>
              <a:rPr sz="2300" spc="-155" dirty="0">
                <a:latin typeface="Arial"/>
                <a:cs typeface="Arial"/>
              </a:rPr>
              <a:t>Là </a:t>
            </a:r>
            <a:r>
              <a:rPr sz="2300" spc="-25" dirty="0">
                <a:latin typeface="Arial"/>
                <a:cs typeface="Arial"/>
              </a:rPr>
              <a:t>nơi </a:t>
            </a:r>
            <a:r>
              <a:rPr sz="2300" spc="-95" dirty="0">
                <a:latin typeface="Arial"/>
                <a:cs typeface="Arial"/>
              </a:rPr>
              <a:t>các </a:t>
            </a:r>
            <a:r>
              <a:rPr sz="2300" spc="45" dirty="0">
                <a:latin typeface="Arial"/>
                <a:cs typeface="Arial"/>
              </a:rPr>
              <a:t>nhóm </a:t>
            </a:r>
            <a:r>
              <a:rPr sz="2300" spc="-10" dirty="0">
                <a:latin typeface="Arial"/>
                <a:cs typeface="Arial"/>
              </a:rPr>
              <a:t>có </a:t>
            </a:r>
            <a:r>
              <a:rPr sz="2300" spc="25" dirty="0">
                <a:latin typeface="Arial"/>
                <a:cs typeface="Arial"/>
              </a:rPr>
              <a:t>thể </a:t>
            </a:r>
            <a:r>
              <a:rPr sz="2300" spc="30" dirty="0">
                <a:latin typeface="Arial"/>
                <a:cs typeface="Arial"/>
              </a:rPr>
              <a:t>thảo </a:t>
            </a:r>
            <a:r>
              <a:rPr sz="2300" spc="-30" dirty="0">
                <a:latin typeface="Arial"/>
                <a:cs typeface="Arial"/>
              </a:rPr>
              <a:t>luận, chia </a:t>
            </a:r>
            <a:r>
              <a:rPr sz="2300" spc="-130" dirty="0">
                <a:latin typeface="Arial"/>
                <a:cs typeface="Arial"/>
              </a:rPr>
              <a:t>sẻ </a:t>
            </a:r>
            <a:r>
              <a:rPr sz="2300" spc="25" dirty="0">
                <a:latin typeface="Arial"/>
                <a:cs typeface="Arial"/>
              </a:rPr>
              <a:t>tài  </a:t>
            </a:r>
            <a:r>
              <a:rPr sz="2300" spc="-114" dirty="0">
                <a:latin typeface="Arial"/>
                <a:cs typeface="Arial"/>
              </a:rPr>
              <a:t>liệu…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24" y="326555"/>
            <a:ext cx="5694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solidFill>
                  <a:srgbClr val="FF6400"/>
                </a:solidFill>
                <a:latin typeface="Arial"/>
                <a:cs typeface="Arial"/>
              </a:rPr>
              <a:t>Điện </a:t>
            </a:r>
            <a:r>
              <a:rPr b="1" spc="5" dirty="0">
                <a:solidFill>
                  <a:srgbClr val="FF6400"/>
                </a:solidFill>
                <a:latin typeface="Arial"/>
                <a:cs typeface="Arial"/>
              </a:rPr>
              <a:t>toán </a:t>
            </a:r>
            <a:r>
              <a:rPr b="1" spc="20" dirty="0">
                <a:solidFill>
                  <a:srgbClr val="FF6400"/>
                </a:solidFill>
                <a:latin typeface="Arial"/>
                <a:cs typeface="Arial"/>
              </a:rPr>
              <a:t>đám </a:t>
            </a:r>
            <a:r>
              <a:rPr b="1" spc="-20" dirty="0">
                <a:solidFill>
                  <a:srgbClr val="FF6400"/>
                </a:solidFill>
                <a:latin typeface="Arial"/>
                <a:cs typeface="Arial"/>
              </a:rPr>
              <a:t>mây </a:t>
            </a:r>
            <a:r>
              <a:rPr b="1" spc="-100" dirty="0">
                <a:solidFill>
                  <a:srgbClr val="FF6400"/>
                </a:solidFill>
                <a:latin typeface="Arial"/>
                <a:cs typeface="Arial"/>
              </a:rPr>
              <a:t>của</a:t>
            </a:r>
            <a:r>
              <a:rPr b="1" spc="25" dirty="0">
                <a:solidFill>
                  <a:srgbClr val="FF6400"/>
                </a:solidFill>
                <a:latin typeface="Arial"/>
                <a:cs typeface="Arial"/>
              </a:rPr>
              <a:t> </a:t>
            </a:r>
            <a:r>
              <a:rPr b="1" spc="10" dirty="0">
                <a:solidFill>
                  <a:srgbClr val="FF6400"/>
                </a:solidFill>
                <a:latin typeface="Arial"/>
                <a:cs typeface="Arial"/>
              </a:rPr>
              <a:t>Microsoft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24" y="939774"/>
            <a:ext cx="8046720" cy="2357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7180" indent="-285115">
              <a:lnSpc>
                <a:spcPct val="100000"/>
              </a:lnSpc>
              <a:spcBef>
                <a:spcPts val="105"/>
              </a:spcBef>
              <a:buClr>
                <a:srgbClr val="FF6400"/>
              </a:buClr>
              <a:buFont typeface="Tahoma"/>
              <a:buChar char="•"/>
              <a:tabLst>
                <a:tab pos="297180" algn="l"/>
                <a:tab pos="297815" algn="l"/>
              </a:tabLst>
            </a:pPr>
            <a:r>
              <a:rPr sz="2300" spc="30" dirty="0">
                <a:latin typeface="Arial"/>
                <a:cs typeface="Arial"/>
              </a:rPr>
              <a:t>Microsoft </a:t>
            </a:r>
            <a:r>
              <a:rPr sz="2300" spc="-25" dirty="0">
                <a:latin typeface="Arial"/>
                <a:cs typeface="Arial"/>
              </a:rPr>
              <a:t>Dynamic </a:t>
            </a:r>
            <a:r>
              <a:rPr sz="2300" spc="-130" dirty="0">
                <a:latin typeface="Arial"/>
                <a:cs typeface="Arial"/>
              </a:rPr>
              <a:t>CRM: </a:t>
            </a:r>
            <a:r>
              <a:rPr sz="2300" spc="-155" dirty="0">
                <a:latin typeface="Arial"/>
                <a:cs typeface="Arial"/>
              </a:rPr>
              <a:t>Là </a:t>
            </a:r>
            <a:r>
              <a:rPr sz="2300" dirty="0">
                <a:latin typeface="Arial"/>
                <a:cs typeface="Arial"/>
              </a:rPr>
              <a:t>phần </a:t>
            </a:r>
            <a:r>
              <a:rPr sz="2300" spc="10" dirty="0">
                <a:latin typeface="Arial"/>
                <a:cs typeface="Arial"/>
              </a:rPr>
              <a:t>mềm </a:t>
            </a:r>
            <a:r>
              <a:rPr sz="2300" dirty="0">
                <a:latin typeface="Arial"/>
                <a:cs typeface="Arial"/>
              </a:rPr>
              <a:t>quản </a:t>
            </a:r>
            <a:r>
              <a:rPr sz="2300" spc="5" dirty="0">
                <a:latin typeface="Arial"/>
                <a:cs typeface="Arial"/>
              </a:rPr>
              <a:t>lý </a:t>
            </a:r>
            <a:r>
              <a:rPr sz="2300" spc="55" dirty="0">
                <a:latin typeface="Arial"/>
                <a:cs typeface="Arial"/>
              </a:rPr>
              <a:t>mối </a:t>
            </a:r>
            <a:r>
              <a:rPr sz="2300" dirty="0">
                <a:latin typeface="Arial"/>
                <a:cs typeface="Arial"/>
              </a:rPr>
              <a:t>quan</a:t>
            </a:r>
            <a:r>
              <a:rPr sz="2300" spc="-20" dirty="0">
                <a:latin typeface="Arial"/>
                <a:cs typeface="Arial"/>
              </a:rPr>
              <a:t> </a:t>
            </a:r>
            <a:r>
              <a:rPr sz="2300" spc="-25" dirty="0">
                <a:latin typeface="Arial"/>
                <a:cs typeface="Arial"/>
              </a:rPr>
              <a:t>hệ</a:t>
            </a:r>
            <a:endParaRPr sz="2300">
              <a:latin typeface="Arial"/>
              <a:cs typeface="Arial"/>
            </a:endParaRPr>
          </a:p>
          <a:p>
            <a:pPr marL="297815">
              <a:lnSpc>
                <a:spcPct val="100000"/>
              </a:lnSpc>
            </a:pPr>
            <a:r>
              <a:rPr sz="2300" spc="-35" dirty="0">
                <a:latin typeface="Arial"/>
                <a:cs typeface="Arial"/>
              </a:rPr>
              <a:t>khách </a:t>
            </a:r>
            <a:r>
              <a:rPr sz="2300" spc="5" dirty="0">
                <a:latin typeface="Arial"/>
                <a:cs typeface="Arial"/>
              </a:rPr>
              <a:t>hàng </a:t>
            </a:r>
            <a:r>
              <a:rPr sz="2300" spc="-85" dirty="0">
                <a:latin typeface="Arial"/>
                <a:cs typeface="Arial"/>
              </a:rPr>
              <a:t>được </a:t>
            </a:r>
            <a:r>
              <a:rPr sz="2300" spc="-40" dirty="0">
                <a:latin typeface="Arial"/>
                <a:cs typeface="Arial"/>
              </a:rPr>
              <a:t>lưu </a:t>
            </a:r>
            <a:r>
              <a:rPr sz="2300" spc="-5" dirty="0">
                <a:latin typeface="Arial"/>
                <a:cs typeface="Arial"/>
              </a:rPr>
              <a:t>trữ </a:t>
            </a:r>
            <a:r>
              <a:rPr sz="2300" spc="-100" dirty="0">
                <a:latin typeface="Arial"/>
                <a:cs typeface="Arial"/>
              </a:rPr>
              <a:t>và </a:t>
            </a:r>
            <a:r>
              <a:rPr sz="2300" spc="5" dirty="0">
                <a:latin typeface="Arial"/>
                <a:cs typeface="Arial"/>
              </a:rPr>
              <a:t>quản lý </a:t>
            </a:r>
            <a:r>
              <a:rPr sz="2300" spc="-5" dirty="0">
                <a:latin typeface="Arial"/>
                <a:cs typeface="Arial"/>
              </a:rPr>
              <a:t>bởi</a:t>
            </a:r>
            <a:r>
              <a:rPr sz="2300" spc="-20" dirty="0">
                <a:latin typeface="Arial"/>
                <a:cs typeface="Arial"/>
              </a:rPr>
              <a:t> </a:t>
            </a:r>
            <a:r>
              <a:rPr sz="2300" spc="30" dirty="0">
                <a:latin typeface="Arial"/>
                <a:cs typeface="Arial"/>
              </a:rPr>
              <a:t>Microsoft</a:t>
            </a:r>
            <a:endParaRPr sz="2300">
              <a:latin typeface="Arial"/>
              <a:cs typeface="Arial"/>
            </a:endParaRPr>
          </a:p>
          <a:p>
            <a:pPr marL="298450" marR="471170" indent="-285115">
              <a:lnSpc>
                <a:spcPct val="100000"/>
              </a:lnSpc>
              <a:spcBef>
                <a:spcPts val="595"/>
              </a:spcBef>
              <a:buClr>
                <a:srgbClr val="FF6400"/>
              </a:buClr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sz="2300" spc="30" dirty="0">
                <a:latin typeface="Arial"/>
                <a:cs typeface="Arial"/>
              </a:rPr>
              <a:t>Microsoft </a:t>
            </a:r>
            <a:r>
              <a:rPr sz="2300" spc="-40" dirty="0">
                <a:latin typeface="Arial"/>
                <a:cs typeface="Arial"/>
              </a:rPr>
              <a:t>Dynamics </a:t>
            </a:r>
            <a:r>
              <a:rPr sz="2300" spc="-125" dirty="0">
                <a:latin typeface="Arial"/>
                <a:cs typeface="Arial"/>
              </a:rPr>
              <a:t>CRM </a:t>
            </a:r>
            <a:r>
              <a:rPr sz="2300" spc="-20" dirty="0">
                <a:latin typeface="Arial"/>
                <a:cs typeface="Arial"/>
              </a:rPr>
              <a:t>Online: </a:t>
            </a:r>
            <a:r>
              <a:rPr sz="2300" spc="-114" dirty="0">
                <a:latin typeface="Arial"/>
                <a:cs typeface="Arial"/>
              </a:rPr>
              <a:t>Được </a:t>
            </a:r>
            <a:r>
              <a:rPr sz="2300" spc="60" dirty="0">
                <a:latin typeface="Arial"/>
                <a:cs typeface="Arial"/>
              </a:rPr>
              <a:t>đóng </a:t>
            </a:r>
            <a:r>
              <a:rPr sz="2300" spc="65" dirty="0">
                <a:latin typeface="Arial"/>
                <a:cs typeface="Arial"/>
              </a:rPr>
              <a:t>gói </a:t>
            </a:r>
            <a:r>
              <a:rPr sz="2300" spc="60" dirty="0">
                <a:latin typeface="Arial"/>
                <a:cs typeface="Arial"/>
              </a:rPr>
              <a:t>trong</a:t>
            </a:r>
            <a:r>
              <a:rPr sz="2300" spc="-135" dirty="0">
                <a:latin typeface="Arial"/>
                <a:cs typeface="Arial"/>
              </a:rPr>
              <a:t> </a:t>
            </a:r>
            <a:r>
              <a:rPr sz="2300" spc="-40" dirty="0">
                <a:latin typeface="Arial"/>
                <a:cs typeface="Arial"/>
              </a:rPr>
              <a:t>2  </a:t>
            </a:r>
            <a:r>
              <a:rPr sz="2300" spc="15" dirty="0">
                <a:latin typeface="Arial"/>
                <a:cs typeface="Arial"/>
              </a:rPr>
              <a:t>dịch</a:t>
            </a:r>
            <a:r>
              <a:rPr sz="2300" spc="-45" dirty="0">
                <a:latin typeface="Arial"/>
                <a:cs typeface="Arial"/>
              </a:rPr>
              <a:t> </a:t>
            </a:r>
            <a:r>
              <a:rPr sz="2300" spc="-55" dirty="0">
                <a:latin typeface="Arial"/>
                <a:cs typeface="Arial"/>
              </a:rPr>
              <a:t>vụ:</a:t>
            </a:r>
            <a:endParaRPr sz="2300">
              <a:latin typeface="Arial"/>
              <a:cs typeface="Arial"/>
            </a:endParaRPr>
          </a:p>
          <a:p>
            <a:pPr marL="581660" lvl="1" indent="-285750">
              <a:lnSpc>
                <a:spcPct val="100000"/>
              </a:lnSpc>
              <a:spcBef>
                <a:spcPts val="600"/>
              </a:spcBef>
              <a:buClr>
                <a:srgbClr val="FF6400"/>
              </a:buClr>
              <a:buChar char="•"/>
              <a:tabLst>
                <a:tab pos="581660" algn="l"/>
                <a:tab pos="582295" algn="l"/>
              </a:tabLst>
            </a:pPr>
            <a:r>
              <a:rPr sz="2300" spc="30" dirty="0">
                <a:latin typeface="Arial"/>
                <a:cs typeface="Arial"/>
              </a:rPr>
              <a:t>Microsoft </a:t>
            </a:r>
            <a:r>
              <a:rPr sz="2300" spc="-40" dirty="0">
                <a:latin typeface="Arial"/>
                <a:cs typeface="Arial"/>
              </a:rPr>
              <a:t>Dynamics </a:t>
            </a:r>
            <a:r>
              <a:rPr sz="2300" spc="-125" dirty="0">
                <a:latin typeface="Arial"/>
                <a:cs typeface="Arial"/>
              </a:rPr>
              <a:t>CRM </a:t>
            </a:r>
            <a:r>
              <a:rPr sz="2300" dirty="0">
                <a:latin typeface="Arial"/>
                <a:cs typeface="Arial"/>
              </a:rPr>
              <a:t>Online</a:t>
            </a:r>
            <a:r>
              <a:rPr sz="2300" spc="-15" dirty="0">
                <a:latin typeface="Arial"/>
                <a:cs typeface="Arial"/>
              </a:rPr>
              <a:t> </a:t>
            </a:r>
            <a:r>
              <a:rPr sz="2300" spc="-45" dirty="0">
                <a:latin typeface="Arial"/>
                <a:cs typeface="Arial"/>
              </a:rPr>
              <a:t>Professional</a:t>
            </a:r>
            <a:endParaRPr sz="2300">
              <a:latin typeface="Arial"/>
              <a:cs typeface="Arial"/>
            </a:endParaRPr>
          </a:p>
          <a:p>
            <a:pPr marL="581660" lvl="1" indent="-285750">
              <a:lnSpc>
                <a:spcPct val="100000"/>
              </a:lnSpc>
              <a:spcBef>
                <a:spcPts val="600"/>
              </a:spcBef>
              <a:buClr>
                <a:srgbClr val="FF6400"/>
              </a:buClr>
              <a:buChar char="•"/>
              <a:tabLst>
                <a:tab pos="581660" algn="l"/>
                <a:tab pos="582295" algn="l"/>
              </a:tabLst>
            </a:pPr>
            <a:r>
              <a:rPr sz="2300" spc="30" dirty="0">
                <a:latin typeface="Arial"/>
                <a:cs typeface="Arial"/>
              </a:rPr>
              <a:t>Microsoft </a:t>
            </a:r>
            <a:r>
              <a:rPr sz="2300" spc="-40" dirty="0">
                <a:latin typeface="Arial"/>
                <a:cs typeface="Arial"/>
              </a:rPr>
              <a:t>Dynamics </a:t>
            </a:r>
            <a:r>
              <a:rPr sz="2300" spc="-125" dirty="0">
                <a:latin typeface="Arial"/>
                <a:cs typeface="Arial"/>
              </a:rPr>
              <a:t>CRM </a:t>
            </a:r>
            <a:r>
              <a:rPr sz="2300" dirty="0">
                <a:latin typeface="Arial"/>
                <a:cs typeface="Arial"/>
              </a:rPr>
              <a:t>Online </a:t>
            </a:r>
            <a:r>
              <a:rPr sz="2300" spc="-45" dirty="0">
                <a:latin typeface="Arial"/>
                <a:cs typeface="Arial"/>
              </a:rPr>
              <a:t>Professional</a:t>
            </a:r>
            <a:r>
              <a:rPr sz="2300" spc="-50" dirty="0">
                <a:latin typeface="Arial"/>
                <a:cs typeface="Arial"/>
              </a:rPr>
              <a:t> </a:t>
            </a:r>
            <a:r>
              <a:rPr sz="2300" spc="-85" dirty="0">
                <a:latin typeface="Arial"/>
                <a:cs typeface="Arial"/>
              </a:rPr>
              <a:t>Plus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87199" y="3629805"/>
            <a:ext cx="2330665" cy="23306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5531789" y="6364365"/>
            <a:ext cx="2962909" cy="402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i="0" spc="-5" dirty="0">
                <a:latin typeface="Tahoma"/>
                <a:cs typeface="Tahoma"/>
              </a:rPr>
              <a:t>Bài </a:t>
            </a:r>
            <a:r>
              <a:rPr sz="1200" i="0" dirty="0">
                <a:latin typeface="Tahoma"/>
                <a:cs typeface="Tahoma"/>
              </a:rPr>
              <a:t>2: </a:t>
            </a:r>
            <a:r>
              <a:rPr sz="1200" i="0" spc="-140" dirty="0">
                <a:latin typeface="Tahoma"/>
                <a:cs typeface="Tahoma"/>
              </a:rPr>
              <a:t>Điện </a:t>
            </a:r>
            <a:r>
              <a:rPr sz="1200" i="0" spc="-10" dirty="0">
                <a:latin typeface="Tahoma"/>
                <a:cs typeface="Tahoma"/>
              </a:rPr>
              <a:t>toán </a:t>
            </a:r>
            <a:r>
              <a:rPr sz="1200" i="0" dirty="0">
                <a:latin typeface="Tahoma"/>
                <a:cs typeface="Tahoma"/>
              </a:rPr>
              <a:t>đám </a:t>
            </a:r>
            <a:r>
              <a:rPr sz="1200" i="0" spc="-5" dirty="0">
                <a:latin typeface="Tahoma"/>
                <a:cs typeface="Tahoma"/>
              </a:rPr>
              <a:t>mây </a:t>
            </a:r>
            <a:r>
              <a:rPr sz="1200" i="0" spc="-180" dirty="0">
                <a:latin typeface="Tahoma"/>
                <a:cs typeface="Tahoma"/>
              </a:rPr>
              <a:t>của </a:t>
            </a:r>
            <a:r>
              <a:rPr sz="1200" i="0" spc="-185" dirty="0">
                <a:latin typeface="Tahoma"/>
                <a:cs typeface="Tahoma"/>
              </a:rPr>
              <a:t>một </a:t>
            </a:r>
            <a:r>
              <a:rPr sz="1200" i="0" spc="-275" dirty="0">
                <a:latin typeface="Tahoma"/>
                <a:cs typeface="Tahoma"/>
              </a:rPr>
              <a:t>số </a:t>
            </a:r>
            <a:r>
              <a:rPr sz="1200" i="0" spc="-5" dirty="0">
                <a:latin typeface="Tahoma"/>
                <a:cs typeface="Tahoma"/>
              </a:rPr>
              <a:t>hãng  </a:t>
            </a:r>
            <a:r>
              <a:rPr sz="1200" i="0" spc="-185" dirty="0">
                <a:latin typeface="Tahoma"/>
                <a:cs typeface="Tahoma"/>
              </a:rPr>
              <a:t>nổi </a:t>
            </a:r>
            <a:r>
              <a:rPr sz="1200" i="0" spc="-120" dirty="0">
                <a:latin typeface="Tahoma"/>
                <a:cs typeface="Tahoma"/>
              </a:rPr>
              <a:t>tiếng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8280" y="326555"/>
            <a:ext cx="37401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Điện </a:t>
            </a:r>
            <a:r>
              <a:rPr spc="20" dirty="0"/>
              <a:t>toán </a:t>
            </a:r>
            <a:r>
              <a:rPr spc="10" dirty="0"/>
              <a:t>đám </a:t>
            </a:r>
            <a:r>
              <a:rPr spc="-35" dirty="0"/>
              <a:t>mây</a:t>
            </a:r>
            <a:r>
              <a:rPr spc="-140" dirty="0"/>
              <a:t> </a:t>
            </a:r>
            <a:r>
              <a:rPr spc="-75" dirty="0"/>
              <a:t>của</a:t>
            </a:r>
          </a:p>
        </p:txBody>
      </p:sp>
      <p:sp>
        <p:nvSpPr>
          <p:cNvPr id="3" name="object 3"/>
          <p:cNvSpPr/>
          <p:nvPr/>
        </p:nvSpPr>
        <p:spPr>
          <a:xfrm>
            <a:off x="1991702" y="1229715"/>
            <a:ext cx="5189448" cy="42860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5531789" y="6364365"/>
            <a:ext cx="2962909" cy="402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i="0" spc="-5" dirty="0">
                <a:latin typeface="Tahoma"/>
                <a:cs typeface="Tahoma"/>
              </a:rPr>
              <a:t>Bài </a:t>
            </a:r>
            <a:r>
              <a:rPr sz="1200" i="0" dirty="0">
                <a:latin typeface="Tahoma"/>
                <a:cs typeface="Tahoma"/>
              </a:rPr>
              <a:t>2: </a:t>
            </a:r>
            <a:r>
              <a:rPr sz="1200" i="0" spc="-140" dirty="0">
                <a:latin typeface="Tahoma"/>
                <a:cs typeface="Tahoma"/>
              </a:rPr>
              <a:t>Điện </a:t>
            </a:r>
            <a:r>
              <a:rPr sz="1200" i="0" spc="-10" dirty="0">
                <a:latin typeface="Tahoma"/>
                <a:cs typeface="Tahoma"/>
              </a:rPr>
              <a:t>toán </a:t>
            </a:r>
            <a:r>
              <a:rPr sz="1200" i="0" dirty="0">
                <a:latin typeface="Tahoma"/>
                <a:cs typeface="Tahoma"/>
              </a:rPr>
              <a:t>đám </a:t>
            </a:r>
            <a:r>
              <a:rPr sz="1200" i="0" spc="-5" dirty="0">
                <a:latin typeface="Tahoma"/>
                <a:cs typeface="Tahoma"/>
              </a:rPr>
              <a:t>mây </a:t>
            </a:r>
            <a:r>
              <a:rPr sz="1200" i="0" spc="-180" dirty="0">
                <a:latin typeface="Tahoma"/>
                <a:cs typeface="Tahoma"/>
              </a:rPr>
              <a:t>của </a:t>
            </a:r>
            <a:r>
              <a:rPr sz="1200" i="0" spc="-185" dirty="0">
                <a:latin typeface="Tahoma"/>
                <a:cs typeface="Tahoma"/>
              </a:rPr>
              <a:t>một </a:t>
            </a:r>
            <a:r>
              <a:rPr sz="1200" i="0" spc="-275" dirty="0">
                <a:latin typeface="Tahoma"/>
                <a:cs typeface="Tahoma"/>
              </a:rPr>
              <a:t>số </a:t>
            </a:r>
            <a:r>
              <a:rPr sz="1200" i="0" spc="-5" dirty="0">
                <a:latin typeface="Tahoma"/>
                <a:cs typeface="Tahoma"/>
              </a:rPr>
              <a:t>hãng  </a:t>
            </a:r>
            <a:r>
              <a:rPr sz="1200" i="0" spc="-185" dirty="0">
                <a:latin typeface="Tahoma"/>
                <a:cs typeface="Tahoma"/>
              </a:rPr>
              <a:t>nổi </a:t>
            </a:r>
            <a:r>
              <a:rPr sz="1200" i="0" spc="-120" dirty="0">
                <a:latin typeface="Tahoma"/>
                <a:cs typeface="Tahoma"/>
              </a:rPr>
              <a:t>tiếng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24" y="326555"/>
            <a:ext cx="54451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6400"/>
                </a:solidFill>
                <a:latin typeface="Arial"/>
                <a:cs typeface="Arial"/>
              </a:rPr>
              <a:t>Điện </a:t>
            </a:r>
            <a:r>
              <a:rPr sz="2800" b="1" spc="5" dirty="0">
                <a:solidFill>
                  <a:srgbClr val="FF6400"/>
                </a:solidFill>
                <a:latin typeface="Arial"/>
                <a:cs typeface="Arial"/>
              </a:rPr>
              <a:t>toán </a:t>
            </a:r>
            <a:r>
              <a:rPr sz="2800" b="1" spc="20" dirty="0">
                <a:solidFill>
                  <a:srgbClr val="FF6400"/>
                </a:solidFill>
                <a:latin typeface="Arial"/>
                <a:cs typeface="Arial"/>
              </a:rPr>
              <a:t>đám </a:t>
            </a:r>
            <a:r>
              <a:rPr sz="2800" b="1" spc="-20" dirty="0">
                <a:solidFill>
                  <a:srgbClr val="FF6400"/>
                </a:solidFill>
                <a:latin typeface="Arial"/>
                <a:cs typeface="Arial"/>
              </a:rPr>
              <a:t>mây </a:t>
            </a:r>
            <a:r>
              <a:rPr sz="2800" b="1" spc="-100" dirty="0">
                <a:solidFill>
                  <a:srgbClr val="FF6400"/>
                </a:solidFill>
                <a:latin typeface="Arial"/>
                <a:cs typeface="Arial"/>
              </a:rPr>
              <a:t>của</a:t>
            </a:r>
            <a:r>
              <a:rPr sz="2800" b="1" spc="45" dirty="0">
                <a:solidFill>
                  <a:srgbClr val="FF6400"/>
                </a:solidFill>
                <a:latin typeface="Arial"/>
                <a:cs typeface="Arial"/>
              </a:rPr>
              <a:t> </a:t>
            </a:r>
            <a:r>
              <a:rPr sz="2800" b="1" spc="-30" dirty="0">
                <a:solidFill>
                  <a:srgbClr val="FF6400"/>
                </a:solidFill>
                <a:latin typeface="Arial"/>
                <a:cs typeface="Arial"/>
              </a:rPr>
              <a:t>Amazon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489" y="939774"/>
            <a:ext cx="82130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40" dirty="0">
                <a:latin typeface="Arial"/>
                <a:cs typeface="Arial"/>
              </a:rPr>
              <a:t>Amazon: </a:t>
            </a:r>
            <a:r>
              <a:rPr sz="2400" spc="-165" dirty="0">
                <a:latin typeface="Arial"/>
                <a:cs typeface="Arial"/>
              </a:rPr>
              <a:t>Là </a:t>
            </a:r>
            <a:r>
              <a:rPr sz="2400" spc="-30" dirty="0">
                <a:latin typeface="Arial"/>
                <a:cs typeface="Arial"/>
              </a:rPr>
              <a:t>nhà </a:t>
            </a:r>
            <a:r>
              <a:rPr sz="2400" dirty="0">
                <a:latin typeface="Arial"/>
                <a:cs typeface="Arial"/>
              </a:rPr>
              <a:t>cung </a:t>
            </a:r>
            <a:r>
              <a:rPr sz="2400" spc="-45" dirty="0">
                <a:latin typeface="Arial"/>
                <a:cs typeface="Arial"/>
              </a:rPr>
              <a:t>cấp </a:t>
            </a:r>
            <a:r>
              <a:rPr sz="2400" spc="15" dirty="0">
                <a:latin typeface="Arial"/>
                <a:cs typeface="Arial"/>
              </a:rPr>
              <a:t>điện toán </a:t>
            </a:r>
            <a:r>
              <a:rPr sz="2400" spc="10" dirty="0">
                <a:latin typeface="Arial"/>
                <a:cs typeface="Arial"/>
              </a:rPr>
              <a:t>đám </a:t>
            </a:r>
            <a:r>
              <a:rPr sz="2400" spc="-30" dirty="0">
                <a:latin typeface="Arial"/>
                <a:cs typeface="Arial"/>
              </a:rPr>
              <a:t>mây </a:t>
            </a:r>
            <a:r>
              <a:rPr sz="2400" spc="-90" dirty="0">
                <a:latin typeface="Arial"/>
                <a:cs typeface="Arial"/>
              </a:rPr>
              <a:t>được </a:t>
            </a:r>
            <a:r>
              <a:rPr sz="2400" spc="45" dirty="0">
                <a:latin typeface="Arial"/>
                <a:cs typeface="Arial"/>
              </a:rPr>
              <a:t>biết </a:t>
            </a:r>
            <a:r>
              <a:rPr sz="2400" spc="5" dirty="0">
                <a:latin typeface="Arial"/>
                <a:cs typeface="Arial"/>
              </a:rPr>
              <a:t>đến  </a:t>
            </a:r>
            <a:r>
              <a:rPr sz="2400" dirty="0">
                <a:latin typeface="Arial"/>
                <a:cs typeface="Arial"/>
              </a:rPr>
              <a:t>nhiều </a:t>
            </a:r>
            <a:r>
              <a:rPr sz="2400" spc="-20" dirty="0">
                <a:latin typeface="Arial"/>
                <a:cs typeface="Arial"/>
              </a:rPr>
              <a:t>nhất, </a:t>
            </a:r>
            <a:r>
              <a:rPr sz="2400" spc="45" dirty="0">
                <a:latin typeface="Arial"/>
                <a:cs typeface="Arial"/>
              </a:rPr>
              <a:t>họ </a:t>
            </a:r>
            <a:r>
              <a:rPr sz="2400" dirty="0">
                <a:latin typeface="Arial"/>
                <a:cs typeface="Arial"/>
              </a:rPr>
              <a:t>cung </a:t>
            </a:r>
            <a:r>
              <a:rPr sz="2400" spc="-45" dirty="0">
                <a:latin typeface="Arial"/>
                <a:cs typeface="Arial"/>
              </a:rPr>
              <a:t>cấp </a:t>
            </a:r>
            <a:r>
              <a:rPr sz="2400" dirty="0">
                <a:latin typeface="Arial"/>
                <a:cs typeface="Arial"/>
              </a:rPr>
              <a:t>nhiều </a:t>
            </a:r>
            <a:r>
              <a:rPr sz="2400" spc="5" dirty="0">
                <a:latin typeface="Arial"/>
                <a:cs typeface="Arial"/>
              </a:rPr>
              <a:t>dịch </a:t>
            </a:r>
            <a:r>
              <a:rPr sz="2400" spc="-15" dirty="0">
                <a:latin typeface="Arial"/>
                <a:cs typeface="Arial"/>
              </a:rPr>
              <a:t>vụ </a:t>
            </a:r>
            <a:r>
              <a:rPr sz="2400" spc="-50" dirty="0">
                <a:latin typeface="Arial"/>
                <a:cs typeface="Arial"/>
              </a:rPr>
              <a:t>khác </a:t>
            </a:r>
            <a:r>
              <a:rPr sz="2400" spc="-45" dirty="0">
                <a:latin typeface="Arial"/>
                <a:cs typeface="Arial"/>
              </a:rPr>
              <a:t>nhau, </a:t>
            </a:r>
            <a:r>
              <a:rPr sz="2400" spc="-25" dirty="0">
                <a:latin typeface="Arial"/>
                <a:cs typeface="Arial"/>
              </a:rPr>
              <a:t>từ </a:t>
            </a:r>
            <a:r>
              <a:rPr sz="2400" spc="-45" dirty="0">
                <a:latin typeface="Arial"/>
                <a:cs typeface="Arial"/>
              </a:rPr>
              <a:t>lưu </a:t>
            </a:r>
            <a:r>
              <a:rPr sz="2400" spc="-5" dirty="0">
                <a:latin typeface="Arial"/>
                <a:cs typeface="Arial"/>
              </a:rPr>
              <a:t>trữ  </a:t>
            </a:r>
            <a:r>
              <a:rPr sz="2400" spc="5" dirty="0">
                <a:latin typeface="Arial"/>
                <a:cs typeface="Arial"/>
              </a:rPr>
              <a:t>đến </a:t>
            </a:r>
            <a:r>
              <a:rPr sz="2400" spc="-15" dirty="0">
                <a:latin typeface="Arial"/>
                <a:cs typeface="Arial"/>
              </a:rPr>
              <a:t>nền </a:t>
            </a:r>
            <a:r>
              <a:rPr sz="2400" spc="30" dirty="0">
                <a:latin typeface="Arial"/>
                <a:cs typeface="Arial"/>
              </a:rPr>
              <a:t>tảng </a:t>
            </a:r>
            <a:r>
              <a:rPr sz="2400" spc="-120" dirty="0">
                <a:latin typeface="Arial"/>
                <a:cs typeface="Arial"/>
              </a:rPr>
              <a:t>cơ </a:t>
            </a:r>
            <a:r>
              <a:rPr sz="2400" spc="-165" dirty="0">
                <a:latin typeface="Arial"/>
                <a:cs typeface="Arial"/>
              </a:rPr>
              <a:t>sở </a:t>
            </a:r>
            <a:r>
              <a:rPr sz="2400" spc="-60" dirty="0">
                <a:latin typeface="Arial"/>
                <a:cs typeface="Arial"/>
              </a:rPr>
              <a:t>dữ</a:t>
            </a:r>
            <a:r>
              <a:rPr sz="2400" spc="22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liệu.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43337" y="2449403"/>
            <a:ext cx="4886325" cy="3600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8648" y="2411119"/>
            <a:ext cx="2438400" cy="36363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i="0" spc="-5" dirty="0">
                <a:latin typeface="Tahoma"/>
                <a:cs typeface="Tahoma"/>
              </a:rPr>
              <a:t>Bài </a:t>
            </a:r>
            <a:r>
              <a:rPr sz="1200" i="0" dirty="0">
                <a:latin typeface="Tahoma"/>
                <a:cs typeface="Tahoma"/>
              </a:rPr>
              <a:t>2: </a:t>
            </a:r>
            <a:r>
              <a:rPr sz="1200" i="0" spc="-140" dirty="0">
                <a:latin typeface="Tahoma"/>
                <a:cs typeface="Tahoma"/>
              </a:rPr>
              <a:t>Điện </a:t>
            </a:r>
            <a:r>
              <a:rPr sz="1200" i="0" spc="-10" dirty="0">
                <a:latin typeface="Tahoma"/>
                <a:cs typeface="Tahoma"/>
              </a:rPr>
              <a:t>toán </a:t>
            </a:r>
            <a:r>
              <a:rPr sz="1200" i="0" dirty="0">
                <a:latin typeface="Tahoma"/>
                <a:cs typeface="Tahoma"/>
              </a:rPr>
              <a:t>đám </a:t>
            </a:r>
            <a:r>
              <a:rPr sz="1200" i="0" spc="-5" dirty="0">
                <a:latin typeface="Tahoma"/>
                <a:cs typeface="Tahoma"/>
              </a:rPr>
              <a:t>mây </a:t>
            </a:r>
            <a:r>
              <a:rPr sz="1200" i="0" spc="-180" dirty="0">
                <a:latin typeface="Tahoma"/>
                <a:cs typeface="Tahoma"/>
              </a:rPr>
              <a:t>của </a:t>
            </a:r>
            <a:r>
              <a:rPr sz="1200" i="0" spc="-185" dirty="0">
                <a:latin typeface="Tahoma"/>
                <a:cs typeface="Tahoma"/>
              </a:rPr>
              <a:t>một </a:t>
            </a:r>
            <a:r>
              <a:rPr sz="1200" i="0" spc="-275" dirty="0">
                <a:latin typeface="Tahoma"/>
                <a:cs typeface="Tahoma"/>
              </a:rPr>
              <a:t>số </a:t>
            </a:r>
            <a:r>
              <a:rPr sz="1200" i="0" spc="-5" dirty="0">
                <a:latin typeface="Tahoma"/>
                <a:cs typeface="Tahoma"/>
              </a:rPr>
              <a:t>hãng  </a:t>
            </a:r>
            <a:r>
              <a:rPr sz="1200" i="0" spc="-185" dirty="0">
                <a:latin typeface="Tahoma"/>
                <a:cs typeface="Tahoma"/>
              </a:rPr>
              <a:t>nổi </a:t>
            </a:r>
            <a:r>
              <a:rPr sz="1200" i="0" spc="-120" dirty="0">
                <a:latin typeface="Tahoma"/>
                <a:cs typeface="Tahoma"/>
              </a:rPr>
              <a:t>tiếng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123940"/>
          </a:xfrm>
          <a:custGeom>
            <a:avLst/>
            <a:gdLst/>
            <a:ahLst/>
            <a:cxnLst/>
            <a:rect l="l" t="t" r="r" b="b"/>
            <a:pathLst>
              <a:path w="9144000" h="6123940">
                <a:moveTo>
                  <a:pt x="0" y="6123406"/>
                </a:moveTo>
                <a:lnTo>
                  <a:pt x="9144000" y="6123406"/>
                </a:lnTo>
                <a:lnTo>
                  <a:pt x="9144000" y="0"/>
                </a:lnTo>
                <a:lnTo>
                  <a:pt x="0" y="0"/>
                </a:lnTo>
                <a:lnTo>
                  <a:pt x="0" y="612340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96453" y="1855901"/>
            <a:ext cx="5722874" cy="42158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144433" y="1030287"/>
            <a:ext cx="4853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9" dirty="0">
                <a:latin typeface="Tahoma"/>
                <a:cs typeface="Tahoma"/>
              </a:rPr>
              <a:t>Điện </a:t>
            </a:r>
            <a:r>
              <a:rPr sz="3600" spc="-5" dirty="0">
                <a:latin typeface="Tahoma"/>
                <a:cs typeface="Tahoma"/>
              </a:rPr>
              <a:t>toán </a:t>
            </a:r>
            <a:r>
              <a:rPr sz="3600" spc="15" dirty="0">
                <a:latin typeface="Tahoma"/>
                <a:cs typeface="Tahoma"/>
              </a:rPr>
              <a:t>đám </a:t>
            </a:r>
            <a:r>
              <a:rPr sz="3600" spc="-5" dirty="0">
                <a:latin typeface="Tahoma"/>
                <a:cs typeface="Tahoma"/>
              </a:rPr>
              <a:t>mây</a:t>
            </a:r>
            <a:r>
              <a:rPr sz="3600" spc="-365" dirty="0">
                <a:latin typeface="Tahoma"/>
                <a:cs typeface="Tahoma"/>
              </a:rPr>
              <a:t> </a:t>
            </a:r>
            <a:r>
              <a:rPr sz="3600" spc="-545" dirty="0">
                <a:latin typeface="Tahoma"/>
                <a:cs typeface="Tahoma"/>
              </a:rPr>
              <a:t>của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07927" y="6372612"/>
            <a:ext cx="3162935" cy="39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98989"/>
                </a:solidFill>
                <a:latin typeface="Tahoma"/>
                <a:cs typeface="Tahoma"/>
              </a:rPr>
              <a:t>Bài</a:t>
            </a:r>
            <a:r>
              <a:rPr sz="1200" spc="5" dirty="0">
                <a:solidFill>
                  <a:srgbClr val="898989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898989"/>
                </a:solidFill>
                <a:latin typeface="Tahoma"/>
                <a:cs typeface="Tahoma"/>
              </a:rPr>
              <a:t>2: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spc="-140" dirty="0">
                <a:solidFill>
                  <a:srgbClr val="898989"/>
                </a:solidFill>
                <a:latin typeface="Tahoma"/>
                <a:cs typeface="Tahoma"/>
              </a:rPr>
              <a:t>Điện </a:t>
            </a:r>
            <a:r>
              <a:rPr sz="1200" spc="-10" dirty="0">
                <a:solidFill>
                  <a:srgbClr val="898989"/>
                </a:solidFill>
                <a:latin typeface="Tahoma"/>
                <a:cs typeface="Tahoma"/>
              </a:rPr>
              <a:t>toán </a:t>
            </a:r>
            <a:r>
              <a:rPr sz="1200" dirty="0">
                <a:solidFill>
                  <a:srgbClr val="898989"/>
                </a:solidFill>
                <a:latin typeface="Tahoma"/>
                <a:cs typeface="Tahoma"/>
              </a:rPr>
              <a:t>đám </a:t>
            </a:r>
            <a:r>
              <a:rPr sz="1200" spc="-5" dirty="0">
                <a:solidFill>
                  <a:srgbClr val="898989"/>
                </a:solidFill>
                <a:latin typeface="Tahoma"/>
                <a:cs typeface="Tahoma"/>
              </a:rPr>
              <a:t>mây </a:t>
            </a:r>
            <a:r>
              <a:rPr sz="1200" spc="-180" dirty="0">
                <a:solidFill>
                  <a:srgbClr val="898989"/>
                </a:solidFill>
                <a:latin typeface="Tahoma"/>
                <a:cs typeface="Tahoma"/>
              </a:rPr>
              <a:t>của </a:t>
            </a:r>
            <a:r>
              <a:rPr sz="1200" spc="-185" dirty="0">
                <a:solidFill>
                  <a:srgbClr val="898989"/>
                </a:solidFill>
                <a:latin typeface="Tahoma"/>
                <a:cs typeface="Tahoma"/>
              </a:rPr>
              <a:t>một </a:t>
            </a:r>
            <a:r>
              <a:rPr sz="1200" spc="-275" dirty="0">
                <a:solidFill>
                  <a:srgbClr val="898989"/>
                </a:solidFill>
                <a:latin typeface="Tahoma"/>
                <a:cs typeface="Tahoma"/>
              </a:rPr>
              <a:t>số </a:t>
            </a:r>
            <a:r>
              <a:rPr sz="1200" spc="-5" dirty="0">
                <a:solidFill>
                  <a:srgbClr val="898989"/>
                </a:solidFill>
                <a:latin typeface="Tahoma"/>
                <a:cs typeface="Tahoma"/>
              </a:rPr>
              <a:t>hãng </a:t>
            </a:r>
            <a:r>
              <a:rPr sz="1200" spc="-185" dirty="0">
                <a:solidFill>
                  <a:srgbClr val="898989"/>
                </a:solidFill>
                <a:latin typeface="Tahoma"/>
                <a:cs typeface="Tahoma"/>
              </a:rPr>
              <a:t>nổi</a:t>
            </a:r>
            <a:r>
              <a:rPr sz="1200" spc="-105" dirty="0">
                <a:solidFill>
                  <a:srgbClr val="898989"/>
                </a:solidFill>
                <a:latin typeface="Tahoma"/>
                <a:cs typeface="Tahoma"/>
              </a:rPr>
              <a:t> </a:t>
            </a:r>
            <a:r>
              <a:rPr sz="1200" spc="-120" dirty="0">
                <a:solidFill>
                  <a:srgbClr val="898989"/>
                </a:solidFill>
                <a:latin typeface="Tahoma"/>
                <a:cs typeface="Tahoma"/>
              </a:rPr>
              <a:t>tiếng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46456" y="4009587"/>
            <a:ext cx="2839110" cy="2195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24" y="360083"/>
            <a:ext cx="75387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5" dirty="0">
                <a:solidFill>
                  <a:srgbClr val="FF6400"/>
                </a:solidFill>
                <a:latin typeface="Arial"/>
                <a:cs typeface="Arial"/>
              </a:rPr>
              <a:t>Dịch </a:t>
            </a:r>
            <a:r>
              <a:rPr sz="2400" b="1" spc="-30" dirty="0">
                <a:solidFill>
                  <a:srgbClr val="FF6400"/>
                </a:solidFill>
                <a:latin typeface="Arial"/>
                <a:cs typeface="Arial"/>
              </a:rPr>
              <a:t>vụ </a:t>
            </a:r>
            <a:r>
              <a:rPr sz="2400" b="1" spc="-15" dirty="0">
                <a:solidFill>
                  <a:srgbClr val="FF6400"/>
                </a:solidFill>
                <a:latin typeface="Arial"/>
                <a:cs typeface="Arial"/>
              </a:rPr>
              <a:t>mazon </a:t>
            </a:r>
            <a:r>
              <a:rPr sz="2400" b="1" spc="-100" dirty="0">
                <a:solidFill>
                  <a:srgbClr val="FF6400"/>
                </a:solidFill>
                <a:latin typeface="Arial"/>
                <a:cs typeface="Arial"/>
              </a:rPr>
              <a:t>Elastic </a:t>
            </a:r>
            <a:r>
              <a:rPr sz="2400" b="1" spc="-15" dirty="0">
                <a:solidFill>
                  <a:srgbClr val="FF6400"/>
                </a:solidFill>
                <a:latin typeface="Arial"/>
                <a:cs typeface="Arial"/>
              </a:rPr>
              <a:t>Compute </a:t>
            </a:r>
            <a:r>
              <a:rPr sz="2400" b="1" spc="-45" dirty="0">
                <a:solidFill>
                  <a:srgbClr val="FF6400"/>
                </a:solidFill>
                <a:latin typeface="Arial"/>
                <a:cs typeface="Arial"/>
              </a:rPr>
              <a:t>Cloud </a:t>
            </a:r>
            <a:r>
              <a:rPr sz="2400" b="1" spc="-5" dirty="0">
                <a:solidFill>
                  <a:srgbClr val="FF6400"/>
                </a:solidFill>
                <a:latin typeface="Arial"/>
                <a:cs typeface="Arial"/>
              </a:rPr>
              <a:t>(Amazon</a:t>
            </a:r>
            <a:r>
              <a:rPr sz="2400" b="1" spc="220" dirty="0">
                <a:solidFill>
                  <a:srgbClr val="FF6400"/>
                </a:solidFill>
                <a:latin typeface="Arial"/>
                <a:cs typeface="Arial"/>
              </a:rPr>
              <a:t> </a:t>
            </a:r>
            <a:r>
              <a:rPr sz="2400" b="1" spc="-110" dirty="0">
                <a:solidFill>
                  <a:srgbClr val="FF6400"/>
                </a:solidFill>
                <a:latin typeface="Arial"/>
                <a:cs typeface="Arial"/>
              </a:rPr>
              <a:t>EC2)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5531789" y="6364365"/>
            <a:ext cx="2962909" cy="402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i="0" spc="-5" dirty="0">
                <a:latin typeface="Tahoma"/>
                <a:cs typeface="Tahoma"/>
              </a:rPr>
              <a:t>Bài </a:t>
            </a:r>
            <a:r>
              <a:rPr sz="1200" i="0" dirty="0">
                <a:latin typeface="Tahoma"/>
                <a:cs typeface="Tahoma"/>
              </a:rPr>
              <a:t>2: </a:t>
            </a:r>
            <a:r>
              <a:rPr sz="1200" i="0" spc="-140" dirty="0">
                <a:latin typeface="Tahoma"/>
                <a:cs typeface="Tahoma"/>
              </a:rPr>
              <a:t>Điện </a:t>
            </a:r>
            <a:r>
              <a:rPr sz="1200" i="0" spc="-10" dirty="0">
                <a:latin typeface="Tahoma"/>
                <a:cs typeface="Tahoma"/>
              </a:rPr>
              <a:t>toán </a:t>
            </a:r>
            <a:r>
              <a:rPr sz="1200" i="0" dirty="0">
                <a:latin typeface="Tahoma"/>
                <a:cs typeface="Tahoma"/>
              </a:rPr>
              <a:t>đám </a:t>
            </a:r>
            <a:r>
              <a:rPr sz="1200" i="0" spc="-5" dirty="0">
                <a:latin typeface="Tahoma"/>
                <a:cs typeface="Tahoma"/>
              </a:rPr>
              <a:t>mây </a:t>
            </a:r>
            <a:r>
              <a:rPr sz="1200" i="0" spc="-180" dirty="0">
                <a:latin typeface="Tahoma"/>
                <a:cs typeface="Tahoma"/>
              </a:rPr>
              <a:t>của </a:t>
            </a:r>
            <a:r>
              <a:rPr sz="1200" i="0" spc="-185" dirty="0">
                <a:latin typeface="Tahoma"/>
                <a:cs typeface="Tahoma"/>
              </a:rPr>
              <a:t>một </a:t>
            </a:r>
            <a:r>
              <a:rPr sz="1200" i="0" spc="-275" dirty="0">
                <a:latin typeface="Tahoma"/>
                <a:cs typeface="Tahoma"/>
              </a:rPr>
              <a:t>số </a:t>
            </a:r>
            <a:r>
              <a:rPr sz="1200" i="0" spc="-5" dirty="0">
                <a:latin typeface="Tahoma"/>
                <a:cs typeface="Tahoma"/>
              </a:rPr>
              <a:t>hãng  </a:t>
            </a:r>
            <a:r>
              <a:rPr sz="1200" i="0" spc="-185" dirty="0">
                <a:latin typeface="Tahoma"/>
                <a:cs typeface="Tahoma"/>
              </a:rPr>
              <a:t>nổi </a:t>
            </a:r>
            <a:r>
              <a:rPr sz="1200" i="0" spc="-120" dirty="0">
                <a:latin typeface="Tahoma"/>
                <a:cs typeface="Tahoma"/>
              </a:rPr>
              <a:t>tiếng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26" y="939774"/>
            <a:ext cx="6358890" cy="3759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7180" marR="5080" indent="-285115">
              <a:lnSpc>
                <a:spcPct val="100000"/>
              </a:lnSpc>
              <a:spcBef>
                <a:spcPts val="105"/>
              </a:spcBef>
              <a:buClr>
                <a:srgbClr val="FF6400"/>
              </a:buClr>
              <a:buFont typeface="Wingdings"/>
              <a:buChar char=""/>
              <a:tabLst>
                <a:tab pos="297180" algn="l"/>
                <a:tab pos="297815" algn="l"/>
              </a:tabLst>
            </a:pPr>
            <a:r>
              <a:rPr sz="2300" spc="-155" dirty="0">
                <a:latin typeface="Arial"/>
                <a:cs typeface="Arial"/>
              </a:rPr>
              <a:t>Là </a:t>
            </a:r>
            <a:r>
              <a:rPr sz="2300" spc="-40" dirty="0">
                <a:latin typeface="Arial"/>
                <a:cs typeface="Arial"/>
              </a:rPr>
              <a:t>1 </a:t>
            </a:r>
            <a:r>
              <a:rPr sz="2300" spc="15" dirty="0">
                <a:latin typeface="Arial"/>
                <a:cs typeface="Arial"/>
              </a:rPr>
              <a:t>dịch </a:t>
            </a:r>
            <a:r>
              <a:rPr sz="2300" spc="-15" dirty="0">
                <a:latin typeface="Arial"/>
                <a:cs typeface="Arial"/>
              </a:rPr>
              <a:t>vụ </a:t>
            </a:r>
            <a:r>
              <a:rPr sz="2300" spc="-5" dirty="0">
                <a:latin typeface="Arial"/>
                <a:cs typeface="Arial"/>
              </a:rPr>
              <a:t>web </a:t>
            </a:r>
            <a:r>
              <a:rPr sz="2300" spc="10" dirty="0">
                <a:latin typeface="Arial"/>
                <a:cs typeface="Arial"/>
              </a:rPr>
              <a:t>cung </a:t>
            </a:r>
            <a:r>
              <a:rPr sz="2300" spc="-40" dirty="0">
                <a:latin typeface="Arial"/>
                <a:cs typeface="Arial"/>
              </a:rPr>
              <a:t>cấp </a:t>
            </a:r>
            <a:r>
              <a:rPr sz="2300" spc="-35" dirty="0">
                <a:latin typeface="Arial"/>
                <a:cs typeface="Arial"/>
              </a:rPr>
              <a:t>khả </a:t>
            </a:r>
            <a:r>
              <a:rPr sz="2300" spc="5" dirty="0">
                <a:latin typeface="Arial"/>
                <a:cs typeface="Arial"/>
              </a:rPr>
              <a:t>năng </a:t>
            </a:r>
            <a:r>
              <a:rPr sz="2300" spc="25" dirty="0">
                <a:latin typeface="Arial"/>
                <a:cs typeface="Arial"/>
              </a:rPr>
              <a:t>tính </a:t>
            </a:r>
            <a:r>
              <a:rPr sz="2300" spc="20" dirty="0">
                <a:latin typeface="Arial"/>
                <a:cs typeface="Arial"/>
              </a:rPr>
              <a:t>toán  trên </a:t>
            </a:r>
            <a:r>
              <a:rPr sz="2300" spc="10" dirty="0">
                <a:latin typeface="Arial"/>
                <a:cs typeface="Arial"/>
              </a:rPr>
              <a:t>đám </a:t>
            </a:r>
            <a:r>
              <a:rPr sz="2300" spc="-30" dirty="0">
                <a:latin typeface="Arial"/>
                <a:cs typeface="Arial"/>
              </a:rPr>
              <a:t>mây </a:t>
            </a:r>
            <a:r>
              <a:rPr sz="2300" spc="-100" dirty="0">
                <a:latin typeface="Arial"/>
                <a:cs typeface="Arial"/>
              </a:rPr>
              <a:t>và </a:t>
            </a:r>
            <a:r>
              <a:rPr sz="2300" spc="-85" dirty="0">
                <a:latin typeface="Arial"/>
                <a:cs typeface="Arial"/>
              </a:rPr>
              <a:t>được </a:t>
            </a:r>
            <a:r>
              <a:rPr sz="2300" spc="55" dirty="0">
                <a:latin typeface="Arial"/>
                <a:cs typeface="Arial"/>
              </a:rPr>
              <a:t>thiết </a:t>
            </a:r>
            <a:r>
              <a:rPr sz="2300" spc="-45" dirty="0">
                <a:latin typeface="Arial"/>
                <a:cs typeface="Arial"/>
              </a:rPr>
              <a:t>kế </a:t>
            </a:r>
            <a:r>
              <a:rPr sz="2300" spc="-5" dirty="0">
                <a:latin typeface="Arial"/>
                <a:cs typeface="Arial"/>
              </a:rPr>
              <a:t>để </a:t>
            </a:r>
            <a:r>
              <a:rPr sz="2300" spc="-95" dirty="0">
                <a:latin typeface="Arial"/>
                <a:cs typeface="Arial"/>
              </a:rPr>
              <a:t>các </a:t>
            </a:r>
            <a:r>
              <a:rPr sz="2300" spc="-20" dirty="0">
                <a:latin typeface="Arial"/>
                <a:cs typeface="Arial"/>
              </a:rPr>
              <a:t>nhà </a:t>
            </a:r>
            <a:r>
              <a:rPr sz="2300" spc="30" dirty="0">
                <a:latin typeface="Arial"/>
                <a:cs typeface="Arial"/>
              </a:rPr>
              <a:t>phát  triển </a:t>
            </a:r>
            <a:r>
              <a:rPr sz="2300" spc="-5" dirty="0">
                <a:latin typeface="Arial"/>
                <a:cs typeface="Arial"/>
              </a:rPr>
              <a:t>dễ </a:t>
            </a:r>
            <a:r>
              <a:rPr sz="2300" spc="15" dirty="0">
                <a:latin typeface="Arial"/>
                <a:cs typeface="Arial"/>
              </a:rPr>
              <a:t>dàng </a:t>
            </a:r>
            <a:r>
              <a:rPr sz="2300" spc="-5" dirty="0">
                <a:latin typeface="Arial"/>
                <a:cs typeface="Arial"/>
              </a:rPr>
              <a:t>tích </a:t>
            </a:r>
            <a:r>
              <a:rPr sz="2300" spc="-15" dirty="0">
                <a:latin typeface="Arial"/>
                <a:cs typeface="Arial"/>
              </a:rPr>
              <a:t>hợp </a:t>
            </a:r>
            <a:r>
              <a:rPr sz="2300" spc="-100" dirty="0">
                <a:latin typeface="Arial"/>
                <a:cs typeface="Arial"/>
              </a:rPr>
              <a:t>và </a:t>
            </a:r>
            <a:r>
              <a:rPr sz="2300" spc="-40" dirty="0">
                <a:latin typeface="Arial"/>
                <a:cs typeface="Arial"/>
              </a:rPr>
              <a:t>mở </a:t>
            </a:r>
            <a:r>
              <a:rPr sz="2300" spc="50" dirty="0">
                <a:latin typeface="Arial"/>
                <a:cs typeface="Arial"/>
              </a:rPr>
              <a:t>rộng </a:t>
            </a:r>
            <a:r>
              <a:rPr sz="2300" spc="45" dirty="0">
                <a:latin typeface="Arial"/>
                <a:cs typeface="Arial"/>
              </a:rPr>
              <a:t>qui</a:t>
            </a:r>
            <a:r>
              <a:rPr sz="2300" spc="-195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mô.</a:t>
            </a:r>
            <a:endParaRPr sz="2300">
              <a:latin typeface="Arial"/>
              <a:cs typeface="Arial"/>
            </a:endParaRPr>
          </a:p>
          <a:p>
            <a:pPr marL="297180" indent="-285115">
              <a:lnSpc>
                <a:spcPct val="100000"/>
              </a:lnSpc>
              <a:spcBef>
                <a:spcPts val="595"/>
              </a:spcBef>
              <a:buClr>
                <a:srgbClr val="FF6400"/>
              </a:buClr>
              <a:buFont typeface="Wingdings"/>
              <a:buChar char=""/>
              <a:tabLst>
                <a:tab pos="297180" algn="l"/>
                <a:tab pos="297815" algn="l"/>
              </a:tabLst>
            </a:pPr>
            <a:r>
              <a:rPr sz="2300" spc="-220" dirty="0">
                <a:latin typeface="Arial"/>
                <a:cs typeface="Arial"/>
              </a:rPr>
              <a:t>EC2 </a:t>
            </a:r>
            <a:r>
              <a:rPr sz="2300" spc="10" dirty="0">
                <a:latin typeface="Arial"/>
                <a:cs typeface="Arial"/>
              </a:rPr>
              <a:t>cung </a:t>
            </a:r>
            <a:r>
              <a:rPr sz="2300" spc="-40" dirty="0">
                <a:latin typeface="Arial"/>
                <a:cs typeface="Arial"/>
              </a:rPr>
              <a:t>cấp </a:t>
            </a:r>
            <a:r>
              <a:rPr sz="2300" spc="90" dirty="0">
                <a:latin typeface="Arial"/>
                <a:cs typeface="Arial"/>
              </a:rPr>
              <a:t>một </a:t>
            </a:r>
            <a:r>
              <a:rPr sz="2300" spc="20" dirty="0">
                <a:latin typeface="Arial"/>
                <a:cs typeface="Arial"/>
              </a:rPr>
              <a:t>giao </a:t>
            </a:r>
            <a:r>
              <a:rPr sz="2300" spc="15" dirty="0">
                <a:latin typeface="Arial"/>
                <a:cs typeface="Arial"/>
              </a:rPr>
              <a:t>diện </a:t>
            </a:r>
            <a:r>
              <a:rPr sz="2300" spc="-5" dirty="0">
                <a:latin typeface="Arial"/>
                <a:cs typeface="Arial"/>
              </a:rPr>
              <a:t>web </a:t>
            </a:r>
            <a:r>
              <a:rPr sz="2300" spc="-15" dirty="0">
                <a:latin typeface="Arial"/>
                <a:cs typeface="Arial"/>
              </a:rPr>
              <a:t>đơn </a:t>
            </a:r>
            <a:r>
              <a:rPr sz="2300" spc="10" dirty="0">
                <a:latin typeface="Arial"/>
                <a:cs typeface="Arial"/>
              </a:rPr>
              <a:t>giản</a:t>
            </a:r>
            <a:r>
              <a:rPr sz="2300" spc="-14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cho</a:t>
            </a:r>
            <a:endParaRPr sz="2300">
              <a:latin typeface="Arial"/>
              <a:cs typeface="Arial"/>
            </a:endParaRPr>
          </a:p>
          <a:p>
            <a:pPr marL="297180">
              <a:lnSpc>
                <a:spcPct val="100000"/>
              </a:lnSpc>
            </a:pPr>
            <a:r>
              <a:rPr sz="2300" spc="20" dirty="0">
                <a:latin typeface="Arial"/>
                <a:cs typeface="Arial"/>
              </a:rPr>
              <a:t>phép </a:t>
            </a:r>
            <a:r>
              <a:rPr sz="2300" spc="10" dirty="0">
                <a:latin typeface="Arial"/>
                <a:cs typeface="Arial"/>
              </a:rPr>
              <a:t>ta </a:t>
            </a:r>
            <a:r>
              <a:rPr sz="2300" spc="-10" dirty="0">
                <a:latin typeface="Arial"/>
                <a:cs typeface="Arial"/>
              </a:rPr>
              <a:t>có </a:t>
            </a:r>
            <a:r>
              <a:rPr sz="2300" spc="25" dirty="0">
                <a:latin typeface="Arial"/>
                <a:cs typeface="Arial"/>
              </a:rPr>
              <a:t>thể </a:t>
            </a:r>
            <a:r>
              <a:rPr sz="2300" spc="-60" dirty="0">
                <a:latin typeface="Arial"/>
                <a:cs typeface="Arial"/>
              </a:rPr>
              <a:t>cấu </a:t>
            </a:r>
            <a:r>
              <a:rPr sz="2300" spc="-5" dirty="0">
                <a:latin typeface="Arial"/>
                <a:cs typeface="Arial"/>
              </a:rPr>
              <a:t>hình dễ</a:t>
            </a:r>
            <a:r>
              <a:rPr sz="2300" spc="-175" dirty="0">
                <a:latin typeface="Arial"/>
                <a:cs typeface="Arial"/>
              </a:rPr>
              <a:t> </a:t>
            </a:r>
            <a:r>
              <a:rPr sz="2300" spc="15" dirty="0">
                <a:latin typeface="Arial"/>
                <a:cs typeface="Arial"/>
              </a:rPr>
              <a:t>dàng</a:t>
            </a:r>
            <a:endParaRPr sz="2300">
              <a:latin typeface="Arial"/>
              <a:cs typeface="Arial"/>
            </a:endParaRPr>
          </a:p>
          <a:p>
            <a:pPr marL="297815" marR="817244" indent="-285750">
              <a:lnSpc>
                <a:spcPct val="100000"/>
              </a:lnSpc>
              <a:spcBef>
                <a:spcPts val="600"/>
              </a:spcBef>
              <a:buClr>
                <a:srgbClr val="FF6400"/>
              </a:buClr>
              <a:buFont typeface="Wingdings"/>
              <a:buChar char=""/>
              <a:tabLst>
                <a:tab pos="297180" algn="l"/>
                <a:tab pos="297815" algn="l"/>
              </a:tabLst>
            </a:pPr>
            <a:r>
              <a:rPr sz="2300" spc="-220" dirty="0">
                <a:latin typeface="Arial"/>
                <a:cs typeface="Arial"/>
              </a:rPr>
              <a:t>EC2 </a:t>
            </a:r>
            <a:r>
              <a:rPr sz="2300" dirty="0">
                <a:latin typeface="Arial"/>
                <a:cs typeface="Arial"/>
              </a:rPr>
              <a:t>cho </a:t>
            </a:r>
            <a:r>
              <a:rPr sz="2300" spc="20" dirty="0">
                <a:latin typeface="Arial"/>
                <a:cs typeface="Arial"/>
              </a:rPr>
              <a:t>phép </a:t>
            </a:r>
            <a:r>
              <a:rPr sz="2300" spc="10" dirty="0">
                <a:latin typeface="Arial"/>
                <a:cs typeface="Arial"/>
              </a:rPr>
              <a:t>ta </a:t>
            </a:r>
            <a:r>
              <a:rPr sz="2300" spc="5" dirty="0">
                <a:latin typeface="Arial"/>
                <a:cs typeface="Arial"/>
              </a:rPr>
              <a:t>kiểm </a:t>
            </a:r>
            <a:r>
              <a:rPr sz="2300" spc="-30" dirty="0">
                <a:latin typeface="Arial"/>
                <a:cs typeface="Arial"/>
              </a:rPr>
              <a:t>soát </a:t>
            </a:r>
            <a:r>
              <a:rPr sz="2300" spc="-95" dirty="0">
                <a:latin typeface="Arial"/>
                <a:cs typeface="Arial"/>
              </a:rPr>
              <a:t>các </a:t>
            </a:r>
            <a:r>
              <a:rPr sz="2300" spc="40" dirty="0">
                <a:latin typeface="Arial"/>
                <a:cs typeface="Arial"/>
              </a:rPr>
              <a:t>nguồn </a:t>
            </a:r>
            <a:r>
              <a:rPr sz="2300" spc="25" dirty="0">
                <a:latin typeface="Arial"/>
                <a:cs typeface="Arial"/>
              </a:rPr>
              <a:t>tài  </a:t>
            </a:r>
            <a:r>
              <a:rPr sz="2300" dirty="0">
                <a:latin typeface="Arial"/>
                <a:cs typeface="Arial"/>
              </a:rPr>
              <a:t>nguyên </a:t>
            </a:r>
            <a:r>
              <a:rPr sz="2300" spc="20" dirty="0">
                <a:latin typeface="Arial"/>
                <a:cs typeface="Arial"/>
              </a:rPr>
              <a:t>trên </a:t>
            </a:r>
            <a:r>
              <a:rPr sz="2300" spc="-30" dirty="0">
                <a:latin typeface="Arial"/>
                <a:cs typeface="Arial"/>
              </a:rPr>
              <a:t>máy</a:t>
            </a:r>
            <a:r>
              <a:rPr sz="2300" spc="-114" dirty="0">
                <a:latin typeface="Arial"/>
                <a:cs typeface="Arial"/>
              </a:rPr>
              <a:t> </a:t>
            </a:r>
            <a:r>
              <a:rPr sz="2300" spc="25" dirty="0">
                <a:latin typeface="Arial"/>
                <a:cs typeface="Arial"/>
              </a:rPr>
              <a:t>tính</a:t>
            </a:r>
            <a:endParaRPr sz="2300">
              <a:latin typeface="Arial"/>
              <a:cs typeface="Arial"/>
            </a:endParaRPr>
          </a:p>
          <a:p>
            <a:pPr marL="297815" marR="294005" indent="-285115">
              <a:lnSpc>
                <a:spcPct val="100000"/>
              </a:lnSpc>
              <a:spcBef>
                <a:spcPts val="600"/>
              </a:spcBef>
              <a:buClr>
                <a:srgbClr val="FF6400"/>
              </a:buClr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sz="2300" spc="-220" dirty="0">
                <a:latin typeface="Arial"/>
                <a:cs typeface="Arial"/>
              </a:rPr>
              <a:t>EC2 </a:t>
            </a:r>
            <a:r>
              <a:rPr sz="2300" dirty="0">
                <a:latin typeface="Arial"/>
                <a:cs typeface="Arial"/>
              </a:rPr>
              <a:t>cho </a:t>
            </a:r>
            <a:r>
              <a:rPr sz="2300" spc="20" dirty="0">
                <a:latin typeface="Arial"/>
                <a:cs typeface="Arial"/>
              </a:rPr>
              <a:t>phép giảm </a:t>
            </a:r>
            <a:r>
              <a:rPr sz="2300" spc="30" dirty="0">
                <a:latin typeface="Arial"/>
                <a:cs typeface="Arial"/>
              </a:rPr>
              <a:t>thiểu </a:t>
            </a:r>
            <a:r>
              <a:rPr sz="2300" spc="15" dirty="0">
                <a:latin typeface="Arial"/>
                <a:cs typeface="Arial"/>
              </a:rPr>
              <a:t>thời </a:t>
            </a:r>
            <a:r>
              <a:rPr sz="2300" spc="10" dirty="0">
                <a:latin typeface="Arial"/>
                <a:cs typeface="Arial"/>
              </a:rPr>
              <a:t>gian </a:t>
            </a:r>
            <a:r>
              <a:rPr sz="2300" spc="-60" dirty="0">
                <a:latin typeface="Arial"/>
                <a:cs typeface="Arial"/>
              </a:rPr>
              <a:t>cấu </a:t>
            </a:r>
            <a:r>
              <a:rPr sz="2300" spc="-5" dirty="0">
                <a:latin typeface="Arial"/>
                <a:cs typeface="Arial"/>
              </a:rPr>
              <a:t>hình  </a:t>
            </a:r>
            <a:r>
              <a:rPr sz="2300" spc="15" dirty="0">
                <a:latin typeface="Arial"/>
                <a:cs typeface="Arial"/>
              </a:rPr>
              <a:t>dịch </a:t>
            </a:r>
            <a:r>
              <a:rPr sz="2300" spc="-15" dirty="0">
                <a:latin typeface="Arial"/>
                <a:cs typeface="Arial"/>
              </a:rPr>
              <a:t>vụ </a:t>
            </a:r>
            <a:r>
              <a:rPr sz="2300" spc="-25" dirty="0">
                <a:latin typeface="Arial"/>
                <a:cs typeface="Arial"/>
              </a:rPr>
              <a:t>(chỉ </a:t>
            </a:r>
            <a:r>
              <a:rPr sz="2300" spc="30" dirty="0">
                <a:latin typeface="Arial"/>
                <a:cs typeface="Arial"/>
              </a:rPr>
              <a:t>mất </a:t>
            </a:r>
            <a:r>
              <a:rPr sz="2300" spc="90" dirty="0">
                <a:latin typeface="Arial"/>
                <a:cs typeface="Arial"/>
              </a:rPr>
              <a:t>một </a:t>
            </a:r>
            <a:r>
              <a:rPr sz="2300" spc="-50" dirty="0">
                <a:latin typeface="Arial"/>
                <a:cs typeface="Arial"/>
              </a:rPr>
              <a:t>vài </a:t>
            </a:r>
            <a:r>
              <a:rPr sz="2300" spc="65" dirty="0">
                <a:latin typeface="Arial"/>
                <a:cs typeface="Arial"/>
              </a:rPr>
              <a:t>phút </a:t>
            </a:r>
            <a:r>
              <a:rPr sz="2300" spc="-5" dirty="0">
                <a:latin typeface="Arial"/>
                <a:cs typeface="Arial"/>
              </a:rPr>
              <a:t>để </a:t>
            </a:r>
            <a:r>
              <a:rPr sz="2300" spc="-35" dirty="0">
                <a:latin typeface="Arial"/>
                <a:cs typeface="Arial"/>
              </a:rPr>
              <a:t>người</a:t>
            </a:r>
            <a:r>
              <a:rPr sz="2300" spc="-405" dirty="0">
                <a:latin typeface="Arial"/>
                <a:cs typeface="Arial"/>
              </a:rPr>
              <a:t> </a:t>
            </a:r>
            <a:r>
              <a:rPr sz="2300" spc="50" dirty="0">
                <a:latin typeface="Arial"/>
                <a:cs typeface="Arial"/>
              </a:rPr>
              <a:t>dùng  </a:t>
            </a:r>
            <a:r>
              <a:rPr sz="2300" dirty="0">
                <a:latin typeface="Arial"/>
                <a:cs typeface="Arial"/>
              </a:rPr>
              <a:t>thay </a:t>
            </a:r>
            <a:r>
              <a:rPr sz="2300" spc="65" dirty="0">
                <a:latin typeface="Arial"/>
                <a:cs typeface="Arial"/>
              </a:rPr>
              <a:t>đổi </a:t>
            </a:r>
            <a:r>
              <a:rPr sz="2300" spc="45" dirty="0">
                <a:latin typeface="Arial"/>
                <a:cs typeface="Arial"/>
              </a:rPr>
              <a:t>qui </a:t>
            </a:r>
            <a:r>
              <a:rPr sz="2300" spc="60" dirty="0">
                <a:latin typeface="Arial"/>
                <a:cs typeface="Arial"/>
              </a:rPr>
              <a:t>mô </a:t>
            </a:r>
            <a:r>
              <a:rPr sz="2300" spc="-100" dirty="0">
                <a:latin typeface="Arial"/>
                <a:cs typeface="Arial"/>
              </a:rPr>
              <a:t>và </a:t>
            </a:r>
            <a:r>
              <a:rPr sz="2300" spc="20" dirty="0">
                <a:latin typeface="Arial"/>
                <a:cs typeface="Arial"/>
              </a:rPr>
              <a:t>nhu </a:t>
            </a:r>
            <a:r>
              <a:rPr sz="2300" spc="-60" dirty="0">
                <a:latin typeface="Arial"/>
                <a:cs typeface="Arial"/>
              </a:rPr>
              <a:t>cầu </a:t>
            </a:r>
            <a:r>
              <a:rPr sz="2300" spc="20" dirty="0">
                <a:latin typeface="Arial"/>
                <a:cs typeface="Arial"/>
              </a:rPr>
              <a:t>trên </a:t>
            </a:r>
            <a:r>
              <a:rPr sz="2300" spc="15" dirty="0">
                <a:latin typeface="Arial"/>
                <a:cs typeface="Arial"/>
              </a:rPr>
              <a:t>dịch </a:t>
            </a:r>
            <a:r>
              <a:rPr sz="2300" spc="-15" dirty="0">
                <a:latin typeface="Arial"/>
                <a:cs typeface="Arial"/>
              </a:rPr>
              <a:t>vụ</a:t>
            </a:r>
            <a:r>
              <a:rPr sz="2300" spc="-335" dirty="0">
                <a:latin typeface="Arial"/>
                <a:cs typeface="Arial"/>
              </a:rPr>
              <a:t> </a:t>
            </a:r>
            <a:r>
              <a:rPr sz="2300" spc="-180" dirty="0">
                <a:latin typeface="Arial"/>
                <a:cs typeface="Arial"/>
              </a:rPr>
              <a:t>EC2)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9472" y="360083"/>
            <a:ext cx="77254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5" dirty="0">
                <a:solidFill>
                  <a:srgbClr val="FF6400"/>
                </a:solidFill>
                <a:latin typeface="Arial"/>
                <a:cs typeface="Arial"/>
              </a:rPr>
              <a:t>Dịch </a:t>
            </a:r>
            <a:r>
              <a:rPr sz="2400" b="1" spc="-30" dirty="0">
                <a:solidFill>
                  <a:srgbClr val="FF6400"/>
                </a:solidFill>
                <a:latin typeface="Arial"/>
                <a:cs typeface="Arial"/>
              </a:rPr>
              <a:t>vụ </a:t>
            </a:r>
            <a:r>
              <a:rPr sz="2400" b="1" spc="-20" dirty="0">
                <a:solidFill>
                  <a:srgbClr val="FF6400"/>
                </a:solidFill>
                <a:latin typeface="Arial"/>
                <a:cs typeface="Arial"/>
              </a:rPr>
              <a:t>Amazon </a:t>
            </a:r>
            <a:r>
              <a:rPr sz="2400" b="1" spc="-35" dirty="0">
                <a:solidFill>
                  <a:srgbClr val="FF6400"/>
                </a:solidFill>
                <a:latin typeface="Arial"/>
                <a:cs typeface="Arial"/>
              </a:rPr>
              <a:t>Simple Storage </a:t>
            </a:r>
            <a:r>
              <a:rPr sz="2400" b="1" spc="-65" dirty="0">
                <a:solidFill>
                  <a:srgbClr val="FF6400"/>
                </a:solidFill>
                <a:latin typeface="Arial"/>
                <a:cs typeface="Arial"/>
              </a:rPr>
              <a:t>Service </a:t>
            </a:r>
            <a:r>
              <a:rPr sz="2400" b="1" spc="-5" dirty="0">
                <a:solidFill>
                  <a:srgbClr val="FF6400"/>
                </a:solidFill>
                <a:latin typeface="Arial"/>
                <a:cs typeface="Arial"/>
              </a:rPr>
              <a:t>(Amazon</a:t>
            </a:r>
            <a:r>
              <a:rPr sz="2400" b="1" spc="225" dirty="0">
                <a:solidFill>
                  <a:srgbClr val="FF6400"/>
                </a:solidFill>
                <a:latin typeface="Arial"/>
                <a:cs typeface="Arial"/>
              </a:rPr>
              <a:t> </a:t>
            </a:r>
            <a:r>
              <a:rPr sz="2400" b="1" spc="-70" dirty="0">
                <a:solidFill>
                  <a:srgbClr val="FF6400"/>
                </a:solidFill>
                <a:latin typeface="Arial"/>
                <a:cs typeface="Arial"/>
              </a:rPr>
              <a:t>S3):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24" y="864281"/>
            <a:ext cx="8070850" cy="193040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48285" indent="-236220" algn="just">
              <a:lnSpc>
                <a:spcPct val="100000"/>
              </a:lnSpc>
              <a:spcBef>
                <a:spcPts val="695"/>
              </a:spcBef>
              <a:buClr>
                <a:srgbClr val="FF6400"/>
              </a:buClr>
              <a:buFont typeface="Wingdings"/>
              <a:buChar char=""/>
              <a:tabLst>
                <a:tab pos="248920" algn="l"/>
              </a:tabLst>
            </a:pPr>
            <a:r>
              <a:rPr sz="2300" spc="-155" dirty="0">
                <a:latin typeface="Arial"/>
                <a:cs typeface="Arial"/>
              </a:rPr>
              <a:t>Là </a:t>
            </a:r>
            <a:r>
              <a:rPr sz="2300" spc="15" dirty="0">
                <a:latin typeface="Arial"/>
                <a:cs typeface="Arial"/>
              </a:rPr>
              <a:t>giải pháp </a:t>
            </a:r>
            <a:r>
              <a:rPr sz="2300" spc="-40" dirty="0">
                <a:latin typeface="Arial"/>
                <a:cs typeface="Arial"/>
              </a:rPr>
              <a:t>lưu </a:t>
            </a:r>
            <a:r>
              <a:rPr sz="2300" spc="-5" dirty="0">
                <a:latin typeface="Arial"/>
                <a:cs typeface="Arial"/>
              </a:rPr>
              <a:t>trữ </a:t>
            </a:r>
            <a:r>
              <a:rPr sz="2300" spc="-60" dirty="0">
                <a:latin typeface="Arial"/>
                <a:cs typeface="Arial"/>
              </a:rPr>
              <a:t>của </a:t>
            </a:r>
            <a:r>
              <a:rPr sz="2300" spc="-20" dirty="0">
                <a:latin typeface="Arial"/>
                <a:cs typeface="Arial"/>
              </a:rPr>
              <a:t>Amazon </a:t>
            </a:r>
            <a:r>
              <a:rPr sz="2300" spc="20" dirty="0">
                <a:latin typeface="Arial"/>
                <a:cs typeface="Arial"/>
              </a:rPr>
              <a:t>trên</a:t>
            </a:r>
            <a:r>
              <a:rPr sz="2300" spc="50" dirty="0">
                <a:latin typeface="Arial"/>
                <a:cs typeface="Arial"/>
              </a:rPr>
              <a:t> </a:t>
            </a:r>
            <a:r>
              <a:rPr sz="2300" spc="15" dirty="0">
                <a:latin typeface="Arial"/>
                <a:cs typeface="Arial"/>
              </a:rPr>
              <a:t>Internet</a:t>
            </a:r>
            <a:endParaRPr sz="2300">
              <a:latin typeface="Arial"/>
              <a:cs typeface="Arial"/>
            </a:endParaRPr>
          </a:p>
          <a:p>
            <a:pPr marL="247015" marR="5080" indent="-234950" algn="just">
              <a:lnSpc>
                <a:spcPct val="100000"/>
              </a:lnSpc>
              <a:spcBef>
                <a:spcPts val="600"/>
              </a:spcBef>
              <a:buClr>
                <a:srgbClr val="FF6400"/>
              </a:buClr>
              <a:buFont typeface="Wingdings"/>
              <a:buChar char=""/>
              <a:tabLst>
                <a:tab pos="248920" algn="l"/>
              </a:tabLst>
            </a:pPr>
            <a:r>
              <a:rPr sz="2300" spc="-20" dirty="0">
                <a:latin typeface="Arial"/>
                <a:cs typeface="Arial"/>
              </a:rPr>
              <a:t>Amazon </a:t>
            </a:r>
            <a:r>
              <a:rPr sz="2300" spc="-185" dirty="0">
                <a:latin typeface="Arial"/>
                <a:cs typeface="Arial"/>
              </a:rPr>
              <a:t>S3 sử </a:t>
            </a:r>
            <a:r>
              <a:rPr sz="2300" spc="40" dirty="0">
                <a:latin typeface="Arial"/>
                <a:cs typeface="Arial"/>
              </a:rPr>
              <a:t>dụng </a:t>
            </a:r>
            <a:r>
              <a:rPr sz="2300" spc="90" dirty="0">
                <a:latin typeface="Arial"/>
                <a:cs typeface="Arial"/>
              </a:rPr>
              <a:t>một </a:t>
            </a:r>
            <a:r>
              <a:rPr sz="2300" spc="10" dirty="0">
                <a:latin typeface="Arial"/>
                <a:cs typeface="Arial"/>
              </a:rPr>
              <a:t>dịch </a:t>
            </a:r>
            <a:r>
              <a:rPr sz="2300" spc="-20" dirty="0">
                <a:latin typeface="Arial"/>
                <a:cs typeface="Arial"/>
              </a:rPr>
              <a:t>vụ </a:t>
            </a:r>
            <a:r>
              <a:rPr sz="2300" spc="-5" dirty="0">
                <a:latin typeface="Arial"/>
                <a:cs typeface="Arial"/>
              </a:rPr>
              <a:t>web </a:t>
            </a:r>
            <a:r>
              <a:rPr sz="2300" spc="-50" dirty="0">
                <a:latin typeface="Arial"/>
                <a:cs typeface="Arial"/>
              </a:rPr>
              <a:t>với </a:t>
            </a:r>
            <a:r>
              <a:rPr sz="2300" spc="20" dirty="0">
                <a:latin typeface="Arial"/>
                <a:cs typeface="Arial"/>
              </a:rPr>
              <a:t>giao </a:t>
            </a:r>
            <a:r>
              <a:rPr sz="2300" spc="15" dirty="0">
                <a:latin typeface="Arial"/>
                <a:cs typeface="Arial"/>
              </a:rPr>
              <a:t>diện </a:t>
            </a:r>
            <a:r>
              <a:rPr sz="2300" spc="-15" dirty="0">
                <a:latin typeface="Arial"/>
                <a:cs typeface="Arial"/>
              </a:rPr>
              <a:t>đơn  </a:t>
            </a:r>
            <a:r>
              <a:rPr sz="2300" spc="-25" dirty="0">
                <a:latin typeface="Arial"/>
                <a:cs typeface="Arial"/>
              </a:rPr>
              <a:t>giản, </a:t>
            </a:r>
            <a:r>
              <a:rPr sz="2300" spc="-10" dirty="0">
                <a:latin typeface="Arial"/>
                <a:cs typeface="Arial"/>
              </a:rPr>
              <a:t>có </a:t>
            </a:r>
            <a:r>
              <a:rPr sz="2300" spc="25" dirty="0">
                <a:latin typeface="Arial"/>
                <a:cs typeface="Arial"/>
              </a:rPr>
              <a:t>thể </a:t>
            </a:r>
            <a:r>
              <a:rPr sz="2300" spc="-185" dirty="0">
                <a:latin typeface="Arial"/>
                <a:cs typeface="Arial"/>
              </a:rPr>
              <a:t>sử </a:t>
            </a:r>
            <a:r>
              <a:rPr sz="2300" spc="40" dirty="0">
                <a:latin typeface="Arial"/>
                <a:cs typeface="Arial"/>
              </a:rPr>
              <a:t>dụng </a:t>
            </a:r>
            <a:r>
              <a:rPr sz="2300" spc="-10" dirty="0">
                <a:latin typeface="Arial"/>
                <a:cs typeface="Arial"/>
              </a:rPr>
              <a:t>để </a:t>
            </a:r>
            <a:r>
              <a:rPr sz="2300" spc="-45" dirty="0">
                <a:latin typeface="Arial"/>
                <a:cs typeface="Arial"/>
              </a:rPr>
              <a:t>lưu </a:t>
            </a:r>
            <a:r>
              <a:rPr sz="2300" spc="-10" dirty="0">
                <a:latin typeface="Arial"/>
                <a:cs typeface="Arial"/>
              </a:rPr>
              <a:t>trữ </a:t>
            </a:r>
            <a:r>
              <a:rPr sz="2300" spc="-105" dirty="0">
                <a:latin typeface="Arial"/>
                <a:cs typeface="Arial"/>
              </a:rPr>
              <a:t>và </a:t>
            </a:r>
            <a:r>
              <a:rPr sz="2300" spc="-30" dirty="0">
                <a:latin typeface="Arial"/>
                <a:cs typeface="Arial"/>
              </a:rPr>
              <a:t>lấy </a:t>
            </a:r>
            <a:r>
              <a:rPr sz="2300" spc="-65" dirty="0">
                <a:latin typeface="Arial"/>
                <a:cs typeface="Arial"/>
              </a:rPr>
              <a:t>dữ </a:t>
            </a:r>
            <a:r>
              <a:rPr sz="2300" spc="5" dirty="0">
                <a:latin typeface="Arial"/>
                <a:cs typeface="Arial"/>
              </a:rPr>
              <a:t>liệu </a:t>
            </a:r>
            <a:r>
              <a:rPr sz="2300" spc="-30" dirty="0">
                <a:latin typeface="Arial"/>
                <a:cs typeface="Arial"/>
              </a:rPr>
              <a:t>từ </a:t>
            </a:r>
            <a:r>
              <a:rPr sz="2300" spc="35" dirty="0">
                <a:latin typeface="Arial"/>
                <a:cs typeface="Arial"/>
              </a:rPr>
              <a:t>bất </a:t>
            </a:r>
            <a:r>
              <a:rPr sz="2300" spc="-145" dirty="0">
                <a:latin typeface="Arial"/>
                <a:cs typeface="Arial"/>
              </a:rPr>
              <a:t>cứ </a:t>
            </a:r>
            <a:r>
              <a:rPr sz="2300" spc="-25" dirty="0">
                <a:latin typeface="Arial"/>
                <a:cs typeface="Arial"/>
              </a:rPr>
              <a:t>nơi  </a:t>
            </a:r>
            <a:r>
              <a:rPr sz="2300" spc="-5" dirty="0">
                <a:latin typeface="Arial"/>
                <a:cs typeface="Arial"/>
              </a:rPr>
              <a:t>nào </a:t>
            </a:r>
            <a:r>
              <a:rPr sz="2300" spc="20" dirty="0">
                <a:latin typeface="Arial"/>
                <a:cs typeface="Arial"/>
              </a:rPr>
              <a:t>trên </a:t>
            </a:r>
            <a:r>
              <a:rPr sz="2300" spc="-45" dirty="0">
                <a:latin typeface="Arial"/>
                <a:cs typeface="Arial"/>
              </a:rPr>
              <a:t>web. </a:t>
            </a:r>
            <a:r>
              <a:rPr sz="2300" spc="60" dirty="0">
                <a:latin typeface="Arial"/>
                <a:cs typeface="Arial"/>
              </a:rPr>
              <a:t>Nó </a:t>
            </a:r>
            <a:r>
              <a:rPr sz="2300" spc="5" dirty="0">
                <a:latin typeface="Arial"/>
                <a:cs typeface="Arial"/>
              </a:rPr>
              <a:t>cung </a:t>
            </a:r>
            <a:r>
              <a:rPr sz="2300" spc="-45" dirty="0">
                <a:latin typeface="Arial"/>
                <a:cs typeface="Arial"/>
              </a:rPr>
              <a:t>cấp </a:t>
            </a:r>
            <a:r>
              <a:rPr sz="2300" spc="-5" dirty="0">
                <a:latin typeface="Arial"/>
                <a:cs typeface="Arial"/>
              </a:rPr>
              <a:t>cho </a:t>
            </a:r>
            <a:r>
              <a:rPr sz="2300" spc="-95" dirty="0">
                <a:latin typeface="Arial"/>
                <a:cs typeface="Arial"/>
              </a:rPr>
              <a:t>các </a:t>
            </a:r>
            <a:r>
              <a:rPr sz="2300" spc="-20" dirty="0">
                <a:latin typeface="Arial"/>
                <a:cs typeface="Arial"/>
              </a:rPr>
              <a:t>nhà </a:t>
            </a:r>
            <a:r>
              <a:rPr sz="2300" spc="25" dirty="0">
                <a:latin typeface="Arial"/>
                <a:cs typeface="Arial"/>
              </a:rPr>
              <a:t>phát </a:t>
            </a:r>
            <a:r>
              <a:rPr sz="2300" spc="30" dirty="0">
                <a:latin typeface="Arial"/>
                <a:cs typeface="Arial"/>
              </a:rPr>
              <a:t>triển </a:t>
            </a:r>
            <a:r>
              <a:rPr sz="2300" spc="-15" dirty="0">
                <a:latin typeface="Arial"/>
                <a:cs typeface="Arial"/>
              </a:rPr>
              <a:t>có </a:t>
            </a:r>
            <a:r>
              <a:rPr sz="2300" spc="25" dirty="0">
                <a:latin typeface="Arial"/>
                <a:cs typeface="Arial"/>
              </a:rPr>
              <a:t>thể  </a:t>
            </a:r>
            <a:r>
              <a:rPr sz="2300" spc="40" dirty="0">
                <a:latin typeface="Arial"/>
                <a:cs typeface="Arial"/>
              </a:rPr>
              <a:t>truy </a:t>
            </a:r>
            <a:r>
              <a:rPr sz="2300" spc="-40" dirty="0">
                <a:latin typeface="Arial"/>
                <a:cs typeface="Arial"/>
              </a:rPr>
              <a:t>cập </a:t>
            </a:r>
            <a:r>
              <a:rPr sz="2300" spc="-45" dirty="0">
                <a:latin typeface="Arial"/>
                <a:cs typeface="Arial"/>
              </a:rPr>
              <a:t>vào </a:t>
            </a:r>
            <a:r>
              <a:rPr sz="2300" spc="10" dirty="0">
                <a:latin typeface="Arial"/>
                <a:cs typeface="Arial"/>
              </a:rPr>
              <a:t>cùng </a:t>
            </a:r>
            <a:r>
              <a:rPr sz="2300" spc="90" dirty="0">
                <a:latin typeface="Arial"/>
                <a:cs typeface="Arial"/>
              </a:rPr>
              <a:t>một </a:t>
            </a:r>
            <a:r>
              <a:rPr sz="2300" spc="-110" dirty="0">
                <a:latin typeface="Arial"/>
                <a:cs typeface="Arial"/>
              </a:rPr>
              <a:t>cơ </a:t>
            </a:r>
            <a:r>
              <a:rPr sz="2300" spc="-160" dirty="0">
                <a:latin typeface="Arial"/>
                <a:cs typeface="Arial"/>
              </a:rPr>
              <a:t>sở </a:t>
            </a:r>
            <a:r>
              <a:rPr sz="2300" spc="-45" dirty="0">
                <a:latin typeface="Arial"/>
                <a:cs typeface="Arial"/>
              </a:rPr>
              <a:t>hạ </a:t>
            </a:r>
            <a:r>
              <a:rPr sz="2300" spc="30" dirty="0">
                <a:latin typeface="Arial"/>
                <a:cs typeface="Arial"/>
              </a:rPr>
              <a:t>tầng </a:t>
            </a:r>
            <a:r>
              <a:rPr sz="2300" spc="-40" dirty="0">
                <a:latin typeface="Arial"/>
                <a:cs typeface="Arial"/>
              </a:rPr>
              <a:t>lưu </a:t>
            </a:r>
            <a:r>
              <a:rPr sz="2300" spc="-5" dirty="0">
                <a:latin typeface="Arial"/>
                <a:cs typeface="Arial"/>
              </a:rPr>
              <a:t>trữ </a:t>
            </a:r>
            <a:r>
              <a:rPr sz="2300" spc="-60" dirty="0">
                <a:latin typeface="Arial"/>
                <a:cs typeface="Arial"/>
              </a:rPr>
              <a:t>của</a:t>
            </a:r>
            <a:r>
              <a:rPr sz="2300" spc="-75" dirty="0">
                <a:latin typeface="Arial"/>
                <a:cs typeface="Arial"/>
              </a:rPr>
              <a:t> </a:t>
            </a:r>
            <a:r>
              <a:rPr sz="2300" spc="-35" dirty="0">
                <a:latin typeface="Arial"/>
                <a:cs typeface="Arial"/>
              </a:rPr>
              <a:t>Amazon.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02378" y="3436404"/>
            <a:ext cx="4002785" cy="25495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5531789" y="6364365"/>
            <a:ext cx="2962909" cy="402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i="0" spc="-5" dirty="0">
                <a:latin typeface="Tahoma"/>
                <a:cs typeface="Tahoma"/>
              </a:rPr>
              <a:t>Bài </a:t>
            </a:r>
            <a:r>
              <a:rPr sz="1200" i="0" dirty="0">
                <a:latin typeface="Tahoma"/>
                <a:cs typeface="Tahoma"/>
              </a:rPr>
              <a:t>2: </a:t>
            </a:r>
            <a:r>
              <a:rPr sz="1200" i="0" spc="-140" dirty="0">
                <a:latin typeface="Tahoma"/>
                <a:cs typeface="Tahoma"/>
              </a:rPr>
              <a:t>Điện </a:t>
            </a:r>
            <a:r>
              <a:rPr sz="1200" i="0" spc="-10" dirty="0">
                <a:latin typeface="Tahoma"/>
                <a:cs typeface="Tahoma"/>
              </a:rPr>
              <a:t>toán </a:t>
            </a:r>
            <a:r>
              <a:rPr sz="1200" i="0" dirty="0">
                <a:latin typeface="Tahoma"/>
                <a:cs typeface="Tahoma"/>
              </a:rPr>
              <a:t>đám </a:t>
            </a:r>
            <a:r>
              <a:rPr sz="1200" i="0" spc="-5" dirty="0">
                <a:latin typeface="Tahoma"/>
                <a:cs typeface="Tahoma"/>
              </a:rPr>
              <a:t>mây </a:t>
            </a:r>
            <a:r>
              <a:rPr sz="1200" i="0" spc="-180" dirty="0">
                <a:latin typeface="Tahoma"/>
                <a:cs typeface="Tahoma"/>
              </a:rPr>
              <a:t>của </a:t>
            </a:r>
            <a:r>
              <a:rPr sz="1200" i="0" spc="-185" dirty="0">
                <a:latin typeface="Tahoma"/>
                <a:cs typeface="Tahoma"/>
              </a:rPr>
              <a:t>một </a:t>
            </a:r>
            <a:r>
              <a:rPr sz="1200" i="0" spc="-275" dirty="0">
                <a:latin typeface="Tahoma"/>
                <a:cs typeface="Tahoma"/>
              </a:rPr>
              <a:t>số </a:t>
            </a:r>
            <a:r>
              <a:rPr sz="1200" i="0" spc="-5" dirty="0">
                <a:latin typeface="Tahoma"/>
                <a:cs typeface="Tahoma"/>
              </a:rPr>
              <a:t>hãng  </a:t>
            </a:r>
            <a:r>
              <a:rPr sz="1200" i="0" spc="-185" dirty="0">
                <a:latin typeface="Tahoma"/>
                <a:cs typeface="Tahoma"/>
              </a:rPr>
              <a:t>nổi </a:t>
            </a:r>
            <a:r>
              <a:rPr sz="1200" i="0" spc="-120" dirty="0">
                <a:latin typeface="Tahoma"/>
                <a:cs typeface="Tahoma"/>
              </a:rPr>
              <a:t>tiếng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24" y="146113"/>
            <a:ext cx="8071484" cy="1918335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785"/>
              </a:spcBef>
            </a:pPr>
            <a:r>
              <a:rPr sz="2400" b="1" spc="-45" dirty="0">
                <a:solidFill>
                  <a:srgbClr val="FF6400"/>
                </a:solidFill>
                <a:latin typeface="Arial"/>
                <a:cs typeface="Arial"/>
              </a:rPr>
              <a:t>Dịch </a:t>
            </a:r>
            <a:r>
              <a:rPr sz="2400" b="1" spc="-30" dirty="0">
                <a:solidFill>
                  <a:srgbClr val="FF6400"/>
                </a:solidFill>
                <a:latin typeface="Arial"/>
                <a:cs typeface="Arial"/>
              </a:rPr>
              <a:t>vụ </a:t>
            </a:r>
            <a:r>
              <a:rPr sz="2400" b="1" spc="-20" dirty="0">
                <a:solidFill>
                  <a:srgbClr val="FF6400"/>
                </a:solidFill>
                <a:latin typeface="Arial"/>
                <a:cs typeface="Arial"/>
              </a:rPr>
              <a:t>Amazon</a:t>
            </a:r>
            <a:r>
              <a:rPr sz="2400" b="1" spc="50" dirty="0">
                <a:solidFill>
                  <a:srgbClr val="FF6400"/>
                </a:solidFill>
                <a:latin typeface="Arial"/>
                <a:cs typeface="Arial"/>
              </a:rPr>
              <a:t> </a:t>
            </a:r>
            <a:r>
              <a:rPr sz="2400" b="1" spc="-45" dirty="0">
                <a:solidFill>
                  <a:srgbClr val="FF6400"/>
                </a:solidFill>
                <a:latin typeface="Arial"/>
                <a:cs typeface="Arial"/>
              </a:rPr>
              <a:t>SimpleDB</a:t>
            </a:r>
            <a:endParaRPr sz="2400">
              <a:latin typeface="Arial"/>
              <a:cs typeface="Arial"/>
            </a:endParaRPr>
          </a:p>
          <a:p>
            <a:pPr marL="12700" marR="5080" algn="just">
              <a:lnSpc>
                <a:spcPct val="100200"/>
              </a:lnSpc>
              <a:spcBef>
                <a:spcPts val="1675"/>
              </a:spcBef>
            </a:pPr>
            <a:r>
              <a:rPr sz="2400" spc="20" dirty="0">
                <a:latin typeface="Arial"/>
                <a:cs typeface="Arial"/>
              </a:rPr>
              <a:t>Đối </a:t>
            </a:r>
            <a:r>
              <a:rPr sz="2400" spc="-50" dirty="0">
                <a:latin typeface="Arial"/>
                <a:cs typeface="Arial"/>
              </a:rPr>
              <a:t>với </a:t>
            </a:r>
            <a:r>
              <a:rPr sz="2400" spc="-70" dirty="0">
                <a:latin typeface="Arial"/>
                <a:cs typeface="Arial"/>
              </a:rPr>
              <a:t>Database, </a:t>
            </a:r>
            <a:r>
              <a:rPr sz="2400" spc="-20" dirty="0">
                <a:latin typeface="Arial"/>
                <a:cs typeface="Arial"/>
              </a:rPr>
              <a:t>Amazon </a:t>
            </a:r>
            <a:r>
              <a:rPr sz="2400" spc="5" dirty="0">
                <a:latin typeface="Arial"/>
                <a:cs typeface="Arial"/>
              </a:rPr>
              <a:t>cung </a:t>
            </a:r>
            <a:r>
              <a:rPr sz="2400" spc="-45" dirty="0">
                <a:latin typeface="Arial"/>
                <a:cs typeface="Arial"/>
              </a:rPr>
              <a:t>cấp </a:t>
            </a:r>
            <a:r>
              <a:rPr sz="2400" spc="-100" dirty="0">
                <a:latin typeface="Arial"/>
                <a:cs typeface="Arial"/>
              </a:rPr>
              <a:t>các </a:t>
            </a:r>
            <a:r>
              <a:rPr sz="2400" spc="-90" dirty="0">
                <a:latin typeface="Arial"/>
                <a:cs typeface="Arial"/>
              </a:rPr>
              <a:t>chức </a:t>
            </a:r>
            <a:r>
              <a:rPr sz="2400" dirty="0">
                <a:latin typeface="Arial"/>
                <a:cs typeface="Arial"/>
              </a:rPr>
              <a:t>năng </a:t>
            </a:r>
            <a:r>
              <a:rPr sz="2400" spc="45" dirty="0">
                <a:latin typeface="Arial"/>
                <a:cs typeface="Arial"/>
              </a:rPr>
              <a:t>cốt </a:t>
            </a:r>
            <a:r>
              <a:rPr sz="2400" spc="55" dirty="0">
                <a:latin typeface="Arial"/>
                <a:cs typeface="Arial"/>
              </a:rPr>
              <a:t>lõi  </a:t>
            </a:r>
            <a:r>
              <a:rPr sz="2400" spc="60" dirty="0">
                <a:latin typeface="Arial"/>
                <a:cs typeface="Arial"/>
              </a:rPr>
              <a:t>trong </a:t>
            </a:r>
            <a:r>
              <a:rPr sz="2400" spc="-45" dirty="0">
                <a:latin typeface="Arial"/>
                <a:cs typeface="Arial"/>
              </a:rPr>
              <a:t>việc </a:t>
            </a:r>
            <a:r>
              <a:rPr sz="2400" dirty="0">
                <a:latin typeface="Arial"/>
                <a:cs typeface="Arial"/>
              </a:rPr>
              <a:t>đánh </a:t>
            </a:r>
            <a:r>
              <a:rPr sz="2400" spc="-5" dirty="0">
                <a:latin typeface="Arial"/>
                <a:cs typeface="Arial"/>
              </a:rPr>
              <a:t>chỉ </a:t>
            </a:r>
            <a:r>
              <a:rPr sz="2400" dirty="0">
                <a:latin typeface="Arial"/>
                <a:cs typeface="Arial"/>
              </a:rPr>
              <a:t>mục </a:t>
            </a:r>
            <a:r>
              <a:rPr sz="2400" spc="-110" dirty="0">
                <a:latin typeface="Arial"/>
                <a:cs typeface="Arial"/>
              </a:rPr>
              <a:t>và </a:t>
            </a:r>
            <a:r>
              <a:rPr sz="2400" spc="40" dirty="0">
                <a:latin typeface="Arial"/>
                <a:cs typeface="Arial"/>
              </a:rPr>
              <a:t>truy </a:t>
            </a:r>
            <a:r>
              <a:rPr sz="2400" spc="-50" dirty="0">
                <a:latin typeface="Arial"/>
                <a:cs typeface="Arial"/>
              </a:rPr>
              <a:t>vấn </a:t>
            </a:r>
            <a:r>
              <a:rPr sz="2400" spc="-60" dirty="0">
                <a:latin typeface="Arial"/>
                <a:cs typeface="Arial"/>
              </a:rPr>
              <a:t>dữ </a:t>
            </a:r>
            <a:r>
              <a:rPr sz="2400" spc="-25" dirty="0">
                <a:latin typeface="Arial"/>
                <a:cs typeface="Arial"/>
              </a:rPr>
              <a:t>liệu, </a:t>
            </a:r>
            <a:r>
              <a:rPr sz="2400" spc="5" dirty="0">
                <a:latin typeface="Arial"/>
                <a:cs typeface="Arial"/>
              </a:rPr>
              <a:t>cung </a:t>
            </a:r>
            <a:r>
              <a:rPr sz="2400" spc="-45" dirty="0">
                <a:latin typeface="Arial"/>
                <a:cs typeface="Arial"/>
              </a:rPr>
              <a:t>cấp </a:t>
            </a:r>
            <a:r>
              <a:rPr sz="2400" spc="-40" dirty="0">
                <a:latin typeface="Arial"/>
                <a:cs typeface="Arial"/>
              </a:rPr>
              <a:t>khả </a:t>
            </a:r>
            <a:r>
              <a:rPr sz="2400" spc="5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năng </a:t>
            </a:r>
            <a:r>
              <a:rPr sz="2400" spc="-45" dirty="0">
                <a:latin typeface="Arial"/>
                <a:cs typeface="Arial"/>
              </a:rPr>
              <a:t>lưu </a:t>
            </a:r>
            <a:r>
              <a:rPr sz="2400" spc="-40" dirty="0">
                <a:latin typeface="Arial"/>
                <a:cs typeface="Arial"/>
              </a:rPr>
              <a:t>trữ, </a:t>
            </a:r>
            <a:r>
              <a:rPr sz="2400" spc="-150" dirty="0">
                <a:latin typeface="Arial"/>
                <a:cs typeface="Arial"/>
              </a:rPr>
              <a:t>xử </a:t>
            </a:r>
            <a:r>
              <a:rPr sz="2400" spc="-5" dirty="0">
                <a:latin typeface="Arial"/>
                <a:cs typeface="Arial"/>
              </a:rPr>
              <a:t>lý </a:t>
            </a:r>
            <a:r>
              <a:rPr sz="2400" spc="-110" dirty="0">
                <a:latin typeface="Arial"/>
                <a:cs typeface="Arial"/>
              </a:rPr>
              <a:t>và </a:t>
            </a:r>
            <a:r>
              <a:rPr sz="2400" spc="40" dirty="0">
                <a:latin typeface="Arial"/>
                <a:cs typeface="Arial"/>
              </a:rPr>
              <a:t>truy </a:t>
            </a:r>
            <a:r>
              <a:rPr sz="2400" spc="-50" dirty="0">
                <a:latin typeface="Arial"/>
                <a:cs typeface="Arial"/>
              </a:rPr>
              <a:t>vấn </a:t>
            </a:r>
            <a:r>
              <a:rPr sz="2400" spc="-60" dirty="0">
                <a:latin typeface="Arial"/>
                <a:cs typeface="Arial"/>
              </a:rPr>
              <a:t>dữ </a:t>
            </a:r>
            <a:r>
              <a:rPr sz="2400" spc="5" dirty="0">
                <a:latin typeface="Arial"/>
                <a:cs typeface="Arial"/>
              </a:rPr>
              <a:t>liệu </a:t>
            </a:r>
            <a:r>
              <a:rPr sz="2400" spc="60" dirty="0">
                <a:latin typeface="Arial"/>
                <a:cs typeface="Arial"/>
              </a:rPr>
              <a:t>trong</a:t>
            </a:r>
            <a:r>
              <a:rPr sz="2400" spc="40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cloud.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33698" y="2442572"/>
            <a:ext cx="5262067" cy="3535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i="0" spc="-5" dirty="0">
                <a:latin typeface="Tahoma"/>
                <a:cs typeface="Tahoma"/>
              </a:rPr>
              <a:t>Bài </a:t>
            </a:r>
            <a:r>
              <a:rPr sz="1200" i="0" dirty="0">
                <a:latin typeface="Tahoma"/>
                <a:cs typeface="Tahoma"/>
              </a:rPr>
              <a:t>2: </a:t>
            </a:r>
            <a:r>
              <a:rPr sz="1200" i="0" spc="-140" dirty="0">
                <a:latin typeface="Tahoma"/>
                <a:cs typeface="Tahoma"/>
              </a:rPr>
              <a:t>Điện </a:t>
            </a:r>
            <a:r>
              <a:rPr sz="1200" i="0" spc="-10" dirty="0">
                <a:latin typeface="Tahoma"/>
                <a:cs typeface="Tahoma"/>
              </a:rPr>
              <a:t>toán </a:t>
            </a:r>
            <a:r>
              <a:rPr sz="1200" i="0" dirty="0">
                <a:latin typeface="Tahoma"/>
                <a:cs typeface="Tahoma"/>
              </a:rPr>
              <a:t>đám </a:t>
            </a:r>
            <a:r>
              <a:rPr sz="1200" i="0" spc="-5" dirty="0">
                <a:latin typeface="Tahoma"/>
                <a:cs typeface="Tahoma"/>
              </a:rPr>
              <a:t>mây </a:t>
            </a:r>
            <a:r>
              <a:rPr sz="1200" i="0" spc="-180" dirty="0">
                <a:latin typeface="Tahoma"/>
                <a:cs typeface="Tahoma"/>
              </a:rPr>
              <a:t>của </a:t>
            </a:r>
            <a:r>
              <a:rPr sz="1200" i="0" spc="-185" dirty="0">
                <a:latin typeface="Tahoma"/>
                <a:cs typeface="Tahoma"/>
              </a:rPr>
              <a:t>một </a:t>
            </a:r>
            <a:r>
              <a:rPr sz="1200" i="0" spc="-275" dirty="0">
                <a:latin typeface="Tahoma"/>
                <a:cs typeface="Tahoma"/>
              </a:rPr>
              <a:t>số </a:t>
            </a:r>
            <a:r>
              <a:rPr sz="1200" i="0" spc="-5" dirty="0">
                <a:latin typeface="Tahoma"/>
                <a:cs typeface="Tahoma"/>
              </a:rPr>
              <a:t>hãng  </a:t>
            </a:r>
            <a:r>
              <a:rPr sz="1200" i="0" spc="-185" dirty="0">
                <a:latin typeface="Tahoma"/>
                <a:cs typeface="Tahoma"/>
              </a:rPr>
              <a:t>nổi </a:t>
            </a:r>
            <a:r>
              <a:rPr sz="1200" i="0" spc="-120" dirty="0">
                <a:latin typeface="Tahoma"/>
                <a:cs typeface="Tahoma"/>
              </a:rPr>
              <a:t>tiếng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24" y="360083"/>
            <a:ext cx="40468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5" dirty="0">
                <a:solidFill>
                  <a:srgbClr val="FF6400"/>
                </a:solidFill>
                <a:latin typeface="Arial"/>
                <a:cs typeface="Arial"/>
              </a:rPr>
              <a:t>Dịch </a:t>
            </a:r>
            <a:r>
              <a:rPr sz="2400" b="1" spc="-30" dirty="0">
                <a:solidFill>
                  <a:srgbClr val="FF6400"/>
                </a:solidFill>
                <a:latin typeface="Arial"/>
                <a:cs typeface="Arial"/>
              </a:rPr>
              <a:t>vụ </a:t>
            </a:r>
            <a:r>
              <a:rPr sz="2400" b="1" spc="-20" dirty="0">
                <a:solidFill>
                  <a:srgbClr val="FF6400"/>
                </a:solidFill>
                <a:latin typeface="Arial"/>
                <a:cs typeface="Arial"/>
              </a:rPr>
              <a:t>Amazon</a:t>
            </a:r>
            <a:r>
              <a:rPr sz="2400" b="1" spc="30" dirty="0">
                <a:solidFill>
                  <a:srgbClr val="FF6400"/>
                </a:solidFill>
                <a:latin typeface="Arial"/>
                <a:cs typeface="Arial"/>
              </a:rPr>
              <a:t> </a:t>
            </a:r>
            <a:r>
              <a:rPr sz="2400" b="1" spc="-35" dirty="0">
                <a:solidFill>
                  <a:srgbClr val="FF6400"/>
                </a:solidFill>
                <a:latin typeface="Arial"/>
                <a:cs typeface="Arial"/>
              </a:rPr>
              <a:t>CloudFront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32" y="939774"/>
            <a:ext cx="8427720" cy="727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300" spc="-155" dirty="0">
                <a:latin typeface="Arial"/>
                <a:cs typeface="Arial"/>
              </a:rPr>
              <a:t>Là </a:t>
            </a:r>
            <a:r>
              <a:rPr sz="2300" spc="85" dirty="0">
                <a:latin typeface="Arial"/>
                <a:cs typeface="Arial"/>
              </a:rPr>
              <a:t>một </a:t>
            </a:r>
            <a:r>
              <a:rPr sz="2300" spc="10" dirty="0">
                <a:latin typeface="Arial"/>
                <a:cs typeface="Arial"/>
              </a:rPr>
              <a:t>dịch </a:t>
            </a:r>
            <a:r>
              <a:rPr sz="2300" spc="-20" dirty="0">
                <a:latin typeface="Arial"/>
                <a:cs typeface="Arial"/>
              </a:rPr>
              <a:t>vụ </a:t>
            </a:r>
            <a:r>
              <a:rPr sz="2300" dirty="0">
                <a:latin typeface="Arial"/>
                <a:cs typeface="Arial"/>
              </a:rPr>
              <a:t>phân </a:t>
            </a:r>
            <a:r>
              <a:rPr sz="2300" spc="50" dirty="0">
                <a:latin typeface="Arial"/>
                <a:cs typeface="Arial"/>
              </a:rPr>
              <a:t>phối </a:t>
            </a:r>
            <a:r>
              <a:rPr sz="2300" spc="45" dirty="0">
                <a:latin typeface="Arial"/>
                <a:cs typeface="Arial"/>
              </a:rPr>
              <a:t>nội </a:t>
            </a:r>
            <a:r>
              <a:rPr sz="2300" spc="5" dirty="0">
                <a:latin typeface="Arial"/>
                <a:cs typeface="Arial"/>
              </a:rPr>
              <a:t>dung, cung </a:t>
            </a:r>
            <a:r>
              <a:rPr sz="2300" spc="-40" dirty="0">
                <a:latin typeface="Arial"/>
                <a:cs typeface="Arial"/>
              </a:rPr>
              <a:t>cấp </a:t>
            </a:r>
            <a:r>
              <a:rPr sz="2300" spc="-5" dirty="0">
                <a:latin typeface="Arial"/>
                <a:cs typeface="Arial"/>
              </a:rPr>
              <a:t>cho </a:t>
            </a:r>
            <a:r>
              <a:rPr sz="2300" spc="-100" dirty="0">
                <a:latin typeface="Arial"/>
                <a:cs typeface="Arial"/>
              </a:rPr>
              <a:t>các </a:t>
            </a:r>
            <a:r>
              <a:rPr sz="2300" spc="-25" dirty="0">
                <a:latin typeface="Arial"/>
                <a:cs typeface="Arial"/>
              </a:rPr>
              <a:t>nhà </a:t>
            </a:r>
            <a:r>
              <a:rPr sz="2300" spc="25" dirty="0">
                <a:latin typeface="Arial"/>
                <a:cs typeface="Arial"/>
              </a:rPr>
              <a:t>phát  </a:t>
            </a:r>
            <a:r>
              <a:rPr sz="2300" spc="30" dirty="0">
                <a:latin typeface="Arial"/>
                <a:cs typeface="Arial"/>
              </a:rPr>
              <a:t>triển </a:t>
            </a:r>
            <a:r>
              <a:rPr sz="2300" spc="-65" dirty="0">
                <a:latin typeface="Arial"/>
                <a:cs typeface="Arial"/>
              </a:rPr>
              <a:t>cách </a:t>
            </a:r>
            <a:r>
              <a:rPr sz="2300" dirty="0">
                <a:latin typeface="Arial"/>
                <a:cs typeface="Arial"/>
              </a:rPr>
              <a:t>dễ </a:t>
            </a:r>
            <a:r>
              <a:rPr sz="2300" spc="20" dirty="0">
                <a:latin typeface="Arial"/>
                <a:cs typeface="Arial"/>
              </a:rPr>
              <a:t>nhất </a:t>
            </a:r>
            <a:r>
              <a:rPr sz="2300" spc="-5" dirty="0">
                <a:latin typeface="Arial"/>
                <a:cs typeface="Arial"/>
              </a:rPr>
              <a:t>để </a:t>
            </a:r>
            <a:r>
              <a:rPr sz="2300" dirty="0">
                <a:latin typeface="Arial"/>
                <a:cs typeface="Arial"/>
              </a:rPr>
              <a:t>phân </a:t>
            </a:r>
            <a:r>
              <a:rPr sz="2300" spc="55" dirty="0">
                <a:latin typeface="Arial"/>
                <a:cs typeface="Arial"/>
              </a:rPr>
              <a:t>phối </a:t>
            </a:r>
            <a:r>
              <a:rPr sz="2300" spc="45" dirty="0">
                <a:latin typeface="Arial"/>
                <a:cs typeface="Arial"/>
              </a:rPr>
              <a:t>nội </a:t>
            </a:r>
            <a:r>
              <a:rPr sz="2300" spc="50" dirty="0">
                <a:latin typeface="Arial"/>
                <a:cs typeface="Arial"/>
              </a:rPr>
              <a:t>dung</a:t>
            </a:r>
            <a:r>
              <a:rPr sz="2300" spc="-415" dirty="0">
                <a:latin typeface="Arial"/>
                <a:cs typeface="Arial"/>
              </a:rPr>
              <a:t> </a:t>
            </a:r>
            <a:r>
              <a:rPr sz="2300" spc="5" dirty="0">
                <a:latin typeface="Arial"/>
                <a:cs typeface="Arial"/>
              </a:rPr>
              <a:t>đến </a:t>
            </a:r>
            <a:r>
              <a:rPr sz="2300" spc="-35" dirty="0">
                <a:latin typeface="Arial"/>
                <a:cs typeface="Arial"/>
              </a:rPr>
              <a:t>khách </a:t>
            </a:r>
            <a:r>
              <a:rPr sz="2300" spc="-25" dirty="0">
                <a:latin typeface="Arial"/>
                <a:cs typeface="Arial"/>
              </a:rPr>
              <a:t>hàng.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75799" y="2774251"/>
            <a:ext cx="5419712" cy="3133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i="0" spc="-5" dirty="0">
                <a:latin typeface="Tahoma"/>
                <a:cs typeface="Tahoma"/>
              </a:rPr>
              <a:t>Bài </a:t>
            </a:r>
            <a:r>
              <a:rPr sz="1200" i="0" dirty="0">
                <a:latin typeface="Tahoma"/>
                <a:cs typeface="Tahoma"/>
              </a:rPr>
              <a:t>2: </a:t>
            </a:r>
            <a:r>
              <a:rPr sz="1200" i="0" spc="-140" dirty="0">
                <a:latin typeface="Tahoma"/>
                <a:cs typeface="Tahoma"/>
              </a:rPr>
              <a:t>Điện </a:t>
            </a:r>
            <a:r>
              <a:rPr sz="1200" i="0" spc="-10" dirty="0">
                <a:latin typeface="Tahoma"/>
                <a:cs typeface="Tahoma"/>
              </a:rPr>
              <a:t>toán </a:t>
            </a:r>
            <a:r>
              <a:rPr sz="1200" i="0" dirty="0">
                <a:latin typeface="Tahoma"/>
                <a:cs typeface="Tahoma"/>
              </a:rPr>
              <a:t>đám </a:t>
            </a:r>
            <a:r>
              <a:rPr sz="1200" i="0" spc="-5" dirty="0">
                <a:latin typeface="Tahoma"/>
                <a:cs typeface="Tahoma"/>
              </a:rPr>
              <a:t>mây </a:t>
            </a:r>
            <a:r>
              <a:rPr sz="1200" i="0" spc="-180" dirty="0">
                <a:latin typeface="Tahoma"/>
                <a:cs typeface="Tahoma"/>
              </a:rPr>
              <a:t>của </a:t>
            </a:r>
            <a:r>
              <a:rPr sz="1200" i="0" spc="-185" dirty="0">
                <a:latin typeface="Tahoma"/>
                <a:cs typeface="Tahoma"/>
              </a:rPr>
              <a:t>một </a:t>
            </a:r>
            <a:r>
              <a:rPr sz="1200" i="0" spc="-275" dirty="0">
                <a:latin typeface="Tahoma"/>
                <a:cs typeface="Tahoma"/>
              </a:rPr>
              <a:t>số </a:t>
            </a:r>
            <a:r>
              <a:rPr sz="1200" i="0" spc="-5" dirty="0">
                <a:latin typeface="Tahoma"/>
                <a:cs typeface="Tahoma"/>
              </a:rPr>
              <a:t>hãng  </a:t>
            </a:r>
            <a:r>
              <a:rPr sz="1200" i="0" spc="-185" dirty="0">
                <a:latin typeface="Tahoma"/>
                <a:cs typeface="Tahoma"/>
              </a:rPr>
              <a:t>nổi </a:t>
            </a:r>
            <a:r>
              <a:rPr sz="1200" i="0" spc="-120" dirty="0">
                <a:latin typeface="Tahoma"/>
                <a:cs typeface="Tahoma"/>
              </a:rPr>
              <a:t>tiếng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89833" y="3347872"/>
            <a:ext cx="5342153" cy="2629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3524" y="146113"/>
            <a:ext cx="8072120" cy="3015615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sz="2400" b="1" spc="-45" dirty="0">
                <a:solidFill>
                  <a:srgbClr val="FF6400"/>
                </a:solidFill>
                <a:latin typeface="Arial"/>
                <a:cs typeface="Arial"/>
              </a:rPr>
              <a:t>Dịch </a:t>
            </a:r>
            <a:r>
              <a:rPr sz="2400" b="1" spc="-30" dirty="0">
                <a:solidFill>
                  <a:srgbClr val="FF6400"/>
                </a:solidFill>
                <a:latin typeface="Arial"/>
                <a:cs typeface="Arial"/>
              </a:rPr>
              <a:t>vụ </a:t>
            </a:r>
            <a:r>
              <a:rPr sz="2400" b="1" spc="-20" dirty="0">
                <a:solidFill>
                  <a:srgbClr val="FF6400"/>
                </a:solidFill>
                <a:latin typeface="Arial"/>
                <a:cs typeface="Arial"/>
              </a:rPr>
              <a:t>Amazon </a:t>
            </a:r>
            <a:r>
              <a:rPr sz="2400" b="1" spc="-35" dirty="0">
                <a:solidFill>
                  <a:srgbClr val="FF6400"/>
                </a:solidFill>
                <a:latin typeface="Arial"/>
                <a:cs typeface="Arial"/>
              </a:rPr>
              <a:t>Simple Queue </a:t>
            </a:r>
            <a:r>
              <a:rPr sz="2400" b="1" spc="-65" dirty="0">
                <a:solidFill>
                  <a:srgbClr val="FF6400"/>
                </a:solidFill>
                <a:latin typeface="Arial"/>
                <a:cs typeface="Arial"/>
              </a:rPr>
              <a:t>Service </a:t>
            </a:r>
            <a:r>
              <a:rPr sz="2400" b="1" spc="-5" dirty="0">
                <a:solidFill>
                  <a:srgbClr val="FF6400"/>
                </a:solidFill>
                <a:latin typeface="Arial"/>
                <a:cs typeface="Arial"/>
              </a:rPr>
              <a:t>(Amazon</a:t>
            </a:r>
            <a:r>
              <a:rPr sz="2400" b="1" spc="229" dirty="0">
                <a:solidFill>
                  <a:srgbClr val="FF6400"/>
                </a:solidFill>
                <a:latin typeface="Arial"/>
                <a:cs typeface="Arial"/>
              </a:rPr>
              <a:t> </a:t>
            </a:r>
            <a:r>
              <a:rPr sz="2400" b="1" spc="-120" dirty="0">
                <a:solidFill>
                  <a:srgbClr val="FF6400"/>
                </a:solidFill>
                <a:latin typeface="Arial"/>
                <a:cs typeface="Arial"/>
              </a:rPr>
              <a:t>SQS)</a:t>
            </a:r>
            <a:endParaRPr sz="2400">
              <a:latin typeface="Arial"/>
              <a:cs typeface="Arial"/>
            </a:endParaRPr>
          </a:p>
          <a:p>
            <a:pPr marL="243840" marR="6350" indent="-231775" algn="just">
              <a:lnSpc>
                <a:spcPct val="100000"/>
              </a:lnSpc>
              <a:spcBef>
                <a:spcPts val="1685"/>
              </a:spcBef>
              <a:buClr>
                <a:srgbClr val="FF6400"/>
              </a:buClr>
              <a:buFont typeface="Wingdings"/>
              <a:buChar char=""/>
              <a:tabLst>
                <a:tab pos="244475" algn="l"/>
              </a:tabLst>
            </a:pPr>
            <a:r>
              <a:rPr sz="2400" spc="-165" dirty="0">
                <a:latin typeface="Arial"/>
                <a:cs typeface="Arial"/>
              </a:rPr>
              <a:t>Là </a:t>
            </a:r>
            <a:r>
              <a:rPr sz="2400" spc="90" dirty="0">
                <a:latin typeface="Arial"/>
                <a:cs typeface="Arial"/>
              </a:rPr>
              <a:t>một </a:t>
            </a:r>
            <a:r>
              <a:rPr sz="2400" spc="15" dirty="0">
                <a:latin typeface="Arial"/>
                <a:cs typeface="Arial"/>
              </a:rPr>
              <a:t>dịch </a:t>
            </a:r>
            <a:r>
              <a:rPr sz="2400" spc="-15" dirty="0">
                <a:latin typeface="Arial"/>
                <a:cs typeface="Arial"/>
              </a:rPr>
              <a:t>vụ </a:t>
            </a:r>
            <a:r>
              <a:rPr sz="2400" spc="5" dirty="0">
                <a:latin typeface="Arial"/>
                <a:cs typeface="Arial"/>
              </a:rPr>
              <a:t>cung </a:t>
            </a:r>
            <a:r>
              <a:rPr sz="2400" spc="-45" dirty="0">
                <a:latin typeface="Arial"/>
                <a:cs typeface="Arial"/>
              </a:rPr>
              <a:t>cấp </a:t>
            </a:r>
            <a:r>
              <a:rPr sz="2400" spc="-40" dirty="0">
                <a:latin typeface="Arial"/>
                <a:cs typeface="Arial"/>
              </a:rPr>
              <a:t>khả </a:t>
            </a:r>
            <a:r>
              <a:rPr sz="2400" dirty="0">
                <a:latin typeface="Arial"/>
                <a:cs typeface="Arial"/>
              </a:rPr>
              <a:t>năng </a:t>
            </a:r>
            <a:r>
              <a:rPr sz="2400" spc="-40" dirty="0">
                <a:latin typeface="Arial"/>
                <a:cs typeface="Arial"/>
              </a:rPr>
              <a:t>mở </a:t>
            </a:r>
            <a:r>
              <a:rPr sz="2400" spc="15" dirty="0">
                <a:latin typeface="Arial"/>
                <a:cs typeface="Arial"/>
              </a:rPr>
              <a:t>rộng, </a:t>
            </a:r>
            <a:r>
              <a:rPr sz="2400" spc="105" dirty="0">
                <a:latin typeface="Arial"/>
                <a:cs typeface="Arial"/>
              </a:rPr>
              <a:t>tổ </a:t>
            </a:r>
            <a:r>
              <a:rPr sz="2400" spc="-90" dirty="0">
                <a:latin typeface="Arial"/>
                <a:cs typeface="Arial"/>
              </a:rPr>
              <a:t>chức </a:t>
            </a:r>
            <a:r>
              <a:rPr sz="2400" dirty="0">
                <a:latin typeface="Arial"/>
                <a:cs typeface="Arial"/>
              </a:rPr>
              <a:t>hàng  </a:t>
            </a:r>
            <a:r>
              <a:rPr sz="2400" spc="-10" dirty="0">
                <a:latin typeface="Arial"/>
                <a:cs typeface="Arial"/>
              </a:rPr>
              <a:t>đợi </a:t>
            </a:r>
            <a:r>
              <a:rPr sz="2400" spc="-100" dirty="0">
                <a:latin typeface="Arial"/>
                <a:cs typeface="Arial"/>
              </a:rPr>
              <a:t>các </a:t>
            </a:r>
            <a:r>
              <a:rPr sz="2400" spc="70" dirty="0">
                <a:latin typeface="Arial"/>
                <a:cs typeface="Arial"/>
              </a:rPr>
              <a:t>tin </a:t>
            </a:r>
            <a:r>
              <a:rPr sz="2400" spc="-15" dirty="0">
                <a:latin typeface="Arial"/>
                <a:cs typeface="Arial"/>
              </a:rPr>
              <a:t>nhắn </a:t>
            </a:r>
            <a:r>
              <a:rPr sz="2400" spc="-60" dirty="0">
                <a:latin typeface="Arial"/>
                <a:cs typeface="Arial"/>
              </a:rPr>
              <a:t>cần </a:t>
            </a:r>
            <a:r>
              <a:rPr sz="2400" spc="35" dirty="0">
                <a:latin typeface="Arial"/>
                <a:cs typeface="Arial"/>
              </a:rPr>
              <a:t>trao </a:t>
            </a:r>
            <a:r>
              <a:rPr sz="2400" spc="65" dirty="0">
                <a:latin typeface="Arial"/>
                <a:cs typeface="Arial"/>
              </a:rPr>
              <a:t>đổi </a:t>
            </a:r>
            <a:r>
              <a:rPr sz="2400" spc="-50" dirty="0">
                <a:latin typeface="Arial"/>
                <a:cs typeface="Arial"/>
              </a:rPr>
              <a:t>giữa </a:t>
            </a:r>
            <a:r>
              <a:rPr sz="2400" spc="-105" dirty="0">
                <a:latin typeface="Arial"/>
                <a:cs typeface="Arial"/>
              </a:rPr>
              <a:t>các </a:t>
            </a:r>
            <a:r>
              <a:rPr sz="2400" spc="-30" dirty="0">
                <a:latin typeface="Arial"/>
                <a:cs typeface="Arial"/>
              </a:rPr>
              <a:t>máy </a:t>
            </a:r>
            <a:r>
              <a:rPr sz="2400" spc="25" dirty="0">
                <a:latin typeface="Arial"/>
                <a:cs typeface="Arial"/>
              </a:rPr>
              <a:t>tính </a:t>
            </a:r>
            <a:r>
              <a:rPr sz="2400" spc="-30" dirty="0">
                <a:latin typeface="Arial"/>
                <a:cs typeface="Arial"/>
              </a:rPr>
              <a:t>mà </a:t>
            </a:r>
            <a:r>
              <a:rPr sz="2400" spc="35" dirty="0">
                <a:latin typeface="Arial"/>
                <a:cs typeface="Arial"/>
              </a:rPr>
              <a:t>không  </a:t>
            </a:r>
            <a:r>
              <a:rPr sz="2400" spc="-65" dirty="0">
                <a:latin typeface="Arial"/>
                <a:cs typeface="Arial"/>
              </a:rPr>
              <a:t>cần </a:t>
            </a:r>
            <a:r>
              <a:rPr sz="2400" spc="-55" dirty="0">
                <a:latin typeface="Arial"/>
                <a:cs typeface="Arial"/>
              </a:rPr>
              <a:t>cài </a:t>
            </a:r>
            <a:r>
              <a:rPr sz="2400" spc="35" dirty="0">
                <a:latin typeface="Arial"/>
                <a:cs typeface="Arial"/>
              </a:rPr>
              <a:t>đặt </a:t>
            </a:r>
            <a:r>
              <a:rPr sz="2400" dirty="0">
                <a:latin typeface="Arial"/>
                <a:cs typeface="Arial"/>
              </a:rPr>
              <a:t>phần </a:t>
            </a:r>
            <a:r>
              <a:rPr sz="2400" spc="15" dirty="0">
                <a:latin typeface="Arial"/>
                <a:cs typeface="Arial"/>
              </a:rPr>
              <a:t>mềm </a:t>
            </a:r>
            <a:r>
              <a:rPr sz="2400" spc="-45" dirty="0">
                <a:latin typeface="Arial"/>
                <a:cs typeface="Arial"/>
              </a:rPr>
              <a:t>hay </a:t>
            </a:r>
            <a:r>
              <a:rPr sz="2400" spc="-65" dirty="0">
                <a:latin typeface="Arial"/>
                <a:cs typeface="Arial"/>
              </a:rPr>
              <a:t>cấu </a:t>
            </a:r>
            <a:r>
              <a:rPr sz="2400" spc="-10" dirty="0">
                <a:latin typeface="Arial"/>
                <a:cs typeface="Arial"/>
              </a:rPr>
              <a:t>hình </a:t>
            </a:r>
            <a:r>
              <a:rPr sz="2400" spc="-20" dirty="0">
                <a:latin typeface="Arial"/>
                <a:cs typeface="Arial"/>
              </a:rPr>
              <a:t>tường</a:t>
            </a:r>
            <a:r>
              <a:rPr sz="2400" spc="19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lửa.</a:t>
            </a:r>
            <a:endParaRPr sz="2400">
              <a:latin typeface="Arial"/>
              <a:cs typeface="Arial"/>
            </a:endParaRPr>
          </a:p>
          <a:p>
            <a:pPr marL="243840" marR="5080" indent="-231775" algn="just">
              <a:lnSpc>
                <a:spcPct val="100000"/>
              </a:lnSpc>
              <a:buClr>
                <a:srgbClr val="FF6400"/>
              </a:buClr>
              <a:buFont typeface="Wingdings"/>
              <a:buChar char=""/>
              <a:tabLst>
                <a:tab pos="244475" algn="l"/>
              </a:tabLst>
            </a:pPr>
            <a:r>
              <a:rPr sz="2400" spc="-25" dirty="0">
                <a:latin typeface="Arial"/>
                <a:cs typeface="Arial"/>
              </a:rPr>
              <a:t>Amazon </a:t>
            </a:r>
            <a:r>
              <a:rPr sz="2400" spc="-235" dirty="0">
                <a:latin typeface="Arial"/>
                <a:cs typeface="Arial"/>
              </a:rPr>
              <a:t>SQS </a:t>
            </a:r>
            <a:r>
              <a:rPr sz="2400" dirty="0">
                <a:latin typeface="Arial"/>
                <a:cs typeface="Arial"/>
              </a:rPr>
              <a:t>cho </a:t>
            </a:r>
            <a:r>
              <a:rPr sz="2400" spc="25" dirty="0">
                <a:latin typeface="Arial"/>
                <a:cs typeface="Arial"/>
              </a:rPr>
              <a:t>phép </a:t>
            </a:r>
            <a:r>
              <a:rPr sz="2400" spc="30" dirty="0">
                <a:latin typeface="Arial"/>
                <a:cs typeface="Arial"/>
              </a:rPr>
              <a:t>tạo </a:t>
            </a:r>
            <a:r>
              <a:rPr sz="2400" spc="90" dirty="0">
                <a:latin typeface="Arial"/>
                <a:cs typeface="Arial"/>
              </a:rPr>
              <a:t>một </a:t>
            </a:r>
            <a:r>
              <a:rPr sz="2400" spc="50" dirty="0">
                <a:latin typeface="Arial"/>
                <a:cs typeface="Arial"/>
              </a:rPr>
              <a:t>qui </a:t>
            </a:r>
            <a:r>
              <a:rPr sz="2400" spc="30" dirty="0">
                <a:latin typeface="Arial"/>
                <a:cs typeface="Arial"/>
              </a:rPr>
              <a:t>trình </a:t>
            </a:r>
            <a:r>
              <a:rPr sz="2400" spc="-5" dirty="0">
                <a:latin typeface="Arial"/>
                <a:cs typeface="Arial"/>
              </a:rPr>
              <a:t>làm </a:t>
            </a:r>
            <a:r>
              <a:rPr sz="2400" spc="-45" dirty="0">
                <a:latin typeface="Arial"/>
                <a:cs typeface="Arial"/>
              </a:rPr>
              <a:t>việc </a:t>
            </a:r>
            <a:r>
              <a:rPr sz="2400" spc="-25" dirty="0">
                <a:latin typeface="Arial"/>
                <a:cs typeface="Arial"/>
              </a:rPr>
              <a:t>tự  </a:t>
            </a:r>
            <a:r>
              <a:rPr sz="2400" spc="15" dirty="0">
                <a:latin typeface="Arial"/>
                <a:cs typeface="Arial"/>
              </a:rPr>
              <a:t>động, kết </a:t>
            </a:r>
            <a:r>
              <a:rPr sz="2400" spc="-20" dirty="0">
                <a:latin typeface="Arial"/>
                <a:cs typeface="Arial"/>
              </a:rPr>
              <a:t>hợp </a:t>
            </a:r>
            <a:r>
              <a:rPr sz="2400" spc="-10" dirty="0">
                <a:latin typeface="Arial"/>
                <a:cs typeface="Arial"/>
              </a:rPr>
              <a:t>chặt </a:t>
            </a:r>
            <a:r>
              <a:rPr sz="2400" spc="-50" dirty="0">
                <a:latin typeface="Arial"/>
                <a:cs typeface="Arial"/>
              </a:rPr>
              <a:t>chẽ với </a:t>
            </a:r>
            <a:r>
              <a:rPr sz="2400" spc="-20" dirty="0">
                <a:latin typeface="Arial"/>
                <a:cs typeface="Arial"/>
              </a:rPr>
              <a:t>Amazon </a:t>
            </a:r>
            <a:r>
              <a:rPr sz="2400" spc="-229" dirty="0">
                <a:latin typeface="Arial"/>
                <a:cs typeface="Arial"/>
              </a:rPr>
              <a:t>EC2 </a:t>
            </a:r>
            <a:r>
              <a:rPr sz="2400" spc="-110" dirty="0">
                <a:latin typeface="Arial"/>
                <a:cs typeface="Arial"/>
              </a:rPr>
              <a:t>và </a:t>
            </a:r>
            <a:r>
              <a:rPr sz="2400" spc="-25" dirty="0">
                <a:latin typeface="Arial"/>
                <a:cs typeface="Arial"/>
              </a:rPr>
              <a:t>Amazon</a:t>
            </a:r>
            <a:r>
              <a:rPr sz="2400" spc="13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Web</a:t>
            </a:r>
            <a:endParaRPr sz="2400">
              <a:latin typeface="Arial"/>
              <a:cs typeface="Arial"/>
            </a:endParaRPr>
          </a:p>
          <a:p>
            <a:pPr marL="243840" algn="just">
              <a:lnSpc>
                <a:spcPct val="100000"/>
              </a:lnSpc>
              <a:spcBef>
                <a:spcPts val="10"/>
              </a:spcBef>
            </a:pPr>
            <a:r>
              <a:rPr sz="2400" spc="-85" dirty="0">
                <a:latin typeface="Arial"/>
                <a:cs typeface="Arial"/>
              </a:rPr>
              <a:t>Services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khác.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i="0" spc="-5" dirty="0">
                <a:latin typeface="Tahoma"/>
                <a:cs typeface="Tahoma"/>
              </a:rPr>
              <a:t>Bài </a:t>
            </a:r>
            <a:r>
              <a:rPr sz="1200" i="0" dirty="0">
                <a:latin typeface="Tahoma"/>
                <a:cs typeface="Tahoma"/>
              </a:rPr>
              <a:t>2: </a:t>
            </a:r>
            <a:r>
              <a:rPr sz="1200" i="0" spc="-140" dirty="0">
                <a:latin typeface="Tahoma"/>
                <a:cs typeface="Tahoma"/>
              </a:rPr>
              <a:t>Điện </a:t>
            </a:r>
            <a:r>
              <a:rPr sz="1200" i="0" spc="-10" dirty="0">
                <a:latin typeface="Tahoma"/>
                <a:cs typeface="Tahoma"/>
              </a:rPr>
              <a:t>toán </a:t>
            </a:r>
            <a:r>
              <a:rPr sz="1200" i="0" dirty="0">
                <a:latin typeface="Tahoma"/>
                <a:cs typeface="Tahoma"/>
              </a:rPr>
              <a:t>đám </a:t>
            </a:r>
            <a:r>
              <a:rPr sz="1200" i="0" spc="-5" dirty="0">
                <a:latin typeface="Tahoma"/>
                <a:cs typeface="Tahoma"/>
              </a:rPr>
              <a:t>mây </a:t>
            </a:r>
            <a:r>
              <a:rPr sz="1200" i="0" spc="-180" dirty="0">
                <a:latin typeface="Tahoma"/>
                <a:cs typeface="Tahoma"/>
              </a:rPr>
              <a:t>của </a:t>
            </a:r>
            <a:r>
              <a:rPr sz="1200" i="0" spc="-185" dirty="0">
                <a:latin typeface="Tahoma"/>
                <a:cs typeface="Tahoma"/>
              </a:rPr>
              <a:t>một </a:t>
            </a:r>
            <a:r>
              <a:rPr sz="1200" i="0" spc="-275" dirty="0">
                <a:latin typeface="Tahoma"/>
                <a:cs typeface="Tahoma"/>
              </a:rPr>
              <a:t>số </a:t>
            </a:r>
            <a:r>
              <a:rPr sz="1200" i="0" spc="-5" dirty="0">
                <a:latin typeface="Tahoma"/>
                <a:cs typeface="Tahoma"/>
              </a:rPr>
              <a:t>hãng  </a:t>
            </a:r>
            <a:r>
              <a:rPr sz="1200" i="0" spc="-185" dirty="0">
                <a:latin typeface="Tahoma"/>
                <a:cs typeface="Tahoma"/>
              </a:rPr>
              <a:t>nổi </a:t>
            </a:r>
            <a:r>
              <a:rPr sz="1200" i="0" spc="-120" dirty="0">
                <a:latin typeface="Tahoma"/>
                <a:cs typeface="Tahoma"/>
              </a:rPr>
              <a:t>tiếng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24" y="358559"/>
            <a:ext cx="5965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5" dirty="0">
                <a:solidFill>
                  <a:srgbClr val="FF6400"/>
                </a:solidFill>
                <a:latin typeface="Arial"/>
                <a:cs typeface="Arial"/>
              </a:rPr>
              <a:t>Dịch </a:t>
            </a:r>
            <a:r>
              <a:rPr sz="2400" b="1" spc="-30" dirty="0">
                <a:solidFill>
                  <a:srgbClr val="FF6400"/>
                </a:solidFill>
                <a:latin typeface="Arial"/>
                <a:cs typeface="Arial"/>
              </a:rPr>
              <a:t>vụ </a:t>
            </a:r>
            <a:r>
              <a:rPr sz="2400" b="1" spc="-100" dirty="0">
                <a:solidFill>
                  <a:srgbClr val="FF6400"/>
                </a:solidFill>
                <a:latin typeface="Arial"/>
                <a:cs typeface="Arial"/>
              </a:rPr>
              <a:t>Elastic </a:t>
            </a:r>
            <a:r>
              <a:rPr sz="2400" b="1" spc="-75" dirty="0">
                <a:solidFill>
                  <a:srgbClr val="FF6400"/>
                </a:solidFill>
                <a:latin typeface="Arial"/>
                <a:cs typeface="Arial"/>
              </a:rPr>
              <a:t>Block </a:t>
            </a:r>
            <a:r>
              <a:rPr sz="2400" b="1" spc="-45" dirty="0">
                <a:solidFill>
                  <a:srgbClr val="FF6400"/>
                </a:solidFill>
                <a:latin typeface="Arial"/>
                <a:cs typeface="Arial"/>
              </a:rPr>
              <a:t>Store </a:t>
            </a:r>
            <a:r>
              <a:rPr sz="2400" b="1" spc="-5" dirty="0">
                <a:solidFill>
                  <a:srgbClr val="FF6400"/>
                </a:solidFill>
                <a:latin typeface="Arial"/>
                <a:cs typeface="Arial"/>
              </a:rPr>
              <a:t>(Amazon</a:t>
            </a:r>
            <a:r>
              <a:rPr sz="2400" b="1" spc="260" dirty="0">
                <a:solidFill>
                  <a:srgbClr val="FF6400"/>
                </a:solidFill>
                <a:latin typeface="Arial"/>
                <a:cs typeface="Arial"/>
              </a:rPr>
              <a:t> </a:t>
            </a:r>
            <a:r>
              <a:rPr sz="2400" b="1" spc="-175" dirty="0">
                <a:solidFill>
                  <a:srgbClr val="FF6400"/>
                </a:solidFill>
                <a:latin typeface="Arial"/>
                <a:cs typeface="Arial"/>
              </a:rPr>
              <a:t>EBS):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3473" y="1072943"/>
            <a:ext cx="7238998" cy="47822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5531789" y="6364365"/>
            <a:ext cx="2962909" cy="402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i="0" spc="-5" dirty="0">
                <a:latin typeface="Tahoma"/>
                <a:cs typeface="Tahoma"/>
              </a:rPr>
              <a:t>Bài </a:t>
            </a:r>
            <a:r>
              <a:rPr sz="1200" i="0" dirty="0">
                <a:latin typeface="Tahoma"/>
                <a:cs typeface="Tahoma"/>
              </a:rPr>
              <a:t>2: </a:t>
            </a:r>
            <a:r>
              <a:rPr sz="1200" i="0" spc="-140" dirty="0">
                <a:latin typeface="Tahoma"/>
                <a:cs typeface="Tahoma"/>
              </a:rPr>
              <a:t>Điện </a:t>
            </a:r>
            <a:r>
              <a:rPr sz="1200" i="0" spc="-10" dirty="0">
                <a:latin typeface="Tahoma"/>
                <a:cs typeface="Tahoma"/>
              </a:rPr>
              <a:t>toán </a:t>
            </a:r>
            <a:r>
              <a:rPr sz="1200" i="0" dirty="0">
                <a:latin typeface="Tahoma"/>
                <a:cs typeface="Tahoma"/>
              </a:rPr>
              <a:t>đám </a:t>
            </a:r>
            <a:r>
              <a:rPr sz="1200" i="0" spc="-5" dirty="0">
                <a:latin typeface="Tahoma"/>
                <a:cs typeface="Tahoma"/>
              </a:rPr>
              <a:t>mây </a:t>
            </a:r>
            <a:r>
              <a:rPr sz="1200" i="0" spc="-180" dirty="0">
                <a:latin typeface="Tahoma"/>
                <a:cs typeface="Tahoma"/>
              </a:rPr>
              <a:t>của </a:t>
            </a:r>
            <a:r>
              <a:rPr sz="1200" i="0" spc="-185" dirty="0">
                <a:latin typeface="Tahoma"/>
                <a:cs typeface="Tahoma"/>
              </a:rPr>
              <a:t>một </a:t>
            </a:r>
            <a:r>
              <a:rPr sz="1200" i="0" spc="-275" dirty="0">
                <a:latin typeface="Tahoma"/>
                <a:cs typeface="Tahoma"/>
              </a:rPr>
              <a:t>số </a:t>
            </a:r>
            <a:r>
              <a:rPr sz="1200" i="0" spc="-5" dirty="0">
                <a:latin typeface="Tahoma"/>
                <a:cs typeface="Tahoma"/>
              </a:rPr>
              <a:t>hãng  </a:t>
            </a:r>
            <a:r>
              <a:rPr sz="1200" i="0" spc="-185" dirty="0">
                <a:latin typeface="Tahoma"/>
                <a:cs typeface="Tahoma"/>
              </a:rPr>
              <a:t>nổi </a:t>
            </a:r>
            <a:r>
              <a:rPr sz="1200" i="0" spc="-120" dirty="0">
                <a:latin typeface="Tahoma"/>
                <a:cs typeface="Tahoma"/>
              </a:rPr>
              <a:t>tiếng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4908" y="779267"/>
            <a:ext cx="7174903" cy="51878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96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Điện </a:t>
            </a:r>
            <a:r>
              <a:rPr spc="20" dirty="0"/>
              <a:t>toán </a:t>
            </a:r>
            <a:r>
              <a:rPr spc="10" dirty="0"/>
              <a:t>đám </a:t>
            </a:r>
            <a:r>
              <a:rPr spc="-35" dirty="0"/>
              <a:t>mây</a:t>
            </a:r>
            <a:r>
              <a:rPr spc="-140" dirty="0"/>
              <a:t> </a:t>
            </a:r>
            <a:r>
              <a:rPr spc="-75" dirty="0"/>
              <a:t>của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5531789" y="6364365"/>
            <a:ext cx="2962909" cy="402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i="0" spc="-5" dirty="0">
                <a:latin typeface="Tahoma"/>
                <a:cs typeface="Tahoma"/>
              </a:rPr>
              <a:t>Bài </a:t>
            </a:r>
            <a:r>
              <a:rPr sz="1200" i="0" dirty="0">
                <a:latin typeface="Tahoma"/>
                <a:cs typeface="Tahoma"/>
              </a:rPr>
              <a:t>2: </a:t>
            </a:r>
            <a:r>
              <a:rPr sz="1200" i="0" spc="-140" dirty="0">
                <a:latin typeface="Tahoma"/>
                <a:cs typeface="Tahoma"/>
              </a:rPr>
              <a:t>Điện </a:t>
            </a:r>
            <a:r>
              <a:rPr sz="1200" i="0" spc="-10" dirty="0">
                <a:latin typeface="Tahoma"/>
                <a:cs typeface="Tahoma"/>
              </a:rPr>
              <a:t>toán </a:t>
            </a:r>
            <a:r>
              <a:rPr sz="1200" i="0" dirty="0">
                <a:latin typeface="Tahoma"/>
                <a:cs typeface="Tahoma"/>
              </a:rPr>
              <a:t>đám </a:t>
            </a:r>
            <a:r>
              <a:rPr sz="1200" i="0" spc="-5" dirty="0">
                <a:latin typeface="Tahoma"/>
                <a:cs typeface="Tahoma"/>
              </a:rPr>
              <a:t>mây </a:t>
            </a:r>
            <a:r>
              <a:rPr sz="1200" i="0" spc="-180" dirty="0">
                <a:latin typeface="Tahoma"/>
                <a:cs typeface="Tahoma"/>
              </a:rPr>
              <a:t>của </a:t>
            </a:r>
            <a:r>
              <a:rPr sz="1200" i="0" spc="-185" dirty="0">
                <a:latin typeface="Tahoma"/>
                <a:cs typeface="Tahoma"/>
              </a:rPr>
              <a:t>một </a:t>
            </a:r>
            <a:r>
              <a:rPr sz="1200" i="0" spc="-275" dirty="0">
                <a:latin typeface="Tahoma"/>
                <a:cs typeface="Tahoma"/>
              </a:rPr>
              <a:t>số </a:t>
            </a:r>
            <a:r>
              <a:rPr sz="1200" i="0" spc="-5" dirty="0">
                <a:latin typeface="Tahoma"/>
                <a:cs typeface="Tahoma"/>
              </a:rPr>
              <a:t>hãng  </a:t>
            </a:r>
            <a:r>
              <a:rPr sz="1200" i="0" spc="-185" dirty="0">
                <a:latin typeface="Tahoma"/>
                <a:cs typeface="Tahoma"/>
              </a:rPr>
              <a:t>nổi </a:t>
            </a:r>
            <a:r>
              <a:rPr sz="1200" i="0" spc="-120" dirty="0">
                <a:latin typeface="Tahoma"/>
                <a:cs typeface="Tahoma"/>
              </a:rPr>
              <a:t>tiếng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24" y="326555"/>
            <a:ext cx="35191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160" dirty="0">
                <a:solidFill>
                  <a:srgbClr val="FF6400"/>
                </a:solidFill>
                <a:latin typeface="Arial"/>
                <a:cs typeface="Arial"/>
              </a:rPr>
              <a:t>Một </a:t>
            </a:r>
            <a:r>
              <a:rPr b="1" spc="-165" dirty="0">
                <a:solidFill>
                  <a:srgbClr val="FF6400"/>
                </a:solidFill>
                <a:latin typeface="Arial"/>
                <a:cs typeface="Arial"/>
              </a:rPr>
              <a:t>số </a:t>
            </a:r>
            <a:r>
              <a:rPr b="1" spc="-55" dirty="0">
                <a:solidFill>
                  <a:srgbClr val="FF6400"/>
                </a:solidFill>
                <a:latin typeface="Arial"/>
                <a:cs typeface="Arial"/>
              </a:rPr>
              <a:t>dịch </a:t>
            </a:r>
            <a:r>
              <a:rPr b="1" spc="-35" dirty="0">
                <a:solidFill>
                  <a:srgbClr val="FF6400"/>
                </a:solidFill>
                <a:latin typeface="Arial"/>
                <a:cs typeface="Arial"/>
              </a:rPr>
              <a:t>vụ</a:t>
            </a:r>
            <a:r>
              <a:rPr b="1" spc="25" dirty="0">
                <a:solidFill>
                  <a:srgbClr val="FF6400"/>
                </a:solidFill>
                <a:latin typeface="Arial"/>
                <a:cs typeface="Arial"/>
              </a:rPr>
              <a:t> </a:t>
            </a:r>
            <a:r>
              <a:rPr b="1" spc="-60" dirty="0">
                <a:solidFill>
                  <a:srgbClr val="FF6400"/>
                </a:solidFill>
                <a:latin typeface="Arial"/>
                <a:cs typeface="Arial"/>
              </a:rPr>
              <a:t>chính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23" y="939774"/>
            <a:ext cx="825500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0"/>
              </a:spcBef>
              <a:buClr>
                <a:srgbClr val="FF6400"/>
              </a:buClr>
              <a:buFont typeface="Wingdings"/>
              <a:buChar char=""/>
              <a:tabLst>
                <a:tab pos="244475" algn="l"/>
              </a:tabLst>
            </a:pPr>
            <a:r>
              <a:rPr sz="2400" b="1" spc="-125" dirty="0">
                <a:latin typeface="Arial"/>
                <a:cs typeface="Arial"/>
              </a:rPr>
              <a:t>Sales </a:t>
            </a:r>
            <a:r>
              <a:rPr sz="2400" b="1" spc="-65" dirty="0">
                <a:latin typeface="Arial"/>
                <a:cs typeface="Arial"/>
              </a:rPr>
              <a:t>Cloud</a:t>
            </a:r>
            <a:r>
              <a:rPr sz="2400" spc="-65" dirty="0">
                <a:latin typeface="Arial"/>
                <a:cs typeface="Arial"/>
              </a:rPr>
              <a:t>: </a:t>
            </a:r>
            <a:r>
              <a:rPr sz="2400" spc="-85" dirty="0">
                <a:latin typeface="Arial"/>
                <a:cs typeface="Arial"/>
              </a:rPr>
              <a:t>Ứng </a:t>
            </a:r>
            <a:r>
              <a:rPr sz="2400" spc="45" dirty="0">
                <a:latin typeface="Arial"/>
                <a:cs typeface="Arial"/>
              </a:rPr>
              <a:t>dụng </a:t>
            </a:r>
            <a:r>
              <a:rPr sz="2400" spc="-20" dirty="0">
                <a:latin typeface="Arial"/>
                <a:cs typeface="Arial"/>
              </a:rPr>
              <a:t>bán </a:t>
            </a:r>
            <a:r>
              <a:rPr sz="2400" dirty="0">
                <a:latin typeface="Arial"/>
                <a:cs typeface="Arial"/>
              </a:rPr>
              <a:t>hàng </a:t>
            </a:r>
            <a:r>
              <a:rPr sz="2400" spc="15" dirty="0">
                <a:latin typeface="Arial"/>
                <a:cs typeface="Arial"/>
              </a:rPr>
              <a:t>điện toán </a:t>
            </a:r>
            <a:r>
              <a:rPr sz="2400" spc="10" dirty="0">
                <a:latin typeface="Arial"/>
                <a:cs typeface="Arial"/>
              </a:rPr>
              <a:t>đám</a:t>
            </a:r>
            <a:r>
              <a:rPr sz="2400" spc="19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mây</a:t>
            </a:r>
            <a:endParaRPr sz="2400">
              <a:latin typeface="Arial"/>
              <a:cs typeface="Arial"/>
            </a:endParaRPr>
          </a:p>
          <a:p>
            <a:pPr marL="243840" marR="6350" indent="-231775">
              <a:lnSpc>
                <a:spcPct val="100000"/>
              </a:lnSpc>
              <a:buClr>
                <a:srgbClr val="FF6400"/>
              </a:buClr>
              <a:buFont typeface="Wingdings"/>
              <a:buChar char=""/>
              <a:tabLst>
                <a:tab pos="244475" algn="l"/>
              </a:tabLst>
            </a:pPr>
            <a:r>
              <a:rPr sz="2400" b="1" spc="-65" dirty="0">
                <a:latin typeface="Arial"/>
                <a:cs typeface="Arial"/>
              </a:rPr>
              <a:t>Service </a:t>
            </a:r>
            <a:r>
              <a:rPr sz="2400" b="1" spc="-60" dirty="0">
                <a:latin typeface="Arial"/>
                <a:cs typeface="Arial"/>
              </a:rPr>
              <a:t>Cloud</a:t>
            </a:r>
            <a:r>
              <a:rPr sz="2400" spc="-60" dirty="0">
                <a:latin typeface="Arial"/>
                <a:cs typeface="Arial"/>
              </a:rPr>
              <a:t>: </a:t>
            </a:r>
            <a:r>
              <a:rPr sz="2400" spc="-155" dirty="0">
                <a:latin typeface="Arial"/>
                <a:cs typeface="Arial"/>
              </a:rPr>
              <a:t>Các </a:t>
            </a:r>
            <a:r>
              <a:rPr sz="2400" spc="15" dirty="0">
                <a:latin typeface="Arial"/>
                <a:cs typeface="Arial"/>
              </a:rPr>
              <a:t>dịch </a:t>
            </a:r>
            <a:r>
              <a:rPr sz="2400" spc="-10" dirty="0">
                <a:latin typeface="Arial"/>
                <a:cs typeface="Arial"/>
              </a:rPr>
              <a:t>vụ </a:t>
            </a:r>
            <a:r>
              <a:rPr sz="2400" spc="-15" dirty="0">
                <a:latin typeface="Arial"/>
                <a:cs typeface="Arial"/>
              </a:rPr>
              <a:t>nền </a:t>
            </a:r>
            <a:r>
              <a:rPr sz="2400" spc="30" dirty="0">
                <a:latin typeface="Arial"/>
                <a:cs typeface="Arial"/>
              </a:rPr>
              <a:t>tảng </a:t>
            </a:r>
            <a:r>
              <a:rPr sz="2400" dirty="0">
                <a:latin typeface="Arial"/>
                <a:cs typeface="Arial"/>
              </a:rPr>
              <a:t>cho </a:t>
            </a:r>
            <a:r>
              <a:rPr sz="2400" spc="25" dirty="0">
                <a:latin typeface="Arial"/>
                <a:cs typeface="Arial"/>
              </a:rPr>
              <a:t>phép </a:t>
            </a:r>
            <a:r>
              <a:rPr sz="2400" spc="-40" dirty="0">
                <a:latin typeface="Arial"/>
                <a:cs typeface="Arial"/>
              </a:rPr>
              <a:t>khách </a:t>
            </a:r>
            <a:r>
              <a:rPr sz="2400" dirty="0">
                <a:latin typeface="Arial"/>
                <a:cs typeface="Arial"/>
              </a:rPr>
              <a:t>hàng  </a:t>
            </a:r>
            <a:r>
              <a:rPr sz="2400" spc="-15" dirty="0">
                <a:latin typeface="Arial"/>
                <a:cs typeface="Arial"/>
              </a:rPr>
              <a:t>khai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thác</a:t>
            </a:r>
            <a:endParaRPr sz="2400">
              <a:latin typeface="Arial"/>
              <a:cs typeface="Arial"/>
            </a:endParaRPr>
          </a:p>
          <a:p>
            <a:pPr marL="243840" marR="5080" indent="-231775">
              <a:lnSpc>
                <a:spcPct val="100000"/>
              </a:lnSpc>
              <a:buClr>
                <a:srgbClr val="FF6400"/>
              </a:buClr>
              <a:buFont typeface="Wingdings"/>
              <a:buChar char=""/>
              <a:tabLst>
                <a:tab pos="244475" algn="l"/>
              </a:tabLst>
            </a:pPr>
            <a:r>
              <a:rPr sz="2400" b="1" spc="-95" dirty="0">
                <a:latin typeface="Arial"/>
                <a:cs typeface="Arial"/>
              </a:rPr>
              <a:t>Your </a:t>
            </a:r>
            <a:r>
              <a:rPr sz="2400" b="1" spc="-65" dirty="0">
                <a:latin typeface="Arial"/>
                <a:cs typeface="Arial"/>
              </a:rPr>
              <a:t>Cloud</a:t>
            </a:r>
            <a:r>
              <a:rPr sz="2400" spc="-65" dirty="0">
                <a:latin typeface="Arial"/>
                <a:cs typeface="Arial"/>
              </a:rPr>
              <a:t>: </a:t>
            </a:r>
            <a:r>
              <a:rPr sz="2400" spc="-35" dirty="0">
                <a:latin typeface="Arial"/>
                <a:cs typeface="Arial"/>
              </a:rPr>
              <a:t>Cung </a:t>
            </a:r>
            <a:r>
              <a:rPr sz="2400" spc="-45" dirty="0">
                <a:latin typeface="Arial"/>
                <a:cs typeface="Arial"/>
              </a:rPr>
              <a:t>cấp </a:t>
            </a:r>
            <a:r>
              <a:rPr sz="2400" spc="-40" dirty="0">
                <a:latin typeface="Arial"/>
                <a:cs typeface="Arial"/>
              </a:rPr>
              <a:t>khả </a:t>
            </a:r>
            <a:r>
              <a:rPr sz="2400" spc="5" dirty="0">
                <a:latin typeface="Arial"/>
                <a:cs typeface="Arial"/>
              </a:rPr>
              <a:t>năng </a:t>
            </a:r>
            <a:r>
              <a:rPr sz="2400" spc="30" dirty="0">
                <a:latin typeface="Arial"/>
                <a:cs typeface="Arial"/>
              </a:rPr>
              <a:t>phát triển </a:t>
            </a:r>
            <a:r>
              <a:rPr sz="2400" spc="-100" dirty="0">
                <a:latin typeface="Arial"/>
                <a:cs typeface="Arial"/>
              </a:rPr>
              <a:t>các </a:t>
            </a:r>
            <a:r>
              <a:rPr sz="2400" spc="-35" dirty="0">
                <a:latin typeface="Arial"/>
                <a:cs typeface="Arial"/>
              </a:rPr>
              <a:t>ứng </a:t>
            </a:r>
            <a:r>
              <a:rPr sz="2400" spc="45" dirty="0">
                <a:latin typeface="Arial"/>
                <a:cs typeface="Arial"/>
              </a:rPr>
              <a:t>dụng  </a:t>
            </a:r>
            <a:r>
              <a:rPr sz="2400" spc="40" dirty="0">
                <a:latin typeface="Arial"/>
                <a:cs typeface="Arial"/>
              </a:rPr>
              <a:t>tùy </a:t>
            </a:r>
            <a:r>
              <a:rPr sz="2400" dirty="0">
                <a:latin typeface="Arial"/>
                <a:cs typeface="Arial"/>
              </a:rPr>
              <a:t>chỉnh </a:t>
            </a:r>
            <a:r>
              <a:rPr sz="2400" spc="20" dirty="0">
                <a:latin typeface="Arial"/>
                <a:cs typeface="Arial"/>
              </a:rPr>
              <a:t>trên </a:t>
            </a:r>
            <a:r>
              <a:rPr sz="2400" spc="10" dirty="0">
                <a:latin typeface="Arial"/>
                <a:cs typeface="Arial"/>
              </a:rPr>
              <a:t>đám </a:t>
            </a:r>
            <a:r>
              <a:rPr sz="2400" spc="-30" dirty="0">
                <a:latin typeface="Arial"/>
                <a:cs typeface="Arial"/>
              </a:rPr>
              <a:t>mây </a:t>
            </a:r>
            <a:r>
              <a:rPr sz="2400" spc="-65" dirty="0">
                <a:latin typeface="Arial"/>
                <a:cs typeface="Arial"/>
              </a:rPr>
              <a:t>của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mình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07805" y="2608571"/>
            <a:ext cx="3748570" cy="35280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5531789" y="6364365"/>
            <a:ext cx="2962909" cy="402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i="0" spc="-5" dirty="0">
                <a:latin typeface="Tahoma"/>
                <a:cs typeface="Tahoma"/>
              </a:rPr>
              <a:t>Bài </a:t>
            </a:r>
            <a:r>
              <a:rPr sz="1200" i="0" dirty="0">
                <a:latin typeface="Tahoma"/>
                <a:cs typeface="Tahoma"/>
              </a:rPr>
              <a:t>2: </a:t>
            </a:r>
            <a:r>
              <a:rPr sz="1200" i="0" spc="-140" dirty="0">
                <a:latin typeface="Tahoma"/>
                <a:cs typeface="Tahoma"/>
              </a:rPr>
              <a:t>Điện </a:t>
            </a:r>
            <a:r>
              <a:rPr sz="1200" i="0" spc="-10" dirty="0">
                <a:latin typeface="Tahoma"/>
                <a:cs typeface="Tahoma"/>
              </a:rPr>
              <a:t>toán </a:t>
            </a:r>
            <a:r>
              <a:rPr sz="1200" i="0" dirty="0">
                <a:latin typeface="Tahoma"/>
                <a:cs typeface="Tahoma"/>
              </a:rPr>
              <a:t>đám </a:t>
            </a:r>
            <a:r>
              <a:rPr sz="1200" i="0" spc="-5" dirty="0">
                <a:latin typeface="Tahoma"/>
                <a:cs typeface="Tahoma"/>
              </a:rPr>
              <a:t>mây </a:t>
            </a:r>
            <a:r>
              <a:rPr sz="1200" i="0" spc="-180" dirty="0">
                <a:latin typeface="Tahoma"/>
                <a:cs typeface="Tahoma"/>
              </a:rPr>
              <a:t>của </a:t>
            </a:r>
            <a:r>
              <a:rPr sz="1200" i="0" spc="-185" dirty="0">
                <a:latin typeface="Tahoma"/>
                <a:cs typeface="Tahoma"/>
              </a:rPr>
              <a:t>một </a:t>
            </a:r>
            <a:r>
              <a:rPr sz="1200" i="0" spc="-275" dirty="0">
                <a:latin typeface="Tahoma"/>
                <a:cs typeface="Tahoma"/>
              </a:rPr>
              <a:t>số </a:t>
            </a:r>
            <a:r>
              <a:rPr sz="1200" i="0" spc="-5" dirty="0">
                <a:latin typeface="Tahoma"/>
                <a:cs typeface="Tahoma"/>
              </a:rPr>
              <a:t>hãng  </a:t>
            </a:r>
            <a:r>
              <a:rPr sz="1200" i="0" spc="-185" dirty="0">
                <a:latin typeface="Tahoma"/>
                <a:cs typeface="Tahoma"/>
              </a:rPr>
              <a:t>nổi </a:t>
            </a:r>
            <a:r>
              <a:rPr sz="1200" i="0" spc="-120" dirty="0">
                <a:latin typeface="Tahoma"/>
                <a:cs typeface="Tahoma"/>
              </a:rPr>
              <a:t>tiếng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123940"/>
          </a:xfrm>
          <a:custGeom>
            <a:avLst/>
            <a:gdLst/>
            <a:ahLst/>
            <a:cxnLst/>
            <a:rect l="l" t="t" r="r" b="b"/>
            <a:pathLst>
              <a:path w="9144000" h="6123940">
                <a:moveTo>
                  <a:pt x="0" y="6123406"/>
                </a:moveTo>
                <a:lnTo>
                  <a:pt x="9144000" y="6123406"/>
                </a:lnTo>
                <a:lnTo>
                  <a:pt x="9144000" y="0"/>
                </a:lnTo>
                <a:lnTo>
                  <a:pt x="0" y="0"/>
                </a:lnTo>
                <a:lnTo>
                  <a:pt x="0" y="6123406"/>
                </a:lnTo>
                <a:close/>
              </a:path>
            </a:pathLst>
          </a:custGeom>
          <a:solidFill>
            <a:srgbClr val="F0F0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47" y="25907"/>
            <a:ext cx="9140875" cy="60310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983727" y="3846995"/>
            <a:ext cx="37401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>
                <a:solidFill>
                  <a:srgbClr val="000000"/>
                </a:solidFill>
              </a:rPr>
              <a:t>Điện </a:t>
            </a:r>
            <a:r>
              <a:rPr spc="20" dirty="0">
                <a:solidFill>
                  <a:srgbClr val="000000"/>
                </a:solidFill>
              </a:rPr>
              <a:t>toán </a:t>
            </a:r>
            <a:r>
              <a:rPr spc="10" dirty="0">
                <a:solidFill>
                  <a:srgbClr val="000000"/>
                </a:solidFill>
              </a:rPr>
              <a:t>đám </a:t>
            </a:r>
            <a:r>
              <a:rPr spc="-35" dirty="0">
                <a:solidFill>
                  <a:srgbClr val="000000"/>
                </a:solidFill>
              </a:rPr>
              <a:t>mây</a:t>
            </a:r>
            <a:r>
              <a:rPr spc="-140" dirty="0">
                <a:solidFill>
                  <a:srgbClr val="000000"/>
                </a:solidFill>
              </a:rPr>
              <a:t> </a:t>
            </a:r>
            <a:r>
              <a:rPr spc="-75" dirty="0">
                <a:solidFill>
                  <a:srgbClr val="000000"/>
                </a:solidFill>
              </a:rPr>
              <a:t>của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4294967295"/>
          </p:nvPr>
        </p:nvSpPr>
        <p:spPr>
          <a:xfrm>
            <a:off x="5531789" y="6364365"/>
            <a:ext cx="2962909" cy="402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i="0" spc="-5" dirty="0">
                <a:latin typeface="Tahoma"/>
                <a:cs typeface="Tahoma"/>
              </a:rPr>
              <a:t>Bài </a:t>
            </a:r>
            <a:r>
              <a:rPr sz="1200" i="0" dirty="0">
                <a:latin typeface="Tahoma"/>
                <a:cs typeface="Tahoma"/>
              </a:rPr>
              <a:t>2: </a:t>
            </a:r>
            <a:r>
              <a:rPr sz="1200" i="0" spc="-140" dirty="0">
                <a:latin typeface="Tahoma"/>
                <a:cs typeface="Tahoma"/>
              </a:rPr>
              <a:t>Điện </a:t>
            </a:r>
            <a:r>
              <a:rPr sz="1200" i="0" spc="-10" dirty="0">
                <a:latin typeface="Tahoma"/>
                <a:cs typeface="Tahoma"/>
              </a:rPr>
              <a:t>toán </a:t>
            </a:r>
            <a:r>
              <a:rPr sz="1200" i="0" dirty="0">
                <a:latin typeface="Tahoma"/>
                <a:cs typeface="Tahoma"/>
              </a:rPr>
              <a:t>đám </a:t>
            </a:r>
            <a:r>
              <a:rPr sz="1200" i="0" spc="-5" dirty="0">
                <a:latin typeface="Tahoma"/>
                <a:cs typeface="Tahoma"/>
              </a:rPr>
              <a:t>mây </a:t>
            </a:r>
            <a:r>
              <a:rPr sz="1200" i="0" spc="-180" dirty="0">
                <a:latin typeface="Tahoma"/>
                <a:cs typeface="Tahoma"/>
              </a:rPr>
              <a:t>của </a:t>
            </a:r>
            <a:r>
              <a:rPr sz="1200" i="0" spc="-185" dirty="0">
                <a:latin typeface="Tahoma"/>
                <a:cs typeface="Tahoma"/>
              </a:rPr>
              <a:t>một </a:t>
            </a:r>
            <a:r>
              <a:rPr sz="1200" i="0" spc="-275" dirty="0">
                <a:latin typeface="Tahoma"/>
                <a:cs typeface="Tahoma"/>
              </a:rPr>
              <a:t>số </a:t>
            </a:r>
            <a:r>
              <a:rPr sz="1200" i="0" spc="-5" dirty="0">
                <a:latin typeface="Tahoma"/>
                <a:cs typeface="Tahoma"/>
              </a:rPr>
              <a:t>hãng  </a:t>
            </a:r>
            <a:r>
              <a:rPr sz="1200" i="0" spc="-185" dirty="0">
                <a:latin typeface="Tahoma"/>
                <a:cs typeface="Tahoma"/>
              </a:rPr>
              <a:t>nổi </a:t>
            </a:r>
            <a:r>
              <a:rPr sz="1200" i="0" spc="-120" dirty="0">
                <a:latin typeface="Tahoma"/>
                <a:cs typeface="Tahoma"/>
              </a:rPr>
              <a:t>tiếng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24" y="326555"/>
            <a:ext cx="35191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160" dirty="0">
                <a:solidFill>
                  <a:srgbClr val="FF6400"/>
                </a:solidFill>
                <a:latin typeface="Arial"/>
                <a:cs typeface="Arial"/>
              </a:rPr>
              <a:t>Một </a:t>
            </a:r>
            <a:r>
              <a:rPr b="1" spc="-165" dirty="0">
                <a:solidFill>
                  <a:srgbClr val="FF6400"/>
                </a:solidFill>
                <a:latin typeface="Arial"/>
                <a:cs typeface="Arial"/>
              </a:rPr>
              <a:t>số </a:t>
            </a:r>
            <a:r>
              <a:rPr b="1" spc="-55" dirty="0">
                <a:solidFill>
                  <a:srgbClr val="FF6400"/>
                </a:solidFill>
                <a:latin typeface="Arial"/>
                <a:cs typeface="Arial"/>
              </a:rPr>
              <a:t>dịch </a:t>
            </a:r>
            <a:r>
              <a:rPr b="1" spc="-35" dirty="0">
                <a:solidFill>
                  <a:srgbClr val="FF6400"/>
                </a:solidFill>
                <a:latin typeface="Arial"/>
                <a:cs typeface="Arial"/>
              </a:rPr>
              <a:t>vụ</a:t>
            </a:r>
            <a:r>
              <a:rPr b="1" spc="25" dirty="0">
                <a:solidFill>
                  <a:srgbClr val="FF6400"/>
                </a:solidFill>
                <a:latin typeface="Arial"/>
                <a:cs typeface="Arial"/>
              </a:rPr>
              <a:t> </a:t>
            </a:r>
            <a:r>
              <a:rPr b="1" spc="-60" dirty="0">
                <a:solidFill>
                  <a:srgbClr val="FF6400"/>
                </a:solidFill>
                <a:latin typeface="Arial"/>
                <a:cs typeface="Arial"/>
              </a:rPr>
              <a:t>chính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3920" y="939774"/>
            <a:ext cx="795020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F64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25" dirty="0">
                <a:latin typeface="Arial"/>
                <a:cs typeface="Arial"/>
              </a:rPr>
              <a:t>Dịch </a:t>
            </a:r>
            <a:r>
              <a:rPr sz="2400" spc="-15" dirty="0">
                <a:latin typeface="Arial"/>
                <a:cs typeface="Arial"/>
              </a:rPr>
              <a:t>vụ </a:t>
            </a:r>
            <a:r>
              <a:rPr sz="2400" spc="-25" dirty="0">
                <a:latin typeface="Arial"/>
                <a:cs typeface="Arial"/>
              </a:rPr>
              <a:t>tư </a:t>
            </a:r>
            <a:r>
              <a:rPr sz="2400" spc="-50" dirty="0">
                <a:latin typeface="Arial"/>
                <a:cs typeface="Arial"/>
              </a:rPr>
              <a:t>vấn </a:t>
            </a:r>
            <a:r>
              <a:rPr sz="2400" spc="15" dirty="0">
                <a:latin typeface="Arial"/>
                <a:cs typeface="Arial"/>
              </a:rPr>
              <a:t>kinh </a:t>
            </a:r>
            <a:r>
              <a:rPr sz="2400" spc="5" dirty="0">
                <a:latin typeface="Arial"/>
                <a:cs typeface="Arial"/>
              </a:rPr>
              <a:t>doanh </a:t>
            </a:r>
            <a:r>
              <a:rPr sz="2400" spc="-5" dirty="0">
                <a:latin typeface="Arial"/>
                <a:cs typeface="Arial"/>
              </a:rPr>
              <a:t>cho </a:t>
            </a:r>
            <a:r>
              <a:rPr sz="2400" spc="-20" dirty="0">
                <a:latin typeface="Arial"/>
                <a:cs typeface="Arial"/>
              </a:rPr>
              <a:t>Điện </a:t>
            </a:r>
            <a:r>
              <a:rPr sz="2400" spc="15" dirty="0">
                <a:latin typeface="Arial"/>
                <a:cs typeface="Arial"/>
              </a:rPr>
              <a:t>toán </a:t>
            </a:r>
            <a:r>
              <a:rPr sz="2400" spc="10" dirty="0">
                <a:latin typeface="Arial"/>
                <a:cs typeface="Arial"/>
              </a:rPr>
              <a:t>đám</a:t>
            </a:r>
            <a:r>
              <a:rPr sz="2400" spc="15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mây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buClr>
                <a:srgbClr val="FF64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20" dirty="0">
                <a:latin typeface="Arial"/>
                <a:cs typeface="Arial"/>
              </a:rPr>
              <a:t>Dịch </a:t>
            </a:r>
            <a:r>
              <a:rPr sz="2400" spc="-15" dirty="0">
                <a:latin typeface="Arial"/>
                <a:cs typeface="Arial"/>
              </a:rPr>
              <a:t>vụ </a:t>
            </a:r>
            <a:r>
              <a:rPr sz="2400" spc="-25" dirty="0">
                <a:latin typeface="Arial"/>
                <a:cs typeface="Arial"/>
              </a:rPr>
              <a:t>tư </a:t>
            </a:r>
            <a:r>
              <a:rPr sz="2400" spc="-50" dirty="0">
                <a:latin typeface="Arial"/>
                <a:cs typeface="Arial"/>
              </a:rPr>
              <a:t>vấn </a:t>
            </a:r>
            <a:r>
              <a:rPr sz="2400" spc="20" dirty="0">
                <a:latin typeface="Arial"/>
                <a:cs typeface="Arial"/>
              </a:rPr>
              <a:t>công </a:t>
            </a:r>
            <a:r>
              <a:rPr sz="2400" spc="-25" dirty="0">
                <a:latin typeface="Arial"/>
                <a:cs typeface="Arial"/>
              </a:rPr>
              <a:t>nghệ, </a:t>
            </a:r>
            <a:r>
              <a:rPr sz="2400" spc="55" dirty="0">
                <a:latin typeface="Arial"/>
                <a:cs typeface="Arial"/>
              </a:rPr>
              <a:t>thiết </a:t>
            </a:r>
            <a:r>
              <a:rPr sz="2400" spc="-50" dirty="0">
                <a:latin typeface="Arial"/>
                <a:cs typeface="Arial"/>
              </a:rPr>
              <a:t>kế </a:t>
            </a:r>
            <a:r>
              <a:rPr sz="2400" spc="-110" dirty="0">
                <a:latin typeface="Arial"/>
                <a:cs typeface="Arial"/>
              </a:rPr>
              <a:t>và </a:t>
            </a:r>
            <a:r>
              <a:rPr sz="2400" spc="30" dirty="0">
                <a:latin typeface="Arial"/>
                <a:cs typeface="Arial"/>
              </a:rPr>
              <a:t>triển </a:t>
            </a:r>
            <a:r>
              <a:rPr sz="2400" spc="-15" dirty="0">
                <a:latin typeface="Arial"/>
                <a:cs typeface="Arial"/>
              </a:rPr>
              <a:t>khai </a:t>
            </a:r>
            <a:r>
              <a:rPr sz="2400" spc="-105" dirty="0">
                <a:latin typeface="Arial"/>
                <a:cs typeface="Arial"/>
              </a:rPr>
              <a:t>các </a:t>
            </a:r>
            <a:r>
              <a:rPr sz="2400" spc="15" dirty="0">
                <a:latin typeface="Arial"/>
                <a:cs typeface="Arial"/>
              </a:rPr>
              <a:t>dịch  </a:t>
            </a:r>
            <a:r>
              <a:rPr sz="2400" spc="-15" dirty="0">
                <a:latin typeface="Arial"/>
                <a:cs typeface="Arial"/>
              </a:rPr>
              <a:t>vụ </a:t>
            </a:r>
            <a:r>
              <a:rPr sz="2400" spc="20" dirty="0">
                <a:latin typeface="Arial"/>
                <a:cs typeface="Arial"/>
              </a:rPr>
              <a:t>trên </a:t>
            </a:r>
            <a:r>
              <a:rPr sz="2400" spc="-20" dirty="0">
                <a:latin typeface="Arial"/>
                <a:cs typeface="Arial"/>
              </a:rPr>
              <a:t>Điện </a:t>
            </a:r>
            <a:r>
              <a:rPr sz="2400" spc="15" dirty="0">
                <a:latin typeface="Arial"/>
                <a:cs typeface="Arial"/>
              </a:rPr>
              <a:t>toán </a:t>
            </a:r>
            <a:r>
              <a:rPr sz="2400" spc="10" dirty="0">
                <a:latin typeface="Arial"/>
                <a:cs typeface="Arial"/>
              </a:rPr>
              <a:t>đám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mây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FF64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90" dirty="0">
                <a:latin typeface="Arial"/>
                <a:cs typeface="Arial"/>
              </a:rPr>
              <a:t>Bảo </a:t>
            </a:r>
            <a:r>
              <a:rPr sz="2400" spc="30" dirty="0">
                <a:latin typeface="Arial"/>
                <a:cs typeface="Arial"/>
              </a:rPr>
              <a:t>mật </a:t>
            </a:r>
            <a:r>
              <a:rPr sz="2400" spc="20" dirty="0">
                <a:latin typeface="Arial"/>
                <a:cs typeface="Arial"/>
              </a:rPr>
              <a:t>trên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Cloud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FF64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40" dirty="0">
                <a:latin typeface="Arial"/>
                <a:cs typeface="Arial"/>
              </a:rPr>
              <a:t>Bluemix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88917" y="1853977"/>
            <a:ext cx="5345163" cy="42948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5531789" y="6364365"/>
            <a:ext cx="2962909" cy="402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i="0" spc="-5" dirty="0">
                <a:latin typeface="Tahoma"/>
                <a:cs typeface="Tahoma"/>
              </a:rPr>
              <a:t>Bài </a:t>
            </a:r>
            <a:r>
              <a:rPr sz="1200" i="0" dirty="0">
                <a:latin typeface="Tahoma"/>
                <a:cs typeface="Tahoma"/>
              </a:rPr>
              <a:t>2: </a:t>
            </a:r>
            <a:r>
              <a:rPr sz="1200" i="0" spc="-140" dirty="0">
                <a:latin typeface="Tahoma"/>
                <a:cs typeface="Tahoma"/>
              </a:rPr>
              <a:t>Điện </a:t>
            </a:r>
            <a:r>
              <a:rPr sz="1200" i="0" spc="-10" dirty="0">
                <a:latin typeface="Tahoma"/>
                <a:cs typeface="Tahoma"/>
              </a:rPr>
              <a:t>toán </a:t>
            </a:r>
            <a:r>
              <a:rPr sz="1200" i="0" dirty="0">
                <a:latin typeface="Tahoma"/>
                <a:cs typeface="Tahoma"/>
              </a:rPr>
              <a:t>đám </a:t>
            </a:r>
            <a:r>
              <a:rPr sz="1200" i="0" spc="-5" dirty="0">
                <a:latin typeface="Tahoma"/>
                <a:cs typeface="Tahoma"/>
              </a:rPr>
              <a:t>mây </a:t>
            </a:r>
            <a:r>
              <a:rPr sz="1200" i="0" spc="-180" dirty="0">
                <a:latin typeface="Tahoma"/>
                <a:cs typeface="Tahoma"/>
              </a:rPr>
              <a:t>của </a:t>
            </a:r>
            <a:r>
              <a:rPr sz="1200" i="0" spc="-185" dirty="0">
                <a:latin typeface="Tahoma"/>
                <a:cs typeface="Tahoma"/>
              </a:rPr>
              <a:t>một </a:t>
            </a:r>
            <a:r>
              <a:rPr sz="1200" i="0" spc="-275" dirty="0">
                <a:latin typeface="Tahoma"/>
                <a:cs typeface="Tahoma"/>
              </a:rPr>
              <a:t>số </a:t>
            </a:r>
            <a:r>
              <a:rPr sz="1200" i="0" spc="-5" dirty="0">
                <a:latin typeface="Tahoma"/>
                <a:cs typeface="Tahoma"/>
              </a:rPr>
              <a:t>hãng  </a:t>
            </a:r>
            <a:r>
              <a:rPr sz="1200" i="0" spc="-185" dirty="0">
                <a:latin typeface="Tahoma"/>
                <a:cs typeface="Tahoma"/>
              </a:rPr>
              <a:t>nổi </a:t>
            </a:r>
            <a:r>
              <a:rPr sz="1200" i="0" spc="-120" dirty="0">
                <a:latin typeface="Tahoma"/>
                <a:cs typeface="Tahoma"/>
              </a:rPr>
              <a:t>tiếng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24" y="326555"/>
            <a:ext cx="658141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spc="-40">
                <a:solidFill>
                  <a:srgbClr val="FF6400"/>
                </a:solidFill>
              </a:rPr>
              <a:t>App Engine Application Platform</a:t>
            </a:r>
            <a:endParaRPr b="1" spc="-75" dirty="0">
              <a:solidFill>
                <a:srgbClr val="FF640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24" y="939774"/>
            <a:ext cx="782256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Google </a:t>
            </a:r>
            <a:r>
              <a:rPr sz="2400" spc="30">
                <a:latin typeface="Arial"/>
                <a:cs typeface="Arial"/>
              </a:rPr>
              <a:t>App </a:t>
            </a:r>
            <a:r>
              <a:rPr sz="2400" spc="-55" smtClean="0">
                <a:latin typeface="Arial"/>
                <a:cs typeface="Arial"/>
              </a:rPr>
              <a:t>Engine</a:t>
            </a:r>
            <a:r>
              <a:rPr lang="en-US" sz="2400" spc="-55" smtClean="0">
                <a:latin typeface="Arial"/>
                <a:cs typeface="Arial"/>
              </a:rPr>
              <a:t> Application Platform</a:t>
            </a:r>
            <a:r>
              <a:rPr sz="2400" spc="-55" smtClean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cho </a:t>
            </a:r>
            <a:r>
              <a:rPr sz="2400" spc="20" dirty="0">
                <a:latin typeface="Arial"/>
                <a:cs typeface="Arial"/>
              </a:rPr>
              <a:t>phép </a:t>
            </a:r>
            <a:r>
              <a:rPr sz="2400" spc="-105" dirty="0">
                <a:latin typeface="Arial"/>
                <a:cs typeface="Arial"/>
              </a:rPr>
              <a:t>các </a:t>
            </a:r>
            <a:r>
              <a:rPr sz="2400" spc="-30" dirty="0">
                <a:latin typeface="Arial"/>
                <a:cs typeface="Arial"/>
              </a:rPr>
              <a:t>nhà </a:t>
            </a:r>
            <a:r>
              <a:rPr sz="2400" spc="30" dirty="0">
                <a:latin typeface="Arial"/>
                <a:cs typeface="Arial"/>
              </a:rPr>
              <a:t>phát triển </a:t>
            </a:r>
            <a:r>
              <a:rPr sz="2400" spc="-85" dirty="0">
                <a:latin typeface="Arial"/>
                <a:cs typeface="Arial"/>
              </a:rPr>
              <a:t>xây </a:t>
            </a:r>
            <a:r>
              <a:rPr sz="2400" spc="-5" dirty="0">
                <a:latin typeface="Arial"/>
                <a:cs typeface="Arial"/>
              </a:rPr>
              <a:t>dựng  </a:t>
            </a:r>
            <a:r>
              <a:rPr sz="2400" spc="-105" dirty="0">
                <a:latin typeface="Arial"/>
                <a:cs typeface="Arial"/>
              </a:rPr>
              <a:t>các </a:t>
            </a:r>
            <a:r>
              <a:rPr sz="2400" spc="-35" dirty="0">
                <a:latin typeface="Arial"/>
                <a:cs typeface="Arial"/>
              </a:rPr>
              <a:t>ứng </a:t>
            </a:r>
            <a:r>
              <a:rPr sz="2400" spc="45" dirty="0">
                <a:latin typeface="Arial"/>
                <a:cs typeface="Arial"/>
              </a:rPr>
              <a:t>dụng </a:t>
            </a:r>
            <a:r>
              <a:rPr sz="2400" spc="-5" dirty="0">
                <a:latin typeface="Arial"/>
                <a:cs typeface="Arial"/>
              </a:rPr>
              <a:t>web </a:t>
            </a:r>
            <a:r>
              <a:rPr sz="2400" spc="-65" dirty="0">
                <a:latin typeface="Arial"/>
                <a:cs typeface="Arial"/>
              </a:rPr>
              <a:t>của </a:t>
            </a:r>
            <a:r>
              <a:rPr sz="2400" spc="45" dirty="0">
                <a:latin typeface="Arial"/>
                <a:cs typeface="Arial"/>
              </a:rPr>
              <a:t>họ </a:t>
            </a:r>
            <a:r>
              <a:rPr sz="2400" spc="20" dirty="0">
                <a:latin typeface="Arial"/>
                <a:cs typeface="Arial"/>
              </a:rPr>
              <a:t>trên </a:t>
            </a:r>
            <a:r>
              <a:rPr sz="2400" spc="-120" dirty="0">
                <a:latin typeface="Arial"/>
                <a:cs typeface="Arial"/>
              </a:rPr>
              <a:t>cơ </a:t>
            </a:r>
            <a:r>
              <a:rPr sz="2400" spc="-165" dirty="0">
                <a:latin typeface="Arial"/>
                <a:cs typeface="Arial"/>
              </a:rPr>
              <a:t>sở </a:t>
            </a:r>
            <a:r>
              <a:rPr sz="2400" spc="-50" dirty="0">
                <a:latin typeface="Arial"/>
                <a:cs typeface="Arial"/>
              </a:rPr>
              <a:t>hạ </a:t>
            </a:r>
            <a:r>
              <a:rPr sz="2400" spc="30" dirty="0">
                <a:latin typeface="Arial"/>
                <a:cs typeface="Arial"/>
              </a:rPr>
              <a:t>tầng </a:t>
            </a:r>
            <a:r>
              <a:rPr sz="2400" spc="-65" dirty="0">
                <a:latin typeface="Arial"/>
                <a:cs typeface="Arial"/>
              </a:rPr>
              <a:t>của</a:t>
            </a:r>
            <a:r>
              <a:rPr sz="2400" spc="40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Google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31789" y="6281247"/>
            <a:ext cx="27774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98989"/>
                </a:solidFill>
                <a:latin typeface="Tahoma"/>
                <a:cs typeface="Tahoma"/>
              </a:rPr>
              <a:t>Bài</a:t>
            </a:r>
            <a:r>
              <a:rPr sz="1200" spc="5" dirty="0">
                <a:solidFill>
                  <a:srgbClr val="898989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898989"/>
                </a:solidFill>
                <a:latin typeface="Tahoma"/>
                <a:cs typeface="Tahoma"/>
              </a:rPr>
              <a:t>2:</a:t>
            </a:r>
            <a:endParaRPr sz="12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sz="1200" spc="-140" dirty="0">
                <a:solidFill>
                  <a:srgbClr val="898989"/>
                </a:solidFill>
                <a:latin typeface="Tahoma"/>
                <a:cs typeface="Tahoma"/>
              </a:rPr>
              <a:t>Điện </a:t>
            </a:r>
            <a:r>
              <a:rPr sz="1200" spc="-10" dirty="0">
                <a:solidFill>
                  <a:srgbClr val="898989"/>
                </a:solidFill>
                <a:latin typeface="Tahoma"/>
                <a:cs typeface="Tahoma"/>
              </a:rPr>
              <a:t>toán </a:t>
            </a:r>
            <a:r>
              <a:rPr sz="1200" dirty="0">
                <a:solidFill>
                  <a:srgbClr val="898989"/>
                </a:solidFill>
                <a:latin typeface="Tahoma"/>
                <a:cs typeface="Tahoma"/>
              </a:rPr>
              <a:t>đám </a:t>
            </a:r>
            <a:r>
              <a:rPr sz="1200" spc="-5" dirty="0">
                <a:solidFill>
                  <a:srgbClr val="898989"/>
                </a:solidFill>
                <a:latin typeface="Tahoma"/>
                <a:cs typeface="Tahoma"/>
              </a:rPr>
              <a:t>mây </a:t>
            </a:r>
            <a:r>
              <a:rPr sz="1200" spc="-180" dirty="0">
                <a:solidFill>
                  <a:srgbClr val="898989"/>
                </a:solidFill>
                <a:latin typeface="Tahoma"/>
                <a:cs typeface="Tahoma"/>
              </a:rPr>
              <a:t>của </a:t>
            </a:r>
            <a:r>
              <a:rPr sz="1200" spc="-185" dirty="0">
                <a:solidFill>
                  <a:srgbClr val="898989"/>
                </a:solidFill>
                <a:latin typeface="Tahoma"/>
                <a:cs typeface="Tahoma"/>
              </a:rPr>
              <a:t>một </a:t>
            </a:r>
            <a:r>
              <a:rPr sz="1200" spc="-275" dirty="0">
                <a:solidFill>
                  <a:srgbClr val="898989"/>
                </a:solidFill>
                <a:latin typeface="Tahoma"/>
                <a:cs typeface="Tahoma"/>
              </a:rPr>
              <a:t>số </a:t>
            </a:r>
            <a:r>
              <a:rPr sz="1200" spc="-5" dirty="0">
                <a:solidFill>
                  <a:srgbClr val="898989"/>
                </a:solidFill>
                <a:latin typeface="Tahoma"/>
                <a:cs typeface="Tahoma"/>
              </a:rPr>
              <a:t>hãng </a:t>
            </a:r>
            <a:r>
              <a:rPr sz="1200" spc="-190" dirty="0">
                <a:solidFill>
                  <a:srgbClr val="898989"/>
                </a:solidFill>
                <a:latin typeface="Tahoma"/>
                <a:cs typeface="Tahoma"/>
              </a:rPr>
              <a:t>nổi  </a:t>
            </a:r>
            <a:r>
              <a:rPr sz="1200" spc="-120" dirty="0">
                <a:solidFill>
                  <a:srgbClr val="898989"/>
                </a:solidFill>
                <a:latin typeface="Tahoma"/>
                <a:cs typeface="Tahoma"/>
              </a:rPr>
              <a:t>tiếng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2050" name="Picture 2" descr="Build Go Restful API in App Engine | by Evan Tsai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667000"/>
            <a:ext cx="5994280" cy="209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5577" y="381000"/>
            <a:ext cx="6858000" cy="861774"/>
          </a:xfrm>
        </p:spPr>
        <p:txBody>
          <a:bodyPr/>
          <a:lstStyle/>
          <a:p>
            <a:r>
              <a:rPr lang="en-US" smtClean="0"/>
              <a:t>Các dịch vụ đám mây của Viettel IDC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" y="1354302"/>
            <a:ext cx="9136049" cy="344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0229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12534"/>
            <a:ext cx="9144000" cy="6445885"/>
            <a:chOff x="0" y="412534"/>
            <a:chExt cx="9144000" cy="6445885"/>
          </a:xfrm>
        </p:grpSpPr>
        <p:sp>
          <p:nvSpPr>
            <p:cNvPr id="3" name="object 3"/>
            <p:cNvSpPr/>
            <p:nvPr/>
          </p:nvSpPr>
          <p:spPr>
            <a:xfrm>
              <a:off x="685800" y="760501"/>
              <a:ext cx="8458200" cy="5355590"/>
            </a:xfrm>
            <a:custGeom>
              <a:avLst/>
              <a:gdLst/>
              <a:ahLst/>
              <a:cxnLst/>
              <a:rect l="l" t="t" r="r" b="b"/>
              <a:pathLst>
                <a:path w="8458200" h="5355590">
                  <a:moveTo>
                    <a:pt x="8458200" y="0"/>
                  </a:moveTo>
                  <a:lnTo>
                    <a:pt x="0" y="0"/>
                  </a:lnTo>
                  <a:lnTo>
                    <a:pt x="0" y="5355412"/>
                  </a:lnTo>
                  <a:lnTo>
                    <a:pt x="8458200" y="5355412"/>
                  </a:lnTo>
                  <a:lnTo>
                    <a:pt x="845820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5800" y="412534"/>
              <a:ext cx="3276600" cy="695960"/>
            </a:xfrm>
            <a:custGeom>
              <a:avLst/>
              <a:gdLst/>
              <a:ahLst/>
              <a:cxnLst/>
              <a:rect l="l" t="t" r="r" b="b"/>
              <a:pathLst>
                <a:path w="3276600" h="695960">
                  <a:moveTo>
                    <a:pt x="2928620" y="0"/>
                  </a:moveTo>
                  <a:lnTo>
                    <a:pt x="0" y="0"/>
                  </a:lnTo>
                  <a:lnTo>
                    <a:pt x="0" y="695960"/>
                  </a:lnTo>
                  <a:lnTo>
                    <a:pt x="2928620" y="695960"/>
                  </a:lnTo>
                  <a:lnTo>
                    <a:pt x="3276600" y="347980"/>
                  </a:lnTo>
                  <a:lnTo>
                    <a:pt x="2928620" y="0"/>
                  </a:lnTo>
                  <a:close/>
                </a:path>
              </a:pathLst>
            </a:custGeom>
            <a:solidFill>
              <a:srgbClr val="0C5A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04662" y="2634569"/>
              <a:ext cx="3665181" cy="348341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35318" y="560920"/>
            <a:ext cx="2422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Tổng </a:t>
            </a:r>
            <a:r>
              <a:rPr sz="2400" b="1" spc="30" dirty="0">
                <a:solidFill>
                  <a:srgbClr val="FFFFFF"/>
                </a:solidFill>
                <a:latin typeface="Arial"/>
                <a:cs typeface="Arial"/>
              </a:rPr>
              <a:t>kết 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bài</a:t>
            </a:r>
            <a:r>
              <a:rPr sz="24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75" dirty="0">
                <a:solidFill>
                  <a:srgbClr val="FFFFFF"/>
                </a:solidFill>
                <a:latin typeface="Arial"/>
                <a:cs typeface="Arial"/>
              </a:rPr>
              <a:t>học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4294967295"/>
          </p:nvPr>
        </p:nvSpPr>
        <p:spPr>
          <a:xfrm>
            <a:off x="5531789" y="6364365"/>
            <a:ext cx="2962909" cy="40259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1440"/>
              </a:lnSpc>
              <a:spcBef>
                <a:spcPts val="210"/>
              </a:spcBef>
            </a:pPr>
            <a:r>
              <a:rPr spc="-30" dirty="0"/>
              <a:t>Bài </a:t>
            </a:r>
            <a:r>
              <a:rPr spc="-25" dirty="0"/>
              <a:t>2: </a:t>
            </a:r>
            <a:r>
              <a:rPr spc="-170" dirty="0"/>
              <a:t>Điện </a:t>
            </a:r>
            <a:r>
              <a:rPr spc="-35" dirty="0"/>
              <a:t>toán </a:t>
            </a:r>
            <a:r>
              <a:rPr spc="-30" dirty="0"/>
              <a:t>đám </a:t>
            </a:r>
            <a:r>
              <a:rPr spc="-35" dirty="0"/>
              <a:t>mây </a:t>
            </a:r>
            <a:r>
              <a:rPr spc="-215" dirty="0"/>
              <a:t>của </a:t>
            </a:r>
            <a:r>
              <a:rPr spc="-225" dirty="0"/>
              <a:t>một </a:t>
            </a:r>
            <a:r>
              <a:rPr spc="-315" dirty="0"/>
              <a:t>số </a:t>
            </a:r>
            <a:r>
              <a:rPr spc="-35" dirty="0"/>
              <a:t>hãng  </a:t>
            </a:r>
            <a:r>
              <a:rPr spc="-215" dirty="0"/>
              <a:t>nổi</a:t>
            </a:r>
            <a:r>
              <a:rPr spc="-185" dirty="0"/>
              <a:t> </a:t>
            </a:r>
            <a:r>
              <a:rPr spc="-145" dirty="0"/>
              <a:t>tiếng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40422" y="1354302"/>
            <a:ext cx="5400040" cy="3672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65" dirty="0">
                <a:latin typeface="Arial"/>
                <a:cs typeface="Arial"/>
              </a:rPr>
              <a:t>Sinh </a:t>
            </a:r>
            <a:r>
              <a:rPr sz="2400" spc="-20" dirty="0">
                <a:latin typeface="Arial"/>
                <a:cs typeface="Arial"/>
              </a:rPr>
              <a:t>viên </a:t>
            </a:r>
            <a:r>
              <a:rPr sz="2400" spc="-65" dirty="0">
                <a:latin typeface="Arial"/>
                <a:cs typeface="Arial"/>
              </a:rPr>
              <a:t>cần </a:t>
            </a:r>
            <a:r>
              <a:rPr sz="2400" dirty="0">
                <a:latin typeface="Arial"/>
                <a:cs typeface="Arial"/>
              </a:rPr>
              <a:t>hiểu </a:t>
            </a:r>
            <a:r>
              <a:rPr sz="2400" spc="55" dirty="0">
                <a:latin typeface="Arial"/>
                <a:cs typeface="Arial"/>
              </a:rPr>
              <a:t>rõ </a:t>
            </a:r>
            <a:r>
              <a:rPr sz="2400" spc="65" dirty="0">
                <a:latin typeface="Arial"/>
                <a:cs typeface="Arial"/>
              </a:rPr>
              <a:t>mô </a:t>
            </a:r>
            <a:r>
              <a:rPr sz="2400" spc="-10" dirty="0">
                <a:latin typeface="Arial"/>
                <a:cs typeface="Arial"/>
              </a:rPr>
              <a:t>hình </a:t>
            </a:r>
            <a:r>
              <a:rPr sz="2400" spc="15" dirty="0">
                <a:latin typeface="Arial"/>
                <a:cs typeface="Arial"/>
              </a:rPr>
              <a:t>điện </a:t>
            </a:r>
            <a:r>
              <a:rPr sz="2400" spc="30" dirty="0">
                <a:latin typeface="Arial"/>
                <a:cs typeface="Arial"/>
              </a:rPr>
              <a:t>toán  </a:t>
            </a:r>
            <a:r>
              <a:rPr sz="2400" spc="10" dirty="0">
                <a:latin typeface="Arial"/>
                <a:cs typeface="Arial"/>
              </a:rPr>
              <a:t>đám </a:t>
            </a:r>
            <a:r>
              <a:rPr sz="2400" spc="-30" dirty="0">
                <a:latin typeface="Arial"/>
                <a:cs typeface="Arial"/>
              </a:rPr>
              <a:t>mây </a:t>
            </a:r>
            <a:r>
              <a:rPr sz="2400" spc="-65" dirty="0">
                <a:latin typeface="Arial"/>
                <a:cs typeface="Arial"/>
              </a:rPr>
              <a:t>của </a:t>
            </a:r>
            <a:r>
              <a:rPr sz="2400" spc="90" dirty="0">
                <a:latin typeface="Arial"/>
                <a:cs typeface="Arial"/>
              </a:rPr>
              <a:t>một </a:t>
            </a:r>
            <a:r>
              <a:rPr sz="2400" spc="-60" dirty="0">
                <a:latin typeface="Arial"/>
                <a:cs typeface="Arial"/>
              </a:rPr>
              <a:t>số </a:t>
            </a:r>
            <a:r>
              <a:rPr sz="2400" dirty="0">
                <a:latin typeface="Arial"/>
                <a:cs typeface="Arial"/>
              </a:rPr>
              <a:t>hãng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sau:</a:t>
            </a:r>
            <a:endParaRPr sz="2400">
              <a:latin typeface="Arial"/>
              <a:cs typeface="Arial"/>
            </a:endParaRPr>
          </a:p>
          <a:p>
            <a:pPr marL="363220" indent="-350520">
              <a:lnSpc>
                <a:spcPct val="100000"/>
              </a:lnSpc>
              <a:spcBef>
                <a:spcPts val="395"/>
              </a:spcBef>
              <a:buClr>
                <a:srgbClr val="FF6400"/>
              </a:buClr>
              <a:buFont typeface="Tahoma"/>
              <a:buChar char="•"/>
              <a:tabLst>
                <a:tab pos="362585" algn="l"/>
                <a:tab pos="363220" algn="l"/>
              </a:tabLst>
            </a:pPr>
            <a:r>
              <a:rPr sz="2400" spc="-10" dirty="0">
                <a:latin typeface="Arial"/>
                <a:cs typeface="Arial"/>
              </a:rPr>
              <a:t>Google</a:t>
            </a:r>
            <a:endParaRPr sz="2400">
              <a:latin typeface="Arial"/>
              <a:cs typeface="Arial"/>
            </a:endParaRPr>
          </a:p>
          <a:p>
            <a:pPr marL="363220" indent="-350520">
              <a:lnSpc>
                <a:spcPct val="100000"/>
              </a:lnSpc>
              <a:spcBef>
                <a:spcPts val="395"/>
              </a:spcBef>
              <a:buClr>
                <a:srgbClr val="FF6400"/>
              </a:buClr>
              <a:buFont typeface="Tahoma"/>
              <a:buChar char="•"/>
              <a:tabLst>
                <a:tab pos="362585" algn="l"/>
                <a:tab pos="363220" algn="l"/>
              </a:tabLst>
            </a:pPr>
            <a:r>
              <a:rPr sz="2400" spc="-160" dirty="0">
                <a:latin typeface="Arial"/>
                <a:cs typeface="Arial"/>
              </a:rPr>
              <a:t>EMC</a:t>
            </a:r>
            <a:endParaRPr sz="2400">
              <a:latin typeface="Arial"/>
              <a:cs typeface="Arial"/>
            </a:endParaRPr>
          </a:p>
          <a:p>
            <a:pPr marL="363220" indent="-350520">
              <a:lnSpc>
                <a:spcPct val="100000"/>
              </a:lnSpc>
              <a:spcBef>
                <a:spcPts val="409"/>
              </a:spcBef>
              <a:buClr>
                <a:srgbClr val="FF6400"/>
              </a:buClr>
              <a:buFont typeface="Tahoma"/>
              <a:buChar char="•"/>
              <a:tabLst>
                <a:tab pos="362585" algn="l"/>
                <a:tab pos="363220" algn="l"/>
              </a:tabLst>
            </a:pPr>
            <a:r>
              <a:rPr sz="2400" spc="35" dirty="0">
                <a:latin typeface="Arial"/>
                <a:cs typeface="Arial"/>
              </a:rPr>
              <a:t>NetApp</a:t>
            </a:r>
            <a:endParaRPr sz="2400">
              <a:latin typeface="Arial"/>
              <a:cs typeface="Arial"/>
            </a:endParaRPr>
          </a:p>
          <a:p>
            <a:pPr marL="363220" indent="-350520">
              <a:lnSpc>
                <a:spcPct val="100000"/>
              </a:lnSpc>
              <a:spcBef>
                <a:spcPts val="395"/>
              </a:spcBef>
              <a:buClr>
                <a:srgbClr val="FF6400"/>
              </a:buClr>
              <a:buFont typeface="Tahoma"/>
              <a:buChar char="•"/>
              <a:tabLst>
                <a:tab pos="362585" algn="l"/>
                <a:tab pos="363220" algn="l"/>
              </a:tabLst>
            </a:pPr>
            <a:r>
              <a:rPr sz="2400" spc="35" dirty="0">
                <a:latin typeface="Arial"/>
                <a:cs typeface="Arial"/>
              </a:rPr>
              <a:t>Microsoft</a:t>
            </a:r>
            <a:endParaRPr sz="2400">
              <a:latin typeface="Arial"/>
              <a:cs typeface="Arial"/>
            </a:endParaRPr>
          </a:p>
          <a:p>
            <a:pPr marL="363220" indent="-350520">
              <a:lnSpc>
                <a:spcPct val="100000"/>
              </a:lnSpc>
              <a:spcBef>
                <a:spcPts val="395"/>
              </a:spcBef>
              <a:buClr>
                <a:srgbClr val="FF6400"/>
              </a:buClr>
              <a:buFont typeface="Tahoma"/>
              <a:buChar char="•"/>
              <a:tabLst>
                <a:tab pos="362585" algn="l"/>
                <a:tab pos="363220" algn="l"/>
              </a:tabLst>
            </a:pPr>
            <a:r>
              <a:rPr sz="2400" spc="-25" dirty="0">
                <a:latin typeface="Arial"/>
                <a:cs typeface="Arial"/>
              </a:rPr>
              <a:t>Amazon</a:t>
            </a:r>
            <a:endParaRPr sz="2400">
              <a:latin typeface="Arial"/>
              <a:cs typeface="Arial"/>
            </a:endParaRPr>
          </a:p>
          <a:p>
            <a:pPr marL="363220" indent="-350520">
              <a:lnSpc>
                <a:spcPct val="100000"/>
              </a:lnSpc>
              <a:spcBef>
                <a:spcPts val="409"/>
              </a:spcBef>
              <a:buClr>
                <a:srgbClr val="FF6400"/>
              </a:buClr>
              <a:buFont typeface="Tahoma"/>
              <a:buChar char="•"/>
              <a:tabLst>
                <a:tab pos="362585" algn="l"/>
                <a:tab pos="363220" algn="l"/>
              </a:tabLst>
            </a:pPr>
            <a:r>
              <a:rPr sz="2400" spc="-55" dirty="0">
                <a:latin typeface="Arial"/>
                <a:cs typeface="Arial"/>
              </a:rPr>
              <a:t>Salesforce.com</a:t>
            </a:r>
            <a:endParaRPr sz="2400">
              <a:latin typeface="Arial"/>
              <a:cs typeface="Arial"/>
            </a:endParaRPr>
          </a:p>
          <a:p>
            <a:pPr marL="363220" indent="-350520">
              <a:lnSpc>
                <a:spcPct val="100000"/>
              </a:lnSpc>
              <a:spcBef>
                <a:spcPts val="395"/>
              </a:spcBef>
              <a:buClr>
                <a:srgbClr val="FF6400"/>
              </a:buClr>
              <a:buFont typeface="Tahoma"/>
              <a:buChar char="•"/>
              <a:tabLst>
                <a:tab pos="362585" algn="l"/>
                <a:tab pos="363220" algn="l"/>
              </a:tabLst>
            </a:pPr>
            <a:r>
              <a:rPr sz="2400" spc="-35" dirty="0">
                <a:latin typeface="Arial"/>
                <a:cs typeface="Arial"/>
              </a:rPr>
              <a:t>IBM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ransition spd="slow"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24" y="328079"/>
            <a:ext cx="3246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40" dirty="0">
                <a:solidFill>
                  <a:srgbClr val="FF6400"/>
                </a:solidFill>
                <a:latin typeface="Arial"/>
                <a:cs typeface="Arial"/>
              </a:rPr>
              <a:t>Google </a:t>
            </a:r>
            <a:r>
              <a:rPr b="1" spc="-10" dirty="0">
                <a:solidFill>
                  <a:srgbClr val="FF6400"/>
                </a:solidFill>
                <a:latin typeface="Arial"/>
                <a:cs typeface="Arial"/>
              </a:rPr>
              <a:t>App</a:t>
            </a:r>
            <a:r>
              <a:rPr b="1" spc="10" dirty="0">
                <a:solidFill>
                  <a:srgbClr val="FF6400"/>
                </a:solidFill>
                <a:latin typeface="Arial"/>
                <a:cs typeface="Arial"/>
              </a:rPr>
              <a:t> </a:t>
            </a:r>
            <a:r>
              <a:rPr b="1" spc="-75" dirty="0">
                <a:solidFill>
                  <a:srgbClr val="FF6400"/>
                </a:solidFill>
                <a:latin typeface="Arial"/>
                <a:cs typeface="Arial"/>
              </a:rPr>
              <a:t>Engine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5531789" y="6364365"/>
            <a:ext cx="2962909" cy="402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i="0" spc="-5" dirty="0">
                <a:latin typeface="Tahoma"/>
                <a:cs typeface="Tahoma"/>
              </a:rPr>
              <a:t>Bài </a:t>
            </a:r>
            <a:r>
              <a:rPr sz="1200" i="0" dirty="0">
                <a:latin typeface="Tahoma"/>
                <a:cs typeface="Tahoma"/>
              </a:rPr>
              <a:t>2: </a:t>
            </a:r>
            <a:r>
              <a:rPr sz="1200" i="0" spc="-140" dirty="0">
                <a:latin typeface="Tahoma"/>
                <a:cs typeface="Tahoma"/>
              </a:rPr>
              <a:t>Điện </a:t>
            </a:r>
            <a:r>
              <a:rPr sz="1200" i="0" spc="-10" dirty="0">
                <a:latin typeface="Tahoma"/>
                <a:cs typeface="Tahoma"/>
              </a:rPr>
              <a:t>toán </a:t>
            </a:r>
            <a:r>
              <a:rPr sz="1200" i="0" dirty="0">
                <a:latin typeface="Tahoma"/>
                <a:cs typeface="Tahoma"/>
              </a:rPr>
              <a:t>đám </a:t>
            </a:r>
            <a:r>
              <a:rPr sz="1200" i="0" spc="-5" dirty="0">
                <a:latin typeface="Tahoma"/>
                <a:cs typeface="Tahoma"/>
              </a:rPr>
              <a:t>mây </a:t>
            </a:r>
            <a:r>
              <a:rPr sz="1200" i="0" spc="-180" dirty="0">
                <a:latin typeface="Tahoma"/>
                <a:cs typeface="Tahoma"/>
              </a:rPr>
              <a:t>của </a:t>
            </a:r>
            <a:r>
              <a:rPr sz="1200" i="0" spc="-185" dirty="0">
                <a:latin typeface="Tahoma"/>
                <a:cs typeface="Tahoma"/>
              </a:rPr>
              <a:t>một </a:t>
            </a:r>
            <a:r>
              <a:rPr sz="1200" i="0" spc="-275" dirty="0">
                <a:latin typeface="Tahoma"/>
                <a:cs typeface="Tahoma"/>
              </a:rPr>
              <a:t>số </a:t>
            </a:r>
            <a:r>
              <a:rPr sz="1200" i="0" spc="-5" dirty="0">
                <a:latin typeface="Tahoma"/>
                <a:cs typeface="Tahoma"/>
              </a:rPr>
              <a:t>hãng  </a:t>
            </a:r>
            <a:r>
              <a:rPr sz="1200" i="0" spc="-185" dirty="0">
                <a:latin typeface="Tahoma"/>
                <a:cs typeface="Tahoma"/>
              </a:rPr>
              <a:t>nổi </a:t>
            </a:r>
            <a:r>
              <a:rPr sz="1200" i="0" spc="-120" dirty="0">
                <a:latin typeface="Tahoma"/>
                <a:cs typeface="Tahoma"/>
              </a:rPr>
              <a:t>tiếng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8870" y="939774"/>
            <a:ext cx="8242934" cy="493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620" algn="just">
              <a:lnSpc>
                <a:spcPct val="100000"/>
              </a:lnSpc>
              <a:spcBef>
                <a:spcPts val="100"/>
              </a:spcBef>
            </a:pPr>
            <a:r>
              <a:rPr sz="2400" spc="-70" dirty="0">
                <a:latin typeface="Arial"/>
                <a:cs typeface="Arial"/>
              </a:rPr>
              <a:t>Tính </a:t>
            </a:r>
            <a:r>
              <a:rPr sz="2400" spc="-30" dirty="0">
                <a:latin typeface="Arial"/>
                <a:cs typeface="Arial"/>
              </a:rPr>
              <a:t>năng: </a:t>
            </a:r>
            <a:r>
              <a:rPr sz="2400" spc="-125" dirty="0">
                <a:latin typeface="Arial"/>
                <a:cs typeface="Arial"/>
              </a:rPr>
              <a:t>Dựa </a:t>
            </a:r>
            <a:r>
              <a:rPr sz="2400" spc="-45" dirty="0">
                <a:latin typeface="Arial"/>
                <a:cs typeface="Arial"/>
              </a:rPr>
              <a:t>vào </a:t>
            </a:r>
            <a:r>
              <a:rPr sz="2400" spc="-160" dirty="0">
                <a:latin typeface="Arial"/>
                <a:cs typeface="Arial"/>
              </a:rPr>
              <a:t>sức </a:t>
            </a:r>
            <a:r>
              <a:rPr sz="2400" dirty="0">
                <a:latin typeface="Arial"/>
                <a:cs typeface="Arial"/>
              </a:rPr>
              <a:t>mạnh </a:t>
            </a:r>
            <a:r>
              <a:rPr sz="2400" spc="-65" dirty="0">
                <a:latin typeface="Arial"/>
                <a:cs typeface="Arial"/>
              </a:rPr>
              <a:t>của </a:t>
            </a:r>
            <a:r>
              <a:rPr sz="2400" spc="-10" dirty="0">
                <a:latin typeface="Arial"/>
                <a:cs typeface="Arial"/>
              </a:rPr>
              <a:t>Google </a:t>
            </a:r>
            <a:r>
              <a:rPr sz="2400" spc="35" dirty="0">
                <a:latin typeface="Arial"/>
                <a:cs typeface="Arial"/>
              </a:rPr>
              <a:t>App </a:t>
            </a:r>
            <a:r>
              <a:rPr sz="2400" spc="-65" dirty="0">
                <a:latin typeface="Arial"/>
                <a:cs typeface="Arial"/>
              </a:rPr>
              <a:t>Engine, </a:t>
            </a:r>
            <a:r>
              <a:rPr sz="2400" spc="-40" dirty="0">
                <a:latin typeface="Arial"/>
                <a:cs typeface="Arial"/>
              </a:rPr>
              <a:t>người  </a:t>
            </a:r>
            <a:r>
              <a:rPr sz="2400" spc="30" dirty="0">
                <a:latin typeface="Arial"/>
                <a:cs typeface="Arial"/>
              </a:rPr>
              <a:t>phát triển </a:t>
            </a:r>
            <a:r>
              <a:rPr sz="2400" spc="-15" dirty="0">
                <a:latin typeface="Arial"/>
                <a:cs typeface="Arial"/>
              </a:rPr>
              <a:t>có </a:t>
            </a:r>
            <a:r>
              <a:rPr sz="2400" spc="25" dirty="0">
                <a:latin typeface="Arial"/>
                <a:cs typeface="Arial"/>
              </a:rPr>
              <a:t>thể </a:t>
            </a:r>
            <a:r>
              <a:rPr sz="2400" spc="-30" dirty="0">
                <a:latin typeface="Arial"/>
                <a:cs typeface="Arial"/>
              </a:rPr>
              <a:t>thực </a:t>
            </a:r>
            <a:r>
              <a:rPr sz="2400" dirty="0">
                <a:latin typeface="Arial"/>
                <a:cs typeface="Arial"/>
              </a:rPr>
              <a:t>hiện </a:t>
            </a:r>
            <a:r>
              <a:rPr sz="2400" spc="-105" dirty="0">
                <a:latin typeface="Arial"/>
                <a:cs typeface="Arial"/>
              </a:rPr>
              <a:t>các </a:t>
            </a:r>
            <a:r>
              <a:rPr sz="2400" spc="-20" dirty="0">
                <a:latin typeface="Arial"/>
                <a:cs typeface="Arial"/>
              </a:rPr>
              <a:t>tác </a:t>
            </a:r>
            <a:r>
              <a:rPr sz="2400" spc="-15" dirty="0">
                <a:latin typeface="Arial"/>
                <a:cs typeface="Arial"/>
              </a:rPr>
              <a:t>vụ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sau:</a:t>
            </a:r>
            <a:endParaRPr sz="2400">
              <a:latin typeface="Arial"/>
              <a:cs typeface="Arial"/>
            </a:endParaRPr>
          </a:p>
          <a:p>
            <a:pPr marL="422909" marR="5080" indent="-342265" algn="just">
              <a:lnSpc>
                <a:spcPct val="100000"/>
              </a:lnSpc>
              <a:spcBef>
                <a:spcPts val="405"/>
              </a:spcBef>
              <a:buClr>
                <a:srgbClr val="FF6400"/>
              </a:buClr>
              <a:buFont typeface="Wingdings"/>
              <a:buChar char=""/>
              <a:tabLst>
                <a:tab pos="424815" algn="l"/>
              </a:tabLst>
            </a:pPr>
            <a:r>
              <a:rPr sz="2200" b="1" spc="20" dirty="0">
                <a:latin typeface="Arial"/>
                <a:cs typeface="Arial"/>
              </a:rPr>
              <a:t>Viết </a:t>
            </a:r>
            <a:r>
              <a:rPr sz="2200" b="1" spc="-50" dirty="0">
                <a:latin typeface="Arial"/>
                <a:cs typeface="Arial"/>
              </a:rPr>
              <a:t>code </a:t>
            </a:r>
            <a:r>
              <a:rPr sz="2200" b="1" spc="35" dirty="0">
                <a:latin typeface="Arial"/>
                <a:cs typeface="Arial"/>
              </a:rPr>
              <a:t>1 </a:t>
            </a:r>
            <a:r>
              <a:rPr sz="2200" b="1" spc="-15" dirty="0">
                <a:latin typeface="Arial"/>
                <a:cs typeface="Arial"/>
              </a:rPr>
              <a:t>lần </a:t>
            </a:r>
            <a:r>
              <a:rPr sz="2200" b="1" spc="-55" dirty="0">
                <a:latin typeface="Arial"/>
                <a:cs typeface="Arial"/>
              </a:rPr>
              <a:t>và </a:t>
            </a:r>
            <a:r>
              <a:rPr sz="2200" b="1" spc="15" dirty="0">
                <a:latin typeface="Arial"/>
                <a:cs typeface="Arial"/>
              </a:rPr>
              <a:t>triển </a:t>
            </a:r>
            <a:r>
              <a:rPr sz="2200" b="1" spc="-40" dirty="0">
                <a:latin typeface="Arial"/>
                <a:cs typeface="Arial"/>
              </a:rPr>
              <a:t>khai: </a:t>
            </a:r>
            <a:r>
              <a:rPr sz="2200" spc="-10" dirty="0">
                <a:latin typeface="Arial"/>
                <a:cs typeface="Arial"/>
              </a:rPr>
              <a:t>Google </a:t>
            </a:r>
            <a:r>
              <a:rPr sz="2200" spc="25" dirty="0">
                <a:latin typeface="Arial"/>
                <a:cs typeface="Arial"/>
              </a:rPr>
              <a:t>App </a:t>
            </a:r>
            <a:r>
              <a:rPr sz="2200" spc="-50" dirty="0">
                <a:latin typeface="Arial"/>
                <a:cs typeface="Arial"/>
              </a:rPr>
              <a:t>Engine </a:t>
            </a:r>
            <a:r>
              <a:rPr sz="2200" spc="-125" dirty="0">
                <a:latin typeface="Arial"/>
                <a:cs typeface="Arial"/>
              </a:rPr>
              <a:t>sẽ </a:t>
            </a:r>
            <a:r>
              <a:rPr sz="2200" dirty="0">
                <a:latin typeface="Arial"/>
                <a:cs typeface="Arial"/>
              </a:rPr>
              <a:t>làm </a:t>
            </a:r>
            <a:r>
              <a:rPr sz="2200" spc="-5" dirty="0">
                <a:latin typeface="Arial"/>
                <a:cs typeface="Arial"/>
              </a:rPr>
              <a:t>cho  </a:t>
            </a:r>
            <a:r>
              <a:rPr sz="2200" spc="-45" dirty="0">
                <a:latin typeface="Arial"/>
                <a:cs typeface="Arial"/>
              </a:rPr>
              <a:t>việc </a:t>
            </a:r>
            <a:r>
              <a:rPr sz="2200" spc="30" dirty="0">
                <a:latin typeface="Arial"/>
                <a:cs typeface="Arial"/>
              </a:rPr>
              <a:t>triển </a:t>
            </a:r>
            <a:r>
              <a:rPr sz="2200" spc="-15" dirty="0">
                <a:latin typeface="Arial"/>
                <a:cs typeface="Arial"/>
              </a:rPr>
              <a:t>khai </a:t>
            </a:r>
            <a:r>
              <a:rPr sz="2200" spc="10" dirty="0">
                <a:latin typeface="Arial"/>
                <a:cs typeface="Arial"/>
              </a:rPr>
              <a:t>trở </a:t>
            </a:r>
            <a:r>
              <a:rPr sz="2200" spc="-15" dirty="0">
                <a:latin typeface="Arial"/>
                <a:cs typeface="Arial"/>
              </a:rPr>
              <a:t>nên </a:t>
            </a:r>
            <a:r>
              <a:rPr sz="2200" spc="-5" dirty="0">
                <a:latin typeface="Arial"/>
                <a:cs typeface="Arial"/>
              </a:rPr>
              <a:t>dễ </a:t>
            </a:r>
            <a:r>
              <a:rPr sz="2200" spc="10" dirty="0">
                <a:latin typeface="Arial"/>
                <a:cs typeface="Arial"/>
              </a:rPr>
              <a:t>dàng </a:t>
            </a:r>
            <a:r>
              <a:rPr sz="2200" spc="-35" dirty="0">
                <a:latin typeface="Arial"/>
                <a:cs typeface="Arial"/>
              </a:rPr>
              <a:t>hơn </a:t>
            </a:r>
            <a:r>
              <a:rPr sz="2200" spc="-50" dirty="0">
                <a:latin typeface="Arial"/>
                <a:cs typeface="Arial"/>
              </a:rPr>
              <a:t>với </a:t>
            </a:r>
            <a:r>
              <a:rPr sz="2200" spc="-70" dirty="0">
                <a:latin typeface="Arial"/>
                <a:cs typeface="Arial"/>
              </a:rPr>
              <a:t>cách </a:t>
            </a:r>
            <a:r>
              <a:rPr sz="2200" spc="-35" dirty="0">
                <a:latin typeface="Arial"/>
                <a:cs typeface="Arial"/>
              </a:rPr>
              <a:t>thức </a:t>
            </a:r>
            <a:r>
              <a:rPr sz="2200" spc="5" dirty="0">
                <a:latin typeface="Arial"/>
                <a:cs typeface="Arial"/>
              </a:rPr>
              <a:t>cung </a:t>
            </a:r>
            <a:r>
              <a:rPr sz="2200" spc="-45" dirty="0">
                <a:latin typeface="Arial"/>
                <a:cs typeface="Arial"/>
              </a:rPr>
              <a:t>cấp </a:t>
            </a:r>
            <a:r>
              <a:rPr sz="2200" spc="20" dirty="0">
                <a:latin typeface="Arial"/>
                <a:cs typeface="Arial"/>
              </a:rPr>
              <a:t>tài  </a:t>
            </a:r>
            <a:r>
              <a:rPr sz="2200" dirty="0">
                <a:latin typeface="Arial"/>
                <a:cs typeface="Arial"/>
              </a:rPr>
              <a:t>nguyên </a:t>
            </a:r>
            <a:r>
              <a:rPr sz="2200" spc="-10" dirty="0">
                <a:latin typeface="Arial"/>
                <a:cs typeface="Arial"/>
              </a:rPr>
              <a:t>Cloud </a:t>
            </a:r>
            <a:r>
              <a:rPr sz="2200" spc="55" dirty="0">
                <a:latin typeface="Arial"/>
                <a:cs typeface="Arial"/>
              </a:rPr>
              <a:t>động </a:t>
            </a:r>
            <a:r>
              <a:rPr sz="2200" spc="20" dirty="0">
                <a:latin typeface="Arial"/>
                <a:cs typeface="Arial"/>
              </a:rPr>
              <a:t>khi </a:t>
            </a:r>
            <a:r>
              <a:rPr sz="2200" spc="-35" dirty="0">
                <a:latin typeface="Arial"/>
                <a:cs typeface="Arial"/>
              </a:rPr>
              <a:t>ứng </a:t>
            </a:r>
            <a:r>
              <a:rPr sz="2200" spc="40" dirty="0">
                <a:latin typeface="Arial"/>
                <a:cs typeface="Arial"/>
              </a:rPr>
              <a:t>dụng </a:t>
            </a:r>
            <a:r>
              <a:rPr sz="2200" spc="-75" dirty="0">
                <a:latin typeface="Arial"/>
                <a:cs typeface="Arial"/>
              </a:rPr>
              <a:t>cần. </a:t>
            </a:r>
            <a:r>
              <a:rPr sz="2200" dirty="0">
                <a:latin typeface="Arial"/>
                <a:cs typeface="Arial"/>
              </a:rPr>
              <a:t>Do </a:t>
            </a:r>
            <a:r>
              <a:rPr sz="2200" spc="65" dirty="0">
                <a:latin typeface="Arial"/>
                <a:cs typeface="Arial"/>
              </a:rPr>
              <a:t>đó </a:t>
            </a:r>
            <a:r>
              <a:rPr sz="2200" spc="5" dirty="0">
                <a:latin typeface="Arial"/>
                <a:cs typeface="Arial"/>
              </a:rPr>
              <a:t>lập </a:t>
            </a:r>
            <a:r>
              <a:rPr sz="2200" spc="20" dirty="0">
                <a:latin typeface="Arial"/>
                <a:cs typeface="Arial"/>
              </a:rPr>
              <a:t>trình </a:t>
            </a:r>
            <a:r>
              <a:rPr sz="2200" spc="-20" dirty="0">
                <a:latin typeface="Arial"/>
                <a:cs typeface="Arial"/>
              </a:rPr>
              <a:t>viên </a:t>
            </a:r>
            <a:r>
              <a:rPr sz="2200" spc="-10" dirty="0">
                <a:latin typeface="Arial"/>
                <a:cs typeface="Arial"/>
              </a:rPr>
              <a:t>chỉ  </a:t>
            </a:r>
            <a:r>
              <a:rPr sz="2200" spc="-45" dirty="0">
                <a:latin typeface="Arial"/>
                <a:cs typeface="Arial"/>
              </a:rPr>
              <a:t>việc </a:t>
            </a:r>
            <a:r>
              <a:rPr sz="2200" spc="10" dirty="0">
                <a:latin typeface="Arial"/>
                <a:cs typeface="Arial"/>
              </a:rPr>
              <a:t>viết </a:t>
            </a:r>
            <a:r>
              <a:rPr sz="2200" spc="-35" dirty="0">
                <a:latin typeface="Arial"/>
                <a:cs typeface="Arial"/>
              </a:rPr>
              <a:t>code, </a:t>
            </a:r>
            <a:r>
              <a:rPr sz="2200" spc="-95" dirty="0">
                <a:latin typeface="Arial"/>
                <a:cs typeface="Arial"/>
              </a:rPr>
              <a:t>các </a:t>
            </a:r>
            <a:r>
              <a:rPr sz="2200" spc="-45" dirty="0">
                <a:latin typeface="Arial"/>
                <a:cs typeface="Arial"/>
              </a:rPr>
              <a:t>việc </a:t>
            </a:r>
            <a:r>
              <a:rPr sz="2200" spc="5" dirty="0">
                <a:latin typeface="Arial"/>
                <a:cs typeface="Arial"/>
              </a:rPr>
              <a:t>liên </a:t>
            </a:r>
            <a:r>
              <a:rPr sz="2200" dirty="0">
                <a:latin typeface="Arial"/>
                <a:cs typeface="Arial"/>
              </a:rPr>
              <a:t>quan đến </a:t>
            </a:r>
            <a:r>
              <a:rPr sz="2200" spc="30" dirty="0">
                <a:latin typeface="Arial"/>
                <a:cs typeface="Arial"/>
              </a:rPr>
              <a:t>triển </a:t>
            </a:r>
            <a:r>
              <a:rPr sz="2200" spc="-35" dirty="0">
                <a:latin typeface="Arial"/>
                <a:cs typeface="Arial"/>
              </a:rPr>
              <a:t>khai, </a:t>
            </a:r>
            <a:r>
              <a:rPr sz="2200" spc="5" dirty="0">
                <a:latin typeface="Arial"/>
                <a:cs typeface="Arial"/>
              </a:rPr>
              <a:t>cung </a:t>
            </a:r>
            <a:r>
              <a:rPr sz="2200" spc="-45" dirty="0">
                <a:latin typeface="Arial"/>
                <a:cs typeface="Arial"/>
              </a:rPr>
              <a:t>cấp </a:t>
            </a:r>
            <a:r>
              <a:rPr sz="2200" spc="30" dirty="0">
                <a:latin typeface="Arial"/>
                <a:cs typeface="Arial"/>
              </a:rPr>
              <a:t>tài  </a:t>
            </a:r>
            <a:r>
              <a:rPr sz="2200" dirty="0">
                <a:latin typeface="Arial"/>
                <a:cs typeface="Arial"/>
              </a:rPr>
              <a:t>nguyên </a:t>
            </a:r>
            <a:r>
              <a:rPr sz="2200" spc="20" dirty="0">
                <a:latin typeface="Arial"/>
                <a:cs typeface="Arial"/>
              </a:rPr>
              <a:t>thì </a:t>
            </a:r>
            <a:r>
              <a:rPr sz="2200" spc="-10" dirty="0">
                <a:latin typeface="Arial"/>
                <a:cs typeface="Arial"/>
              </a:rPr>
              <a:t>Google </a:t>
            </a:r>
            <a:r>
              <a:rPr sz="2200" spc="25" dirty="0">
                <a:latin typeface="Arial"/>
                <a:cs typeface="Arial"/>
              </a:rPr>
              <a:t>App </a:t>
            </a:r>
            <a:r>
              <a:rPr sz="2200" spc="-50" dirty="0">
                <a:latin typeface="Arial"/>
                <a:cs typeface="Arial"/>
              </a:rPr>
              <a:t>Engine </a:t>
            </a:r>
            <a:r>
              <a:rPr sz="2200" spc="-125" dirty="0">
                <a:latin typeface="Arial"/>
                <a:cs typeface="Arial"/>
              </a:rPr>
              <a:t>sẽ </a:t>
            </a:r>
            <a:r>
              <a:rPr sz="2200" spc="-140" dirty="0">
                <a:latin typeface="Arial"/>
                <a:cs typeface="Arial"/>
              </a:rPr>
              <a:t>xử</a:t>
            </a:r>
            <a:r>
              <a:rPr sz="2200" spc="105" dirty="0">
                <a:latin typeface="Arial"/>
                <a:cs typeface="Arial"/>
              </a:rPr>
              <a:t> </a:t>
            </a:r>
            <a:r>
              <a:rPr sz="2200" spc="-90" dirty="0">
                <a:latin typeface="Arial"/>
                <a:cs typeface="Arial"/>
              </a:rPr>
              <a:t>lý.</a:t>
            </a:r>
            <a:endParaRPr sz="2200">
              <a:latin typeface="Arial"/>
              <a:cs typeface="Arial"/>
            </a:endParaRPr>
          </a:p>
          <a:p>
            <a:pPr marL="422909" marR="5080" indent="-342900" algn="just">
              <a:lnSpc>
                <a:spcPct val="100000"/>
              </a:lnSpc>
              <a:spcBef>
                <a:spcPts val="395"/>
              </a:spcBef>
              <a:buClr>
                <a:srgbClr val="FF6400"/>
              </a:buClr>
              <a:buFont typeface="Wingdings"/>
              <a:buChar char=""/>
              <a:tabLst>
                <a:tab pos="424180" algn="l"/>
              </a:tabLst>
            </a:pPr>
            <a:r>
              <a:rPr sz="2200" b="1" spc="-80" dirty="0">
                <a:latin typeface="Arial"/>
                <a:cs typeface="Arial"/>
              </a:rPr>
              <a:t>Xử </a:t>
            </a:r>
            <a:r>
              <a:rPr sz="2200" b="1" spc="-10" dirty="0">
                <a:latin typeface="Arial"/>
                <a:cs typeface="Arial"/>
              </a:rPr>
              <a:t>lý </a:t>
            </a:r>
            <a:r>
              <a:rPr sz="2200" b="1" spc="20" dirty="0">
                <a:latin typeface="Arial"/>
                <a:cs typeface="Arial"/>
              </a:rPr>
              <a:t>tính </a:t>
            </a:r>
            <a:r>
              <a:rPr sz="2200" b="1" spc="55" dirty="0">
                <a:latin typeface="Arial"/>
                <a:cs typeface="Arial"/>
              </a:rPr>
              <a:t>đột </a:t>
            </a:r>
            <a:r>
              <a:rPr sz="2200" b="1" spc="-10" dirty="0">
                <a:latin typeface="Arial"/>
                <a:cs typeface="Arial"/>
              </a:rPr>
              <a:t>biến </a:t>
            </a:r>
            <a:r>
              <a:rPr sz="2200" b="1" spc="-40" dirty="0">
                <a:latin typeface="Arial"/>
                <a:cs typeface="Arial"/>
              </a:rPr>
              <a:t>về </a:t>
            </a:r>
            <a:r>
              <a:rPr sz="2200" b="1" spc="-45" dirty="0">
                <a:latin typeface="Arial"/>
                <a:cs typeface="Arial"/>
              </a:rPr>
              <a:t>lưu </a:t>
            </a:r>
            <a:r>
              <a:rPr sz="2200" b="1" spc="-75" dirty="0">
                <a:latin typeface="Arial"/>
                <a:cs typeface="Arial"/>
              </a:rPr>
              <a:t>lượng: </a:t>
            </a:r>
            <a:r>
              <a:rPr sz="2200" spc="-50" dirty="0">
                <a:latin typeface="Arial"/>
                <a:cs typeface="Arial"/>
              </a:rPr>
              <a:t>Khi </a:t>
            </a:r>
            <a:r>
              <a:rPr sz="2200" spc="85" dirty="0">
                <a:latin typeface="Arial"/>
                <a:cs typeface="Arial"/>
              </a:rPr>
              <a:t>một </a:t>
            </a:r>
            <a:r>
              <a:rPr sz="2200" spc="-35" dirty="0">
                <a:latin typeface="Arial"/>
                <a:cs typeface="Arial"/>
              </a:rPr>
              <a:t>ứng </a:t>
            </a:r>
            <a:r>
              <a:rPr sz="2200" spc="40" dirty="0">
                <a:latin typeface="Arial"/>
                <a:cs typeface="Arial"/>
              </a:rPr>
              <a:t>dụng </a:t>
            </a:r>
            <a:r>
              <a:rPr sz="2200" spc="25" dirty="0">
                <a:latin typeface="Arial"/>
                <a:cs typeface="Arial"/>
              </a:rPr>
              <a:t>bất </a:t>
            </a:r>
            <a:r>
              <a:rPr sz="2200" spc="-15" dirty="0">
                <a:latin typeface="Arial"/>
                <a:cs typeface="Arial"/>
              </a:rPr>
              <a:t>ngờ  </a:t>
            </a:r>
            <a:r>
              <a:rPr sz="2200" spc="30" dirty="0">
                <a:latin typeface="Arial"/>
                <a:cs typeface="Arial"/>
              </a:rPr>
              <a:t>tăng </a:t>
            </a:r>
            <a:r>
              <a:rPr sz="2200" spc="-45" dirty="0">
                <a:latin typeface="Arial"/>
                <a:cs typeface="Arial"/>
              </a:rPr>
              <a:t>lưu </a:t>
            </a:r>
            <a:r>
              <a:rPr sz="2200" spc="-40" dirty="0">
                <a:latin typeface="Arial"/>
                <a:cs typeface="Arial"/>
              </a:rPr>
              <a:t>lượng </a:t>
            </a:r>
            <a:r>
              <a:rPr sz="2200" spc="35" dirty="0">
                <a:latin typeface="Arial"/>
                <a:cs typeface="Arial"/>
              </a:rPr>
              <a:t>truy </a:t>
            </a:r>
            <a:r>
              <a:rPr sz="2200" spc="-70" dirty="0">
                <a:latin typeface="Arial"/>
                <a:cs typeface="Arial"/>
              </a:rPr>
              <a:t>cập, </a:t>
            </a:r>
            <a:r>
              <a:rPr sz="2200" spc="-10" dirty="0">
                <a:latin typeface="Arial"/>
                <a:cs typeface="Arial"/>
              </a:rPr>
              <a:t>Google </a:t>
            </a:r>
            <a:r>
              <a:rPr sz="2200" spc="30" dirty="0">
                <a:latin typeface="Arial"/>
                <a:cs typeface="Arial"/>
              </a:rPr>
              <a:t>App </a:t>
            </a:r>
            <a:r>
              <a:rPr sz="2200" spc="-50" dirty="0">
                <a:latin typeface="Arial"/>
                <a:cs typeface="Arial"/>
              </a:rPr>
              <a:t>Engine </a:t>
            </a:r>
            <a:r>
              <a:rPr sz="2200" spc="-125" dirty="0">
                <a:latin typeface="Arial"/>
                <a:cs typeface="Arial"/>
              </a:rPr>
              <a:t>sẽ </a:t>
            </a:r>
            <a:r>
              <a:rPr sz="2200" spc="-25" dirty="0">
                <a:latin typeface="Arial"/>
                <a:cs typeface="Arial"/>
              </a:rPr>
              <a:t>tự </a:t>
            </a:r>
            <a:r>
              <a:rPr sz="2200" spc="50" dirty="0">
                <a:latin typeface="Arial"/>
                <a:cs typeface="Arial"/>
              </a:rPr>
              <a:t>động </a:t>
            </a:r>
            <a:r>
              <a:rPr sz="2200" spc="-40" dirty="0">
                <a:latin typeface="Arial"/>
                <a:cs typeface="Arial"/>
              </a:rPr>
              <a:t>mở  </a:t>
            </a:r>
            <a:r>
              <a:rPr sz="2200" spc="45" dirty="0">
                <a:latin typeface="Arial"/>
                <a:cs typeface="Arial"/>
              </a:rPr>
              <a:t>rộng </a:t>
            </a:r>
            <a:r>
              <a:rPr sz="2200" spc="40" dirty="0">
                <a:latin typeface="Arial"/>
                <a:cs typeface="Arial"/>
              </a:rPr>
              <a:t>qui </a:t>
            </a:r>
            <a:r>
              <a:rPr sz="2200" spc="65" dirty="0">
                <a:latin typeface="Arial"/>
                <a:cs typeface="Arial"/>
              </a:rPr>
              <a:t>mô </a:t>
            </a:r>
            <a:r>
              <a:rPr sz="2200" spc="-5" dirty="0">
                <a:latin typeface="Arial"/>
                <a:cs typeface="Arial"/>
              </a:rPr>
              <a:t>để </a:t>
            </a:r>
            <a:r>
              <a:rPr sz="2200" spc="5" dirty="0">
                <a:latin typeface="Arial"/>
                <a:cs typeface="Arial"/>
              </a:rPr>
              <a:t>đáp </a:t>
            </a:r>
            <a:r>
              <a:rPr sz="2200" spc="-35" dirty="0">
                <a:latin typeface="Arial"/>
                <a:cs typeface="Arial"/>
              </a:rPr>
              <a:t>ứng yêu </a:t>
            </a:r>
            <a:r>
              <a:rPr sz="2200" spc="-60" dirty="0">
                <a:latin typeface="Arial"/>
                <a:cs typeface="Arial"/>
              </a:rPr>
              <a:t>cầu </a:t>
            </a:r>
            <a:r>
              <a:rPr sz="2200" spc="35" dirty="0">
                <a:latin typeface="Arial"/>
                <a:cs typeface="Arial"/>
              </a:rPr>
              <a:t>truy </a:t>
            </a:r>
            <a:r>
              <a:rPr sz="2200" spc="-45" dirty="0">
                <a:latin typeface="Arial"/>
                <a:cs typeface="Arial"/>
              </a:rPr>
              <a:t>cập </a:t>
            </a:r>
            <a:r>
              <a:rPr sz="2200" spc="10" dirty="0">
                <a:latin typeface="Arial"/>
                <a:cs typeface="Arial"/>
              </a:rPr>
              <a:t>bằng </a:t>
            </a:r>
            <a:r>
              <a:rPr sz="2200" spc="-90" dirty="0">
                <a:latin typeface="Arial"/>
                <a:cs typeface="Arial"/>
              </a:rPr>
              <a:t>sách </a:t>
            </a:r>
            <a:r>
              <a:rPr sz="2200" spc="-175" dirty="0">
                <a:latin typeface="Arial"/>
                <a:cs typeface="Arial"/>
              </a:rPr>
              <a:t>sử </a:t>
            </a:r>
            <a:r>
              <a:rPr sz="2200" spc="40" dirty="0">
                <a:latin typeface="Arial"/>
                <a:cs typeface="Arial"/>
              </a:rPr>
              <a:t>dụng  </a:t>
            </a:r>
            <a:r>
              <a:rPr sz="2200" spc="-20" dirty="0">
                <a:latin typeface="Arial"/>
                <a:cs typeface="Arial"/>
              </a:rPr>
              <a:t>lợi </a:t>
            </a:r>
            <a:r>
              <a:rPr sz="2200" spc="25" dirty="0">
                <a:latin typeface="Arial"/>
                <a:cs typeface="Arial"/>
              </a:rPr>
              <a:t>thế </a:t>
            </a:r>
            <a:r>
              <a:rPr sz="2200" spc="-60" dirty="0">
                <a:latin typeface="Arial"/>
                <a:cs typeface="Arial"/>
              </a:rPr>
              <a:t>của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Bigtable.</a:t>
            </a:r>
            <a:endParaRPr sz="2200">
              <a:latin typeface="Arial"/>
              <a:cs typeface="Arial"/>
            </a:endParaRPr>
          </a:p>
          <a:p>
            <a:pPr marL="422909" marR="5715" indent="-342265" algn="just">
              <a:lnSpc>
                <a:spcPct val="100000"/>
              </a:lnSpc>
              <a:spcBef>
                <a:spcPts val="405"/>
              </a:spcBef>
              <a:buClr>
                <a:srgbClr val="FF6400"/>
              </a:buClr>
              <a:buFont typeface="Wingdings"/>
              <a:buChar char=""/>
              <a:tabLst>
                <a:tab pos="424180" algn="l"/>
              </a:tabLst>
            </a:pPr>
            <a:r>
              <a:rPr sz="2200" b="1" spc="-5" dirty="0">
                <a:latin typeface="Arial"/>
                <a:cs typeface="Arial"/>
              </a:rPr>
              <a:t>Dễ </a:t>
            </a:r>
            <a:r>
              <a:rPr sz="2200" b="1" spc="-10" dirty="0">
                <a:latin typeface="Arial"/>
                <a:cs typeface="Arial"/>
              </a:rPr>
              <a:t>dàng </a:t>
            </a:r>
            <a:r>
              <a:rPr sz="2200" b="1" spc="-15" dirty="0">
                <a:latin typeface="Arial"/>
                <a:cs typeface="Arial"/>
              </a:rPr>
              <a:t>tích </a:t>
            </a:r>
            <a:r>
              <a:rPr sz="2200" b="1" spc="-65" dirty="0">
                <a:latin typeface="Arial"/>
                <a:cs typeface="Arial"/>
              </a:rPr>
              <a:t>hợp </a:t>
            </a:r>
            <a:r>
              <a:rPr sz="2200" b="1" spc="-70" dirty="0">
                <a:latin typeface="Arial"/>
                <a:cs typeface="Arial"/>
              </a:rPr>
              <a:t>với </a:t>
            </a:r>
            <a:r>
              <a:rPr sz="2200" b="1" spc="-135" dirty="0">
                <a:latin typeface="Arial"/>
                <a:cs typeface="Arial"/>
              </a:rPr>
              <a:t>các </a:t>
            </a:r>
            <a:r>
              <a:rPr sz="2200" b="1" spc="-45" dirty="0">
                <a:latin typeface="Arial"/>
                <a:cs typeface="Arial"/>
              </a:rPr>
              <a:t>dịch </a:t>
            </a:r>
            <a:r>
              <a:rPr sz="2200" b="1" spc="-30" dirty="0">
                <a:latin typeface="Arial"/>
                <a:cs typeface="Arial"/>
              </a:rPr>
              <a:t>vụ </a:t>
            </a:r>
            <a:r>
              <a:rPr sz="2200" b="1" spc="-65" dirty="0">
                <a:latin typeface="Arial"/>
                <a:cs typeface="Arial"/>
              </a:rPr>
              <a:t>khác </a:t>
            </a:r>
            <a:r>
              <a:rPr sz="2200" b="1" spc="-80" dirty="0">
                <a:latin typeface="Arial"/>
                <a:cs typeface="Arial"/>
              </a:rPr>
              <a:t>của </a:t>
            </a:r>
            <a:r>
              <a:rPr sz="2200" b="1" spc="-45" dirty="0">
                <a:latin typeface="Arial"/>
                <a:cs typeface="Arial"/>
              </a:rPr>
              <a:t>Google: </a:t>
            </a:r>
            <a:r>
              <a:rPr sz="2200" spc="-145" dirty="0">
                <a:latin typeface="Arial"/>
                <a:cs typeface="Arial"/>
              </a:rPr>
              <a:t>Các </a:t>
            </a:r>
            <a:r>
              <a:rPr sz="2200" spc="-25" dirty="0">
                <a:latin typeface="Arial"/>
                <a:cs typeface="Arial"/>
              </a:rPr>
              <a:t>nhà  </a:t>
            </a:r>
            <a:r>
              <a:rPr sz="2200" spc="25" dirty="0">
                <a:latin typeface="Arial"/>
                <a:cs typeface="Arial"/>
              </a:rPr>
              <a:t>phát </a:t>
            </a:r>
            <a:r>
              <a:rPr sz="2200" spc="30" dirty="0">
                <a:latin typeface="Arial"/>
                <a:cs typeface="Arial"/>
              </a:rPr>
              <a:t>triển </a:t>
            </a:r>
            <a:r>
              <a:rPr sz="2200" spc="-170" dirty="0">
                <a:latin typeface="Arial"/>
                <a:cs typeface="Arial"/>
              </a:rPr>
              <a:t>sử </a:t>
            </a:r>
            <a:r>
              <a:rPr sz="2200" spc="40" dirty="0">
                <a:latin typeface="Arial"/>
                <a:cs typeface="Arial"/>
              </a:rPr>
              <a:t>dụng </a:t>
            </a:r>
            <a:r>
              <a:rPr sz="2200" spc="-10" dirty="0">
                <a:latin typeface="Arial"/>
                <a:cs typeface="Arial"/>
              </a:rPr>
              <a:t>Google </a:t>
            </a:r>
            <a:r>
              <a:rPr sz="2200" spc="25" dirty="0">
                <a:latin typeface="Arial"/>
                <a:cs typeface="Arial"/>
              </a:rPr>
              <a:t>App </a:t>
            </a:r>
            <a:r>
              <a:rPr sz="2200" spc="-50" dirty="0">
                <a:latin typeface="Arial"/>
                <a:cs typeface="Arial"/>
              </a:rPr>
              <a:t>Engine </a:t>
            </a:r>
            <a:r>
              <a:rPr sz="2200" spc="-15" dirty="0">
                <a:latin typeface="Arial"/>
                <a:cs typeface="Arial"/>
              </a:rPr>
              <a:t>có </a:t>
            </a:r>
            <a:r>
              <a:rPr sz="2200" spc="30" dirty="0">
                <a:latin typeface="Arial"/>
                <a:cs typeface="Arial"/>
              </a:rPr>
              <a:t>thể </a:t>
            </a:r>
            <a:r>
              <a:rPr sz="2200" spc="-175" dirty="0">
                <a:latin typeface="Arial"/>
                <a:cs typeface="Arial"/>
              </a:rPr>
              <a:t>sử </a:t>
            </a:r>
            <a:r>
              <a:rPr sz="2200" spc="40" dirty="0">
                <a:latin typeface="Arial"/>
                <a:cs typeface="Arial"/>
              </a:rPr>
              <a:t>dụng </a:t>
            </a:r>
            <a:r>
              <a:rPr sz="2200" spc="-100" dirty="0">
                <a:latin typeface="Arial"/>
                <a:cs typeface="Arial"/>
              </a:rPr>
              <a:t>các  </a:t>
            </a:r>
            <a:r>
              <a:rPr sz="2200" spc="15" dirty="0">
                <a:latin typeface="Arial"/>
                <a:cs typeface="Arial"/>
              </a:rPr>
              <a:t>thành </a:t>
            </a:r>
            <a:r>
              <a:rPr sz="2200" spc="-5" dirty="0">
                <a:latin typeface="Arial"/>
                <a:cs typeface="Arial"/>
              </a:rPr>
              <a:t>phần </a:t>
            </a:r>
            <a:r>
              <a:rPr sz="2200" spc="-95" dirty="0">
                <a:latin typeface="Arial"/>
                <a:cs typeface="Arial"/>
              </a:rPr>
              <a:t>và </a:t>
            </a:r>
            <a:r>
              <a:rPr sz="2200" spc="-10" dirty="0">
                <a:latin typeface="Arial"/>
                <a:cs typeface="Arial"/>
              </a:rPr>
              <a:t>thư </a:t>
            </a:r>
            <a:r>
              <a:rPr sz="2200" spc="-20" dirty="0">
                <a:latin typeface="Arial"/>
                <a:cs typeface="Arial"/>
              </a:rPr>
              <a:t>viện </a:t>
            </a:r>
            <a:r>
              <a:rPr sz="2200" spc="-60" dirty="0">
                <a:latin typeface="Arial"/>
                <a:cs typeface="Arial"/>
              </a:rPr>
              <a:t>của </a:t>
            </a:r>
            <a:r>
              <a:rPr sz="2200" spc="-10" dirty="0">
                <a:latin typeface="Arial"/>
                <a:cs typeface="Arial"/>
              </a:rPr>
              <a:t>Google </a:t>
            </a:r>
            <a:r>
              <a:rPr sz="2200" spc="-110" dirty="0">
                <a:latin typeface="Arial"/>
                <a:cs typeface="Arial"/>
              </a:rPr>
              <a:t>API </a:t>
            </a:r>
            <a:r>
              <a:rPr sz="2200" spc="5" dirty="0">
                <a:latin typeface="Arial"/>
                <a:cs typeface="Arial"/>
              </a:rPr>
              <a:t>cung</a:t>
            </a:r>
            <a:r>
              <a:rPr sz="2200" spc="265" dirty="0">
                <a:latin typeface="Arial"/>
                <a:cs typeface="Arial"/>
              </a:rPr>
              <a:t> </a:t>
            </a:r>
            <a:r>
              <a:rPr sz="2200" spc="-65" dirty="0">
                <a:latin typeface="Arial"/>
                <a:cs typeface="Arial"/>
              </a:rPr>
              <a:t>cấp.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24" y="326555"/>
            <a:ext cx="34277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40" dirty="0">
                <a:solidFill>
                  <a:srgbClr val="FF6400"/>
                </a:solidFill>
                <a:latin typeface="Arial"/>
                <a:cs typeface="Arial"/>
              </a:rPr>
              <a:t>Google </a:t>
            </a:r>
            <a:r>
              <a:rPr b="1" spc="20" dirty="0">
                <a:solidFill>
                  <a:srgbClr val="FF6400"/>
                </a:solidFill>
                <a:latin typeface="Arial"/>
                <a:cs typeface="Arial"/>
              </a:rPr>
              <a:t>Web</a:t>
            </a:r>
            <a:r>
              <a:rPr b="1" spc="15" dirty="0">
                <a:solidFill>
                  <a:srgbClr val="FF6400"/>
                </a:solidFill>
                <a:latin typeface="Arial"/>
                <a:cs typeface="Arial"/>
              </a:rPr>
              <a:t> </a:t>
            </a:r>
            <a:r>
              <a:rPr b="1" spc="-45" dirty="0">
                <a:solidFill>
                  <a:srgbClr val="FF6400"/>
                </a:solidFill>
                <a:latin typeface="Arial"/>
                <a:cs typeface="Arial"/>
              </a:rPr>
              <a:t>Toolkit: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24" y="939774"/>
            <a:ext cx="8061325" cy="51988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marR="5080" indent="-231775">
              <a:lnSpc>
                <a:spcPct val="100000"/>
              </a:lnSpc>
              <a:spcBef>
                <a:spcPts val="100"/>
              </a:spcBef>
              <a:buClr>
                <a:srgbClr val="FF6400"/>
              </a:buClr>
              <a:buFont typeface="Wingdings"/>
              <a:buChar char=""/>
              <a:tabLst>
                <a:tab pos="244475" algn="l"/>
              </a:tabLst>
            </a:pPr>
            <a:r>
              <a:rPr sz="2400" spc="-75" dirty="0">
                <a:latin typeface="Arial"/>
                <a:cs typeface="Arial"/>
              </a:rPr>
              <a:t>Với </a:t>
            </a:r>
            <a:r>
              <a:rPr sz="2400" spc="-10" dirty="0">
                <a:latin typeface="Arial"/>
                <a:cs typeface="Arial"/>
              </a:rPr>
              <a:t>Google </a:t>
            </a:r>
            <a:r>
              <a:rPr sz="2400" spc="-30" dirty="0">
                <a:latin typeface="Arial"/>
                <a:cs typeface="Arial"/>
              </a:rPr>
              <a:t>Web </a:t>
            </a:r>
            <a:r>
              <a:rPr sz="2400" spc="-35" dirty="0">
                <a:latin typeface="Arial"/>
                <a:cs typeface="Arial"/>
              </a:rPr>
              <a:t>Toolkit, </a:t>
            </a:r>
            <a:r>
              <a:rPr sz="2400" spc="-105" dirty="0">
                <a:latin typeface="Arial"/>
                <a:cs typeface="Arial"/>
              </a:rPr>
              <a:t>các </a:t>
            </a:r>
            <a:r>
              <a:rPr sz="2400" spc="-30" dirty="0">
                <a:latin typeface="Arial"/>
                <a:cs typeface="Arial"/>
              </a:rPr>
              <a:t>nhà </a:t>
            </a:r>
            <a:r>
              <a:rPr sz="2400" spc="30" dirty="0">
                <a:latin typeface="Arial"/>
                <a:cs typeface="Arial"/>
              </a:rPr>
              <a:t>phát triển </a:t>
            </a:r>
            <a:r>
              <a:rPr sz="2400" spc="-15" dirty="0">
                <a:latin typeface="Arial"/>
                <a:cs typeface="Arial"/>
              </a:rPr>
              <a:t>có </a:t>
            </a:r>
            <a:r>
              <a:rPr sz="2400" spc="25" dirty="0">
                <a:latin typeface="Arial"/>
                <a:cs typeface="Arial"/>
              </a:rPr>
              <a:t>thể </a:t>
            </a:r>
            <a:r>
              <a:rPr sz="2400" spc="30" dirty="0">
                <a:latin typeface="Arial"/>
                <a:cs typeface="Arial"/>
              </a:rPr>
              <a:t>phát  triển </a:t>
            </a:r>
            <a:r>
              <a:rPr sz="2400" spc="-35" dirty="0">
                <a:latin typeface="Arial"/>
                <a:cs typeface="Arial"/>
              </a:rPr>
              <a:t>ứng </a:t>
            </a:r>
            <a:r>
              <a:rPr sz="2400" spc="45" dirty="0">
                <a:latin typeface="Arial"/>
                <a:cs typeface="Arial"/>
              </a:rPr>
              <a:t>dụng </a:t>
            </a:r>
            <a:r>
              <a:rPr sz="2400" spc="-5" dirty="0">
                <a:latin typeface="Arial"/>
                <a:cs typeface="Arial"/>
              </a:rPr>
              <a:t>web </a:t>
            </a:r>
            <a:r>
              <a:rPr sz="2400" spc="-110" dirty="0">
                <a:latin typeface="Arial"/>
                <a:cs typeface="Arial"/>
              </a:rPr>
              <a:t>và </a:t>
            </a:r>
            <a:r>
              <a:rPr sz="2400" spc="35" dirty="0">
                <a:latin typeface="Arial"/>
                <a:cs typeface="Arial"/>
              </a:rPr>
              <a:t>debug </a:t>
            </a:r>
            <a:r>
              <a:rPr sz="2400" spc="60" dirty="0">
                <a:latin typeface="Arial"/>
                <a:cs typeface="Arial"/>
              </a:rPr>
              <a:t>trong </a:t>
            </a:r>
            <a:r>
              <a:rPr sz="2400" spc="45" dirty="0">
                <a:latin typeface="Arial"/>
                <a:cs typeface="Arial"/>
              </a:rPr>
              <a:t>ngôn </a:t>
            </a:r>
            <a:r>
              <a:rPr sz="2400" spc="-35" dirty="0">
                <a:latin typeface="Arial"/>
                <a:cs typeface="Arial"/>
              </a:rPr>
              <a:t>ngữ </a:t>
            </a:r>
            <a:r>
              <a:rPr sz="2400" dirty="0">
                <a:latin typeface="Arial"/>
                <a:cs typeface="Arial"/>
              </a:rPr>
              <a:t>lập </a:t>
            </a:r>
            <a:r>
              <a:rPr sz="2400" spc="25" dirty="0">
                <a:latin typeface="Arial"/>
                <a:cs typeface="Arial"/>
              </a:rPr>
              <a:t>trình  </a:t>
            </a:r>
            <a:r>
              <a:rPr sz="2400" spc="-175" dirty="0">
                <a:latin typeface="Arial"/>
                <a:cs typeface="Arial"/>
              </a:rPr>
              <a:t>Java, </a:t>
            </a:r>
            <a:r>
              <a:rPr sz="2400" spc="-110" dirty="0">
                <a:latin typeface="Arial"/>
                <a:cs typeface="Arial"/>
              </a:rPr>
              <a:t>và </a:t>
            </a:r>
            <a:r>
              <a:rPr sz="2400" spc="-95" dirty="0">
                <a:latin typeface="Arial"/>
                <a:cs typeface="Arial"/>
              </a:rPr>
              <a:t>sau </a:t>
            </a:r>
            <a:r>
              <a:rPr sz="2400" spc="75" dirty="0">
                <a:latin typeface="Arial"/>
                <a:cs typeface="Arial"/>
              </a:rPr>
              <a:t>đó </a:t>
            </a:r>
            <a:r>
              <a:rPr sz="2400" spc="30" dirty="0">
                <a:latin typeface="Arial"/>
                <a:cs typeface="Arial"/>
              </a:rPr>
              <a:t>triển </a:t>
            </a:r>
            <a:r>
              <a:rPr sz="2400" spc="-15" dirty="0">
                <a:latin typeface="Arial"/>
                <a:cs typeface="Arial"/>
              </a:rPr>
              <a:t>khai </a:t>
            </a:r>
            <a:r>
              <a:rPr sz="2400" spc="5" dirty="0">
                <a:latin typeface="Arial"/>
                <a:cs typeface="Arial"/>
              </a:rPr>
              <a:t>chúng </a:t>
            </a:r>
            <a:r>
              <a:rPr sz="2400" spc="-55" dirty="0">
                <a:latin typeface="Arial"/>
                <a:cs typeface="Arial"/>
              </a:rPr>
              <a:t>như </a:t>
            </a:r>
            <a:r>
              <a:rPr sz="2400" spc="-85" dirty="0">
                <a:latin typeface="Arial"/>
                <a:cs typeface="Arial"/>
              </a:rPr>
              <a:t>JavaScript </a:t>
            </a:r>
            <a:r>
              <a:rPr sz="2400" spc="-50" dirty="0">
                <a:latin typeface="Arial"/>
                <a:cs typeface="Arial"/>
              </a:rPr>
              <a:t>với </a:t>
            </a:r>
            <a:r>
              <a:rPr sz="2400" spc="20" dirty="0">
                <a:latin typeface="Arial"/>
                <a:cs typeface="Arial"/>
              </a:rPr>
              <a:t>tính </a:t>
            </a:r>
            <a:r>
              <a:rPr sz="2400" spc="85" dirty="0">
                <a:latin typeface="Arial"/>
                <a:cs typeface="Arial"/>
              </a:rPr>
              <a:t>tối  </a:t>
            </a:r>
            <a:r>
              <a:rPr sz="2400" spc="-85" dirty="0">
                <a:latin typeface="Arial"/>
                <a:cs typeface="Arial"/>
              </a:rPr>
              <a:t>ưu </a:t>
            </a:r>
            <a:r>
              <a:rPr sz="2400" spc="-25" dirty="0">
                <a:latin typeface="Arial"/>
                <a:cs typeface="Arial"/>
              </a:rPr>
              <a:t>hóa</a:t>
            </a:r>
            <a:r>
              <a:rPr sz="2400" spc="9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cao.</a:t>
            </a:r>
            <a:endParaRPr sz="2400">
              <a:latin typeface="Arial"/>
              <a:cs typeface="Arial"/>
            </a:endParaRPr>
          </a:p>
          <a:p>
            <a:pPr marL="243840" marR="217804" indent="-231775">
              <a:lnSpc>
                <a:spcPct val="100000"/>
              </a:lnSpc>
              <a:spcBef>
                <a:spcPts val="575"/>
              </a:spcBef>
              <a:buClr>
                <a:srgbClr val="FF6400"/>
              </a:buClr>
              <a:buFont typeface="Wingdings"/>
              <a:buChar char=""/>
              <a:tabLst>
                <a:tab pos="244475" algn="l"/>
              </a:tabLst>
            </a:pPr>
            <a:r>
              <a:rPr sz="2400" spc="-10" dirty="0">
                <a:latin typeface="Arial"/>
                <a:cs typeface="Arial"/>
              </a:rPr>
              <a:t>Google </a:t>
            </a:r>
            <a:r>
              <a:rPr sz="2400" spc="-30" dirty="0">
                <a:latin typeface="Arial"/>
                <a:cs typeface="Arial"/>
              </a:rPr>
              <a:t>Web </a:t>
            </a:r>
            <a:r>
              <a:rPr sz="2400" spc="-20" dirty="0">
                <a:latin typeface="Arial"/>
                <a:cs typeface="Arial"/>
              </a:rPr>
              <a:t>Toolkit </a:t>
            </a:r>
            <a:r>
              <a:rPr sz="2400" spc="45" dirty="0">
                <a:latin typeface="Arial"/>
                <a:cs typeface="Arial"/>
              </a:rPr>
              <a:t>hỗ </a:t>
            </a:r>
            <a:r>
              <a:rPr sz="2400" spc="15" dirty="0">
                <a:latin typeface="Arial"/>
                <a:cs typeface="Arial"/>
              </a:rPr>
              <a:t>trợ </a:t>
            </a:r>
            <a:r>
              <a:rPr sz="2400" dirty="0">
                <a:latin typeface="Arial"/>
                <a:cs typeface="Arial"/>
              </a:rPr>
              <a:t>lập </a:t>
            </a:r>
            <a:r>
              <a:rPr sz="2400" spc="25" dirty="0">
                <a:latin typeface="Arial"/>
                <a:cs typeface="Arial"/>
              </a:rPr>
              <a:t>trình </a:t>
            </a:r>
            <a:r>
              <a:rPr sz="2400" spc="15" dirty="0">
                <a:latin typeface="Arial"/>
                <a:cs typeface="Arial"/>
              </a:rPr>
              <a:t>bằng </a:t>
            </a:r>
            <a:r>
              <a:rPr sz="2400" spc="45" dirty="0">
                <a:latin typeface="Arial"/>
                <a:cs typeface="Arial"/>
              </a:rPr>
              <a:t>ngôn </a:t>
            </a:r>
            <a:r>
              <a:rPr sz="2400" spc="-35" dirty="0">
                <a:latin typeface="Arial"/>
                <a:cs typeface="Arial"/>
              </a:rPr>
              <a:t>ngữ </a:t>
            </a:r>
            <a:r>
              <a:rPr sz="2400" spc="-180" dirty="0">
                <a:latin typeface="Arial"/>
                <a:cs typeface="Arial"/>
              </a:rPr>
              <a:t>Java  </a:t>
            </a:r>
            <a:r>
              <a:rPr sz="2400" spc="-110">
                <a:latin typeface="Arial"/>
                <a:cs typeface="Arial"/>
              </a:rPr>
              <a:t>và</a:t>
            </a:r>
            <a:r>
              <a:rPr sz="2400" spc="-10">
                <a:latin typeface="Arial"/>
                <a:cs typeface="Arial"/>
              </a:rPr>
              <a:t> </a:t>
            </a:r>
            <a:r>
              <a:rPr sz="2400" spc="-90" smtClean="0">
                <a:latin typeface="Arial"/>
                <a:cs typeface="Arial"/>
              </a:rPr>
              <a:t>JavaScript.</a:t>
            </a:r>
          </a:p>
          <a:p>
            <a:pPr marL="243840" marR="217804" indent="-231775">
              <a:lnSpc>
                <a:spcPct val="100000"/>
              </a:lnSpc>
              <a:spcBef>
                <a:spcPts val="575"/>
              </a:spcBef>
              <a:buClr>
                <a:srgbClr val="FF6400"/>
              </a:buClr>
              <a:buFont typeface="Wingdings"/>
              <a:buChar char=""/>
              <a:tabLst>
                <a:tab pos="244475" algn="l"/>
              </a:tabLst>
            </a:pPr>
            <a:r>
              <a:rPr sz="2400" spc="-90" smtClean="0">
                <a:latin typeface="Arial"/>
                <a:cs typeface="Arial"/>
              </a:rPr>
              <a:t>Trình </a:t>
            </a:r>
            <a:r>
              <a:rPr sz="2400" spc="15" smtClean="0">
                <a:latin typeface="Arial"/>
                <a:cs typeface="Arial"/>
              </a:rPr>
              <a:t>biên </a:t>
            </a:r>
            <a:r>
              <a:rPr sz="2400" spc="10" smtClean="0">
                <a:latin typeface="Arial"/>
                <a:cs typeface="Arial"/>
              </a:rPr>
              <a:t>dịch </a:t>
            </a:r>
            <a:r>
              <a:rPr sz="2400" spc="60" smtClean="0">
                <a:latin typeface="Arial"/>
                <a:cs typeface="Arial"/>
              </a:rPr>
              <a:t>trong </a:t>
            </a:r>
            <a:r>
              <a:rPr sz="2400" spc="-10" smtClean="0">
                <a:latin typeface="Arial"/>
                <a:cs typeface="Arial"/>
              </a:rPr>
              <a:t>Google </a:t>
            </a:r>
            <a:r>
              <a:rPr sz="2400" spc="-30" smtClean="0">
                <a:latin typeface="Arial"/>
                <a:cs typeface="Arial"/>
              </a:rPr>
              <a:t>Web </a:t>
            </a:r>
            <a:r>
              <a:rPr sz="2400" spc="-20" smtClean="0">
                <a:latin typeface="Arial"/>
                <a:cs typeface="Arial"/>
              </a:rPr>
              <a:t>Toolkit </a:t>
            </a:r>
            <a:r>
              <a:rPr lang="en-US" sz="2400" spc="-80" smtClean="0">
                <a:latin typeface="Arial"/>
                <a:cs typeface="Arial"/>
              </a:rPr>
              <a:t>2.9.0</a:t>
            </a:r>
            <a:r>
              <a:rPr sz="2400" spc="-80" smtClean="0">
                <a:latin typeface="Arial"/>
                <a:cs typeface="Arial"/>
              </a:rPr>
              <a:t> </a:t>
            </a:r>
            <a:r>
              <a:rPr sz="2400" spc="30" smtClean="0">
                <a:latin typeface="Arial"/>
                <a:cs typeface="Arial"/>
              </a:rPr>
              <a:t>tạo </a:t>
            </a:r>
            <a:r>
              <a:rPr sz="2400" spc="-30" smtClean="0">
                <a:latin typeface="Arial"/>
                <a:cs typeface="Arial"/>
              </a:rPr>
              <a:t>mã  </a:t>
            </a:r>
            <a:r>
              <a:rPr sz="2400" spc="-10" smtClean="0">
                <a:latin typeface="Arial"/>
                <a:cs typeface="Arial"/>
              </a:rPr>
              <a:t>nhanh </a:t>
            </a:r>
            <a:r>
              <a:rPr sz="2400" spc="-65" smtClean="0">
                <a:latin typeface="Arial"/>
                <a:cs typeface="Arial"/>
              </a:rPr>
              <a:t>hơn, </a:t>
            </a:r>
            <a:r>
              <a:rPr sz="2400" smtClean="0">
                <a:latin typeface="Arial"/>
                <a:cs typeface="Arial"/>
              </a:rPr>
              <a:t>cung </a:t>
            </a:r>
            <a:r>
              <a:rPr sz="2400" spc="-45" smtClean="0">
                <a:latin typeface="Arial"/>
                <a:cs typeface="Arial"/>
              </a:rPr>
              <a:t>cấp </a:t>
            </a:r>
            <a:r>
              <a:rPr sz="2400" smtClean="0">
                <a:latin typeface="Arial"/>
                <a:cs typeface="Arial"/>
              </a:rPr>
              <a:t>hiệu </a:t>
            </a:r>
            <a:r>
              <a:rPr sz="2400" spc="-35" smtClean="0">
                <a:latin typeface="Arial"/>
                <a:cs typeface="Arial"/>
              </a:rPr>
              <a:t>suất </a:t>
            </a:r>
            <a:r>
              <a:rPr sz="2400" spc="85" smtClean="0">
                <a:latin typeface="Arial"/>
                <a:cs typeface="Arial"/>
              </a:rPr>
              <a:t>tối </a:t>
            </a:r>
            <a:r>
              <a:rPr sz="2400" spc="-20" smtClean="0">
                <a:latin typeface="Arial"/>
                <a:cs typeface="Arial"/>
              </a:rPr>
              <a:t>đa </a:t>
            </a:r>
            <a:r>
              <a:rPr sz="2400" spc="-5" smtClean="0">
                <a:latin typeface="Arial"/>
                <a:cs typeface="Arial"/>
              </a:rPr>
              <a:t>cho </a:t>
            </a:r>
            <a:r>
              <a:rPr sz="2400" spc="-40" smtClean="0">
                <a:latin typeface="Arial"/>
                <a:cs typeface="Arial"/>
              </a:rPr>
              <a:t>người </a:t>
            </a:r>
            <a:r>
              <a:rPr sz="2400" spc="-190" smtClean="0">
                <a:latin typeface="Arial"/>
                <a:cs typeface="Arial"/>
              </a:rPr>
              <a:t>sử</a:t>
            </a:r>
            <a:r>
              <a:rPr sz="2400" spc="204" smtClean="0">
                <a:latin typeface="Arial"/>
                <a:cs typeface="Arial"/>
              </a:rPr>
              <a:t> </a:t>
            </a:r>
            <a:r>
              <a:rPr sz="2400" spc="5" smtClean="0">
                <a:latin typeface="Arial"/>
                <a:cs typeface="Arial"/>
              </a:rPr>
              <a:t>dụng.</a:t>
            </a:r>
            <a:endParaRPr sz="2400" smtClean="0">
              <a:latin typeface="Arial"/>
              <a:cs typeface="Arial"/>
            </a:endParaRPr>
          </a:p>
          <a:p>
            <a:pPr marL="243840" marR="213995" indent="-231775">
              <a:lnSpc>
                <a:spcPct val="100000"/>
              </a:lnSpc>
              <a:spcBef>
                <a:spcPts val="575"/>
              </a:spcBef>
              <a:buClr>
                <a:srgbClr val="FF6400"/>
              </a:buClr>
              <a:buFont typeface="Wingdings"/>
              <a:buChar char=""/>
              <a:tabLst>
                <a:tab pos="244475" algn="l"/>
              </a:tabLst>
            </a:pPr>
            <a:r>
              <a:rPr sz="2400" spc="-10" smtClean="0">
                <a:latin typeface="Arial"/>
                <a:cs typeface="Arial"/>
              </a:rPr>
              <a:t>Google </a:t>
            </a:r>
            <a:r>
              <a:rPr sz="2400" spc="-30" smtClean="0">
                <a:latin typeface="Arial"/>
                <a:cs typeface="Arial"/>
              </a:rPr>
              <a:t>Web </a:t>
            </a:r>
            <a:r>
              <a:rPr sz="2400" spc="-20" smtClean="0">
                <a:latin typeface="Arial"/>
                <a:cs typeface="Arial"/>
              </a:rPr>
              <a:t>Toolkit </a:t>
            </a:r>
            <a:r>
              <a:rPr sz="2400" smtClean="0">
                <a:latin typeface="Arial"/>
                <a:cs typeface="Arial"/>
              </a:rPr>
              <a:t>cũng </a:t>
            </a:r>
            <a:r>
              <a:rPr sz="2400" spc="45" smtClean="0">
                <a:latin typeface="Arial"/>
                <a:cs typeface="Arial"/>
              </a:rPr>
              <a:t>tiếp </a:t>
            </a:r>
            <a:r>
              <a:rPr sz="2400" spc="20" smtClean="0">
                <a:latin typeface="Arial"/>
                <a:cs typeface="Arial"/>
              </a:rPr>
              <a:t>tục </a:t>
            </a:r>
            <a:r>
              <a:rPr sz="2400" smtClean="0">
                <a:latin typeface="Arial"/>
                <a:cs typeface="Arial"/>
              </a:rPr>
              <a:t>cung </a:t>
            </a:r>
            <a:r>
              <a:rPr sz="2400" spc="-45" smtClean="0">
                <a:latin typeface="Arial"/>
                <a:cs typeface="Arial"/>
              </a:rPr>
              <a:t>cấp </a:t>
            </a:r>
            <a:r>
              <a:rPr sz="2400" spc="-110" smtClean="0">
                <a:latin typeface="Arial"/>
                <a:cs typeface="Arial"/>
              </a:rPr>
              <a:t>và </a:t>
            </a:r>
            <a:r>
              <a:rPr sz="2400" spc="30" smtClean="0">
                <a:latin typeface="Arial"/>
                <a:cs typeface="Arial"/>
              </a:rPr>
              <a:t>phát triển  </a:t>
            </a:r>
            <a:r>
              <a:rPr sz="2400" spc="-105" smtClean="0">
                <a:latin typeface="Arial"/>
                <a:cs typeface="Arial"/>
              </a:rPr>
              <a:t>các </a:t>
            </a:r>
            <a:r>
              <a:rPr sz="2400" spc="-15" smtClean="0">
                <a:latin typeface="Arial"/>
                <a:cs typeface="Arial"/>
              </a:rPr>
              <a:t>thư </a:t>
            </a:r>
            <a:r>
              <a:rPr sz="2400" spc="-20" smtClean="0">
                <a:latin typeface="Arial"/>
                <a:cs typeface="Arial"/>
              </a:rPr>
              <a:t>viện </a:t>
            </a:r>
            <a:r>
              <a:rPr sz="2400" spc="-65" smtClean="0">
                <a:latin typeface="Arial"/>
                <a:cs typeface="Arial"/>
              </a:rPr>
              <a:t>về</a:t>
            </a:r>
            <a:r>
              <a:rPr sz="2400" spc="125" smtClean="0">
                <a:latin typeface="Arial"/>
                <a:cs typeface="Arial"/>
              </a:rPr>
              <a:t> </a:t>
            </a:r>
            <a:r>
              <a:rPr sz="2400" spc="-135" smtClean="0">
                <a:latin typeface="Arial"/>
                <a:cs typeface="Arial"/>
              </a:rPr>
              <a:t>AJAX.</a:t>
            </a:r>
            <a:endParaRPr sz="2400" smtClean="0">
              <a:latin typeface="Arial"/>
              <a:cs typeface="Arial"/>
            </a:endParaRPr>
          </a:p>
          <a:p>
            <a:pPr marL="243840" marR="2901315" indent="-231775">
              <a:lnSpc>
                <a:spcPct val="100000"/>
              </a:lnSpc>
              <a:spcBef>
                <a:spcPts val="580"/>
              </a:spcBef>
              <a:buClr>
                <a:srgbClr val="FF6400"/>
              </a:buClr>
              <a:buFont typeface="Wingdings"/>
              <a:buChar char=""/>
              <a:tabLst>
                <a:tab pos="244475" algn="l"/>
              </a:tabLst>
            </a:pPr>
            <a:r>
              <a:rPr sz="2400" spc="-80" smtClean="0">
                <a:latin typeface="Arial"/>
                <a:cs typeface="Arial"/>
              </a:rPr>
              <a:t>Bộ </a:t>
            </a:r>
            <a:r>
              <a:rPr sz="2400" spc="15" smtClean="0">
                <a:latin typeface="Arial"/>
                <a:cs typeface="Arial"/>
              </a:rPr>
              <a:t>công </a:t>
            </a:r>
            <a:r>
              <a:rPr sz="2400" spc="-40" smtClean="0">
                <a:latin typeface="Arial"/>
                <a:cs typeface="Arial"/>
              </a:rPr>
              <a:t>cụ </a:t>
            </a:r>
            <a:r>
              <a:rPr sz="2400" spc="-15" smtClean="0">
                <a:latin typeface="Arial"/>
                <a:cs typeface="Arial"/>
              </a:rPr>
              <a:t>có </a:t>
            </a:r>
            <a:r>
              <a:rPr sz="2400" spc="-95" smtClean="0">
                <a:latin typeface="Arial"/>
                <a:cs typeface="Arial"/>
              </a:rPr>
              <a:t>sẵn </a:t>
            </a:r>
            <a:r>
              <a:rPr sz="2400" spc="25" smtClean="0">
                <a:latin typeface="Arial"/>
                <a:cs typeface="Arial"/>
              </a:rPr>
              <a:t>tại</a:t>
            </a:r>
            <a:r>
              <a:rPr lang="en-US" sz="2400" spc="25" smtClean="0">
                <a:latin typeface="Arial"/>
                <a:cs typeface="Arial"/>
              </a:rPr>
              <a:t> </a:t>
            </a:r>
            <a:r>
              <a:rPr lang="en-US" sz="2400" spc="-15" smtClean="0">
                <a:latin typeface="Arial"/>
                <a:cs typeface="Arial"/>
                <a:hlinkClick r:id="rId2"/>
              </a:rPr>
              <a:t>http://www.gwtproject.org</a:t>
            </a:r>
            <a:r>
              <a:rPr sz="2400" spc="-150" smtClean="0">
                <a:latin typeface="Arial"/>
                <a:cs typeface="Arial"/>
                <a:hlinkClick r:id="rId2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75804"/>
            <a:ext cx="9144000" cy="5882640"/>
            <a:chOff x="0" y="975804"/>
            <a:chExt cx="9144000" cy="5882640"/>
          </a:xfrm>
        </p:grpSpPr>
        <p:sp>
          <p:nvSpPr>
            <p:cNvPr id="3" name="object 3"/>
            <p:cNvSpPr/>
            <p:nvPr/>
          </p:nvSpPr>
          <p:spPr>
            <a:xfrm>
              <a:off x="6248400" y="975804"/>
              <a:ext cx="2895600" cy="5147310"/>
            </a:xfrm>
            <a:custGeom>
              <a:avLst/>
              <a:gdLst/>
              <a:ahLst/>
              <a:cxnLst/>
              <a:rect l="l" t="t" r="r" b="b"/>
              <a:pathLst>
                <a:path w="2895600" h="5147310">
                  <a:moveTo>
                    <a:pt x="2895600" y="0"/>
                  </a:moveTo>
                  <a:lnTo>
                    <a:pt x="0" y="0"/>
                  </a:lnTo>
                  <a:lnTo>
                    <a:pt x="0" y="5146992"/>
                  </a:lnTo>
                  <a:lnTo>
                    <a:pt x="2895600" y="5146992"/>
                  </a:lnTo>
                  <a:lnTo>
                    <a:pt x="2895600" y="0"/>
                  </a:lnTo>
                  <a:close/>
                </a:path>
              </a:pathLst>
            </a:custGeom>
            <a:solidFill>
              <a:srgbClr val="DBDC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17737" y="983762"/>
              <a:ext cx="5623559" cy="51469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75804"/>
              <a:ext cx="2209800" cy="5147310"/>
            </a:xfrm>
            <a:custGeom>
              <a:avLst/>
              <a:gdLst/>
              <a:ahLst/>
              <a:cxnLst/>
              <a:rect l="l" t="t" r="r" b="b"/>
              <a:pathLst>
                <a:path w="2209800" h="5147310">
                  <a:moveTo>
                    <a:pt x="2209800" y="0"/>
                  </a:moveTo>
                  <a:lnTo>
                    <a:pt x="0" y="0"/>
                  </a:lnTo>
                  <a:lnTo>
                    <a:pt x="0" y="5146992"/>
                  </a:lnTo>
                  <a:lnTo>
                    <a:pt x="2209800" y="5146992"/>
                  </a:lnTo>
                  <a:lnTo>
                    <a:pt x="2209800" y="0"/>
                  </a:lnTo>
                  <a:close/>
                </a:path>
              </a:pathLst>
            </a:custGeom>
            <a:solidFill>
              <a:srgbClr val="9596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65541" y="334175"/>
            <a:ext cx="51073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295" dirty="0">
                <a:latin typeface="Tahoma"/>
                <a:cs typeface="Tahoma"/>
              </a:rPr>
              <a:t>Điện </a:t>
            </a:r>
            <a:r>
              <a:rPr b="1" spc="-5" dirty="0">
                <a:latin typeface="Tahoma"/>
                <a:cs typeface="Tahoma"/>
              </a:rPr>
              <a:t>toán đám </a:t>
            </a:r>
            <a:r>
              <a:rPr b="1" spc="-10" dirty="0">
                <a:latin typeface="Tahoma"/>
                <a:cs typeface="Tahoma"/>
              </a:rPr>
              <a:t>mây </a:t>
            </a:r>
            <a:r>
              <a:rPr b="1" spc="-340" dirty="0">
                <a:latin typeface="Tahoma"/>
                <a:cs typeface="Tahoma"/>
              </a:rPr>
              <a:t>của</a:t>
            </a:r>
            <a:r>
              <a:rPr b="1" spc="-210" dirty="0">
                <a:latin typeface="Tahoma"/>
                <a:cs typeface="Tahoma"/>
              </a:rPr>
              <a:t> </a:t>
            </a:r>
            <a:r>
              <a:rPr b="1" spc="-10" dirty="0">
                <a:latin typeface="Tahoma"/>
                <a:cs typeface="Tahoma"/>
              </a:rPr>
              <a:t>EMC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4294967295"/>
          </p:nvPr>
        </p:nvSpPr>
        <p:spPr>
          <a:xfrm>
            <a:off x="5531789" y="6364365"/>
            <a:ext cx="2962909" cy="402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i="0" spc="-5" dirty="0">
                <a:latin typeface="Tahoma"/>
                <a:cs typeface="Tahoma"/>
              </a:rPr>
              <a:t>Bài </a:t>
            </a:r>
            <a:r>
              <a:rPr sz="1200" i="0" dirty="0">
                <a:latin typeface="Tahoma"/>
                <a:cs typeface="Tahoma"/>
              </a:rPr>
              <a:t>2: </a:t>
            </a:r>
            <a:r>
              <a:rPr sz="1200" i="0" spc="-140" dirty="0">
                <a:latin typeface="Tahoma"/>
                <a:cs typeface="Tahoma"/>
              </a:rPr>
              <a:t>Điện </a:t>
            </a:r>
            <a:r>
              <a:rPr sz="1200" i="0" spc="-10" dirty="0">
                <a:latin typeface="Tahoma"/>
                <a:cs typeface="Tahoma"/>
              </a:rPr>
              <a:t>toán </a:t>
            </a:r>
            <a:r>
              <a:rPr sz="1200" i="0" dirty="0">
                <a:latin typeface="Tahoma"/>
                <a:cs typeface="Tahoma"/>
              </a:rPr>
              <a:t>đám </a:t>
            </a:r>
            <a:r>
              <a:rPr sz="1200" i="0" spc="-5" dirty="0">
                <a:latin typeface="Tahoma"/>
                <a:cs typeface="Tahoma"/>
              </a:rPr>
              <a:t>mây </a:t>
            </a:r>
            <a:r>
              <a:rPr sz="1200" i="0" spc="-180" dirty="0">
                <a:latin typeface="Tahoma"/>
                <a:cs typeface="Tahoma"/>
              </a:rPr>
              <a:t>của </a:t>
            </a:r>
            <a:r>
              <a:rPr sz="1200" i="0" spc="-185" dirty="0">
                <a:latin typeface="Tahoma"/>
                <a:cs typeface="Tahoma"/>
              </a:rPr>
              <a:t>một </a:t>
            </a:r>
            <a:r>
              <a:rPr sz="1200" i="0" spc="-275" dirty="0">
                <a:latin typeface="Tahoma"/>
                <a:cs typeface="Tahoma"/>
              </a:rPr>
              <a:t>số </a:t>
            </a:r>
            <a:r>
              <a:rPr sz="1200" i="0" spc="-5" dirty="0">
                <a:latin typeface="Tahoma"/>
                <a:cs typeface="Tahoma"/>
              </a:rPr>
              <a:t>hãng  </a:t>
            </a:r>
            <a:r>
              <a:rPr sz="1200" i="0" spc="-185" dirty="0">
                <a:latin typeface="Tahoma"/>
                <a:cs typeface="Tahoma"/>
              </a:rPr>
              <a:t>nổi </a:t>
            </a:r>
            <a:r>
              <a:rPr sz="1200" i="0" spc="-120" dirty="0">
                <a:latin typeface="Tahoma"/>
                <a:cs typeface="Tahoma"/>
              </a:rPr>
              <a:t>tiếng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24" y="326555"/>
            <a:ext cx="1713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10" dirty="0">
                <a:solidFill>
                  <a:srgbClr val="FF6400"/>
                </a:solidFill>
                <a:latin typeface="Arial"/>
                <a:cs typeface="Arial"/>
              </a:rPr>
              <a:t>EMC </a:t>
            </a:r>
            <a:r>
              <a:rPr b="1" spc="-25" dirty="0">
                <a:solidFill>
                  <a:srgbClr val="FF6400"/>
                </a:solidFill>
                <a:latin typeface="Arial"/>
                <a:cs typeface="Arial"/>
              </a:rPr>
              <a:t>là</a:t>
            </a:r>
            <a:r>
              <a:rPr b="1" spc="40" dirty="0">
                <a:solidFill>
                  <a:srgbClr val="FF6400"/>
                </a:solidFill>
                <a:latin typeface="Arial"/>
                <a:cs typeface="Arial"/>
              </a:rPr>
              <a:t> </a:t>
            </a:r>
            <a:r>
              <a:rPr b="1" spc="-180" dirty="0">
                <a:solidFill>
                  <a:srgbClr val="FF6400"/>
                </a:solidFill>
                <a:latin typeface="Arial"/>
                <a:cs typeface="Arial"/>
              </a:rPr>
              <a:t>ai?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5531789" y="6364365"/>
            <a:ext cx="2962909" cy="402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i="0" spc="-5" dirty="0">
                <a:latin typeface="Tahoma"/>
                <a:cs typeface="Tahoma"/>
              </a:rPr>
              <a:t>Bài </a:t>
            </a:r>
            <a:r>
              <a:rPr sz="1200" i="0" dirty="0">
                <a:latin typeface="Tahoma"/>
                <a:cs typeface="Tahoma"/>
              </a:rPr>
              <a:t>2: </a:t>
            </a:r>
            <a:r>
              <a:rPr sz="1200" i="0" spc="-140" dirty="0">
                <a:latin typeface="Tahoma"/>
                <a:cs typeface="Tahoma"/>
              </a:rPr>
              <a:t>Điện </a:t>
            </a:r>
            <a:r>
              <a:rPr sz="1200" i="0" spc="-10" dirty="0">
                <a:latin typeface="Tahoma"/>
                <a:cs typeface="Tahoma"/>
              </a:rPr>
              <a:t>toán </a:t>
            </a:r>
            <a:r>
              <a:rPr sz="1200" i="0" dirty="0">
                <a:latin typeface="Tahoma"/>
                <a:cs typeface="Tahoma"/>
              </a:rPr>
              <a:t>đám </a:t>
            </a:r>
            <a:r>
              <a:rPr sz="1200" i="0" spc="-5" dirty="0">
                <a:latin typeface="Tahoma"/>
                <a:cs typeface="Tahoma"/>
              </a:rPr>
              <a:t>mây </a:t>
            </a:r>
            <a:r>
              <a:rPr sz="1200" i="0" spc="-180" dirty="0">
                <a:latin typeface="Tahoma"/>
                <a:cs typeface="Tahoma"/>
              </a:rPr>
              <a:t>của </a:t>
            </a:r>
            <a:r>
              <a:rPr sz="1200" i="0" spc="-185" dirty="0">
                <a:latin typeface="Tahoma"/>
                <a:cs typeface="Tahoma"/>
              </a:rPr>
              <a:t>một </a:t>
            </a:r>
            <a:r>
              <a:rPr sz="1200" i="0" spc="-275" dirty="0">
                <a:latin typeface="Tahoma"/>
                <a:cs typeface="Tahoma"/>
              </a:rPr>
              <a:t>số </a:t>
            </a:r>
            <a:r>
              <a:rPr sz="1200" i="0" spc="-5" dirty="0">
                <a:latin typeface="Tahoma"/>
                <a:cs typeface="Tahoma"/>
              </a:rPr>
              <a:t>hãng  </a:t>
            </a:r>
            <a:r>
              <a:rPr sz="1200" i="0" spc="-185" dirty="0">
                <a:latin typeface="Tahoma"/>
                <a:cs typeface="Tahoma"/>
              </a:rPr>
              <a:t>nổi </a:t>
            </a:r>
            <a:r>
              <a:rPr sz="1200" i="0" spc="-120" dirty="0">
                <a:latin typeface="Tahoma"/>
                <a:cs typeface="Tahoma"/>
              </a:rPr>
              <a:t>tiếng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24" y="939774"/>
            <a:ext cx="8016875" cy="3463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marR="236854" indent="-231775" algn="just">
              <a:lnSpc>
                <a:spcPct val="100000"/>
              </a:lnSpc>
              <a:spcBef>
                <a:spcPts val="100"/>
              </a:spcBef>
              <a:buClr>
                <a:srgbClr val="FF6400"/>
              </a:buClr>
              <a:buFont typeface="Wingdings"/>
              <a:buChar char=""/>
              <a:tabLst>
                <a:tab pos="244475" algn="l"/>
              </a:tabLst>
            </a:pPr>
            <a:r>
              <a:rPr sz="2400" spc="-165" dirty="0">
                <a:latin typeface="Arial"/>
                <a:cs typeface="Arial"/>
              </a:rPr>
              <a:t>Là </a:t>
            </a:r>
            <a:r>
              <a:rPr sz="2400" spc="15" dirty="0">
                <a:latin typeface="Arial"/>
                <a:cs typeface="Arial"/>
              </a:rPr>
              <a:t>công </a:t>
            </a:r>
            <a:r>
              <a:rPr sz="2400" spc="50" dirty="0">
                <a:latin typeface="Arial"/>
                <a:cs typeface="Arial"/>
              </a:rPr>
              <a:t>ty </a:t>
            </a:r>
            <a:r>
              <a:rPr sz="2400" spc="60" dirty="0">
                <a:latin typeface="Arial"/>
                <a:cs typeface="Arial"/>
              </a:rPr>
              <a:t>đi </a:t>
            </a:r>
            <a:r>
              <a:rPr sz="2400" spc="-5" dirty="0">
                <a:latin typeface="Arial"/>
                <a:cs typeface="Arial"/>
              </a:rPr>
              <a:t>đầu </a:t>
            </a:r>
            <a:r>
              <a:rPr sz="2400" spc="-65" dirty="0">
                <a:latin typeface="Arial"/>
                <a:cs typeface="Arial"/>
              </a:rPr>
              <a:t>về </a:t>
            </a:r>
            <a:r>
              <a:rPr sz="2400" spc="-105" dirty="0">
                <a:latin typeface="Arial"/>
                <a:cs typeface="Arial"/>
              </a:rPr>
              <a:t>các </a:t>
            </a:r>
            <a:r>
              <a:rPr sz="2400" spc="-95" dirty="0">
                <a:latin typeface="Arial"/>
                <a:cs typeface="Arial"/>
              </a:rPr>
              <a:t>sản </a:t>
            </a:r>
            <a:r>
              <a:rPr sz="2400" spc="-20" dirty="0">
                <a:latin typeface="Arial"/>
                <a:cs typeface="Arial"/>
              </a:rPr>
              <a:t>phẩm, </a:t>
            </a:r>
            <a:r>
              <a:rPr sz="2400" spc="10" dirty="0">
                <a:latin typeface="Arial"/>
                <a:cs typeface="Arial"/>
              </a:rPr>
              <a:t>dịch </a:t>
            </a:r>
            <a:r>
              <a:rPr sz="2400" spc="-15" dirty="0">
                <a:latin typeface="Arial"/>
                <a:cs typeface="Arial"/>
              </a:rPr>
              <a:t>vụ </a:t>
            </a:r>
            <a:r>
              <a:rPr sz="2400" spc="-110" dirty="0">
                <a:latin typeface="Arial"/>
                <a:cs typeface="Arial"/>
              </a:rPr>
              <a:t>và </a:t>
            </a:r>
            <a:r>
              <a:rPr sz="2400" spc="10" dirty="0">
                <a:latin typeface="Arial"/>
                <a:cs typeface="Arial"/>
              </a:rPr>
              <a:t>giải </a:t>
            </a:r>
            <a:r>
              <a:rPr sz="2400" spc="15" dirty="0">
                <a:latin typeface="Arial"/>
                <a:cs typeface="Arial"/>
              </a:rPr>
              <a:t>pháp  </a:t>
            </a:r>
            <a:r>
              <a:rPr sz="2400" spc="-45" dirty="0">
                <a:latin typeface="Arial"/>
                <a:cs typeface="Arial"/>
              </a:rPr>
              <a:t>lưu </a:t>
            </a:r>
            <a:r>
              <a:rPr sz="2400" spc="-5" dirty="0">
                <a:latin typeface="Arial"/>
                <a:cs typeface="Arial"/>
              </a:rPr>
              <a:t>trữ </a:t>
            </a:r>
            <a:r>
              <a:rPr sz="2400" spc="-110" dirty="0">
                <a:latin typeface="Arial"/>
                <a:cs typeface="Arial"/>
              </a:rPr>
              <a:t>và </a:t>
            </a:r>
            <a:r>
              <a:rPr sz="2400" dirty="0">
                <a:latin typeface="Arial"/>
                <a:cs typeface="Arial"/>
              </a:rPr>
              <a:t>quản </a:t>
            </a:r>
            <a:r>
              <a:rPr sz="2400" spc="-5" dirty="0">
                <a:latin typeface="Arial"/>
                <a:cs typeface="Arial"/>
              </a:rPr>
              <a:t>lý </a:t>
            </a:r>
            <a:r>
              <a:rPr sz="2400" spc="65" dirty="0">
                <a:latin typeface="Arial"/>
                <a:cs typeface="Arial"/>
              </a:rPr>
              <a:t>thông </a:t>
            </a:r>
            <a:r>
              <a:rPr sz="2400" spc="15" dirty="0">
                <a:latin typeface="Arial"/>
                <a:cs typeface="Arial"/>
              </a:rPr>
              <a:t>tin, </a:t>
            </a:r>
            <a:r>
              <a:rPr sz="2400" spc="-45" dirty="0">
                <a:latin typeface="Arial"/>
                <a:cs typeface="Arial"/>
              </a:rPr>
              <a:t>đặc </a:t>
            </a:r>
            <a:r>
              <a:rPr sz="2400" spc="45" dirty="0">
                <a:latin typeface="Arial"/>
                <a:cs typeface="Arial"/>
              </a:rPr>
              <a:t>biệt </a:t>
            </a:r>
            <a:r>
              <a:rPr sz="2400" spc="60" dirty="0">
                <a:latin typeface="Arial"/>
                <a:cs typeface="Arial"/>
              </a:rPr>
              <a:t>trong </a:t>
            </a:r>
            <a:r>
              <a:rPr sz="2400" spc="-5" dirty="0">
                <a:latin typeface="Arial"/>
                <a:cs typeface="Arial"/>
              </a:rPr>
              <a:t>lĩnh </a:t>
            </a:r>
            <a:r>
              <a:rPr sz="2400" spc="-114" dirty="0">
                <a:latin typeface="Arial"/>
                <a:cs typeface="Arial"/>
              </a:rPr>
              <a:t>vực </a:t>
            </a:r>
            <a:r>
              <a:rPr sz="2400" spc="15" dirty="0">
                <a:latin typeface="Arial"/>
                <a:cs typeface="Arial"/>
              </a:rPr>
              <a:t>điện  toán </a:t>
            </a:r>
            <a:r>
              <a:rPr sz="2400" spc="10" dirty="0">
                <a:latin typeface="Arial"/>
                <a:cs typeface="Arial"/>
              </a:rPr>
              <a:t>đám </a:t>
            </a:r>
            <a:r>
              <a:rPr sz="2400" spc="-30" dirty="0">
                <a:latin typeface="Arial"/>
                <a:cs typeface="Arial"/>
              </a:rPr>
              <a:t>mây </a:t>
            </a:r>
            <a:r>
              <a:rPr sz="2400" spc="-110" dirty="0">
                <a:latin typeface="Arial"/>
                <a:cs typeface="Arial"/>
              </a:rPr>
              <a:t>và </a:t>
            </a:r>
            <a:r>
              <a:rPr sz="2400" spc="-25" dirty="0">
                <a:latin typeface="Arial"/>
                <a:cs typeface="Arial"/>
              </a:rPr>
              <a:t>ảo</a:t>
            </a:r>
            <a:r>
              <a:rPr sz="2400" spc="10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hóa.</a:t>
            </a:r>
            <a:endParaRPr sz="2400">
              <a:latin typeface="Arial"/>
              <a:cs typeface="Arial"/>
            </a:endParaRPr>
          </a:p>
          <a:p>
            <a:pPr marL="243840" marR="5080" indent="-231775">
              <a:lnSpc>
                <a:spcPct val="100000"/>
              </a:lnSpc>
              <a:spcBef>
                <a:spcPts val="575"/>
              </a:spcBef>
              <a:buClr>
                <a:srgbClr val="FF6400"/>
              </a:buClr>
              <a:buFont typeface="Wingdings"/>
              <a:buChar char=""/>
              <a:tabLst>
                <a:tab pos="244475" algn="l"/>
              </a:tabLst>
            </a:pPr>
            <a:r>
              <a:rPr sz="2400" spc="-55" dirty="0">
                <a:latin typeface="Arial"/>
                <a:cs typeface="Arial"/>
              </a:rPr>
              <a:t>Hệ </a:t>
            </a:r>
            <a:r>
              <a:rPr sz="2400" spc="65" dirty="0">
                <a:latin typeface="Arial"/>
                <a:cs typeface="Arial"/>
              </a:rPr>
              <a:t>thống </a:t>
            </a:r>
            <a:r>
              <a:rPr sz="2400" spc="-30" dirty="0">
                <a:latin typeface="Arial"/>
                <a:cs typeface="Arial"/>
              </a:rPr>
              <a:t>mà </a:t>
            </a:r>
            <a:r>
              <a:rPr sz="2400" spc="-160" dirty="0">
                <a:latin typeface="Arial"/>
                <a:cs typeface="Arial"/>
              </a:rPr>
              <a:t>EMC </a:t>
            </a:r>
            <a:r>
              <a:rPr sz="2400" dirty="0">
                <a:latin typeface="Arial"/>
                <a:cs typeface="Arial"/>
              </a:rPr>
              <a:t>cung </a:t>
            </a:r>
            <a:r>
              <a:rPr sz="2400" spc="-45" dirty="0">
                <a:latin typeface="Arial"/>
                <a:cs typeface="Arial"/>
              </a:rPr>
              <a:t>cấp </a:t>
            </a:r>
            <a:r>
              <a:rPr sz="2400" spc="-5" dirty="0">
                <a:latin typeface="Arial"/>
                <a:cs typeface="Arial"/>
              </a:rPr>
              <a:t>cho </a:t>
            </a:r>
            <a:r>
              <a:rPr sz="2400" spc="25" dirty="0">
                <a:latin typeface="Arial"/>
                <a:cs typeface="Arial"/>
              </a:rPr>
              <a:t>phép </a:t>
            </a:r>
            <a:r>
              <a:rPr sz="2400" spc="-40" dirty="0">
                <a:latin typeface="Arial"/>
                <a:cs typeface="Arial"/>
              </a:rPr>
              <a:t>khách </a:t>
            </a:r>
            <a:r>
              <a:rPr sz="2400" dirty="0">
                <a:latin typeface="Arial"/>
                <a:cs typeface="Arial"/>
              </a:rPr>
              <a:t>hàng </a:t>
            </a:r>
            <a:r>
              <a:rPr sz="2400" spc="-45" dirty="0">
                <a:latin typeface="Arial"/>
                <a:cs typeface="Arial"/>
              </a:rPr>
              <a:t>lưu </a:t>
            </a:r>
            <a:r>
              <a:rPr sz="2400" spc="-5" dirty="0">
                <a:latin typeface="Arial"/>
                <a:cs typeface="Arial"/>
              </a:rPr>
              <a:t>trữ  </a:t>
            </a:r>
            <a:r>
              <a:rPr sz="2400" spc="-60" dirty="0">
                <a:latin typeface="Arial"/>
                <a:cs typeface="Arial"/>
              </a:rPr>
              <a:t>dữ </a:t>
            </a:r>
            <a:r>
              <a:rPr sz="2400" spc="5" dirty="0">
                <a:latin typeface="Arial"/>
                <a:cs typeface="Arial"/>
              </a:rPr>
              <a:t>liệu </a:t>
            </a:r>
            <a:r>
              <a:rPr sz="2400" spc="-65" dirty="0">
                <a:latin typeface="Arial"/>
                <a:cs typeface="Arial"/>
              </a:rPr>
              <a:t>lớn, </a:t>
            </a:r>
            <a:r>
              <a:rPr sz="2400" spc="-5" dirty="0">
                <a:latin typeface="Arial"/>
                <a:cs typeface="Arial"/>
              </a:rPr>
              <a:t>dễ </a:t>
            </a:r>
            <a:r>
              <a:rPr sz="2400" spc="15" dirty="0">
                <a:latin typeface="Arial"/>
                <a:cs typeface="Arial"/>
              </a:rPr>
              <a:t>dàng </a:t>
            </a:r>
            <a:r>
              <a:rPr sz="2400" dirty="0">
                <a:latin typeface="Arial"/>
                <a:cs typeface="Arial"/>
              </a:rPr>
              <a:t>quản </a:t>
            </a:r>
            <a:r>
              <a:rPr sz="2400" spc="-5" dirty="0">
                <a:latin typeface="Arial"/>
                <a:cs typeface="Arial"/>
              </a:rPr>
              <a:t>lý </a:t>
            </a:r>
            <a:r>
              <a:rPr sz="2400" spc="-110" dirty="0">
                <a:latin typeface="Arial"/>
                <a:cs typeface="Arial"/>
              </a:rPr>
              <a:t>và </a:t>
            </a:r>
            <a:r>
              <a:rPr sz="2400" spc="-40" dirty="0">
                <a:latin typeface="Arial"/>
                <a:cs typeface="Arial"/>
              </a:rPr>
              <a:t>mở </a:t>
            </a:r>
            <a:r>
              <a:rPr sz="2400" spc="50" dirty="0">
                <a:latin typeface="Arial"/>
                <a:cs typeface="Arial"/>
              </a:rPr>
              <a:t>rộng </a:t>
            </a:r>
            <a:r>
              <a:rPr sz="2400" spc="-30" dirty="0">
                <a:latin typeface="Arial"/>
                <a:cs typeface="Arial"/>
              </a:rPr>
              <a:t>mà </a:t>
            </a:r>
            <a:r>
              <a:rPr sz="2400" spc="30" dirty="0">
                <a:latin typeface="Arial"/>
                <a:cs typeface="Arial"/>
              </a:rPr>
              <a:t>không </a:t>
            </a:r>
            <a:r>
              <a:rPr sz="2400" spc="-65" dirty="0">
                <a:latin typeface="Arial"/>
                <a:cs typeface="Arial"/>
              </a:rPr>
              <a:t>cần  can </a:t>
            </a:r>
            <a:r>
              <a:rPr sz="2400" spc="35" dirty="0">
                <a:latin typeface="Arial"/>
                <a:cs typeface="Arial"/>
              </a:rPr>
              <a:t>thiệp </a:t>
            </a:r>
            <a:r>
              <a:rPr sz="2400" spc="15" dirty="0">
                <a:latin typeface="Arial"/>
                <a:cs typeface="Arial"/>
              </a:rPr>
              <a:t>bằng </a:t>
            </a:r>
            <a:r>
              <a:rPr sz="2400" spc="-75" dirty="0">
                <a:latin typeface="Arial"/>
                <a:cs typeface="Arial"/>
              </a:rPr>
              <a:t>cách </a:t>
            </a:r>
            <a:r>
              <a:rPr sz="2400" spc="-15" dirty="0">
                <a:latin typeface="Arial"/>
                <a:cs typeface="Arial"/>
              </a:rPr>
              <a:t>backup </a:t>
            </a:r>
            <a:r>
              <a:rPr sz="2400" dirty="0">
                <a:latin typeface="Arial"/>
                <a:cs typeface="Arial"/>
              </a:rPr>
              <a:t>hàng</a:t>
            </a:r>
            <a:r>
              <a:rPr sz="2400" spc="14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ngày.</a:t>
            </a:r>
            <a:endParaRPr sz="2400">
              <a:latin typeface="Arial"/>
              <a:cs typeface="Arial"/>
            </a:endParaRPr>
          </a:p>
          <a:p>
            <a:pPr marL="243840" marR="6350" indent="-231775">
              <a:lnSpc>
                <a:spcPct val="100000"/>
              </a:lnSpc>
              <a:spcBef>
                <a:spcPts val="575"/>
              </a:spcBef>
              <a:buClr>
                <a:srgbClr val="FF6400"/>
              </a:buClr>
              <a:buFont typeface="Wingdings"/>
              <a:buChar char=""/>
              <a:tabLst>
                <a:tab pos="244475" algn="l"/>
              </a:tabLst>
            </a:pPr>
            <a:r>
              <a:rPr sz="2400" spc="-55" dirty="0">
                <a:latin typeface="Arial"/>
                <a:cs typeface="Arial"/>
              </a:rPr>
              <a:t>Hệ </a:t>
            </a:r>
            <a:r>
              <a:rPr sz="2400" spc="65" dirty="0">
                <a:latin typeface="Arial"/>
                <a:cs typeface="Arial"/>
              </a:rPr>
              <a:t>thống </a:t>
            </a:r>
            <a:r>
              <a:rPr sz="2400" spc="-45" dirty="0">
                <a:latin typeface="Arial"/>
                <a:cs typeface="Arial"/>
              </a:rPr>
              <a:t>này </a:t>
            </a:r>
            <a:r>
              <a:rPr sz="2400" spc="-5" dirty="0">
                <a:latin typeface="Arial"/>
                <a:cs typeface="Arial"/>
              </a:rPr>
              <a:t>cho </a:t>
            </a:r>
            <a:r>
              <a:rPr sz="2400" spc="25" dirty="0">
                <a:latin typeface="Arial"/>
                <a:cs typeface="Arial"/>
              </a:rPr>
              <a:t>phép </a:t>
            </a:r>
            <a:r>
              <a:rPr sz="2400" dirty="0">
                <a:latin typeface="Arial"/>
                <a:cs typeface="Arial"/>
              </a:rPr>
              <a:t>nhiều </a:t>
            </a:r>
            <a:r>
              <a:rPr sz="2400" spc="60" dirty="0">
                <a:latin typeface="Arial"/>
                <a:cs typeface="Arial"/>
              </a:rPr>
              <a:t>trung </a:t>
            </a:r>
            <a:r>
              <a:rPr sz="2400" spc="30" dirty="0">
                <a:latin typeface="Arial"/>
                <a:cs typeface="Arial"/>
              </a:rPr>
              <a:t>tâm </a:t>
            </a:r>
            <a:r>
              <a:rPr sz="2400" spc="-60" dirty="0">
                <a:latin typeface="Arial"/>
                <a:cs typeface="Arial"/>
              </a:rPr>
              <a:t>dữ </a:t>
            </a:r>
            <a:r>
              <a:rPr sz="2400" spc="5" dirty="0">
                <a:latin typeface="Arial"/>
                <a:cs typeface="Arial"/>
              </a:rPr>
              <a:t>liệu </a:t>
            </a:r>
            <a:r>
              <a:rPr sz="2400" spc="-60" dirty="0">
                <a:latin typeface="Arial"/>
                <a:cs typeface="Arial"/>
              </a:rPr>
              <a:t>chạy </a:t>
            </a:r>
            <a:r>
              <a:rPr sz="2400" spc="-55" dirty="0">
                <a:latin typeface="Arial"/>
                <a:cs typeface="Arial"/>
              </a:rPr>
              <a:t>như  </a:t>
            </a:r>
            <a:r>
              <a:rPr sz="2400" spc="90" dirty="0">
                <a:latin typeface="Arial"/>
                <a:cs typeface="Arial"/>
              </a:rPr>
              <a:t>một </a:t>
            </a:r>
            <a:r>
              <a:rPr sz="2400" spc="25" dirty="0">
                <a:latin typeface="Arial"/>
                <a:cs typeface="Arial"/>
              </a:rPr>
              <a:t>thể </a:t>
            </a:r>
            <a:r>
              <a:rPr sz="2400" spc="65" dirty="0">
                <a:latin typeface="Arial"/>
                <a:cs typeface="Arial"/>
              </a:rPr>
              <a:t>thống </a:t>
            </a:r>
            <a:r>
              <a:rPr sz="2400" spc="-20" dirty="0">
                <a:latin typeface="Arial"/>
                <a:cs typeface="Arial"/>
              </a:rPr>
              <a:t>nhất, </a:t>
            </a:r>
            <a:r>
              <a:rPr sz="2400" spc="50" dirty="0">
                <a:latin typeface="Arial"/>
                <a:cs typeface="Arial"/>
              </a:rPr>
              <a:t>giúp </a:t>
            </a:r>
            <a:r>
              <a:rPr sz="2400" spc="-5" dirty="0">
                <a:latin typeface="Arial"/>
                <a:cs typeface="Arial"/>
              </a:rPr>
              <a:t>cho </a:t>
            </a:r>
            <a:r>
              <a:rPr sz="2400" spc="-45" dirty="0">
                <a:latin typeface="Arial"/>
                <a:cs typeface="Arial"/>
              </a:rPr>
              <a:t>việc </a:t>
            </a:r>
            <a:r>
              <a:rPr sz="2400" spc="-5" dirty="0">
                <a:latin typeface="Arial"/>
                <a:cs typeface="Arial"/>
              </a:rPr>
              <a:t>cho </a:t>
            </a:r>
            <a:r>
              <a:rPr sz="2400" dirty="0">
                <a:latin typeface="Arial"/>
                <a:cs typeface="Arial"/>
              </a:rPr>
              <a:t>quản </a:t>
            </a:r>
            <a:r>
              <a:rPr sz="2400" spc="-5" dirty="0">
                <a:latin typeface="Arial"/>
                <a:cs typeface="Arial"/>
              </a:rPr>
              <a:t>lý dễ </a:t>
            </a:r>
            <a:r>
              <a:rPr sz="2400" spc="15" dirty="0">
                <a:latin typeface="Arial"/>
                <a:cs typeface="Arial"/>
              </a:rPr>
              <a:t>dàng  </a:t>
            </a:r>
            <a:r>
              <a:rPr sz="2400" spc="-35" dirty="0">
                <a:latin typeface="Arial"/>
                <a:cs typeface="Arial"/>
              </a:rPr>
              <a:t>hơn </a:t>
            </a:r>
            <a:r>
              <a:rPr sz="2400" spc="-110" dirty="0">
                <a:latin typeface="Arial"/>
                <a:cs typeface="Arial"/>
              </a:rPr>
              <a:t>và </a:t>
            </a:r>
            <a:r>
              <a:rPr sz="2400" dirty="0">
                <a:latin typeface="Arial"/>
                <a:cs typeface="Arial"/>
              </a:rPr>
              <a:t>hiệu </a:t>
            </a:r>
            <a:r>
              <a:rPr sz="2400" spc="-10" dirty="0">
                <a:latin typeface="Arial"/>
                <a:cs typeface="Arial"/>
              </a:rPr>
              <a:t>quả</a:t>
            </a:r>
            <a:r>
              <a:rPr sz="2400" spc="16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hơn.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24" y="326555"/>
            <a:ext cx="32258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30" dirty="0">
                <a:solidFill>
                  <a:srgbClr val="FF6400"/>
                </a:solidFill>
                <a:latin typeface="Arial"/>
                <a:cs typeface="Arial"/>
              </a:rPr>
              <a:t>Về </a:t>
            </a:r>
            <a:r>
              <a:rPr b="1" spc="50" dirty="0">
                <a:solidFill>
                  <a:srgbClr val="FF6400"/>
                </a:solidFill>
                <a:latin typeface="Arial"/>
                <a:cs typeface="Arial"/>
              </a:rPr>
              <a:t>mặt </a:t>
            </a:r>
            <a:r>
              <a:rPr b="1" spc="-60" dirty="0">
                <a:solidFill>
                  <a:srgbClr val="FF6400"/>
                </a:solidFill>
                <a:latin typeface="Arial"/>
                <a:cs typeface="Arial"/>
              </a:rPr>
              <a:t>công</a:t>
            </a:r>
            <a:r>
              <a:rPr b="1" spc="-55" dirty="0">
                <a:solidFill>
                  <a:srgbClr val="FF6400"/>
                </a:solidFill>
                <a:latin typeface="Arial"/>
                <a:cs typeface="Arial"/>
              </a:rPr>
              <a:t> </a:t>
            </a:r>
            <a:r>
              <a:rPr b="1" spc="-114" dirty="0">
                <a:solidFill>
                  <a:srgbClr val="FF6400"/>
                </a:solidFill>
                <a:latin typeface="Arial"/>
                <a:cs typeface="Arial"/>
              </a:rPr>
              <a:t>nghệ?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5531789" y="6364365"/>
            <a:ext cx="2962909" cy="402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i="0" spc="-5" dirty="0">
                <a:latin typeface="Tahoma"/>
                <a:cs typeface="Tahoma"/>
              </a:rPr>
              <a:t>Bài </a:t>
            </a:r>
            <a:r>
              <a:rPr sz="1200" i="0" dirty="0">
                <a:latin typeface="Tahoma"/>
                <a:cs typeface="Tahoma"/>
              </a:rPr>
              <a:t>2: </a:t>
            </a:r>
            <a:r>
              <a:rPr sz="1200" i="0" spc="-140" dirty="0">
                <a:latin typeface="Tahoma"/>
                <a:cs typeface="Tahoma"/>
              </a:rPr>
              <a:t>Điện </a:t>
            </a:r>
            <a:r>
              <a:rPr sz="1200" i="0" spc="-10" dirty="0">
                <a:latin typeface="Tahoma"/>
                <a:cs typeface="Tahoma"/>
              </a:rPr>
              <a:t>toán </a:t>
            </a:r>
            <a:r>
              <a:rPr sz="1200" i="0" dirty="0">
                <a:latin typeface="Tahoma"/>
                <a:cs typeface="Tahoma"/>
              </a:rPr>
              <a:t>đám </a:t>
            </a:r>
            <a:r>
              <a:rPr sz="1200" i="0" spc="-5" dirty="0">
                <a:latin typeface="Tahoma"/>
                <a:cs typeface="Tahoma"/>
              </a:rPr>
              <a:t>mây </a:t>
            </a:r>
            <a:r>
              <a:rPr sz="1200" i="0" spc="-180" dirty="0">
                <a:latin typeface="Tahoma"/>
                <a:cs typeface="Tahoma"/>
              </a:rPr>
              <a:t>của </a:t>
            </a:r>
            <a:r>
              <a:rPr sz="1200" i="0" spc="-185" dirty="0">
                <a:latin typeface="Tahoma"/>
                <a:cs typeface="Tahoma"/>
              </a:rPr>
              <a:t>một </a:t>
            </a:r>
            <a:r>
              <a:rPr sz="1200" i="0" spc="-275" dirty="0">
                <a:latin typeface="Tahoma"/>
                <a:cs typeface="Tahoma"/>
              </a:rPr>
              <a:t>số </a:t>
            </a:r>
            <a:r>
              <a:rPr sz="1200" i="0" spc="-5" dirty="0">
                <a:latin typeface="Tahoma"/>
                <a:cs typeface="Tahoma"/>
              </a:rPr>
              <a:t>hãng  </a:t>
            </a:r>
            <a:r>
              <a:rPr sz="1200" i="0" spc="-185" dirty="0">
                <a:latin typeface="Tahoma"/>
                <a:cs typeface="Tahoma"/>
              </a:rPr>
              <a:t>nổi </a:t>
            </a:r>
            <a:r>
              <a:rPr sz="1200" i="0" spc="-120" dirty="0">
                <a:latin typeface="Tahoma"/>
                <a:cs typeface="Tahoma"/>
              </a:rPr>
              <a:t>tiếng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24" y="939774"/>
            <a:ext cx="8073390" cy="4648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spc="-160" dirty="0">
                <a:latin typeface="Arial"/>
                <a:cs typeface="Arial"/>
              </a:rPr>
              <a:t>EMC </a:t>
            </a:r>
            <a:r>
              <a:rPr sz="2400" spc="-15" dirty="0">
                <a:latin typeface="Arial"/>
                <a:cs typeface="Arial"/>
              </a:rPr>
              <a:t>có </a:t>
            </a:r>
            <a:r>
              <a:rPr sz="2400" spc="35" dirty="0">
                <a:latin typeface="Arial"/>
                <a:cs typeface="Arial"/>
              </a:rPr>
              <a:t>tầm </a:t>
            </a:r>
            <a:r>
              <a:rPr sz="2400" spc="-65" dirty="0">
                <a:latin typeface="Arial"/>
                <a:cs typeface="Arial"/>
              </a:rPr>
              <a:t>vượt </a:t>
            </a:r>
            <a:r>
              <a:rPr sz="2400" spc="-110" dirty="0">
                <a:latin typeface="Arial"/>
                <a:cs typeface="Arial"/>
              </a:rPr>
              <a:t>xa </a:t>
            </a:r>
            <a:r>
              <a:rPr sz="2400" spc="-50" dirty="0">
                <a:latin typeface="Arial"/>
                <a:cs typeface="Arial"/>
              </a:rPr>
              <a:t>việc </a:t>
            </a:r>
            <a:r>
              <a:rPr sz="2400" dirty="0">
                <a:latin typeface="Arial"/>
                <a:cs typeface="Arial"/>
              </a:rPr>
              <a:t>quản </a:t>
            </a:r>
            <a:r>
              <a:rPr sz="2400" spc="5" dirty="0">
                <a:latin typeface="Arial"/>
                <a:cs typeface="Arial"/>
              </a:rPr>
              <a:t>lý </a:t>
            </a:r>
            <a:r>
              <a:rPr sz="2400" spc="60" dirty="0">
                <a:latin typeface="Arial"/>
                <a:cs typeface="Arial"/>
              </a:rPr>
              <a:t>trung </a:t>
            </a:r>
            <a:r>
              <a:rPr sz="2400" spc="35" dirty="0">
                <a:latin typeface="Arial"/>
                <a:cs typeface="Arial"/>
              </a:rPr>
              <a:t>tâm </a:t>
            </a:r>
            <a:r>
              <a:rPr sz="2400" spc="-60" dirty="0">
                <a:latin typeface="Arial"/>
                <a:cs typeface="Arial"/>
              </a:rPr>
              <a:t>dữ </a:t>
            </a:r>
            <a:r>
              <a:rPr sz="2400" spc="5" dirty="0">
                <a:latin typeface="Arial"/>
                <a:cs typeface="Arial"/>
              </a:rPr>
              <a:t>liệu </a:t>
            </a:r>
            <a:r>
              <a:rPr sz="2400" spc="-20" dirty="0">
                <a:latin typeface="Arial"/>
                <a:cs typeface="Arial"/>
              </a:rPr>
              <a:t>ảo</a:t>
            </a:r>
            <a:r>
              <a:rPr sz="2400" spc="434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hóa.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2400" spc="-155" dirty="0">
                <a:latin typeface="Arial"/>
                <a:cs typeface="Arial"/>
              </a:rPr>
              <a:t>Các </a:t>
            </a:r>
            <a:r>
              <a:rPr sz="2400" spc="-5" dirty="0">
                <a:latin typeface="Arial"/>
                <a:cs typeface="Arial"/>
              </a:rPr>
              <a:t>lĩnh </a:t>
            </a:r>
            <a:r>
              <a:rPr sz="2400" spc="-114" dirty="0">
                <a:latin typeface="Arial"/>
                <a:cs typeface="Arial"/>
              </a:rPr>
              <a:t>vực </a:t>
            </a:r>
            <a:r>
              <a:rPr sz="2400" spc="-50" dirty="0">
                <a:latin typeface="Arial"/>
                <a:cs typeface="Arial"/>
              </a:rPr>
              <a:t>khác </a:t>
            </a:r>
            <a:r>
              <a:rPr sz="2400" spc="-65" dirty="0">
                <a:latin typeface="Arial"/>
                <a:cs typeface="Arial"/>
              </a:rPr>
              <a:t>của </a:t>
            </a:r>
            <a:r>
              <a:rPr sz="2400" spc="45" dirty="0">
                <a:latin typeface="Arial"/>
                <a:cs typeface="Arial"/>
              </a:rPr>
              <a:t>họ </a:t>
            </a:r>
            <a:r>
              <a:rPr sz="2400" spc="-5" dirty="0">
                <a:latin typeface="Arial"/>
                <a:cs typeface="Arial"/>
              </a:rPr>
              <a:t>bao</a:t>
            </a:r>
            <a:r>
              <a:rPr sz="2400" spc="38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gồm:</a:t>
            </a:r>
            <a:endParaRPr sz="2400">
              <a:latin typeface="Arial"/>
              <a:cs typeface="Arial"/>
            </a:endParaRPr>
          </a:p>
          <a:p>
            <a:pPr marL="650240" marR="5080" indent="-344170" algn="just">
              <a:lnSpc>
                <a:spcPct val="100000"/>
              </a:lnSpc>
              <a:spcBef>
                <a:spcPts val="405"/>
              </a:spcBef>
              <a:buClr>
                <a:srgbClr val="FF6400"/>
              </a:buClr>
              <a:buFont typeface="Wingdings"/>
              <a:buChar char=""/>
              <a:tabLst>
                <a:tab pos="650240" algn="l"/>
              </a:tabLst>
            </a:pPr>
            <a:r>
              <a:rPr sz="2200" b="1" spc="-125" dirty="0">
                <a:latin typeface="Arial"/>
                <a:cs typeface="Arial"/>
              </a:rPr>
              <a:t>Lưu </a:t>
            </a:r>
            <a:r>
              <a:rPr sz="2200" b="1" spc="-35" dirty="0">
                <a:latin typeface="Arial"/>
                <a:cs typeface="Arial"/>
              </a:rPr>
              <a:t>trữ: </a:t>
            </a:r>
            <a:r>
              <a:rPr sz="2200" spc="-30" dirty="0">
                <a:latin typeface="Arial"/>
                <a:cs typeface="Arial"/>
              </a:rPr>
              <a:t>Cung </a:t>
            </a:r>
            <a:r>
              <a:rPr sz="2200" spc="-45" dirty="0">
                <a:latin typeface="Arial"/>
                <a:cs typeface="Arial"/>
              </a:rPr>
              <a:t>cấp </a:t>
            </a:r>
            <a:r>
              <a:rPr sz="2200" spc="-70" dirty="0">
                <a:latin typeface="Arial"/>
                <a:cs typeface="Arial"/>
              </a:rPr>
              <a:t>cách </a:t>
            </a:r>
            <a:r>
              <a:rPr sz="2200" spc="30" dirty="0">
                <a:latin typeface="Arial"/>
                <a:cs typeface="Arial"/>
              </a:rPr>
              <a:t>tạo </a:t>
            </a:r>
            <a:r>
              <a:rPr sz="2200" spc="20" dirty="0">
                <a:latin typeface="Arial"/>
                <a:cs typeface="Arial"/>
              </a:rPr>
              <a:t>file </a:t>
            </a:r>
            <a:r>
              <a:rPr sz="2200" spc="-45" dirty="0">
                <a:latin typeface="Arial"/>
                <a:cs typeface="Arial"/>
              </a:rPr>
              <a:t>lưu </a:t>
            </a:r>
            <a:r>
              <a:rPr sz="2200" spc="-5" dirty="0">
                <a:latin typeface="Arial"/>
                <a:cs typeface="Arial"/>
              </a:rPr>
              <a:t>trữ </a:t>
            </a:r>
            <a:r>
              <a:rPr sz="2200" spc="-30" dirty="0">
                <a:latin typeface="Arial"/>
                <a:cs typeface="Arial"/>
              </a:rPr>
              <a:t>trực </a:t>
            </a:r>
            <a:r>
              <a:rPr sz="2200" spc="-15" dirty="0">
                <a:latin typeface="Arial"/>
                <a:cs typeface="Arial"/>
              </a:rPr>
              <a:t>tuyến, </a:t>
            </a:r>
            <a:r>
              <a:rPr sz="2200" spc="-5" dirty="0">
                <a:latin typeface="Arial"/>
                <a:cs typeface="Arial"/>
              </a:rPr>
              <a:t>cho </a:t>
            </a:r>
            <a:r>
              <a:rPr sz="2200" spc="15" dirty="0">
                <a:latin typeface="Arial"/>
                <a:cs typeface="Arial"/>
              </a:rPr>
              <a:t>phép  </a:t>
            </a:r>
            <a:r>
              <a:rPr sz="2200" spc="-75" dirty="0">
                <a:latin typeface="Arial"/>
                <a:cs typeface="Arial"/>
              </a:rPr>
              <a:t>sao </a:t>
            </a:r>
            <a:r>
              <a:rPr sz="2200" spc="-45" dirty="0">
                <a:latin typeface="Arial"/>
                <a:cs typeface="Arial"/>
              </a:rPr>
              <a:t>lưu </a:t>
            </a:r>
            <a:r>
              <a:rPr sz="2200" spc="-95" dirty="0">
                <a:latin typeface="Arial"/>
                <a:cs typeface="Arial"/>
              </a:rPr>
              <a:t>và </a:t>
            </a:r>
            <a:r>
              <a:rPr sz="2200" spc="5" dirty="0">
                <a:latin typeface="Arial"/>
                <a:cs typeface="Arial"/>
              </a:rPr>
              <a:t>phục </a:t>
            </a:r>
            <a:r>
              <a:rPr sz="2200" spc="40" dirty="0">
                <a:latin typeface="Arial"/>
                <a:cs typeface="Arial"/>
              </a:rPr>
              <a:t>hồi </a:t>
            </a:r>
            <a:r>
              <a:rPr sz="2200" spc="-60" dirty="0">
                <a:latin typeface="Arial"/>
                <a:cs typeface="Arial"/>
              </a:rPr>
              <a:t>dữ </a:t>
            </a:r>
            <a:r>
              <a:rPr sz="2200" spc="5" dirty="0">
                <a:latin typeface="Arial"/>
                <a:cs typeface="Arial"/>
              </a:rPr>
              <a:t>liệu </a:t>
            </a:r>
            <a:r>
              <a:rPr sz="2200" spc="-10" dirty="0">
                <a:latin typeface="Arial"/>
                <a:cs typeface="Arial"/>
              </a:rPr>
              <a:t>nhanh</a:t>
            </a:r>
            <a:r>
              <a:rPr sz="2200" spc="175" dirty="0">
                <a:latin typeface="Arial"/>
                <a:cs typeface="Arial"/>
              </a:rPr>
              <a:t> </a:t>
            </a:r>
            <a:r>
              <a:rPr sz="2200" spc="-60" dirty="0">
                <a:latin typeface="Arial"/>
                <a:cs typeface="Arial"/>
              </a:rPr>
              <a:t>hơn.</a:t>
            </a:r>
            <a:endParaRPr sz="2200">
              <a:latin typeface="Arial"/>
              <a:cs typeface="Arial"/>
            </a:endParaRPr>
          </a:p>
          <a:p>
            <a:pPr marL="650240" marR="6350" indent="-343535" algn="just">
              <a:lnSpc>
                <a:spcPct val="100000"/>
              </a:lnSpc>
              <a:spcBef>
                <a:spcPts val="395"/>
              </a:spcBef>
              <a:buClr>
                <a:srgbClr val="FF6400"/>
              </a:buClr>
              <a:buFont typeface="Wingdings"/>
              <a:buChar char=""/>
              <a:tabLst>
                <a:tab pos="650875" algn="l"/>
              </a:tabLst>
            </a:pPr>
            <a:r>
              <a:rPr sz="2200" b="1" spc="-90" dirty="0">
                <a:latin typeface="Arial"/>
                <a:cs typeface="Arial"/>
              </a:rPr>
              <a:t>Sao </a:t>
            </a:r>
            <a:r>
              <a:rPr sz="2200" b="1" spc="-45" dirty="0">
                <a:latin typeface="Arial"/>
                <a:cs typeface="Arial"/>
              </a:rPr>
              <a:t>lưu </a:t>
            </a:r>
            <a:r>
              <a:rPr sz="2200" b="1" spc="-55" dirty="0">
                <a:latin typeface="Arial"/>
                <a:cs typeface="Arial"/>
              </a:rPr>
              <a:t>và phục </a:t>
            </a:r>
            <a:r>
              <a:rPr sz="2200" b="1" spc="-40" dirty="0">
                <a:latin typeface="Arial"/>
                <a:cs typeface="Arial"/>
              </a:rPr>
              <a:t>hồi: </a:t>
            </a:r>
            <a:r>
              <a:rPr sz="2200" spc="-150" dirty="0">
                <a:latin typeface="Arial"/>
                <a:cs typeface="Arial"/>
              </a:rPr>
              <a:t>EMC </a:t>
            </a:r>
            <a:r>
              <a:rPr sz="2200" spc="-175" dirty="0">
                <a:latin typeface="Arial"/>
                <a:cs typeface="Arial"/>
              </a:rPr>
              <a:t>sử </a:t>
            </a:r>
            <a:r>
              <a:rPr sz="2200" spc="45" dirty="0">
                <a:latin typeface="Arial"/>
                <a:cs typeface="Arial"/>
              </a:rPr>
              <a:t>dụng </a:t>
            </a:r>
            <a:r>
              <a:rPr sz="2200" dirty="0">
                <a:latin typeface="Arial"/>
                <a:cs typeface="Arial"/>
              </a:rPr>
              <a:t>nhiều </a:t>
            </a:r>
            <a:r>
              <a:rPr sz="2200" spc="15" dirty="0">
                <a:latin typeface="Arial"/>
                <a:cs typeface="Arial"/>
              </a:rPr>
              <a:t>công </a:t>
            </a:r>
            <a:r>
              <a:rPr sz="2200" spc="-35" dirty="0">
                <a:latin typeface="Arial"/>
                <a:cs typeface="Arial"/>
              </a:rPr>
              <a:t>cụ </a:t>
            </a:r>
            <a:r>
              <a:rPr sz="2200" spc="10" dirty="0">
                <a:latin typeface="Arial"/>
                <a:cs typeface="Arial"/>
              </a:rPr>
              <a:t>kết </a:t>
            </a:r>
            <a:r>
              <a:rPr sz="2200" spc="-20" dirty="0">
                <a:latin typeface="Arial"/>
                <a:cs typeface="Arial"/>
              </a:rPr>
              <a:t>hợp  </a:t>
            </a:r>
            <a:r>
              <a:rPr sz="2200" spc="-5" dirty="0">
                <a:latin typeface="Arial"/>
                <a:cs typeface="Arial"/>
              </a:rPr>
              <a:t>để </a:t>
            </a:r>
            <a:r>
              <a:rPr sz="2200" spc="10" dirty="0">
                <a:latin typeface="Arial"/>
                <a:cs typeface="Arial"/>
              </a:rPr>
              <a:t>đảm bảo </a:t>
            </a:r>
            <a:r>
              <a:rPr sz="2200" spc="-10" dirty="0">
                <a:latin typeface="Arial"/>
                <a:cs typeface="Arial"/>
              </a:rPr>
              <a:t>bạn </a:t>
            </a:r>
            <a:r>
              <a:rPr sz="2200" spc="-15" dirty="0">
                <a:latin typeface="Arial"/>
                <a:cs typeface="Arial"/>
              </a:rPr>
              <a:t>có </a:t>
            </a:r>
            <a:r>
              <a:rPr sz="2200" spc="90" dirty="0">
                <a:latin typeface="Arial"/>
                <a:cs typeface="Arial"/>
              </a:rPr>
              <a:t>một </a:t>
            </a:r>
            <a:r>
              <a:rPr sz="2200" spc="-10" dirty="0">
                <a:latin typeface="Arial"/>
                <a:cs typeface="Arial"/>
              </a:rPr>
              <a:t>bản </a:t>
            </a:r>
            <a:r>
              <a:rPr sz="2200" spc="-70" dirty="0">
                <a:latin typeface="Arial"/>
                <a:cs typeface="Arial"/>
              </a:rPr>
              <a:t>sao </a:t>
            </a:r>
            <a:r>
              <a:rPr sz="2200" spc="-45" dirty="0">
                <a:latin typeface="Arial"/>
                <a:cs typeface="Arial"/>
              </a:rPr>
              <a:t>lưu </a:t>
            </a:r>
            <a:r>
              <a:rPr sz="2200" spc="-25" dirty="0">
                <a:latin typeface="Arial"/>
                <a:cs typeface="Arial"/>
              </a:rPr>
              <a:t>đầy </a:t>
            </a:r>
            <a:r>
              <a:rPr sz="2200" spc="40" dirty="0">
                <a:latin typeface="Arial"/>
                <a:cs typeface="Arial"/>
              </a:rPr>
              <a:t>đủ </a:t>
            </a:r>
            <a:r>
              <a:rPr sz="2200" spc="-95" dirty="0">
                <a:latin typeface="Arial"/>
                <a:cs typeface="Arial"/>
              </a:rPr>
              <a:t>và </a:t>
            </a:r>
            <a:r>
              <a:rPr sz="2200" spc="-70" dirty="0">
                <a:latin typeface="Arial"/>
                <a:cs typeface="Arial"/>
              </a:rPr>
              <a:t>chắc </a:t>
            </a:r>
            <a:r>
              <a:rPr sz="2200" spc="-45" dirty="0">
                <a:latin typeface="Arial"/>
                <a:cs typeface="Arial"/>
              </a:rPr>
              <a:t>chắn  </a:t>
            </a:r>
            <a:r>
              <a:rPr sz="2200" spc="-15" dirty="0">
                <a:latin typeface="Arial"/>
                <a:cs typeface="Arial"/>
              </a:rPr>
              <a:t>nhất.</a:t>
            </a:r>
            <a:endParaRPr sz="2200">
              <a:latin typeface="Arial"/>
              <a:cs typeface="Arial"/>
            </a:endParaRPr>
          </a:p>
          <a:p>
            <a:pPr marL="650240" marR="5080" indent="-342265" algn="just">
              <a:lnSpc>
                <a:spcPct val="100000"/>
              </a:lnSpc>
              <a:spcBef>
                <a:spcPts val="405"/>
              </a:spcBef>
              <a:buClr>
                <a:srgbClr val="FF6400"/>
              </a:buClr>
              <a:buFont typeface="Wingdings"/>
              <a:buChar char=""/>
              <a:tabLst>
                <a:tab pos="652145" algn="l"/>
              </a:tabLst>
            </a:pPr>
            <a:r>
              <a:rPr sz="2200" b="1" spc="-35" dirty="0">
                <a:latin typeface="Arial"/>
                <a:cs typeface="Arial"/>
              </a:rPr>
              <a:t>Quản </a:t>
            </a:r>
            <a:r>
              <a:rPr sz="2200" b="1" spc="-10" dirty="0">
                <a:latin typeface="Arial"/>
                <a:cs typeface="Arial"/>
              </a:rPr>
              <a:t>lý </a:t>
            </a:r>
            <a:r>
              <a:rPr sz="2200" b="1" dirty="0">
                <a:latin typeface="Arial"/>
                <a:cs typeface="Arial"/>
              </a:rPr>
              <a:t>nội </a:t>
            </a:r>
            <a:r>
              <a:rPr sz="2200" b="1" spc="-30" dirty="0">
                <a:latin typeface="Arial"/>
                <a:cs typeface="Arial"/>
              </a:rPr>
              <a:t>dung: </a:t>
            </a:r>
            <a:r>
              <a:rPr sz="2200" spc="-145" dirty="0">
                <a:latin typeface="Arial"/>
                <a:cs typeface="Arial"/>
              </a:rPr>
              <a:t>Các </a:t>
            </a:r>
            <a:r>
              <a:rPr sz="2200" spc="15" dirty="0">
                <a:latin typeface="Arial"/>
                <a:cs typeface="Arial"/>
              </a:rPr>
              <a:t>giải </a:t>
            </a:r>
            <a:r>
              <a:rPr sz="2200" spc="10" dirty="0">
                <a:latin typeface="Arial"/>
                <a:cs typeface="Arial"/>
              </a:rPr>
              <a:t>pháp </a:t>
            </a:r>
            <a:r>
              <a:rPr sz="2200" spc="-5" dirty="0">
                <a:latin typeface="Arial"/>
                <a:cs typeface="Arial"/>
              </a:rPr>
              <a:t>quản </a:t>
            </a:r>
            <a:r>
              <a:rPr sz="2200" dirty="0">
                <a:latin typeface="Arial"/>
                <a:cs typeface="Arial"/>
              </a:rPr>
              <a:t>lý </a:t>
            </a:r>
            <a:r>
              <a:rPr sz="2200" spc="45" dirty="0">
                <a:latin typeface="Arial"/>
                <a:cs typeface="Arial"/>
              </a:rPr>
              <a:t>nội </a:t>
            </a:r>
            <a:r>
              <a:rPr sz="2200" spc="40" dirty="0">
                <a:latin typeface="Arial"/>
                <a:cs typeface="Arial"/>
              </a:rPr>
              <a:t>dung </a:t>
            </a:r>
            <a:r>
              <a:rPr sz="2200" spc="-85" dirty="0">
                <a:latin typeface="Arial"/>
                <a:cs typeface="Arial"/>
              </a:rPr>
              <a:t>được  </a:t>
            </a:r>
            <a:r>
              <a:rPr sz="2200" spc="5" dirty="0">
                <a:latin typeface="Arial"/>
                <a:cs typeface="Arial"/>
              </a:rPr>
              <a:t>cung </a:t>
            </a:r>
            <a:r>
              <a:rPr sz="2200" spc="-45" dirty="0">
                <a:latin typeface="Arial"/>
                <a:cs typeface="Arial"/>
              </a:rPr>
              <a:t>cấp </a:t>
            </a:r>
            <a:r>
              <a:rPr sz="2200" spc="45" dirty="0">
                <a:latin typeface="Arial"/>
                <a:cs typeface="Arial"/>
              </a:rPr>
              <a:t>giúp </a:t>
            </a:r>
            <a:r>
              <a:rPr sz="2200" spc="10" dirty="0">
                <a:latin typeface="Arial"/>
                <a:cs typeface="Arial"/>
              </a:rPr>
              <a:t>giảm </a:t>
            </a:r>
            <a:r>
              <a:rPr sz="2200" spc="30" dirty="0">
                <a:latin typeface="Arial"/>
                <a:cs typeface="Arial"/>
              </a:rPr>
              <a:t>thiểu rủi </a:t>
            </a:r>
            <a:r>
              <a:rPr sz="2200" spc="35" dirty="0">
                <a:latin typeface="Arial"/>
                <a:cs typeface="Arial"/>
              </a:rPr>
              <a:t>ro </a:t>
            </a:r>
            <a:r>
              <a:rPr sz="2200" spc="-25" dirty="0">
                <a:latin typeface="Arial"/>
                <a:cs typeface="Arial"/>
              </a:rPr>
              <a:t>mà </a:t>
            </a:r>
            <a:r>
              <a:rPr sz="2200" spc="30" dirty="0">
                <a:latin typeface="Arial"/>
                <a:cs typeface="Arial"/>
              </a:rPr>
              <a:t>không </a:t>
            </a:r>
            <a:r>
              <a:rPr sz="2200" spc="-25" dirty="0">
                <a:latin typeface="Arial"/>
                <a:cs typeface="Arial"/>
              </a:rPr>
              <a:t>áp </a:t>
            </a:r>
            <a:r>
              <a:rPr sz="2200" spc="30" dirty="0">
                <a:latin typeface="Arial"/>
                <a:cs typeface="Arial"/>
              </a:rPr>
              <a:t>đặt </a:t>
            </a:r>
            <a:r>
              <a:rPr sz="2200" spc="15" dirty="0">
                <a:latin typeface="Arial"/>
                <a:cs typeface="Arial"/>
              </a:rPr>
              <a:t>công  </a:t>
            </a:r>
            <a:r>
              <a:rPr sz="2200" spc="5" dirty="0">
                <a:latin typeface="Arial"/>
                <a:cs typeface="Arial"/>
              </a:rPr>
              <a:t>nghệ </a:t>
            </a:r>
            <a:r>
              <a:rPr sz="2200" spc="-10" dirty="0">
                <a:latin typeface="Arial"/>
                <a:cs typeface="Arial"/>
              </a:rPr>
              <a:t>quá </a:t>
            </a:r>
            <a:r>
              <a:rPr sz="2200" spc="-50" dirty="0">
                <a:latin typeface="Arial"/>
                <a:cs typeface="Arial"/>
              </a:rPr>
              <a:t>phức </a:t>
            </a:r>
            <a:r>
              <a:rPr sz="2200" spc="25" dirty="0">
                <a:latin typeface="Arial"/>
                <a:cs typeface="Arial"/>
              </a:rPr>
              <a:t>tạp </a:t>
            </a:r>
            <a:r>
              <a:rPr sz="2200" spc="-5" dirty="0">
                <a:latin typeface="Arial"/>
                <a:cs typeface="Arial"/>
              </a:rPr>
              <a:t>cho </a:t>
            </a:r>
            <a:r>
              <a:rPr sz="2200" spc="15" dirty="0">
                <a:latin typeface="Arial"/>
                <a:cs typeface="Arial"/>
              </a:rPr>
              <a:t>công </a:t>
            </a:r>
            <a:r>
              <a:rPr sz="2200" spc="45" dirty="0">
                <a:latin typeface="Arial"/>
                <a:cs typeface="Arial"/>
              </a:rPr>
              <a:t>ty </a:t>
            </a:r>
            <a:r>
              <a:rPr sz="2200" spc="-60" dirty="0">
                <a:latin typeface="Arial"/>
                <a:cs typeface="Arial"/>
              </a:rPr>
              <a:t>của</a:t>
            </a:r>
            <a:r>
              <a:rPr sz="2200" spc="-100" dirty="0">
                <a:latin typeface="Arial"/>
                <a:cs typeface="Arial"/>
              </a:rPr>
              <a:t> </a:t>
            </a:r>
            <a:r>
              <a:rPr sz="2200" spc="-40" dirty="0">
                <a:latin typeface="Arial"/>
                <a:cs typeface="Arial"/>
              </a:rPr>
              <a:t>bạn.</a:t>
            </a:r>
            <a:endParaRPr sz="2200">
              <a:latin typeface="Arial"/>
              <a:cs typeface="Arial"/>
            </a:endParaRPr>
          </a:p>
          <a:p>
            <a:pPr marL="650875" marR="7620" indent="-344170" algn="just">
              <a:lnSpc>
                <a:spcPct val="100000"/>
              </a:lnSpc>
              <a:spcBef>
                <a:spcPts val="400"/>
              </a:spcBef>
              <a:buClr>
                <a:srgbClr val="FF6400"/>
              </a:buClr>
              <a:buFont typeface="Wingdings"/>
              <a:buChar char=""/>
              <a:tabLst>
                <a:tab pos="650875" algn="l"/>
              </a:tabLst>
            </a:pPr>
            <a:r>
              <a:rPr sz="2200" b="1" spc="-35" dirty="0">
                <a:latin typeface="Arial"/>
                <a:cs typeface="Arial"/>
              </a:rPr>
              <a:t>Quản </a:t>
            </a:r>
            <a:r>
              <a:rPr sz="2200" b="1" spc="-10" dirty="0">
                <a:latin typeface="Arial"/>
                <a:cs typeface="Arial"/>
              </a:rPr>
              <a:t>lý </a:t>
            </a:r>
            <a:r>
              <a:rPr sz="2200" b="1" spc="15" dirty="0">
                <a:latin typeface="Arial"/>
                <a:cs typeface="Arial"/>
              </a:rPr>
              <a:t>thông </a:t>
            </a:r>
            <a:r>
              <a:rPr sz="2200" b="1" spc="35" dirty="0">
                <a:latin typeface="Arial"/>
                <a:cs typeface="Arial"/>
              </a:rPr>
              <a:t>tin </a:t>
            </a:r>
            <a:r>
              <a:rPr sz="2200" b="1" spc="15" dirty="0">
                <a:latin typeface="Arial"/>
                <a:cs typeface="Arial"/>
              </a:rPr>
              <a:t>thông </a:t>
            </a:r>
            <a:r>
              <a:rPr sz="2200" b="1" spc="-25" dirty="0">
                <a:latin typeface="Arial"/>
                <a:cs typeface="Arial"/>
              </a:rPr>
              <a:t>minh: </a:t>
            </a:r>
            <a:r>
              <a:rPr sz="2200" spc="-150" dirty="0">
                <a:latin typeface="Arial"/>
                <a:cs typeface="Arial"/>
              </a:rPr>
              <a:t>EMC </a:t>
            </a:r>
            <a:r>
              <a:rPr sz="2200" spc="-175" dirty="0">
                <a:latin typeface="Arial"/>
                <a:cs typeface="Arial"/>
              </a:rPr>
              <a:t>sử </a:t>
            </a:r>
            <a:r>
              <a:rPr sz="2200" spc="40" dirty="0">
                <a:latin typeface="Arial"/>
                <a:cs typeface="Arial"/>
              </a:rPr>
              <a:t>dụng </a:t>
            </a:r>
            <a:r>
              <a:rPr sz="2200" spc="5" dirty="0">
                <a:latin typeface="Arial"/>
                <a:cs typeface="Arial"/>
              </a:rPr>
              <a:t>nhiều </a:t>
            </a:r>
            <a:r>
              <a:rPr sz="2200" spc="15" dirty="0">
                <a:latin typeface="Arial"/>
                <a:cs typeface="Arial"/>
              </a:rPr>
              <a:t>công  </a:t>
            </a:r>
            <a:r>
              <a:rPr sz="2200" spc="5" dirty="0">
                <a:latin typeface="Arial"/>
                <a:cs typeface="Arial"/>
              </a:rPr>
              <a:t>nghệ </a:t>
            </a:r>
            <a:r>
              <a:rPr sz="2200" spc="-50" dirty="0">
                <a:latin typeface="Arial"/>
                <a:cs typeface="Arial"/>
              </a:rPr>
              <a:t>khác </a:t>
            </a:r>
            <a:r>
              <a:rPr sz="2200" spc="-15" dirty="0">
                <a:latin typeface="Arial"/>
                <a:cs typeface="Arial"/>
              </a:rPr>
              <a:t>nhau </a:t>
            </a:r>
            <a:r>
              <a:rPr sz="2200" spc="-5" dirty="0">
                <a:latin typeface="Arial"/>
                <a:cs typeface="Arial"/>
              </a:rPr>
              <a:t>cho </a:t>
            </a:r>
            <a:r>
              <a:rPr sz="2200" spc="15" dirty="0">
                <a:latin typeface="Arial"/>
                <a:cs typeface="Arial"/>
              </a:rPr>
              <a:t>phép </a:t>
            </a:r>
            <a:r>
              <a:rPr sz="2200" spc="95" dirty="0">
                <a:latin typeface="Arial"/>
                <a:cs typeface="Arial"/>
              </a:rPr>
              <a:t>tổ </a:t>
            </a:r>
            <a:r>
              <a:rPr sz="2200" spc="-85" dirty="0">
                <a:latin typeface="Arial"/>
                <a:cs typeface="Arial"/>
              </a:rPr>
              <a:t>chức </a:t>
            </a:r>
            <a:r>
              <a:rPr sz="2200" spc="-60" dirty="0">
                <a:latin typeface="Arial"/>
                <a:cs typeface="Arial"/>
              </a:rPr>
              <a:t>của </a:t>
            </a:r>
            <a:r>
              <a:rPr sz="2200" spc="-10" dirty="0">
                <a:latin typeface="Arial"/>
                <a:cs typeface="Arial"/>
              </a:rPr>
              <a:t>bạn </a:t>
            </a:r>
            <a:r>
              <a:rPr sz="2200" spc="-15" dirty="0">
                <a:latin typeface="Arial"/>
                <a:cs typeface="Arial"/>
              </a:rPr>
              <a:t>khám </a:t>
            </a:r>
            <a:r>
              <a:rPr sz="2200" spc="-40" dirty="0">
                <a:latin typeface="Arial"/>
                <a:cs typeface="Arial"/>
              </a:rPr>
              <a:t>phá, </a:t>
            </a:r>
            <a:r>
              <a:rPr sz="2200" spc="-45" dirty="0">
                <a:latin typeface="Arial"/>
                <a:cs typeface="Arial"/>
              </a:rPr>
              <a:t>lưu  </a:t>
            </a:r>
            <a:r>
              <a:rPr sz="2200" spc="-10" dirty="0">
                <a:latin typeface="Arial"/>
                <a:cs typeface="Arial"/>
              </a:rPr>
              <a:t>trữ </a:t>
            </a:r>
            <a:r>
              <a:rPr sz="2200" dirty="0">
                <a:latin typeface="Arial"/>
                <a:cs typeface="Arial"/>
              </a:rPr>
              <a:t>hiển </a:t>
            </a:r>
            <a:r>
              <a:rPr sz="2200" spc="65" dirty="0">
                <a:latin typeface="Arial"/>
                <a:cs typeface="Arial"/>
              </a:rPr>
              <a:t>thị </a:t>
            </a:r>
            <a:r>
              <a:rPr sz="2200" spc="-95" dirty="0">
                <a:latin typeface="Arial"/>
                <a:cs typeface="Arial"/>
              </a:rPr>
              <a:t>các </a:t>
            </a:r>
            <a:r>
              <a:rPr sz="2200" spc="55" dirty="0">
                <a:latin typeface="Arial"/>
                <a:cs typeface="Arial"/>
              </a:rPr>
              <a:t>thông </a:t>
            </a:r>
            <a:r>
              <a:rPr sz="2200" spc="60" dirty="0">
                <a:latin typeface="Arial"/>
                <a:cs typeface="Arial"/>
              </a:rPr>
              <a:t>tin </a:t>
            </a:r>
            <a:r>
              <a:rPr sz="2200" spc="35" dirty="0">
                <a:latin typeface="Arial"/>
                <a:cs typeface="Arial"/>
              </a:rPr>
              <a:t>theo </a:t>
            </a:r>
            <a:r>
              <a:rPr sz="2200" spc="-15" dirty="0">
                <a:latin typeface="Arial"/>
                <a:cs typeface="Arial"/>
              </a:rPr>
              <a:t>những </a:t>
            </a:r>
            <a:r>
              <a:rPr sz="2200" spc="-70" dirty="0">
                <a:latin typeface="Arial"/>
                <a:cs typeface="Arial"/>
              </a:rPr>
              <a:t>cách </a:t>
            </a:r>
            <a:r>
              <a:rPr sz="2200" spc="55" dirty="0">
                <a:latin typeface="Arial"/>
                <a:cs typeface="Arial"/>
              </a:rPr>
              <a:t>thông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minh.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2918</Words>
  <Application>Microsoft Office PowerPoint</Application>
  <PresentationFormat>On-screen Show (4:3)</PresentationFormat>
  <Paragraphs>214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Tahoma</vt:lpstr>
      <vt:lpstr>Wingdings</vt:lpstr>
      <vt:lpstr>Office Theme</vt:lpstr>
      <vt:lpstr>Bài 2: Điện toán đám mây của hãng nổi tiếng</vt:lpstr>
      <vt:lpstr>Mục tiêu bài học</vt:lpstr>
      <vt:lpstr>Điện toán đám mây của</vt:lpstr>
      <vt:lpstr>App Engine Application Platform</vt:lpstr>
      <vt:lpstr>Google App Engine</vt:lpstr>
      <vt:lpstr>Google Web Toolkit:</vt:lpstr>
      <vt:lpstr>Điện toán đám mây của EMC</vt:lpstr>
      <vt:lpstr>EMC là ai?</vt:lpstr>
      <vt:lpstr>Về mặt công nghệ?</vt:lpstr>
      <vt:lpstr>Về mặt công nghệ?</vt:lpstr>
      <vt:lpstr>PowerPoint Presentation</vt:lpstr>
      <vt:lpstr>NetApp là ai?</vt:lpstr>
      <vt:lpstr>Dịch vụ NetApp cung cấp?</vt:lpstr>
      <vt:lpstr>Điện toán đám mây của Microsoft</vt:lpstr>
      <vt:lpstr>Dịch vụ của Microsoft?</vt:lpstr>
      <vt:lpstr>Azure Services Platform:</vt:lpstr>
      <vt:lpstr>Azure Services Platform:</vt:lpstr>
      <vt:lpstr>Azure Services Platform:</vt:lpstr>
      <vt:lpstr>Azure Services Platform:</vt:lpstr>
      <vt:lpstr>Azure Services Platform:</vt:lpstr>
      <vt:lpstr>Azure Services Platform:</vt:lpstr>
      <vt:lpstr>Azure Services Platform:</vt:lpstr>
      <vt:lpstr>Azure Services Platform:</vt:lpstr>
      <vt:lpstr>PowerPoint Presentation</vt:lpstr>
      <vt:lpstr>Window Live:</vt:lpstr>
      <vt:lpstr>Điện toán đám mây của Microsoft</vt:lpstr>
      <vt:lpstr>Điện toán đám mây của Microsoft</vt:lpstr>
      <vt:lpstr>Điện toán đám mây của</vt:lpstr>
      <vt:lpstr>PowerPoint Presentation</vt:lpstr>
      <vt:lpstr>Dịch vụ mazon Elastic Compute Cloud (Amazon EC2)</vt:lpstr>
      <vt:lpstr>Dịch vụ Amazon Simple Storage Service (Amazon S3):</vt:lpstr>
      <vt:lpstr>PowerPoint Presentation</vt:lpstr>
      <vt:lpstr>PowerPoint Presentation</vt:lpstr>
      <vt:lpstr>PowerPoint Presentation</vt:lpstr>
      <vt:lpstr>Dịch vụ Elastic Block Store (Amazon EBS):</vt:lpstr>
      <vt:lpstr>Điện toán đám mây của</vt:lpstr>
      <vt:lpstr>Một số dịch vụ chính</vt:lpstr>
      <vt:lpstr>Điện toán đám mây của</vt:lpstr>
      <vt:lpstr>Một số dịch vụ chính</vt:lpstr>
      <vt:lpstr>Các dịch vụ đám mây của Viettel IDC</vt:lpstr>
      <vt:lpstr>Tổng kết bài học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2: Cloud Computing của hãng nổi tiếng</dc:title>
  <dc:creator>fpoly</dc:creator>
  <cp:lastModifiedBy>Nguyen Khanh Tung</cp:lastModifiedBy>
  <cp:revision>7</cp:revision>
  <dcterms:created xsi:type="dcterms:W3CDTF">2020-10-09T16:00:01Z</dcterms:created>
  <dcterms:modified xsi:type="dcterms:W3CDTF">2020-10-15T06:40:13Z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2014-08-23T00:00:00Z</vt:filetime>
  </property>
  <property fmtid="{D5CDD505-2E9C-101B-9397-08002B2CF9AE}" pid="3" name="Creator">
    <vt:lpwstr>Acrobat PDFMaker 10.1 for PowerPoint</vt:lpwstr>
  </property>
  <property fmtid="{D5CDD505-2E9C-101B-9397-08002B2CF9AE}" pid="4" name="LastSaved">
    <vt:filetime>2020-10-09T00:00:00Z</vt:filetime>
  </property>
</Properties>
</file>