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png"/>
  <Override PartName="/ppt/media/image7.jpg" ContentType="image/png"/>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8" r:id="rId2"/>
    <p:sldId id="256" r:id="rId3"/>
    <p:sldId id="257" r:id="rId4"/>
    <p:sldId id="259" r:id="rId5"/>
    <p:sldId id="269" r:id="rId6"/>
    <p:sldId id="260" r:id="rId7"/>
    <p:sldId id="270" r:id="rId8"/>
    <p:sldId id="271" r:id="rId9"/>
    <p:sldId id="262" r:id="rId10"/>
    <p:sldId id="263" r:id="rId11"/>
    <p:sldId id="265" r:id="rId12"/>
    <p:sldId id="267" r:id="rId13"/>
    <p:sldId id="272" r:id="rId14"/>
    <p:sldId id="274" r:id="rId15"/>
    <p:sldId id="276" r:id="rId16"/>
    <p:sldId id="279" r:id="rId17"/>
    <p:sldId id="280" r:id="rId1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0274-5B7C-4713-9FA1-233D0C8D4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0F314B8B-1D98-44AC-A65A-53001622B5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CC070A22-700C-4197-8D80-DE0ECC7CABA7}"/>
              </a:ext>
            </a:extLst>
          </p:cNvPr>
          <p:cNvSpPr>
            <a:spLocks noGrp="1"/>
          </p:cNvSpPr>
          <p:nvPr>
            <p:ph type="dt" sz="half" idx="10"/>
          </p:nvPr>
        </p:nvSpPr>
        <p:spPr/>
        <p:txBody>
          <a:bodyPr/>
          <a:lstStyle/>
          <a:p>
            <a:fld id="{B5CC6405-C172-4B03-8083-658FA5E66FFC}" type="datetimeFigureOut">
              <a:rPr lang="vi-VN" smtClean="0"/>
              <a:t>24/08/2021</a:t>
            </a:fld>
            <a:endParaRPr lang="vi-VN"/>
          </a:p>
        </p:txBody>
      </p:sp>
      <p:sp>
        <p:nvSpPr>
          <p:cNvPr id="5" name="Footer Placeholder 4">
            <a:extLst>
              <a:ext uri="{FF2B5EF4-FFF2-40B4-BE49-F238E27FC236}">
                <a16:creationId xmlns:a16="http://schemas.microsoft.com/office/drawing/2014/main" id="{0F6507FD-9D18-4336-9B2C-27B7A55BC37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CF312D7-2A98-4802-9068-7B7C39FABC29}"/>
              </a:ext>
            </a:extLst>
          </p:cNvPr>
          <p:cNvSpPr>
            <a:spLocks noGrp="1"/>
          </p:cNvSpPr>
          <p:nvPr>
            <p:ph type="sldNum" sz="quarter" idx="12"/>
          </p:nvPr>
        </p:nvSpPr>
        <p:spPr/>
        <p:txBody>
          <a:bodyPr/>
          <a:lstStyle/>
          <a:p>
            <a:fld id="{E9409D97-C3B0-4D57-902B-28E7F3C43A51}" type="slidenum">
              <a:rPr lang="vi-VN" smtClean="0"/>
              <a:t>‹#›</a:t>
            </a:fld>
            <a:endParaRPr lang="vi-VN"/>
          </a:p>
        </p:txBody>
      </p:sp>
    </p:spTree>
    <p:extLst>
      <p:ext uri="{BB962C8B-B14F-4D97-AF65-F5344CB8AC3E}">
        <p14:creationId xmlns:p14="http://schemas.microsoft.com/office/powerpoint/2010/main" val="2560337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8EB8-7A7F-4AB9-A30B-865DD79BA0DB}"/>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92103E12-2834-48D7-B0F3-DFBD47F110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0BCE801-999E-475B-8DE3-66CF418E854E}"/>
              </a:ext>
            </a:extLst>
          </p:cNvPr>
          <p:cNvSpPr>
            <a:spLocks noGrp="1"/>
          </p:cNvSpPr>
          <p:nvPr>
            <p:ph type="dt" sz="half" idx="10"/>
          </p:nvPr>
        </p:nvSpPr>
        <p:spPr/>
        <p:txBody>
          <a:bodyPr/>
          <a:lstStyle/>
          <a:p>
            <a:fld id="{B5CC6405-C172-4B03-8083-658FA5E66FFC}" type="datetimeFigureOut">
              <a:rPr lang="vi-VN" smtClean="0"/>
              <a:t>24/08/2021</a:t>
            </a:fld>
            <a:endParaRPr lang="vi-VN"/>
          </a:p>
        </p:txBody>
      </p:sp>
      <p:sp>
        <p:nvSpPr>
          <p:cNvPr id="5" name="Footer Placeholder 4">
            <a:extLst>
              <a:ext uri="{FF2B5EF4-FFF2-40B4-BE49-F238E27FC236}">
                <a16:creationId xmlns:a16="http://schemas.microsoft.com/office/drawing/2014/main" id="{79ABA59C-FED9-4545-924F-FAB9BE07CA9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7644A6A-7188-46CF-9B3D-5E68A304325E}"/>
              </a:ext>
            </a:extLst>
          </p:cNvPr>
          <p:cNvSpPr>
            <a:spLocks noGrp="1"/>
          </p:cNvSpPr>
          <p:nvPr>
            <p:ph type="sldNum" sz="quarter" idx="12"/>
          </p:nvPr>
        </p:nvSpPr>
        <p:spPr/>
        <p:txBody>
          <a:bodyPr/>
          <a:lstStyle/>
          <a:p>
            <a:fld id="{E9409D97-C3B0-4D57-902B-28E7F3C43A51}" type="slidenum">
              <a:rPr lang="vi-VN" smtClean="0"/>
              <a:t>‹#›</a:t>
            </a:fld>
            <a:endParaRPr lang="vi-VN"/>
          </a:p>
        </p:txBody>
      </p:sp>
    </p:spTree>
    <p:extLst>
      <p:ext uri="{BB962C8B-B14F-4D97-AF65-F5344CB8AC3E}">
        <p14:creationId xmlns:p14="http://schemas.microsoft.com/office/powerpoint/2010/main" val="365635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CCD0B-4230-4D95-89FD-4713F1BD1D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02D1EB97-7D9C-440D-9962-90F4F53769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71008D5-64F9-4120-9F46-6A84AD7B9361}"/>
              </a:ext>
            </a:extLst>
          </p:cNvPr>
          <p:cNvSpPr>
            <a:spLocks noGrp="1"/>
          </p:cNvSpPr>
          <p:nvPr>
            <p:ph type="dt" sz="half" idx="10"/>
          </p:nvPr>
        </p:nvSpPr>
        <p:spPr/>
        <p:txBody>
          <a:bodyPr/>
          <a:lstStyle/>
          <a:p>
            <a:fld id="{B5CC6405-C172-4B03-8083-658FA5E66FFC}" type="datetimeFigureOut">
              <a:rPr lang="vi-VN" smtClean="0"/>
              <a:t>24/08/2021</a:t>
            </a:fld>
            <a:endParaRPr lang="vi-VN"/>
          </a:p>
        </p:txBody>
      </p:sp>
      <p:sp>
        <p:nvSpPr>
          <p:cNvPr id="5" name="Footer Placeholder 4">
            <a:extLst>
              <a:ext uri="{FF2B5EF4-FFF2-40B4-BE49-F238E27FC236}">
                <a16:creationId xmlns:a16="http://schemas.microsoft.com/office/drawing/2014/main" id="{881D0657-2B12-4209-9ED2-FAFB07889AD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AF72C64-068E-4CEC-8378-6C6B464A93B2}"/>
              </a:ext>
            </a:extLst>
          </p:cNvPr>
          <p:cNvSpPr>
            <a:spLocks noGrp="1"/>
          </p:cNvSpPr>
          <p:nvPr>
            <p:ph type="sldNum" sz="quarter" idx="12"/>
          </p:nvPr>
        </p:nvSpPr>
        <p:spPr/>
        <p:txBody>
          <a:bodyPr/>
          <a:lstStyle/>
          <a:p>
            <a:fld id="{E9409D97-C3B0-4D57-902B-28E7F3C43A51}" type="slidenum">
              <a:rPr lang="vi-VN" smtClean="0"/>
              <a:t>‹#›</a:t>
            </a:fld>
            <a:endParaRPr lang="vi-VN"/>
          </a:p>
        </p:txBody>
      </p:sp>
    </p:spTree>
    <p:extLst>
      <p:ext uri="{BB962C8B-B14F-4D97-AF65-F5344CB8AC3E}">
        <p14:creationId xmlns:p14="http://schemas.microsoft.com/office/powerpoint/2010/main" val="333710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6BD3-21DC-4CDB-83AB-A6F4F92D9078}"/>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97AAFC03-B64C-4D2D-86CD-3374F0AE27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1F4FF3A-A76B-4FCC-8294-2CA9B70D5216}"/>
              </a:ext>
            </a:extLst>
          </p:cNvPr>
          <p:cNvSpPr>
            <a:spLocks noGrp="1"/>
          </p:cNvSpPr>
          <p:nvPr>
            <p:ph type="dt" sz="half" idx="10"/>
          </p:nvPr>
        </p:nvSpPr>
        <p:spPr/>
        <p:txBody>
          <a:bodyPr/>
          <a:lstStyle/>
          <a:p>
            <a:fld id="{B5CC6405-C172-4B03-8083-658FA5E66FFC}" type="datetimeFigureOut">
              <a:rPr lang="vi-VN" smtClean="0"/>
              <a:t>24/08/2021</a:t>
            </a:fld>
            <a:endParaRPr lang="vi-VN"/>
          </a:p>
        </p:txBody>
      </p:sp>
      <p:sp>
        <p:nvSpPr>
          <p:cNvPr id="5" name="Footer Placeholder 4">
            <a:extLst>
              <a:ext uri="{FF2B5EF4-FFF2-40B4-BE49-F238E27FC236}">
                <a16:creationId xmlns:a16="http://schemas.microsoft.com/office/drawing/2014/main" id="{51CC9131-D2E5-4841-BECA-7EB6F59F8D8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69ED50E-9FC1-477D-BB9B-3B6E9B0DC7F8}"/>
              </a:ext>
            </a:extLst>
          </p:cNvPr>
          <p:cNvSpPr>
            <a:spLocks noGrp="1"/>
          </p:cNvSpPr>
          <p:nvPr>
            <p:ph type="sldNum" sz="quarter" idx="12"/>
          </p:nvPr>
        </p:nvSpPr>
        <p:spPr/>
        <p:txBody>
          <a:bodyPr/>
          <a:lstStyle/>
          <a:p>
            <a:fld id="{E9409D97-C3B0-4D57-902B-28E7F3C43A51}" type="slidenum">
              <a:rPr lang="vi-VN" smtClean="0"/>
              <a:t>‹#›</a:t>
            </a:fld>
            <a:endParaRPr lang="vi-VN"/>
          </a:p>
        </p:txBody>
      </p:sp>
    </p:spTree>
    <p:extLst>
      <p:ext uri="{BB962C8B-B14F-4D97-AF65-F5344CB8AC3E}">
        <p14:creationId xmlns:p14="http://schemas.microsoft.com/office/powerpoint/2010/main" val="172977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7C23-7C0B-427E-9D8B-4E6C23F30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CCE9AF3F-38BE-4CC1-8C26-08270514D9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8C3AE-9783-4E7C-BBF8-B728A390E82E}"/>
              </a:ext>
            </a:extLst>
          </p:cNvPr>
          <p:cNvSpPr>
            <a:spLocks noGrp="1"/>
          </p:cNvSpPr>
          <p:nvPr>
            <p:ph type="dt" sz="half" idx="10"/>
          </p:nvPr>
        </p:nvSpPr>
        <p:spPr/>
        <p:txBody>
          <a:bodyPr/>
          <a:lstStyle/>
          <a:p>
            <a:fld id="{B5CC6405-C172-4B03-8083-658FA5E66FFC}" type="datetimeFigureOut">
              <a:rPr lang="vi-VN" smtClean="0"/>
              <a:t>24/08/2021</a:t>
            </a:fld>
            <a:endParaRPr lang="vi-VN"/>
          </a:p>
        </p:txBody>
      </p:sp>
      <p:sp>
        <p:nvSpPr>
          <p:cNvPr id="5" name="Footer Placeholder 4">
            <a:extLst>
              <a:ext uri="{FF2B5EF4-FFF2-40B4-BE49-F238E27FC236}">
                <a16:creationId xmlns:a16="http://schemas.microsoft.com/office/drawing/2014/main" id="{294BB719-5B9A-46BA-A9FA-25D046D97D8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C7DFF33-9786-4035-AEF5-17469A63383C}"/>
              </a:ext>
            </a:extLst>
          </p:cNvPr>
          <p:cNvSpPr>
            <a:spLocks noGrp="1"/>
          </p:cNvSpPr>
          <p:nvPr>
            <p:ph type="sldNum" sz="quarter" idx="12"/>
          </p:nvPr>
        </p:nvSpPr>
        <p:spPr/>
        <p:txBody>
          <a:bodyPr/>
          <a:lstStyle/>
          <a:p>
            <a:fld id="{E9409D97-C3B0-4D57-902B-28E7F3C43A51}" type="slidenum">
              <a:rPr lang="vi-VN" smtClean="0"/>
              <a:t>‹#›</a:t>
            </a:fld>
            <a:endParaRPr lang="vi-VN"/>
          </a:p>
        </p:txBody>
      </p:sp>
    </p:spTree>
    <p:extLst>
      <p:ext uri="{BB962C8B-B14F-4D97-AF65-F5344CB8AC3E}">
        <p14:creationId xmlns:p14="http://schemas.microsoft.com/office/powerpoint/2010/main" val="194747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B05E-192E-4944-A133-496A0E960DA6}"/>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76A92B2-379D-4F72-99E3-736D7B766B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554982E4-791B-47A4-93CE-8AD178C47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2AEF92EB-482E-4E6D-BB43-2B58E0EA081B}"/>
              </a:ext>
            </a:extLst>
          </p:cNvPr>
          <p:cNvSpPr>
            <a:spLocks noGrp="1"/>
          </p:cNvSpPr>
          <p:nvPr>
            <p:ph type="dt" sz="half" idx="10"/>
          </p:nvPr>
        </p:nvSpPr>
        <p:spPr/>
        <p:txBody>
          <a:bodyPr/>
          <a:lstStyle/>
          <a:p>
            <a:fld id="{B5CC6405-C172-4B03-8083-658FA5E66FFC}" type="datetimeFigureOut">
              <a:rPr lang="vi-VN" smtClean="0"/>
              <a:t>24/08/2021</a:t>
            </a:fld>
            <a:endParaRPr lang="vi-VN"/>
          </a:p>
        </p:txBody>
      </p:sp>
      <p:sp>
        <p:nvSpPr>
          <p:cNvPr id="6" name="Footer Placeholder 5">
            <a:extLst>
              <a:ext uri="{FF2B5EF4-FFF2-40B4-BE49-F238E27FC236}">
                <a16:creationId xmlns:a16="http://schemas.microsoft.com/office/drawing/2014/main" id="{322A67C1-7ABB-4233-A3A8-FEC6DD23ABBC}"/>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742F32B5-F2AA-45E8-BD2E-F5663EDAA40C}"/>
              </a:ext>
            </a:extLst>
          </p:cNvPr>
          <p:cNvSpPr>
            <a:spLocks noGrp="1"/>
          </p:cNvSpPr>
          <p:nvPr>
            <p:ph type="sldNum" sz="quarter" idx="12"/>
          </p:nvPr>
        </p:nvSpPr>
        <p:spPr/>
        <p:txBody>
          <a:bodyPr/>
          <a:lstStyle/>
          <a:p>
            <a:fld id="{E9409D97-C3B0-4D57-902B-28E7F3C43A51}" type="slidenum">
              <a:rPr lang="vi-VN" smtClean="0"/>
              <a:t>‹#›</a:t>
            </a:fld>
            <a:endParaRPr lang="vi-VN"/>
          </a:p>
        </p:txBody>
      </p:sp>
    </p:spTree>
    <p:extLst>
      <p:ext uri="{BB962C8B-B14F-4D97-AF65-F5344CB8AC3E}">
        <p14:creationId xmlns:p14="http://schemas.microsoft.com/office/powerpoint/2010/main" val="348649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1DFB-E9D5-42F1-ACF0-8976222C2A30}"/>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5CF571B-4AA2-4ADD-BDF1-73B874A21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95BA04-18BA-4FC5-8926-9DDC8AA380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07A6B415-4FE7-4B7D-BE9C-A4EF968DC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CDA3A7-C766-4090-8497-74EFADE285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ABE5FD92-DA9A-4E0B-AE12-9A8002116EFB}"/>
              </a:ext>
            </a:extLst>
          </p:cNvPr>
          <p:cNvSpPr>
            <a:spLocks noGrp="1"/>
          </p:cNvSpPr>
          <p:nvPr>
            <p:ph type="dt" sz="half" idx="10"/>
          </p:nvPr>
        </p:nvSpPr>
        <p:spPr/>
        <p:txBody>
          <a:bodyPr/>
          <a:lstStyle/>
          <a:p>
            <a:fld id="{B5CC6405-C172-4B03-8083-658FA5E66FFC}" type="datetimeFigureOut">
              <a:rPr lang="vi-VN" smtClean="0"/>
              <a:t>24/08/2021</a:t>
            </a:fld>
            <a:endParaRPr lang="vi-VN"/>
          </a:p>
        </p:txBody>
      </p:sp>
      <p:sp>
        <p:nvSpPr>
          <p:cNvPr id="8" name="Footer Placeholder 7">
            <a:extLst>
              <a:ext uri="{FF2B5EF4-FFF2-40B4-BE49-F238E27FC236}">
                <a16:creationId xmlns:a16="http://schemas.microsoft.com/office/drawing/2014/main" id="{28AEA9F0-4142-4BCA-925E-23D25B58060A}"/>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4F3DD8EA-CB93-404E-8A23-1220361D2A32}"/>
              </a:ext>
            </a:extLst>
          </p:cNvPr>
          <p:cNvSpPr>
            <a:spLocks noGrp="1"/>
          </p:cNvSpPr>
          <p:nvPr>
            <p:ph type="sldNum" sz="quarter" idx="12"/>
          </p:nvPr>
        </p:nvSpPr>
        <p:spPr/>
        <p:txBody>
          <a:bodyPr/>
          <a:lstStyle/>
          <a:p>
            <a:fld id="{E9409D97-C3B0-4D57-902B-28E7F3C43A51}" type="slidenum">
              <a:rPr lang="vi-VN" smtClean="0"/>
              <a:t>‹#›</a:t>
            </a:fld>
            <a:endParaRPr lang="vi-VN"/>
          </a:p>
        </p:txBody>
      </p:sp>
    </p:spTree>
    <p:extLst>
      <p:ext uri="{BB962C8B-B14F-4D97-AF65-F5344CB8AC3E}">
        <p14:creationId xmlns:p14="http://schemas.microsoft.com/office/powerpoint/2010/main" val="1983817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D14B-68D9-4D4A-90B6-4E20597EC1C2}"/>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C21AD242-4AB5-4A7F-A7FB-86CC765AED36}"/>
              </a:ext>
            </a:extLst>
          </p:cNvPr>
          <p:cNvSpPr>
            <a:spLocks noGrp="1"/>
          </p:cNvSpPr>
          <p:nvPr>
            <p:ph type="dt" sz="half" idx="10"/>
          </p:nvPr>
        </p:nvSpPr>
        <p:spPr/>
        <p:txBody>
          <a:bodyPr/>
          <a:lstStyle/>
          <a:p>
            <a:fld id="{B5CC6405-C172-4B03-8083-658FA5E66FFC}" type="datetimeFigureOut">
              <a:rPr lang="vi-VN" smtClean="0"/>
              <a:t>24/08/2021</a:t>
            </a:fld>
            <a:endParaRPr lang="vi-VN"/>
          </a:p>
        </p:txBody>
      </p:sp>
      <p:sp>
        <p:nvSpPr>
          <p:cNvPr id="4" name="Footer Placeholder 3">
            <a:extLst>
              <a:ext uri="{FF2B5EF4-FFF2-40B4-BE49-F238E27FC236}">
                <a16:creationId xmlns:a16="http://schemas.microsoft.com/office/drawing/2014/main" id="{530CC64E-BEDC-4418-92DD-4E2E98D498C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B9490764-E618-47A8-B5E8-73810732377A}"/>
              </a:ext>
            </a:extLst>
          </p:cNvPr>
          <p:cNvSpPr>
            <a:spLocks noGrp="1"/>
          </p:cNvSpPr>
          <p:nvPr>
            <p:ph type="sldNum" sz="quarter" idx="12"/>
          </p:nvPr>
        </p:nvSpPr>
        <p:spPr/>
        <p:txBody>
          <a:bodyPr/>
          <a:lstStyle/>
          <a:p>
            <a:fld id="{E9409D97-C3B0-4D57-902B-28E7F3C43A51}" type="slidenum">
              <a:rPr lang="vi-VN" smtClean="0"/>
              <a:t>‹#›</a:t>
            </a:fld>
            <a:endParaRPr lang="vi-VN"/>
          </a:p>
        </p:txBody>
      </p:sp>
    </p:spTree>
    <p:extLst>
      <p:ext uri="{BB962C8B-B14F-4D97-AF65-F5344CB8AC3E}">
        <p14:creationId xmlns:p14="http://schemas.microsoft.com/office/powerpoint/2010/main" val="371321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7F81B9-E5C5-4751-A00C-06D24345E8A2}"/>
              </a:ext>
            </a:extLst>
          </p:cNvPr>
          <p:cNvSpPr>
            <a:spLocks noGrp="1"/>
          </p:cNvSpPr>
          <p:nvPr>
            <p:ph type="dt" sz="half" idx="10"/>
          </p:nvPr>
        </p:nvSpPr>
        <p:spPr/>
        <p:txBody>
          <a:bodyPr/>
          <a:lstStyle/>
          <a:p>
            <a:fld id="{B5CC6405-C172-4B03-8083-658FA5E66FFC}" type="datetimeFigureOut">
              <a:rPr lang="vi-VN" smtClean="0"/>
              <a:t>24/08/2021</a:t>
            </a:fld>
            <a:endParaRPr lang="vi-VN"/>
          </a:p>
        </p:txBody>
      </p:sp>
      <p:sp>
        <p:nvSpPr>
          <p:cNvPr id="3" name="Footer Placeholder 2">
            <a:extLst>
              <a:ext uri="{FF2B5EF4-FFF2-40B4-BE49-F238E27FC236}">
                <a16:creationId xmlns:a16="http://schemas.microsoft.com/office/drawing/2014/main" id="{ECF9CD7C-3549-4171-976F-BCD1887FE504}"/>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C655FA7C-F137-4970-9B37-6F867F505A53}"/>
              </a:ext>
            </a:extLst>
          </p:cNvPr>
          <p:cNvSpPr>
            <a:spLocks noGrp="1"/>
          </p:cNvSpPr>
          <p:nvPr>
            <p:ph type="sldNum" sz="quarter" idx="12"/>
          </p:nvPr>
        </p:nvSpPr>
        <p:spPr/>
        <p:txBody>
          <a:bodyPr/>
          <a:lstStyle/>
          <a:p>
            <a:fld id="{E9409D97-C3B0-4D57-902B-28E7F3C43A51}" type="slidenum">
              <a:rPr lang="vi-VN" smtClean="0"/>
              <a:t>‹#›</a:t>
            </a:fld>
            <a:endParaRPr lang="vi-VN"/>
          </a:p>
        </p:txBody>
      </p:sp>
    </p:spTree>
    <p:extLst>
      <p:ext uri="{BB962C8B-B14F-4D97-AF65-F5344CB8AC3E}">
        <p14:creationId xmlns:p14="http://schemas.microsoft.com/office/powerpoint/2010/main" val="1046030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0793-1958-45C2-B8DB-0CCECDB1B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4ED76F97-01CF-4336-A865-62D9B5C7E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9467AB75-AF1B-44DE-A8FA-A8A640596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1F244B-0A5B-4EB4-B3E3-720FAB24CAF5}"/>
              </a:ext>
            </a:extLst>
          </p:cNvPr>
          <p:cNvSpPr>
            <a:spLocks noGrp="1"/>
          </p:cNvSpPr>
          <p:nvPr>
            <p:ph type="dt" sz="half" idx="10"/>
          </p:nvPr>
        </p:nvSpPr>
        <p:spPr/>
        <p:txBody>
          <a:bodyPr/>
          <a:lstStyle/>
          <a:p>
            <a:fld id="{B5CC6405-C172-4B03-8083-658FA5E66FFC}" type="datetimeFigureOut">
              <a:rPr lang="vi-VN" smtClean="0"/>
              <a:t>24/08/2021</a:t>
            </a:fld>
            <a:endParaRPr lang="vi-VN"/>
          </a:p>
        </p:txBody>
      </p:sp>
      <p:sp>
        <p:nvSpPr>
          <p:cNvPr id="6" name="Footer Placeholder 5">
            <a:extLst>
              <a:ext uri="{FF2B5EF4-FFF2-40B4-BE49-F238E27FC236}">
                <a16:creationId xmlns:a16="http://schemas.microsoft.com/office/drawing/2014/main" id="{A827DF79-8E94-4033-9E16-99BCE4C3C9F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1C29D5E6-1199-401F-A769-1B8621D6338B}"/>
              </a:ext>
            </a:extLst>
          </p:cNvPr>
          <p:cNvSpPr>
            <a:spLocks noGrp="1"/>
          </p:cNvSpPr>
          <p:nvPr>
            <p:ph type="sldNum" sz="quarter" idx="12"/>
          </p:nvPr>
        </p:nvSpPr>
        <p:spPr/>
        <p:txBody>
          <a:bodyPr/>
          <a:lstStyle/>
          <a:p>
            <a:fld id="{E9409D97-C3B0-4D57-902B-28E7F3C43A51}" type="slidenum">
              <a:rPr lang="vi-VN" smtClean="0"/>
              <a:t>‹#›</a:t>
            </a:fld>
            <a:endParaRPr lang="vi-VN"/>
          </a:p>
        </p:txBody>
      </p:sp>
    </p:spTree>
    <p:extLst>
      <p:ext uri="{BB962C8B-B14F-4D97-AF65-F5344CB8AC3E}">
        <p14:creationId xmlns:p14="http://schemas.microsoft.com/office/powerpoint/2010/main" val="85588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D860-2673-46AA-8D20-8CB776CEB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BB38ADB-CABC-4B91-AE26-2BA7CB61F7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1908522A-3776-43DF-8590-A8FE9E817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761F6A-46C2-49D3-9BB6-604E2F9148DB}"/>
              </a:ext>
            </a:extLst>
          </p:cNvPr>
          <p:cNvSpPr>
            <a:spLocks noGrp="1"/>
          </p:cNvSpPr>
          <p:nvPr>
            <p:ph type="dt" sz="half" idx="10"/>
          </p:nvPr>
        </p:nvSpPr>
        <p:spPr/>
        <p:txBody>
          <a:bodyPr/>
          <a:lstStyle/>
          <a:p>
            <a:fld id="{B5CC6405-C172-4B03-8083-658FA5E66FFC}" type="datetimeFigureOut">
              <a:rPr lang="vi-VN" smtClean="0"/>
              <a:t>24/08/2021</a:t>
            </a:fld>
            <a:endParaRPr lang="vi-VN"/>
          </a:p>
        </p:txBody>
      </p:sp>
      <p:sp>
        <p:nvSpPr>
          <p:cNvPr id="6" name="Footer Placeholder 5">
            <a:extLst>
              <a:ext uri="{FF2B5EF4-FFF2-40B4-BE49-F238E27FC236}">
                <a16:creationId xmlns:a16="http://schemas.microsoft.com/office/drawing/2014/main" id="{E60E94A7-3C89-47E7-BE42-91A81F2BDE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F92634-198A-47B5-9CAA-C4D4EBBDAD51}"/>
              </a:ext>
            </a:extLst>
          </p:cNvPr>
          <p:cNvSpPr>
            <a:spLocks noGrp="1"/>
          </p:cNvSpPr>
          <p:nvPr>
            <p:ph type="sldNum" sz="quarter" idx="12"/>
          </p:nvPr>
        </p:nvSpPr>
        <p:spPr/>
        <p:txBody>
          <a:bodyPr/>
          <a:lstStyle/>
          <a:p>
            <a:fld id="{E9409D97-C3B0-4D57-902B-28E7F3C43A51}" type="slidenum">
              <a:rPr lang="vi-VN" smtClean="0"/>
              <a:t>‹#›</a:t>
            </a:fld>
            <a:endParaRPr lang="vi-VN"/>
          </a:p>
        </p:txBody>
      </p:sp>
    </p:spTree>
    <p:extLst>
      <p:ext uri="{BB962C8B-B14F-4D97-AF65-F5344CB8AC3E}">
        <p14:creationId xmlns:p14="http://schemas.microsoft.com/office/powerpoint/2010/main" val="229626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AF964-93BA-487A-BB10-3C846F85C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2B61EC0-0893-40EC-8BE2-964FE41C66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A29DC2C-6F36-463B-BAEE-15B42A851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C6405-C172-4B03-8083-658FA5E66FFC}" type="datetimeFigureOut">
              <a:rPr lang="vi-VN" smtClean="0"/>
              <a:t>24/08/2021</a:t>
            </a:fld>
            <a:endParaRPr lang="vi-VN"/>
          </a:p>
        </p:txBody>
      </p:sp>
      <p:sp>
        <p:nvSpPr>
          <p:cNvPr id="5" name="Footer Placeholder 4">
            <a:extLst>
              <a:ext uri="{FF2B5EF4-FFF2-40B4-BE49-F238E27FC236}">
                <a16:creationId xmlns:a16="http://schemas.microsoft.com/office/drawing/2014/main" id="{74252DC6-99CF-43B9-B56E-E6606B1CE4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2819B8AC-C513-4401-819D-1C7BC1633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09D97-C3B0-4D57-902B-28E7F3C43A51}" type="slidenum">
              <a:rPr lang="vi-VN" smtClean="0"/>
              <a:t>‹#›</a:t>
            </a:fld>
            <a:endParaRPr lang="vi-VN"/>
          </a:p>
        </p:txBody>
      </p:sp>
    </p:spTree>
    <p:extLst>
      <p:ext uri="{BB962C8B-B14F-4D97-AF65-F5344CB8AC3E}">
        <p14:creationId xmlns:p14="http://schemas.microsoft.com/office/powerpoint/2010/main" val="422998750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A340-F011-4663-B580-75BAA6C0BA4E}"/>
              </a:ext>
            </a:extLst>
          </p:cNvPr>
          <p:cNvSpPr>
            <a:spLocks noGrp="1"/>
          </p:cNvSpPr>
          <p:nvPr>
            <p:ph type="title"/>
          </p:nvPr>
        </p:nvSpPr>
        <p:spPr>
          <a:xfrm>
            <a:off x="126124" y="365125"/>
            <a:ext cx="11887200" cy="801523"/>
          </a:xfrm>
        </p:spPr>
        <p:txBody>
          <a:bodyPr>
            <a:normAutofit/>
          </a:bodyPr>
          <a:lstStyle/>
          <a:p>
            <a:pPr algn="ctr"/>
            <a:r>
              <a:rPr lang="en-US" sz="2800" b="1">
                <a:latin typeface="Arial" panose="020B0604020202020204" pitchFamily="34" charset="0"/>
                <a:cs typeface="Arial" panose="020B0604020202020204" pitchFamily="34" charset="0"/>
              </a:rPr>
              <a:t>Nhóm 2: Tìm hiểu về </a:t>
            </a:r>
            <a:r>
              <a:rPr lang="en-US" sz="2800" b="1">
                <a:solidFill>
                  <a:schemeClr val="accent1"/>
                </a:solidFill>
                <a:latin typeface="Arial" panose="020B0604020202020204" pitchFamily="34" charset="0"/>
                <a:cs typeface="Arial" panose="020B0604020202020204" pitchFamily="34" charset="0"/>
              </a:rPr>
              <a:t>G</a:t>
            </a:r>
            <a:r>
              <a:rPr lang="en-US" sz="2800" b="1">
                <a:solidFill>
                  <a:srgbClr val="FF0000"/>
                </a:solidFill>
                <a:latin typeface="Arial" panose="020B0604020202020204" pitchFamily="34" charset="0"/>
                <a:cs typeface="Arial" panose="020B0604020202020204" pitchFamily="34" charset="0"/>
              </a:rPr>
              <a:t>o</a:t>
            </a:r>
            <a:r>
              <a:rPr lang="en-US" sz="2800" b="1">
                <a:solidFill>
                  <a:schemeClr val="accent4"/>
                </a:solidFill>
                <a:latin typeface="Arial" panose="020B0604020202020204" pitchFamily="34" charset="0"/>
                <a:cs typeface="Arial" panose="020B0604020202020204" pitchFamily="34" charset="0"/>
              </a:rPr>
              <a:t>o</a:t>
            </a:r>
            <a:r>
              <a:rPr lang="en-US" sz="2800" b="1">
                <a:solidFill>
                  <a:schemeClr val="accent1"/>
                </a:solidFill>
                <a:latin typeface="Arial" panose="020B0604020202020204" pitchFamily="34" charset="0"/>
                <a:cs typeface="Arial" panose="020B0604020202020204" pitchFamily="34" charset="0"/>
              </a:rPr>
              <a:t>g</a:t>
            </a:r>
            <a:r>
              <a:rPr lang="en-US" sz="2800" b="1">
                <a:solidFill>
                  <a:srgbClr val="00B050"/>
                </a:solidFill>
                <a:latin typeface="Arial" panose="020B0604020202020204" pitchFamily="34" charset="0"/>
                <a:cs typeface="Arial" panose="020B0604020202020204" pitchFamily="34" charset="0"/>
              </a:rPr>
              <a:t>l</a:t>
            </a:r>
            <a:r>
              <a:rPr lang="en-US" sz="2800" b="1">
                <a:solidFill>
                  <a:srgbClr val="FF0000"/>
                </a:solidFill>
                <a:latin typeface="Arial" panose="020B0604020202020204" pitchFamily="34" charset="0"/>
                <a:cs typeface="Arial" panose="020B0604020202020204" pitchFamily="34" charset="0"/>
              </a:rPr>
              <a:t>e</a:t>
            </a:r>
            <a:r>
              <a:rPr lang="en-US" sz="2800" b="1">
                <a:latin typeface="Arial" panose="020B0604020202020204" pitchFamily="34" charset="0"/>
                <a:cs typeface="Arial" panose="020B0604020202020204" pitchFamily="34" charset="0"/>
              </a:rPr>
              <a:t> </a:t>
            </a:r>
            <a:r>
              <a:rPr lang="en-US" sz="2800" b="1">
                <a:solidFill>
                  <a:schemeClr val="accent4"/>
                </a:solidFill>
                <a:latin typeface="Arial" panose="020B0604020202020204" pitchFamily="34" charset="0"/>
                <a:cs typeface="Arial" panose="020B0604020202020204" pitchFamily="34" charset="0"/>
              </a:rPr>
              <a:t>Firebase</a:t>
            </a:r>
            <a:endParaRPr lang="vi-VN" sz="28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2AD8B2-B6B0-4838-837B-B38DCD7770BA}"/>
              </a:ext>
            </a:extLst>
          </p:cNvPr>
          <p:cNvSpPr>
            <a:spLocks noGrp="1"/>
          </p:cNvSpPr>
          <p:nvPr>
            <p:ph idx="1"/>
          </p:nvPr>
        </p:nvSpPr>
        <p:spPr>
          <a:xfrm>
            <a:off x="362607" y="1166649"/>
            <a:ext cx="5465538" cy="5557424"/>
          </a:xfrm>
        </p:spPr>
        <p:txBody>
          <a:bodyPr>
            <a:normAutofit lnSpcReduction="10000"/>
          </a:bodyPr>
          <a:lstStyle/>
          <a:p>
            <a:pPr marL="0" indent="0">
              <a:lnSpc>
                <a:spcPct val="150000"/>
              </a:lnSpc>
              <a:buNone/>
            </a:pPr>
            <a:r>
              <a:rPr lang="en-US" sz="2200" u="sng">
                <a:latin typeface="Arial" panose="020B0604020202020204" pitchFamily="34" charset="0"/>
                <a:cs typeface="Arial" panose="020B0604020202020204" pitchFamily="34" charset="0"/>
              </a:rPr>
              <a:t>Thành viên</a:t>
            </a:r>
            <a:r>
              <a:rPr lang="en-US" sz="2200">
                <a:latin typeface="Arial" panose="020B0604020202020204" pitchFamily="34" charset="0"/>
                <a:cs typeface="Arial" panose="020B0604020202020204" pitchFamily="34" charset="0"/>
              </a:rPr>
              <a:t>:</a:t>
            </a:r>
          </a:p>
          <a:p>
            <a:pPr lvl="1">
              <a:lnSpc>
                <a:spcPct val="150000"/>
              </a:lnSpc>
              <a:buFont typeface="Wingdings" panose="05000000000000000000" pitchFamily="2" charset="2"/>
              <a:buChar char="q"/>
            </a:pPr>
            <a:r>
              <a:rPr lang="en-US" sz="2200">
                <a:latin typeface="Arial" panose="020B0604020202020204" pitchFamily="34" charset="0"/>
                <a:cs typeface="Arial" panose="020B0604020202020204" pitchFamily="34" charset="0"/>
              </a:rPr>
              <a:t> Nguyễn Văn Nam</a:t>
            </a:r>
          </a:p>
          <a:p>
            <a:pPr lvl="1">
              <a:lnSpc>
                <a:spcPct val="150000"/>
              </a:lnSpc>
              <a:buFont typeface="Wingdings" panose="05000000000000000000" pitchFamily="2" charset="2"/>
              <a:buChar char="q"/>
            </a:pPr>
            <a:r>
              <a:rPr lang="en-US" sz="2200">
                <a:latin typeface="Arial" panose="020B0604020202020204" pitchFamily="34" charset="0"/>
                <a:cs typeface="Arial" panose="020B0604020202020204" pitchFamily="34" charset="0"/>
              </a:rPr>
              <a:t> Nguyễn Trọng Huy</a:t>
            </a:r>
          </a:p>
          <a:p>
            <a:pPr lvl="1">
              <a:lnSpc>
                <a:spcPct val="150000"/>
              </a:lnSpc>
              <a:buFont typeface="Wingdings" panose="05000000000000000000" pitchFamily="2" charset="2"/>
              <a:buChar char="q"/>
            </a:pPr>
            <a:r>
              <a:rPr lang="en-US" sz="2200">
                <a:latin typeface="Arial" panose="020B0604020202020204" pitchFamily="34" charset="0"/>
                <a:cs typeface="Arial" panose="020B0604020202020204" pitchFamily="34" charset="0"/>
              </a:rPr>
              <a:t> Hà Quý Đức</a:t>
            </a:r>
          </a:p>
          <a:p>
            <a:pPr marL="0" lvl="1" indent="0">
              <a:lnSpc>
                <a:spcPct val="150000"/>
              </a:lnSpc>
              <a:buNone/>
            </a:pPr>
            <a:r>
              <a:rPr lang="en-US" sz="2200" u="sng">
                <a:latin typeface="Arial" panose="020B0604020202020204" pitchFamily="34" charset="0"/>
                <a:cs typeface="Arial" panose="020B0604020202020204" pitchFamily="34" charset="0"/>
              </a:rPr>
              <a:t>Môn học</a:t>
            </a:r>
            <a:r>
              <a:rPr lang="en-US" sz="2200">
                <a:latin typeface="Arial" panose="020B0604020202020204" pitchFamily="34" charset="0"/>
                <a:cs typeface="Arial" panose="020B0604020202020204" pitchFamily="34" charset="0"/>
              </a:rPr>
              <a:t>: </a:t>
            </a:r>
          </a:p>
          <a:p>
            <a:pPr marL="800100" lvl="2" indent="-342900">
              <a:lnSpc>
                <a:spcPct val="150000"/>
              </a:lnSpc>
              <a:buFont typeface="Wingdings" panose="05000000000000000000" pitchFamily="2" charset="2"/>
              <a:buChar char="q"/>
            </a:pPr>
            <a:r>
              <a:rPr lang="en-US" sz="2200">
                <a:latin typeface="Arial" panose="020B0604020202020204" pitchFamily="34" charset="0"/>
                <a:cs typeface="Arial" panose="020B0604020202020204" pitchFamily="34" charset="0"/>
              </a:rPr>
              <a:t>Công nghệ điện toán đám mây</a:t>
            </a:r>
          </a:p>
          <a:p>
            <a:pPr marL="0" lvl="1" indent="0">
              <a:lnSpc>
                <a:spcPct val="150000"/>
              </a:lnSpc>
              <a:buNone/>
            </a:pPr>
            <a:r>
              <a:rPr lang="en-US" sz="2200" u="sng">
                <a:latin typeface="Arial" panose="020B0604020202020204" pitchFamily="34" charset="0"/>
                <a:cs typeface="Arial" panose="020B0604020202020204" pitchFamily="34" charset="0"/>
              </a:rPr>
              <a:t>Giảng viên</a:t>
            </a:r>
            <a:r>
              <a:rPr lang="en-US" sz="2200">
                <a:latin typeface="Arial" panose="020B0604020202020204" pitchFamily="34" charset="0"/>
                <a:cs typeface="Arial" panose="020B0604020202020204" pitchFamily="34" charset="0"/>
              </a:rPr>
              <a:t>: </a:t>
            </a:r>
          </a:p>
          <a:p>
            <a:pPr marL="800100" lvl="2" indent="-342900">
              <a:lnSpc>
                <a:spcPct val="150000"/>
              </a:lnSpc>
              <a:buFont typeface="Wingdings" panose="05000000000000000000" pitchFamily="2" charset="2"/>
              <a:buChar char="q"/>
            </a:pPr>
            <a:r>
              <a:rPr lang="en-US" sz="2200">
                <a:latin typeface="Arial" panose="020B0604020202020204" pitchFamily="34" charset="0"/>
                <a:cs typeface="Arial" panose="020B0604020202020204" pitchFamily="34" charset="0"/>
              </a:rPr>
              <a:t>Phạm Quang Huy</a:t>
            </a:r>
          </a:p>
          <a:p>
            <a:pPr marL="0" lvl="1" indent="0">
              <a:lnSpc>
                <a:spcPct val="150000"/>
              </a:lnSpc>
              <a:buNone/>
            </a:pPr>
            <a:r>
              <a:rPr lang="en-US" sz="2200" u="sng">
                <a:latin typeface="Arial" panose="020B0604020202020204" pitchFamily="34" charset="0"/>
                <a:cs typeface="Arial" panose="020B0604020202020204" pitchFamily="34" charset="0"/>
              </a:rPr>
              <a:t>Lớp</a:t>
            </a:r>
            <a:r>
              <a:rPr lang="en-US" sz="2200">
                <a:latin typeface="Arial" panose="020B0604020202020204" pitchFamily="34" charset="0"/>
                <a:cs typeface="Arial" panose="020B0604020202020204" pitchFamily="34" charset="0"/>
              </a:rPr>
              <a:t>: </a:t>
            </a:r>
          </a:p>
          <a:p>
            <a:pPr marL="800100" lvl="2" indent="-342900">
              <a:lnSpc>
                <a:spcPct val="150000"/>
              </a:lnSpc>
              <a:buFont typeface="Wingdings" panose="05000000000000000000" pitchFamily="2" charset="2"/>
              <a:buChar char="q"/>
            </a:pPr>
            <a:r>
              <a:rPr lang="en-US" sz="2200">
                <a:latin typeface="Arial" panose="020B0604020202020204" pitchFamily="34" charset="0"/>
                <a:cs typeface="Arial" panose="020B0604020202020204" pitchFamily="34" charset="0"/>
              </a:rPr>
              <a:t>D13CNPM5</a:t>
            </a:r>
          </a:p>
          <a:p>
            <a:pPr marL="0" lvl="1" indent="0">
              <a:lnSpc>
                <a:spcPct val="150000"/>
              </a:lnSpc>
              <a:buNone/>
            </a:pPr>
            <a:endParaRPr lang="en-US"/>
          </a:p>
          <a:p>
            <a:pPr marL="457200" lvl="1" indent="0">
              <a:lnSpc>
                <a:spcPct val="150000"/>
              </a:lnSpc>
              <a:buNone/>
            </a:pPr>
            <a:endParaRPr lang="en-US"/>
          </a:p>
        </p:txBody>
      </p:sp>
      <p:pic>
        <p:nvPicPr>
          <p:cNvPr id="5" name="Picture 4">
            <a:extLst>
              <a:ext uri="{FF2B5EF4-FFF2-40B4-BE49-F238E27FC236}">
                <a16:creationId xmlns:a16="http://schemas.microsoft.com/office/drawing/2014/main" id="{57D450AF-5A14-4468-B63F-DC680C8EF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8145" y="1859564"/>
            <a:ext cx="6196946" cy="4071842"/>
          </a:xfrm>
          <a:prstGeom prst="rect">
            <a:avLst/>
          </a:prstGeom>
        </p:spPr>
      </p:pic>
    </p:spTree>
    <p:extLst>
      <p:ext uri="{BB962C8B-B14F-4D97-AF65-F5344CB8AC3E}">
        <p14:creationId xmlns:p14="http://schemas.microsoft.com/office/powerpoint/2010/main" val="2539825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9F5B-DBD3-466B-9370-E2BE51E4C320}"/>
              </a:ext>
            </a:extLst>
          </p:cNvPr>
          <p:cNvSpPr>
            <a:spLocks noGrp="1"/>
          </p:cNvSpPr>
          <p:nvPr>
            <p:ph type="title"/>
          </p:nvPr>
        </p:nvSpPr>
        <p:spPr>
          <a:xfrm>
            <a:off x="283779" y="365126"/>
            <a:ext cx="11776842" cy="722696"/>
          </a:xfrm>
        </p:spPr>
        <p:txBody>
          <a:bodyPr>
            <a:normAutofit/>
          </a:bodyPr>
          <a:lstStyle/>
          <a:p>
            <a:r>
              <a:rPr lang="en-US" sz="2800" b="1">
                <a:latin typeface="Arial" panose="020B0604020202020204" pitchFamily="34" charset="0"/>
                <a:cs typeface="Arial" panose="020B0604020202020204" pitchFamily="34" charset="0"/>
              </a:rPr>
              <a:t>4.2. Nhóm phát triển và kiểm thử các ứng dụng được thiết kế</a:t>
            </a:r>
            <a:endParaRPr lang="vi-VN" sz="28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1F6AF8A-B814-4BD6-BA0C-353743EA1A02}"/>
              </a:ext>
            </a:extLst>
          </p:cNvPr>
          <p:cNvSpPr>
            <a:spLocks noGrp="1"/>
          </p:cNvSpPr>
          <p:nvPr>
            <p:ph sz="half" idx="1"/>
          </p:nvPr>
        </p:nvSpPr>
        <p:spPr>
          <a:xfrm>
            <a:off x="425669" y="988292"/>
            <a:ext cx="11256579" cy="2000202"/>
          </a:xfrm>
        </p:spPr>
        <p:txBody>
          <a:bodyPr>
            <a:noAutofit/>
          </a:bodyPr>
          <a:lstStyle/>
          <a:p>
            <a:pPr marL="0" indent="0" algn="just">
              <a:lnSpc>
                <a:spcPct val="150000"/>
              </a:lnSpc>
              <a:buNone/>
            </a:pPr>
            <a:r>
              <a:rPr lang="en-US" sz="2200" b="1">
                <a:latin typeface="Arial" panose="020B0604020202020204" pitchFamily="34" charset="0"/>
                <a:cs typeface="Arial" panose="020B0604020202020204" pitchFamily="34" charset="0"/>
              </a:rPr>
              <a:t>4.2.3. Firebase Cloud Storage (Bộ nhớ đám mây Firebase)</a:t>
            </a:r>
            <a:endParaRPr lang="en-US" sz="2200">
              <a:latin typeface="Arial" panose="020B0604020202020204" pitchFamily="34" charset="0"/>
              <a:cs typeface="Arial" panose="020B0604020202020204" pitchFamily="34" charset="0"/>
            </a:endParaRPr>
          </a:p>
          <a:p>
            <a:pPr algn="just">
              <a:lnSpc>
                <a:spcPct val="150000"/>
              </a:lnSpc>
            </a:pPr>
            <a:r>
              <a:rPr lang="en-US" sz="2200">
                <a:latin typeface="Arial" panose="020B0604020202020204" pitchFamily="34" charset="0"/>
                <a:cs typeface="Arial" panose="020B0604020202020204" pitchFamily="34" charset="0"/>
              </a:rPr>
              <a:t>là một không gian lưu trữ dữ liệu, nó giống như chiếc ổ cứng vậy.</a:t>
            </a:r>
          </a:p>
          <a:p>
            <a:pPr algn="just">
              <a:lnSpc>
                <a:spcPct val="150000"/>
              </a:lnSpc>
            </a:pPr>
            <a:r>
              <a:rPr lang="en-US" sz="2200">
                <a:latin typeface="Arial" panose="020B0604020202020204" pitchFamily="34" charset="0"/>
                <a:cs typeface="Arial" panose="020B0604020202020204" pitchFamily="34" charset="0"/>
              </a:rPr>
              <a:t>Người dùng có thể upload và download các file tuỳ ý.</a:t>
            </a:r>
          </a:p>
        </p:txBody>
      </p:sp>
      <p:sp>
        <p:nvSpPr>
          <p:cNvPr id="16" name="Content Placeholder 15">
            <a:extLst>
              <a:ext uri="{FF2B5EF4-FFF2-40B4-BE49-F238E27FC236}">
                <a16:creationId xmlns:a16="http://schemas.microsoft.com/office/drawing/2014/main" id="{141A122F-0409-4DBA-9D1F-929E240C9BBC}"/>
              </a:ext>
            </a:extLst>
          </p:cNvPr>
          <p:cNvSpPr>
            <a:spLocks noGrp="1"/>
          </p:cNvSpPr>
          <p:nvPr>
            <p:ph sz="half" idx="2"/>
          </p:nvPr>
        </p:nvSpPr>
        <p:spPr>
          <a:xfrm>
            <a:off x="425669" y="4289648"/>
            <a:ext cx="11256579" cy="2415952"/>
          </a:xfrm>
        </p:spPr>
        <p:txBody>
          <a:bodyPr>
            <a:normAutofit/>
          </a:bodyPr>
          <a:lstStyle/>
          <a:p>
            <a:pPr algn="just">
              <a:lnSpc>
                <a:spcPct val="170000"/>
              </a:lnSpc>
              <a:buFont typeface="Wingdings" panose="05000000000000000000" pitchFamily="2" charset="2"/>
              <a:buChar char="è"/>
            </a:pPr>
            <a:r>
              <a:rPr lang="en-US" sz="2200">
                <a:latin typeface="Arial" panose="020B0604020202020204" pitchFamily="34" charset="0"/>
                <a:cs typeface="Arial" panose="020B0604020202020204" pitchFamily="34" charset="0"/>
                <a:sym typeface="Wingdings" panose="05000000000000000000" pitchFamily="2" charset="2"/>
              </a:rPr>
              <a:t>Câu trả lời là Firebase realtime database là một cơ sở dữ liệu, nơi mà bạn có thể lưu trữ các thông tin về tài khoảng người dùng, ..</a:t>
            </a:r>
          </a:p>
          <a:p>
            <a:pPr algn="just">
              <a:lnSpc>
                <a:spcPct val="170000"/>
              </a:lnSpc>
              <a:buFont typeface="Wingdings" panose="05000000000000000000" pitchFamily="2" charset="2"/>
              <a:buChar char="è"/>
            </a:pPr>
            <a:r>
              <a:rPr lang="en-US" sz="2200">
                <a:latin typeface="Arial" panose="020B0604020202020204" pitchFamily="34" charset="0"/>
                <a:cs typeface="Arial" panose="020B0604020202020204" pitchFamily="34" charset="0"/>
                <a:sym typeface="Wingdings" panose="05000000000000000000" pitchFamily="2" charset="2"/>
              </a:rPr>
              <a:t>Firebase cloud storage là nơi lưu trữ các file, đó có thể là hình ảnh, … </a:t>
            </a:r>
            <a:endParaRPr lang="vi-VN" sz="2200">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34603D98-08A5-4227-A8FD-79C75EFAC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9" y="3429000"/>
            <a:ext cx="4808483" cy="695964"/>
          </a:xfrm>
          <a:prstGeom prst="rect">
            <a:avLst/>
          </a:prstGeom>
        </p:spPr>
      </p:pic>
      <p:pic>
        <p:nvPicPr>
          <p:cNvPr id="24" name="Picture 23">
            <a:extLst>
              <a:ext uri="{FF2B5EF4-FFF2-40B4-BE49-F238E27FC236}">
                <a16:creationId xmlns:a16="http://schemas.microsoft.com/office/drawing/2014/main" id="{8A94CA40-7B7A-40B2-B133-601724F8B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433" y="3092862"/>
            <a:ext cx="1092417" cy="1092417"/>
          </a:xfrm>
          <a:prstGeom prst="rect">
            <a:avLst/>
          </a:prstGeom>
        </p:spPr>
      </p:pic>
      <p:pic>
        <p:nvPicPr>
          <p:cNvPr id="26" name="Picture 25">
            <a:extLst>
              <a:ext uri="{FF2B5EF4-FFF2-40B4-BE49-F238E27FC236}">
                <a16:creationId xmlns:a16="http://schemas.microsoft.com/office/drawing/2014/main" id="{618A754D-9E04-4E44-82D4-7ABBDE5F1B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9737" y="3482648"/>
            <a:ext cx="2637440" cy="608641"/>
          </a:xfrm>
          <a:prstGeom prst="rect">
            <a:avLst/>
          </a:prstGeom>
        </p:spPr>
      </p:pic>
    </p:spTree>
    <p:extLst>
      <p:ext uri="{BB962C8B-B14F-4D97-AF65-F5344CB8AC3E}">
        <p14:creationId xmlns:p14="http://schemas.microsoft.com/office/powerpoint/2010/main" val="2880743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B8844-6C3B-4A5F-983E-55604EB03110}"/>
              </a:ext>
            </a:extLst>
          </p:cNvPr>
          <p:cNvSpPr>
            <a:spLocks noGrp="1"/>
          </p:cNvSpPr>
          <p:nvPr>
            <p:ph type="title"/>
          </p:nvPr>
        </p:nvSpPr>
        <p:spPr>
          <a:xfrm>
            <a:off x="331076" y="365126"/>
            <a:ext cx="11493062" cy="632402"/>
          </a:xfrm>
        </p:spPr>
        <p:txBody>
          <a:bodyPr>
            <a:normAutofit/>
          </a:bodyPr>
          <a:lstStyle/>
          <a:p>
            <a:r>
              <a:rPr lang="en-US" sz="2800" b="1">
                <a:latin typeface="Arial" panose="020B0604020202020204" pitchFamily="34" charset="0"/>
                <a:cs typeface="Arial" panose="020B0604020202020204" pitchFamily="34" charset="0"/>
              </a:rPr>
              <a:t>4.2. Nhóm phát triển và kiểm thử các ứng dụng được thiết kế</a:t>
            </a:r>
            <a:endParaRPr lang="vi-VN" sz="28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EC8E297-D42A-4B64-A70B-751CE6D8C12F}"/>
              </a:ext>
            </a:extLst>
          </p:cNvPr>
          <p:cNvSpPr>
            <a:spLocks noGrp="1"/>
          </p:cNvSpPr>
          <p:nvPr>
            <p:ph idx="1"/>
          </p:nvPr>
        </p:nvSpPr>
        <p:spPr>
          <a:xfrm>
            <a:off x="367861" y="997528"/>
            <a:ext cx="7303297" cy="5495348"/>
          </a:xfrm>
        </p:spPr>
        <p:txBody>
          <a:bodyPr>
            <a:normAutofit/>
          </a:bodyPr>
          <a:lstStyle/>
          <a:p>
            <a:pPr marL="0" indent="0" algn="just">
              <a:lnSpc>
                <a:spcPct val="200000"/>
              </a:lnSpc>
              <a:buNone/>
            </a:pPr>
            <a:r>
              <a:rPr lang="en-US" sz="2200" b="1">
                <a:latin typeface="Arial" panose="020B0604020202020204" pitchFamily="34" charset="0"/>
                <a:cs typeface="Arial" panose="020B0604020202020204" pitchFamily="34" charset="0"/>
              </a:rPr>
              <a:t>4.2.4. Firebase Hosting</a:t>
            </a:r>
            <a:endParaRPr lang="en-US" sz="2200">
              <a:latin typeface="Arial" panose="020B0604020202020204" pitchFamily="34" charset="0"/>
              <a:cs typeface="Arial" panose="020B0604020202020204" pitchFamily="34" charset="0"/>
            </a:endParaRPr>
          </a:p>
          <a:p>
            <a:pPr algn="just">
              <a:lnSpc>
                <a:spcPct val="200000"/>
              </a:lnSpc>
            </a:pPr>
            <a:r>
              <a:rPr lang="en-US" sz="2200">
                <a:latin typeface="Arial" panose="020B0604020202020204" pitchFamily="34" charset="0"/>
                <a:cs typeface="Arial" panose="020B0604020202020204" pitchFamily="34" charset="0"/>
              </a:rPr>
              <a:t>là một nền tảng API có tính chất như một dịch vụ lưu trữ CSDL hoạt động trên nền tảng Cloud, được tích hợp cùng với hệ thống máy chủ mạnh mẽ của google.</a:t>
            </a:r>
          </a:p>
          <a:p>
            <a:pPr algn="just">
              <a:lnSpc>
                <a:spcPct val="200000"/>
              </a:lnSpc>
            </a:pPr>
            <a:r>
              <a:rPr lang="en-US" sz="2200">
                <a:latin typeface="Arial" panose="020B0604020202020204" pitchFamily="34" charset="0"/>
                <a:cs typeface="Arial" panose="020B0604020202020204" pitchFamily="34" charset="0"/>
              </a:rPr>
              <a:t>Giúp cho lập trình viên đơn giản hoá nhiều thao tác với cơ sở dữ liệu khi thiết lập cấu trúc website.</a:t>
            </a:r>
          </a:p>
        </p:txBody>
      </p:sp>
      <p:pic>
        <p:nvPicPr>
          <p:cNvPr id="5" name="Picture 4">
            <a:extLst>
              <a:ext uri="{FF2B5EF4-FFF2-40B4-BE49-F238E27FC236}">
                <a16:creationId xmlns:a16="http://schemas.microsoft.com/office/drawing/2014/main" id="{91C07EC6-E763-46CC-B382-C97E41A25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943" y="2589691"/>
            <a:ext cx="4354585" cy="2107496"/>
          </a:xfrm>
          <a:prstGeom prst="rect">
            <a:avLst/>
          </a:prstGeom>
        </p:spPr>
      </p:pic>
    </p:spTree>
    <p:extLst>
      <p:ext uri="{BB962C8B-B14F-4D97-AF65-F5344CB8AC3E}">
        <p14:creationId xmlns:p14="http://schemas.microsoft.com/office/powerpoint/2010/main" val="318667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30A0-7067-4692-BAEB-5F9A735196B6}"/>
              </a:ext>
            </a:extLst>
          </p:cNvPr>
          <p:cNvSpPr>
            <a:spLocks noGrp="1"/>
          </p:cNvSpPr>
          <p:nvPr>
            <p:ph type="title"/>
          </p:nvPr>
        </p:nvSpPr>
        <p:spPr>
          <a:xfrm>
            <a:off x="282387" y="365126"/>
            <a:ext cx="11591365" cy="547220"/>
          </a:xfrm>
        </p:spPr>
        <p:txBody>
          <a:bodyPr>
            <a:normAutofit fontScale="90000"/>
          </a:bodyPr>
          <a:lstStyle/>
          <a:p>
            <a:r>
              <a:rPr lang="en-US" sz="3100" b="1">
                <a:latin typeface="Arial" panose="020B0604020202020204" pitchFamily="34" charset="0"/>
                <a:cs typeface="Arial" panose="020B0604020202020204" pitchFamily="34" charset="0"/>
              </a:rPr>
              <a:t>4.2. Nhóm phát triển và kiểm thử các ứng dụng được thiết kế</a:t>
            </a:r>
            <a:endParaRPr lang="vi-VN"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04B6CA8-562E-453E-93E3-3D916DBC58D2}"/>
              </a:ext>
            </a:extLst>
          </p:cNvPr>
          <p:cNvSpPr>
            <a:spLocks noGrp="1"/>
          </p:cNvSpPr>
          <p:nvPr>
            <p:ph idx="1"/>
          </p:nvPr>
        </p:nvSpPr>
        <p:spPr>
          <a:xfrm>
            <a:off x="282387" y="1089213"/>
            <a:ext cx="5795682" cy="5580528"/>
          </a:xfrm>
        </p:spPr>
        <p:txBody>
          <a:bodyPr>
            <a:normAutofit/>
          </a:bodyPr>
          <a:lstStyle/>
          <a:p>
            <a:pPr marL="0" indent="0" algn="just">
              <a:lnSpc>
                <a:spcPct val="150000"/>
              </a:lnSpc>
              <a:buNone/>
            </a:pPr>
            <a:r>
              <a:rPr lang="en-US" sz="2200" b="1">
                <a:latin typeface="Arial" panose="020B0604020202020204" pitchFamily="34" charset="0"/>
                <a:cs typeface="Arial" panose="020B0604020202020204" pitchFamily="34" charset="0"/>
              </a:rPr>
              <a:t>4.2.5. Firebase Test Lab</a:t>
            </a:r>
            <a:endParaRPr lang="en-US" sz="2200" b="0" i="0">
              <a:effectLst/>
              <a:latin typeface="Arial" panose="020B0604020202020204" pitchFamily="34" charset="0"/>
              <a:cs typeface="Arial" panose="020B0604020202020204" pitchFamily="34" charset="0"/>
            </a:endParaRPr>
          </a:p>
          <a:p>
            <a:pPr algn="just">
              <a:lnSpc>
                <a:spcPct val="150000"/>
              </a:lnSpc>
            </a:pPr>
            <a:r>
              <a:rPr lang="vi-VN" sz="2200" b="0" i="0">
                <a:effectLst/>
                <a:latin typeface="Arial" panose="020B0604020202020204" pitchFamily="34" charset="0"/>
                <a:cs typeface="Arial" panose="020B0604020202020204" pitchFamily="34" charset="0"/>
              </a:rPr>
              <a:t>Firebase Test Lab là chức năng để kiểm tra hoạt động của ứng dụng trên</a:t>
            </a:r>
            <a:r>
              <a:rPr lang="en-US" sz="2200" b="0" i="0">
                <a:effectLst/>
                <a:latin typeface="Arial" panose="020B0604020202020204" pitchFamily="34" charset="0"/>
                <a:cs typeface="Arial" panose="020B0604020202020204" pitchFamily="34" charset="0"/>
              </a:rPr>
              <a:t> Cloud</a:t>
            </a:r>
            <a:endParaRPr lang="en-US" sz="2200">
              <a:latin typeface="Arial" panose="020B0604020202020204" pitchFamily="34" charset="0"/>
              <a:cs typeface="Arial" panose="020B0604020202020204" pitchFamily="34" charset="0"/>
            </a:endParaRPr>
          </a:p>
          <a:p>
            <a:pPr algn="just">
              <a:lnSpc>
                <a:spcPct val="150000"/>
              </a:lnSpc>
            </a:pPr>
            <a:r>
              <a:rPr lang="en-US" sz="2200">
                <a:latin typeface="Arial" panose="020B0604020202020204" pitchFamily="34" charset="0"/>
                <a:cs typeface="Arial" panose="020B0604020202020204" pitchFamily="34" charset="0"/>
              </a:rPr>
              <a:t>Bằng cách sử dụng Test lab ta có thể test hoạt động của ứng dụng trên nhiều thiết bị nhờ đó mà có thể xác mình được app sẽ chạy thế nào trên thiết bị thực của người dùng.</a:t>
            </a:r>
            <a:endParaRPr lang="vi-VN" sz="22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F1D08E1-C462-48DE-B232-93A471B08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569" y="1471688"/>
            <a:ext cx="5536183" cy="4516125"/>
          </a:xfrm>
          <a:prstGeom prst="rect">
            <a:avLst/>
          </a:prstGeom>
        </p:spPr>
      </p:pic>
    </p:spTree>
    <p:extLst>
      <p:ext uri="{BB962C8B-B14F-4D97-AF65-F5344CB8AC3E}">
        <p14:creationId xmlns:p14="http://schemas.microsoft.com/office/powerpoint/2010/main" val="238224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03FB-56E3-4146-935C-D7E6C6E41E21}"/>
              </a:ext>
            </a:extLst>
          </p:cNvPr>
          <p:cNvSpPr>
            <a:spLocks noGrp="1"/>
          </p:cNvSpPr>
          <p:nvPr>
            <p:ph type="title"/>
          </p:nvPr>
        </p:nvSpPr>
        <p:spPr>
          <a:xfrm>
            <a:off x="217714" y="365125"/>
            <a:ext cx="11582400" cy="540039"/>
          </a:xfrm>
        </p:spPr>
        <p:txBody>
          <a:bodyPr>
            <a:noAutofit/>
          </a:bodyPr>
          <a:lstStyle/>
          <a:p>
            <a:r>
              <a:rPr lang="en-US" sz="2800" b="1">
                <a:latin typeface="Arial" panose="020B0604020202020204" pitchFamily="34" charset="0"/>
                <a:cs typeface="Arial" panose="020B0604020202020204" pitchFamily="34" charset="0"/>
              </a:rPr>
              <a:t>4.3. Nhóm phân tích dữ liệu, tối ưu hoá trải nghiệm với người dùng</a:t>
            </a:r>
            <a:endParaRPr lang="vi-VN" sz="28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7CBA484-0F9A-414E-BB30-C8126937ECCF}"/>
              </a:ext>
            </a:extLst>
          </p:cNvPr>
          <p:cNvSpPr>
            <a:spLocks noGrp="1"/>
          </p:cNvSpPr>
          <p:nvPr>
            <p:ph idx="1"/>
          </p:nvPr>
        </p:nvSpPr>
        <p:spPr>
          <a:xfrm>
            <a:off x="391886" y="1016000"/>
            <a:ext cx="7881257" cy="5660571"/>
          </a:xfrm>
        </p:spPr>
        <p:txBody>
          <a:bodyPr>
            <a:normAutofit lnSpcReduction="10000"/>
          </a:bodyPr>
          <a:lstStyle/>
          <a:p>
            <a:pPr marL="0" indent="0" algn="just">
              <a:lnSpc>
                <a:spcPct val="150000"/>
              </a:lnSpc>
              <a:buNone/>
            </a:pPr>
            <a:r>
              <a:rPr lang="en-US" sz="2400" b="1">
                <a:latin typeface="Arial" panose="020B0604020202020204" pitchFamily="34" charset="0"/>
                <a:cs typeface="Arial" panose="020B0604020202020204" pitchFamily="34" charset="0"/>
              </a:rPr>
              <a:t>4.3.1. Firebase Cloud Messaging (Nhắn tin qua đám mây Firebase)</a:t>
            </a:r>
          </a:p>
          <a:p>
            <a:pPr algn="just">
              <a:lnSpc>
                <a:spcPct val="150000"/>
              </a:lnSpc>
            </a:pPr>
            <a:r>
              <a:rPr lang="en-US" sz="2400">
                <a:latin typeface="Arial" panose="020B0604020202020204" pitchFamily="34" charset="0"/>
                <a:cs typeface="Arial" panose="020B0604020202020204" pitchFamily="34" charset="0"/>
              </a:rPr>
              <a:t>Là giải pháp tin nhắn đa nền tảng cho phép người dùng phần phối tin nhắn đáng tin cậy mà không mất một chi phí nào.</a:t>
            </a:r>
          </a:p>
          <a:p>
            <a:pPr algn="just">
              <a:lnSpc>
                <a:spcPct val="150000"/>
              </a:lnSpc>
            </a:pPr>
            <a:r>
              <a:rPr lang="en-US" sz="2400">
                <a:latin typeface="Arial" panose="020B0604020202020204" pitchFamily="34" charset="0"/>
                <a:cs typeface="Arial" panose="020B0604020202020204" pitchFamily="34" charset="0"/>
              </a:rPr>
              <a:t>Khi tin nhắn mới được gửi tới, người dùng có thể nhận được thông báo .</a:t>
            </a:r>
          </a:p>
          <a:p>
            <a:pPr algn="just">
              <a:lnSpc>
                <a:spcPct val="150000"/>
              </a:lnSpc>
            </a:pPr>
            <a:r>
              <a:rPr lang="en-US" sz="2400">
                <a:latin typeface="Arial" panose="020B0604020202020204" pitchFamily="34" charset="0"/>
                <a:cs typeface="Arial" panose="020B0604020202020204" pitchFamily="34" charset="0"/>
              </a:rPr>
              <a:t>Ta có thể thiết lập tin nhắn chỉ gửi cho những đối tượng mà ta mong muốn.</a:t>
            </a:r>
          </a:p>
          <a:p>
            <a:pPr marL="0" indent="0">
              <a:buNone/>
            </a:pPr>
            <a:r>
              <a:rPr lang="en-US"/>
              <a:t> </a:t>
            </a:r>
          </a:p>
        </p:txBody>
      </p:sp>
      <p:pic>
        <p:nvPicPr>
          <p:cNvPr id="4" name="Picture 3">
            <a:extLst>
              <a:ext uri="{FF2B5EF4-FFF2-40B4-BE49-F238E27FC236}">
                <a16:creationId xmlns:a16="http://schemas.microsoft.com/office/drawing/2014/main" id="{10D52BB2-4CCD-4521-A5AD-EC202CDDA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315" y="2168985"/>
            <a:ext cx="3602885" cy="2835337"/>
          </a:xfrm>
          <a:prstGeom prst="rect">
            <a:avLst/>
          </a:prstGeom>
        </p:spPr>
      </p:pic>
    </p:spTree>
    <p:extLst>
      <p:ext uri="{BB962C8B-B14F-4D97-AF65-F5344CB8AC3E}">
        <p14:creationId xmlns:p14="http://schemas.microsoft.com/office/powerpoint/2010/main" val="892765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03FB-56E3-4146-935C-D7E6C6E41E21}"/>
              </a:ext>
            </a:extLst>
          </p:cNvPr>
          <p:cNvSpPr>
            <a:spLocks noGrp="1"/>
          </p:cNvSpPr>
          <p:nvPr>
            <p:ph type="title"/>
          </p:nvPr>
        </p:nvSpPr>
        <p:spPr>
          <a:xfrm>
            <a:off x="304799" y="373907"/>
            <a:ext cx="11610109" cy="517237"/>
          </a:xfrm>
        </p:spPr>
        <p:txBody>
          <a:bodyPr>
            <a:normAutofit/>
          </a:bodyPr>
          <a:lstStyle/>
          <a:p>
            <a:r>
              <a:rPr lang="en-US" sz="2800" b="1">
                <a:latin typeface="Arial" panose="020B0604020202020204" pitchFamily="34" charset="0"/>
                <a:cs typeface="Arial" panose="020B0604020202020204" pitchFamily="34" charset="0"/>
              </a:rPr>
              <a:t>4.3. Nhóm phân tích dữ liệu, tối ưu hoá trải nghiệm với người dùng</a:t>
            </a:r>
            <a:endParaRPr lang="vi-VN" sz="2800" b="1"/>
          </a:p>
        </p:txBody>
      </p:sp>
      <p:sp>
        <p:nvSpPr>
          <p:cNvPr id="3" name="Content Placeholder 2">
            <a:extLst>
              <a:ext uri="{FF2B5EF4-FFF2-40B4-BE49-F238E27FC236}">
                <a16:creationId xmlns:a16="http://schemas.microsoft.com/office/drawing/2014/main" id="{47CBA484-0F9A-414E-BB30-C8126937ECCF}"/>
              </a:ext>
            </a:extLst>
          </p:cNvPr>
          <p:cNvSpPr>
            <a:spLocks noGrp="1"/>
          </p:cNvSpPr>
          <p:nvPr>
            <p:ph idx="1"/>
          </p:nvPr>
        </p:nvSpPr>
        <p:spPr>
          <a:xfrm>
            <a:off x="391886" y="1016000"/>
            <a:ext cx="5482441" cy="5660571"/>
          </a:xfrm>
        </p:spPr>
        <p:txBody>
          <a:bodyPr>
            <a:normAutofit/>
          </a:bodyPr>
          <a:lstStyle/>
          <a:p>
            <a:pPr marL="0" indent="0" algn="just">
              <a:lnSpc>
                <a:spcPct val="150000"/>
              </a:lnSpc>
              <a:buNone/>
            </a:pPr>
            <a:r>
              <a:rPr lang="en-US" sz="2200" b="1"/>
              <a:t>4.3.2. Firebase Predictions</a:t>
            </a:r>
          </a:p>
          <a:p>
            <a:pPr algn="just">
              <a:lnSpc>
                <a:spcPct val="150000"/>
              </a:lnSpc>
            </a:pPr>
            <a:r>
              <a:rPr lang="en-US" sz="2200"/>
              <a:t>Áp dụng cho deep learning máy học với dữ liệu phần tích của người dùng để tạo các nhóm người dùng năng động dựa trên hành vi dự đoán. </a:t>
            </a:r>
          </a:p>
          <a:p>
            <a:pPr marL="0" indent="0" algn="just">
              <a:lnSpc>
                <a:spcPct val="150000"/>
              </a:lnSpc>
              <a:buNone/>
            </a:pPr>
            <a:r>
              <a:rPr lang="en-US" sz="2200" b="1"/>
              <a:t>4.3.3. Dynamic Links</a:t>
            </a:r>
          </a:p>
          <a:p>
            <a:pPr algn="just">
              <a:lnSpc>
                <a:spcPct val="150000"/>
              </a:lnSpc>
            </a:pPr>
            <a:r>
              <a:rPr lang="en-US" sz="2200"/>
              <a:t>Sử dụng liên kết động để cung cấp trải nghiệm của người dùng tuỳ chỉnh cho iOS, web.</a:t>
            </a:r>
          </a:p>
        </p:txBody>
      </p:sp>
      <p:pic>
        <p:nvPicPr>
          <p:cNvPr id="5" name="Picture 4">
            <a:extLst>
              <a:ext uri="{FF2B5EF4-FFF2-40B4-BE49-F238E27FC236}">
                <a16:creationId xmlns:a16="http://schemas.microsoft.com/office/drawing/2014/main" id="{5C9D4A3C-EDAF-48B4-AEE8-EEC7F6B8C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7675" y="1210787"/>
            <a:ext cx="4003599" cy="2252024"/>
          </a:xfrm>
          <a:prstGeom prst="rect">
            <a:avLst/>
          </a:prstGeom>
        </p:spPr>
      </p:pic>
      <p:pic>
        <p:nvPicPr>
          <p:cNvPr id="7" name="Picture 6">
            <a:extLst>
              <a:ext uri="{FF2B5EF4-FFF2-40B4-BE49-F238E27FC236}">
                <a16:creationId xmlns:a16="http://schemas.microsoft.com/office/drawing/2014/main" id="{DBC01BB5-A666-4E63-BA81-67E498018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6515" y="3846285"/>
            <a:ext cx="4003599" cy="2252025"/>
          </a:xfrm>
          <a:prstGeom prst="rect">
            <a:avLst/>
          </a:prstGeom>
        </p:spPr>
      </p:pic>
    </p:spTree>
    <p:extLst>
      <p:ext uri="{BB962C8B-B14F-4D97-AF65-F5344CB8AC3E}">
        <p14:creationId xmlns:p14="http://schemas.microsoft.com/office/powerpoint/2010/main" val="1454067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24F5F-AE54-4D31-B095-387988B2684B}"/>
              </a:ext>
            </a:extLst>
          </p:cNvPr>
          <p:cNvSpPr>
            <a:spLocks noGrp="1"/>
          </p:cNvSpPr>
          <p:nvPr>
            <p:ph type="title"/>
          </p:nvPr>
        </p:nvSpPr>
        <p:spPr>
          <a:xfrm>
            <a:off x="268013" y="365126"/>
            <a:ext cx="11666483" cy="576983"/>
          </a:xfrm>
        </p:spPr>
        <p:txBody>
          <a:bodyPr>
            <a:normAutofit/>
          </a:bodyPr>
          <a:lstStyle/>
          <a:p>
            <a:r>
              <a:rPr lang="en-US" sz="2800" b="1">
                <a:latin typeface="Arial" panose="020B0604020202020204" pitchFamily="34" charset="0"/>
                <a:cs typeface="Arial" panose="020B0604020202020204" pitchFamily="34" charset="0"/>
              </a:rPr>
              <a:t>4.3. Nhóm phân tích dữ liệu, tối ưu hoá trải nghiệm với người dùng</a:t>
            </a:r>
            <a:endParaRPr lang="vi-VN" sz="2800" b="1"/>
          </a:p>
        </p:txBody>
      </p:sp>
      <p:sp>
        <p:nvSpPr>
          <p:cNvPr id="3" name="Content Placeholder 2">
            <a:extLst>
              <a:ext uri="{FF2B5EF4-FFF2-40B4-BE49-F238E27FC236}">
                <a16:creationId xmlns:a16="http://schemas.microsoft.com/office/drawing/2014/main" id="{26BD83BC-E348-4839-B15D-C0123BB4282F}"/>
              </a:ext>
            </a:extLst>
          </p:cNvPr>
          <p:cNvSpPr>
            <a:spLocks noGrp="1"/>
          </p:cNvSpPr>
          <p:nvPr>
            <p:ph idx="1"/>
          </p:nvPr>
        </p:nvSpPr>
        <p:spPr>
          <a:xfrm>
            <a:off x="378370" y="942110"/>
            <a:ext cx="7952829" cy="5800436"/>
          </a:xfrm>
        </p:spPr>
        <p:txBody>
          <a:bodyPr>
            <a:normAutofit fontScale="40000" lnSpcReduction="20000"/>
          </a:bodyPr>
          <a:lstStyle/>
          <a:p>
            <a:pPr marL="0" indent="0" algn="just">
              <a:lnSpc>
                <a:spcPct val="150000"/>
              </a:lnSpc>
              <a:buNone/>
            </a:pPr>
            <a:r>
              <a:rPr lang="en-US" sz="5000" b="1">
                <a:latin typeface="Arial" panose="020B0604020202020204" pitchFamily="34" charset="0"/>
                <a:cs typeface="Arial" panose="020B0604020202020204" pitchFamily="34" charset="0"/>
              </a:rPr>
              <a:t>4.3.4. Firebase Remote Config</a:t>
            </a:r>
            <a:endParaRPr lang="en-US" sz="5000">
              <a:latin typeface="Arial" panose="020B0604020202020204" pitchFamily="34" charset="0"/>
              <a:cs typeface="Arial" panose="020B0604020202020204" pitchFamily="34" charset="0"/>
            </a:endParaRPr>
          </a:p>
          <a:p>
            <a:pPr algn="just">
              <a:lnSpc>
                <a:spcPct val="150000"/>
              </a:lnSpc>
            </a:pPr>
            <a:r>
              <a:rPr lang="en-US" sz="5000">
                <a:latin typeface="Arial" panose="020B0604020202020204" pitchFamily="34" charset="0"/>
                <a:cs typeface="Arial" panose="020B0604020202020204" pitchFamily="34" charset="0"/>
              </a:rPr>
              <a:t>Là dịch vụ đám mây cho phép người dùng thay đổi hành vi và giao diện của ứng dụng mà không yêu cầu tải xuống phiên bản cập nhật ứng dụng.</a:t>
            </a:r>
          </a:p>
          <a:p>
            <a:pPr marL="0" indent="0" algn="just">
              <a:lnSpc>
                <a:spcPct val="150000"/>
              </a:lnSpc>
              <a:buNone/>
            </a:pPr>
            <a:r>
              <a:rPr lang="en-US" sz="5000" b="1">
                <a:latin typeface="Arial" panose="020B0604020202020204" pitchFamily="34" charset="0"/>
                <a:cs typeface="Arial" panose="020B0604020202020204" pitchFamily="34" charset="0"/>
              </a:rPr>
              <a:t>4.3.5. Invites</a:t>
            </a:r>
          </a:p>
          <a:p>
            <a:pPr algn="just">
              <a:lnSpc>
                <a:spcPct val="150000"/>
              </a:lnSpc>
            </a:pPr>
            <a:r>
              <a:rPr lang="en-US" sz="5000">
                <a:latin typeface="Arial" panose="020B0604020202020204" pitchFamily="34" charset="0"/>
                <a:cs typeface="Arial" panose="020B0604020202020204" pitchFamily="34" charset="0"/>
              </a:rPr>
              <a:t>Cho phép người dùng chia sẻ tất cả các khía cạnh ứng dụng.</a:t>
            </a:r>
          </a:p>
          <a:p>
            <a:pPr algn="just">
              <a:lnSpc>
                <a:spcPct val="150000"/>
              </a:lnSpc>
            </a:pPr>
            <a:r>
              <a:rPr lang="en-US" sz="5000">
                <a:latin typeface="Arial" panose="020B0604020202020204" pitchFamily="34" charset="0"/>
                <a:cs typeface="Arial" panose="020B0604020202020204" pitchFamily="34" charset="0"/>
              </a:rPr>
              <a:t>Giải pháp out - of - the - box hoạt động với Google Analytics for firebase để bạn biết khi người dùng mở hoặc cài đặt một ứng dụng qua lời mời.</a:t>
            </a:r>
          </a:p>
          <a:p>
            <a:pPr marL="0" indent="0" algn="just">
              <a:lnSpc>
                <a:spcPct val="150000"/>
              </a:lnSpc>
              <a:buNone/>
            </a:pPr>
            <a:r>
              <a:rPr lang="en-US" sz="5000" b="1">
                <a:latin typeface="Arial" panose="020B0604020202020204" pitchFamily="34" charset="0"/>
                <a:cs typeface="Arial" panose="020B0604020202020204" pitchFamily="34" charset="0"/>
              </a:rPr>
              <a:t>4.3.6. </a:t>
            </a:r>
            <a:r>
              <a:rPr lang="vi-VN" sz="5000" b="1" i="0">
                <a:solidFill>
                  <a:srgbClr val="1B1B1B"/>
                </a:solidFill>
                <a:effectLst/>
                <a:latin typeface="Arial" panose="020B0604020202020204" pitchFamily="34" charset="0"/>
                <a:cs typeface="Arial" panose="020B0604020202020204" pitchFamily="34" charset="0"/>
              </a:rPr>
              <a:t>App Indexing</a:t>
            </a:r>
            <a:endParaRPr lang="en-US" sz="5000" b="1" i="0">
              <a:solidFill>
                <a:srgbClr val="1B1B1B"/>
              </a:solidFill>
              <a:effectLst/>
              <a:latin typeface="Arial" panose="020B0604020202020204" pitchFamily="34" charset="0"/>
              <a:cs typeface="Arial" panose="020B0604020202020204" pitchFamily="34" charset="0"/>
            </a:endParaRPr>
          </a:p>
          <a:p>
            <a:pPr algn="just">
              <a:lnSpc>
                <a:spcPct val="150000"/>
              </a:lnSpc>
            </a:pPr>
            <a:r>
              <a:rPr lang="en-US" sz="5000">
                <a:latin typeface="Arial" panose="020B0604020202020204" pitchFamily="34" charset="0"/>
                <a:cs typeface="Arial" panose="020B0604020202020204" pitchFamily="34" charset="0"/>
              </a:rPr>
              <a:t>Thu hút người dùng bằng cách tích hợp các ứng dụng đã cài đặt với thích hợp google tìm kiếm.</a:t>
            </a:r>
          </a:p>
          <a:p>
            <a:endParaRPr lang="en-US"/>
          </a:p>
        </p:txBody>
      </p:sp>
      <p:pic>
        <p:nvPicPr>
          <p:cNvPr id="5" name="Picture 4">
            <a:extLst>
              <a:ext uri="{FF2B5EF4-FFF2-40B4-BE49-F238E27FC236}">
                <a16:creationId xmlns:a16="http://schemas.microsoft.com/office/drawing/2014/main" id="{BB6D76C8-E2F3-4596-ABD2-F44709173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9274" y="1408088"/>
            <a:ext cx="3502200" cy="1961232"/>
          </a:xfrm>
          <a:prstGeom prst="rect">
            <a:avLst/>
          </a:prstGeom>
        </p:spPr>
      </p:pic>
      <p:pic>
        <p:nvPicPr>
          <p:cNvPr id="6" name="Picture 5">
            <a:extLst>
              <a:ext uri="{FF2B5EF4-FFF2-40B4-BE49-F238E27FC236}">
                <a16:creationId xmlns:a16="http://schemas.microsoft.com/office/drawing/2014/main" id="{00119BAB-E03A-4E6F-B253-8690415C3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7861" y="4051587"/>
            <a:ext cx="3486635" cy="1961232"/>
          </a:xfrm>
          <a:prstGeom prst="rect">
            <a:avLst/>
          </a:prstGeom>
        </p:spPr>
      </p:pic>
    </p:spTree>
    <p:extLst>
      <p:ext uri="{BB962C8B-B14F-4D97-AF65-F5344CB8AC3E}">
        <p14:creationId xmlns:p14="http://schemas.microsoft.com/office/powerpoint/2010/main" val="1517865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ACE6-7EF5-4B19-A666-66088D5DF75B}"/>
              </a:ext>
            </a:extLst>
          </p:cNvPr>
          <p:cNvSpPr>
            <a:spLocks noGrp="1"/>
          </p:cNvSpPr>
          <p:nvPr>
            <p:ph type="title"/>
          </p:nvPr>
        </p:nvSpPr>
        <p:spPr>
          <a:xfrm>
            <a:off x="246743" y="365126"/>
            <a:ext cx="11611428" cy="643617"/>
          </a:xfrm>
        </p:spPr>
        <p:txBody>
          <a:bodyPr>
            <a:normAutofit/>
          </a:bodyPr>
          <a:lstStyle/>
          <a:p>
            <a:r>
              <a:rPr lang="en-US" sz="2800" b="1">
                <a:latin typeface="Arial" panose="020B0604020202020204" pitchFamily="34" charset="0"/>
                <a:cs typeface="Arial" panose="020B0604020202020204" pitchFamily="34" charset="0"/>
              </a:rPr>
              <a:t>5. Tích hợp Firebase vào project ứng dụng</a:t>
            </a:r>
            <a:endParaRPr lang="vi-VN" sz="28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469BEB4-0511-463C-819B-F909FA677488}"/>
              </a:ext>
            </a:extLst>
          </p:cNvPr>
          <p:cNvSpPr>
            <a:spLocks noGrp="1"/>
          </p:cNvSpPr>
          <p:nvPr>
            <p:ph idx="1"/>
          </p:nvPr>
        </p:nvSpPr>
        <p:spPr>
          <a:xfrm>
            <a:off x="377371" y="1008745"/>
            <a:ext cx="11480799" cy="5198092"/>
          </a:xfrm>
        </p:spPr>
        <p:txBody>
          <a:bodyPr>
            <a:normAutofit/>
          </a:bodyPr>
          <a:lstStyle/>
          <a:p>
            <a:pPr marL="0" indent="0" algn="just">
              <a:lnSpc>
                <a:spcPct val="150000"/>
              </a:lnSpc>
              <a:buNone/>
            </a:pPr>
            <a:r>
              <a:rPr lang="en-US" sz="2200">
                <a:latin typeface="Arial" panose="020B0604020202020204" pitchFamily="34" charset="0"/>
                <a:cs typeface="Arial" panose="020B0604020202020204" pitchFamily="34" charset="0"/>
              </a:rPr>
              <a:t>Để tích hợp Firebase vào project Android, iOS, Web đều cần phải trải qua các bước cài đặt sau:</a:t>
            </a:r>
          </a:p>
          <a:p>
            <a:pPr lvl="1" algn="just">
              <a:lnSpc>
                <a:spcPct val="200000"/>
              </a:lnSpc>
              <a:buFont typeface="Wingdings" panose="05000000000000000000" pitchFamily="2" charset="2"/>
              <a:buChar char="q"/>
            </a:pPr>
            <a:r>
              <a:rPr lang="en-US" sz="2200">
                <a:latin typeface="Arial" panose="020B0604020202020204" pitchFamily="34" charset="0"/>
                <a:cs typeface="Arial" panose="020B0604020202020204" pitchFamily="34" charset="0"/>
              </a:rPr>
              <a:t> Bước 1: Đăng nhập vào Firebase console với tài khoản google của mình.</a:t>
            </a:r>
          </a:p>
          <a:p>
            <a:pPr lvl="1" algn="just">
              <a:lnSpc>
                <a:spcPct val="200000"/>
              </a:lnSpc>
              <a:buFont typeface="Wingdings" panose="05000000000000000000" pitchFamily="2" charset="2"/>
              <a:buChar char="q"/>
            </a:pPr>
            <a:r>
              <a:rPr lang="en-US" sz="2200">
                <a:latin typeface="Arial" panose="020B0604020202020204" pitchFamily="34" charset="0"/>
                <a:cs typeface="Arial" panose="020B0604020202020204" pitchFamily="34" charset="0"/>
              </a:rPr>
              <a:t> Bước 2: Tạo project mới</a:t>
            </a:r>
          </a:p>
          <a:p>
            <a:pPr lvl="1" algn="just">
              <a:lnSpc>
                <a:spcPct val="200000"/>
              </a:lnSpc>
              <a:buFont typeface="Wingdings" panose="05000000000000000000" pitchFamily="2" charset="2"/>
              <a:buChar char="q"/>
            </a:pPr>
            <a:r>
              <a:rPr lang="en-US" sz="2200">
                <a:latin typeface="Arial" panose="020B0604020202020204" pitchFamily="34" charset="0"/>
                <a:cs typeface="Arial" panose="020B0604020202020204" pitchFamily="34" charset="0"/>
              </a:rPr>
              <a:t> Bước 3: Xem các thông số config</a:t>
            </a:r>
          </a:p>
          <a:p>
            <a:pPr lvl="1" algn="just">
              <a:lnSpc>
                <a:spcPct val="200000"/>
              </a:lnSpc>
              <a:buFont typeface="Wingdings" panose="05000000000000000000" pitchFamily="2" charset="2"/>
              <a:buChar char="q"/>
            </a:pPr>
            <a:r>
              <a:rPr lang="en-US" sz="2200">
                <a:latin typeface="Arial" panose="020B0604020202020204" pitchFamily="34" charset="0"/>
                <a:cs typeface="Arial" panose="020B0604020202020204" pitchFamily="34" charset="0"/>
              </a:rPr>
              <a:t> Bước 4: Cài đặt và tích hợp vào Android và iOS.</a:t>
            </a:r>
            <a:endParaRPr lang="vi-VN" sz="2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2897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AAA4-DEE0-449B-8597-701C209AC763}"/>
              </a:ext>
            </a:extLst>
          </p:cNvPr>
          <p:cNvSpPr>
            <a:spLocks noGrp="1"/>
          </p:cNvSpPr>
          <p:nvPr>
            <p:ph type="title"/>
          </p:nvPr>
        </p:nvSpPr>
        <p:spPr>
          <a:xfrm>
            <a:off x="838200" y="365125"/>
            <a:ext cx="10515600" cy="6369504"/>
          </a:xfrm>
        </p:spPr>
        <p:txBody>
          <a:bodyPr/>
          <a:lstStyle/>
          <a:p>
            <a:endParaRPr lang="vi-VN"/>
          </a:p>
        </p:txBody>
      </p:sp>
      <p:pic>
        <p:nvPicPr>
          <p:cNvPr id="4" name="Picture 3">
            <a:extLst>
              <a:ext uri="{FF2B5EF4-FFF2-40B4-BE49-F238E27FC236}">
                <a16:creationId xmlns:a16="http://schemas.microsoft.com/office/drawing/2014/main" id="{AF4B3038-D50B-4F73-98F3-9D6C9DC20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2" y="0"/>
            <a:ext cx="12213932" cy="6857999"/>
          </a:xfrm>
          <a:prstGeom prst="rect">
            <a:avLst/>
          </a:prstGeom>
        </p:spPr>
      </p:pic>
    </p:spTree>
    <p:extLst>
      <p:ext uri="{BB962C8B-B14F-4D97-AF65-F5344CB8AC3E}">
        <p14:creationId xmlns:p14="http://schemas.microsoft.com/office/powerpoint/2010/main" val="422268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7781-2FB5-46F9-85CE-312A030E524D}"/>
              </a:ext>
            </a:extLst>
          </p:cNvPr>
          <p:cNvSpPr>
            <a:spLocks noGrp="1"/>
          </p:cNvSpPr>
          <p:nvPr>
            <p:ph type="ctrTitle"/>
          </p:nvPr>
        </p:nvSpPr>
        <p:spPr>
          <a:xfrm>
            <a:off x="308163" y="406400"/>
            <a:ext cx="11575675" cy="600364"/>
          </a:xfrm>
        </p:spPr>
        <p:txBody>
          <a:bodyPr>
            <a:normAutofit/>
          </a:bodyPr>
          <a:lstStyle/>
          <a:p>
            <a:r>
              <a:rPr lang="en-US" sz="3600" b="1">
                <a:latin typeface="Arial" panose="020B0604020202020204" pitchFamily="34" charset="0"/>
                <a:cs typeface="Arial" panose="020B0604020202020204" pitchFamily="34" charset="0"/>
              </a:rPr>
              <a:t>Tìm hiểu về </a:t>
            </a:r>
            <a:r>
              <a:rPr lang="en-US" sz="3600" b="1">
                <a:solidFill>
                  <a:schemeClr val="accent1"/>
                </a:solidFill>
                <a:latin typeface="Arial" panose="020B0604020202020204" pitchFamily="34" charset="0"/>
                <a:cs typeface="Arial" panose="020B0604020202020204" pitchFamily="34" charset="0"/>
              </a:rPr>
              <a:t>G</a:t>
            </a:r>
            <a:r>
              <a:rPr lang="en-US" sz="3600" b="1">
                <a:solidFill>
                  <a:srgbClr val="FF0000"/>
                </a:solidFill>
                <a:latin typeface="Arial" panose="020B0604020202020204" pitchFamily="34" charset="0"/>
                <a:cs typeface="Arial" panose="020B0604020202020204" pitchFamily="34" charset="0"/>
              </a:rPr>
              <a:t>o</a:t>
            </a:r>
            <a:r>
              <a:rPr lang="en-US" sz="3600" b="1">
                <a:solidFill>
                  <a:schemeClr val="accent4"/>
                </a:solidFill>
                <a:latin typeface="Arial" panose="020B0604020202020204" pitchFamily="34" charset="0"/>
                <a:cs typeface="Arial" panose="020B0604020202020204" pitchFamily="34" charset="0"/>
              </a:rPr>
              <a:t>o</a:t>
            </a:r>
            <a:r>
              <a:rPr lang="en-US" sz="3600" b="1">
                <a:solidFill>
                  <a:schemeClr val="accent1"/>
                </a:solidFill>
                <a:latin typeface="Arial" panose="020B0604020202020204" pitchFamily="34" charset="0"/>
                <a:cs typeface="Arial" panose="020B0604020202020204" pitchFamily="34" charset="0"/>
              </a:rPr>
              <a:t>g</a:t>
            </a:r>
            <a:r>
              <a:rPr lang="en-US" sz="3600" b="1">
                <a:solidFill>
                  <a:srgbClr val="00B050"/>
                </a:solidFill>
                <a:latin typeface="Arial" panose="020B0604020202020204" pitchFamily="34" charset="0"/>
                <a:cs typeface="Arial" panose="020B0604020202020204" pitchFamily="34" charset="0"/>
              </a:rPr>
              <a:t>l</a:t>
            </a:r>
            <a:r>
              <a:rPr lang="en-US" sz="3600" b="1">
                <a:solidFill>
                  <a:srgbClr val="FF0000"/>
                </a:solidFill>
                <a:latin typeface="Arial" panose="020B0604020202020204" pitchFamily="34" charset="0"/>
                <a:cs typeface="Arial" panose="020B0604020202020204" pitchFamily="34" charset="0"/>
              </a:rPr>
              <a:t>e</a:t>
            </a:r>
            <a:r>
              <a:rPr lang="en-US" sz="3600" b="1">
                <a:latin typeface="Arial" panose="020B0604020202020204" pitchFamily="34" charset="0"/>
                <a:cs typeface="Arial" panose="020B0604020202020204" pitchFamily="34" charset="0"/>
              </a:rPr>
              <a:t> </a:t>
            </a:r>
            <a:r>
              <a:rPr lang="en-US" sz="2800" b="1">
                <a:solidFill>
                  <a:schemeClr val="accent4"/>
                </a:solidFill>
                <a:latin typeface="Arial" panose="020B0604020202020204" pitchFamily="34" charset="0"/>
                <a:cs typeface="Arial" panose="020B0604020202020204" pitchFamily="34" charset="0"/>
              </a:rPr>
              <a:t>Firebase</a:t>
            </a:r>
            <a:endParaRPr lang="vi-VN" sz="2800" b="1"/>
          </a:p>
        </p:txBody>
      </p:sp>
      <p:sp>
        <p:nvSpPr>
          <p:cNvPr id="3" name="Subtitle 2">
            <a:extLst>
              <a:ext uri="{FF2B5EF4-FFF2-40B4-BE49-F238E27FC236}">
                <a16:creationId xmlns:a16="http://schemas.microsoft.com/office/drawing/2014/main" id="{704F645D-9435-4219-AE37-F75C87CD2D7A}"/>
              </a:ext>
            </a:extLst>
          </p:cNvPr>
          <p:cNvSpPr>
            <a:spLocks noGrp="1"/>
          </p:cNvSpPr>
          <p:nvPr>
            <p:ph type="subTitle" idx="1"/>
          </p:nvPr>
        </p:nvSpPr>
        <p:spPr>
          <a:xfrm>
            <a:off x="308163" y="1237674"/>
            <a:ext cx="5547692" cy="4673600"/>
          </a:xfrm>
        </p:spPr>
        <p:txBody>
          <a:bodyPr>
            <a:normAutofit/>
          </a:bodyPr>
          <a:lstStyle/>
          <a:p>
            <a:pPr algn="just">
              <a:lnSpc>
                <a:spcPct val="200000"/>
              </a:lnSpc>
            </a:pPr>
            <a:r>
              <a:rPr lang="en-US" sz="2200" b="1">
                <a:solidFill>
                  <a:srgbClr val="FF0000"/>
                </a:solidFill>
                <a:latin typeface="Arial" panose="020B0604020202020204" pitchFamily="34" charset="0"/>
                <a:cs typeface="Arial" panose="020B0604020202020204" pitchFamily="34" charset="0"/>
              </a:rPr>
              <a:t>Nội dung tìm hiểu</a:t>
            </a:r>
            <a:r>
              <a:rPr lang="en-US" sz="2200">
                <a:latin typeface="Arial" panose="020B0604020202020204" pitchFamily="34" charset="0"/>
                <a:cs typeface="Arial" panose="020B0604020202020204" pitchFamily="34" charset="0"/>
              </a:rPr>
              <a:t>:</a:t>
            </a:r>
          </a:p>
          <a:p>
            <a:pPr marL="800100" lvl="1" indent="-342900" algn="just">
              <a:lnSpc>
                <a:spcPct val="200000"/>
              </a:lnSpc>
              <a:buFont typeface="Wingdings" panose="05000000000000000000" pitchFamily="2" charset="2"/>
              <a:buChar char="q"/>
            </a:pPr>
            <a:r>
              <a:rPr lang="en-US" sz="2200">
                <a:latin typeface="Arial" panose="020B0604020202020204" pitchFamily="34" charset="0"/>
                <a:cs typeface="Arial" panose="020B0604020202020204" pitchFamily="34" charset="0"/>
              </a:rPr>
              <a:t>Firebase là gì ?</a:t>
            </a:r>
          </a:p>
          <a:p>
            <a:pPr marL="800100" lvl="1" indent="-342900" algn="just">
              <a:lnSpc>
                <a:spcPct val="200000"/>
              </a:lnSpc>
              <a:buFont typeface="Wingdings" panose="05000000000000000000" pitchFamily="2" charset="2"/>
              <a:buChar char="q"/>
            </a:pPr>
            <a:r>
              <a:rPr lang="en-US" sz="2200">
                <a:latin typeface="Arial" panose="020B0604020202020204" pitchFamily="34" charset="0"/>
                <a:cs typeface="Arial" panose="020B0604020202020204" pitchFamily="34" charset="0"/>
              </a:rPr>
              <a:t>Lịch sử phát triển của Firebase.</a:t>
            </a:r>
          </a:p>
          <a:p>
            <a:pPr marL="800100" lvl="1" indent="-342900" algn="just">
              <a:lnSpc>
                <a:spcPct val="200000"/>
              </a:lnSpc>
              <a:buFont typeface="Wingdings" panose="05000000000000000000" pitchFamily="2" charset="2"/>
              <a:buChar char="q"/>
            </a:pPr>
            <a:r>
              <a:rPr lang="en-US" sz="2200">
                <a:latin typeface="Arial" panose="020B0604020202020204" pitchFamily="34" charset="0"/>
                <a:cs typeface="Arial" panose="020B0604020202020204" pitchFamily="34" charset="0"/>
              </a:rPr>
              <a:t>Ưu điểm, nhược điểm của Firebase.</a:t>
            </a:r>
          </a:p>
          <a:p>
            <a:pPr marL="800100" lvl="1" indent="-342900" algn="just">
              <a:lnSpc>
                <a:spcPct val="200000"/>
              </a:lnSpc>
              <a:buFont typeface="Wingdings" panose="05000000000000000000" pitchFamily="2" charset="2"/>
              <a:buChar char="q"/>
            </a:pPr>
            <a:r>
              <a:rPr lang="en-US" sz="2200">
                <a:latin typeface="Arial" panose="020B0604020202020204" pitchFamily="34" charset="0"/>
                <a:cs typeface="Arial" panose="020B0604020202020204" pitchFamily="34" charset="0"/>
              </a:rPr>
              <a:t>Các dịch vụ mà Firebase cung cấp.</a:t>
            </a:r>
          </a:p>
          <a:p>
            <a:pPr marL="800100" lvl="1" indent="-342900" algn="just">
              <a:lnSpc>
                <a:spcPct val="200000"/>
              </a:lnSpc>
              <a:buFont typeface="Wingdings" panose="05000000000000000000" pitchFamily="2" charset="2"/>
              <a:buChar char="q"/>
            </a:pPr>
            <a:r>
              <a:rPr lang="en-US" sz="2200">
                <a:latin typeface="Arial" panose="020B0604020202020204" pitchFamily="34" charset="0"/>
                <a:cs typeface="Arial" panose="020B0604020202020204" pitchFamily="34" charset="0"/>
              </a:rPr>
              <a:t>Tích hợp Firebase vào project.</a:t>
            </a:r>
          </a:p>
          <a:p>
            <a:pPr lvl="1" algn="l"/>
            <a:endParaRPr lang="en-US"/>
          </a:p>
          <a:p>
            <a:pPr lvl="1" algn="l"/>
            <a:endParaRPr lang="en-US"/>
          </a:p>
          <a:p>
            <a:pPr lvl="1" algn="l"/>
            <a:endParaRPr lang="en-US"/>
          </a:p>
          <a:p>
            <a:pPr lvl="1" algn="l"/>
            <a:endParaRPr lang="en-US"/>
          </a:p>
          <a:p>
            <a:pPr lvl="1" algn="l"/>
            <a:endParaRPr lang="en-US"/>
          </a:p>
          <a:p>
            <a:pPr lvl="1" algn="l"/>
            <a:endParaRPr lang="en-US"/>
          </a:p>
          <a:p>
            <a:pPr lvl="1" algn="l"/>
            <a:endParaRPr lang="en-US"/>
          </a:p>
          <a:p>
            <a:pPr lvl="1" algn="l"/>
            <a:endParaRPr lang="en-US"/>
          </a:p>
        </p:txBody>
      </p:sp>
      <p:pic>
        <p:nvPicPr>
          <p:cNvPr id="9" name="Picture 8">
            <a:extLst>
              <a:ext uri="{FF2B5EF4-FFF2-40B4-BE49-F238E27FC236}">
                <a16:creationId xmlns:a16="http://schemas.microsoft.com/office/drawing/2014/main" id="{4FEA2B38-FD25-4501-AB9B-322C9A5EF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5855" y="1542617"/>
            <a:ext cx="6095572" cy="4063714"/>
          </a:xfrm>
          <a:prstGeom prst="rect">
            <a:avLst/>
          </a:prstGeom>
        </p:spPr>
      </p:pic>
    </p:spTree>
    <p:extLst>
      <p:ext uri="{BB962C8B-B14F-4D97-AF65-F5344CB8AC3E}">
        <p14:creationId xmlns:p14="http://schemas.microsoft.com/office/powerpoint/2010/main" val="286189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105A-A778-44F7-B680-107EAA7719F7}"/>
              </a:ext>
            </a:extLst>
          </p:cNvPr>
          <p:cNvSpPr>
            <a:spLocks noGrp="1"/>
          </p:cNvSpPr>
          <p:nvPr>
            <p:ph type="title"/>
          </p:nvPr>
        </p:nvSpPr>
        <p:spPr>
          <a:xfrm>
            <a:off x="331076" y="365127"/>
            <a:ext cx="11730278" cy="622916"/>
          </a:xfrm>
        </p:spPr>
        <p:txBody>
          <a:bodyPr>
            <a:normAutofit/>
          </a:bodyPr>
          <a:lstStyle/>
          <a:p>
            <a:r>
              <a:rPr lang="en-US" sz="2800" b="1">
                <a:latin typeface="Arial" panose="020B0604020202020204" pitchFamily="34" charset="0"/>
                <a:cs typeface="Arial" panose="020B0604020202020204" pitchFamily="34" charset="0"/>
              </a:rPr>
              <a:t>1. Firebase là gì ?</a:t>
            </a:r>
            <a:endParaRPr lang="vi-VN" sz="28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0330F9E-26C0-4ED5-B6C3-F316CC1DB208}"/>
              </a:ext>
            </a:extLst>
          </p:cNvPr>
          <p:cNvSpPr>
            <a:spLocks noGrp="1"/>
          </p:cNvSpPr>
          <p:nvPr>
            <p:ph idx="1"/>
          </p:nvPr>
        </p:nvSpPr>
        <p:spPr>
          <a:xfrm>
            <a:off x="504497" y="867970"/>
            <a:ext cx="7771212" cy="5800684"/>
          </a:xfrm>
        </p:spPr>
        <p:txBody>
          <a:bodyPr>
            <a:normAutofit/>
          </a:bodyPr>
          <a:lstStyle/>
          <a:p>
            <a:pPr algn="just">
              <a:lnSpc>
                <a:spcPct val="200000"/>
              </a:lnSpc>
            </a:pPr>
            <a:r>
              <a:rPr lang="en-US" sz="2200">
                <a:latin typeface="Arial" panose="020B0604020202020204" pitchFamily="34" charset="0"/>
                <a:cs typeface="Arial" panose="020B0604020202020204" pitchFamily="34" charset="0"/>
              </a:rPr>
              <a:t>Là một nền tảng sở hữu bởi google giúp phát triển các ứng dụng di động và web.</a:t>
            </a:r>
          </a:p>
          <a:p>
            <a:pPr algn="just">
              <a:lnSpc>
                <a:spcPct val="200000"/>
              </a:lnSpc>
            </a:pPr>
            <a:r>
              <a:rPr lang="en-US" sz="2200">
                <a:latin typeface="Arial" panose="020B0604020202020204" pitchFamily="34" charset="0"/>
                <a:cs typeface="Arial" panose="020B0604020202020204" pitchFamily="34" charset="0"/>
              </a:rPr>
              <a:t>Cung cấp các dịch vụ cơ sở dữ liệu hoạt động trên nền tảng đám mây với hệ thống máy chủ cực kỳ mạng mẽ.</a:t>
            </a:r>
          </a:p>
          <a:p>
            <a:pPr algn="just">
              <a:lnSpc>
                <a:spcPct val="200000"/>
              </a:lnSpc>
            </a:pPr>
            <a:r>
              <a:rPr lang="en-US" sz="2200">
                <a:latin typeface="Arial" panose="020B0604020202020204" pitchFamily="34" charset="0"/>
                <a:cs typeface="Arial" panose="020B0604020202020204" pitchFamily="34" charset="0"/>
              </a:rPr>
              <a:t>Giúp người lập trình ứng dụng, phần mềm trên nền tảng web, di động đơn giản hoá các thao tác với CSDL.</a:t>
            </a:r>
          </a:p>
          <a:p>
            <a:pPr algn="just">
              <a:lnSpc>
                <a:spcPct val="200000"/>
              </a:lnSpc>
            </a:pPr>
            <a:r>
              <a:rPr lang="en-US" sz="2200">
                <a:latin typeface="Arial" panose="020B0604020202020204" pitchFamily="34" charset="0"/>
                <a:cs typeface="Arial" panose="020B0604020202020204" pitchFamily="34" charset="0"/>
              </a:rPr>
              <a:t>Có thể tạo ra ứng dụng real-time như app chat, xác thực người dùng, …</a:t>
            </a:r>
          </a:p>
        </p:txBody>
      </p:sp>
      <p:pic>
        <p:nvPicPr>
          <p:cNvPr id="5" name="Picture 4">
            <a:extLst>
              <a:ext uri="{FF2B5EF4-FFF2-40B4-BE49-F238E27FC236}">
                <a16:creationId xmlns:a16="http://schemas.microsoft.com/office/drawing/2014/main" id="{AE9CDB58-67F0-4723-AE12-8B012DBC5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709" y="1087404"/>
            <a:ext cx="3785645" cy="1936086"/>
          </a:xfrm>
          <a:prstGeom prst="rect">
            <a:avLst/>
          </a:prstGeom>
        </p:spPr>
      </p:pic>
      <p:pic>
        <p:nvPicPr>
          <p:cNvPr id="7" name="Picture 6">
            <a:extLst>
              <a:ext uri="{FF2B5EF4-FFF2-40B4-BE49-F238E27FC236}">
                <a16:creationId xmlns:a16="http://schemas.microsoft.com/office/drawing/2014/main" id="{5C65B4D4-5653-4224-9838-5230F6E5B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8731" y="3834511"/>
            <a:ext cx="3502623" cy="1751312"/>
          </a:xfrm>
          <a:prstGeom prst="rect">
            <a:avLst/>
          </a:prstGeom>
        </p:spPr>
      </p:pic>
    </p:spTree>
    <p:extLst>
      <p:ext uri="{BB962C8B-B14F-4D97-AF65-F5344CB8AC3E}">
        <p14:creationId xmlns:p14="http://schemas.microsoft.com/office/powerpoint/2010/main" val="91298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549-DC23-4BA0-A54D-4015C15B7A36}"/>
              </a:ext>
            </a:extLst>
          </p:cNvPr>
          <p:cNvSpPr>
            <a:spLocks noGrp="1"/>
          </p:cNvSpPr>
          <p:nvPr>
            <p:ph type="title"/>
          </p:nvPr>
        </p:nvSpPr>
        <p:spPr>
          <a:xfrm>
            <a:off x="236483" y="470647"/>
            <a:ext cx="11117317" cy="644101"/>
          </a:xfrm>
        </p:spPr>
        <p:txBody>
          <a:bodyPr>
            <a:normAutofit/>
          </a:bodyPr>
          <a:lstStyle/>
          <a:p>
            <a:r>
              <a:rPr lang="en-US" sz="2800" b="1">
                <a:latin typeface="Arial" panose="020B0604020202020204" pitchFamily="34" charset="0"/>
                <a:cs typeface="Arial" panose="020B0604020202020204" pitchFamily="34" charset="0"/>
              </a:rPr>
              <a:t>2. Lịch sử phát triển của Google Firebase</a:t>
            </a:r>
            <a:endParaRPr lang="vi-VN" sz="28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7D5ECA4-B851-4113-BD72-5439639353B9}"/>
              </a:ext>
            </a:extLst>
          </p:cNvPr>
          <p:cNvSpPr>
            <a:spLocks noGrp="1"/>
          </p:cNvSpPr>
          <p:nvPr>
            <p:ph idx="1"/>
          </p:nvPr>
        </p:nvSpPr>
        <p:spPr>
          <a:xfrm>
            <a:off x="378372" y="1114748"/>
            <a:ext cx="6637283" cy="5272605"/>
          </a:xfrm>
        </p:spPr>
        <p:txBody>
          <a:bodyPr>
            <a:normAutofit/>
          </a:bodyPr>
          <a:lstStyle/>
          <a:p>
            <a:pPr algn="just">
              <a:lnSpc>
                <a:spcPct val="200000"/>
              </a:lnSpc>
            </a:pPr>
            <a:r>
              <a:rPr lang="en-US" sz="2200">
                <a:latin typeface="Arial" panose="020B0604020202020204" pitchFamily="34" charset="0"/>
                <a:cs typeface="Arial" panose="020B0604020202020204" pitchFamily="34" charset="0"/>
              </a:rPr>
              <a:t>Firebase được thành lập từ Envolve.</a:t>
            </a:r>
          </a:p>
          <a:p>
            <a:pPr algn="just">
              <a:lnSpc>
                <a:spcPct val="200000"/>
              </a:lnSpc>
            </a:pPr>
            <a:r>
              <a:rPr lang="en-US" sz="2200">
                <a:latin typeface="Arial" panose="020B0604020202020204" pitchFamily="34" charset="0"/>
                <a:cs typeface="Arial" panose="020B0604020202020204" pitchFamily="34" charset="0"/>
              </a:rPr>
              <a:t>Thành lập: tháng 9/ 2011.</a:t>
            </a:r>
          </a:p>
          <a:p>
            <a:pPr algn="just">
              <a:lnSpc>
                <a:spcPct val="200000"/>
              </a:lnSpc>
            </a:pPr>
            <a:r>
              <a:rPr lang="en-US" sz="2200">
                <a:latin typeface="Arial" panose="020B0604020202020204" pitchFamily="34" charset="0"/>
                <a:cs typeface="Arial" panose="020B0604020202020204" pitchFamily="34" charset="0"/>
              </a:rPr>
              <a:t>Sản phẩm đầu tiên của Firebase là CSDL thời gian thực, một API đồng bộ hoá dữ liệu trên các thiết bị iOS, Android và Web, đồng thời lưu trên đám mây của Firebase.</a:t>
            </a:r>
            <a:endParaRPr lang="vi-VN" sz="22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362078F-4EC7-44F2-9891-B293B3474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9682" y="2058661"/>
            <a:ext cx="4648782" cy="2614940"/>
          </a:xfrm>
          <a:prstGeom prst="rect">
            <a:avLst/>
          </a:prstGeom>
        </p:spPr>
      </p:pic>
    </p:spTree>
    <p:extLst>
      <p:ext uri="{BB962C8B-B14F-4D97-AF65-F5344CB8AC3E}">
        <p14:creationId xmlns:p14="http://schemas.microsoft.com/office/powerpoint/2010/main" val="424215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3486-F9BC-4AF7-8E56-F4D78D677532}"/>
              </a:ext>
            </a:extLst>
          </p:cNvPr>
          <p:cNvSpPr>
            <a:spLocks noGrp="1"/>
          </p:cNvSpPr>
          <p:nvPr>
            <p:ph type="title"/>
          </p:nvPr>
        </p:nvSpPr>
        <p:spPr>
          <a:xfrm>
            <a:off x="170330" y="189146"/>
            <a:ext cx="11819965" cy="670299"/>
          </a:xfrm>
        </p:spPr>
        <p:txBody>
          <a:bodyPr>
            <a:normAutofit/>
          </a:bodyPr>
          <a:lstStyle/>
          <a:p>
            <a:r>
              <a:rPr lang="en-US" sz="2800" b="1">
                <a:latin typeface="Arial" panose="020B0604020202020204" pitchFamily="34" charset="0"/>
                <a:cs typeface="Arial" panose="020B0604020202020204" pitchFamily="34" charset="0"/>
              </a:rPr>
              <a:t>3. Ưu điểm và nhược điểm của Firebase</a:t>
            </a:r>
            <a:endParaRPr lang="vi-VN" sz="28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3E566DE-BEC7-4CFF-90BB-BAB464EA6B91}"/>
              </a:ext>
            </a:extLst>
          </p:cNvPr>
          <p:cNvSpPr>
            <a:spLocks noGrp="1"/>
          </p:cNvSpPr>
          <p:nvPr>
            <p:ph idx="1"/>
          </p:nvPr>
        </p:nvSpPr>
        <p:spPr>
          <a:xfrm>
            <a:off x="201705" y="859446"/>
            <a:ext cx="8214299" cy="5918346"/>
          </a:xfrm>
        </p:spPr>
        <p:txBody>
          <a:bodyPr>
            <a:normAutofit fontScale="25000" lnSpcReduction="20000"/>
          </a:bodyPr>
          <a:lstStyle/>
          <a:p>
            <a:pPr marL="0" indent="0" algn="just">
              <a:lnSpc>
                <a:spcPct val="120000"/>
              </a:lnSpc>
              <a:buNone/>
            </a:pPr>
            <a:r>
              <a:rPr lang="en-US" sz="8800" b="1">
                <a:latin typeface="Arial" panose="020B0604020202020204" pitchFamily="34" charset="0"/>
                <a:cs typeface="Arial" panose="020B0604020202020204" pitchFamily="34" charset="0"/>
              </a:rPr>
              <a:t>3.1. Ưu điểm</a:t>
            </a:r>
          </a:p>
          <a:p>
            <a:pPr algn="just">
              <a:lnSpc>
                <a:spcPct val="120000"/>
              </a:lnSpc>
            </a:pPr>
            <a:r>
              <a:rPr lang="en-US" sz="8800">
                <a:latin typeface="Arial" panose="020B0604020202020204" pitchFamily="34" charset="0"/>
                <a:cs typeface="Arial" panose="020B0604020202020204" pitchFamily="34" charset="0"/>
              </a:rPr>
              <a:t>Tạo tài khoản và sử dụng dễ dàng, nhiều dịch vụ trong một nền tảng.</a:t>
            </a:r>
          </a:p>
          <a:p>
            <a:pPr algn="just">
              <a:lnSpc>
                <a:spcPct val="120000"/>
              </a:lnSpc>
            </a:pPr>
            <a:r>
              <a:rPr lang="en-US" sz="8800">
                <a:latin typeface="Arial" panose="020B0604020202020204" pitchFamily="34" charset="0"/>
                <a:cs typeface="Arial" panose="020B0604020202020204" pitchFamily="34" charset="0"/>
              </a:rPr>
              <a:t>Được cung cấp bởi google, không có máy chủ.</a:t>
            </a:r>
          </a:p>
          <a:p>
            <a:pPr algn="just">
              <a:lnSpc>
                <a:spcPct val="120000"/>
              </a:lnSpc>
            </a:pPr>
            <a:r>
              <a:rPr lang="en-US" sz="8800">
                <a:latin typeface="Arial" panose="020B0604020202020204" pitchFamily="34" charset="0"/>
                <a:cs typeface="Arial" panose="020B0604020202020204" pitchFamily="34" charset="0"/>
              </a:rPr>
              <a:t>Tập trung vào phát triển giao diện người dùng.</a:t>
            </a:r>
          </a:p>
          <a:p>
            <a:pPr algn="just">
              <a:lnSpc>
                <a:spcPct val="120000"/>
              </a:lnSpc>
            </a:pPr>
            <a:r>
              <a:rPr lang="en-US" sz="8800">
                <a:latin typeface="Arial" panose="020B0604020202020204" pitchFamily="34" charset="0"/>
                <a:cs typeface="Arial" panose="020B0604020202020204" pitchFamily="34" charset="0"/>
              </a:rPr>
              <a:t>Học máy: hỗ trợ như nhận dạng văn bản, khuôn mặt, …</a:t>
            </a:r>
          </a:p>
          <a:p>
            <a:pPr algn="just">
              <a:lnSpc>
                <a:spcPct val="120000"/>
              </a:lnSpc>
            </a:pPr>
            <a:r>
              <a:rPr lang="en-US" sz="8800">
                <a:latin typeface="Arial" panose="020B0604020202020204" pitchFamily="34" charset="0"/>
                <a:cs typeface="Arial" panose="020B0604020202020204" pitchFamily="34" charset="0"/>
              </a:rPr>
              <a:t>Tạo lưu lượng truy cập, theo dõi lỗi.</a:t>
            </a:r>
          </a:p>
          <a:p>
            <a:pPr algn="just">
              <a:lnSpc>
                <a:spcPct val="120000"/>
              </a:lnSpc>
            </a:pPr>
            <a:r>
              <a:rPr lang="en-US" sz="8800">
                <a:latin typeface="Arial" panose="020B0604020202020204" pitchFamily="34" charset="0"/>
                <a:cs typeface="Arial" panose="020B0604020202020204" pitchFamily="34" charset="0"/>
              </a:rPr>
              <a:t>Sao lưu: tự động sao lưu một cách thường xuyên.</a:t>
            </a:r>
          </a:p>
          <a:p>
            <a:pPr marL="0" indent="0" algn="just">
              <a:lnSpc>
                <a:spcPct val="120000"/>
              </a:lnSpc>
              <a:buNone/>
            </a:pPr>
            <a:r>
              <a:rPr lang="en-US" sz="8800" b="1">
                <a:latin typeface="Arial" panose="020B0604020202020204" pitchFamily="34" charset="0"/>
                <a:cs typeface="Arial" panose="020B0604020202020204" pitchFamily="34" charset="0"/>
              </a:rPr>
              <a:t>3.2. Nhược điểm</a:t>
            </a:r>
          </a:p>
          <a:p>
            <a:pPr algn="just">
              <a:lnSpc>
                <a:spcPct val="150000"/>
              </a:lnSpc>
            </a:pPr>
            <a:r>
              <a:rPr lang="en-US" sz="8800">
                <a:latin typeface="Arial" panose="020B0604020202020204" pitchFamily="34" charset="0"/>
                <a:cs typeface="Arial" panose="020B0604020202020204" pitchFamily="34" charset="0"/>
              </a:rPr>
              <a:t>Chỉ hoạt động với CSDL NoSQL, truy vấn chậm.</a:t>
            </a:r>
          </a:p>
          <a:p>
            <a:pPr algn="just">
              <a:lnSpc>
                <a:spcPct val="150000"/>
              </a:lnSpc>
            </a:pPr>
            <a:r>
              <a:rPr lang="en-US" sz="8800">
                <a:latin typeface="Arial" panose="020B0604020202020204" pitchFamily="34" charset="0"/>
                <a:cs typeface="Arial" panose="020B0604020202020204" pitchFamily="34" charset="0"/>
              </a:rPr>
              <a:t>Không phải tất cả các dịch vụ đều miễn phí, giá không ổn định.</a:t>
            </a:r>
          </a:p>
          <a:p>
            <a:pPr algn="just">
              <a:lnSpc>
                <a:spcPct val="150000"/>
              </a:lnSpc>
            </a:pPr>
            <a:r>
              <a:rPr lang="en-US" sz="8800">
                <a:latin typeface="Arial" panose="020B0604020202020204" pitchFamily="34" charset="0"/>
                <a:cs typeface="Arial" panose="020B0604020202020204" pitchFamily="34" charset="0"/>
              </a:rPr>
              <a:t>Chỉ chạy trên Google Cloud, …</a:t>
            </a:r>
          </a:p>
          <a:p>
            <a:pPr algn="just">
              <a:lnSpc>
                <a:spcPct val="120000"/>
              </a:lnSpc>
            </a:pPr>
            <a:endParaRPr lang="en-US"/>
          </a:p>
        </p:txBody>
      </p:sp>
      <p:pic>
        <p:nvPicPr>
          <p:cNvPr id="5" name="Picture 4">
            <a:extLst>
              <a:ext uri="{FF2B5EF4-FFF2-40B4-BE49-F238E27FC236}">
                <a16:creationId xmlns:a16="http://schemas.microsoft.com/office/drawing/2014/main" id="{229EC3CF-8A35-461A-8E93-2F95EB95E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2358" y="1239856"/>
            <a:ext cx="1828800" cy="1028700"/>
          </a:xfrm>
          <a:prstGeom prst="rect">
            <a:avLst/>
          </a:prstGeom>
        </p:spPr>
      </p:pic>
      <p:pic>
        <p:nvPicPr>
          <p:cNvPr id="7" name="Picture 6">
            <a:extLst>
              <a:ext uri="{FF2B5EF4-FFF2-40B4-BE49-F238E27FC236}">
                <a16:creationId xmlns:a16="http://schemas.microsoft.com/office/drawing/2014/main" id="{8C252BD5-0946-47F4-B13E-AF848A4AB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7513" y="1239856"/>
            <a:ext cx="1745146" cy="1057994"/>
          </a:xfrm>
          <a:prstGeom prst="rect">
            <a:avLst/>
          </a:prstGeom>
        </p:spPr>
      </p:pic>
      <p:pic>
        <p:nvPicPr>
          <p:cNvPr id="9" name="Picture 8">
            <a:extLst>
              <a:ext uri="{FF2B5EF4-FFF2-40B4-BE49-F238E27FC236}">
                <a16:creationId xmlns:a16="http://schemas.microsoft.com/office/drawing/2014/main" id="{55615CA0-9296-4ACA-9E9E-16AF64E406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7379" y="2454911"/>
            <a:ext cx="3635624" cy="2045038"/>
          </a:xfrm>
          <a:prstGeom prst="rect">
            <a:avLst/>
          </a:prstGeom>
        </p:spPr>
      </p:pic>
      <p:pic>
        <p:nvPicPr>
          <p:cNvPr id="11" name="Picture 10">
            <a:extLst>
              <a:ext uri="{FF2B5EF4-FFF2-40B4-BE49-F238E27FC236}">
                <a16:creationId xmlns:a16="http://schemas.microsoft.com/office/drawing/2014/main" id="{756161AE-AC84-41A7-8A9F-BB2A492427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9701" y="4657010"/>
            <a:ext cx="3635624" cy="2120781"/>
          </a:xfrm>
          <a:prstGeom prst="rect">
            <a:avLst/>
          </a:prstGeom>
        </p:spPr>
      </p:pic>
    </p:spTree>
    <p:extLst>
      <p:ext uri="{BB962C8B-B14F-4D97-AF65-F5344CB8AC3E}">
        <p14:creationId xmlns:p14="http://schemas.microsoft.com/office/powerpoint/2010/main" val="77166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BD05-7697-447C-8260-22FCFEE6DA8B}"/>
              </a:ext>
            </a:extLst>
          </p:cNvPr>
          <p:cNvSpPr>
            <a:spLocks noGrp="1"/>
          </p:cNvSpPr>
          <p:nvPr>
            <p:ph type="title"/>
          </p:nvPr>
        </p:nvSpPr>
        <p:spPr>
          <a:xfrm>
            <a:off x="189186" y="315310"/>
            <a:ext cx="11164614" cy="589854"/>
          </a:xfrm>
        </p:spPr>
        <p:txBody>
          <a:bodyPr>
            <a:normAutofit/>
          </a:bodyPr>
          <a:lstStyle/>
          <a:p>
            <a:r>
              <a:rPr lang="en-US" sz="2800" b="1">
                <a:latin typeface="Arial" panose="020B0604020202020204" pitchFamily="34" charset="0"/>
                <a:cs typeface="Arial" panose="020B0604020202020204" pitchFamily="34" charset="0"/>
              </a:rPr>
              <a:t>4. Các dịch vụ mà Firebase cung cấp</a:t>
            </a:r>
            <a:endParaRPr lang="vi-VN" sz="2800" b="1">
              <a:latin typeface="Arial" panose="020B0604020202020204" pitchFamily="34" charset="0"/>
              <a:cs typeface="Arial" panose="020B0604020202020204" pitchFamily="34" charset="0"/>
            </a:endParaRPr>
          </a:p>
        </p:txBody>
      </p:sp>
      <p:sp>
        <p:nvSpPr>
          <p:cNvPr id="19" name="Content Placeholder 18">
            <a:extLst>
              <a:ext uri="{FF2B5EF4-FFF2-40B4-BE49-F238E27FC236}">
                <a16:creationId xmlns:a16="http://schemas.microsoft.com/office/drawing/2014/main" id="{702258F1-866E-4199-826C-7F1617829F94}"/>
              </a:ext>
            </a:extLst>
          </p:cNvPr>
          <p:cNvSpPr>
            <a:spLocks noGrp="1"/>
          </p:cNvSpPr>
          <p:nvPr>
            <p:ph idx="1"/>
          </p:nvPr>
        </p:nvSpPr>
        <p:spPr>
          <a:xfrm>
            <a:off x="349624" y="905164"/>
            <a:ext cx="4518211" cy="5637525"/>
          </a:xfrm>
        </p:spPr>
        <p:txBody>
          <a:bodyPr>
            <a:normAutofit/>
          </a:bodyPr>
          <a:lstStyle/>
          <a:p>
            <a:pPr algn="just">
              <a:lnSpc>
                <a:spcPct val="200000"/>
              </a:lnSpc>
            </a:pPr>
            <a:r>
              <a:rPr lang="en-US" sz="2200">
                <a:latin typeface="Arial" panose="020B0604020202020204" pitchFamily="34" charset="0"/>
                <a:cs typeface="Arial" panose="020B0604020202020204" pitchFamily="34" charset="0"/>
              </a:rPr>
              <a:t>Firebase cung cấp công cụ Firebase Analytics và 2 nhóm sản phẩm chính tập trung vào 2 đối tượng: là phát triển và kiểm thử các ứng dụng được thiết kế và phân tích dữ liệu và tối ưu hoá trải nghiệm đối với người dùng.</a:t>
            </a:r>
          </a:p>
        </p:txBody>
      </p:sp>
      <p:pic>
        <p:nvPicPr>
          <p:cNvPr id="23" name="Picture 22">
            <a:extLst>
              <a:ext uri="{FF2B5EF4-FFF2-40B4-BE49-F238E27FC236}">
                <a16:creationId xmlns:a16="http://schemas.microsoft.com/office/drawing/2014/main" id="{670ADD48-8A8B-4217-A914-A222B33BC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273" y="1692367"/>
            <a:ext cx="7096404" cy="4036080"/>
          </a:xfrm>
          <a:prstGeom prst="rect">
            <a:avLst/>
          </a:prstGeom>
        </p:spPr>
      </p:pic>
    </p:spTree>
    <p:extLst>
      <p:ext uri="{BB962C8B-B14F-4D97-AF65-F5344CB8AC3E}">
        <p14:creationId xmlns:p14="http://schemas.microsoft.com/office/powerpoint/2010/main" val="341726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1057-77E1-4A8D-9B8C-B754B27CD8F7}"/>
              </a:ext>
            </a:extLst>
          </p:cNvPr>
          <p:cNvSpPr>
            <a:spLocks noGrp="1"/>
          </p:cNvSpPr>
          <p:nvPr>
            <p:ph type="title"/>
          </p:nvPr>
        </p:nvSpPr>
        <p:spPr>
          <a:xfrm>
            <a:off x="282387" y="365125"/>
            <a:ext cx="11645153" cy="724087"/>
          </a:xfrm>
        </p:spPr>
        <p:txBody>
          <a:bodyPr>
            <a:normAutofit/>
          </a:bodyPr>
          <a:lstStyle/>
          <a:p>
            <a:r>
              <a:rPr lang="en-US" sz="2800" b="1">
                <a:latin typeface="Arial" panose="020B0604020202020204" pitchFamily="34" charset="0"/>
                <a:cs typeface="Arial" panose="020B0604020202020204" pitchFamily="34" charset="0"/>
              </a:rPr>
              <a:t>4.1. Firebase Analytics</a:t>
            </a:r>
            <a:endParaRPr lang="vi-VN" sz="28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B967367-DCF8-442A-A422-459F16D38673}"/>
              </a:ext>
            </a:extLst>
          </p:cNvPr>
          <p:cNvSpPr>
            <a:spLocks noGrp="1"/>
          </p:cNvSpPr>
          <p:nvPr>
            <p:ph idx="1"/>
          </p:nvPr>
        </p:nvSpPr>
        <p:spPr>
          <a:xfrm>
            <a:off x="376518" y="1006764"/>
            <a:ext cx="4334027" cy="5676424"/>
          </a:xfrm>
        </p:spPr>
        <p:txBody>
          <a:bodyPr>
            <a:normAutofit/>
          </a:bodyPr>
          <a:lstStyle/>
          <a:p>
            <a:pPr algn="just">
              <a:lnSpc>
                <a:spcPct val="150000"/>
              </a:lnSpc>
            </a:pPr>
            <a:r>
              <a:rPr lang="en-US" sz="2200">
                <a:latin typeface="Arial" panose="020B0604020202020204" pitchFamily="34" charset="0"/>
                <a:cs typeface="Arial" panose="020B0604020202020204" pitchFamily="34" charset="0"/>
              </a:rPr>
              <a:t>Là giải pháp miễn phí và phần tích không giới hạn.</a:t>
            </a:r>
          </a:p>
          <a:p>
            <a:pPr algn="just">
              <a:lnSpc>
                <a:spcPct val="150000"/>
              </a:lnSpc>
            </a:pPr>
            <a:r>
              <a:rPr lang="en-US" sz="2200">
                <a:latin typeface="Arial" panose="020B0604020202020204" pitchFamily="34" charset="0"/>
                <a:cs typeface="Arial" panose="020B0604020202020204" pitchFamily="34" charset="0"/>
              </a:rPr>
              <a:t>Quản lý hành vi người dùng và các biện pháp từ bảng điều khiển duy nhất.</a:t>
            </a:r>
          </a:p>
        </p:txBody>
      </p:sp>
      <p:pic>
        <p:nvPicPr>
          <p:cNvPr id="7" name="Picture 6">
            <a:extLst>
              <a:ext uri="{FF2B5EF4-FFF2-40B4-BE49-F238E27FC236}">
                <a16:creationId xmlns:a16="http://schemas.microsoft.com/office/drawing/2014/main" id="{CA5C3B62-9954-429C-97D6-3ACE05EFA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779" y="1218288"/>
            <a:ext cx="7221070" cy="5253375"/>
          </a:xfrm>
          <a:prstGeom prst="rect">
            <a:avLst/>
          </a:prstGeom>
        </p:spPr>
      </p:pic>
    </p:spTree>
    <p:extLst>
      <p:ext uri="{BB962C8B-B14F-4D97-AF65-F5344CB8AC3E}">
        <p14:creationId xmlns:p14="http://schemas.microsoft.com/office/powerpoint/2010/main" val="1107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96E5-3B1F-4602-97BF-79AD6992DC68}"/>
              </a:ext>
            </a:extLst>
          </p:cNvPr>
          <p:cNvSpPr>
            <a:spLocks noGrp="1"/>
          </p:cNvSpPr>
          <p:nvPr>
            <p:ph type="title"/>
          </p:nvPr>
        </p:nvSpPr>
        <p:spPr>
          <a:xfrm>
            <a:off x="282387" y="365126"/>
            <a:ext cx="11564471" cy="724086"/>
          </a:xfrm>
        </p:spPr>
        <p:txBody>
          <a:bodyPr>
            <a:normAutofit fontScale="90000"/>
          </a:bodyPr>
          <a:lstStyle/>
          <a:p>
            <a:r>
              <a:rPr lang="en-US" sz="2800" b="1">
                <a:latin typeface="Arial" panose="020B0604020202020204" pitchFamily="34" charset="0"/>
                <a:cs typeface="Arial" panose="020B0604020202020204" pitchFamily="34" charset="0"/>
              </a:rPr>
              <a:t>4.2. Nhóm đối tượng phát triển và kiểm thử các ứng dụng được thiết kế</a:t>
            </a:r>
            <a:endParaRPr lang="vi-VN" sz="28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46FDF9A-02A4-4A9B-A0CC-8FF75708EDB3}"/>
              </a:ext>
            </a:extLst>
          </p:cNvPr>
          <p:cNvSpPr>
            <a:spLocks noGrp="1"/>
          </p:cNvSpPr>
          <p:nvPr>
            <p:ph idx="1"/>
          </p:nvPr>
        </p:nvSpPr>
        <p:spPr>
          <a:xfrm>
            <a:off x="345142" y="1089212"/>
            <a:ext cx="7126782" cy="5607423"/>
          </a:xfrm>
        </p:spPr>
        <p:txBody>
          <a:bodyPr>
            <a:normAutofit/>
          </a:bodyPr>
          <a:lstStyle/>
          <a:p>
            <a:pPr marL="0" indent="0" algn="just">
              <a:lnSpc>
                <a:spcPct val="150000"/>
              </a:lnSpc>
              <a:buNone/>
            </a:pPr>
            <a:r>
              <a:rPr lang="en-US" sz="2200" b="1">
                <a:latin typeface="Arial" panose="020B0604020202020204" pitchFamily="34" charset="0"/>
                <a:cs typeface="Arial" panose="020B0604020202020204" pitchFamily="34" charset="0"/>
              </a:rPr>
              <a:t>4.2.1.</a:t>
            </a:r>
            <a:r>
              <a:rPr lang="en-US" sz="2400" b="1">
                <a:latin typeface="Arial" panose="020B0604020202020204" pitchFamily="34" charset="0"/>
                <a:cs typeface="Arial" panose="020B0604020202020204" pitchFamily="34" charset="0"/>
              </a:rPr>
              <a:t> </a:t>
            </a:r>
            <a:r>
              <a:rPr lang="en-US" sz="2200" b="1">
                <a:latin typeface="Arial" panose="020B0604020202020204" pitchFamily="34" charset="0"/>
                <a:cs typeface="Arial" panose="020B0604020202020204" pitchFamily="34" charset="0"/>
              </a:rPr>
              <a:t>Realtime Database (CSDL thời gian thực)</a:t>
            </a:r>
          </a:p>
          <a:p>
            <a:pPr algn="just">
              <a:lnSpc>
                <a:spcPct val="150000"/>
              </a:lnSpc>
            </a:pPr>
            <a:r>
              <a:rPr lang="en-US" sz="2200">
                <a:latin typeface="Arial" panose="020B0604020202020204" pitchFamily="34" charset="0"/>
                <a:cs typeface="Arial" panose="020B0604020202020204" pitchFamily="34" charset="0"/>
              </a:rPr>
              <a:t>CSDL với NoSQL có dữ liệu được lưu trữ và đồng bộ hoá dưới dạng thiết kế JSON.</a:t>
            </a:r>
          </a:p>
          <a:p>
            <a:pPr algn="just">
              <a:lnSpc>
                <a:spcPct val="150000"/>
              </a:lnSpc>
            </a:pPr>
            <a:r>
              <a:rPr lang="en-US" sz="2200">
                <a:latin typeface="Arial" panose="020B0604020202020204" pitchFamily="34" charset="0"/>
                <a:cs typeface="Arial" panose="020B0604020202020204" pitchFamily="34" charset="0"/>
              </a:rPr>
              <a:t>Có thể truy cập dữ liệu từ mọi thiết bị như điên thoại, web, …</a:t>
            </a:r>
          </a:p>
          <a:p>
            <a:pPr algn="just">
              <a:lnSpc>
                <a:spcPct val="150000"/>
              </a:lnSpc>
            </a:pPr>
            <a:r>
              <a:rPr lang="en-US" sz="2200">
                <a:latin typeface="Arial" panose="020B0604020202020204" pitchFamily="34" charset="0"/>
                <a:cs typeface="Arial" panose="020B0604020202020204" pitchFamily="34" charset="0"/>
              </a:rPr>
              <a:t>Các thay đổi được thực hiện trong ứng dụng của khách hàng sẽ được tự động đồng bộ hoá với CSDL thực , hoạt động ở chế độ offline.</a:t>
            </a:r>
            <a:endParaRPr lang="vi-VN" sz="2200">
              <a:latin typeface="Arial" panose="020B0604020202020204" pitchFamily="34" charset="0"/>
              <a:cs typeface="Arial" panose="020B0604020202020204" pitchFamily="34" charset="0"/>
            </a:endParaRPr>
          </a:p>
          <a:p>
            <a:pPr marL="0" indent="0">
              <a:buNone/>
            </a:pPr>
            <a:endParaRPr lang="vi-VN"/>
          </a:p>
        </p:txBody>
      </p:sp>
      <p:pic>
        <p:nvPicPr>
          <p:cNvPr id="4" name="Picture 3">
            <a:extLst>
              <a:ext uri="{FF2B5EF4-FFF2-40B4-BE49-F238E27FC236}">
                <a16:creationId xmlns:a16="http://schemas.microsoft.com/office/drawing/2014/main" id="{EBF7A654-8852-45EC-AEFD-0AD3195EE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923" y="2013696"/>
            <a:ext cx="4720077" cy="3126443"/>
          </a:xfrm>
          <a:prstGeom prst="rect">
            <a:avLst/>
          </a:prstGeom>
        </p:spPr>
      </p:pic>
    </p:spTree>
    <p:extLst>
      <p:ext uri="{BB962C8B-B14F-4D97-AF65-F5344CB8AC3E}">
        <p14:creationId xmlns:p14="http://schemas.microsoft.com/office/powerpoint/2010/main" val="416208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E82A-619E-4945-9570-B8B9D2C2687D}"/>
              </a:ext>
            </a:extLst>
          </p:cNvPr>
          <p:cNvSpPr>
            <a:spLocks noGrp="1"/>
          </p:cNvSpPr>
          <p:nvPr>
            <p:ph type="title"/>
          </p:nvPr>
        </p:nvSpPr>
        <p:spPr>
          <a:xfrm>
            <a:off x="336331" y="365126"/>
            <a:ext cx="11613931" cy="576983"/>
          </a:xfrm>
        </p:spPr>
        <p:txBody>
          <a:bodyPr>
            <a:noAutofit/>
          </a:bodyPr>
          <a:lstStyle/>
          <a:p>
            <a:pPr algn="just"/>
            <a:r>
              <a:rPr lang="en-US" sz="2800" b="1">
                <a:latin typeface="Arial" panose="020B0604020202020204" pitchFamily="34" charset="0"/>
                <a:cs typeface="Arial" panose="020B0604020202020204" pitchFamily="34" charset="0"/>
              </a:rPr>
              <a:t>4.2. Nhóm phát triển và kiểm thử các ứng dụng được thiết kế</a:t>
            </a:r>
            <a:endParaRPr lang="vi-VN" sz="28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AFDCEEC-945D-4ABB-9801-577386712A7C}"/>
              </a:ext>
            </a:extLst>
          </p:cNvPr>
          <p:cNvSpPr>
            <a:spLocks noGrp="1"/>
          </p:cNvSpPr>
          <p:nvPr>
            <p:ph idx="1"/>
          </p:nvPr>
        </p:nvSpPr>
        <p:spPr>
          <a:xfrm>
            <a:off x="336331" y="942109"/>
            <a:ext cx="5048469" cy="5742469"/>
          </a:xfrm>
        </p:spPr>
        <p:txBody>
          <a:bodyPr>
            <a:normAutofit/>
          </a:bodyPr>
          <a:lstStyle/>
          <a:p>
            <a:pPr marL="0" indent="0" algn="just">
              <a:lnSpc>
                <a:spcPct val="200000"/>
              </a:lnSpc>
              <a:buNone/>
            </a:pPr>
            <a:r>
              <a:rPr lang="en-US" sz="2200" b="1">
                <a:latin typeface="Arial" panose="020B0604020202020204" pitchFamily="34" charset="0"/>
                <a:cs typeface="Arial" panose="020B0604020202020204" pitchFamily="34" charset="0"/>
              </a:rPr>
              <a:t>4.2.2. Authentication (xác thực)</a:t>
            </a:r>
            <a:endParaRPr lang="en-US" sz="2200">
              <a:latin typeface="Arial" panose="020B0604020202020204" pitchFamily="34" charset="0"/>
              <a:cs typeface="Arial" panose="020B0604020202020204" pitchFamily="34" charset="0"/>
            </a:endParaRPr>
          </a:p>
          <a:p>
            <a:pPr algn="just">
              <a:lnSpc>
                <a:spcPct val="200000"/>
              </a:lnSpc>
            </a:pPr>
            <a:r>
              <a:rPr lang="en-US" sz="2200">
                <a:latin typeface="Arial" panose="020B0604020202020204" pitchFamily="34" charset="0"/>
                <a:cs typeface="Arial" panose="020B0604020202020204" pitchFamily="34" charset="0"/>
              </a:rPr>
              <a:t>Cung cấp cho ứng dụng người dùng một số phương pháp xác thực thông qua email, facebook, google, … Với giao diện người dùng linh hoạt, thực hiện một cách nhanh chóng.</a:t>
            </a:r>
          </a:p>
        </p:txBody>
      </p:sp>
      <p:pic>
        <p:nvPicPr>
          <p:cNvPr id="4" name="Picture 3">
            <a:extLst>
              <a:ext uri="{FF2B5EF4-FFF2-40B4-BE49-F238E27FC236}">
                <a16:creationId xmlns:a16="http://schemas.microsoft.com/office/drawing/2014/main" id="{7DDEE682-644E-450E-BA17-E8546173B7C8}"/>
              </a:ext>
            </a:extLst>
          </p:cNvPr>
          <p:cNvPicPr/>
          <p:nvPr/>
        </p:nvPicPr>
        <p:blipFill>
          <a:blip r:embed="rId2"/>
          <a:stretch>
            <a:fillRect/>
          </a:stretch>
        </p:blipFill>
        <p:spPr>
          <a:xfrm>
            <a:off x="5486400" y="1438835"/>
            <a:ext cx="6463862" cy="4378641"/>
          </a:xfrm>
          <a:prstGeom prst="rect">
            <a:avLst/>
          </a:prstGeom>
        </p:spPr>
      </p:pic>
    </p:spTree>
    <p:extLst>
      <p:ext uri="{BB962C8B-B14F-4D97-AF65-F5344CB8AC3E}">
        <p14:creationId xmlns:p14="http://schemas.microsoft.com/office/powerpoint/2010/main" val="3196656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TotalTime>
  <Words>1232</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Nhóm 2: Tìm hiểu về Google Firebase</vt:lpstr>
      <vt:lpstr>Tìm hiểu về Google Firebase</vt:lpstr>
      <vt:lpstr>1. Firebase là gì ?</vt:lpstr>
      <vt:lpstr>2. Lịch sử phát triển của Google Firebase</vt:lpstr>
      <vt:lpstr>3. Ưu điểm và nhược điểm của Firebase</vt:lpstr>
      <vt:lpstr>4. Các dịch vụ mà Firebase cung cấp</vt:lpstr>
      <vt:lpstr>4.1. Firebase Analytics</vt:lpstr>
      <vt:lpstr>4.2. Nhóm đối tượng phát triển và kiểm thử các ứng dụng được thiết kế</vt:lpstr>
      <vt:lpstr>4.2. Nhóm phát triển và kiểm thử các ứng dụng được thiết kế</vt:lpstr>
      <vt:lpstr>4.2. Nhóm phát triển và kiểm thử các ứng dụng được thiết kế</vt:lpstr>
      <vt:lpstr>4.2. Nhóm phát triển và kiểm thử các ứng dụng được thiết kế</vt:lpstr>
      <vt:lpstr>4.2. Nhóm phát triển và kiểm thử các ứng dụng được thiết kế</vt:lpstr>
      <vt:lpstr>4.3. Nhóm phân tích dữ liệu, tối ưu hoá trải nghiệm với người dùng</vt:lpstr>
      <vt:lpstr>4.3. Nhóm phân tích dữ liệu, tối ưu hoá trải nghiệm với người dùng</vt:lpstr>
      <vt:lpstr>4.3. Nhóm phân tích dữ liệu, tối ưu hoá trải nghiệm với người dùng</vt:lpstr>
      <vt:lpstr>5. Tích hợp Firebase vào project ứng dụng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2: TÌM HIỂU VỀ GOOGLE FIREBASE VÀ DEMO</dc:title>
  <dc:creator>Nam Nguyễn Văn</dc:creator>
  <cp:lastModifiedBy>Nam Nguyễn Văn</cp:lastModifiedBy>
  <cp:revision>32</cp:revision>
  <dcterms:created xsi:type="dcterms:W3CDTF">2021-08-22T02:49:00Z</dcterms:created>
  <dcterms:modified xsi:type="dcterms:W3CDTF">2021-08-24T15:20:04Z</dcterms:modified>
</cp:coreProperties>
</file>