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7" r:id="rId8"/>
    <p:sldId id="265" r:id="rId9"/>
    <p:sldId id="266" r:id="rId10"/>
    <p:sldId id="269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7D84-9483-4CE6-8C5E-6E900F525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2E9D-E689-46C2-8E29-CE009ED63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40FDC-6EDF-4ABC-AB3F-B574BC2A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7BEF-C1C9-48B4-97DA-C7805A1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6CEA-6B62-465D-9132-C2D9550EB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168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F2E8-7676-4296-8951-D697B74C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9E78B-95CB-4698-AF05-44F428FEF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18DD-EDD9-4F8F-B1B4-5AC95608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92685-088A-42A5-AEDC-5565570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85FB5-4E78-48B7-A0C8-B75426169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802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6E50-DF8D-41EB-A871-1AC4E2C5B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850ED-6A37-4DB8-BF02-6E67B22F2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23996-9606-49BE-808D-DD7E5F20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2833-D341-4FF5-B9E4-483BDA38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64CE6-A3DE-4068-9110-474C0E9F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186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1A65-A4BC-414B-8F46-121EDF2A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087F-8730-4F5A-AD5C-EF533D19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7CD6A-08A7-4FB7-9FE9-712829F1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3BF0-B930-4901-BB64-719B34D6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996B-1589-4539-AF92-06142B23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81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FBF10-E3DA-464F-9B20-30277B83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FCFD7-3A63-4B7F-93EC-85E21D6F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8BB1F-2C5F-49FC-81FB-96FAC4C71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4DA4-3BB0-4563-AE22-B2FF67C5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D11F2-FDDA-4F4E-8010-0C03AD2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437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3A41-5042-4E14-9121-730D9813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B717-F33C-4BF6-B8EB-55CCAE806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61848-3A28-4560-BB97-C4EA0CDD1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D8463-1193-4929-B2CF-CB916810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0A692-3763-4239-B3B6-14A13BF93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1E535-B4C2-4D5A-82E7-41042E0A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30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75D6-C7EC-4807-BFC4-1745D34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556D-1131-40E1-83FA-648103D14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3CBA4-EFA2-469C-A155-371CB1EE4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09B33-F9B7-4E62-AB9B-133EBAB4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33E31-D543-42BD-B755-2E42F11E9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D8A9-8B16-4DEA-8956-D2E71E37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5D200-0314-42E5-94F5-9D34D7291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05764-F99E-461D-B07B-C33488E3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194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81E4-D97D-4CAE-A0E7-8FF51F66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44555-D079-4BE6-89D9-50C5CB4B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FB681-DB78-4191-9D13-E48BC2697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6117B-35C6-4602-8CD5-934E85C3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98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80E08-E771-48B1-97D3-C4A40BBC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67ABB-9DB0-4288-A1BB-D49B3640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82C0-3CFD-4730-B8D0-26908FE1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133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B42-4A32-4805-B254-715922C7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B806-B03F-49E3-8DDA-00BD34B2A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F3C91-E887-4244-97BF-52DE250BF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38FC-795C-47A8-B889-DDD4A919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8955-C90A-4840-BA95-A2E99BE4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5C75D-5012-4263-ABC6-FD051691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1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2A4-B286-4D10-A345-FBC6FFA7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A5887-E1AA-4A3F-AA99-B9F8C3244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D75A7-A4D0-4623-8645-737E131DC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DA21-1CAC-4C69-AABD-1EE672D5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5CEF0-90EF-42ED-947E-49CACCD0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AAD90-4CC1-4153-AD74-550E01FB8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349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9B9D01-51F5-493C-A54F-90B76F61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E498-358D-4543-B75E-A1C555AA0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3965-42A2-43D6-99FB-5EA682C3D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08604-491E-47A8-9A2C-25FFD45C6131}" type="datetimeFigureOut">
              <a:rPr lang="vi-VN" smtClean="0"/>
              <a:t>01/12/2021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23E1E-4E51-40CE-9464-E16429BE8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C9A3D-76F8-4049-96F3-369DEC0AA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1229-3468-4DBB-9506-476001D8474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0624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729A-BC0A-4ACA-833F-3254B5CF7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779" y="508753"/>
            <a:ext cx="10090484" cy="1560678"/>
          </a:xfrm>
        </p:spPr>
        <p:txBody>
          <a:bodyPr>
            <a:noAutofit/>
          </a:bodyPr>
          <a:lstStyle/>
          <a:p>
            <a:r>
              <a:rPr lang="vi-VN" sz="3200" b="1" u="sng">
                <a:latin typeface="+mn-lt"/>
              </a:rPr>
              <a:t>Nhóm 1</a:t>
            </a:r>
            <a:br>
              <a:rPr lang="vi-VN" sz="3200" b="1">
                <a:latin typeface="+mn-lt"/>
              </a:rPr>
            </a:br>
            <a:r>
              <a:rPr lang="vi-VN" sz="3200" b="1">
                <a:latin typeface="+mn-lt"/>
              </a:rPr>
              <a:t>Kiểm thử ứng dụng web với phần mềm </a:t>
            </a:r>
            <a:br>
              <a:rPr lang="vi-VN" sz="3200" b="1">
                <a:latin typeface="+mn-lt"/>
              </a:rPr>
            </a:br>
            <a:r>
              <a:rPr lang="vi-VN" sz="3200" b="1">
                <a:latin typeface="+mn-lt"/>
              </a:rPr>
              <a:t>Selenium 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DD0E0-D40E-420A-9C38-741DE176A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7355" y="2566923"/>
            <a:ext cx="4768645" cy="34578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vi-VN" u="sng"/>
              <a:t>Thành viên Nhóm 1: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Nguyễn Văn Nam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Nguyễn Trọng Huy</a:t>
            </a:r>
          </a:p>
          <a:p>
            <a:pPr marL="914400" lvl="1" indent="-457200" algn="l">
              <a:lnSpc>
                <a:spcPct val="150000"/>
              </a:lnSpc>
              <a:buAutoNum type="arabicPeriod"/>
            </a:pPr>
            <a:r>
              <a:rPr lang="vi-VN"/>
              <a:t>Hà Qúy Đức</a:t>
            </a:r>
          </a:p>
          <a:p>
            <a:pPr marL="0" lvl="1" algn="l">
              <a:lnSpc>
                <a:spcPct val="150000"/>
              </a:lnSpc>
            </a:pPr>
            <a:r>
              <a:rPr lang="vi-VN" u="sng"/>
              <a:t>Lớp</a:t>
            </a:r>
            <a:r>
              <a:rPr lang="vi-VN"/>
              <a:t>: D13CNPM4</a:t>
            </a:r>
          </a:p>
          <a:p>
            <a:pPr marL="0" lvl="1" algn="l">
              <a:lnSpc>
                <a:spcPct val="150000"/>
              </a:lnSpc>
            </a:pPr>
            <a:r>
              <a:rPr lang="vi-VN" u="sng"/>
              <a:t>Giảng viên giảng dạy</a:t>
            </a:r>
            <a:r>
              <a:rPr lang="vi-VN"/>
              <a:t>: TS. Lê Trang Linh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1533F-D569-4C7C-92D2-8F48ED8EC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349" y="2245395"/>
            <a:ext cx="4123072" cy="388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8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FD9423-6A4F-48BD-A01A-A30E1281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8632" y="365125"/>
            <a:ext cx="7157884" cy="1325563"/>
          </a:xfrm>
        </p:spPr>
        <p:txBody>
          <a:bodyPr/>
          <a:lstStyle/>
          <a:p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59CB7C-F299-4BE5-B98A-C26E5B93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2" y="0"/>
            <a:ext cx="9940413" cy="64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A36D8C2-DF5F-4293-9C8E-02377B4E3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103" y="-15344"/>
            <a:ext cx="8603225" cy="6873344"/>
          </a:xfrm>
        </p:spPr>
      </p:pic>
    </p:spTree>
    <p:extLst>
      <p:ext uri="{BB962C8B-B14F-4D97-AF65-F5344CB8AC3E}">
        <p14:creationId xmlns:p14="http://schemas.microsoft.com/office/powerpoint/2010/main" val="395192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7BEC-3EBE-49FC-B8F5-44BD23F8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882"/>
          </a:xfrm>
        </p:spPr>
        <p:txBody>
          <a:bodyPr>
            <a:normAutofit/>
          </a:bodyPr>
          <a:lstStyle/>
          <a:p>
            <a:r>
              <a:rPr lang="vi-VN" sz="2800" b="1"/>
              <a:t>3. Cách tổ chức chương trình với công cụ kiểm thử Selenium IDE</a:t>
            </a:r>
            <a:endParaRPr lang="vi-V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8D76-650F-425F-900C-15164C3DB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40"/>
            <a:ext cx="10515600" cy="500692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1800" b="1"/>
              <a:t>3.2. Cách tổ chức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1800" u="sng"/>
              <a:t>Selenium command gồm có các tham số sau</a:t>
            </a:r>
            <a:r>
              <a:rPr lang="vi-VN" sz="1800"/>
              <a:t>: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Target (Locator: vị trí của element).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Value (giá trị check với kết quả thực tế).</a:t>
            </a:r>
          </a:p>
          <a:p>
            <a:pPr marL="39688" lvl="1" indent="0" algn="just">
              <a:lnSpc>
                <a:spcPct val="150000"/>
              </a:lnSpc>
              <a:buNone/>
            </a:pPr>
            <a:endParaRPr lang="vi-VN" sz="1800"/>
          </a:p>
        </p:txBody>
      </p:sp>
      <p:sp>
        <p:nvSpPr>
          <p:cNvPr id="4" name="Google Shape;3339;p66">
            <a:extLst>
              <a:ext uri="{FF2B5EF4-FFF2-40B4-BE49-F238E27FC236}">
                <a16:creationId xmlns:a16="http://schemas.microsoft.com/office/drawing/2014/main" id="{0CF76444-35D3-4E9B-99EE-7AA410B80544}"/>
              </a:ext>
            </a:extLst>
          </p:cNvPr>
          <p:cNvSpPr txBox="1">
            <a:spLocks/>
          </p:cNvSpPr>
          <p:nvPr/>
        </p:nvSpPr>
        <p:spPr>
          <a:xfrm>
            <a:off x="5987845" y="1406013"/>
            <a:ext cx="4866968" cy="52958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vi-VN" sz="900"/>
          </a:p>
          <a:p>
            <a:pPr marL="0" indent="0" algn="just">
              <a:lnSpc>
                <a:spcPct val="150000"/>
              </a:lnSpc>
              <a:buNone/>
            </a:pPr>
            <a:r>
              <a:rPr lang="vi-VN" sz="1800" u="sng"/>
              <a:t>Các loại Selenium commands:</a:t>
            </a:r>
            <a:endParaRPr lang="vi-VN" sz="1800" u="sng">
              <a:solidFill>
                <a:schemeClr val="dk1"/>
              </a:solidFill>
              <a:ea typeface="Bahiana"/>
              <a:cs typeface="Bahiana"/>
              <a:sym typeface="Bahiana"/>
            </a:endParaRP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Action: gồm các lệnh thao tác trực tiếp với các phần tử : click, type,...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Accessors: gồm các lệnh để lưu giá trị vào một biến: storeTitle, store,...</a:t>
            </a:r>
          </a:p>
          <a:p>
            <a:pPr marL="452438" lvl="1" indent="-2762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Assertions: gồm các lệnh để kiểm tra diều kiện được thỏa mãn: assert, verify và WaitFor.</a:t>
            </a:r>
            <a:endParaRPr lang="vi-VN" sz="1800" dirty="0"/>
          </a:p>
        </p:txBody>
      </p:sp>
    </p:spTree>
    <p:extLst>
      <p:ext uri="{BB962C8B-B14F-4D97-AF65-F5344CB8AC3E}">
        <p14:creationId xmlns:p14="http://schemas.microsoft.com/office/powerpoint/2010/main" val="249498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A8AE-EFE3-4F61-8B58-E3713D44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990"/>
            <a:ext cx="10515600" cy="758284"/>
          </a:xfrm>
        </p:spPr>
        <p:txBody>
          <a:bodyPr>
            <a:normAutofit/>
          </a:bodyPr>
          <a:lstStyle/>
          <a:p>
            <a:r>
              <a:rPr lang="vi-VN" sz="2800" b="1"/>
              <a:t>3. Cách tổ chức chương trình với công cụ kiểm thử Selenium IDE</a:t>
            </a:r>
            <a:endParaRPr lang="vi-VN" sz="2800"/>
          </a:p>
        </p:txBody>
      </p:sp>
      <p:sp>
        <p:nvSpPr>
          <p:cNvPr id="4" name="Google Shape;3340;p66">
            <a:extLst>
              <a:ext uri="{FF2B5EF4-FFF2-40B4-BE49-F238E27FC236}">
                <a16:creationId xmlns:a16="http://schemas.microsoft.com/office/drawing/2014/main" id="{23AD6674-C3D5-4572-8EDD-61351A0C9BD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126273"/>
            <a:ext cx="4618703" cy="4202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Command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800" b="1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endParaRPr lang="en-US" sz="18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46088" lvl="2" indent="-268288" algn="just">
              <a:lnSpc>
                <a:spcPct val="150000"/>
              </a:lnSpc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Mở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một ứng dụng bằng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URL </a:t>
            </a:r>
          </a:p>
          <a:p>
            <a:pPr marL="446088" lvl="2" indent="-268288" algn="just">
              <a:lnSpc>
                <a:spcPct val="150000"/>
              </a:lnSpc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Nhập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trường Target.</a:t>
            </a:r>
            <a:endParaRPr lang="vi-V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 b="1" dirty="0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46088" lvl="2" indent="-268288" algn="just">
              <a:lnSpc>
                <a:spcPct val="150000"/>
              </a:lnSpc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Click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vào bất kì element nào trong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ứng dụng.</a:t>
            </a:r>
          </a:p>
          <a:p>
            <a:pPr marL="446088" lvl="2" indent="-268288" algn="just">
              <a:lnSpc>
                <a:spcPct val="150000"/>
              </a:lnSpc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1800" dirty="0">
                <a:latin typeface="Arial" panose="020B0604020202020204" pitchFamily="34" charset="0"/>
                <a:cs typeface="Arial" panose="020B0604020202020204" pitchFamily="34" charset="0"/>
              </a:rPr>
              <a:t>Phải nhập thông tin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trường Target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Arial" panose="020B0604020202020204" pitchFamily="34" charset="0"/>
              <a:ea typeface="Bahiana"/>
              <a:cs typeface="Arial" panose="020B0604020202020204" pitchFamily="34" charset="0"/>
              <a:sym typeface="Bahiana"/>
            </a:endParaRPr>
          </a:p>
        </p:txBody>
      </p:sp>
      <p:sp>
        <p:nvSpPr>
          <p:cNvPr id="5" name="Google Shape;3340;p66">
            <a:extLst>
              <a:ext uri="{FF2B5EF4-FFF2-40B4-BE49-F238E27FC236}">
                <a16:creationId xmlns:a16="http://schemas.microsoft.com/office/drawing/2014/main" id="{4B3D6900-487B-4352-A7D5-70B4E67313C4}"/>
              </a:ext>
            </a:extLst>
          </p:cNvPr>
          <p:cNvSpPr txBox="1">
            <a:spLocks/>
          </p:cNvSpPr>
          <p:nvPr/>
        </p:nvSpPr>
        <p:spPr>
          <a:xfrm>
            <a:off x="5250426" y="1661652"/>
            <a:ext cx="5958349" cy="45769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46088" lvl="2" indent="-268288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Nhập giá trị text vào trường text trong ứng dụng </a:t>
            </a:r>
          </a:p>
          <a:p>
            <a:pPr marL="446088" lvl="2" indent="-268288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Phải nhập thông tin trường Target, Value</a:t>
            </a:r>
          </a:p>
          <a:p>
            <a:pPr marL="46355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 b="1">
                <a:latin typeface="Arial" panose="020B0604020202020204" pitchFamily="34" charset="0"/>
                <a:cs typeface="Arial" panose="020B0604020202020204" pitchFamily="34" charset="0"/>
              </a:rPr>
              <a:t>assert text/ verify text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446088" lvl="2" indent="-268288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Kiểm tra UI của element thực tế với giá trị text mong muốn.</a:t>
            </a:r>
            <a:b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vi-VN" sz="1800">
                <a:latin typeface="Arial" panose="020B0604020202020204" pitchFamily="34" charset="0"/>
                <a:cs typeface="Arial" panose="020B0604020202020204" pitchFamily="34" charset="0"/>
              </a:rPr>
              <a:t> Phải nhập thông tin trường Target, 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vi-VN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vi-VN" sz="1800" dirty="0">
              <a:solidFill>
                <a:schemeClr val="dk1"/>
              </a:solidFill>
              <a:latin typeface="Arial" panose="020B0604020202020204" pitchFamily="34" charset="0"/>
              <a:ea typeface="Bahiana"/>
              <a:cs typeface="Arial" panose="020B0604020202020204" pitchFamily="34" charset="0"/>
              <a:sym typeface="Bahiana"/>
            </a:endParaRPr>
          </a:p>
        </p:txBody>
      </p:sp>
    </p:spTree>
    <p:extLst>
      <p:ext uri="{BB962C8B-B14F-4D97-AF65-F5344CB8AC3E}">
        <p14:creationId xmlns:p14="http://schemas.microsoft.com/office/powerpoint/2010/main" val="340232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9122-78F1-40A8-B022-A5DEB4E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>
            <a:normAutofit/>
          </a:bodyPr>
          <a:lstStyle/>
          <a:p>
            <a:r>
              <a:rPr lang="vi-VN" sz="3200" b="1">
                <a:latin typeface="+mn-lt"/>
              </a:rPr>
              <a:t>1. Giới thiệu công cụ kiểm thử tự động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4CB7-26CF-433E-B272-91F5A42F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2"/>
            <a:ext cx="5729748" cy="56043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1.1. Kiểu thử tự động là gì?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Là xử lý một cách tự động các bước thực hiện các testcase.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Là một kỹ thuật tự động trong đó người kiểm thử có thể dụng các tập lệnh và phần mềm để kiểm thử.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Giúp giảm chi phí kiểu thử thông qua các công cụ phần mềm.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1.2. Quy trình kiểm thử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vi-VN" sz="1800"/>
              <a:t>Tester sử dụng kích bản tự động và thực thi các script để chạy ứng dụng với sự giúp sức của automation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A1711-B395-4FDB-BEAC-D2A8766F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76" y="3864077"/>
            <a:ext cx="5057775" cy="2369575"/>
          </a:xfrm>
          <a:prstGeom prst="rect">
            <a:avLst/>
          </a:prstGeom>
        </p:spPr>
      </p:pic>
      <p:pic>
        <p:nvPicPr>
          <p:cNvPr id="3076" name="Picture 4" descr="Automation Test Archives - itmscoaching.com">
            <a:extLst>
              <a:ext uri="{FF2B5EF4-FFF2-40B4-BE49-F238E27FC236}">
                <a16:creationId xmlns:a16="http://schemas.microsoft.com/office/drawing/2014/main" id="{6ECF3038-481C-4CC2-A1A5-74C218D2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323" y="1382354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27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D0C5-F25B-4804-B66D-B35B6AFD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599767"/>
          </a:xfrm>
        </p:spPr>
        <p:txBody>
          <a:bodyPr>
            <a:normAutofit/>
          </a:bodyPr>
          <a:lstStyle/>
          <a:p>
            <a:r>
              <a:rPr lang="vi-VN" sz="3200" b="1">
                <a:latin typeface="+mn-lt"/>
              </a:rPr>
              <a:t>1. Giới thiệu công cụ kiểm thử tự động</a:t>
            </a:r>
            <a:endParaRPr lang="vi-VN" sz="32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E015-7291-4E0C-A183-70AA2C75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2889"/>
            <a:ext cx="10960510" cy="575187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1.3. Mục đích kiểm thử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Giảm bớt công sức và thời gian thực hiện quá trình kiểm thử, tăng độ tin cậy.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Rèn luyện kỹ năng lập trình cho kiểm thử viên, giảm sự nhàm chán.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Giảm chi phí cho tổng quá trình kiểm thử.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1.4. Khi nào cần kiểm thử tự động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Khi số lượng testcase quá nhiều mà kiểm thử viên không thể hoàn tất trong thời gian cụ thể.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Nâng cấp phần mềm, kiểm tra lại các tính năng đã chạy tốt và những tính năng đã sửa.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Đo tốc độ trung bình xử lý một yêu cầu của Web server.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Xác định cấu hình máy thấp nhất mà phần mềm vẫn có thể hoạt động tốt.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vi-VN" sz="1800" b="1"/>
              <a:t>1.5. Một số công cụ kiểm thử tự động</a:t>
            </a:r>
          </a:p>
          <a:p>
            <a:pPr lvl="1" algn="just">
              <a:lnSpc>
                <a:spcPct val="160000"/>
              </a:lnSpc>
            </a:pPr>
            <a:r>
              <a:rPr lang="vi-VN" sz="1800"/>
              <a:t>Selenium IDE, QuickTest Pro, TestComplete, SilkTest, WinRunner, ...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vi-VN" sz="1800"/>
          </a:p>
        </p:txBody>
      </p:sp>
    </p:spTree>
    <p:extLst>
      <p:ext uri="{BB962C8B-B14F-4D97-AF65-F5344CB8AC3E}">
        <p14:creationId xmlns:p14="http://schemas.microsoft.com/office/powerpoint/2010/main" val="363676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C6C03-26E9-480A-A9CE-682653B70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47808"/>
          </a:xfrm>
        </p:spPr>
        <p:txBody>
          <a:bodyPr>
            <a:normAutofit/>
          </a:bodyPr>
          <a:lstStyle/>
          <a:p>
            <a:r>
              <a:rPr lang="vi-VN" sz="3200" b="1">
                <a:latin typeface="+mn-lt"/>
              </a:rPr>
              <a:t>2. Tổng quan về công cụ kiểm thử Selenium 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365C-5975-4CF2-A980-DB1BA47B5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24947"/>
            <a:ext cx="6036526" cy="516792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1800" b="1"/>
              <a:t>2.1. Giới thiệu về Selenium và Selenium IDE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Selenium (viết tắt SE) là công cụ kiểm thử phần mềm tự động.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Selenium IDE là một add-on của trình duyệt, tạo ra một test case nhanh chóng thông qua chức năng record-playback của IDE.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Hỗ trợ kiểm tra cho các ứng dụng chạy trên nền web.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Hỗ trợ trên hệ điều hành như window, mac, ...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Hỗ trợ một số lớn các ngôn ngữ lập trình: C#, Java, Python, ...</a:t>
            </a:r>
          </a:p>
        </p:txBody>
      </p:sp>
      <p:pic>
        <p:nvPicPr>
          <p:cNvPr id="4" name="Picture 6" descr="https://images.viblo.asia/full/97708c29-bf72-47ec-9b78-66c8823f504a.jpg">
            <a:extLst>
              <a:ext uri="{FF2B5EF4-FFF2-40B4-BE49-F238E27FC236}">
                <a16:creationId xmlns:a16="http://schemas.microsoft.com/office/drawing/2014/main" id="{E0A4B0AD-EBD8-4783-9B19-1E97B41C4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3" y="1424408"/>
            <a:ext cx="5318448" cy="481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2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992B-37C2-481D-B616-DB5ADCF4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>
            <a:normAutofit/>
          </a:bodyPr>
          <a:lstStyle/>
          <a:p>
            <a:pPr algn="just"/>
            <a:r>
              <a:rPr lang="vi-VN" sz="3200" b="1">
                <a:latin typeface="+mn-lt"/>
              </a:rPr>
              <a:t>2. Tổng quan về công cụ kiểm thử Selenium IDE</a:t>
            </a:r>
            <a:endParaRPr lang="vi-VN" sz="32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669AF-3F93-4435-BE48-980CC807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7"/>
            <a:ext cx="6333639" cy="54776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2.2. Các thành phần của Selenuim</a:t>
            </a:r>
          </a:p>
          <a:p>
            <a:pPr marL="452438" lvl="1" indent="-984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Selenuim IDE: công cụ tích hợp trên trình duyệt, hỗ trợ Record các thao tác để tạo thành các kịch bản kiểm thử và PlayBack trên các trình duyệt khác.</a:t>
            </a:r>
          </a:p>
          <a:p>
            <a:pPr marL="452438" lvl="1" indent="-984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Selenium RC: hỗ trợ thực hiện các công việc kiểm tra phức tạp với các câu lệnh.</a:t>
            </a:r>
          </a:p>
          <a:p>
            <a:pPr marL="452438" lvl="1" indent="-984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Selenium WebDriver: là bộ thư viện API giúp xây dựng ca kiểm thử trên nền tảng của ngôn ngữ lập trình.</a:t>
            </a:r>
          </a:p>
          <a:p>
            <a:pPr marL="452438" lvl="1" indent="-98425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Selenium Grid: hỗ trợ thực hiện kiểm thử trên các trình duyệt song song mà không cần chỉnh sửa kịch bản.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D674C-155D-4FEA-9565-FF579BF9D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1839" y="2518611"/>
            <a:ext cx="5038464" cy="234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8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D261-3427-47B2-8E9D-3AB45C2B0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/>
          </a:bodyPr>
          <a:lstStyle/>
          <a:p>
            <a:r>
              <a:rPr lang="vi-VN" sz="3200" b="1">
                <a:latin typeface="+mn-lt"/>
              </a:rPr>
              <a:t>2. Tổng quan về công cụ kiểm thử Selenium IDE</a:t>
            </a:r>
            <a:endParaRPr lang="vi-VN" sz="32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15E00-8855-4C18-8251-F33B1A3F5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445" y="1553497"/>
            <a:ext cx="5230761" cy="468998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 Môi trường và công nghệ hỗ trợ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2.3.1. Trình duyệt hỗ trợ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Đối với Selenium thì hỗ trợ trên các trình duyệt như Google Chorme, Sarafi, Firefox, ...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Đối với Selenium IDE thì hỗ trợ trên Google Chorme, Firefox.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2.3.2. Hệ điều hành hỗ trợ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 b="1"/>
              <a:t> </a:t>
            </a:r>
            <a:r>
              <a:rPr lang="vi-VN" sz="1800"/>
              <a:t>Windows, Mac, OS X, Linux</a:t>
            </a:r>
            <a:r>
              <a:rPr lang="vi-VN" sz="1800" b="1"/>
              <a:t>				</a:t>
            </a:r>
            <a:endParaRPr lang="vi-VN" sz="1800"/>
          </a:p>
        </p:txBody>
      </p:sp>
      <p:pic>
        <p:nvPicPr>
          <p:cNvPr id="4098" name="Picture 2" descr="Selenium: aprenda a automatizar seus testes de aceitação">
            <a:extLst>
              <a:ext uri="{FF2B5EF4-FFF2-40B4-BE49-F238E27FC236}">
                <a16:creationId xmlns:a16="http://schemas.microsoft.com/office/drawing/2014/main" id="{B649734E-96B3-4AEB-AFCE-C70D543B1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4" y="1357773"/>
            <a:ext cx="5732206" cy="477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95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197E-6FB7-4238-A0FE-D6125AC5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>
            <a:normAutofit/>
          </a:bodyPr>
          <a:lstStyle/>
          <a:p>
            <a:r>
              <a:rPr lang="vi-VN" sz="3200" b="1">
                <a:latin typeface="+mn-lt"/>
              </a:rPr>
              <a:t>2. Tổng quan về công cụ kiểm thử Selenium IDE</a:t>
            </a:r>
            <a:endParaRPr lang="vi-VN" sz="32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524D-1CE9-4938-B1A4-CB0805E4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535"/>
            <a:ext cx="10515600" cy="49774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2.4. Ưu điểm và nhược điểm của Selenium IDE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1800"/>
              <a:t>Ưu điểm: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Dễ cài đặt và dễ sử dụng.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Không yêu cầu người dùng phải có kỹ thuật lập trình.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Có thể tích hợp với các extension khác.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 Có thể convert qua nhiều ngôn ngữ lập trình khác như Python, Java, ...</a:t>
            </a:r>
          </a:p>
          <a:p>
            <a:pPr marL="2857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1800"/>
              <a:t>Nhược điểm: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Được thiết kế để tạo các testcase đơn giản.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Không thể tính toán, thực hiện các câu lệnh phức tạp hay có điều kiện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vi-VN" sz="1800"/>
              <a:t>Hiệu năng hoạt động thì chậm hơn nhiều so với Webdriver và Selenium RC.</a:t>
            </a:r>
          </a:p>
        </p:txBody>
      </p:sp>
    </p:spTree>
    <p:extLst>
      <p:ext uri="{BB962C8B-B14F-4D97-AF65-F5344CB8AC3E}">
        <p14:creationId xmlns:p14="http://schemas.microsoft.com/office/powerpoint/2010/main" val="237121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7F9C-656F-4957-ABAA-8D3E8A77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585"/>
          </a:xfrm>
        </p:spPr>
        <p:txBody>
          <a:bodyPr>
            <a:noAutofit/>
          </a:bodyPr>
          <a:lstStyle/>
          <a:p>
            <a:pPr algn="just"/>
            <a:r>
              <a:rPr lang="vi-VN" sz="2500" b="1">
                <a:latin typeface="+mn-lt"/>
              </a:rPr>
              <a:t>3. Cách tổ chức chương trình với công cụ kiểm thử Selenium IDE</a:t>
            </a:r>
            <a:endParaRPr lang="vi-VN" sz="25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A16E-38AE-456A-8B2D-39C46BB47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1800" b="1"/>
              <a:t>3.1. Cách download và cài đặt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vi-VN" sz="1800" u="sng"/>
              <a:t>Bước 1</a:t>
            </a:r>
            <a:r>
              <a:rPr lang="vi-VN" sz="1800"/>
              <a:t>: Truy cập vào Google Chrome hoặc Firefox tìm kiếm với từ khóa “</a:t>
            </a:r>
            <a:r>
              <a:rPr lang="vi-VN" sz="1800">
                <a:solidFill>
                  <a:srgbClr val="FF0000"/>
                </a:solidFill>
              </a:rPr>
              <a:t>Selenium IDE</a:t>
            </a:r>
            <a:r>
              <a:rPr lang="vi-VN" sz="180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AACA61-23B7-4E77-960C-F5C4A71A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32" y="2291852"/>
            <a:ext cx="7141904" cy="343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1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CEB3-CB35-4F91-9338-CECAA8416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365126"/>
            <a:ext cx="10626213" cy="814746"/>
          </a:xfrm>
        </p:spPr>
        <p:txBody>
          <a:bodyPr>
            <a:normAutofit/>
          </a:bodyPr>
          <a:lstStyle/>
          <a:p>
            <a:pPr algn="just"/>
            <a:r>
              <a:rPr lang="vi-VN" sz="2900" b="1"/>
              <a:t>3. Cách tổ chức chương trình với công cụ kiểm thử Selenium IDE</a:t>
            </a:r>
            <a:endParaRPr lang="vi-VN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5CEA3-71EB-47F6-8A08-D50AE09D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1179872"/>
            <a:ext cx="10626213" cy="49970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vi-VN" sz="1800" u="sng"/>
              <a:t>Bước 2</a:t>
            </a:r>
            <a:r>
              <a:rPr lang="vi-VN" sz="1800"/>
              <a:t>: Click vào button “Thêm vào Chrome” để hoàn thành việc cài đặt.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355CA-28C6-484B-A785-3DBD3EFE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484" y="1994618"/>
            <a:ext cx="8311031" cy="26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1029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</vt:lpstr>
      <vt:lpstr>Office Theme</vt:lpstr>
      <vt:lpstr>Nhóm 1 Kiểm thử ứng dụng web với phần mềm  Selenium IDE</vt:lpstr>
      <vt:lpstr>1. Giới thiệu công cụ kiểm thử tự động</vt:lpstr>
      <vt:lpstr>1. Giới thiệu công cụ kiểm thử tự động</vt:lpstr>
      <vt:lpstr>2. Tổng quan về công cụ kiểm thử Selenium IDE</vt:lpstr>
      <vt:lpstr>2. Tổng quan về công cụ kiểm thử Selenium IDE</vt:lpstr>
      <vt:lpstr>2. Tổng quan về công cụ kiểm thử Selenium IDE</vt:lpstr>
      <vt:lpstr>2. Tổng quan về công cụ kiểm thử Selenium IDE</vt:lpstr>
      <vt:lpstr>3. Cách tổ chức chương trình với công cụ kiểm thử Selenium IDE</vt:lpstr>
      <vt:lpstr>3. Cách tổ chức chương trình với công cụ kiểm thử Selenium IDE</vt:lpstr>
      <vt:lpstr>PowerPoint Presentation</vt:lpstr>
      <vt:lpstr>PowerPoint Presentation</vt:lpstr>
      <vt:lpstr>3. Cách tổ chức chương trình với công cụ kiểm thử Selenium IDE</vt:lpstr>
      <vt:lpstr>3. Cách tổ chức chương trình với công cụ kiểm thử Selenium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NHÓM 1 Kiểm thử ứng dụng web với phần mềm Selenium IDE</dc:title>
  <dc:creator>Nam Nguyễn Văn</dc:creator>
  <cp:lastModifiedBy>Nam Nguyễn Văn</cp:lastModifiedBy>
  <cp:revision>6</cp:revision>
  <dcterms:created xsi:type="dcterms:W3CDTF">2021-11-29T11:38:43Z</dcterms:created>
  <dcterms:modified xsi:type="dcterms:W3CDTF">2021-12-01T01:23:36Z</dcterms:modified>
</cp:coreProperties>
</file>