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570" r:id="rId11"/>
    <p:sldId id="571" r:id="rId12"/>
    <p:sldId id="575" r:id="rId13"/>
    <p:sldId id="277" r:id="rId14"/>
    <p:sldId id="57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73085" y="-9525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2932" y="426077"/>
            <a:ext cx="54124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/>
              <a:t>Kiểm thử ứng dụng web </a:t>
            </a:r>
          </a:p>
          <a:p>
            <a:pPr algn="ctr"/>
            <a:r>
              <a:rPr lang="vi-VN" sz="4000" b="1"/>
              <a:t>với phần mềm </a:t>
            </a:r>
          </a:p>
          <a:p>
            <a:pPr algn="ctr"/>
            <a:r>
              <a:rPr lang="vi-VN" sz="4000" b="1"/>
              <a:t>Selenium IDE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354741" y="2444294"/>
            <a:ext cx="5011098" cy="266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chemeClr val="accent1"/>
                </a:solidFill>
              </a:rPr>
              <a:t>NHÓM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accent1"/>
                </a:solidFill>
              </a:rPr>
              <a:t>Nguyên Văn Nam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accent1"/>
                </a:solidFill>
              </a:rPr>
              <a:t>Nguyễn Trọng Huy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accent1"/>
                </a:solidFill>
              </a:rPr>
              <a:t>Hà Quý Đức</a:t>
            </a:r>
          </a:p>
          <a:p>
            <a:pPr>
              <a:lnSpc>
                <a:spcPct val="150000"/>
              </a:lnSpc>
            </a:pPr>
            <a:r>
              <a:rPr lang="en-US" sz="2000" b="1" u="sng">
                <a:solidFill>
                  <a:schemeClr val="accent1"/>
                </a:solidFill>
              </a:rPr>
              <a:t>Lớp</a:t>
            </a:r>
            <a:r>
              <a:rPr lang="en-US" sz="2000" b="1">
                <a:solidFill>
                  <a:schemeClr val="accent1"/>
                </a:solidFill>
              </a:rPr>
              <a:t>: D13CNPM5</a:t>
            </a:r>
          </a:p>
          <a:p>
            <a:pPr>
              <a:lnSpc>
                <a:spcPct val="150000"/>
              </a:lnSpc>
            </a:pPr>
            <a:r>
              <a:rPr lang="en-US" sz="2000" b="1" u="sng">
                <a:solidFill>
                  <a:schemeClr val="accent1"/>
                </a:solidFill>
              </a:rPr>
              <a:t>Giảng viên</a:t>
            </a:r>
            <a:r>
              <a:rPr lang="en-US" sz="2000" b="1">
                <a:solidFill>
                  <a:schemeClr val="accent1"/>
                </a:solidFill>
              </a:rPr>
              <a:t>: TS.Lê Trang Linh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250517-25EC-45CF-88A7-DE258575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3" y="2199374"/>
            <a:ext cx="2948524" cy="27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9197418" y="155184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2151777" y="36538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662182" y="8930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988277" y="62062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5196154" y="1542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11010673" y="5602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896373" y="55535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4967554" y="45640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7590654" y="63392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4777696" y="566785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265081" y="1037677"/>
            <a:ext cx="2708719" cy="3712964"/>
            <a:chOff x="960977" y="1748842"/>
            <a:chExt cx="2708719" cy="371296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2325147" y="174884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23FC862-9AC7-49F7-A85B-47502414F554}"/>
              </a:ext>
            </a:extLst>
          </p:cNvPr>
          <p:cNvSpPr/>
          <p:nvPr/>
        </p:nvSpPr>
        <p:spPr>
          <a:xfrm>
            <a:off x="2131679" y="961541"/>
            <a:ext cx="8548417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Click vào button “Thêm vào Chrome” để hoàn thành việc cài đặt.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623FB00-8686-4C51-93DD-8950886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56" y="1696898"/>
            <a:ext cx="9403532" cy="29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339589" y="29763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350548" y="43964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153763" y="20155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1316498" y="5297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130706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245006" y="118596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vi-VN"/>
                <a:t>Giao diện trang chủ</a:t>
              </a:r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03FA05C-5DA3-4334-9AEF-16A44C1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60" y="261771"/>
            <a:ext cx="7639621" cy="6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1181768" y="203518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1616343" y="52170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475375" y="26486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713756" y="47539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218372" y="36972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vi-VN"/>
                <a:t>Giao diện trang chủ</a:t>
              </a:r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Content Placeholder 11">
            <a:extLst>
              <a:ext uri="{FF2B5EF4-FFF2-40B4-BE49-F238E27FC236}">
                <a16:creationId xmlns:a16="http://schemas.microsoft.com/office/drawing/2014/main" id="{0B30881D-6BB4-4D55-BA65-0C982FBCA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539" y="182145"/>
            <a:ext cx="7781086" cy="6605922"/>
          </a:xfrm>
        </p:spPr>
      </p:pic>
    </p:spTree>
    <p:extLst>
      <p:ext uri="{BB962C8B-B14F-4D97-AF65-F5344CB8AC3E}">
        <p14:creationId xmlns:p14="http://schemas.microsoft.com/office/powerpoint/2010/main" val="19806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708024" y="409575"/>
            <a:ext cx="716739" cy="66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1645097" y="409575"/>
            <a:ext cx="716739" cy="664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2582170" y="409575"/>
            <a:ext cx="716739" cy="66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3519243" y="409575"/>
            <a:ext cx="716739" cy="664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569057" y="1495424"/>
            <a:ext cx="4832283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 Cách tổ chức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Selenium command gồm có các tham số sau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2438" lvl="1" indent="-2762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Target (Locator: vị trí của element).</a:t>
            </a:r>
          </a:p>
          <a:p>
            <a:pPr marL="452438" lvl="1" indent="-2762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Value (giá trị check với kết quả thực tế).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5579655" y="2092255"/>
            <a:ext cx="5997575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Selenium commands:</a:t>
            </a:r>
            <a:endParaRPr lang="vi-VN" sz="1800" u="sng">
              <a:solidFill>
                <a:schemeClr val="dk1"/>
              </a:solidFill>
              <a:latin typeface="Times New Roman" panose="02020603050405020304" pitchFamily="18" charset="0"/>
              <a:ea typeface="Bahiana"/>
              <a:cs typeface="Times New Roman" panose="02020603050405020304" pitchFamily="18" charset="0"/>
              <a:sym typeface="Bahiana"/>
            </a:endParaRP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Action: gồm các lệnh thao tác trực tiếp với các phần tử : click, type,...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Accessors: gồm các lệnh để lưu giá trị vào một biến: storeTitle, store,...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Assertions: gồm các lệnh để kiểm tra diều kiện được thỏa mãn: assert, verify và WaitFor.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AAE7D2-8EBE-46DF-8571-F6E5AF38AABB}"/>
              </a:ext>
            </a:extLst>
          </p:cNvPr>
          <p:cNvSpPr/>
          <p:nvPr/>
        </p:nvSpPr>
        <p:spPr>
          <a:xfrm>
            <a:off x="10860491" y="5773821"/>
            <a:ext cx="716739" cy="664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1482B-C511-4531-AFE6-EC49A269BF13}"/>
              </a:ext>
            </a:extLst>
          </p:cNvPr>
          <p:cNvSpPr/>
          <p:nvPr/>
        </p:nvSpPr>
        <p:spPr>
          <a:xfrm>
            <a:off x="9965363" y="5773821"/>
            <a:ext cx="716739" cy="6643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F8771-326E-443C-B3A7-6786042CEAB6}"/>
              </a:ext>
            </a:extLst>
          </p:cNvPr>
          <p:cNvSpPr/>
          <p:nvPr/>
        </p:nvSpPr>
        <p:spPr>
          <a:xfrm>
            <a:off x="9002727" y="5773821"/>
            <a:ext cx="716739" cy="664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89049-BF6B-4EC1-B8BD-5F74F3B79396}"/>
              </a:ext>
            </a:extLst>
          </p:cNvPr>
          <p:cNvSpPr/>
          <p:nvPr/>
        </p:nvSpPr>
        <p:spPr>
          <a:xfrm>
            <a:off x="8036632" y="5773821"/>
            <a:ext cx="716739" cy="664313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2413264" y="-30957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229314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11495994" y="114609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2696365" y="20416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958905" y="6191779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11291096" y="366455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 flipH="1">
            <a:off x="5726398" y="1283524"/>
            <a:ext cx="216708" cy="220449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 flipH="1">
            <a:off x="8332122" y="243594"/>
            <a:ext cx="216708" cy="220449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 flipH="1">
            <a:off x="3178151" y="5784260"/>
            <a:ext cx="216708" cy="220449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 flipH="1">
            <a:off x="11538746" y="6329205"/>
            <a:ext cx="216708" cy="220449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4751233" y="2313600"/>
            <a:ext cx="342508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</a:rPr>
              <a:t>Áp dụng công cụ kiểm thử Selenium IDE với form đăng nhập của trang web W3School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03FAC-7EFF-4E0A-8B52-A1A2C685005F}"/>
              </a:ext>
            </a:extLst>
          </p:cNvPr>
          <p:cNvSpPr txBox="1"/>
          <p:nvPr/>
        </p:nvSpPr>
        <p:spPr>
          <a:xfrm>
            <a:off x="4055723" y="1795093"/>
            <a:ext cx="1005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2"/>
                </a:solidFill>
              </a:rPr>
              <a:t>04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Do browser automation using selenium webdriver and java by Tarikkaya |  Fiverr">
            <a:extLst>
              <a:ext uri="{FF2B5EF4-FFF2-40B4-BE49-F238E27FC236}">
                <a16:creationId xmlns:a16="http://schemas.microsoft.com/office/drawing/2014/main" id="{57523EAC-3C3F-44DC-89B5-848F61BE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699" y="3369053"/>
            <a:ext cx="2881299" cy="241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A2B94BF-21A1-4C33-B099-5417C7038748}"/>
              </a:ext>
            </a:extLst>
          </p:cNvPr>
          <p:cNvSpPr/>
          <p:nvPr/>
        </p:nvSpPr>
        <p:spPr>
          <a:xfrm>
            <a:off x="3873039" y="1684873"/>
            <a:ext cx="6718959" cy="4099387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3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6" grpId="0"/>
      <p:bldP spid="30" grpId="0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22028" y="2701734"/>
              <a:ext cx="618088" cy="590550"/>
              <a:chOff x="4122028" y="2701734"/>
              <a:chExt cx="618088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22028" y="2701734"/>
                <a:ext cx="437748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10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63862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4545953" y="611657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258389" y="5751467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0881570" y="6308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185466" y="222248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566505"/>
            <a:ext cx="532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Giới Thiệu công cụ kiểm thử tự động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5292" y="2500837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00645" y="2577781"/>
            <a:ext cx="485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Tổng Quan về công cụ kiểm thử Selenium 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84956" y="482927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04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774155" y="4622727"/>
            <a:ext cx="53263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</a:rPr>
              <a:t>Áp dụng công cụ kiểm thử Selenium IDE với form đăng nhập của trang web W3School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389910" y="304428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+mj-lt"/>
              </a:rPr>
              <a:t>Nội dung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0564E8-760E-4705-BDEB-8BC8ADE20A5E}"/>
              </a:ext>
            </a:extLst>
          </p:cNvPr>
          <p:cNvSpPr txBox="1"/>
          <p:nvPr/>
        </p:nvSpPr>
        <p:spPr>
          <a:xfrm>
            <a:off x="6732604" y="3493987"/>
            <a:ext cx="53263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solidFill>
                  <a:schemeClr val="accent1"/>
                </a:solidFill>
              </a:rPr>
              <a:t>Cách tổ chức chương trình với công cụ kiểm thử Selenium IDE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C6595-4205-4CD3-97F8-240B273CE919}"/>
              </a:ext>
            </a:extLst>
          </p:cNvPr>
          <p:cNvSpPr txBox="1"/>
          <p:nvPr/>
        </p:nvSpPr>
        <p:spPr>
          <a:xfrm>
            <a:off x="5491086" y="3710026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9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1954052"/>
            <a:ext cx="6962775" cy="4422718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5054701" y="2094106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44605" y="5996642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4697525" y="785158"/>
            <a:ext cx="6798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1. Giới thiệu công cụ kiểm thử tự động</a:t>
            </a:r>
            <a:endParaRPr 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454955" y="2227456"/>
            <a:ext cx="584112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1.1. Kiểu thử tự động là gì?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xử lý một cách tự động các bước thực hiện các testcase.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một kỹ thuật tự động trong đó người kiểm thử có thể dụng các tập lệnh và phần mềm để kiểm thử.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Giúp giảm chi phí kiểu thử thông qua các công cụ phần mềm.</a:t>
            </a:r>
          </a:p>
          <a:p>
            <a:pPr algn="just">
              <a:lnSpc>
                <a:spcPct val="15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1.2. Quy trình kiểm thử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Tester sử dụng kích bản tự động và thực thi các script để chạy ứng dụng với sự giúp sức của automation tool.</a:t>
            </a:r>
          </a:p>
        </p:txBody>
      </p:sp>
      <p:pic>
        <p:nvPicPr>
          <p:cNvPr id="12" name="Picture 4" descr="Automation Test Archives - itmscoaching.com">
            <a:extLst>
              <a:ext uri="{FF2B5EF4-FFF2-40B4-BE49-F238E27FC236}">
                <a16:creationId xmlns:a16="http://schemas.microsoft.com/office/drawing/2014/main" id="{DEE37308-EEEC-4E98-AC55-C3EC96D773A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 b="2317"/>
          <a:stretch>
            <a:fillRect/>
          </a:stretch>
        </p:blipFill>
        <p:spPr bwMode="auto">
          <a:xfrm>
            <a:off x="1569276" y="1499146"/>
            <a:ext cx="2169602" cy="21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5DA32E-C655-4BFE-9753-A30D7F1B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2" y="4118487"/>
            <a:ext cx="4374810" cy="20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904322" y="101038"/>
            <a:ext cx="10133792" cy="6101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1.3. Mục đích kiểm thử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Giảm bớt công sức và thời gian thực hiện quá trình kiểm thử, tăng độ tin cậy.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kỹ năng lập trình cho kiểm thử viên, giảm sự nhàm chán.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Giảm chi phí cho tổng quá trình kiểm thử.</a:t>
            </a:r>
          </a:p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1.4. Khi nào cần kiểm thử tự động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Khi số lượng testcase quá nhiều mà kiểm thử viên không thể hoàn tất trong thời gian cụ thể.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Nâng cấp phần mềm, kiểm tra lại các tính năng đã chạy tốt và những tính năng đã sửa.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Đo tốc độ trung bình xử lý một yêu cầu của Web server.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cấu hình máy thấp nhất mà phần mềm vẫn có thể hoạt động tốt.</a:t>
            </a:r>
          </a:p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1.5. Một số công cụ kiểm thử tự động</a:t>
            </a:r>
          </a:p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Selenium IDE, QuickTest Pro, TestComplete, SilkTest, WinRunner, ...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376568" y="154947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11561254" y="13570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587819" y="-7144"/>
            <a:ext cx="11016362" cy="1037695"/>
            <a:chOff x="781940" y="-7144"/>
            <a:chExt cx="10822241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781940" y="-7144"/>
              <a:ext cx="10822241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829757" y="69933"/>
              <a:ext cx="10774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vi-VN" sz="40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 quan về công cụ kiểm thử Selenium IDE</a:t>
              </a:r>
              <a:endPara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60862" y="1533756"/>
            <a:ext cx="6698309" cy="388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2.1. Giới thiệu về Selenium và Selenium IDE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Selenium (viết tắt SE) là công cụ kiểm thử phần mềm tự động.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Selenium IDE là một add-on của trình duyệt, tạo ra một test case nhanh chóng thông qua chức năng record-playback của IDE.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kiểm tra cho các ứng dụng chạy trên nền web.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trên hệ điều hành như window, mac, ...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một số lớn các ngôn ngữ lập trình: C#, Java, Python, ...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894827" y="1381506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8" name="Picture 6" descr="https://images.viblo.asia/full/97708c29-bf72-47ec-9b78-66c8823f504a.jpg">
            <a:extLst>
              <a:ext uri="{FF2B5EF4-FFF2-40B4-BE49-F238E27FC236}">
                <a16:creationId xmlns:a16="http://schemas.microsoft.com/office/drawing/2014/main" id="{BEDC408C-C120-4C4F-A15A-6C89A459A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47" y="3600352"/>
            <a:ext cx="3032945" cy="27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021181-81ED-4765-9A61-7E4FC0DC208A}"/>
              </a:ext>
            </a:extLst>
          </p:cNvPr>
          <p:cNvSpPr txBox="1"/>
          <p:nvPr/>
        </p:nvSpPr>
        <p:spPr>
          <a:xfrm>
            <a:off x="921067" y="656463"/>
            <a:ext cx="6936393" cy="566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2.2. Các thành phần của Selenuim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Selenuim IDE: công cụ tích hợp trên trình duyệt, hỗ trợ Record các thao tác để tạo thành các kịch bản kiểm thử và PlayBack trên các trình duyệt khác.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Selenium RC: hỗ trợ thực hiện các công việc kiểm tra phức tạp với các câu lệnh.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Selenium WebDriver: là bộ thư viện API giúp xây dựng ca kiểm thử trên nền tảng của ngôn ngữ lập trình.</a:t>
            </a:r>
          </a:p>
          <a:p>
            <a:pPr marL="452438" lvl="1" indent="-98425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Selenium Grid: hỗ trợ thực hiện kiểm thử trên các trình duyệt song song mà không cần chỉnh sửa kịch bản.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27B2542-BBC6-4639-A086-9C9B569C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97" y="2221159"/>
            <a:ext cx="3820299" cy="26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54195" y="1068540"/>
            <a:ext cx="5767387" cy="4922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 Môi trường và công nghệ hỗ trợ</a:t>
            </a:r>
          </a:p>
          <a:p>
            <a:pPr>
              <a:lnSpc>
                <a:spcPct val="200000"/>
              </a:lnSpc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2.3.1. Trình duyệt hỗ trợ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Selenium thì hỗ trợ trên các trình duyệt như Google Chorme, Sarafi, Firefox, ...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Selenium IDE thì hỗ trợ trên Google Chorme, Firefox.</a:t>
            </a:r>
          </a:p>
          <a:p>
            <a:pPr>
              <a:lnSpc>
                <a:spcPct val="200000"/>
              </a:lnSpc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2.3.2. Hệ điều hành hỗ trợ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Windows, Mac, OS X, Linux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" descr="Selenium: aprenda a automatizar seus testes de aceitação">
            <a:extLst>
              <a:ext uri="{FF2B5EF4-FFF2-40B4-BE49-F238E27FC236}">
                <a16:creationId xmlns:a16="http://schemas.microsoft.com/office/drawing/2014/main" id="{46319C89-794E-4038-A042-10BDCE44F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51" y="1241777"/>
            <a:ext cx="4910133" cy="40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5633020" y="576964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0804621" y="625234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562792" y="2311380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043737" y="1735616"/>
            <a:ext cx="4899183" cy="3642222"/>
            <a:chOff x="6734930" y="1086699"/>
            <a:chExt cx="3329867" cy="364222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6734930" y="1460269"/>
              <a:ext cx="3329867" cy="3268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2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 thiết kế để tạo các testcase đơn giản.</a:t>
              </a: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 thể tính toán, thực hiện các câu lệnh phức tạp hay có điều kiện.</a:t>
              </a:r>
            </a:p>
            <a:p>
              <a:pPr marL="742950" lvl="2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Hiệu năng hoạt động thì chậm hơn nhiều so với Webdriver và Selenium RC.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1280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</a:rPr>
                <a:t>Nhược điểm: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-180753" y="1735616"/>
            <a:ext cx="4743545" cy="3579080"/>
            <a:chOff x="-180753" y="1735616"/>
            <a:chExt cx="4743545" cy="35790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-180753" y="2046044"/>
              <a:ext cx="4743545" cy="3268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Dễ cài đặt và dễ sử dụng.</a:t>
              </a:r>
            </a:p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Không yêu cầu người dùng phải có      kỹ thuật lập trình.</a:t>
              </a:r>
            </a:p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Có thể tích hợp với các extension khác.</a:t>
              </a:r>
            </a:p>
            <a:p>
              <a:pPr lvl="1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Có thể convert qua nhiều ngôn ngữ lập trình khác như Python, Java, ...</a:t>
              </a:r>
              <a:endPara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3179978" y="1735616"/>
              <a:ext cx="1382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1"/>
                  </a:solidFill>
                </a:rPr>
                <a:t>Ưu điểm: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982044" y="337853"/>
            <a:ext cx="10450297" cy="905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2.4. Ưu điểm và nhược điểm của Selenium IDE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28204" y="65691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1209963" y="53953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0786727" y="37160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1579158" y="55096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1589084" y="233354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035560" y="353239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125923" y="1869462"/>
            <a:ext cx="2708719" cy="3704082"/>
            <a:chOff x="960977" y="1757724"/>
            <a:chExt cx="2708719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463857" y="1137027"/>
            <a:ext cx="11264286" cy="1257636"/>
            <a:chOff x="853440" y="953558"/>
            <a:chExt cx="10931841" cy="100537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2205196" y="1460269"/>
              <a:ext cx="9580085" cy="498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sz="20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000" u="sng">
                  <a:latin typeface="Times New Roman" panose="02020603050405020304" pitchFamily="18" charset="0"/>
                  <a:cs typeface="Times New Roman" panose="02020603050405020304" pitchFamily="18" charset="0"/>
                </a:rPr>
                <a:t>Bước 1</a:t>
              </a: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: Truy cập vào Google Chrome hoặc Firefox tìm kiếm với từ khóa “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Selenium IDE</a:t>
              </a:r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853440" y="953558"/>
              <a:ext cx="4110421" cy="579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vi-V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3.1. Cách download và cài đặt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407193" y="387928"/>
            <a:ext cx="1162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tổ chức chương trình với công cụ kiểm thử Selenium IDE</a:t>
            </a:r>
            <a:endParaRPr lang="en-US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1A440B-618E-4084-9753-7EE3C7FD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20" y="2433215"/>
            <a:ext cx="7875345" cy="37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913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quicksand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Nam Nguyễn Văn</cp:lastModifiedBy>
  <cp:revision>89</cp:revision>
  <dcterms:created xsi:type="dcterms:W3CDTF">2021-07-11T18:19:19Z</dcterms:created>
  <dcterms:modified xsi:type="dcterms:W3CDTF">2021-12-01T10:45:31Z</dcterms:modified>
</cp:coreProperties>
</file>