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340" r:id="rId2"/>
    <p:sldId id="425" r:id="rId3"/>
    <p:sldId id="437" r:id="rId4"/>
    <p:sldId id="438" r:id="rId5"/>
    <p:sldId id="439" r:id="rId6"/>
    <p:sldId id="440" r:id="rId7"/>
    <p:sldId id="441" r:id="rId8"/>
    <p:sldId id="443" r:id="rId9"/>
    <p:sldId id="442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2" r:id="rId18"/>
    <p:sldId id="453" r:id="rId19"/>
    <p:sldId id="451" r:id="rId20"/>
    <p:sldId id="454" r:id="rId21"/>
    <p:sldId id="455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99" r:id="rId34"/>
    <p:sldId id="501" r:id="rId35"/>
    <p:sldId id="503" r:id="rId36"/>
    <p:sldId id="505" r:id="rId37"/>
    <p:sldId id="507" r:id="rId38"/>
    <p:sldId id="474" r:id="rId39"/>
    <p:sldId id="476" r:id="rId40"/>
    <p:sldId id="480" r:id="rId41"/>
    <p:sldId id="477" r:id="rId42"/>
    <p:sldId id="478" r:id="rId43"/>
    <p:sldId id="479" r:id="rId44"/>
    <p:sldId id="510" r:id="rId45"/>
    <p:sldId id="481" r:id="rId46"/>
    <p:sldId id="475" r:id="rId47"/>
    <p:sldId id="482" r:id="rId48"/>
    <p:sldId id="483" r:id="rId49"/>
    <p:sldId id="486" r:id="rId50"/>
    <p:sldId id="487" r:id="rId51"/>
    <p:sldId id="508" r:id="rId52"/>
    <p:sldId id="489" r:id="rId53"/>
    <p:sldId id="490" r:id="rId54"/>
    <p:sldId id="491" r:id="rId55"/>
    <p:sldId id="492" r:id="rId56"/>
  </p:sldIdLst>
  <p:sldSz cx="9144000" cy="6858000" type="screen4x3"/>
  <p:notesSz cx="7102475" cy="102330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068"/>
    <a:srgbClr val="37441C"/>
    <a:srgbClr val="F9F8F5"/>
    <a:srgbClr val="9EBD5F"/>
    <a:srgbClr val="DBE6C4"/>
    <a:srgbClr val="4D641E"/>
    <a:srgbClr val="CADBA9"/>
    <a:srgbClr val="C4D79D"/>
    <a:srgbClr val="BDD292"/>
    <a:srgbClr val="A2B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7494" autoAdjust="0"/>
  </p:normalViewPr>
  <p:slideViewPr>
    <p:cSldViewPr>
      <p:cViewPr varScale="1">
        <p:scale>
          <a:sx n="69" d="100"/>
          <a:sy n="69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CAEF-5A60-480A-AFDC-467395B03DFC}" type="datetimeFigureOut">
              <a:rPr lang="fr-FR" smtClean="0"/>
              <a:pPr/>
              <a:t>28/02/2021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8F1A4-1D5C-4D89-A472-964C88CB03A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B98D961-0616-4F32-9A35-D4C8C06C88E9}" type="datetimeFigureOut">
              <a:rPr lang="fr-FR" smtClean="0"/>
              <a:pPr/>
              <a:t>28/02/2021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985BCD3B-4B3E-4A00-A5BD-C019803BF0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0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65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1003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55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69A-2558-47E4-B0CD-49293A577E4E}" type="datetime1">
              <a:rPr lang="fr-FR" smtClean="0"/>
              <a:pPr/>
              <a:t>28/02/2021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3691-E7C1-4BA0-BFC4-D210D5D2BB81}" type="datetime1">
              <a:rPr lang="fr-FR" smtClean="0"/>
              <a:pPr/>
              <a:t>28/02/2021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6D4A-F4D9-434D-940B-C63BF246BE54}" type="datetime1">
              <a:rPr lang="fr-FR" smtClean="0"/>
              <a:pPr/>
              <a:t>28/02/2021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2738-2C38-45CF-BD82-9560E1BAFD4A}" type="datetime1">
              <a:rPr lang="fr-FR" smtClean="0"/>
              <a:pPr/>
              <a:t>28/02/2021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6457-5AEA-497C-947B-76362D63F7DD}" type="datetime1">
              <a:rPr lang="fr-FR" smtClean="0"/>
              <a:pPr/>
              <a:t>28/02/2021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87DB-8113-4945-9CF9-4BBAF3D507DC}" type="datetime1">
              <a:rPr lang="fr-FR" smtClean="0"/>
              <a:pPr/>
              <a:t>28/02/2021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FB74-3101-4948-8FD4-3A350E24E821}" type="datetime1">
              <a:rPr lang="fr-FR" smtClean="0"/>
              <a:pPr/>
              <a:t>28/02/2021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9158-180E-4751-A4A5-F16D1323A1BD}" type="datetime1">
              <a:rPr lang="fr-FR" smtClean="0"/>
              <a:pPr/>
              <a:t>28/02/2021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3721-775A-443F-96F6-7BC8B5ED63A9}" type="datetime1">
              <a:rPr lang="fr-FR" smtClean="0"/>
              <a:pPr/>
              <a:t>28/02/2021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3FBA-A514-4564-B109-B44F62510D47}" type="datetime1">
              <a:rPr lang="fr-FR" smtClean="0"/>
              <a:pPr/>
              <a:t>28/02/2021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3B56-B336-4FD7-B27F-5A48B9AC262B}" type="datetime1">
              <a:rPr lang="fr-FR" smtClean="0"/>
              <a:pPr/>
              <a:t>28/02/2021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5423-DEC4-4456-A68E-293947C4CA8D}" type="datetime1">
              <a:rPr lang="fr-FR" smtClean="0"/>
              <a:pPr/>
              <a:t>28/02/2021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55576" y="2420888"/>
            <a:ext cx="7560840" cy="864096"/>
          </a:xfrm>
          <a:prstGeom prst="roundRect">
            <a:avLst>
              <a:gd name="adj" fmla="val 16461"/>
            </a:avLst>
          </a:prstGeom>
          <a:solidFill>
            <a:srgbClr val="A3C068"/>
          </a:soli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indent="6350" algn="ctr">
              <a:spcBef>
                <a:spcPct val="0"/>
              </a:spcBef>
              <a:defRPr/>
            </a:pPr>
            <a:r>
              <a:rPr lang="fr-FR" sz="2200" b="1" dirty="0" smtClean="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2.2 </a:t>
            </a:r>
            <a:r>
              <a:rPr lang="fr-FR" sz="2200" b="1" dirty="0" err="1" smtClean="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Automat</a:t>
            </a:r>
            <a:r>
              <a:rPr lang="fr-FR" sz="2200" b="1" dirty="0" smtClean="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fr-FR" sz="2200" b="1" dirty="0" err="1" smtClean="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hữu</a:t>
            </a:r>
            <a:r>
              <a:rPr lang="fr-FR" sz="2200" b="1" dirty="0" smtClean="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fr-FR" sz="2200" b="1" dirty="0" err="1" smtClean="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hạn</a:t>
            </a:r>
            <a:endParaRPr lang="vi-VN" sz="2200" b="1" dirty="0" smtClean="0">
              <a:solidFill>
                <a:srgbClr val="C00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90314"/>
              </p:ext>
            </p:extLst>
          </p:nvPr>
        </p:nvGraphicFramePr>
        <p:xfrm>
          <a:off x="611560" y="1052739"/>
          <a:ext cx="3960441" cy="207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fr-F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fr-FR" sz="2400" baseline="-25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aseline="0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endParaRPr lang="fr-FR" sz="2400" baseline="-250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000" b="1" baseline="-250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/>
                        <a:t>q</a:t>
                      </a:r>
                      <a:r>
                        <a:rPr lang="fr-FR" sz="2000" b="1" baseline="-25000" dirty="0" smtClean="0"/>
                        <a:t>2</a:t>
                      </a:r>
                      <a:endParaRPr lang="fr-FR" sz="2000" b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/>
                        <a:t>q</a:t>
                      </a:r>
                      <a:r>
                        <a:rPr lang="fr-FR" sz="2000" b="1" baseline="-25000" dirty="0" smtClean="0"/>
                        <a:t>1</a:t>
                      </a:r>
                      <a:endParaRPr lang="fr-FR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0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000" b="1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fr-FR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/>
                        <a:t>q</a:t>
                      </a:r>
                      <a:r>
                        <a:rPr lang="fr-FR" sz="2000" b="1" baseline="-25000" dirty="0" smtClean="0"/>
                        <a:t>3</a:t>
                      </a:r>
                      <a:endParaRPr lang="fr-FR" sz="2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/>
                        <a:t>q</a:t>
                      </a:r>
                      <a:r>
                        <a:rPr lang="fr-FR" sz="2000" b="1" baseline="-25000" dirty="0" smtClean="0"/>
                        <a:t>0</a:t>
                      </a:r>
                      <a:endParaRPr lang="fr-FR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0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000" b="1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fr-FR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/>
                        <a:t>q</a:t>
                      </a:r>
                      <a:r>
                        <a:rPr lang="fr-FR" sz="2000" b="1" baseline="-25000" dirty="0" smtClean="0"/>
                        <a:t>0</a:t>
                      </a:r>
                      <a:endParaRPr lang="fr-FR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/>
                        <a:t>q</a:t>
                      </a:r>
                      <a:r>
                        <a:rPr lang="fr-FR" sz="2000" b="1" baseline="-25000" dirty="0" smtClean="0"/>
                        <a:t>3</a:t>
                      </a:r>
                      <a:endParaRPr lang="fr-FR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0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000" b="1" baseline="-250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fr-FR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/>
                        <a:t>q</a:t>
                      </a:r>
                      <a:r>
                        <a:rPr lang="fr-FR" sz="2000" b="1" baseline="-25000" dirty="0" smtClean="0"/>
                        <a:t>1</a:t>
                      </a:r>
                      <a:endParaRPr lang="fr-FR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/>
                        <a:t>q</a:t>
                      </a:r>
                      <a:r>
                        <a:rPr lang="fr-FR" sz="2000" b="1" baseline="-25000" dirty="0" smtClean="0"/>
                        <a:t>2</a:t>
                      </a:r>
                      <a:endParaRPr lang="fr-FR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 l="35629" t="56599" r="31710" b="21403"/>
          <a:stretch>
            <a:fillRect/>
          </a:stretch>
        </p:blipFill>
        <p:spPr bwMode="auto">
          <a:xfrm>
            <a:off x="5292080" y="1196754"/>
            <a:ext cx="3168352" cy="213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4" y="3212976"/>
            <a:ext cx="820891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9906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   </a:t>
            </a:r>
            <a:r>
              <a:rPr lang="fr-FR" sz="22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1010100</a:t>
            </a:r>
            <a:b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9906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9906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9906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9906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9906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Vậy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4" cstate="print"/>
          <a:srcRect l="25178" t="57699" r="23871" b="30202"/>
          <a:stretch>
            <a:fillRect/>
          </a:stretch>
        </p:blipFill>
        <p:spPr bwMode="auto">
          <a:xfrm>
            <a:off x="1835696" y="3933056"/>
            <a:ext cx="612722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25760" y="260649"/>
            <a:ext cx="889248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2 (</a:t>
            </a:r>
            <a:r>
              <a:rPr lang="fr-FR" sz="2400" i="1" dirty="0" err="1" smtClean="0">
                <a:solidFill>
                  <a:srgbClr val="C00000"/>
                </a:solidFill>
              </a:rPr>
              <a:t>tiếp</a:t>
            </a:r>
            <a:r>
              <a:rPr lang="fr-FR" sz="2400" b="1" dirty="0" smtClean="0">
                <a:solidFill>
                  <a:srgbClr val="C00000"/>
                </a:solidFill>
              </a:rPr>
              <a:t>)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1772816"/>
            <a:ext cx="82089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automat hữu hạn đơn định:    </a:t>
            </a:r>
            <a:r>
              <a:rPr lang="vi-VN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 = (Q, </a:t>
            </a:r>
            <a:r>
              <a:rPr lang="vi-VN" sz="2500" spc="-5" dirty="0" smtClean="0">
                <a:solidFill>
                  <a:srgbClr val="00B0F0"/>
                </a:solidFill>
                <a:latin typeface="Symbol"/>
                <a:cs typeface="Symbol"/>
              </a:rPr>
              <a:t>, </a:t>
            </a:r>
            <a:r>
              <a:rPr lang="vi-VN" sz="25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vi-VN" sz="2500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F)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Gọi </a:t>
            </a:r>
            <a:r>
              <a:rPr lang="vi-VN" sz="22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δ*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là mở rộng của </a:t>
            </a:r>
            <a:r>
              <a:rPr lang="vi-VN" sz="22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320800" indent="-457200" defTabSz="900113">
              <a:spcAft>
                <a:spcPts val="400"/>
              </a:spcAft>
              <a:buClr>
                <a:schemeClr val="accent2"/>
              </a:buClr>
              <a:buFont typeface="+mj-lt"/>
              <a:buAutoNum type="arabicParenR"/>
              <a:tabLst>
                <a:tab pos="35941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Ánh xạ từ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 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⊆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 </a:t>
            </a:r>
            <a:r>
              <a:rPr lang="vi-VN" sz="2400" spc="-5" dirty="0" smtClean="0">
                <a:solidFill>
                  <a:srgbClr val="37441C"/>
                </a:solidFill>
                <a:latin typeface="Symbol"/>
                <a:cs typeface="Symbol"/>
              </a:rPr>
              <a:t> </a:t>
            </a:r>
            <a:r>
              <a:rPr lang="vi-VN" sz="2200" spc="-5" dirty="0" smtClean="0">
                <a:solidFill>
                  <a:srgbClr val="37441C"/>
                </a:solidFill>
                <a:latin typeface="Symbol"/>
                <a:cs typeface="Symbol"/>
              </a:rPr>
              <a:t> </a:t>
            </a:r>
            <a:r>
              <a:rPr lang="vi-VN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 Q</a:t>
            </a:r>
            <a:endParaRPr lang="vi-VN" sz="2200" dirty="0" smtClean="0">
              <a:solidFill>
                <a:srgbClr val="37441C"/>
              </a:solidFill>
              <a:latin typeface="Arial" pitchFamily="34" charset="0"/>
              <a:ea typeface="Cambria Math"/>
              <a:cs typeface="Arial" pitchFamily="34" charset="0"/>
            </a:endParaRPr>
          </a:p>
          <a:p>
            <a:pPr marL="1320800" indent="-457200" defTabSz="900113">
              <a:spcAft>
                <a:spcPts val="400"/>
              </a:spcAft>
              <a:buClr>
                <a:schemeClr val="accent2"/>
              </a:buClr>
              <a:buFont typeface="+mj-lt"/>
              <a:buAutoNum type="arabicParenR"/>
              <a:tabLst>
                <a:tab pos="35941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(q,</a:t>
            </a:r>
            <a:r>
              <a:rPr lang="vi-VN" sz="2000" b="1" spc="-5" dirty="0" smtClean="0">
                <a:solidFill>
                  <a:srgbClr val="FF0000"/>
                </a:solidFill>
                <a:latin typeface="Symbol"/>
                <a:cs typeface="Symbol"/>
              </a:rPr>
              <a:t> </a:t>
            </a:r>
            <a:r>
              <a:rPr lang="el-GR" sz="20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ε</a:t>
            </a:r>
            <a:r>
              <a:rPr lang="vi-VN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vi-VN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vi-VN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vi-VN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∀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∊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</a:t>
            </a:r>
          </a:p>
          <a:p>
            <a:pPr marL="1320800" indent="-457200" defTabSz="900113">
              <a:spcAft>
                <a:spcPts val="400"/>
              </a:spcAft>
              <a:buClr>
                <a:schemeClr val="accent2"/>
              </a:buClr>
              <a:buFont typeface="+mj-lt"/>
              <a:buAutoNum type="arabicParenR"/>
              <a:tabLst>
                <a:tab pos="35941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δ*</a:t>
            </a:r>
            <a:r>
              <a:rPr lang="vi-VN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(q, </a:t>
            </a:r>
            <a:r>
              <a:rPr lang="vi-VN" sz="2000" i="1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vi-VN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a) = 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δ*</a:t>
            </a:r>
            <a:r>
              <a:rPr lang="vi-VN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(q, </a:t>
            </a:r>
            <a:r>
              <a:rPr lang="vi-VN" sz="2000" i="1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vi-VN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), a)   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∀ </a:t>
            </a:r>
            <a:r>
              <a:rPr lang="vi-VN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∊ </a:t>
            </a:r>
            <a:r>
              <a:rPr lang="vi-VN" sz="2000" spc="-5" dirty="0" smtClean="0">
                <a:solidFill>
                  <a:srgbClr val="37441C"/>
                </a:solidFill>
                <a:latin typeface="Symbol"/>
                <a:cs typeface="Symbol"/>
              </a:rPr>
              <a:t>,</a:t>
            </a:r>
            <a:r>
              <a:rPr lang="vi-VN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∀ </a:t>
            </a:r>
            <a:r>
              <a:rPr lang="vi-VN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∊ </a:t>
            </a:r>
            <a:r>
              <a:rPr lang="vi-VN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Q, 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∀ </a:t>
            </a:r>
            <a:r>
              <a:rPr lang="vi-VN" sz="20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∊ Σ*</a:t>
            </a:r>
            <a:endParaRPr lang="vi-VN" sz="2000" baseline="30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0850" indent="-450850" defTabSz="900113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594100" algn="l"/>
              </a:tabLst>
              <a:defRPr/>
            </a:pPr>
            <a:r>
              <a:rPr lang="vi-VN" sz="22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Sự khác biệt giữa</a:t>
            </a:r>
            <a:r>
              <a:rPr lang="vi-VN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δ* và δ</a:t>
            </a:r>
            <a:r>
              <a:rPr lang="vi-VN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có thêm 2 trạng thái vào:</a:t>
            </a:r>
          </a:p>
          <a:p>
            <a:pPr marL="1373188" indent="-450850" defTabSz="900113">
              <a:spcBef>
                <a:spcPts val="600"/>
              </a:spcBef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vi-VN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 rỗng </a:t>
            </a:r>
            <a:r>
              <a:rPr lang="el-GR" sz="20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ε</a:t>
            </a:r>
            <a:endParaRPr lang="vi-VN" sz="20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373188" indent="-450850" defTabSz="900113">
              <a:spcBef>
                <a:spcPts val="600"/>
              </a:spcBef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vi-VN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 vào </a:t>
            </a:r>
            <a:r>
              <a:rPr lang="vi-VN" sz="2000" i="1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endParaRPr lang="vi-VN" sz="20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591" y="260648"/>
            <a:ext cx="8808818" cy="576064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vi-VN" b="1" dirty="0" smtClean="0">
                <a:solidFill>
                  <a:srgbClr val="C00000"/>
                </a:solidFill>
              </a:rPr>
              <a:t>Hàm chuyển trạng thái mở rộng</a:t>
            </a:r>
            <a:endParaRPr lang="vi-VN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49263" indent="-449263" algn="ctr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 = (Q, </a:t>
            </a:r>
            <a:r>
              <a:rPr lang="fr-FR" sz="2400" spc="-5" dirty="0" smtClean="0">
                <a:solidFill>
                  <a:srgbClr val="00B0F0"/>
                </a:solidFill>
                <a:latin typeface="Symbol"/>
                <a:cs typeface="Symbol"/>
              </a:rPr>
              <a:t>, </a:t>
            </a:r>
            <a:r>
              <a:rPr lang="el-GR" sz="24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400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F)</a:t>
            </a:r>
          </a:p>
          <a:p>
            <a:pPr marL="91281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 </a:t>
            </a:r>
            <a:r>
              <a:rPr lang="fr-FR" sz="22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2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*</a:t>
            </a:r>
            <a:r>
              <a:rPr lang="fr-FR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smtClean="0">
                <a:solidFill>
                  <a:srgbClr val="00B0F0"/>
                </a:solidFill>
                <a:latin typeface="Symbol"/>
                <a:cs typeface="Symbol"/>
              </a:rPr>
              <a:t></a:t>
            </a:r>
            <a:endParaRPr lang="fr-FR" sz="22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996950" indent="-457200" defTabSz="900113">
              <a:spcBef>
                <a:spcPts val="3000"/>
              </a:spcBef>
              <a:spcAft>
                <a:spcPts val="400"/>
              </a:spcAft>
              <a:buClr>
                <a:schemeClr val="accent2"/>
              </a:buClr>
              <a:buFont typeface="+mj-lt"/>
              <a:buAutoNum type="arabicParenR"/>
              <a:tabLst>
                <a:tab pos="35941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i="1" dirty="0" smtClean="0">
                <a:solidFill>
                  <a:srgbClr val="00B050"/>
                </a:solidFill>
                <a:latin typeface="Arial" pitchFamily="34" charset="0"/>
                <a:ea typeface="Cambria Math"/>
                <a:cs typeface="Arial" pitchFamily="34" charset="0"/>
              </a:rPr>
              <a:t>w</a:t>
            </a:r>
            <a:r>
              <a:rPr lang="fr-FR" sz="2000" dirty="0" smtClean="0">
                <a:solidFill>
                  <a:srgbClr val="00B050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đoán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nhận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bởi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automat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00B050"/>
                </a:solidFill>
                <a:latin typeface="Arial" pitchFamily="34" charset="0"/>
                <a:ea typeface="Cambria Math"/>
                <a:cs typeface="Arial" pitchFamily="34" charset="0"/>
              </a:rPr>
              <a:t>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nếu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00B05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00B050"/>
                </a:solidFill>
                <a:latin typeface="Cambria Math"/>
                <a:ea typeface="Cambria Math"/>
                <a:cs typeface="Arial" pitchFamily="34" charset="0"/>
              </a:rPr>
              <a:t>*</a:t>
            </a:r>
            <a:r>
              <a:rPr lang="fr-FR" sz="20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000" spc="-5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0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000" i="1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0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fr-FR" sz="2000" dirty="0" smtClean="0">
                <a:solidFill>
                  <a:srgbClr val="00B050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fr-FR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</a:t>
            </a:r>
            <a:endParaRPr lang="fr-FR" sz="2000" i="1" dirty="0" smtClean="0">
              <a:solidFill>
                <a:srgbClr val="00B050"/>
              </a:solidFill>
              <a:latin typeface="Arial" pitchFamily="34" charset="0"/>
              <a:ea typeface="Cambria Math"/>
              <a:cs typeface="Arial" pitchFamily="34" charset="0"/>
            </a:endParaRPr>
          </a:p>
          <a:p>
            <a:pPr marL="996950" indent="-457200" defTabSz="900113">
              <a:spcAft>
                <a:spcPts val="400"/>
              </a:spcAft>
              <a:buClr>
                <a:schemeClr val="accent2"/>
              </a:buClr>
              <a:buFont typeface="+mj-lt"/>
              <a:buAutoNum type="arabicParenR"/>
              <a:tabLst>
                <a:tab pos="35941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L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đoán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nhận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bởi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A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tập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:</a:t>
            </a:r>
          </a:p>
          <a:p>
            <a:pPr algn="ctr" defTabSz="900113">
              <a:spcBef>
                <a:spcPts val="1800"/>
              </a:spcBef>
              <a:spcAft>
                <a:spcPts val="600"/>
              </a:spcAft>
              <a:buClr>
                <a:schemeClr val="accent2"/>
              </a:buClr>
              <a:defRPr/>
            </a:pPr>
            <a:r>
              <a:rPr lang="fr-FR" sz="24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L(A) = {</a:t>
            </a:r>
            <a:r>
              <a:rPr lang="fr-FR" sz="2400" i="1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 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400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ea typeface="Cambria Math"/>
                <a:cs typeface="Arial" pitchFamily="34" charset="0"/>
              </a:rPr>
              <a:t>* | </a:t>
            </a:r>
            <a:r>
              <a:rPr lang="fr-FR" sz="24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l-GR" sz="2400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ea typeface="Cambria Math"/>
                <a:cs typeface="Arial" pitchFamily="34" charset="0"/>
              </a:rPr>
              <a:t>*</a:t>
            </a:r>
            <a:r>
              <a:rPr lang="fr-FR" sz="24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400" spc="-5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4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400" i="1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4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F}</a:t>
            </a:r>
            <a:endParaRPr lang="fr-FR" sz="2400" baseline="300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1764" y="332656"/>
            <a:ext cx="8820472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Chuỗi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và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ngôn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ngữ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được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đoán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nhận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bởi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automat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en-US" sz="2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2200" b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Là một bộ gồm 5 thành phần:</a:t>
            </a:r>
          </a:p>
          <a:p>
            <a:pPr marL="6350" indent="-6350" algn="ctr" defTabSz="900113">
              <a:spcAft>
                <a:spcPts val="1000"/>
              </a:spcAft>
              <a:buClr>
                <a:schemeClr val="accent2"/>
              </a:buClr>
              <a:defRPr/>
            </a:pPr>
            <a:r>
              <a:rPr lang="vi-VN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 = (Q, </a:t>
            </a:r>
            <a:r>
              <a:rPr lang="vi-VN" sz="2500" spc="-5" dirty="0" smtClean="0">
                <a:solidFill>
                  <a:srgbClr val="00B0F0"/>
                </a:solidFill>
                <a:latin typeface="Symbol"/>
                <a:cs typeface="Symbol"/>
              </a:rPr>
              <a:t>, </a:t>
            </a:r>
            <a:r>
              <a:rPr lang="vi-VN" sz="25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vi-VN" sz="2500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F)</a:t>
            </a:r>
          </a:p>
          <a:p>
            <a:pPr marL="990600" indent="-450850" defTabSz="900113">
              <a:spcAft>
                <a:spcPts val="1000"/>
              </a:spcAft>
              <a:buClr>
                <a:schemeClr val="accent2"/>
              </a:buClr>
              <a:tabLst>
                <a:tab pos="3594100" algn="l"/>
              </a:tabLst>
              <a:defRPr/>
            </a:pPr>
            <a:r>
              <a:rPr lang="vi-VN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 đó:</a:t>
            </a:r>
            <a:endParaRPr lang="vi-VN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en-US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 </a:t>
            </a:r>
            <a:r>
              <a:rPr lang="vi-VN" sz="19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là tập hữu hạn khác rỗng của các trạng thái</a:t>
            </a: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en-US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200" spc="-5" dirty="0" smtClean="0">
                <a:solidFill>
                  <a:srgbClr val="37441C"/>
                </a:solidFill>
                <a:latin typeface="Symbol"/>
                <a:cs typeface="Symbol"/>
              </a:rPr>
              <a:t>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19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– bảng chữ cái, gồm các chữ cái đầu vào</a:t>
            </a: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en-US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19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– hàm chuyển trạng thái, ánh xạ từ tập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 </a:t>
            </a:r>
            <a:r>
              <a:rPr lang="vi-VN" sz="2400" spc="-5" dirty="0" smtClean="0">
                <a:solidFill>
                  <a:srgbClr val="37441C"/>
                </a:solidFill>
                <a:latin typeface="Symbol"/>
                <a:cs typeface="Symbol"/>
              </a:rPr>
              <a:t> </a:t>
            </a:r>
            <a:r>
              <a:rPr lang="vi-VN" sz="2200" spc="-5" dirty="0" smtClean="0">
                <a:solidFill>
                  <a:srgbClr val="37441C"/>
                </a:solidFill>
                <a:latin typeface="Symbol"/>
                <a:cs typeface="Symbol"/>
              </a:rPr>
              <a:t>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→ 2</a:t>
            </a:r>
            <a:r>
              <a:rPr lang="vi-VN" sz="2200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</a:t>
            </a:r>
          </a:p>
          <a:p>
            <a:pPr marL="1435100" defTabSz="900113">
              <a:spcAft>
                <a:spcPts val="400"/>
              </a:spcAft>
              <a:buClr>
                <a:schemeClr val="accent2"/>
              </a:buClr>
              <a:tabLst>
                <a:tab pos="3594100" algn="l"/>
              </a:tabLst>
              <a:defRPr/>
            </a:pPr>
            <a:r>
              <a:rPr lang="en-US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19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vi-VN" sz="2200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19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là tập các tập con của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</a:t>
            </a:r>
            <a:endParaRPr lang="vi-VN" sz="2200" spc="-5" dirty="0" smtClean="0">
              <a:solidFill>
                <a:srgbClr val="37441C"/>
              </a:solidFill>
              <a:latin typeface="Symbol"/>
              <a:cs typeface="Symbol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en-US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vi-VN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 </a:t>
            </a:r>
            <a:r>
              <a:rPr lang="vi-VN" sz="19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là trạng thái khởi đầu</a:t>
            </a: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en-US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F 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⊆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 </a:t>
            </a:r>
            <a:r>
              <a:rPr lang="vi-VN" sz="19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 các trạng thái kết thúc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5805264"/>
            <a:ext cx="82089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0850" indent="-450850" defTabSz="900113">
              <a:spcBef>
                <a:spcPts val="1200"/>
              </a:spcBef>
              <a:spcAft>
                <a:spcPts val="4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3594100" algn="l"/>
              </a:tabLst>
              <a:defRPr/>
            </a:pPr>
            <a:r>
              <a:rPr lang="fr-FR" sz="2200" spc="-5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kế</a:t>
            </a:r>
            <a:r>
              <a:rPr lang="fr-FR" sz="22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fr-FR" sz="22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200" spc="-5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2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duy</a:t>
            </a:r>
            <a:r>
              <a:rPr lang="fr-FR" sz="22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fr-FR" sz="22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!!!</a:t>
            </a:r>
            <a:endParaRPr lang="en-US" sz="2200" spc="-5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5760" y="332656"/>
            <a:ext cx="8892480" cy="100811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vi-VN" b="1" dirty="0" smtClean="0">
                <a:solidFill>
                  <a:srgbClr val="C00000"/>
                </a:solidFill>
              </a:rPr>
              <a:t>Automat hữu hạn không đơn định – </a:t>
            </a:r>
            <a:r>
              <a:rPr lang="vi-VN" b="1" i="1" dirty="0" smtClean="0">
                <a:solidFill>
                  <a:srgbClr val="C00000"/>
                </a:solidFill>
              </a:rPr>
              <a:t>Nondeterministic Finite Automat (</a:t>
            </a:r>
            <a:r>
              <a:rPr lang="en-US" b="1" i="1" dirty="0" smtClean="0">
                <a:solidFill>
                  <a:srgbClr val="C00000"/>
                </a:solidFill>
              </a:rPr>
              <a:t>N</a:t>
            </a:r>
            <a:r>
              <a:rPr lang="vi-VN" b="1" i="1" dirty="0" smtClean="0">
                <a:solidFill>
                  <a:srgbClr val="C00000"/>
                </a:solidFill>
              </a:rPr>
              <a:t>FA)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1844824"/>
            <a:ext cx="820891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9906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automat:    </a:t>
            </a:r>
            <a:r>
              <a:rPr lang="vi-VN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 = (</a:t>
            </a:r>
            <a:r>
              <a:rPr lang="vi-VN" sz="2200" spc="-5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{q</a:t>
            </a:r>
            <a:r>
              <a:rPr lang="vi-VN" sz="2200" spc="-5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sz="2200" spc="-5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vi-VN" sz="2200" spc="-5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vi-VN" sz="2200" spc="-5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vi-VN" sz="2200" spc="-5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vi-VN" sz="2200" spc="-5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vi-VN" sz="2200" spc="-5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vi-VN" sz="2200" spc="-5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vi-VN" sz="2200" spc="-5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vi-VN" sz="2200" spc="-5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vi-VN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{0, 1}</a:t>
            </a:r>
            <a:r>
              <a:rPr lang="vi-VN" sz="2200" spc="-5" dirty="0" smtClean="0">
                <a:solidFill>
                  <a:srgbClr val="00B0F0"/>
                </a:solidFill>
                <a:latin typeface="Symbol"/>
                <a:cs typeface="Symbol"/>
              </a:rPr>
              <a:t>, </a:t>
            </a:r>
            <a:r>
              <a:rPr lang="vi-VN" sz="2200" dirty="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vi-VN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{q</a:t>
            </a:r>
            <a:r>
              <a:rPr lang="vi-VN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vi-VN" sz="2200" spc="-5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vi-VN" sz="2200" spc="-5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vi-VN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450850" indent="-450850" defTabSz="900113">
              <a:spcBef>
                <a:spcPts val="2400"/>
              </a:spcBef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vi-VN" sz="22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Bảng chuyển trạng thái</a:t>
            </a:r>
            <a:r>
              <a:rPr lang="vi-VN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	</a:t>
            </a:r>
            <a:r>
              <a:rPr lang="vi-VN" sz="22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Đồ thị chuyển trạng thái</a:t>
            </a:r>
            <a:r>
              <a:rPr lang="vi-VN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7544" y="3456874"/>
          <a:ext cx="3657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fr-F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fr-FR" sz="2000" baseline="-25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aseline="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fr-FR" sz="2000" baseline="-250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000" b="1" baseline="-250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{q</a:t>
                      </a:r>
                      <a:r>
                        <a:rPr lang="fr-FR" sz="2000" baseline="-250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r>
                        <a:rPr lang="fr-FR" sz="2000" dirty="0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q</a:t>
                      </a:r>
                      <a:r>
                        <a:rPr lang="fr-FR" sz="2000" baseline="-25000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fr-FR" sz="2000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{q</a:t>
                      </a:r>
                      <a:r>
                        <a:rPr lang="fr-FR" sz="2000" baseline="-250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r>
                        <a:rPr lang="fr-FR" sz="2000" dirty="0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q</a:t>
                      </a:r>
                      <a:r>
                        <a:rPr lang="fr-FR" sz="2000" baseline="-250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fr-FR" sz="2000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000" b="1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fr-FR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a:t>Ø</a:t>
                      </a:r>
                      <a:endParaRPr lang="fr-FR" sz="20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{q</a:t>
                      </a:r>
                      <a:r>
                        <a:rPr lang="fr-FR" sz="2000" baseline="-250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fr-FR" sz="2000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000" b="1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fr-FR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{q</a:t>
                      </a:r>
                      <a:r>
                        <a:rPr lang="fr-FR" sz="2000" baseline="-250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fr-FR" sz="2000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{q</a:t>
                      </a:r>
                      <a:r>
                        <a:rPr lang="fr-FR" sz="2000" baseline="-250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fr-FR" sz="2000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000" b="1" baseline="-250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fr-FR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{q</a:t>
                      </a:r>
                      <a:r>
                        <a:rPr lang="fr-FR" sz="2000" baseline="-2500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fr-FR" sz="2000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a:t>Ø</a:t>
                      </a:r>
                      <a:endParaRPr lang="fr-FR" sz="20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000" b="1" baseline="-250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fr-FR" sz="20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{q</a:t>
                      </a:r>
                      <a:r>
                        <a:rPr lang="fr-FR" sz="2000" baseline="-2500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fr-FR" sz="2000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{q</a:t>
                      </a:r>
                      <a:r>
                        <a:rPr lang="fr-FR" sz="2000" baseline="-2500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r>
                        <a:rPr lang="fr-FR" sz="2000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fr-FR" sz="2000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0403" t="56599" r="29097" b="19203"/>
          <a:stretch>
            <a:fillRect/>
          </a:stretch>
        </p:blipFill>
        <p:spPr bwMode="auto">
          <a:xfrm>
            <a:off x="4788024" y="3240850"/>
            <a:ext cx="3816424" cy="27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0" y="332656"/>
            <a:ext cx="9144000" cy="100811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vi-VN" b="1" dirty="0" smtClean="0">
                <a:solidFill>
                  <a:srgbClr val="C00000"/>
                </a:solidFill>
              </a:rPr>
              <a:t>Ví dụ automat hữu hạn không đơn định</a:t>
            </a:r>
            <a:endParaRPr lang="vi-VN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automat hữu hạn </a:t>
            </a:r>
            <a:r>
              <a:rPr lang="en-US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 định:</a:t>
            </a:r>
          </a:p>
          <a:p>
            <a:pPr marL="449263" indent="-449263" algn="ctr" defTabSz="900113">
              <a:spcBef>
                <a:spcPts val="300"/>
              </a:spcBef>
              <a:spcAft>
                <a:spcPts val="24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vi-VN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 = (Q, </a:t>
            </a:r>
            <a:r>
              <a:rPr lang="vi-VN" sz="2500" spc="-5" dirty="0" smtClean="0">
                <a:solidFill>
                  <a:srgbClr val="00B0F0"/>
                </a:solidFill>
                <a:latin typeface="Symbol"/>
                <a:cs typeface="Symbol"/>
              </a:rPr>
              <a:t>, </a:t>
            </a:r>
            <a:r>
              <a:rPr lang="vi-VN" sz="25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vi-VN" sz="2500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F)</a:t>
            </a:r>
            <a:endParaRPr lang="vi-VN" sz="25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1281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Gọi </a:t>
            </a:r>
            <a:r>
              <a:rPr lang="vi-VN" sz="2500" dirty="0" smtClean="0">
                <a:solidFill>
                  <a:srgbClr val="00B050"/>
                </a:solidFill>
                <a:latin typeface="Cambria Math"/>
                <a:ea typeface="Cambria Math"/>
                <a:cs typeface="Arial" pitchFamily="34" charset="0"/>
              </a:rPr>
              <a:t>δ*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là mở rộng của </a:t>
            </a:r>
            <a:r>
              <a:rPr lang="vi-VN" sz="2500" dirty="0" smtClean="0">
                <a:solidFill>
                  <a:srgbClr val="00B05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320800" indent="-457200" defTabSz="900113">
              <a:spcAft>
                <a:spcPts val="400"/>
              </a:spcAft>
              <a:buClr>
                <a:schemeClr val="accent2"/>
              </a:buClr>
              <a:buFont typeface="+mj-lt"/>
              <a:buAutoNum type="arabicParenR"/>
              <a:tabLst>
                <a:tab pos="35941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Ánh xạ từ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 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⊆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 </a:t>
            </a:r>
            <a:r>
              <a:rPr lang="vi-VN" sz="2400" spc="-5" dirty="0" smtClean="0">
                <a:solidFill>
                  <a:srgbClr val="37441C"/>
                </a:solidFill>
                <a:latin typeface="Symbol"/>
                <a:cs typeface="Symbol"/>
              </a:rPr>
              <a:t> </a:t>
            </a:r>
            <a:r>
              <a:rPr lang="vi-VN" sz="2200" spc="-5" dirty="0" smtClean="0">
                <a:solidFill>
                  <a:srgbClr val="37441C"/>
                </a:solidFill>
                <a:latin typeface="Symbol"/>
                <a:cs typeface="Symbol"/>
              </a:rPr>
              <a:t> </a:t>
            </a:r>
            <a:r>
              <a:rPr lang="vi-VN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 2</a:t>
            </a:r>
            <a:r>
              <a:rPr lang="vi-VN" sz="2200" spc="-5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</a:t>
            </a:r>
            <a:endParaRPr lang="vi-VN" sz="2200" baseline="30000" dirty="0" smtClean="0">
              <a:solidFill>
                <a:srgbClr val="37441C"/>
              </a:solidFill>
              <a:latin typeface="Arial" pitchFamily="34" charset="0"/>
              <a:ea typeface="Cambria Math"/>
              <a:cs typeface="Arial" pitchFamily="34" charset="0"/>
            </a:endParaRPr>
          </a:p>
          <a:p>
            <a:pPr marL="1320800" indent="-457200" defTabSz="900113">
              <a:spcBef>
                <a:spcPts val="1200"/>
              </a:spcBef>
              <a:spcAft>
                <a:spcPts val="400"/>
              </a:spcAft>
              <a:buClr>
                <a:schemeClr val="accent2"/>
              </a:buClr>
              <a:buFont typeface="+mj-lt"/>
              <a:buAutoNum type="arabicParenR"/>
              <a:tabLst>
                <a:tab pos="35941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(q,</a:t>
            </a:r>
            <a:r>
              <a:rPr lang="vi-VN" sz="2000" b="1" spc="-5" dirty="0" smtClean="0">
                <a:solidFill>
                  <a:srgbClr val="FF0000"/>
                </a:solidFill>
                <a:latin typeface="Symbol"/>
                <a:cs typeface="Symbol"/>
              </a:rPr>
              <a:t> </a:t>
            </a:r>
            <a:r>
              <a:rPr lang="vi-VN" sz="2000" b="1" spc="-5" dirty="0" smtClean="0">
                <a:solidFill>
                  <a:srgbClr val="37441C"/>
                </a:solidFill>
                <a:latin typeface="Symbol"/>
                <a:cs typeface="Symbol"/>
              </a:rPr>
              <a:t></a:t>
            </a:r>
            <a:r>
              <a:rPr lang="vi-VN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vi-VN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= q 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∀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∊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</a:t>
            </a:r>
          </a:p>
          <a:p>
            <a:pPr marL="1320800" indent="-457200" defTabSz="900113">
              <a:spcBef>
                <a:spcPts val="1200"/>
              </a:spcBef>
              <a:spcAft>
                <a:spcPts val="400"/>
              </a:spcAft>
              <a:buClr>
                <a:schemeClr val="accent2"/>
              </a:buClr>
              <a:buFont typeface="+mj-lt"/>
              <a:buAutoNum type="arabicParenR"/>
              <a:tabLst>
                <a:tab pos="3594100" algn="l"/>
              </a:tabLst>
              <a:defRPr/>
            </a:pPr>
            <a:r>
              <a:rPr lang="vi-VN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vi-VN" sz="2000" baseline="30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32121" t="17468" r="31395" b="76723"/>
          <a:stretch>
            <a:fillRect/>
          </a:stretch>
        </p:blipFill>
        <p:spPr bwMode="auto">
          <a:xfrm>
            <a:off x="1907704" y="4437112"/>
            <a:ext cx="652392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0" y="476672"/>
            <a:ext cx="914400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vi-VN" b="1" dirty="0" smtClean="0">
                <a:solidFill>
                  <a:srgbClr val="C00000"/>
                </a:solidFill>
              </a:rPr>
              <a:t>Hàm chuyển trạng thái mở rộng</a:t>
            </a:r>
            <a:endParaRPr lang="vi-VN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vi-VN" sz="220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automat hữu hạn không đơn định:</a:t>
            </a:r>
          </a:p>
          <a:p>
            <a:pPr marL="449263" indent="-449263" algn="ctr" defTabSz="900113">
              <a:spcBef>
                <a:spcPts val="1200"/>
              </a:spcBef>
              <a:spcAft>
                <a:spcPts val="24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vi-VN" sz="250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 = (Q, </a:t>
            </a:r>
            <a:r>
              <a:rPr lang="vi-VN" sz="2500" spc="-5" smtClean="0">
                <a:solidFill>
                  <a:srgbClr val="00B0F0"/>
                </a:solidFill>
                <a:latin typeface="Symbol"/>
                <a:cs typeface="Symbol"/>
              </a:rPr>
              <a:t>, </a:t>
            </a:r>
            <a:r>
              <a:rPr lang="vi-VN" sz="250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z="250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vi-VN" sz="2500" baseline="-2500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sz="250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F)</a:t>
            </a:r>
            <a:endParaRPr lang="vi-VN" sz="220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1281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vi-VN" sz="220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 chuỗi </a:t>
            </a:r>
            <a:r>
              <a:rPr lang="vi-VN" sz="2200" i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 </a:t>
            </a:r>
            <a:r>
              <a:rPr lang="vi-VN" sz="2200" smtClean="0">
                <a:solidFill>
                  <a:srgbClr val="00B050"/>
                </a:solidFill>
                <a:latin typeface="Cambria Math"/>
                <a:ea typeface="Cambria Math"/>
                <a:cs typeface="Arial" pitchFamily="34" charset="0"/>
              </a:rPr>
              <a:t>∊ Σ*</a:t>
            </a:r>
            <a:r>
              <a:rPr lang="vi-VN" sz="220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427163" indent="-457200" defTabSz="900113">
              <a:spcAft>
                <a:spcPts val="400"/>
              </a:spcAft>
              <a:buClr>
                <a:schemeClr val="accent2"/>
              </a:buClr>
              <a:buFont typeface="+mj-lt"/>
              <a:buAutoNum type="arabicParenR"/>
              <a:tabLst>
                <a:tab pos="3594100" algn="l"/>
              </a:tabLst>
              <a:defRPr/>
            </a:pPr>
            <a:r>
              <a:rPr lang="vi-VN" sz="200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vi-VN" sz="2000" i="1" smtClean="0">
                <a:solidFill>
                  <a:srgbClr val="7030A0"/>
                </a:solidFill>
                <a:latin typeface="Arial" pitchFamily="34" charset="0"/>
                <a:ea typeface="Cambria Math"/>
                <a:cs typeface="Arial" pitchFamily="34" charset="0"/>
              </a:rPr>
              <a:t>w</a:t>
            </a:r>
            <a:r>
              <a:rPr lang="vi-VN" sz="200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được đoán nhận bởi A nếu </a:t>
            </a:r>
            <a:r>
              <a:rPr lang="vi-VN" sz="200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δ*</a:t>
            </a:r>
            <a:r>
              <a:rPr lang="vi-VN" sz="2000" spc="-5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vi-VN" sz="2000" spc="-5" baseline="-2500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sz="2000" spc="-5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vi-VN" sz="2000" i="1" spc="-5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vi-VN" sz="2000" spc="-5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vi-VN" sz="200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∩ </a:t>
            </a:r>
            <a:r>
              <a:rPr lang="vi-VN" sz="200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 </a:t>
            </a:r>
            <a:r>
              <a:rPr lang="vi-VN" sz="200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≠ Ø</a:t>
            </a:r>
            <a:endParaRPr lang="vi-VN" sz="2000" i="1" smtClean="0">
              <a:solidFill>
                <a:srgbClr val="7030A0"/>
              </a:solidFill>
              <a:latin typeface="Arial" pitchFamily="34" charset="0"/>
              <a:ea typeface="Cambria Math"/>
              <a:cs typeface="Arial" pitchFamily="34" charset="0"/>
            </a:endParaRPr>
          </a:p>
          <a:p>
            <a:pPr marL="1427163" indent="-457200" defTabSz="900113">
              <a:spcAft>
                <a:spcPts val="400"/>
              </a:spcAft>
              <a:buClr>
                <a:schemeClr val="accent2"/>
              </a:buClr>
              <a:buFont typeface="+mj-lt"/>
              <a:buAutoNum type="arabicParenR"/>
              <a:tabLst>
                <a:tab pos="3594100" algn="l"/>
              </a:tabLst>
              <a:defRPr/>
            </a:pPr>
            <a:r>
              <a:rPr lang="vi-VN" sz="200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Ngôn ngữ </a:t>
            </a:r>
            <a:r>
              <a:rPr lang="vi-VN" sz="2000" smtClean="0">
                <a:solidFill>
                  <a:srgbClr val="7030A0"/>
                </a:solidFill>
                <a:latin typeface="Arial" pitchFamily="34" charset="0"/>
                <a:ea typeface="Cambria Math"/>
                <a:cs typeface="Arial" pitchFamily="34" charset="0"/>
              </a:rPr>
              <a:t>L </a:t>
            </a:r>
            <a:r>
              <a:rPr lang="vi-VN" sz="200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được đoán nhận bởi </a:t>
            </a:r>
            <a:r>
              <a:rPr lang="vi-VN" sz="2000" smtClean="0">
                <a:solidFill>
                  <a:srgbClr val="7030A0"/>
                </a:solidFill>
                <a:latin typeface="Arial" pitchFamily="34" charset="0"/>
                <a:ea typeface="Cambria Math"/>
                <a:cs typeface="Arial" pitchFamily="34" charset="0"/>
              </a:rPr>
              <a:t>A</a:t>
            </a:r>
            <a:r>
              <a:rPr lang="vi-VN" sz="200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nếu:</a:t>
            </a:r>
          </a:p>
          <a:p>
            <a:pPr algn="ctr" defTabSz="900113">
              <a:spcBef>
                <a:spcPts val="1800"/>
              </a:spcBef>
              <a:spcAft>
                <a:spcPts val="600"/>
              </a:spcAft>
              <a:buClr>
                <a:schemeClr val="accent2"/>
              </a:buClr>
              <a:defRPr/>
            </a:pPr>
            <a:r>
              <a:rPr lang="vi-VN" sz="2400" spc="-5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L(A) = {</a:t>
            </a:r>
            <a:r>
              <a:rPr lang="vi-VN" sz="2400" i="1" spc="-5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 </a:t>
            </a:r>
            <a:r>
              <a:rPr lang="vi-VN" sz="240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∊ Σ* | δ*</a:t>
            </a:r>
            <a:r>
              <a:rPr lang="vi-VN" sz="2400" spc="-5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vi-VN" sz="2400" spc="-5" baseline="-2500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sz="2400" spc="-5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vi-VN" sz="2400" i="1" spc="-5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vi-VN" sz="2400" spc="-5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vi-VN" sz="240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∩ </a:t>
            </a:r>
            <a:r>
              <a:rPr lang="vi-VN" sz="240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 </a:t>
            </a:r>
            <a:r>
              <a:rPr lang="vi-VN" sz="240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≠ Ø}</a:t>
            </a:r>
            <a:endParaRPr lang="vi-VN" sz="2400" baseline="3000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4211" y="476672"/>
            <a:ext cx="914400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vi-VN" b="1" dirty="0" smtClean="0">
                <a:solidFill>
                  <a:srgbClr val="C00000"/>
                </a:solidFill>
              </a:rPr>
              <a:t>Chuỗi và ngôn ngữ được đoán nhận bởi automat</a:t>
            </a:r>
            <a:endParaRPr lang="vi-VN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49263" indent="-449263" algn="ctr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 = ({q</a:t>
            </a:r>
            <a:r>
              <a:rPr lang="fr-FR" sz="2500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500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500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}, {a, b}</a:t>
            </a:r>
            <a:r>
              <a:rPr lang="fr-FR" sz="2500" spc="-5" dirty="0" smtClean="0">
                <a:solidFill>
                  <a:srgbClr val="00B0F0"/>
                </a:solidFill>
                <a:latin typeface="Symbol"/>
                <a:cs typeface="Symbol"/>
              </a:rPr>
              <a:t>, </a:t>
            </a:r>
            <a:r>
              <a:rPr lang="el-GR" sz="25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500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{q</a:t>
            </a:r>
            <a:r>
              <a:rPr lang="fr-FR" sz="2500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})</a:t>
            </a:r>
          </a:p>
          <a:p>
            <a:pPr marL="449263" indent="-4763" defTabSz="900113">
              <a:lnSpc>
                <a:spcPct val="120000"/>
              </a:lnSpc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2176463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l-GR" sz="2200" dirty="0" smtClean="0">
                <a:solidFill>
                  <a:srgbClr val="00B05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a)=q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b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l-GR" sz="2200" dirty="0" smtClean="0">
                <a:solidFill>
                  <a:srgbClr val="00B05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b)={q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}, </a:t>
            </a:r>
            <a:b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l-GR" sz="2200" dirty="0" smtClean="0">
                <a:solidFill>
                  <a:srgbClr val="00B05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a)=q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  <a:b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l-GR" sz="2200" dirty="0" smtClean="0">
                <a:solidFill>
                  <a:srgbClr val="00B05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b)={q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}, </a:t>
            </a:r>
            <a:b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l-GR" sz="2200" dirty="0" smtClean="0">
                <a:solidFill>
                  <a:srgbClr val="00B05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a)=q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b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l-GR" sz="2200" dirty="0" smtClean="0">
                <a:solidFill>
                  <a:srgbClr val="00B05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b)=q</a:t>
            </a:r>
            <a:r>
              <a:rPr lang="fr-FR" sz="22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fr-FR" sz="22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476672"/>
            <a:ext cx="914400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endParaRPr lang="vi-VN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124744"/>
            <a:ext cx="82089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Bảng chuyển trạng thái:</a:t>
            </a: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vi-VN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vi-VN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vi-VN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en-US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Đồ thị chuyển trạng thái:</a:t>
            </a: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vi-VN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vi-VN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vi-VN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ngôn ngữ L</a:t>
            </a:r>
            <a:r>
              <a:rPr lang="vi-VN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={a</a:t>
            </a:r>
            <a:r>
              <a:rPr lang="vi-VN" sz="2200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vi-VN" sz="2200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∀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≥ 1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L2 ={w</a:t>
            </a:r>
            <a:r>
              <a:rPr lang="vi-VN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bw</a:t>
            </a:r>
            <a:r>
              <a:rPr lang="vi-VN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bw</a:t>
            </a:r>
            <a:r>
              <a:rPr lang="vi-VN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w</a:t>
            </a:r>
            <a:r>
              <a:rPr lang="vi-VN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w</a:t>
            </a:r>
            <a:r>
              <a:rPr lang="vi-VN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w</a:t>
            </a:r>
            <a:r>
              <a:rPr lang="vi-VN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{a, b}*}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94363"/>
              </p:ext>
            </p:extLst>
          </p:nvPr>
        </p:nvGraphicFramePr>
        <p:xfrm>
          <a:off x="4283968" y="1484784"/>
          <a:ext cx="4032447" cy="189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77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fr-FR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fr-FR" sz="2400" baseline="-25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aseline="0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endParaRPr lang="fr-FR" sz="2400" baseline="-250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400" b="1" baseline="-250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</a:rPr>
                        <a:t>{q</a:t>
                      </a:r>
                      <a:r>
                        <a:rPr lang="fr-FR" sz="2400" baseline="-25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fr-FR" sz="2400" dirty="0" smtClean="0">
                          <a:solidFill>
                            <a:srgbClr val="00B050"/>
                          </a:solidFill>
                        </a:rPr>
                        <a:t>}</a:t>
                      </a:r>
                      <a:endParaRPr lang="fr-FR" sz="2400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</a:rPr>
                        <a:t>{q</a:t>
                      </a:r>
                      <a:r>
                        <a:rPr lang="fr-FR" sz="2400" baseline="-25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fr-FR" sz="2400" dirty="0" smtClean="0">
                          <a:solidFill>
                            <a:srgbClr val="00B050"/>
                          </a:solidFill>
                        </a:rPr>
                        <a:t>, q</a:t>
                      </a:r>
                      <a:r>
                        <a:rPr lang="fr-FR" sz="240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fr-FR" sz="2400" dirty="0" smtClean="0">
                          <a:solidFill>
                            <a:srgbClr val="00B050"/>
                          </a:solidFill>
                        </a:rPr>
                        <a:t>}</a:t>
                      </a:r>
                      <a:endParaRPr lang="fr-FR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400" b="1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fr-FR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</a:rPr>
                        <a:t>{q</a:t>
                      </a:r>
                      <a:r>
                        <a:rPr lang="fr-FR" sz="240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fr-FR" sz="2400" dirty="0" smtClean="0">
                          <a:solidFill>
                            <a:srgbClr val="00B05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</a:rPr>
                        <a:t>{q</a:t>
                      </a:r>
                      <a:r>
                        <a:rPr lang="fr-FR" sz="240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fr-FR" sz="2400" dirty="0" smtClean="0">
                          <a:solidFill>
                            <a:srgbClr val="00B050"/>
                          </a:solidFill>
                        </a:rPr>
                        <a:t>, q</a:t>
                      </a:r>
                      <a:r>
                        <a:rPr lang="fr-FR" sz="240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fr-FR" sz="2400" dirty="0" smtClean="0">
                          <a:solidFill>
                            <a:srgbClr val="00B050"/>
                          </a:solidFill>
                        </a:rPr>
                        <a:t>}</a:t>
                      </a:r>
                      <a:endParaRPr lang="fr-FR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400" b="1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fr-FR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smtClean="0">
                          <a:solidFill>
                            <a:srgbClr val="00B050"/>
                          </a:solidFill>
                        </a:rPr>
                        <a:t>{q</a:t>
                      </a:r>
                      <a:r>
                        <a:rPr lang="fr-FR" sz="2400" baseline="-2500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fr-FR" sz="2400" smtClean="0">
                          <a:solidFill>
                            <a:srgbClr val="00B050"/>
                          </a:solidFill>
                        </a:rPr>
                        <a:t>}</a:t>
                      </a:r>
                      <a:endParaRPr lang="fr-FR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</a:rPr>
                        <a:t>{q</a:t>
                      </a:r>
                      <a:r>
                        <a:rPr lang="fr-FR" sz="240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fr-FR" sz="2400" dirty="0" smtClean="0">
                          <a:solidFill>
                            <a:srgbClr val="00B050"/>
                          </a:solidFill>
                        </a:rPr>
                        <a:t>}</a:t>
                      </a:r>
                      <a:endParaRPr lang="fr-FR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 l="31710" t="55499" r="29097" b="32402"/>
          <a:stretch>
            <a:fillRect/>
          </a:stretch>
        </p:blipFill>
        <p:spPr bwMode="auto">
          <a:xfrm>
            <a:off x="4355976" y="3717032"/>
            <a:ext cx="3960440" cy="145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9756" y="272649"/>
            <a:ext cx="8964488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vi-VN" sz="2000" b="1" dirty="0" smtClean="0">
                <a:solidFill>
                  <a:srgbClr val="C00000"/>
                </a:solidFill>
              </a:rPr>
              <a:t>Ví dụ (</a:t>
            </a:r>
            <a:r>
              <a:rPr lang="vi-VN" sz="2000" b="1" i="1" dirty="0" smtClean="0">
                <a:solidFill>
                  <a:srgbClr val="C00000"/>
                </a:solidFill>
              </a:rPr>
              <a:t>tiếp</a:t>
            </a:r>
            <a:r>
              <a:rPr lang="vi-VN" sz="2000" b="1" dirty="0" smtClean="0">
                <a:solidFill>
                  <a:srgbClr val="C00000"/>
                </a:solidFill>
              </a:rPr>
              <a:t>)</a:t>
            </a:r>
            <a:endParaRPr lang="vi-VN" sz="20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   A = (Q, </a:t>
            </a:r>
            <a:r>
              <a:rPr lang="fr-FR" sz="2200" spc="-5" dirty="0" smtClean="0">
                <a:solidFill>
                  <a:srgbClr val="37441C"/>
                </a:solidFill>
                <a:latin typeface="Symbol"/>
                <a:cs typeface="Symbol"/>
              </a:rPr>
              <a:t>,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F) </a:t>
            </a:r>
          </a:p>
          <a:p>
            <a:pPr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                                             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A’ = (Q’, </a:t>
            </a:r>
            <a:r>
              <a:rPr lang="fr-FR" sz="2200" spc="-5" dirty="0" smtClean="0">
                <a:solidFill>
                  <a:srgbClr val="37441C"/>
                </a:solidFill>
                <a:latin typeface="Symbol"/>
                <a:cs typeface="Symbol"/>
              </a:rPr>
              <a:t>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fr-FR" sz="2200" spc="-5" dirty="0" smtClean="0">
                <a:solidFill>
                  <a:srgbClr val="37441C"/>
                </a:solidFill>
                <a:latin typeface="Symbol"/>
                <a:cs typeface="Symbol"/>
              </a:rPr>
              <a:t>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F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L(A) = L(A’)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28568" y="332656"/>
            <a:ext cx="8686863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Thế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nào</a:t>
            </a:r>
            <a:r>
              <a:rPr lang="fr-FR" sz="2400" b="1" dirty="0" smtClean="0">
                <a:solidFill>
                  <a:srgbClr val="C00000"/>
                </a:solidFill>
              </a:rPr>
              <a:t> là </a:t>
            </a:r>
            <a:r>
              <a:rPr lang="fr-FR" sz="2400" b="1" dirty="0" err="1" smtClean="0">
                <a:solidFill>
                  <a:srgbClr val="C00000"/>
                </a:solidFill>
              </a:rPr>
              <a:t>hai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automat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tương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đương</a:t>
            </a:r>
            <a:r>
              <a:rPr lang="fr-FR" sz="2400" b="1" dirty="0" smtClean="0">
                <a:solidFill>
                  <a:srgbClr val="C00000"/>
                </a:solidFill>
              </a:rPr>
              <a:t>?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gồm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5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6350" indent="-6350" algn="ctr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defRPr/>
            </a:pPr>
            <a:r>
              <a:rPr lang="fr-FR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 = (Q, </a:t>
            </a:r>
            <a:r>
              <a:rPr lang="fr-FR" sz="2500" spc="-5" dirty="0" smtClean="0">
                <a:solidFill>
                  <a:srgbClr val="00B0F0"/>
                </a:solidFill>
                <a:latin typeface="Symbol"/>
                <a:cs typeface="Symbol"/>
              </a:rPr>
              <a:t>, </a:t>
            </a:r>
            <a:r>
              <a:rPr lang="el-GR" sz="25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500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5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F)</a:t>
            </a:r>
          </a:p>
          <a:p>
            <a:pPr marL="990600" indent="-450850" defTabSz="900113">
              <a:spcAft>
                <a:spcPts val="1000"/>
              </a:spcAft>
              <a:buClr>
                <a:schemeClr val="accent2"/>
              </a:buClr>
              <a:tabLst>
                <a:tab pos="3594100" algn="l"/>
              </a:tabLst>
              <a:defRPr/>
            </a:pPr>
            <a:r>
              <a:rPr lang="fr-FR" sz="2200" spc="-5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200" spc="-5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200" spc="-5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là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rỗng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endParaRPr lang="fr-FR" sz="20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200" spc="-5" dirty="0" smtClean="0">
                <a:solidFill>
                  <a:srgbClr val="00B0F0"/>
                </a:solidFill>
                <a:latin typeface="Symbol"/>
                <a:cs typeface="Symbol"/>
              </a:rPr>
              <a:t>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cái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gồm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cái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</a:t>
            </a:r>
            <a:endParaRPr lang="fr-FR" sz="20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el-GR" sz="22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ánh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xạ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 → Q</a:t>
            </a:r>
          </a:p>
          <a:p>
            <a:pPr marL="1435100" defTabSz="900113">
              <a:spcAft>
                <a:spcPts val="400"/>
              </a:spcAft>
              <a:buClr>
                <a:schemeClr val="accent2"/>
              </a:buClr>
              <a:tabLst>
                <a:tab pos="3594100" algn="l"/>
              </a:tabLst>
              <a:defRPr/>
            </a:pP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D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⊆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 </a:t>
            </a:r>
            <a:r>
              <a:rPr lang="fr-FR" sz="2400" spc="-5" dirty="0" smtClean="0">
                <a:solidFill>
                  <a:srgbClr val="37441C"/>
                </a:solidFill>
                <a:latin typeface="Symbol"/>
                <a:cs typeface="Symbol"/>
              </a:rPr>
              <a:t> </a:t>
            </a:r>
            <a:r>
              <a:rPr lang="fr-FR" sz="2200" spc="-5" dirty="0" smtClean="0">
                <a:solidFill>
                  <a:srgbClr val="37441C"/>
                </a:solidFill>
                <a:latin typeface="Symbol"/>
                <a:cs typeface="Symbol"/>
              </a:rPr>
              <a:t></a:t>
            </a:r>
          </a:p>
          <a:p>
            <a:pPr marL="1435100" defTabSz="900113">
              <a:spcAft>
                <a:spcPts val="400"/>
              </a:spcAft>
              <a:buClr>
                <a:schemeClr val="accent2"/>
              </a:buClr>
              <a:tabLst>
                <a:tab pos="3594100" algn="l"/>
              </a:tabLst>
              <a:defRPr/>
            </a:pP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Khi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 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=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 </a:t>
            </a:r>
            <a:r>
              <a:rPr lang="fr-FR" sz="2000" spc="-5" dirty="0" smtClean="0">
                <a:solidFill>
                  <a:srgbClr val="37441C"/>
                </a:solidFill>
                <a:latin typeface="Symbol"/>
                <a:cs typeface="Symbol"/>
              </a:rPr>
              <a:t> 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là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đầy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đủ</a:t>
            </a:r>
            <a:endParaRPr lang="fr-FR" sz="20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fr-FR" sz="2200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2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∊</a:t>
            </a:r>
            <a:r>
              <a:rPr lang="fr-FR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Q 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là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đầu</a:t>
            </a:r>
            <a:endParaRPr lang="fr-FR" sz="20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 </a:t>
            </a:r>
            <a:r>
              <a:rPr lang="fr-FR" sz="22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⊆</a:t>
            </a:r>
            <a:r>
              <a:rPr lang="fr-FR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Q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thúc</a:t>
            </a:r>
            <a:endParaRPr lang="en-US" sz="20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332656"/>
            <a:ext cx="8352928" cy="936104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000" b="1" dirty="0" err="1" smtClean="0">
                <a:solidFill>
                  <a:srgbClr val="C00000"/>
                </a:solidFill>
              </a:rPr>
              <a:t>Automat</a:t>
            </a:r>
            <a:r>
              <a:rPr lang="fr-FR" sz="2000" b="1" dirty="0" smtClean="0">
                <a:solidFill>
                  <a:srgbClr val="C00000"/>
                </a:solidFill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</a:rPr>
              <a:t>hữu</a:t>
            </a:r>
            <a:r>
              <a:rPr lang="fr-FR" sz="2000" b="1" dirty="0" smtClean="0">
                <a:solidFill>
                  <a:srgbClr val="C00000"/>
                </a:solidFill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</a:rPr>
              <a:t>hạn</a:t>
            </a:r>
            <a:r>
              <a:rPr lang="fr-FR" sz="2000" b="1" dirty="0" smtClean="0">
                <a:solidFill>
                  <a:srgbClr val="C00000"/>
                </a:solidFill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</a:rPr>
              <a:t>đơn</a:t>
            </a:r>
            <a:r>
              <a:rPr lang="fr-FR" sz="2000" b="1" dirty="0" smtClean="0">
                <a:solidFill>
                  <a:srgbClr val="C00000"/>
                </a:solidFill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</a:rPr>
              <a:t>định</a:t>
            </a:r>
            <a:r>
              <a:rPr lang="fr-FR" sz="2000" b="1" dirty="0" smtClean="0">
                <a:solidFill>
                  <a:srgbClr val="C00000"/>
                </a:solidFill>
              </a:rPr>
              <a:t> – </a:t>
            </a:r>
            <a:r>
              <a:rPr lang="fr-FR" sz="2000" b="1" i="1" dirty="0" err="1" smtClean="0">
                <a:solidFill>
                  <a:srgbClr val="C00000"/>
                </a:solidFill>
              </a:rPr>
              <a:t>Deterministic</a:t>
            </a:r>
            <a:r>
              <a:rPr lang="fr-FR" sz="2000" b="1" i="1" dirty="0" smtClean="0">
                <a:solidFill>
                  <a:srgbClr val="C00000"/>
                </a:solidFill>
              </a:rPr>
              <a:t> </a:t>
            </a:r>
            <a:r>
              <a:rPr lang="fr-FR" sz="2000" b="1" i="1" dirty="0" err="1" smtClean="0">
                <a:solidFill>
                  <a:srgbClr val="C00000"/>
                </a:solidFill>
              </a:rPr>
              <a:t>Finite</a:t>
            </a:r>
            <a:r>
              <a:rPr lang="fr-FR" sz="2000" b="1" i="1" dirty="0" smtClean="0">
                <a:solidFill>
                  <a:srgbClr val="C00000"/>
                </a:solidFill>
              </a:rPr>
              <a:t> </a:t>
            </a:r>
            <a:r>
              <a:rPr lang="fr-FR" sz="2000" b="1" i="1" dirty="0" err="1" smtClean="0">
                <a:solidFill>
                  <a:srgbClr val="C00000"/>
                </a:solidFill>
              </a:rPr>
              <a:t>Automat</a:t>
            </a:r>
            <a:r>
              <a:rPr lang="fr-FR" sz="2000" b="1" i="1" dirty="0" smtClean="0">
                <a:solidFill>
                  <a:srgbClr val="C00000"/>
                </a:solidFill>
              </a:rPr>
              <a:t> (DFA)</a:t>
            </a:r>
            <a:endParaRPr lang="vi-VN" sz="20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484784"/>
            <a:ext cx="820891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lược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bỏ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vẫn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ban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A = ({q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}, {0, 1}</a:t>
            </a:r>
            <a:r>
              <a:rPr lang="fr-FR" sz="2200" spc="-5" dirty="0" smtClean="0">
                <a:solidFill>
                  <a:srgbClr val="37441C"/>
                </a:solidFill>
                <a:latin typeface="Symbol"/>
                <a:cs typeface="Symbol"/>
              </a:rPr>
              <a:t>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})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l="27791" t="26902" r="25177" b="53300"/>
          <a:stretch>
            <a:fillRect/>
          </a:stretch>
        </p:blipFill>
        <p:spPr bwMode="auto">
          <a:xfrm>
            <a:off x="1547664" y="3140968"/>
            <a:ext cx="532859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51520" y="332656"/>
            <a:ext cx="864096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Rút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gọn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automat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484784"/>
            <a:ext cx="820891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lược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bỏ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vẫn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ban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A = ({q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}, {0, 1}</a:t>
            </a:r>
            <a:r>
              <a:rPr lang="fr-FR" sz="2200" spc="-5" dirty="0" smtClean="0">
                <a:solidFill>
                  <a:srgbClr val="37441C"/>
                </a:solidFill>
                <a:latin typeface="Symbol"/>
                <a:cs typeface="Symbol"/>
              </a:rPr>
              <a:t>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})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7791" t="78597" r="23871" b="12604"/>
          <a:stretch>
            <a:fillRect/>
          </a:stretch>
        </p:blipFill>
        <p:spPr bwMode="auto">
          <a:xfrm>
            <a:off x="1547664" y="3068960"/>
            <a:ext cx="5476609" cy="118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61764" y="368660"/>
            <a:ext cx="8820472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Rút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gọn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automat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9552" y="1772816"/>
            <a:ext cx="792088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lnSpc>
                <a:spcPct val="150000"/>
              </a:lnSpc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en-US" sz="2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một automat hữu hạn không đơn định A, luôn tồn tại một automat hữu hạn đơn định M tương đương với A.</a:t>
            </a:r>
            <a:endParaRPr lang="en-US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lnSpc>
                <a:spcPct val="150000"/>
              </a:lnSpc>
              <a:spcBef>
                <a:spcPts val="30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en-US" sz="2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US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automat </a:t>
            </a:r>
            <a:r>
              <a:rPr lang="en-US" sz="2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en-US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en-US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en-US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automat </a:t>
            </a:r>
            <a:r>
              <a:rPr lang="en-US" sz="2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en-US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en-US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en-US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en-US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đương</a:t>
            </a:r>
            <a:endParaRPr lang="vi-VN" sz="2200" i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lnSpc>
                <a:spcPct val="150000"/>
              </a:lnSpc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vi-VN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8789" y="476672"/>
            <a:ext cx="8136904" cy="720080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vi-VN" b="1" dirty="0" smtClean="0">
                <a:solidFill>
                  <a:srgbClr val="C00000"/>
                </a:solidFill>
              </a:rPr>
              <a:t>Sự tương đương giữa automat hữu hạn đơn định và không đơn định</a:t>
            </a:r>
            <a:endParaRPr lang="vi-VN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85234" y="1196752"/>
            <a:ext cx="871296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algn="ctr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vi-VN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vi-VN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 = (Q, </a:t>
            </a:r>
            <a:r>
              <a:rPr lang="vi-VN" sz="2000" spc="-5" dirty="0" smtClean="0">
                <a:solidFill>
                  <a:srgbClr val="7030A0"/>
                </a:solidFill>
                <a:latin typeface="Symbol"/>
                <a:cs typeface="Symbol"/>
              </a:rPr>
              <a:t>, </a:t>
            </a:r>
            <a:r>
              <a:rPr lang="fr-FR" sz="2000" dirty="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c</a:t>
            </a:r>
            <a:r>
              <a:rPr lang="vi-VN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vi-VN" sz="20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F) </a:t>
            </a:r>
            <a:r>
              <a:rPr lang="vi-VN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 đơn định </a:t>
            </a:r>
            <a:r>
              <a:rPr lang="vi-VN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⇒ xác định </a:t>
            </a:r>
            <a:r>
              <a:rPr lang="vi-V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 = (Q’, </a:t>
            </a:r>
            <a:r>
              <a:rPr lang="vi-VN" sz="2000" spc="-5" dirty="0" smtClean="0">
                <a:solidFill>
                  <a:srgbClr val="00B050"/>
                </a:solidFill>
                <a:latin typeface="Symbol"/>
                <a:cs typeface="Symbol"/>
              </a:rPr>
              <a:t>, </a:t>
            </a:r>
            <a:r>
              <a:rPr lang="vi-VN" sz="2000" dirty="0" smtClean="0">
                <a:solidFill>
                  <a:srgbClr val="00B050"/>
                </a:solidFill>
                <a:latin typeface="Cambria Math"/>
                <a:ea typeface="Cambria Math"/>
                <a:cs typeface="Arial" pitchFamily="34" charset="0"/>
              </a:rPr>
              <a:t>δ’</a:t>
            </a:r>
            <a:r>
              <a:rPr lang="vi-V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s</a:t>
            </a:r>
            <a:r>
              <a:rPr lang="vi-VN" sz="20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F’)</a:t>
            </a:r>
          </a:p>
          <a:p>
            <a:pPr marL="449263" indent="-449263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vi-VN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Bước 1:</a:t>
            </a:r>
            <a:r>
              <a:rPr lang="vi-VN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Xây dựng các trạng thái hàm hai biến </a:t>
            </a:r>
            <a:r>
              <a:rPr lang="vi-VN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 : 2</a:t>
            </a:r>
            <a:r>
              <a:rPr lang="vi-VN" baseline="30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vi-VN" spc="-5" dirty="0" smtClean="0">
                <a:solidFill>
                  <a:schemeClr val="accent6">
                    <a:lumMod val="75000"/>
                  </a:schemeClr>
                </a:solidFill>
                <a:latin typeface="Symbol"/>
                <a:cs typeface="Symbol"/>
              </a:rPr>
              <a:t>  </a:t>
            </a:r>
            <a:r>
              <a:rPr lang="vi-VN" spc="-5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ea typeface="Cambria Math"/>
                <a:cs typeface="Symbol"/>
              </a:rPr>
              <a:t>Σ </a:t>
            </a:r>
            <a:r>
              <a:rPr lang="vi-VN" spc="-5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Cambria Math"/>
                <a:cs typeface="Arial"/>
              </a:rPr>
              <a:t>→ 2</a:t>
            </a:r>
            <a:r>
              <a:rPr lang="vi-VN" spc="-5" baseline="3000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Cambria Math"/>
                <a:cs typeface="Arial"/>
              </a:rPr>
              <a:t>Q</a:t>
            </a:r>
            <a:r>
              <a:rPr lang="vi-VN" spc="-5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Cambria Math"/>
                <a:cs typeface="Arial"/>
              </a:rPr>
              <a:t> 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mà:</a:t>
            </a:r>
          </a:p>
          <a:p>
            <a:pPr marL="817563" indent="-360363" defTabSz="900113">
              <a:spcAft>
                <a:spcPts val="1000"/>
              </a:spcAft>
              <a:buClr>
                <a:schemeClr val="accent2"/>
              </a:buClr>
              <a:buAutoNum type="arabicPeriod"/>
              <a:tabLst>
                <a:tab pos="4749800" algn="l"/>
              </a:tabLst>
              <a:defRPr/>
            </a:pPr>
            <a:r>
              <a:rPr lang="vi-VN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∀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q </a:t>
            </a:r>
            <a:r>
              <a:rPr lang="vi-VN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∊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 Q, </a:t>
            </a:r>
            <a:r>
              <a:rPr lang="vi-VN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∀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a </a:t>
            </a:r>
            <a:r>
              <a:rPr lang="vi-VN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∊ Σ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 thì T(q, a) = {q’</a:t>
            </a:r>
            <a:r>
              <a:rPr lang="vi-VN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∊</a:t>
            </a:r>
            <a:r>
              <a:rPr lang="fr-FR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 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Q</a:t>
            </a:r>
            <a:r>
              <a:rPr lang="fr-FR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 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 | q’ = </a:t>
            </a:r>
            <a:r>
              <a:rPr lang="vi-VN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(q, a)}</a:t>
            </a:r>
          </a:p>
          <a:p>
            <a:pPr marL="817563" indent="-360363" defTabSz="900113">
              <a:spcAft>
                <a:spcPts val="1000"/>
              </a:spcAft>
              <a:buClr>
                <a:schemeClr val="accent2"/>
              </a:buClr>
              <a:buAutoNum type="arabicPeriod"/>
              <a:tabLst>
                <a:tab pos="4749800" algn="l"/>
              </a:tabLst>
              <a:defRPr/>
            </a:pPr>
            <a:r>
              <a:rPr lang="vi-VN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∀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B </a:t>
            </a:r>
            <a:r>
              <a:rPr lang="vi-VN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⊆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 Q mà </a:t>
            </a:r>
            <a:r>
              <a:rPr lang="vi-VN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(q, a) = B, </a:t>
            </a:r>
            <a:r>
              <a:rPr lang="vi-VN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∀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a </a:t>
            </a:r>
            <a:r>
              <a:rPr lang="vi-VN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∊ Σ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 thì</a:t>
            </a:r>
          </a:p>
          <a:p>
            <a:pPr marL="449263" indent="-449263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vi-VN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Bước 2:</a:t>
            </a:r>
            <a:r>
              <a:rPr lang="vi-VN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Xác định </a:t>
            </a:r>
            <a:r>
              <a:rPr lang="vi-VN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Q’ </a:t>
            </a:r>
            <a:r>
              <a:rPr lang="vi-VN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gồm:</a:t>
            </a:r>
          </a:p>
          <a:p>
            <a:pPr marL="817563" indent="-360363" defTabSz="900113">
              <a:spcAft>
                <a:spcPts val="1000"/>
              </a:spcAft>
              <a:buClr>
                <a:schemeClr val="accent2"/>
              </a:buClr>
              <a:buAutoNum type="arabicPeriod"/>
              <a:tabLst>
                <a:tab pos="4749800" algn="l"/>
              </a:tabLst>
              <a:defRPr/>
            </a:pPr>
            <a:r>
              <a:rPr lang="vi-VN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 các trạng thái q và B xác định ở trên</a:t>
            </a:r>
          </a:p>
          <a:p>
            <a:pPr marL="817563" indent="-360363" defTabSz="900113">
              <a:spcAft>
                <a:spcPts val="1000"/>
              </a:spcAft>
              <a:buClr>
                <a:schemeClr val="accent2"/>
              </a:buClr>
              <a:buAutoNum type="arabicPeriod"/>
              <a:tabLst>
                <a:tab pos="4749800" algn="l"/>
              </a:tabLst>
              <a:defRPr/>
            </a:pPr>
            <a:r>
              <a:rPr lang="vi-VN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 A ban đầu không đầy đủ thì qui định thêm một trạng thái rỗng</a:t>
            </a:r>
          </a:p>
          <a:p>
            <a:pPr marL="817563" indent="-360363" defTabSz="900113">
              <a:spcAft>
                <a:spcPts val="1000"/>
              </a:spcAft>
              <a:buClr>
                <a:schemeClr val="accent2"/>
              </a:buClr>
              <a:buAutoNum type="arabicPeriod"/>
              <a:tabLst>
                <a:tab pos="4749800" algn="l"/>
              </a:tabLst>
              <a:defRPr/>
            </a:pPr>
            <a:r>
              <a:rPr lang="vi-VN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 thái khởi đầu là q</a:t>
            </a:r>
            <a:r>
              <a:rPr lang="vi-VN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của A ban đầu</a:t>
            </a:r>
          </a:p>
          <a:p>
            <a:pPr marL="817563" indent="-360363" defTabSz="900113">
              <a:spcAft>
                <a:spcPts val="1000"/>
              </a:spcAft>
              <a:buClr>
                <a:schemeClr val="accent2"/>
              </a:buClr>
              <a:buAutoNum type="arabicPeriod"/>
              <a:tabLst>
                <a:tab pos="4749800" algn="l"/>
              </a:tabLst>
              <a:defRPr/>
            </a:pPr>
            <a:r>
              <a:rPr lang="vi-VN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 kết thúc F’={s </a:t>
            </a:r>
            <a:r>
              <a:rPr lang="vi-VN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</a:t>
            </a:r>
            <a:r>
              <a:rPr lang="vi-VN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Q’ | s ∩ F ≠ Ø}</a:t>
            </a:r>
          </a:p>
          <a:p>
            <a:pPr marL="449263" indent="-449263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vi-VN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Bước 3:</a:t>
            </a:r>
            <a:r>
              <a:rPr lang="vi-VN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Xác định hàm chuyển    </a:t>
            </a:r>
            <a:r>
              <a:rPr lang="vi-VN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‘ : Q’ </a:t>
            </a:r>
            <a:r>
              <a:rPr lang="vi-VN" spc="-5" dirty="0" smtClean="0">
                <a:solidFill>
                  <a:schemeClr val="accent6">
                    <a:lumMod val="75000"/>
                  </a:schemeClr>
                </a:solidFill>
                <a:latin typeface="Symbol"/>
                <a:cs typeface="Symbol"/>
              </a:rPr>
              <a:t> </a:t>
            </a:r>
            <a:r>
              <a:rPr lang="vi-VN" spc="-5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ea typeface="Cambria Math"/>
                <a:cs typeface="Symbol"/>
              </a:rPr>
              <a:t>Σ </a:t>
            </a:r>
            <a:r>
              <a:rPr lang="vi-VN" spc="-5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Cambria Math"/>
                <a:cs typeface="Arial"/>
              </a:rPr>
              <a:t>→ Q’ </a:t>
            </a:r>
            <a:r>
              <a:rPr lang="vi-VN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:</a:t>
            </a:r>
          </a:p>
          <a:p>
            <a:pPr marL="449263" indent="-449263" algn="ctr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vi-VN" sz="2000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∀</a:t>
            </a:r>
            <a:r>
              <a:rPr lang="vi-VN" sz="2000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s </a:t>
            </a:r>
            <a:r>
              <a:rPr lang="vi-VN" sz="2000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∊</a:t>
            </a:r>
            <a:r>
              <a:rPr lang="vi-VN" sz="2000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 Q’, </a:t>
            </a:r>
            <a:r>
              <a:rPr lang="vi-VN" sz="2000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∀</a:t>
            </a:r>
            <a:r>
              <a:rPr lang="vi-VN" sz="2000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a </a:t>
            </a:r>
            <a:r>
              <a:rPr lang="vi-VN" sz="2000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∊ Σ</a:t>
            </a:r>
            <a:r>
              <a:rPr lang="vi-VN" sz="2000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 thì </a:t>
            </a:r>
            <a:r>
              <a:rPr lang="vi-VN" sz="2000" spc="-5" dirty="0" smtClean="0">
                <a:solidFill>
                  <a:srgbClr val="37441C"/>
                </a:solidFill>
                <a:latin typeface="Cambria Math"/>
                <a:ea typeface="Cambria Math"/>
                <a:cs typeface="Arial"/>
              </a:rPr>
              <a:t>δ</a:t>
            </a:r>
            <a:r>
              <a:rPr lang="vi-VN" sz="2000" spc="-5" dirty="0" smtClean="0">
                <a:solidFill>
                  <a:srgbClr val="37441C"/>
                </a:solidFill>
                <a:latin typeface="Arial"/>
                <a:ea typeface="Cambria Math"/>
                <a:cs typeface="Arial"/>
              </a:rPr>
              <a:t>(s, a) = T(s, a)</a:t>
            </a:r>
            <a:endParaRPr lang="vi-VN" sz="2000" b="1" i="1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1520" y="260648"/>
            <a:ext cx="8712968" cy="576064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vi-VN" b="1" smtClean="0">
                <a:solidFill>
                  <a:srgbClr val="C00000"/>
                </a:solidFill>
              </a:rPr>
              <a:t>Qui tắc đơn định hóa automat</a:t>
            </a:r>
            <a:endParaRPr lang="vi-VN" b="1" i="1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1409" t="23305" r="58906" b="71356"/>
          <a:stretch>
            <a:fillRect/>
          </a:stretch>
        </p:blipFill>
        <p:spPr bwMode="auto">
          <a:xfrm>
            <a:off x="4788024" y="2564904"/>
            <a:ext cx="259228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49263" indent="-449263" algn="ctr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 = ({p</a:t>
            </a:r>
            <a:r>
              <a:rPr lang="fr-FR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p</a:t>
            </a:r>
            <a:r>
              <a:rPr lang="fr-FR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p</a:t>
            </a:r>
            <a:r>
              <a:rPr lang="fr-FR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}, {a, b, c}</a:t>
            </a:r>
            <a:r>
              <a:rPr lang="fr-FR" sz="2200" spc="-5" dirty="0" smtClean="0">
                <a:solidFill>
                  <a:srgbClr val="7030A0"/>
                </a:solidFill>
                <a:latin typeface="Symbol"/>
                <a:cs typeface="Symbol"/>
              </a:rPr>
              <a:t>, </a:t>
            </a:r>
            <a:r>
              <a:rPr lang="el-GR" sz="2200" dirty="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p</a:t>
            </a:r>
            <a:r>
              <a:rPr lang="fr-FR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{p</a:t>
            </a:r>
            <a:r>
              <a:rPr lang="fr-FR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p</a:t>
            </a:r>
            <a:r>
              <a:rPr lang="fr-FR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})</a:t>
            </a:r>
          </a:p>
          <a:p>
            <a:pPr marL="449263" indent="-4763" defTabSz="900113">
              <a:spcBef>
                <a:spcPts val="2400"/>
              </a:spcBef>
              <a:spcAft>
                <a:spcPts val="1000"/>
              </a:spcAft>
              <a:buClr>
                <a:schemeClr val="accent2"/>
              </a:buClr>
              <a:tabLst>
                <a:tab pos="1701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5178" t="32402" r="17339" b="53300"/>
          <a:stretch>
            <a:fillRect/>
          </a:stretch>
        </p:blipFill>
        <p:spPr bwMode="auto">
          <a:xfrm>
            <a:off x="1348258" y="3501008"/>
            <a:ext cx="658042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11670" y="368660"/>
            <a:ext cx="8898019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1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844824"/>
            <a:ext cx="792088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Bước</a:t>
            </a:r>
            <a:r>
              <a:rPr lang="fr-FR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1</a:t>
            </a:r>
            <a:r>
              <a:rPr lang="fr-FR" sz="2200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49263" indent="-449263" algn="ctr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8374" t="61064" r="4590" b="20303"/>
          <a:stretch>
            <a:fillRect/>
          </a:stretch>
        </p:blipFill>
        <p:spPr bwMode="auto">
          <a:xfrm>
            <a:off x="341276" y="3605363"/>
            <a:ext cx="8658708" cy="2826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79512" y="353931"/>
            <a:ext cx="8820472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1 (</a:t>
            </a:r>
            <a:r>
              <a:rPr lang="fr-FR" sz="2400" b="1" i="1" dirty="0" err="1" smtClean="0">
                <a:solidFill>
                  <a:srgbClr val="C00000"/>
                </a:solidFill>
              </a:rPr>
              <a:t>tiếp</a:t>
            </a:r>
            <a:r>
              <a:rPr lang="fr-FR" sz="2400" b="1" dirty="0" smtClean="0">
                <a:solidFill>
                  <a:srgbClr val="C00000"/>
                </a:solidFill>
              </a:rPr>
              <a:t>)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25178" t="32402" r="17339" b="53300"/>
          <a:stretch>
            <a:fillRect/>
          </a:stretch>
        </p:blipFill>
        <p:spPr bwMode="auto">
          <a:xfrm>
            <a:off x="4860032" y="1556792"/>
            <a:ext cx="4248474" cy="20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Bước</a:t>
            </a:r>
            <a:r>
              <a:rPr lang="fr-FR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fr-FR" sz="2200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763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17018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763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1701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vậy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763" indent="-4763" algn="ctr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defRPr/>
            </a:pPr>
            <a:r>
              <a:rPr lang="fr-FR" sz="2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Q’ ={s</a:t>
            </a:r>
            <a:r>
              <a:rPr lang="fr-FR" sz="25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s</a:t>
            </a:r>
            <a:r>
              <a:rPr lang="fr-FR" sz="25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s</a:t>
            </a:r>
            <a:r>
              <a:rPr lang="fr-FR" sz="25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s</a:t>
            </a:r>
            <a:r>
              <a:rPr lang="fr-FR" sz="25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fr-FR" sz="2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s</a:t>
            </a:r>
            <a:r>
              <a:rPr lang="fr-FR" sz="25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fr-FR" sz="2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s</a:t>
            </a:r>
            <a:r>
              <a:rPr lang="fr-FR" sz="25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fr-FR" sz="2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4763" indent="-4763" algn="ctr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sz="2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fr-FR" sz="25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pPr marL="4763" indent="-4763" algn="ctr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  </a:t>
            </a:r>
            <a:r>
              <a:rPr lang="fr-FR" sz="2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F’ ={s</a:t>
            </a:r>
            <a:r>
              <a:rPr lang="fr-FR" sz="25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s</a:t>
            </a:r>
            <a:r>
              <a:rPr lang="fr-FR" sz="25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s</a:t>
            </a:r>
            <a:r>
              <a:rPr lang="fr-FR" sz="25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fr-FR" sz="2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s</a:t>
            </a:r>
            <a:r>
              <a:rPr lang="fr-FR" sz="2500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fr-FR" sz="2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9186" t="34130" r="19727" b="62098"/>
          <a:stretch>
            <a:fillRect/>
          </a:stretch>
        </p:blipFill>
        <p:spPr bwMode="auto">
          <a:xfrm>
            <a:off x="971600" y="2204863"/>
            <a:ext cx="7416824" cy="52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61764" y="476672"/>
            <a:ext cx="8820472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1 (</a:t>
            </a:r>
            <a:r>
              <a:rPr lang="fr-FR" sz="2400" b="1" i="1" dirty="0" err="1" smtClean="0">
                <a:solidFill>
                  <a:srgbClr val="C00000"/>
                </a:solidFill>
              </a:rPr>
              <a:t>tiếp</a:t>
            </a:r>
            <a:r>
              <a:rPr lang="fr-FR" sz="2400" b="1" dirty="0" smtClean="0">
                <a:solidFill>
                  <a:srgbClr val="C00000"/>
                </a:solidFill>
              </a:rPr>
              <a:t>)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Bước</a:t>
            </a:r>
            <a:r>
              <a:rPr lang="fr-FR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3</a:t>
            </a:r>
            <a:r>
              <a:rPr lang="fr-FR" sz="2200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763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17018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85428" y="476672"/>
            <a:ext cx="8676456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1 (</a:t>
            </a:r>
            <a:r>
              <a:rPr lang="fr-FR" sz="2400" b="1" i="1" dirty="0" err="1" smtClean="0">
                <a:solidFill>
                  <a:srgbClr val="C00000"/>
                </a:solidFill>
              </a:rPr>
              <a:t>tiếp</a:t>
            </a:r>
            <a:r>
              <a:rPr lang="fr-FR" sz="2400" b="1" dirty="0" smtClean="0">
                <a:solidFill>
                  <a:srgbClr val="C00000"/>
                </a:solidFill>
              </a:rPr>
              <a:t>)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75656" y="2564904"/>
          <a:ext cx="6096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’</a:t>
                      </a:r>
                      <a:endParaRPr lang="en-US" sz="2000" b="0" dirty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000" b="0" dirty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2000" b="0" dirty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000" b="0" dirty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b="0" dirty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b="0" dirty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b="0" dirty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b="0" dirty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solidFill>
                            <a:srgbClr val="37441C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9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49263" indent="-449263" algn="ctr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 = ({q</a:t>
            </a:r>
            <a:r>
              <a:rPr lang="fr-FR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}, {a, b}</a:t>
            </a:r>
            <a:r>
              <a:rPr lang="fr-FR" sz="2200" spc="-5" dirty="0" smtClean="0">
                <a:solidFill>
                  <a:srgbClr val="7030A0"/>
                </a:solidFill>
                <a:latin typeface="Symbol"/>
                <a:cs typeface="Symbol"/>
              </a:rPr>
              <a:t>, </a:t>
            </a:r>
            <a:r>
              <a:rPr lang="el-GR" sz="2200" dirty="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{q</a:t>
            </a:r>
            <a:r>
              <a:rPr lang="fr-FR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})</a:t>
            </a:r>
          </a:p>
          <a:p>
            <a:pPr marL="449263" indent="-4763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1701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33602" t="34602" r="29818" b="53299"/>
          <a:stretch>
            <a:fillRect/>
          </a:stretch>
        </p:blipFill>
        <p:spPr bwMode="auto">
          <a:xfrm>
            <a:off x="2555776" y="3501008"/>
            <a:ext cx="4248472" cy="161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33772" y="498127"/>
            <a:ext cx="889248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2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95536" y="1844824"/>
            <a:ext cx="792088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b="1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Bước</a:t>
            </a:r>
            <a:r>
              <a:rPr lang="fr-FR" sz="2200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1: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T:</a:t>
            </a: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3400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3400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+ T(q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a) = 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 ; T(q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b) = 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533400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+ T(q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a) = 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 ; T(q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b) = Ø</a:t>
            </a:r>
          </a:p>
          <a:p>
            <a:pPr marL="533400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+ T({q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}, a) =T(q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a)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∪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T(q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a) = 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33602" t="34602" r="29818" b="53299"/>
          <a:stretch>
            <a:fillRect/>
          </a:stretch>
        </p:blipFill>
        <p:spPr bwMode="auto">
          <a:xfrm>
            <a:off x="5259349" y="1628800"/>
            <a:ext cx="341710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79512" y="476672"/>
            <a:ext cx="8748464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2  (</a:t>
            </a:r>
            <a:r>
              <a:rPr lang="fr-FR" sz="2400" b="1" i="1" dirty="0" err="1" smtClean="0">
                <a:solidFill>
                  <a:srgbClr val="C00000"/>
                </a:solidFill>
              </a:rPr>
              <a:t>tiếp</a:t>
            </a:r>
            <a:r>
              <a:rPr lang="fr-FR" sz="2400" b="1" dirty="0" smtClean="0">
                <a:solidFill>
                  <a:srgbClr val="C00000"/>
                </a:solidFill>
              </a:rPr>
              <a:t>)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772816"/>
            <a:ext cx="820891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 = (Q, </a:t>
            </a:r>
            <a:r>
              <a:rPr lang="fr-FR" sz="2200" spc="-5" dirty="0" smtClean="0">
                <a:solidFill>
                  <a:srgbClr val="00B0F0"/>
                </a:solidFill>
                <a:latin typeface="Symbol"/>
                <a:cs typeface="Symbol"/>
              </a:rPr>
              <a:t>, </a:t>
            </a:r>
            <a:r>
              <a:rPr lang="el-GR" sz="22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F)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 = a</a:t>
            </a:r>
            <a:r>
              <a:rPr lang="fr-FR" sz="2200" i="1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200" i="1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…a</a:t>
            </a:r>
            <a:r>
              <a:rPr lang="fr-FR" sz="2200" i="1" baseline="-25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fr-FR" sz="2200" baseline="-25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fr-FR" sz="2000" spc="-5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tiến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fr-FR" sz="20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Dưới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tác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000" spc="-5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l-GR" sz="2200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(q</a:t>
            </a:r>
            <a:r>
              <a:rPr lang="fr-FR" sz="2200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, a</a:t>
            </a:r>
            <a:r>
              <a:rPr lang="fr-FR" sz="2200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)=q</a:t>
            </a:r>
            <a:r>
              <a:rPr lang="fr-FR" sz="2200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1</a:t>
            </a: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Đầu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đọc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chuyển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sang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vị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trí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2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a</a:t>
            </a:r>
            <a:r>
              <a:rPr lang="fr-FR" sz="2200" spc="-5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2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kế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tiếp</a:t>
            </a:r>
            <a:endParaRPr lang="fr-FR" sz="2200" spc="-5" dirty="0" smtClean="0">
              <a:solidFill>
                <a:srgbClr val="37441C"/>
              </a:solidFill>
              <a:latin typeface="Arial" pitchFamily="34" charset="0"/>
              <a:ea typeface="Cambria Math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…</a:t>
            </a:r>
            <a:endParaRPr lang="fr-FR" sz="22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79512" y="149780"/>
            <a:ext cx="8784976" cy="864096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Hoạt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động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đoán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nhận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của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Automat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hữu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hạn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đơn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định</a:t>
            </a:r>
            <a:endParaRPr lang="vi-VN" b="1" i="1" dirty="0" smtClean="0">
              <a:solidFill>
                <a:srgbClr val="C0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547664" y="4149080"/>
            <a:ext cx="6192688" cy="1728192"/>
            <a:chOff x="1547664" y="4149080"/>
            <a:chExt cx="6192688" cy="1728192"/>
          </a:xfrm>
        </p:grpSpPr>
        <p:grpSp>
          <p:nvGrpSpPr>
            <p:cNvPr id="69" name="Group 68"/>
            <p:cNvGrpSpPr/>
            <p:nvPr/>
          </p:nvGrpSpPr>
          <p:grpSpPr>
            <a:xfrm>
              <a:off x="1547664" y="4149080"/>
              <a:ext cx="6192688" cy="1728192"/>
              <a:chOff x="755576" y="3789040"/>
              <a:chExt cx="6192688" cy="172819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475656" y="4869160"/>
                <a:ext cx="648072" cy="64807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0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475656" y="3789040"/>
                <a:ext cx="648072" cy="5040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a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1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1" idx="0"/>
                <a:endCxn id="12" idx="4"/>
              </p:cNvCxnSpPr>
              <p:nvPr/>
            </p:nvCxnSpPr>
            <p:spPr>
              <a:xfrm flipV="1">
                <a:off x="1799692" y="4293096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6"/>
                <a:endCxn id="28" idx="2"/>
              </p:cNvCxnSpPr>
              <p:nvPr/>
            </p:nvCxnSpPr>
            <p:spPr>
              <a:xfrm>
                <a:off x="2123728" y="5193196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483768" y="4869160"/>
                <a:ext cx="648072" cy="64807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1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483768" y="3789040"/>
                <a:ext cx="648072" cy="5040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a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2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cxnSp>
            <p:nvCxnSpPr>
              <p:cNvPr id="30" name="Straight Arrow Connector 29"/>
              <p:cNvCxnSpPr>
                <a:stCxn id="28" idx="0"/>
                <a:endCxn id="29" idx="4"/>
              </p:cNvCxnSpPr>
              <p:nvPr/>
            </p:nvCxnSpPr>
            <p:spPr>
              <a:xfrm flipV="1">
                <a:off x="2807804" y="4293096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8" idx="6"/>
              </p:cNvCxnSpPr>
              <p:nvPr/>
            </p:nvCxnSpPr>
            <p:spPr>
              <a:xfrm>
                <a:off x="3131840" y="5193196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491880" y="3789040"/>
                <a:ext cx="648072" cy="5040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a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3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cxnSp>
            <p:nvCxnSpPr>
              <p:cNvPr id="35" name="Straight Arrow Connector 34"/>
              <p:cNvCxnSpPr>
                <a:endCxn id="34" idx="4"/>
              </p:cNvCxnSpPr>
              <p:nvPr/>
            </p:nvCxnSpPr>
            <p:spPr>
              <a:xfrm flipV="1">
                <a:off x="3815916" y="4293096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91880" y="4869160"/>
                <a:ext cx="648072" cy="64807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2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cxnSp>
            <p:nvCxnSpPr>
              <p:cNvPr id="52" name="Straight Arrow Connector 51"/>
              <p:cNvCxnSpPr>
                <a:stCxn id="51" idx="6"/>
              </p:cNvCxnSpPr>
              <p:nvPr/>
            </p:nvCxnSpPr>
            <p:spPr>
              <a:xfrm>
                <a:off x="4139952" y="5193196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endCxn id="57" idx="2"/>
              </p:cNvCxnSpPr>
              <p:nvPr/>
            </p:nvCxnSpPr>
            <p:spPr>
              <a:xfrm>
                <a:off x="4932040" y="5193196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5292080" y="4869160"/>
                <a:ext cx="648072" cy="64807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fr-FR" dirty="0">
                  <a:solidFill>
                    <a:srgbClr val="37441C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292080" y="3789040"/>
                <a:ext cx="648072" cy="5040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a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n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cxnSp>
            <p:nvCxnSpPr>
              <p:cNvPr id="59" name="Straight Arrow Connector 58"/>
              <p:cNvCxnSpPr>
                <a:stCxn id="57" idx="0"/>
                <a:endCxn id="58" idx="4"/>
              </p:cNvCxnSpPr>
              <p:nvPr/>
            </p:nvCxnSpPr>
            <p:spPr>
              <a:xfrm flipV="1">
                <a:off x="5616116" y="4293096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7" idx="6"/>
              </p:cNvCxnSpPr>
              <p:nvPr/>
            </p:nvCxnSpPr>
            <p:spPr>
              <a:xfrm>
                <a:off x="5940152" y="5193196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5220072" y="4941168"/>
                <a:ext cx="792088" cy="5040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noProof="1" smtClean="0">
                    <a:solidFill>
                      <a:srgbClr val="37441C"/>
                    </a:solidFill>
                  </a:rPr>
                  <a:t>q</a:t>
                </a:r>
                <a:r>
                  <a:rPr lang="fr-FR" baseline="-25000" noProof="1" smtClean="0">
                    <a:solidFill>
                      <a:srgbClr val="37441C"/>
                    </a:solidFill>
                  </a:rPr>
                  <a:t>n-1</a:t>
                </a:r>
                <a:endParaRPr lang="fr-FR" noProof="1">
                  <a:solidFill>
                    <a:srgbClr val="37441C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300192" y="4869160"/>
                <a:ext cx="648072" cy="64807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err="1" smtClean="0">
                    <a:solidFill>
                      <a:srgbClr val="37441C"/>
                    </a:solidFill>
                  </a:rPr>
                  <a:t>q</a:t>
                </a:r>
                <a:r>
                  <a:rPr lang="fr-FR" baseline="-25000" dirty="0" err="1" smtClean="0">
                    <a:solidFill>
                      <a:srgbClr val="37441C"/>
                    </a:solidFill>
                  </a:rPr>
                  <a:t>n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427984" y="3861048"/>
                <a:ext cx="648072" cy="43204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sz="2000" dirty="0" smtClean="0">
                    <a:solidFill>
                      <a:srgbClr val="37441C"/>
                    </a:solidFill>
                  </a:rPr>
                  <a:t>…</a:t>
                </a:r>
                <a:endParaRPr lang="fr-FR" sz="2000" dirty="0">
                  <a:solidFill>
                    <a:srgbClr val="37441C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427984" y="4941168"/>
                <a:ext cx="648072" cy="43204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sz="2000" dirty="0" smtClean="0">
                    <a:solidFill>
                      <a:srgbClr val="37441C"/>
                    </a:solidFill>
                  </a:rPr>
                  <a:t>…</a:t>
                </a:r>
                <a:endParaRPr lang="fr-FR" sz="2000" dirty="0">
                  <a:solidFill>
                    <a:srgbClr val="37441C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55576" y="3789040"/>
                <a:ext cx="936104" cy="5040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i="1" dirty="0" smtClean="0">
                    <a:solidFill>
                      <a:srgbClr val="37441C"/>
                    </a:solidFill>
                  </a:rPr>
                  <a:t>W =</a:t>
                </a:r>
                <a:endParaRPr lang="fr-FR" i="1" dirty="0">
                  <a:solidFill>
                    <a:srgbClr val="37441C"/>
                  </a:solidFill>
                </a:endParaRP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>
              <a:off x="1907704" y="558924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b="1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Bước</a:t>
            </a:r>
            <a:r>
              <a:rPr lang="fr-FR" sz="2200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2: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763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1701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t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}, t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}, t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}, t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Ø</a:t>
            </a:r>
          </a:p>
          <a:p>
            <a:pPr marL="449263" indent="-4763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1701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vậy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763" indent="-4763" algn="ctr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defRPr/>
            </a:pP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Q’ ={t</a:t>
            </a:r>
            <a:r>
              <a:rPr lang="fr-FR" sz="2200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t</a:t>
            </a:r>
            <a:r>
              <a:rPr lang="fr-FR" sz="2200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t</a:t>
            </a:r>
            <a:r>
              <a:rPr lang="fr-FR" sz="2200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t</a:t>
            </a:r>
            <a:r>
              <a:rPr lang="fr-FR" sz="2200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4763" indent="-4763" algn="ctr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fr-FR" sz="2200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pPr marL="4763" indent="-4763" algn="ctr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  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F’ ={t</a:t>
            </a:r>
            <a:r>
              <a:rPr lang="fr-FR" sz="2200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t</a:t>
            </a:r>
            <a:r>
              <a:rPr lang="fr-FR" sz="2200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1520" y="404664"/>
            <a:ext cx="8712968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2 (</a:t>
            </a:r>
            <a:r>
              <a:rPr lang="fr-FR" sz="2400" b="1" i="1" dirty="0" err="1" smtClean="0">
                <a:solidFill>
                  <a:srgbClr val="C00000"/>
                </a:solidFill>
              </a:rPr>
              <a:t>tiếp</a:t>
            </a:r>
            <a:r>
              <a:rPr lang="fr-FR" sz="2400" b="1" dirty="0" smtClean="0">
                <a:solidFill>
                  <a:srgbClr val="C00000"/>
                </a:solidFill>
              </a:rPr>
              <a:t>)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b="1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Bước</a:t>
            </a:r>
            <a:r>
              <a:rPr lang="fr-FR" sz="2200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3: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49263" indent="-4763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17018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31079" t="59899" r="32341" b="18103"/>
          <a:stretch>
            <a:fillRect/>
          </a:stretch>
        </p:blipFill>
        <p:spPr bwMode="auto">
          <a:xfrm>
            <a:off x="5220072" y="2348880"/>
            <a:ext cx="3384376" cy="233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l="31079" t="28002" r="27295" b="52200"/>
          <a:stretch>
            <a:fillRect/>
          </a:stretch>
        </p:blipFill>
        <p:spPr bwMode="auto">
          <a:xfrm>
            <a:off x="467544" y="2276872"/>
            <a:ext cx="4392488" cy="239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61764" y="548680"/>
            <a:ext cx="8820472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2 (</a:t>
            </a:r>
            <a:r>
              <a:rPr lang="fr-FR" sz="2400" b="1" i="1" dirty="0" err="1" smtClean="0">
                <a:solidFill>
                  <a:srgbClr val="C00000"/>
                </a:solidFill>
              </a:rPr>
              <a:t>tiếp</a:t>
            </a:r>
            <a:r>
              <a:rPr lang="fr-FR" sz="2400" b="1" dirty="0" smtClean="0">
                <a:solidFill>
                  <a:srgbClr val="C00000"/>
                </a:solidFill>
              </a:rPr>
              <a:t>)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b="1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Bước</a:t>
            </a:r>
            <a:r>
              <a:rPr lang="fr-FR" sz="2200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4: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Rút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gọn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763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17018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31079" t="59899" r="32341" b="18103"/>
          <a:stretch>
            <a:fillRect/>
          </a:stretch>
        </p:blipFill>
        <p:spPr bwMode="auto">
          <a:xfrm>
            <a:off x="2843808" y="2123255"/>
            <a:ext cx="3384376" cy="233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 l="29818" t="46700" r="32341" b="41201"/>
          <a:stretch>
            <a:fillRect/>
          </a:stretch>
        </p:blipFill>
        <p:spPr bwMode="auto">
          <a:xfrm>
            <a:off x="2699792" y="4643535"/>
            <a:ext cx="3168352" cy="116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7504" y="445469"/>
            <a:ext cx="8784976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2 (</a:t>
            </a:r>
            <a:r>
              <a:rPr lang="fr-FR" sz="2400" b="1" i="1" dirty="0" err="1" smtClean="0">
                <a:solidFill>
                  <a:srgbClr val="C00000"/>
                </a:solidFill>
              </a:rPr>
              <a:t>tiếp</a:t>
            </a:r>
            <a:r>
              <a:rPr lang="fr-FR" sz="2400" b="1" dirty="0" smtClean="0">
                <a:solidFill>
                  <a:srgbClr val="C00000"/>
                </a:solidFill>
              </a:rPr>
              <a:t>)</a:t>
            </a:r>
            <a:endParaRPr lang="vi-VN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7883" y="403412"/>
            <a:ext cx="8068235" cy="6051176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8"/>
          </a:p>
        </p:txBody>
      </p:sp>
      <p:sp>
        <p:nvSpPr>
          <p:cNvPr id="3" name="Freeform 3"/>
          <p:cNvSpPr/>
          <p:nvPr/>
        </p:nvSpPr>
        <p:spPr>
          <a:xfrm>
            <a:off x="905659" y="918434"/>
            <a:ext cx="386603" cy="41887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5" name="Freeform 3"/>
          <p:cNvSpPr/>
          <p:nvPr/>
        </p:nvSpPr>
        <p:spPr>
          <a:xfrm>
            <a:off x="1015252" y="1290917"/>
            <a:ext cx="372483" cy="41887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1210236" y="823633"/>
            <a:ext cx="27566" cy="928519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735" y="907677"/>
            <a:ext cx="7563971" cy="930088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171265" y="952500"/>
            <a:ext cx="4257576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41"/>
              </a:lnSpc>
            </a:pPr>
            <a:r>
              <a:rPr lang="en-US" altLang="zh-CN" sz="3883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altLang="zh-CN" sz="38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83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tục:</a:t>
            </a:r>
            <a:r>
              <a:rPr lang="en-US" altLang="zh-CN" sz="38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83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nfa_to_dfa</a:t>
            </a:r>
            <a:endParaRPr lang="en-US" altLang="zh-CN" sz="388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243853" y="1680883"/>
            <a:ext cx="6764544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B1.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765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1765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*(</a:t>
            </a:r>
            <a:r>
              <a:rPr lang="en-US" altLang="zh-CN" sz="282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765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824" dirty="0">
                <a:solidFill>
                  <a:srgbClr val="00009A"/>
                </a:solidFill>
                <a:cs typeface="Times New Roman" pitchFamily="18" charset="0"/>
              </a:rPr>
              <a:t>ε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43853" y="2050677"/>
            <a:ext cx="7070846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</a:pP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B2.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B3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B6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25706" y="2342030"/>
            <a:ext cx="610745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thiếu.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43853" y="2700618"/>
            <a:ext cx="7418698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47"/>
              </a:lnSpc>
            </a:pP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B3.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2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765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765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765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41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cạnh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725706" y="2969559"/>
            <a:ext cx="5685852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đó ∈ Σ.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43853" y="3316942"/>
            <a:ext cx="695530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B4.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824" baseline="-250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*({</a:t>
            </a:r>
            <a:r>
              <a:rPr lang="en-US" altLang="zh-CN" sz="282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765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765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765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2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765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765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2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765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2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}.</a:t>
            </a:r>
            <a:endParaRPr lang="en-US" altLang="zh-CN" sz="2118" dirty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243853" y="3697942"/>
            <a:ext cx="711079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47"/>
              </a:lnSpc>
            </a:pP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B5.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41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71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58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58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58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25707" y="3989295"/>
            <a:ext cx="753411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tại.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243853" y="4347883"/>
            <a:ext cx="7784054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47"/>
              </a:lnSpc>
            </a:pP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B6.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41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71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58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58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58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71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58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58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1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58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7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118" dirty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725706" y="4639236"/>
            <a:ext cx="2979983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243853" y="4964206"/>
            <a:ext cx="693459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B7.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41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∈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725706" y="5277971"/>
            <a:ext cx="396262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47"/>
              </a:lnSpc>
            </a:pP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414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coi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thúc.</a:t>
            </a:r>
          </a:p>
        </p:txBody>
      </p:sp>
    </p:spTree>
    <p:extLst>
      <p:ext uri="{BB962C8B-B14F-4D97-AF65-F5344CB8AC3E}">
        <p14:creationId xmlns:p14="http://schemas.microsoft.com/office/powerpoint/2010/main" val="23749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03412" y="0"/>
            <a:ext cx="8068235" cy="6051176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3" name="Freeform 3"/>
          <p:cNvSpPr/>
          <p:nvPr/>
        </p:nvSpPr>
        <p:spPr>
          <a:xfrm>
            <a:off x="905659" y="918434"/>
            <a:ext cx="386603" cy="41887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5" name="Freeform 3"/>
          <p:cNvSpPr/>
          <p:nvPr/>
        </p:nvSpPr>
        <p:spPr>
          <a:xfrm>
            <a:off x="1015252" y="1290917"/>
            <a:ext cx="372483" cy="41887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1210236" y="823633"/>
            <a:ext cx="27566" cy="928519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7" name="Freeform 3"/>
          <p:cNvSpPr/>
          <p:nvPr/>
        </p:nvSpPr>
        <p:spPr>
          <a:xfrm>
            <a:off x="1729740" y="4223496"/>
            <a:ext cx="487904" cy="487232"/>
          </a:xfrm>
          <a:custGeom>
            <a:avLst/>
            <a:gdLst>
              <a:gd name="connsiteX0" fmla="*/ 276098 w 552958"/>
              <a:gd name="connsiteY0" fmla="*/ 6350 h 552196"/>
              <a:gd name="connsiteX1" fmla="*/ 6350 w 552958"/>
              <a:gd name="connsiteY1" fmla="*/ 276098 h 552196"/>
              <a:gd name="connsiteX2" fmla="*/ 276098 w 552958"/>
              <a:gd name="connsiteY2" fmla="*/ 545846 h 552196"/>
              <a:gd name="connsiteX3" fmla="*/ 546607 w 552958"/>
              <a:gd name="connsiteY3" fmla="*/ 276098 h 552196"/>
              <a:gd name="connsiteX4" fmla="*/ 276098 w 552958"/>
              <a:gd name="connsiteY4" fmla="*/ 6350 h 5521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958" h="552196">
                <a:moveTo>
                  <a:pt x="276098" y="6350"/>
                </a:moveTo>
                <a:cubicBezTo>
                  <a:pt x="127507" y="6350"/>
                  <a:pt x="6350" y="126746"/>
                  <a:pt x="6350" y="276098"/>
                </a:cubicBezTo>
                <a:cubicBezTo>
                  <a:pt x="6350" y="424688"/>
                  <a:pt x="127507" y="545846"/>
                  <a:pt x="276098" y="545846"/>
                </a:cubicBezTo>
                <a:cubicBezTo>
                  <a:pt x="425450" y="545846"/>
                  <a:pt x="546607" y="424688"/>
                  <a:pt x="546607" y="276098"/>
                </a:cubicBezTo>
                <a:cubicBezTo>
                  <a:pt x="546607" y="126746"/>
                  <a:pt x="425450" y="6350"/>
                  <a:pt x="27609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8" name="Freeform 3"/>
          <p:cNvSpPr/>
          <p:nvPr/>
        </p:nvSpPr>
        <p:spPr>
          <a:xfrm>
            <a:off x="2696583" y="4694143"/>
            <a:ext cx="487231" cy="487232"/>
          </a:xfrm>
          <a:custGeom>
            <a:avLst/>
            <a:gdLst>
              <a:gd name="connsiteX0" fmla="*/ 276098 w 552195"/>
              <a:gd name="connsiteY0" fmla="*/ 6350 h 552196"/>
              <a:gd name="connsiteX1" fmla="*/ 6350 w 552195"/>
              <a:gd name="connsiteY1" fmla="*/ 276098 h 552196"/>
              <a:gd name="connsiteX2" fmla="*/ 276098 w 552195"/>
              <a:gd name="connsiteY2" fmla="*/ 545846 h 552196"/>
              <a:gd name="connsiteX3" fmla="*/ 545845 w 552195"/>
              <a:gd name="connsiteY3" fmla="*/ 276098 h 552196"/>
              <a:gd name="connsiteX4" fmla="*/ 276098 w 552195"/>
              <a:gd name="connsiteY4" fmla="*/ 6350 h 5521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195" h="552196">
                <a:moveTo>
                  <a:pt x="276098" y="6350"/>
                </a:moveTo>
                <a:cubicBezTo>
                  <a:pt x="126745" y="6350"/>
                  <a:pt x="6350" y="126746"/>
                  <a:pt x="6350" y="276098"/>
                </a:cubicBezTo>
                <a:cubicBezTo>
                  <a:pt x="6350" y="424688"/>
                  <a:pt x="126745" y="545846"/>
                  <a:pt x="276098" y="545846"/>
                </a:cubicBezTo>
                <a:cubicBezTo>
                  <a:pt x="424687" y="545846"/>
                  <a:pt x="545845" y="424688"/>
                  <a:pt x="545845" y="276098"/>
                </a:cubicBezTo>
                <a:cubicBezTo>
                  <a:pt x="545845" y="126746"/>
                  <a:pt x="424687" y="6350"/>
                  <a:pt x="27609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9" name="Freeform 3"/>
          <p:cNvSpPr/>
          <p:nvPr/>
        </p:nvSpPr>
        <p:spPr>
          <a:xfrm>
            <a:off x="3688305" y="3596865"/>
            <a:ext cx="487231" cy="487903"/>
          </a:xfrm>
          <a:custGeom>
            <a:avLst/>
            <a:gdLst>
              <a:gd name="connsiteX0" fmla="*/ 276097 w 552195"/>
              <a:gd name="connsiteY0" fmla="*/ 6350 h 552957"/>
              <a:gd name="connsiteX1" fmla="*/ 6350 w 552195"/>
              <a:gd name="connsiteY1" fmla="*/ 276097 h 552957"/>
              <a:gd name="connsiteX2" fmla="*/ 276097 w 552195"/>
              <a:gd name="connsiteY2" fmla="*/ 546607 h 552957"/>
              <a:gd name="connsiteX3" fmla="*/ 545845 w 552195"/>
              <a:gd name="connsiteY3" fmla="*/ 276097 h 552957"/>
              <a:gd name="connsiteX4" fmla="*/ 276097 w 552195"/>
              <a:gd name="connsiteY4" fmla="*/ 6350 h 5529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195" h="552957">
                <a:moveTo>
                  <a:pt x="276097" y="6350"/>
                </a:moveTo>
                <a:cubicBezTo>
                  <a:pt x="126745" y="6350"/>
                  <a:pt x="6350" y="127507"/>
                  <a:pt x="6350" y="276097"/>
                </a:cubicBezTo>
                <a:cubicBezTo>
                  <a:pt x="6350" y="425450"/>
                  <a:pt x="126745" y="546607"/>
                  <a:pt x="276097" y="546607"/>
                </a:cubicBezTo>
                <a:cubicBezTo>
                  <a:pt x="424687" y="546607"/>
                  <a:pt x="545845" y="425450"/>
                  <a:pt x="545845" y="276097"/>
                </a:cubicBezTo>
                <a:cubicBezTo>
                  <a:pt x="545845" y="127507"/>
                  <a:pt x="424687" y="6350"/>
                  <a:pt x="27609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" name="Freeform 3"/>
          <p:cNvSpPr/>
          <p:nvPr/>
        </p:nvSpPr>
        <p:spPr>
          <a:xfrm>
            <a:off x="3794535" y="4694143"/>
            <a:ext cx="487231" cy="487232"/>
          </a:xfrm>
          <a:custGeom>
            <a:avLst/>
            <a:gdLst>
              <a:gd name="connsiteX0" fmla="*/ 276097 w 552195"/>
              <a:gd name="connsiteY0" fmla="*/ 6350 h 552196"/>
              <a:gd name="connsiteX1" fmla="*/ 6350 w 552195"/>
              <a:gd name="connsiteY1" fmla="*/ 276098 h 552196"/>
              <a:gd name="connsiteX2" fmla="*/ 276097 w 552195"/>
              <a:gd name="connsiteY2" fmla="*/ 545846 h 552196"/>
              <a:gd name="connsiteX3" fmla="*/ 545846 w 552195"/>
              <a:gd name="connsiteY3" fmla="*/ 276098 h 552196"/>
              <a:gd name="connsiteX4" fmla="*/ 276097 w 552195"/>
              <a:gd name="connsiteY4" fmla="*/ 6350 h 5521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195" h="552196">
                <a:moveTo>
                  <a:pt x="276097" y="6350"/>
                </a:moveTo>
                <a:cubicBezTo>
                  <a:pt x="127508" y="6350"/>
                  <a:pt x="6350" y="126746"/>
                  <a:pt x="6350" y="276098"/>
                </a:cubicBezTo>
                <a:cubicBezTo>
                  <a:pt x="6350" y="424688"/>
                  <a:pt x="127508" y="545846"/>
                  <a:pt x="276097" y="545846"/>
                </a:cubicBezTo>
                <a:cubicBezTo>
                  <a:pt x="425450" y="545846"/>
                  <a:pt x="545846" y="424688"/>
                  <a:pt x="545846" y="276098"/>
                </a:cubicBezTo>
                <a:cubicBezTo>
                  <a:pt x="545846" y="126746"/>
                  <a:pt x="425450" y="6350"/>
                  <a:pt x="27609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1" name="Freeform 3"/>
          <p:cNvSpPr/>
          <p:nvPr/>
        </p:nvSpPr>
        <p:spPr>
          <a:xfrm>
            <a:off x="4756897" y="3716094"/>
            <a:ext cx="485439" cy="433668"/>
          </a:xfrm>
          <a:custGeom>
            <a:avLst/>
            <a:gdLst>
              <a:gd name="connsiteX0" fmla="*/ 0 w 550164"/>
              <a:gd name="connsiteY0" fmla="*/ 0 h 491490"/>
              <a:gd name="connsiteX1" fmla="*/ 0 w 550164"/>
              <a:gd name="connsiteY1" fmla="*/ 491490 h 491490"/>
              <a:gd name="connsiteX2" fmla="*/ 550164 w 550164"/>
              <a:gd name="connsiteY2" fmla="*/ 491490 h 491490"/>
              <a:gd name="connsiteX3" fmla="*/ 550164 w 550164"/>
              <a:gd name="connsiteY3" fmla="*/ 0 h 491490"/>
              <a:gd name="connsiteX4" fmla="*/ 0 w 550164"/>
              <a:gd name="connsiteY4" fmla="*/ 0 h 491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0164" h="491490">
                <a:moveTo>
                  <a:pt x="0" y="0"/>
                </a:moveTo>
                <a:lnTo>
                  <a:pt x="0" y="491490"/>
                </a:lnTo>
                <a:lnTo>
                  <a:pt x="550164" y="491490"/>
                </a:lnTo>
                <a:lnTo>
                  <a:pt x="550164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2" name="Freeform 3"/>
          <p:cNvSpPr/>
          <p:nvPr/>
        </p:nvSpPr>
        <p:spPr>
          <a:xfrm>
            <a:off x="4751294" y="2841812"/>
            <a:ext cx="2404782" cy="22412"/>
          </a:xfrm>
          <a:custGeom>
            <a:avLst/>
            <a:gdLst>
              <a:gd name="connsiteX0" fmla="*/ 6350 w 2725420"/>
              <a:gd name="connsiteY0" fmla="*/ 6350 h 25400"/>
              <a:gd name="connsiteX1" fmla="*/ 2719069 w 272542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25420" h="25400">
                <a:moveTo>
                  <a:pt x="6350" y="6350"/>
                </a:moveTo>
                <a:lnTo>
                  <a:pt x="2719069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3" name="Freeform 3"/>
          <p:cNvSpPr/>
          <p:nvPr/>
        </p:nvSpPr>
        <p:spPr>
          <a:xfrm>
            <a:off x="4751294" y="5447179"/>
            <a:ext cx="2404782" cy="22412"/>
          </a:xfrm>
          <a:custGeom>
            <a:avLst/>
            <a:gdLst>
              <a:gd name="connsiteX0" fmla="*/ 6350 w 2725420"/>
              <a:gd name="connsiteY0" fmla="*/ 6350 h 25400"/>
              <a:gd name="connsiteX1" fmla="*/ 2719069 w 272542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25420" h="25400">
                <a:moveTo>
                  <a:pt x="6350" y="6350"/>
                </a:moveTo>
                <a:lnTo>
                  <a:pt x="2719069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4" name="Freeform 3"/>
          <p:cNvSpPr/>
          <p:nvPr/>
        </p:nvSpPr>
        <p:spPr>
          <a:xfrm>
            <a:off x="4751294" y="2841812"/>
            <a:ext cx="22412" cy="2616574"/>
          </a:xfrm>
          <a:custGeom>
            <a:avLst/>
            <a:gdLst>
              <a:gd name="connsiteX0" fmla="*/ 6350 w 25400"/>
              <a:gd name="connsiteY0" fmla="*/ 6350 h 2965450"/>
              <a:gd name="connsiteX1" fmla="*/ 6350 w 25400"/>
              <a:gd name="connsiteY1" fmla="*/ 2959100 h 296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65450">
                <a:moveTo>
                  <a:pt x="6350" y="6350"/>
                </a:moveTo>
                <a:lnTo>
                  <a:pt x="6350" y="295910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5" name="Freeform 3"/>
          <p:cNvSpPr/>
          <p:nvPr/>
        </p:nvSpPr>
        <p:spPr>
          <a:xfrm>
            <a:off x="7144870" y="2841812"/>
            <a:ext cx="22412" cy="2616574"/>
          </a:xfrm>
          <a:custGeom>
            <a:avLst/>
            <a:gdLst>
              <a:gd name="connsiteX0" fmla="*/ 6350 w 25400"/>
              <a:gd name="connsiteY0" fmla="*/ 6350 h 2965450"/>
              <a:gd name="connsiteX1" fmla="*/ 6350 w 25400"/>
              <a:gd name="connsiteY1" fmla="*/ 2959100 h 296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65450">
                <a:moveTo>
                  <a:pt x="6350" y="6350"/>
                </a:moveTo>
                <a:lnTo>
                  <a:pt x="6350" y="295910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6" name="Freeform 3"/>
          <p:cNvSpPr/>
          <p:nvPr/>
        </p:nvSpPr>
        <p:spPr>
          <a:xfrm>
            <a:off x="4751294" y="3276151"/>
            <a:ext cx="2404782" cy="22412"/>
          </a:xfrm>
          <a:custGeom>
            <a:avLst/>
            <a:gdLst>
              <a:gd name="connsiteX0" fmla="*/ 6350 w 2725420"/>
              <a:gd name="connsiteY0" fmla="*/ 6350 h 25400"/>
              <a:gd name="connsiteX1" fmla="*/ 2719069 w 272542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25420" h="25400">
                <a:moveTo>
                  <a:pt x="6350" y="6350"/>
                </a:moveTo>
                <a:lnTo>
                  <a:pt x="2719069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7" name="Freeform 3"/>
          <p:cNvSpPr/>
          <p:nvPr/>
        </p:nvSpPr>
        <p:spPr>
          <a:xfrm>
            <a:off x="5237405" y="2841812"/>
            <a:ext cx="22412" cy="2616574"/>
          </a:xfrm>
          <a:custGeom>
            <a:avLst/>
            <a:gdLst>
              <a:gd name="connsiteX0" fmla="*/ 6350 w 25400"/>
              <a:gd name="connsiteY0" fmla="*/ 6350 h 2965450"/>
              <a:gd name="connsiteX1" fmla="*/ 6350 w 25400"/>
              <a:gd name="connsiteY1" fmla="*/ 2959100 h 296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65450">
                <a:moveTo>
                  <a:pt x="6350" y="6350"/>
                </a:moveTo>
                <a:lnTo>
                  <a:pt x="6350" y="295910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8" name="Freeform 3"/>
          <p:cNvSpPr/>
          <p:nvPr/>
        </p:nvSpPr>
        <p:spPr>
          <a:xfrm>
            <a:off x="5997835" y="2841812"/>
            <a:ext cx="22412" cy="2616574"/>
          </a:xfrm>
          <a:custGeom>
            <a:avLst/>
            <a:gdLst>
              <a:gd name="connsiteX0" fmla="*/ 6350 w 25400"/>
              <a:gd name="connsiteY0" fmla="*/ 6350 h 2965450"/>
              <a:gd name="connsiteX1" fmla="*/ 6350 w 25400"/>
              <a:gd name="connsiteY1" fmla="*/ 2959100 h 296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65450">
                <a:moveTo>
                  <a:pt x="6350" y="6350"/>
                </a:moveTo>
                <a:lnTo>
                  <a:pt x="6350" y="295910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9" name="Freeform 3"/>
          <p:cNvSpPr/>
          <p:nvPr/>
        </p:nvSpPr>
        <p:spPr>
          <a:xfrm>
            <a:off x="6561268" y="2841812"/>
            <a:ext cx="22412" cy="2616574"/>
          </a:xfrm>
          <a:custGeom>
            <a:avLst/>
            <a:gdLst>
              <a:gd name="connsiteX0" fmla="*/ 6350 w 25400"/>
              <a:gd name="connsiteY0" fmla="*/ 6350 h 2965450"/>
              <a:gd name="connsiteX1" fmla="*/ 6350 w 25400"/>
              <a:gd name="connsiteY1" fmla="*/ 2959100 h 296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965450">
                <a:moveTo>
                  <a:pt x="6350" y="6350"/>
                </a:moveTo>
                <a:lnTo>
                  <a:pt x="6350" y="295910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0" name="Freeform 3"/>
          <p:cNvSpPr/>
          <p:nvPr/>
        </p:nvSpPr>
        <p:spPr>
          <a:xfrm>
            <a:off x="4751294" y="3710491"/>
            <a:ext cx="2404782" cy="22412"/>
          </a:xfrm>
          <a:custGeom>
            <a:avLst/>
            <a:gdLst>
              <a:gd name="connsiteX0" fmla="*/ 6350 w 2725420"/>
              <a:gd name="connsiteY0" fmla="*/ 6350 h 25400"/>
              <a:gd name="connsiteX1" fmla="*/ 2719069 w 272542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25420" h="25400">
                <a:moveTo>
                  <a:pt x="6350" y="6350"/>
                </a:moveTo>
                <a:lnTo>
                  <a:pt x="2719069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1" name="Freeform 3"/>
          <p:cNvSpPr/>
          <p:nvPr/>
        </p:nvSpPr>
        <p:spPr>
          <a:xfrm>
            <a:off x="4751294" y="4144832"/>
            <a:ext cx="2404782" cy="22412"/>
          </a:xfrm>
          <a:custGeom>
            <a:avLst/>
            <a:gdLst>
              <a:gd name="connsiteX0" fmla="*/ 6350 w 2725420"/>
              <a:gd name="connsiteY0" fmla="*/ 6350 h 25400"/>
              <a:gd name="connsiteX1" fmla="*/ 2719069 w 272542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25420" h="25400">
                <a:moveTo>
                  <a:pt x="6350" y="6350"/>
                </a:moveTo>
                <a:lnTo>
                  <a:pt x="2719069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2" name="Freeform 3"/>
          <p:cNvSpPr/>
          <p:nvPr/>
        </p:nvSpPr>
        <p:spPr>
          <a:xfrm>
            <a:off x="4751294" y="4579172"/>
            <a:ext cx="2404782" cy="22412"/>
          </a:xfrm>
          <a:custGeom>
            <a:avLst/>
            <a:gdLst>
              <a:gd name="connsiteX0" fmla="*/ 6350 w 2725420"/>
              <a:gd name="connsiteY0" fmla="*/ 6350 h 25400"/>
              <a:gd name="connsiteX1" fmla="*/ 2719069 w 272542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25420" h="25400">
                <a:moveTo>
                  <a:pt x="6350" y="6350"/>
                </a:moveTo>
                <a:lnTo>
                  <a:pt x="2719069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3" name="Freeform 3"/>
          <p:cNvSpPr/>
          <p:nvPr/>
        </p:nvSpPr>
        <p:spPr>
          <a:xfrm>
            <a:off x="4751294" y="5013511"/>
            <a:ext cx="2404782" cy="22412"/>
          </a:xfrm>
          <a:custGeom>
            <a:avLst/>
            <a:gdLst>
              <a:gd name="connsiteX0" fmla="*/ 6350 w 2725420"/>
              <a:gd name="connsiteY0" fmla="*/ 6350 h 25400"/>
              <a:gd name="connsiteX1" fmla="*/ 2719069 w 272542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25420" h="25400">
                <a:moveTo>
                  <a:pt x="6350" y="6350"/>
                </a:moveTo>
                <a:lnTo>
                  <a:pt x="2719069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735" y="907677"/>
            <a:ext cx="7563971" cy="930088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6765" y="4392706"/>
            <a:ext cx="268941" cy="112059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7912" y="3574676"/>
            <a:ext cx="1602441" cy="862853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6382" y="3328147"/>
            <a:ext cx="268941" cy="280147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73941" y="4549588"/>
            <a:ext cx="526676" cy="336176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9059" y="4448735"/>
            <a:ext cx="257735" cy="280147"/>
          </a:xfrm>
          <a:prstGeom prst="rect">
            <a:avLst/>
          </a:prstGeom>
          <a:noFill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48853" y="4751294"/>
            <a:ext cx="638735" cy="123265"/>
          </a:xfrm>
          <a:prstGeom prst="rect">
            <a:avLst/>
          </a:prstGeom>
          <a:noFill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60059" y="4997823"/>
            <a:ext cx="649941" cy="123265"/>
          </a:xfrm>
          <a:prstGeom prst="rect">
            <a:avLst/>
          </a:prstGeom>
          <a:noFill/>
        </p:spPr>
      </p:pic>
      <p:sp>
        <p:nvSpPr>
          <p:cNvPr id="31" name="TextBox 1"/>
          <p:cNvSpPr txBox="1"/>
          <p:nvPr/>
        </p:nvSpPr>
        <p:spPr>
          <a:xfrm>
            <a:off x="1086971" y="952501"/>
            <a:ext cx="6785512" cy="15337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41"/>
              </a:lnSpc>
              <a:tabLst>
                <a:tab pos="3328325" algn="l"/>
              </a:tabLst>
            </a:pPr>
            <a:r>
              <a:rPr lang="en-US" altLang="zh-CN" sz="1588" dirty="0"/>
              <a:t>	</a:t>
            </a: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altLang="zh-CN" sz="3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530"/>
              </a:lnSpc>
              <a:tabLst>
                <a:tab pos="3328325" algn="l"/>
              </a:tabLst>
            </a:pP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(có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</a:p>
          <a:p>
            <a:pPr>
              <a:lnSpc>
                <a:spcPts val="2912"/>
              </a:lnSpc>
              <a:tabLst>
                <a:tab pos="3328325" algn="l"/>
              </a:tabLst>
            </a:pP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cạnh)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dfa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đương.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2263589" y="3619500"/>
            <a:ext cx="249107" cy="14183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  <a:tabLst>
                <a:tab pos="56032" algn="l"/>
                <a:tab pos="112065" algn="l"/>
              </a:tabLst>
            </a:pPr>
            <a:r>
              <a:rPr lang="en-US" altLang="zh-CN" sz="2117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3000"/>
              </a:lnSpc>
              <a:tabLst>
                <a:tab pos="56032" algn="l"/>
                <a:tab pos="112065" algn="l"/>
              </a:tabLst>
            </a:pPr>
            <a:r>
              <a:rPr lang="en-US" altLang="zh-CN" sz="1588" dirty="0"/>
              <a:t>	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735"/>
              </a:lnSpc>
              <a:tabLst>
                <a:tab pos="56032" algn="l"/>
                <a:tab pos="112065" algn="l"/>
              </a:tabLst>
            </a:pPr>
            <a:r>
              <a:rPr lang="el-GR" altLang="zh-CN" sz="1588" dirty="0">
                <a:solidFill>
                  <a:srgbClr val="00009A"/>
                </a:solidFill>
                <a:cs typeface="Times New Roman" pitchFamily="18" charset="0"/>
              </a:rPr>
              <a:t>ε</a:t>
            </a:r>
            <a:endParaRPr lang="en-US" altLang="zh-CN" sz="2118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"/>
          <p:cNvSpPr txBox="1"/>
          <p:nvPr/>
        </p:nvSpPr>
        <p:spPr>
          <a:xfrm>
            <a:off x="1860176" y="3697941"/>
            <a:ext cx="407484" cy="10079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201717" algn="l"/>
              </a:tabLst>
            </a:pPr>
            <a:r>
              <a:rPr lang="en-US" altLang="zh-CN" sz="1588" dirty="0"/>
              <a:t>	</a:t>
            </a:r>
            <a:r>
              <a:rPr lang="en-US" altLang="zh-CN" sz="2117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17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735"/>
              </a:lnSpc>
              <a:tabLst>
                <a:tab pos="201717" algn="l"/>
              </a:tabLst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2723030" y="3697942"/>
            <a:ext cx="329577" cy="148245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47"/>
              </a:lnSpc>
              <a:tabLst>
                <a:tab pos="100858" algn="l"/>
                <a:tab pos="134478" algn="l"/>
              </a:tabLst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100858" algn="l"/>
                <a:tab pos="134478" algn="l"/>
              </a:tabLst>
            </a:pPr>
            <a:r>
              <a:rPr lang="en-US" altLang="zh-CN" sz="1588" dirty="0"/>
              <a:t>	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265"/>
              </a:lnSpc>
              <a:tabLst>
                <a:tab pos="100858" algn="l"/>
                <a:tab pos="134478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3227294" y="3429000"/>
            <a:ext cx="403108" cy="20338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59"/>
              </a:lnSpc>
              <a:tabLst>
                <a:tab pos="134478" algn="l"/>
              </a:tabLst>
            </a:pPr>
            <a:r>
              <a:rPr lang="el-GR" altLang="zh-CN" sz="2118" dirty="0">
                <a:solidFill>
                  <a:srgbClr val="00009A"/>
                </a:solidFill>
                <a:cs typeface="Times New Roman" pitchFamily="18" charset="0"/>
              </a:rPr>
              <a:t>ε</a:t>
            </a: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134478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265"/>
              </a:lnSpc>
              <a:tabLst>
                <a:tab pos="134478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18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118" dirty="0">
                <a:solidFill>
                  <a:srgbClr val="00009A"/>
                </a:solidFill>
                <a:cs typeface="Times New Roman" pitchFamily="18" charset="0"/>
              </a:rPr>
              <a:t>ε</a:t>
            </a:r>
            <a:endParaRPr lang="en-US" altLang="zh-CN" sz="2118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471"/>
              </a:lnSpc>
              <a:tabLst>
                <a:tab pos="134478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3810000" y="3070412"/>
            <a:ext cx="340478" cy="21236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  <a:tabLst>
                <a:tab pos="33619" algn="l"/>
                <a:tab pos="112065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441"/>
              </a:lnSpc>
              <a:tabLst>
                <a:tab pos="33619" algn="l"/>
                <a:tab pos="112065" algn="l"/>
              </a:tabLst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265"/>
              </a:lnSpc>
              <a:tabLst>
                <a:tab pos="33619" algn="l"/>
                <a:tab pos="112065" algn="l"/>
              </a:tabLst>
            </a:pPr>
            <a:r>
              <a:rPr lang="en-US" altLang="zh-CN" sz="1588" dirty="0"/>
              <a:t>		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6723529" y="2999101"/>
            <a:ext cx="403412" cy="20723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59"/>
              </a:lnSpc>
              <a:tabLst>
                <a:tab pos="33619" algn="l"/>
              </a:tabLst>
            </a:pPr>
            <a:r>
              <a:rPr lang="el-GR" altLang="zh-CN" sz="2118" dirty="0">
                <a:solidFill>
                  <a:srgbClr val="00009A"/>
                </a:solidFill>
                <a:cs typeface="Times New Roman" pitchFamily="18" charset="0"/>
              </a:rPr>
              <a:t>ε</a:t>
            </a:r>
            <a:endParaRPr lang="en-US" altLang="zh-CN" sz="2118" dirty="0">
              <a:solidFill>
                <a:srgbClr val="00009A"/>
              </a:solidFill>
              <a:cs typeface="Times New Roman" pitchFamily="18" charset="0"/>
            </a:endParaRPr>
          </a:p>
          <a:p>
            <a:pPr>
              <a:lnSpc>
                <a:spcPts val="2912"/>
              </a:lnSpc>
              <a:tabLst>
                <a:tab pos="33619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353"/>
              </a:lnSpc>
              <a:tabLst>
                <a:tab pos="33619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265"/>
              </a:lnSpc>
              <a:tabLst>
                <a:tab pos="33619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6163236" y="2902324"/>
            <a:ext cx="227626" cy="26109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  <a:tabLst>
                <a:tab pos="44826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000"/>
              </a:lnSpc>
              <a:tabLst>
                <a:tab pos="44826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177"/>
              </a:lnSpc>
              <a:tabLst>
                <a:tab pos="44826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353"/>
              </a:lnSpc>
              <a:tabLst>
                <a:tab pos="44826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4885765" y="2902324"/>
            <a:ext cx="1086836" cy="25853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  <a:tabLst>
                <a:tab pos="661182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000"/>
              </a:lnSpc>
              <a:tabLst>
                <a:tab pos="661182" algn="l"/>
              </a:tabLst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353"/>
              </a:lnSpc>
              <a:tabLst>
                <a:tab pos="661182" algn="l"/>
              </a:tabLst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3353"/>
              </a:lnSpc>
              <a:tabLst>
                <a:tab pos="661182" algn="l"/>
              </a:tabLst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353"/>
              </a:lnSpc>
              <a:tabLst>
                <a:tab pos="661182" algn="l"/>
              </a:tabLst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3353"/>
              </a:lnSpc>
              <a:tabLst>
                <a:tab pos="661182" algn="l"/>
              </a:tabLst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140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7883" y="403412"/>
            <a:ext cx="8068235" cy="6051176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3" name="Freeform 3"/>
          <p:cNvSpPr/>
          <p:nvPr/>
        </p:nvSpPr>
        <p:spPr>
          <a:xfrm>
            <a:off x="905659" y="918434"/>
            <a:ext cx="386603" cy="41887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5" name="Freeform 3"/>
          <p:cNvSpPr/>
          <p:nvPr/>
        </p:nvSpPr>
        <p:spPr>
          <a:xfrm>
            <a:off x="1015252" y="1290917"/>
            <a:ext cx="372483" cy="41887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1210236" y="823633"/>
            <a:ext cx="27566" cy="928519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7" name="Freeform 3"/>
          <p:cNvSpPr/>
          <p:nvPr/>
        </p:nvSpPr>
        <p:spPr>
          <a:xfrm>
            <a:off x="6413575" y="2329030"/>
            <a:ext cx="386603" cy="402067"/>
          </a:xfrm>
          <a:custGeom>
            <a:avLst/>
            <a:gdLst>
              <a:gd name="connsiteX0" fmla="*/ 0 w 438150"/>
              <a:gd name="connsiteY0" fmla="*/ 0 h 455676"/>
              <a:gd name="connsiteX1" fmla="*/ 0 w 438150"/>
              <a:gd name="connsiteY1" fmla="*/ 455676 h 455676"/>
              <a:gd name="connsiteX2" fmla="*/ 438150 w 438150"/>
              <a:gd name="connsiteY2" fmla="*/ 455676 h 455676"/>
              <a:gd name="connsiteX3" fmla="*/ 438150 w 438150"/>
              <a:gd name="connsiteY3" fmla="*/ 0 h 455676"/>
              <a:gd name="connsiteX4" fmla="*/ 0 w 438150"/>
              <a:gd name="connsiteY4" fmla="*/ 0 h 455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55676">
                <a:moveTo>
                  <a:pt x="0" y="0"/>
                </a:moveTo>
                <a:lnTo>
                  <a:pt x="0" y="455676"/>
                </a:lnTo>
                <a:lnTo>
                  <a:pt x="438150" y="455676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8" name="Freeform 3"/>
          <p:cNvSpPr/>
          <p:nvPr/>
        </p:nvSpPr>
        <p:spPr>
          <a:xfrm>
            <a:off x="6408645" y="1519965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9" name="Freeform 3"/>
          <p:cNvSpPr/>
          <p:nvPr/>
        </p:nvSpPr>
        <p:spPr>
          <a:xfrm>
            <a:off x="6408645" y="3931695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" name="Freeform 3"/>
          <p:cNvSpPr/>
          <p:nvPr/>
        </p:nvSpPr>
        <p:spPr>
          <a:xfrm>
            <a:off x="6408644" y="1519965"/>
            <a:ext cx="22412" cy="2422936"/>
          </a:xfrm>
          <a:custGeom>
            <a:avLst/>
            <a:gdLst>
              <a:gd name="connsiteX0" fmla="*/ 6350 w 25400"/>
              <a:gd name="connsiteY0" fmla="*/ 6350 h 2745994"/>
              <a:gd name="connsiteX1" fmla="*/ 6350 w 25400"/>
              <a:gd name="connsiteY1" fmla="*/ 2739643 h 27459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45994">
                <a:moveTo>
                  <a:pt x="6350" y="6350"/>
                </a:moveTo>
                <a:lnTo>
                  <a:pt x="6350" y="2739643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1" name="Freeform 3"/>
          <p:cNvSpPr/>
          <p:nvPr/>
        </p:nvSpPr>
        <p:spPr>
          <a:xfrm>
            <a:off x="8313420" y="1519965"/>
            <a:ext cx="22412" cy="2422936"/>
          </a:xfrm>
          <a:custGeom>
            <a:avLst/>
            <a:gdLst>
              <a:gd name="connsiteX0" fmla="*/ 6350 w 25400"/>
              <a:gd name="connsiteY0" fmla="*/ 6350 h 2745994"/>
              <a:gd name="connsiteX1" fmla="*/ 6350 w 25400"/>
              <a:gd name="connsiteY1" fmla="*/ 2739643 h 27459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45994">
                <a:moveTo>
                  <a:pt x="6350" y="6350"/>
                </a:moveTo>
                <a:lnTo>
                  <a:pt x="6350" y="2739643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2" name="Freeform 3"/>
          <p:cNvSpPr/>
          <p:nvPr/>
        </p:nvSpPr>
        <p:spPr>
          <a:xfrm>
            <a:off x="6408645" y="1922033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3" name="Freeform 3"/>
          <p:cNvSpPr/>
          <p:nvPr/>
        </p:nvSpPr>
        <p:spPr>
          <a:xfrm>
            <a:off x="6795247" y="1519965"/>
            <a:ext cx="22412" cy="2422936"/>
          </a:xfrm>
          <a:custGeom>
            <a:avLst/>
            <a:gdLst>
              <a:gd name="connsiteX0" fmla="*/ 6350 w 25400"/>
              <a:gd name="connsiteY0" fmla="*/ 6350 h 2745994"/>
              <a:gd name="connsiteX1" fmla="*/ 6350 w 25400"/>
              <a:gd name="connsiteY1" fmla="*/ 2739643 h 27459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45994">
                <a:moveTo>
                  <a:pt x="6350" y="6350"/>
                </a:moveTo>
                <a:lnTo>
                  <a:pt x="6350" y="2739643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4" name="Freeform 3"/>
          <p:cNvSpPr/>
          <p:nvPr/>
        </p:nvSpPr>
        <p:spPr>
          <a:xfrm>
            <a:off x="7540214" y="1519965"/>
            <a:ext cx="22412" cy="2422936"/>
          </a:xfrm>
          <a:custGeom>
            <a:avLst/>
            <a:gdLst>
              <a:gd name="connsiteX0" fmla="*/ 6350 w 25400"/>
              <a:gd name="connsiteY0" fmla="*/ 6350 h 2745994"/>
              <a:gd name="connsiteX1" fmla="*/ 6350 w 25400"/>
              <a:gd name="connsiteY1" fmla="*/ 2739643 h 27459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45994">
                <a:moveTo>
                  <a:pt x="6350" y="6350"/>
                </a:moveTo>
                <a:lnTo>
                  <a:pt x="6350" y="2739643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5" name="Freeform 3"/>
          <p:cNvSpPr/>
          <p:nvPr/>
        </p:nvSpPr>
        <p:spPr>
          <a:xfrm>
            <a:off x="7926817" y="1519965"/>
            <a:ext cx="22412" cy="2422936"/>
          </a:xfrm>
          <a:custGeom>
            <a:avLst/>
            <a:gdLst>
              <a:gd name="connsiteX0" fmla="*/ 6350 w 25400"/>
              <a:gd name="connsiteY0" fmla="*/ 6350 h 2745994"/>
              <a:gd name="connsiteX1" fmla="*/ 6350 w 25400"/>
              <a:gd name="connsiteY1" fmla="*/ 2739643 h 27459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45994">
                <a:moveTo>
                  <a:pt x="6350" y="6350"/>
                </a:moveTo>
                <a:lnTo>
                  <a:pt x="6350" y="2739643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6" name="Freeform 3"/>
          <p:cNvSpPr/>
          <p:nvPr/>
        </p:nvSpPr>
        <p:spPr>
          <a:xfrm>
            <a:off x="6408645" y="2324099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7" name="Freeform 3"/>
          <p:cNvSpPr/>
          <p:nvPr/>
        </p:nvSpPr>
        <p:spPr>
          <a:xfrm>
            <a:off x="6408645" y="2725495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8" name="Freeform 3"/>
          <p:cNvSpPr/>
          <p:nvPr/>
        </p:nvSpPr>
        <p:spPr>
          <a:xfrm>
            <a:off x="6408645" y="3127562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9" name="Freeform 3"/>
          <p:cNvSpPr/>
          <p:nvPr/>
        </p:nvSpPr>
        <p:spPr>
          <a:xfrm>
            <a:off x="6408645" y="3529629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735" y="907677"/>
            <a:ext cx="7563971" cy="93008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101353" y="952500"/>
            <a:ext cx="1611018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41"/>
              </a:lnSpc>
            </a:pP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altLang="zh-CN" sz="3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altLang="zh-CN" sz="3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488206" y="1983441"/>
            <a:ext cx="227626" cy="1982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3088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88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88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088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620000" y="1557618"/>
            <a:ext cx="657231" cy="24314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  <a:tabLst>
                <a:tab pos="44826" algn="l"/>
                <a:tab pos="392227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l-GR" altLang="zh-CN" sz="2118" dirty="0">
                <a:solidFill>
                  <a:srgbClr val="00009A"/>
                </a:solidFill>
                <a:cs typeface="Times New Roman" pitchFamily="18" charset="0"/>
              </a:rPr>
              <a:t>ε</a:t>
            </a:r>
            <a:endParaRPr lang="en-US" altLang="zh-CN" sz="2118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530"/>
              </a:lnSpc>
              <a:tabLst>
                <a:tab pos="44826" algn="l"/>
                <a:tab pos="392227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088"/>
              </a:lnSpc>
              <a:tabLst>
                <a:tab pos="44826" algn="l"/>
                <a:tab pos="392227" algn="l"/>
              </a:tabLst>
            </a:pPr>
            <a:r>
              <a:rPr lang="en-US" altLang="zh-CN" sz="1588" dirty="0"/>
              <a:t>	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618"/>
              </a:lnSpc>
              <a:tabLst>
                <a:tab pos="44826" algn="l"/>
                <a:tab pos="392227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3088"/>
              </a:lnSpc>
              <a:tabLst>
                <a:tab pos="44826" algn="l"/>
                <a:tab pos="392227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880412" y="1580029"/>
            <a:ext cx="589905" cy="19954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  <a:tabLst>
                <a:tab pos="179304" algn="l"/>
                <a:tab pos="224130" algn="l"/>
              </a:tabLst>
            </a:pPr>
            <a:r>
              <a:rPr lang="en-US" altLang="zh-CN" sz="1588" dirty="0"/>
              <a:t>	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3618"/>
              </a:lnSpc>
              <a:tabLst>
                <a:tab pos="179304" algn="l"/>
                <a:tab pos="224130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88"/>
              </a:lnSpc>
              <a:tabLst>
                <a:tab pos="179304" algn="l"/>
                <a:tab pos="224130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3088"/>
              </a:lnSpc>
              <a:tabLst>
                <a:tab pos="179304" algn="l"/>
                <a:tab pos="224130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88"/>
              </a:lnSpc>
              <a:tabLst>
                <a:tab pos="179304" algn="l"/>
                <a:tab pos="224130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255059" y="1703294"/>
            <a:ext cx="4581382" cy="23416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δ*(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118" dirty="0">
                <a:solidFill>
                  <a:srgbClr val="00009A"/>
                </a:solidFill>
                <a:cs typeface="Times New Roman" pitchFamily="18" charset="0"/>
              </a:rPr>
              <a:t>ε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δ*({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δ*({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δ*({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δ*({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δ*({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255059" y="4022912"/>
            <a:ext cx="4876335" cy="11875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δ*({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δ*({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δ*({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255059" y="5177118"/>
            <a:ext cx="2407710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δ*({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964206" y="5177118"/>
            <a:ext cx="2702663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δ*({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255059" y="5569323"/>
            <a:ext cx="649216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12"/>
              </a:lnSpc>
              <a:tabLst>
                <a:tab pos="1400810" algn="l"/>
                <a:tab pos="2958511" algn="l"/>
              </a:tabLst>
            </a:pP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δ*({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∅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δ*({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41"/>
              </a:lnSpc>
              <a:tabLst>
                <a:tab pos="1400810" algn="l"/>
                <a:tab pos="2958511" algn="l"/>
              </a:tabLst>
            </a:pPr>
            <a:r>
              <a:rPr lang="en-US" altLang="zh-CN" sz="1588" dirty="0"/>
              <a:t>		</a:t>
            </a:r>
            <a:endParaRPr lang="en-US" altLang="zh-CN" sz="1233" dirty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7883" y="403412"/>
            <a:ext cx="8068235" cy="6051176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3" name="Freeform 3"/>
          <p:cNvSpPr/>
          <p:nvPr/>
        </p:nvSpPr>
        <p:spPr>
          <a:xfrm>
            <a:off x="905659" y="918434"/>
            <a:ext cx="386603" cy="41887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5" name="Freeform 3"/>
          <p:cNvSpPr/>
          <p:nvPr/>
        </p:nvSpPr>
        <p:spPr>
          <a:xfrm>
            <a:off x="1015252" y="1290917"/>
            <a:ext cx="372483" cy="41887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1210236" y="823633"/>
            <a:ext cx="27566" cy="928519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7" name="Freeform 3"/>
          <p:cNvSpPr/>
          <p:nvPr/>
        </p:nvSpPr>
        <p:spPr>
          <a:xfrm>
            <a:off x="6413575" y="1567255"/>
            <a:ext cx="386603" cy="402067"/>
          </a:xfrm>
          <a:custGeom>
            <a:avLst/>
            <a:gdLst>
              <a:gd name="connsiteX0" fmla="*/ 0 w 438150"/>
              <a:gd name="connsiteY0" fmla="*/ 0 h 455676"/>
              <a:gd name="connsiteX1" fmla="*/ 0 w 438150"/>
              <a:gd name="connsiteY1" fmla="*/ 455676 h 455676"/>
              <a:gd name="connsiteX2" fmla="*/ 438150 w 438150"/>
              <a:gd name="connsiteY2" fmla="*/ 455676 h 455676"/>
              <a:gd name="connsiteX3" fmla="*/ 438150 w 438150"/>
              <a:gd name="connsiteY3" fmla="*/ 0 h 455676"/>
              <a:gd name="connsiteX4" fmla="*/ 0 w 438150"/>
              <a:gd name="connsiteY4" fmla="*/ 0 h 455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55676">
                <a:moveTo>
                  <a:pt x="0" y="0"/>
                </a:moveTo>
                <a:lnTo>
                  <a:pt x="0" y="455676"/>
                </a:lnTo>
                <a:lnTo>
                  <a:pt x="438150" y="455676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8" name="Freeform 3"/>
          <p:cNvSpPr/>
          <p:nvPr/>
        </p:nvSpPr>
        <p:spPr>
          <a:xfrm>
            <a:off x="6408645" y="757517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9" name="Freeform 3"/>
          <p:cNvSpPr/>
          <p:nvPr/>
        </p:nvSpPr>
        <p:spPr>
          <a:xfrm>
            <a:off x="6408645" y="3169920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" name="Freeform 3"/>
          <p:cNvSpPr/>
          <p:nvPr/>
        </p:nvSpPr>
        <p:spPr>
          <a:xfrm>
            <a:off x="6408644" y="757517"/>
            <a:ext cx="22412" cy="2423607"/>
          </a:xfrm>
          <a:custGeom>
            <a:avLst/>
            <a:gdLst>
              <a:gd name="connsiteX0" fmla="*/ 6350 w 25400"/>
              <a:gd name="connsiteY0" fmla="*/ 6350 h 2746755"/>
              <a:gd name="connsiteX1" fmla="*/ 6350 w 25400"/>
              <a:gd name="connsiteY1" fmla="*/ 2740406 h 27467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46755">
                <a:moveTo>
                  <a:pt x="6350" y="6350"/>
                </a:moveTo>
                <a:lnTo>
                  <a:pt x="6350" y="2740406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1" name="Freeform 3"/>
          <p:cNvSpPr/>
          <p:nvPr/>
        </p:nvSpPr>
        <p:spPr>
          <a:xfrm>
            <a:off x="8313420" y="757517"/>
            <a:ext cx="22412" cy="2423607"/>
          </a:xfrm>
          <a:custGeom>
            <a:avLst/>
            <a:gdLst>
              <a:gd name="connsiteX0" fmla="*/ 6350 w 25400"/>
              <a:gd name="connsiteY0" fmla="*/ 6350 h 2746755"/>
              <a:gd name="connsiteX1" fmla="*/ 6350 w 25400"/>
              <a:gd name="connsiteY1" fmla="*/ 2740406 h 27467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46755">
                <a:moveTo>
                  <a:pt x="6350" y="6350"/>
                </a:moveTo>
                <a:lnTo>
                  <a:pt x="6350" y="2740406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2" name="Freeform 3"/>
          <p:cNvSpPr/>
          <p:nvPr/>
        </p:nvSpPr>
        <p:spPr>
          <a:xfrm>
            <a:off x="6408645" y="1159585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3" name="Freeform 3"/>
          <p:cNvSpPr/>
          <p:nvPr/>
        </p:nvSpPr>
        <p:spPr>
          <a:xfrm>
            <a:off x="6795247" y="757517"/>
            <a:ext cx="22412" cy="2423607"/>
          </a:xfrm>
          <a:custGeom>
            <a:avLst/>
            <a:gdLst>
              <a:gd name="connsiteX0" fmla="*/ 6350 w 25400"/>
              <a:gd name="connsiteY0" fmla="*/ 6350 h 2746755"/>
              <a:gd name="connsiteX1" fmla="*/ 6350 w 25400"/>
              <a:gd name="connsiteY1" fmla="*/ 2740406 h 27467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46755">
                <a:moveTo>
                  <a:pt x="6350" y="6350"/>
                </a:moveTo>
                <a:lnTo>
                  <a:pt x="6350" y="2740406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4" name="Freeform 3"/>
          <p:cNvSpPr/>
          <p:nvPr/>
        </p:nvSpPr>
        <p:spPr>
          <a:xfrm>
            <a:off x="7540214" y="757517"/>
            <a:ext cx="22412" cy="2423607"/>
          </a:xfrm>
          <a:custGeom>
            <a:avLst/>
            <a:gdLst>
              <a:gd name="connsiteX0" fmla="*/ 6350 w 25400"/>
              <a:gd name="connsiteY0" fmla="*/ 6350 h 2746755"/>
              <a:gd name="connsiteX1" fmla="*/ 6350 w 25400"/>
              <a:gd name="connsiteY1" fmla="*/ 2740406 h 27467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46755">
                <a:moveTo>
                  <a:pt x="6350" y="6350"/>
                </a:moveTo>
                <a:lnTo>
                  <a:pt x="6350" y="2740406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5" name="Freeform 3"/>
          <p:cNvSpPr/>
          <p:nvPr/>
        </p:nvSpPr>
        <p:spPr>
          <a:xfrm>
            <a:off x="7926817" y="757517"/>
            <a:ext cx="22412" cy="2423607"/>
          </a:xfrm>
          <a:custGeom>
            <a:avLst/>
            <a:gdLst>
              <a:gd name="connsiteX0" fmla="*/ 6350 w 25400"/>
              <a:gd name="connsiteY0" fmla="*/ 6350 h 2746755"/>
              <a:gd name="connsiteX1" fmla="*/ 6350 w 25400"/>
              <a:gd name="connsiteY1" fmla="*/ 2740406 h 27467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46755">
                <a:moveTo>
                  <a:pt x="6350" y="6350"/>
                </a:moveTo>
                <a:lnTo>
                  <a:pt x="6350" y="2740406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6" name="Freeform 3"/>
          <p:cNvSpPr/>
          <p:nvPr/>
        </p:nvSpPr>
        <p:spPr>
          <a:xfrm>
            <a:off x="6408645" y="1561652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7" name="Freeform 3"/>
          <p:cNvSpPr/>
          <p:nvPr/>
        </p:nvSpPr>
        <p:spPr>
          <a:xfrm>
            <a:off x="6408645" y="1963719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8" name="Freeform 3"/>
          <p:cNvSpPr/>
          <p:nvPr/>
        </p:nvSpPr>
        <p:spPr>
          <a:xfrm>
            <a:off x="6408645" y="2365785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9" name="Freeform 3"/>
          <p:cNvSpPr/>
          <p:nvPr/>
        </p:nvSpPr>
        <p:spPr>
          <a:xfrm>
            <a:off x="6408645" y="2767853"/>
            <a:ext cx="1915981" cy="22412"/>
          </a:xfrm>
          <a:custGeom>
            <a:avLst/>
            <a:gdLst>
              <a:gd name="connsiteX0" fmla="*/ 6350 w 2171445"/>
              <a:gd name="connsiteY0" fmla="*/ 6350 h 25400"/>
              <a:gd name="connsiteX1" fmla="*/ 2165095 w 21714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445" h="25400">
                <a:moveTo>
                  <a:pt x="6350" y="6350"/>
                </a:moveTo>
                <a:lnTo>
                  <a:pt x="2165095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0" name="Freeform 3"/>
          <p:cNvSpPr/>
          <p:nvPr/>
        </p:nvSpPr>
        <p:spPr>
          <a:xfrm>
            <a:off x="959448" y="3884182"/>
            <a:ext cx="1714500" cy="487456"/>
          </a:xfrm>
          <a:custGeom>
            <a:avLst/>
            <a:gdLst>
              <a:gd name="connsiteX0" fmla="*/ 971549 w 1943100"/>
              <a:gd name="connsiteY0" fmla="*/ 0 h 552450"/>
              <a:gd name="connsiteX1" fmla="*/ 0 w 1943100"/>
              <a:gd name="connsiteY1" fmla="*/ 276605 h 552450"/>
              <a:gd name="connsiteX2" fmla="*/ 971549 w 1943100"/>
              <a:gd name="connsiteY2" fmla="*/ 552450 h 552450"/>
              <a:gd name="connsiteX3" fmla="*/ 1943099 w 1943100"/>
              <a:gd name="connsiteY3" fmla="*/ 276605 h 552450"/>
              <a:gd name="connsiteX4" fmla="*/ 971549 w 1943100"/>
              <a:gd name="connsiteY4" fmla="*/ 0 h 552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43100" h="552450">
                <a:moveTo>
                  <a:pt x="971549" y="0"/>
                </a:moveTo>
                <a:cubicBezTo>
                  <a:pt x="435101" y="0"/>
                  <a:pt x="0" y="123444"/>
                  <a:pt x="0" y="276605"/>
                </a:cubicBezTo>
                <a:cubicBezTo>
                  <a:pt x="0" y="429005"/>
                  <a:pt x="435101" y="552450"/>
                  <a:pt x="971549" y="552450"/>
                </a:cubicBezTo>
                <a:cubicBezTo>
                  <a:pt x="1507997" y="552450"/>
                  <a:pt x="1943099" y="429005"/>
                  <a:pt x="1943099" y="276605"/>
                </a:cubicBezTo>
                <a:cubicBezTo>
                  <a:pt x="1943099" y="123444"/>
                  <a:pt x="1507997" y="0"/>
                  <a:pt x="97154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1" name="Freeform 3"/>
          <p:cNvSpPr/>
          <p:nvPr/>
        </p:nvSpPr>
        <p:spPr>
          <a:xfrm>
            <a:off x="953845" y="3878579"/>
            <a:ext cx="1725706" cy="498662"/>
          </a:xfrm>
          <a:custGeom>
            <a:avLst/>
            <a:gdLst>
              <a:gd name="connsiteX0" fmla="*/ 977899 w 1955800"/>
              <a:gd name="connsiteY0" fmla="*/ 6350 h 565150"/>
              <a:gd name="connsiteX1" fmla="*/ 6350 w 1955800"/>
              <a:gd name="connsiteY1" fmla="*/ 282955 h 565150"/>
              <a:gd name="connsiteX2" fmla="*/ 977899 w 1955800"/>
              <a:gd name="connsiteY2" fmla="*/ 558800 h 565150"/>
              <a:gd name="connsiteX3" fmla="*/ 1949449 w 1955800"/>
              <a:gd name="connsiteY3" fmla="*/ 282955 h 565150"/>
              <a:gd name="connsiteX4" fmla="*/ 977899 w 1955800"/>
              <a:gd name="connsiteY4" fmla="*/ 6350 h 565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55800" h="565150">
                <a:moveTo>
                  <a:pt x="977899" y="6350"/>
                </a:moveTo>
                <a:cubicBezTo>
                  <a:pt x="441451" y="6350"/>
                  <a:pt x="6350" y="129794"/>
                  <a:pt x="6350" y="282955"/>
                </a:cubicBezTo>
                <a:cubicBezTo>
                  <a:pt x="6350" y="435355"/>
                  <a:pt x="441451" y="558800"/>
                  <a:pt x="977899" y="558800"/>
                </a:cubicBezTo>
                <a:cubicBezTo>
                  <a:pt x="1514347" y="558800"/>
                  <a:pt x="1949449" y="435355"/>
                  <a:pt x="1949449" y="282955"/>
                </a:cubicBezTo>
                <a:cubicBezTo>
                  <a:pt x="1949449" y="129794"/>
                  <a:pt x="1514347" y="6350"/>
                  <a:pt x="97789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2" name="Freeform 3"/>
          <p:cNvSpPr/>
          <p:nvPr/>
        </p:nvSpPr>
        <p:spPr>
          <a:xfrm>
            <a:off x="3131820" y="2920701"/>
            <a:ext cx="1746773" cy="488800"/>
          </a:xfrm>
          <a:custGeom>
            <a:avLst/>
            <a:gdLst>
              <a:gd name="connsiteX0" fmla="*/ 989838 w 1979676"/>
              <a:gd name="connsiteY0" fmla="*/ 0 h 553973"/>
              <a:gd name="connsiteX1" fmla="*/ 0 w 1979676"/>
              <a:gd name="connsiteY1" fmla="*/ 276605 h 553973"/>
              <a:gd name="connsiteX2" fmla="*/ 989838 w 1979676"/>
              <a:gd name="connsiteY2" fmla="*/ 553973 h 553973"/>
              <a:gd name="connsiteX3" fmla="*/ 1979675 w 1979676"/>
              <a:gd name="connsiteY3" fmla="*/ 276605 h 553973"/>
              <a:gd name="connsiteX4" fmla="*/ 989838 w 1979676"/>
              <a:gd name="connsiteY4" fmla="*/ 0 h 553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9676" h="553973">
                <a:moveTo>
                  <a:pt x="989838" y="0"/>
                </a:moveTo>
                <a:cubicBezTo>
                  <a:pt x="443483" y="0"/>
                  <a:pt x="0" y="123443"/>
                  <a:pt x="0" y="276605"/>
                </a:cubicBezTo>
                <a:cubicBezTo>
                  <a:pt x="0" y="429767"/>
                  <a:pt x="443483" y="553973"/>
                  <a:pt x="989838" y="553973"/>
                </a:cubicBezTo>
                <a:cubicBezTo>
                  <a:pt x="1536953" y="553973"/>
                  <a:pt x="1979675" y="429767"/>
                  <a:pt x="1979675" y="276605"/>
                </a:cubicBezTo>
                <a:cubicBezTo>
                  <a:pt x="1979675" y="123443"/>
                  <a:pt x="1536953" y="0"/>
                  <a:pt x="989838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3" name="Freeform 3"/>
          <p:cNvSpPr/>
          <p:nvPr/>
        </p:nvSpPr>
        <p:spPr>
          <a:xfrm>
            <a:off x="2966422" y="4865818"/>
            <a:ext cx="2255743" cy="487456"/>
          </a:xfrm>
          <a:custGeom>
            <a:avLst/>
            <a:gdLst>
              <a:gd name="connsiteX0" fmla="*/ 1278635 w 2556509"/>
              <a:gd name="connsiteY0" fmla="*/ 0 h 552450"/>
              <a:gd name="connsiteX1" fmla="*/ 0 w 2556509"/>
              <a:gd name="connsiteY1" fmla="*/ 276605 h 552450"/>
              <a:gd name="connsiteX2" fmla="*/ 1278635 w 2556509"/>
              <a:gd name="connsiteY2" fmla="*/ 552450 h 552450"/>
              <a:gd name="connsiteX3" fmla="*/ 2556509 w 2556509"/>
              <a:gd name="connsiteY3" fmla="*/ 276605 h 552450"/>
              <a:gd name="connsiteX4" fmla="*/ 1278635 w 2556509"/>
              <a:gd name="connsiteY4" fmla="*/ 0 h 552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56509" h="552450">
                <a:moveTo>
                  <a:pt x="1278635" y="0"/>
                </a:moveTo>
                <a:cubicBezTo>
                  <a:pt x="572261" y="0"/>
                  <a:pt x="0" y="124205"/>
                  <a:pt x="0" y="276605"/>
                </a:cubicBezTo>
                <a:cubicBezTo>
                  <a:pt x="0" y="429005"/>
                  <a:pt x="572261" y="552450"/>
                  <a:pt x="1278635" y="552450"/>
                </a:cubicBezTo>
                <a:cubicBezTo>
                  <a:pt x="1984247" y="552450"/>
                  <a:pt x="2556509" y="429005"/>
                  <a:pt x="2556509" y="276605"/>
                </a:cubicBezTo>
                <a:cubicBezTo>
                  <a:pt x="2556509" y="124205"/>
                  <a:pt x="1984247" y="0"/>
                  <a:pt x="1278635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4" name="Freeform 3"/>
          <p:cNvSpPr/>
          <p:nvPr/>
        </p:nvSpPr>
        <p:spPr>
          <a:xfrm>
            <a:off x="5737188" y="3756436"/>
            <a:ext cx="2769421" cy="647475"/>
          </a:xfrm>
          <a:custGeom>
            <a:avLst/>
            <a:gdLst>
              <a:gd name="connsiteX0" fmla="*/ 1569720 w 3138677"/>
              <a:gd name="connsiteY0" fmla="*/ 0 h 733805"/>
              <a:gd name="connsiteX1" fmla="*/ 0 w 3138677"/>
              <a:gd name="connsiteY1" fmla="*/ 367284 h 733805"/>
              <a:gd name="connsiteX2" fmla="*/ 1569720 w 3138677"/>
              <a:gd name="connsiteY2" fmla="*/ 733805 h 733805"/>
              <a:gd name="connsiteX3" fmla="*/ 3138677 w 3138677"/>
              <a:gd name="connsiteY3" fmla="*/ 367284 h 733805"/>
              <a:gd name="connsiteX4" fmla="*/ 1569720 w 3138677"/>
              <a:gd name="connsiteY4" fmla="*/ 0 h 7338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38677" h="733805">
                <a:moveTo>
                  <a:pt x="1569720" y="0"/>
                </a:moveTo>
                <a:cubicBezTo>
                  <a:pt x="702563" y="0"/>
                  <a:pt x="0" y="164591"/>
                  <a:pt x="0" y="367284"/>
                </a:cubicBezTo>
                <a:cubicBezTo>
                  <a:pt x="0" y="569976"/>
                  <a:pt x="702563" y="733805"/>
                  <a:pt x="1569720" y="733805"/>
                </a:cubicBezTo>
                <a:cubicBezTo>
                  <a:pt x="2436113" y="733805"/>
                  <a:pt x="3138677" y="569976"/>
                  <a:pt x="3138677" y="367284"/>
                </a:cubicBezTo>
                <a:cubicBezTo>
                  <a:pt x="3138677" y="164591"/>
                  <a:pt x="2436113" y="0"/>
                  <a:pt x="156972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5" name="Freeform 3"/>
          <p:cNvSpPr/>
          <p:nvPr/>
        </p:nvSpPr>
        <p:spPr>
          <a:xfrm>
            <a:off x="3210486" y="3896958"/>
            <a:ext cx="1228388" cy="439718"/>
          </a:xfrm>
          <a:custGeom>
            <a:avLst/>
            <a:gdLst>
              <a:gd name="connsiteX0" fmla="*/ 696467 w 1392173"/>
              <a:gd name="connsiteY0" fmla="*/ 0 h 498347"/>
              <a:gd name="connsiteX1" fmla="*/ 0 w 1392173"/>
              <a:gd name="connsiteY1" fmla="*/ 249173 h 498347"/>
              <a:gd name="connsiteX2" fmla="*/ 696467 w 1392173"/>
              <a:gd name="connsiteY2" fmla="*/ 498347 h 498347"/>
              <a:gd name="connsiteX3" fmla="*/ 1392173 w 1392173"/>
              <a:gd name="connsiteY3" fmla="*/ 249173 h 498347"/>
              <a:gd name="connsiteX4" fmla="*/ 696467 w 1392173"/>
              <a:gd name="connsiteY4" fmla="*/ 0 h 4983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2173" h="498347">
                <a:moveTo>
                  <a:pt x="696467" y="0"/>
                </a:moveTo>
                <a:cubicBezTo>
                  <a:pt x="311658" y="0"/>
                  <a:pt x="0" y="111251"/>
                  <a:pt x="0" y="249173"/>
                </a:cubicBezTo>
                <a:cubicBezTo>
                  <a:pt x="0" y="387095"/>
                  <a:pt x="311658" y="498347"/>
                  <a:pt x="696467" y="498347"/>
                </a:cubicBezTo>
                <a:cubicBezTo>
                  <a:pt x="1080515" y="498347"/>
                  <a:pt x="1392173" y="387095"/>
                  <a:pt x="1392173" y="249173"/>
                </a:cubicBezTo>
                <a:cubicBezTo>
                  <a:pt x="1392173" y="111251"/>
                  <a:pt x="1080515" y="0"/>
                  <a:pt x="696467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6" name="Freeform 3"/>
          <p:cNvSpPr/>
          <p:nvPr/>
        </p:nvSpPr>
        <p:spPr>
          <a:xfrm>
            <a:off x="3204883" y="3891355"/>
            <a:ext cx="1239594" cy="450924"/>
          </a:xfrm>
          <a:custGeom>
            <a:avLst/>
            <a:gdLst>
              <a:gd name="connsiteX0" fmla="*/ 702817 w 1404873"/>
              <a:gd name="connsiteY0" fmla="*/ 6350 h 511047"/>
              <a:gd name="connsiteX1" fmla="*/ 6350 w 1404873"/>
              <a:gd name="connsiteY1" fmla="*/ 255523 h 511047"/>
              <a:gd name="connsiteX2" fmla="*/ 702817 w 1404873"/>
              <a:gd name="connsiteY2" fmla="*/ 504697 h 511047"/>
              <a:gd name="connsiteX3" fmla="*/ 1398523 w 1404873"/>
              <a:gd name="connsiteY3" fmla="*/ 255523 h 511047"/>
              <a:gd name="connsiteX4" fmla="*/ 702817 w 1404873"/>
              <a:gd name="connsiteY4" fmla="*/ 6350 h 5110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04873" h="511047">
                <a:moveTo>
                  <a:pt x="702817" y="6350"/>
                </a:moveTo>
                <a:cubicBezTo>
                  <a:pt x="318008" y="6350"/>
                  <a:pt x="6350" y="117601"/>
                  <a:pt x="6350" y="255523"/>
                </a:cubicBezTo>
                <a:cubicBezTo>
                  <a:pt x="6350" y="393445"/>
                  <a:pt x="318008" y="504697"/>
                  <a:pt x="702817" y="504697"/>
                </a:cubicBezTo>
                <a:cubicBezTo>
                  <a:pt x="1086865" y="504697"/>
                  <a:pt x="1398523" y="393445"/>
                  <a:pt x="1398523" y="255523"/>
                </a:cubicBezTo>
                <a:cubicBezTo>
                  <a:pt x="1398523" y="117601"/>
                  <a:pt x="1086865" y="6350"/>
                  <a:pt x="70281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7" name="Freeform 3"/>
          <p:cNvSpPr/>
          <p:nvPr/>
        </p:nvSpPr>
        <p:spPr>
          <a:xfrm>
            <a:off x="4842285" y="3829723"/>
            <a:ext cx="721435" cy="488800"/>
          </a:xfrm>
          <a:custGeom>
            <a:avLst/>
            <a:gdLst>
              <a:gd name="connsiteX0" fmla="*/ 409194 w 817626"/>
              <a:gd name="connsiteY0" fmla="*/ 0 h 553973"/>
              <a:gd name="connsiteX1" fmla="*/ 0 w 817626"/>
              <a:gd name="connsiteY1" fmla="*/ 276605 h 553973"/>
              <a:gd name="connsiteX2" fmla="*/ 409194 w 817626"/>
              <a:gd name="connsiteY2" fmla="*/ 553973 h 553973"/>
              <a:gd name="connsiteX3" fmla="*/ 817626 w 817626"/>
              <a:gd name="connsiteY3" fmla="*/ 276605 h 553973"/>
              <a:gd name="connsiteX4" fmla="*/ 409194 w 817626"/>
              <a:gd name="connsiteY4" fmla="*/ 0 h 553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626" h="553973">
                <a:moveTo>
                  <a:pt x="409194" y="0"/>
                </a:moveTo>
                <a:cubicBezTo>
                  <a:pt x="182879" y="0"/>
                  <a:pt x="0" y="124205"/>
                  <a:pt x="0" y="276605"/>
                </a:cubicBezTo>
                <a:cubicBezTo>
                  <a:pt x="0" y="429767"/>
                  <a:pt x="182879" y="553973"/>
                  <a:pt x="409194" y="553973"/>
                </a:cubicBezTo>
                <a:cubicBezTo>
                  <a:pt x="634746" y="553973"/>
                  <a:pt x="817626" y="429767"/>
                  <a:pt x="817626" y="276605"/>
                </a:cubicBezTo>
                <a:cubicBezTo>
                  <a:pt x="817626" y="124205"/>
                  <a:pt x="634746" y="0"/>
                  <a:pt x="409194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8" name="Freeform 3"/>
          <p:cNvSpPr/>
          <p:nvPr/>
        </p:nvSpPr>
        <p:spPr>
          <a:xfrm>
            <a:off x="4836682" y="3824120"/>
            <a:ext cx="732641" cy="500006"/>
          </a:xfrm>
          <a:custGeom>
            <a:avLst/>
            <a:gdLst>
              <a:gd name="connsiteX0" fmla="*/ 415544 w 830326"/>
              <a:gd name="connsiteY0" fmla="*/ 6350 h 566673"/>
              <a:gd name="connsiteX1" fmla="*/ 6350 w 830326"/>
              <a:gd name="connsiteY1" fmla="*/ 282955 h 566673"/>
              <a:gd name="connsiteX2" fmla="*/ 415544 w 830326"/>
              <a:gd name="connsiteY2" fmla="*/ 560323 h 566673"/>
              <a:gd name="connsiteX3" fmla="*/ 823976 w 830326"/>
              <a:gd name="connsiteY3" fmla="*/ 282955 h 566673"/>
              <a:gd name="connsiteX4" fmla="*/ 415544 w 830326"/>
              <a:gd name="connsiteY4" fmla="*/ 6350 h 5666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0326" h="566673">
                <a:moveTo>
                  <a:pt x="415544" y="6350"/>
                </a:moveTo>
                <a:cubicBezTo>
                  <a:pt x="189229" y="6350"/>
                  <a:pt x="6350" y="130555"/>
                  <a:pt x="6350" y="282955"/>
                </a:cubicBezTo>
                <a:cubicBezTo>
                  <a:pt x="6350" y="436117"/>
                  <a:pt x="189229" y="560323"/>
                  <a:pt x="415544" y="560323"/>
                </a:cubicBezTo>
                <a:cubicBezTo>
                  <a:pt x="641096" y="560323"/>
                  <a:pt x="823976" y="436117"/>
                  <a:pt x="823976" y="282955"/>
                </a:cubicBezTo>
                <a:cubicBezTo>
                  <a:pt x="823976" y="130555"/>
                  <a:pt x="641096" y="6350"/>
                  <a:pt x="41554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735" y="907677"/>
            <a:ext cx="7563971" cy="930088"/>
          </a:xfrm>
          <a:prstGeom prst="rect">
            <a:avLst/>
          </a:prstGeom>
          <a:noFill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941" y="4067735"/>
            <a:ext cx="302559" cy="112059"/>
          </a:xfrm>
          <a:prstGeom prst="rect">
            <a:avLst/>
          </a:prstGeom>
          <a:noFill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1323" y="2891118"/>
            <a:ext cx="6017559" cy="248770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84176" y="3978089"/>
            <a:ext cx="849592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47"/>
              </a:lnSpc>
            </a:pP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4101353" y="952500"/>
            <a:ext cx="1611018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41"/>
              </a:lnSpc>
            </a:pP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altLang="zh-CN" sz="3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altLang="zh-CN" sz="3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488206" y="1221441"/>
            <a:ext cx="227626" cy="15850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3088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88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88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7620000" y="795618"/>
            <a:ext cx="657231" cy="2033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  <a:tabLst>
                <a:tab pos="44826" algn="l"/>
                <a:tab pos="392227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  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118" dirty="0">
                <a:solidFill>
                  <a:srgbClr val="00009A"/>
                </a:solidFill>
                <a:cs typeface="Times New Roman" pitchFamily="18" charset="0"/>
              </a:rPr>
              <a:t>ε</a:t>
            </a:r>
            <a:endParaRPr lang="en-US" altLang="zh-CN" sz="2118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530"/>
              </a:lnSpc>
              <a:tabLst>
                <a:tab pos="44826" algn="l"/>
                <a:tab pos="392227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088"/>
              </a:lnSpc>
              <a:tabLst>
                <a:tab pos="44826" algn="l"/>
                <a:tab pos="392227" algn="l"/>
              </a:tabLst>
            </a:pPr>
            <a:r>
              <a:rPr lang="en-US" altLang="zh-CN" sz="1588" dirty="0"/>
              <a:t>	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618"/>
              </a:lnSpc>
              <a:tabLst>
                <a:tab pos="44826" algn="l"/>
                <a:tab pos="392227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6880412" y="818029"/>
            <a:ext cx="589905" cy="19954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  <a:tabLst>
                <a:tab pos="179304" algn="l"/>
                <a:tab pos="224130" algn="l"/>
              </a:tabLst>
            </a:pPr>
            <a:r>
              <a:rPr lang="en-US" altLang="zh-CN" sz="1588" dirty="0"/>
              <a:t>	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3618"/>
              </a:lnSpc>
              <a:tabLst>
                <a:tab pos="179304" algn="l"/>
                <a:tab pos="224130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88"/>
              </a:lnSpc>
              <a:tabLst>
                <a:tab pos="179304" algn="l"/>
                <a:tab pos="224130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3088"/>
              </a:lnSpc>
              <a:tabLst>
                <a:tab pos="179304" algn="l"/>
                <a:tab pos="224130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88"/>
              </a:lnSpc>
              <a:tabLst>
                <a:tab pos="179304" algn="l"/>
                <a:tab pos="224130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5468471" y="4560795"/>
            <a:ext cx="136256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2723030" y="3417794"/>
            <a:ext cx="238207" cy="14183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  <a:tabLst>
                <a:tab pos="100858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735"/>
              </a:lnSpc>
              <a:tabLst>
                <a:tab pos="100858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000"/>
              </a:lnSpc>
              <a:tabLst>
                <a:tab pos="100858" algn="l"/>
              </a:tabLst>
            </a:pP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210235" y="3978089"/>
            <a:ext cx="1211870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47"/>
              </a:lnSpc>
            </a:pP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3305736" y="3014383"/>
            <a:ext cx="1574149" cy="23288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47"/>
              </a:lnSpc>
              <a:tabLst>
                <a:tab pos="89652" algn="l"/>
                <a:tab pos="313781" algn="l"/>
                <a:tab pos="1243919" algn="l"/>
                <a:tab pos="1255126" algn="l"/>
              </a:tabLst>
            </a:pPr>
            <a:r>
              <a:rPr lang="en-US" altLang="zh-CN" sz="1588" dirty="0"/>
              <a:t>	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  <a:tabLst>
                <a:tab pos="89652" algn="l"/>
                <a:tab pos="313781" algn="l"/>
                <a:tab pos="1243919" algn="l"/>
                <a:tab pos="1255126" algn="l"/>
              </a:tabLst>
            </a:pPr>
            <a:r>
              <a:rPr lang="en-US" altLang="zh-CN" sz="1588" dirty="0"/>
              <a:t>	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500"/>
              </a:lnSpc>
              <a:tabLst>
                <a:tab pos="89652" algn="l"/>
                <a:tab pos="313781" algn="l"/>
                <a:tab pos="1243919" algn="l"/>
                <a:tab pos="1255126" algn="l"/>
              </a:tabLst>
            </a:pPr>
            <a:r>
              <a:rPr lang="en-US" altLang="zh-CN" sz="1588" dirty="0"/>
              <a:t>		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382"/>
              </a:lnSpc>
              <a:tabLst>
                <a:tab pos="89652" algn="l"/>
                <a:tab pos="313781" algn="l"/>
                <a:tab pos="1243919" algn="l"/>
                <a:tab pos="1255126" algn="l"/>
              </a:tabLst>
            </a:pPr>
            <a:r>
              <a:rPr lang="en-US" altLang="zh-CN" sz="1588" dirty="0"/>
              <a:t>			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206"/>
              </a:lnSpc>
              <a:tabLst>
                <a:tab pos="89652" algn="l"/>
                <a:tab pos="313781" algn="l"/>
                <a:tab pos="1243919" algn="l"/>
                <a:tab pos="1255126" algn="l"/>
              </a:tabLst>
            </a:pPr>
            <a:r>
              <a:rPr lang="en-US" altLang="zh-CN" sz="1588" dirty="0"/>
              <a:t>	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177"/>
              </a:lnSpc>
              <a:tabLst>
                <a:tab pos="89652" algn="l"/>
                <a:tab pos="313781" algn="l"/>
                <a:tab pos="1243919" algn="l"/>
                <a:tab pos="1255126" algn="l"/>
              </a:tabLst>
            </a:pP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6152029" y="2823882"/>
            <a:ext cx="1936428" cy="22006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  <a:tabLst>
                <a:tab pos="336194" algn="l"/>
                <a:tab pos="974964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824"/>
              </a:lnSpc>
              <a:tabLst>
                <a:tab pos="336194" algn="l"/>
                <a:tab pos="974964" algn="l"/>
              </a:tabLst>
            </a:pP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  <a:tabLst>
                <a:tab pos="336194" algn="l"/>
                <a:tab pos="974964" algn="l"/>
              </a:tabLst>
            </a:pPr>
            <a:r>
              <a:rPr lang="en-US" altLang="zh-CN" sz="1588" dirty="0"/>
              <a:t>	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4941794" y="3305736"/>
            <a:ext cx="520976" cy="1392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  <a:tabLst>
                <a:tab pos="280162" algn="l"/>
                <a:tab pos="381020" algn="l"/>
              </a:tabLst>
            </a:pPr>
            <a:r>
              <a:rPr lang="en-US" altLang="zh-CN" sz="1588" dirty="0"/>
              <a:t>	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353"/>
              </a:lnSpc>
              <a:tabLst>
                <a:tab pos="280162" algn="l"/>
                <a:tab pos="381020" algn="l"/>
              </a:tabLst>
            </a:pP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3000"/>
              </a:lnSpc>
              <a:tabLst>
                <a:tab pos="280162" algn="l"/>
                <a:tab pos="381020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212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7883" y="403412"/>
            <a:ext cx="8068235" cy="6051176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3" name="Freeform 3"/>
          <p:cNvSpPr/>
          <p:nvPr/>
        </p:nvSpPr>
        <p:spPr>
          <a:xfrm>
            <a:off x="905659" y="918434"/>
            <a:ext cx="386603" cy="41887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5" name="Freeform 3"/>
          <p:cNvSpPr/>
          <p:nvPr/>
        </p:nvSpPr>
        <p:spPr>
          <a:xfrm>
            <a:off x="1015252" y="1290917"/>
            <a:ext cx="372483" cy="41887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1210236" y="823633"/>
            <a:ext cx="27566" cy="928519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7" name="Freeform 3"/>
          <p:cNvSpPr/>
          <p:nvPr/>
        </p:nvSpPr>
        <p:spPr>
          <a:xfrm>
            <a:off x="3442447" y="4697730"/>
            <a:ext cx="393999" cy="417531"/>
          </a:xfrm>
          <a:custGeom>
            <a:avLst/>
            <a:gdLst>
              <a:gd name="connsiteX0" fmla="*/ 0 w 446532"/>
              <a:gd name="connsiteY0" fmla="*/ 0 h 473202"/>
              <a:gd name="connsiteX1" fmla="*/ 0 w 446532"/>
              <a:gd name="connsiteY1" fmla="*/ 473202 h 473202"/>
              <a:gd name="connsiteX2" fmla="*/ 446531 w 446532"/>
              <a:gd name="connsiteY2" fmla="*/ 473202 h 473202"/>
              <a:gd name="connsiteX3" fmla="*/ 446531 w 446532"/>
              <a:gd name="connsiteY3" fmla="*/ 0 h 473202"/>
              <a:gd name="connsiteX4" fmla="*/ 0 w 446532"/>
              <a:gd name="connsiteY4" fmla="*/ 0 h 4732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6532" h="473202">
                <a:moveTo>
                  <a:pt x="0" y="0"/>
                </a:moveTo>
                <a:lnTo>
                  <a:pt x="0" y="473202"/>
                </a:lnTo>
                <a:lnTo>
                  <a:pt x="446531" y="473202"/>
                </a:lnTo>
                <a:lnTo>
                  <a:pt x="446531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8" name="Freeform 3"/>
          <p:cNvSpPr/>
          <p:nvPr/>
        </p:nvSpPr>
        <p:spPr>
          <a:xfrm>
            <a:off x="794049" y="3878131"/>
            <a:ext cx="394671" cy="402067"/>
          </a:xfrm>
          <a:custGeom>
            <a:avLst/>
            <a:gdLst>
              <a:gd name="connsiteX0" fmla="*/ 0 w 447294"/>
              <a:gd name="connsiteY0" fmla="*/ 0 h 455676"/>
              <a:gd name="connsiteX1" fmla="*/ 0 w 447294"/>
              <a:gd name="connsiteY1" fmla="*/ 455676 h 455676"/>
              <a:gd name="connsiteX2" fmla="*/ 447294 w 447294"/>
              <a:gd name="connsiteY2" fmla="*/ 455676 h 455676"/>
              <a:gd name="connsiteX3" fmla="*/ 447294 w 447294"/>
              <a:gd name="connsiteY3" fmla="*/ 0 h 455676"/>
              <a:gd name="connsiteX4" fmla="*/ 0 w 447294"/>
              <a:gd name="connsiteY4" fmla="*/ 0 h 455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294" h="455676">
                <a:moveTo>
                  <a:pt x="0" y="0"/>
                </a:moveTo>
                <a:lnTo>
                  <a:pt x="0" y="455676"/>
                </a:lnTo>
                <a:lnTo>
                  <a:pt x="447294" y="455676"/>
                </a:lnTo>
                <a:lnTo>
                  <a:pt x="447294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9" name="Freeform 3"/>
          <p:cNvSpPr/>
          <p:nvPr/>
        </p:nvSpPr>
        <p:spPr>
          <a:xfrm>
            <a:off x="5842074" y="3043741"/>
            <a:ext cx="393999" cy="416859"/>
          </a:xfrm>
          <a:custGeom>
            <a:avLst/>
            <a:gdLst>
              <a:gd name="connsiteX0" fmla="*/ 0 w 446532"/>
              <a:gd name="connsiteY0" fmla="*/ 0 h 472440"/>
              <a:gd name="connsiteX1" fmla="*/ 0 w 446532"/>
              <a:gd name="connsiteY1" fmla="*/ 472440 h 472440"/>
              <a:gd name="connsiteX2" fmla="*/ 446532 w 446532"/>
              <a:gd name="connsiteY2" fmla="*/ 472440 h 472440"/>
              <a:gd name="connsiteX3" fmla="*/ 446532 w 446532"/>
              <a:gd name="connsiteY3" fmla="*/ 0 h 472440"/>
              <a:gd name="connsiteX4" fmla="*/ 0 w 446532"/>
              <a:gd name="connsiteY4" fmla="*/ 0 h 472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6532" h="472440">
                <a:moveTo>
                  <a:pt x="0" y="0"/>
                </a:moveTo>
                <a:lnTo>
                  <a:pt x="0" y="472440"/>
                </a:lnTo>
                <a:lnTo>
                  <a:pt x="446532" y="472440"/>
                </a:lnTo>
                <a:lnTo>
                  <a:pt x="446532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" name="Freeform 3"/>
          <p:cNvSpPr/>
          <p:nvPr/>
        </p:nvSpPr>
        <p:spPr>
          <a:xfrm>
            <a:off x="788446" y="2203076"/>
            <a:ext cx="2399403" cy="22412"/>
          </a:xfrm>
          <a:custGeom>
            <a:avLst/>
            <a:gdLst>
              <a:gd name="connsiteX0" fmla="*/ 6350 w 2719323"/>
              <a:gd name="connsiteY0" fmla="*/ 6350 h 25400"/>
              <a:gd name="connsiteX1" fmla="*/ 2712974 w 271932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19323" h="25400">
                <a:moveTo>
                  <a:pt x="6350" y="6350"/>
                </a:moveTo>
                <a:lnTo>
                  <a:pt x="2712974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1" name="Freeform 3"/>
          <p:cNvSpPr/>
          <p:nvPr/>
        </p:nvSpPr>
        <p:spPr>
          <a:xfrm>
            <a:off x="788446" y="5527188"/>
            <a:ext cx="2399403" cy="22412"/>
          </a:xfrm>
          <a:custGeom>
            <a:avLst/>
            <a:gdLst>
              <a:gd name="connsiteX0" fmla="*/ 6350 w 2719323"/>
              <a:gd name="connsiteY0" fmla="*/ 6350 h 25400"/>
              <a:gd name="connsiteX1" fmla="*/ 2712974 w 271932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19323" h="25400">
                <a:moveTo>
                  <a:pt x="6350" y="6350"/>
                </a:moveTo>
                <a:lnTo>
                  <a:pt x="2712974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2" name="Freeform 3"/>
          <p:cNvSpPr/>
          <p:nvPr/>
        </p:nvSpPr>
        <p:spPr>
          <a:xfrm>
            <a:off x="788446" y="2203076"/>
            <a:ext cx="22412" cy="3335319"/>
          </a:xfrm>
          <a:custGeom>
            <a:avLst/>
            <a:gdLst>
              <a:gd name="connsiteX0" fmla="*/ 6350 w 25400"/>
              <a:gd name="connsiteY0" fmla="*/ 6350 h 3780028"/>
              <a:gd name="connsiteX1" fmla="*/ 6350 w 25400"/>
              <a:gd name="connsiteY1" fmla="*/ 3773677 h 37800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80028">
                <a:moveTo>
                  <a:pt x="6350" y="6350"/>
                </a:moveTo>
                <a:lnTo>
                  <a:pt x="6350" y="3773677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3" name="Freeform 3"/>
          <p:cNvSpPr/>
          <p:nvPr/>
        </p:nvSpPr>
        <p:spPr>
          <a:xfrm>
            <a:off x="8279802" y="2203076"/>
            <a:ext cx="22412" cy="2917788"/>
          </a:xfrm>
          <a:custGeom>
            <a:avLst/>
            <a:gdLst>
              <a:gd name="connsiteX0" fmla="*/ 6350 w 25400"/>
              <a:gd name="connsiteY0" fmla="*/ 6350 h 3306826"/>
              <a:gd name="connsiteX1" fmla="*/ 6350 w 25400"/>
              <a:gd name="connsiteY1" fmla="*/ 3300476 h 33068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306826">
                <a:moveTo>
                  <a:pt x="6350" y="6350"/>
                </a:moveTo>
                <a:lnTo>
                  <a:pt x="6350" y="3300476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4" name="Freeform 3"/>
          <p:cNvSpPr/>
          <p:nvPr/>
        </p:nvSpPr>
        <p:spPr>
          <a:xfrm>
            <a:off x="788446" y="2620608"/>
            <a:ext cx="2399403" cy="22412"/>
          </a:xfrm>
          <a:custGeom>
            <a:avLst/>
            <a:gdLst>
              <a:gd name="connsiteX0" fmla="*/ 6350 w 2719323"/>
              <a:gd name="connsiteY0" fmla="*/ 6350 h 25400"/>
              <a:gd name="connsiteX1" fmla="*/ 2712974 w 271932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19323" h="25400">
                <a:moveTo>
                  <a:pt x="6350" y="6350"/>
                </a:moveTo>
                <a:lnTo>
                  <a:pt x="2712974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5" name="Freeform 3"/>
          <p:cNvSpPr/>
          <p:nvPr/>
        </p:nvSpPr>
        <p:spPr>
          <a:xfrm>
            <a:off x="3176643" y="2203076"/>
            <a:ext cx="22412" cy="3335319"/>
          </a:xfrm>
          <a:custGeom>
            <a:avLst/>
            <a:gdLst>
              <a:gd name="connsiteX0" fmla="*/ 6350 w 25400"/>
              <a:gd name="connsiteY0" fmla="*/ 6350 h 3780028"/>
              <a:gd name="connsiteX1" fmla="*/ 6350 w 25400"/>
              <a:gd name="connsiteY1" fmla="*/ 3773677 h 37800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80028">
                <a:moveTo>
                  <a:pt x="6350" y="6350"/>
                </a:moveTo>
                <a:lnTo>
                  <a:pt x="6350" y="3773677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6" name="Freeform 3"/>
          <p:cNvSpPr/>
          <p:nvPr/>
        </p:nvSpPr>
        <p:spPr>
          <a:xfrm>
            <a:off x="3437516" y="2203076"/>
            <a:ext cx="2149961" cy="22412"/>
          </a:xfrm>
          <a:custGeom>
            <a:avLst/>
            <a:gdLst>
              <a:gd name="connsiteX0" fmla="*/ 6350 w 2436622"/>
              <a:gd name="connsiteY0" fmla="*/ 6350 h 25400"/>
              <a:gd name="connsiteX1" fmla="*/ 2430271 w 243662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36622" h="25400">
                <a:moveTo>
                  <a:pt x="6350" y="6350"/>
                </a:moveTo>
                <a:lnTo>
                  <a:pt x="2430271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7" name="Freeform 3"/>
          <p:cNvSpPr/>
          <p:nvPr/>
        </p:nvSpPr>
        <p:spPr>
          <a:xfrm>
            <a:off x="3437516" y="2203076"/>
            <a:ext cx="22412" cy="3335319"/>
          </a:xfrm>
          <a:custGeom>
            <a:avLst/>
            <a:gdLst>
              <a:gd name="connsiteX0" fmla="*/ 6350 w 25400"/>
              <a:gd name="connsiteY0" fmla="*/ 6350 h 3780028"/>
              <a:gd name="connsiteX1" fmla="*/ 6350 w 25400"/>
              <a:gd name="connsiteY1" fmla="*/ 3773677 h 37800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80028">
                <a:moveTo>
                  <a:pt x="6350" y="6350"/>
                </a:moveTo>
                <a:lnTo>
                  <a:pt x="6350" y="3773677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8" name="Freeform 3"/>
          <p:cNvSpPr/>
          <p:nvPr/>
        </p:nvSpPr>
        <p:spPr>
          <a:xfrm>
            <a:off x="3437516" y="2620608"/>
            <a:ext cx="2149961" cy="22412"/>
          </a:xfrm>
          <a:custGeom>
            <a:avLst/>
            <a:gdLst>
              <a:gd name="connsiteX0" fmla="*/ 6350 w 2436622"/>
              <a:gd name="connsiteY0" fmla="*/ 6350 h 25400"/>
              <a:gd name="connsiteX1" fmla="*/ 2430271 w 243662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36622" h="25400">
                <a:moveTo>
                  <a:pt x="6350" y="6350"/>
                </a:moveTo>
                <a:lnTo>
                  <a:pt x="2430271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9" name="Freeform 3"/>
          <p:cNvSpPr/>
          <p:nvPr/>
        </p:nvSpPr>
        <p:spPr>
          <a:xfrm>
            <a:off x="5576270" y="2203076"/>
            <a:ext cx="22412" cy="3335319"/>
          </a:xfrm>
          <a:custGeom>
            <a:avLst/>
            <a:gdLst>
              <a:gd name="connsiteX0" fmla="*/ 6350 w 25400"/>
              <a:gd name="connsiteY0" fmla="*/ 6350 h 3780028"/>
              <a:gd name="connsiteX1" fmla="*/ 6350 w 25400"/>
              <a:gd name="connsiteY1" fmla="*/ 3773677 h 37800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80028">
                <a:moveTo>
                  <a:pt x="6350" y="6350"/>
                </a:moveTo>
                <a:lnTo>
                  <a:pt x="6350" y="3773677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0" name="Freeform 3"/>
          <p:cNvSpPr/>
          <p:nvPr/>
        </p:nvSpPr>
        <p:spPr>
          <a:xfrm>
            <a:off x="5837144" y="2203076"/>
            <a:ext cx="2453863" cy="22412"/>
          </a:xfrm>
          <a:custGeom>
            <a:avLst/>
            <a:gdLst>
              <a:gd name="connsiteX0" fmla="*/ 6350 w 2781045"/>
              <a:gd name="connsiteY0" fmla="*/ 6350 h 25400"/>
              <a:gd name="connsiteX1" fmla="*/ 2774696 w 27810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81045" h="25400">
                <a:moveTo>
                  <a:pt x="6350" y="6350"/>
                </a:moveTo>
                <a:lnTo>
                  <a:pt x="2774696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1" name="Freeform 3"/>
          <p:cNvSpPr/>
          <p:nvPr/>
        </p:nvSpPr>
        <p:spPr>
          <a:xfrm>
            <a:off x="5837143" y="2203076"/>
            <a:ext cx="22412" cy="2917788"/>
          </a:xfrm>
          <a:custGeom>
            <a:avLst/>
            <a:gdLst>
              <a:gd name="connsiteX0" fmla="*/ 6350 w 25400"/>
              <a:gd name="connsiteY0" fmla="*/ 6350 h 3306826"/>
              <a:gd name="connsiteX1" fmla="*/ 6350 w 25400"/>
              <a:gd name="connsiteY1" fmla="*/ 3300476 h 33068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306826">
                <a:moveTo>
                  <a:pt x="6350" y="6350"/>
                </a:moveTo>
                <a:lnTo>
                  <a:pt x="6350" y="3300476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2" name="Freeform 3"/>
          <p:cNvSpPr/>
          <p:nvPr/>
        </p:nvSpPr>
        <p:spPr>
          <a:xfrm>
            <a:off x="5837144" y="2620608"/>
            <a:ext cx="2453863" cy="22412"/>
          </a:xfrm>
          <a:custGeom>
            <a:avLst/>
            <a:gdLst>
              <a:gd name="connsiteX0" fmla="*/ 6350 w 2781045"/>
              <a:gd name="connsiteY0" fmla="*/ 6350 h 25400"/>
              <a:gd name="connsiteX1" fmla="*/ 2774696 w 27810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81045" h="25400">
                <a:moveTo>
                  <a:pt x="6350" y="6350"/>
                </a:moveTo>
                <a:lnTo>
                  <a:pt x="2774696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3" name="Freeform 3"/>
          <p:cNvSpPr/>
          <p:nvPr/>
        </p:nvSpPr>
        <p:spPr>
          <a:xfrm>
            <a:off x="788446" y="3038138"/>
            <a:ext cx="2399403" cy="22412"/>
          </a:xfrm>
          <a:custGeom>
            <a:avLst/>
            <a:gdLst>
              <a:gd name="connsiteX0" fmla="*/ 6350 w 2719323"/>
              <a:gd name="connsiteY0" fmla="*/ 6350 h 25400"/>
              <a:gd name="connsiteX1" fmla="*/ 2712974 w 271932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19323" h="25400">
                <a:moveTo>
                  <a:pt x="6350" y="6350"/>
                </a:moveTo>
                <a:lnTo>
                  <a:pt x="2712974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4" name="Freeform 3"/>
          <p:cNvSpPr/>
          <p:nvPr/>
        </p:nvSpPr>
        <p:spPr>
          <a:xfrm>
            <a:off x="1183788" y="2620608"/>
            <a:ext cx="22412" cy="2500256"/>
          </a:xfrm>
          <a:custGeom>
            <a:avLst/>
            <a:gdLst>
              <a:gd name="connsiteX0" fmla="*/ 6350 w 25400"/>
              <a:gd name="connsiteY0" fmla="*/ 6350 h 2833623"/>
              <a:gd name="connsiteX1" fmla="*/ 6350 w 25400"/>
              <a:gd name="connsiteY1" fmla="*/ 2827274 h 2833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833623">
                <a:moveTo>
                  <a:pt x="6350" y="6350"/>
                </a:moveTo>
                <a:lnTo>
                  <a:pt x="6350" y="2827274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5" name="Freeform 3"/>
          <p:cNvSpPr/>
          <p:nvPr/>
        </p:nvSpPr>
        <p:spPr>
          <a:xfrm>
            <a:off x="1944220" y="2620608"/>
            <a:ext cx="22412" cy="2500256"/>
          </a:xfrm>
          <a:custGeom>
            <a:avLst/>
            <a:gdLst>
              <a:gd name="connsiteX0" fmla="*/ 6350 w 25400"/>
              <a:gd name="connsiteY0" fmla="*/ 6350 h 2833623"/>
              <a:gd name="connsiteX1" fmla="*/ 6350 w 25400"/>
              <a:gd name="connsiteY1" fmla="*/ 2827274 h 2833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833623">
                <a:moveTo>
                  <a:pt x="6350" y="6350"/>
                </a:moveTo>
                <a:lnTo>
                  <a:pt x="6350" y="2827274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6" name="Freeform 3"/>
          <p:cNvSpPr/>
          <p:nvPr/>
        </p:nvSpPr>
        <p:spPr>
          <a:xfrm>
            <a:off x="2704652" y="2620608"/>
            <a:ext cx="22412" cy="2500256"/>
          </a:xfrm>
          <a:custGeom>
            <a:avLst/>
            <a:gdLst>
              <a:gd name="connsiteX0" fmla="*/ 6350 w 25400"/>
              <a:gd name="connsiteY0" fmla="*/ 6350 h 2833623"/>
              <a:gd name="connsiteX1" fmla="*/ 6350 w 25400"/>
              <a:gd name="connsiteY1" fmla="*/ 2827274 h 2833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833623">
                <a:moveTo>
                  <a:pt x="6350" y="6350"/>
                </a:moveTo>
                <a:lnTo>
                  <a:pt x="6350" y="2827274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7" name="Freeform 3"/>
          <p:cNvSpPr/>
          <p:nvPr/>
        </p:nvSpPr>
        <p:spPr>
          <a:xfrm>
            <a:off x="3437516" y="3038138"/>
            <a:ext cx="2149961" cy="22412"/>
          </a:xfrm>
          <a:custGeom>
            <a:avLst/>
            <a:gdLst>
              <a:gd name="connsiteX0" fmla="*/ 6350 w 2436622"/>
              <a:gd name="connsiteY0" fmla="*/ 6350 h 25400"/>
              <a:gd name="connsiteX1" fmla="*/ 2430271 w 243662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36622" h="25400">
                <a:moveTo>
                  <a:pt x="6350" y="6350"/>
                </a:moveTo>
                <a:lnTo>
                  <a:pt x="2430271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8" name="Freeform 3"/>
          <p:cNvSpPr/>
          <p:nvPr/>
        </p:nvSpPr>
        <p:spPr>
          <a:xfrm>
            <a:off x="3830842" y="2620608"/>
            <a:ext cx="22412" cy="2500256"/>
          </a:xfrm>
          <a:custGeom>
            <a:avLst/>
            <a:gdLst>
              <a:gd name="connsiteX0" fmla="*/ 6350 w 25400"/>
              <a:gd name="connsiteY0" fmla="*/ 6350 h 2833623"/>
              <a:gd name="connsiteX1" fmla="*/ 6350 w 25400"/>
              <a:gd name="connsiteY1" fmla="*/ 2827274 h 2833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833623">
                <a:moveTo>
                  <a:pt x="6350" y="6350"/>
                </a:moveTo>
                <a:lnTo>
                  <a:pt x="6350" y="2827274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29" name="Freeform 3"/>
          <p:cNvSpPr/>
          <p:nvPr/>
        </p:nvSpPr>
        <p:spPr>
          <a:xfrm>
            <a:off x="4593290" y="2620608"/>
            <a:ext cx="22412" cy="2500256"/>
          </a:xfrm>
          <a:custGeom>
            <a:avLst/>
            <a:gdLst>
              <a:gd name="connsiteX0" fmla="*/ 6350 w 25400"/>
              <a:gd name="connsiteY0" fmla="*/ 6350 h 2833623"/>
              <a:gd name="connsiteX1" fmla="*/ 6350 w 25400"/>
              <a:gd name="connsiteY1" fmla="*/ 2827274 h 2833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833623">
                <a:moveTo>
                  <a:pt x="6350" y="6350"/>
                </a:moveTo>
                <a:lnTo>
                  <a:pt x="6350" y="2827274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30" name="Freeform 3"/>
          <p:cNvSpPr/>
          <p:nvPr/>
        </p:nvSpPr>
        <p:spPr>
          <a:xfrm>
            <a:off x="4986618" y="2620608"/>
            <a:ext cx="22412" cy="2500256"/>
          </a:xfrm>
          <a:custGeom>
            <a:avLst/>
            <a:gdLst>
              <a:gd name="connsiteX0" fmla="*/ 6350 w 25400"/>
              <a:gd name="connsiteY0" fmla="*/ 6350 h 2833623"/>
              <a:gd name="connsiteX1" fmla="*/ 6350 w 25400"/>
              <a:gd name="connsiteY1" fmla="*/ 2827274 h 2833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833623">
                <a:moveTo>
                  <a:pt x="6350" y="6350"/>
                </a:moveTo>
                <a:lnTo>
                  <a:pt x="6350" y="2827274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31" name="Freeform 3"/>
          <p:cNvSpPr/>
          <p:nvPr/>
        </p:nvSpPr>
        <p:spPr>
          <a:xfrm>
            <a:off x="5837144" y="3038138"/>
            <a:ext cx="2453863" cy="22412"/>
          </a:xfrm>
          <a:custGeom>
            <a:avLst/>
            <a:gdLst>
              <a:gd name="connsiteX0" fmla="*/ 6350 w 2781045"/>
              <a:gd name="connsiteY0" fmla="*/ 6350 h 25400"/>
              <a:gd name="connsiteX1" fmla="*/ 2774696 w 27810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81045" h="25400">
                <a:moveTo>
                  <a:pt x="6350" y="6350"/>
                </a:moveTo>
                <a:lnTo>
                  <a:pt x="2774696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24" name="Freeform 3"/>
          <p:cNvSpPr/>
          <p:nvPr/>
        </p:nvSpPr>
        <p:spPr>
          <a:xfrm>
            <a:off x="6230470" y="2620608"/>
            <a:ext cx="22412" cy="2082725"/>
          </a:xfrm>
          <a:custGeom>
            <a:avLst/>
            <a:gdLst>
              <a:gd name="connsiteX0" fmla="*/ 6350 w 25400"/>
              <a:gd name="connsiteY0" fmla="*/ 6350 h 2360422"/>
              <a:gd name="connsiteX1" fmla="*/ 6350 w 25400"/>
              <a:gd name="connsiteY1" fmla="*/ 2354072 h 2360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60422">
                <a:moveTo>
                  <a:pt x="6350" y="6350"/>
                </a:moveTo>
                <a:lnTo>
                  <a:pt x="6350" y="2354072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25" name="Freeform 3"/>
          <p:cNvSpPr/>
          <p:nvPr/>
        </p:nvSpPr>
        <p:spPr>
          <a:xfrm>
            <a:off x="7080997" y="2620608"/>
            <a:ext cx="22412" cy="2082725"/>
          </a:xfrm>
          <a:custGeom>
            <a:avLst/>
            <a:gdLst>
              <a:gd name="connsiteX0" fmla="*/ 6350 w 25400"/>
              <a:gd name="connsiteY0" fmla="*/ 6350 h 2360422"/>
              <a:gd name="connsiteX1" fmla="*/ 6350 w 25400"/>
              <a:gd name="connsiteY1" fmla="*/ 2354072 h 2360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60422">
                <a:moveTo>
                  <a:pt x="6350" y="6350"/>
                </a:moveTo>
                <a:lnTo>
                  <a:pt x="6350" y="2354072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26" name="Freeform 3"/>
          <p:cNvSpPr/>
          <p:nvPr/>
        </p:nvSpPr>
        <p:spPr>
          <a:xfrm>
            <a:off x="7825964" y="2620608"/>
            <a:ext cx="22412" cy="2082725"/>
          </a:xfrm>
          <a:custGeom>
            <a:avLst/>
            <a:gdLst>
              <a:gd name="connsiteX0" fmla="*/ 6350 w 25400"/>
              <a:gd name="connsiteY0" fmla="*/ 6350 h 2360422"/>
              <a:gd name="connsiteX1" fmla="*/ 6350 w 25400"/>
              <a:gd name="connsiteY1" fmla="*/ 2354072 h 2360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60422">
                <a:moveTo>
                  <a:pt x="6350" y="6350"/>
                </a:moveTo>
                <a:lnTo>
                  <a:pt x="6350" y="2354072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28" name="Freeform 3"/>
          <p:cNvSpPr/>
          <p:nvPr/>
        </p:nvSpPr>
        <p:spPr>
          <a:xfrm>
            <a:off x="788446" y="3455670"/>
            <a:ext cx="2399403" cy="22412"/>
          </a:xfrm>
          <a:custGeom>
            <a:avLst/>
            <a:gdLst>
              <a:gd name="connsiteX0" fmla="*/ 6350 w 2719323"/>
              <a:gd name="connsiteY0" fmla="*/ 6350 h 25400"/>
              <a:gd name="connsiteX1" fmla="*/ 2712974 w 271932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19323" h="25400">
                <a:moveTo>
                  <a:pt x="6350" y="6350"/>
                </a:moveTo>
                <a:lnTo>
                  <a:pt x="2712974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29" name="Freeform 3"/>
          <p:cNvSpPr/>
          <p:nvPr/>
        </p:nvSpPr>
        <p:spPr>
          <a:xfrm>
            <a:off x="3437516" y="3455670"/>
            <a:ext cx="2149961" cy="22412"/>
          </a:xfrm>
          <a:custGeom>
            <a:avLst/>
            <a:gdLst>
              <a:gd name="connsiteX0" fmla="*/ 6350 w 2436622"/>
              <a:gd name="connsiteY0" fmla="*/ 6350 h 25400"/>
              <a:gd name="connsiteX1" fmla="*/ 2430271 w 243662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36622" h="25400">
                <a:moveTo>
                  <a:pt x="6350" y="6350"/>
                </a:moveTo>
                <a:lnTo>
                  <a:pt x="2430271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30" name="Freeform 3"/>
          <p:cNvSpPr/>
          <p:nvPr/>
        </p:nvSpPr>
        <p:spPr>
          <a:xfrm>
            <a:off x="5837144" y="3455670"/>
            <a:ext cx="2453863" cy="22412"/>
          </a:xfrm>
          <a:custGeom>
            <a:avLst/>
            <a:gdLst>
              <a:gd name="connsiteX0" fmla="*/ 6350 w 2781045"/>
              <a:gd name="connsiteY0" fmla="*/ 6350 h 25400"/>
              <a:gd name="connsiteX1" fmla="*/ 2774696 w 27810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81045" h="25400">
                <a:moveTo>
                  <a:pt x="6350" y="6350"/>
                </a:moveTo>
                <a:lnTo>
                  <a:pt x="2774696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31" name="Freeform 3"/>
          <p:cNvSpPr/>
          <p:nvPr/>
        </p:nvSpPr>
        <p:spPr>
          <a:xfrm>
            <a:off x="788446" y="3873201"/>
            <a:ext cx="2399403" cy="22412"/>
          </a:xfrm>
          <a:custGeom>
            <a:avLst/>
            <a:gdLst>
              <a:gd name="connsiteX0" fmla="*/ 6350 w 2719323"/>
              <a:gd name="connsiteY0" fmla="*/ 6350 h 25400"/>
              <a:gd name="connsiteX1" fmla="*/ 2712974 w 271932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19323" h="25400">
                <a:moveTo>
                  <a:pt x="6350" y="6350"/>
                </a:moveTo>
                <a:lnTo>
                  <a:pt x="2712974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32" name="Freeform 3"/>
          <p:cNvSpPr/>
          <p:nvPr/>
        </p:nvSpPr>
        <p:spPr>
          <a:xfrm>
            <a:off x="3437516" y="3873201"/>
            <a:ext cx="2149961" cy="22412"/>
          </a:xfrm>
          <a:custGeom>
            <a:avLst/>
            <a:gdLst>
              <a:gd name="connsiteX0" fmla="*/ 6350 w 2436622"/>
              <a:gd name="connsiteY0" fmla="*/ 6350 h 25400"/>
              <a:gd name="connsiteX1" fmla="*/ 2430271 w 243662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36622" h="25400">
                <a:moveTo>
                  <a:pt x="6350" y="6350"/>
                </a:moveTo>
                <a:lnTo>
                  <a:pt x="2430271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33" name="Freeform 3"/>
          <p:cNvSpPr/>
          <p:nvPr/>
        </p:nvSpPr>
        <p:spPr>
          <a:xfrm>
            <a:off x="5837144" y="3873201"/>
            <a:ext cx="2453863" cy="22412"/>
          </a:xfrm>
          <a:custGeom>
            <a:avLst/>
            <a:gdLst>
              <a:gd name="connsiteX0" fmla="*/ 6350 w 2781045"/>
              <a:gd name="connsiteY0" fmla="*/ 6350 h 25400"/>
              <a:gd name="connsiteX1" fmla="*/ 2774696 w 27810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81045" h="25400">
                <a:moveTo>
                  <a:pt x="6350" y="6350"/>
                </a:moveTo>
                <a:lnTo>
                  <a:pt x="2774696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34" name="Freeform 3"/>
          <p:cNvSpPr/>
          <p:nvPr/>
        </p:nvSpPr>
        <p:spPr>
          <a:xfrm>
            <a:off x="788446" y="4275267"/>
            <a:ext cx="2399403" cy="22412"/>
          </a:xfrm>
          <a:custGeom>
            <a:avLst/>
            <a:gdLst>
              <a:gd name="connsiteX0" fmla="*/ 6350 w 2719323"/>
              <a:gd name="connsiteY0" fmla="*/ 6350 h 25400"/>
              <a:gd name="connsiteX1" fmla="*/ 2712974 w 271932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19323" h="25400">
                <a:moveTo>
                  <a:pt x="6350" y="6350"/>
                </a:moveTo>
                <a:lnTo>
                  <a:pt x="2712974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35" name="Freeform 3"/>
          <p:cNvSpPr/>
          <p:nvPr/>
        </p:nvSpPr>
        <p:spPr>
          <a:xfrm>
            <a:off x="3437516" y="4275267"/>
            <a:ext cx="2149961" cy="22412"/>
          </a:xfrm>
          <a:custGeom>
            <a:avLst/>
            <a:gdLst>
              <a:gd name="connsiteX0" fmla="*/ 6350 w 2436622"/>
              <a:gd name="connsiteY0" fmla="*/ 6350 h 25400"/>
              <a:gd name="connsiteX1" fmla="*/ 2430271 w 243662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36622" h="25400">
                <a:moveTo>
                  <a:pt x="6350" y="6350"/>
                </a:moveTo>
                <a:lnTo>
                  <a:pt x="2430271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36" name="Freeform 3"/>
          <p:cNvSpPr/>
          <p:nvPr/>
        </p:nvSpPr>
        <p:spPr>
          <a:xfrm>
            <a:off x="5837144" y="4275267"/>
            <a:ext cx="2453863" cy="22412"/>
          </a:xfrm>
          <a:custGeom>
            <a:avLst/>
            <a:gdLst>
              <a:gd name="connsiteX0" fmla="*/ 6350 w 2781045"/>
              <a:gd name="connsiteY0" fmla="*/ 6350 h 25400"/>
              <a:gd name="connsiteX1" fmla="*/ 2774696 w 27810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81045" h="25400">
                <a:moveTo>
                  <a:pt x="6350" y="6350"/>
                </a:moveTo>
                <a:lnTo>
                  <a:pt x="2774696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37" name="Freeform 3"/>
          <p:cNvSpPr/>
          <p:nvPr/>
        </p:nvSpPr>
        <p:spPr>
          <a:xfrm>
            <a:off x="788446" y="4692127"/>
            <a:ext cx="2399403" cy="22412"/>
          </a:xfrm>
          <a:custGeom>
            <a:avLst/>
            <a:gdLst>
              <a:gd name="connsiteX0" fmla="*/ 6350 w 2719323"/>
              <a:gd name="connsiteY0" fmla="*/ 6350 h 25400"/>
              <a:gd name="connsiteX1" fmla="*/ 2712974 w 271932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19323" h="25400">
                <a:moveTo>
                  <a:pt x="6350" y="6350"/>
                </a:moveTo>
                <a:lnTo>
                  <a:pt x="2712974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38" name="Freeform 3"/>
          <p:cNvSpPr/>
          <p:nvPr/>
        </p:nvSpPr>
        <p:spPr>
          <a:xfrm>
            <a:off x="3437516" y="4692127"/>
            <a:ext cx="2149961" cy="22412"/>
          </a:xfrm>
          <a:custGeom>
            <a:avLst/>
            <a:gdLst>
              <a:gd name="connsiteX0" fmla="*/ 6350 w 2436622"/>
              <a:gd name="connsiteY0" fmla="*/ 6350 h 25400"/>
              <a:gd name="connsiteX1" fmla="*/ 2430271 w 243662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36622" h="25400">
                <a:moveTo>
                  <a:pt x="6350" y="6350"/>
                </a:moveTo>
                <a:lnTo>
                  <a:pt x="2430271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39" name="Freeform 3"/>
          <p:cNvSpPr/>
          <p:nvPr/>
        </p:nvSpPr>
        <p:spPr>
          <a:xfrm>
            <a:off x="5837144" y="4692127"/>
            <a:ext cx="2453863" cy="22412"/>
          </a:xfrm>
          <a:custGeom>
            <a:avLst/>
            <a:gdLst>
              <a:gd name="connsiteX0" fmla="*/ 6350 w 2781045"/>
              <a:gd name="connsiteY0" fmla="*/ 6350 h 25400"/>
              <a:gd name="connsiteX1" fmla="*/ 2774696 w 27810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81045" h="25400">
                <a:moveTo>
                  <a:pt x="6350" y="6350"/>
                </a:moveTo>
                <a:lnTo>
                  <a:pt x="2774696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40" name="Freeform 3"/>
          <p:cNvSpPr/>
          <p:nvPr/>
        </p:nvSpPr>
        <p:spPr>
          <a:xfrm>
            <a:off x="788446" y="5109658"/>
            <a:ext cx="2399403" cy="22412"/>
          </a:xfrm>
          <a:custGeom>
            <a:avLst/>
            <a:gdLst>
              <a:gd name="connsiteX0" fmla="*/ 6350 w 2719323"/>
              <a:gd name="connsiteY0" fmla="*/ 6350 h 25400"/>
              <a:gd name="connsiteX1" fmla="*/ 2712974 w 271932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19323" h="25400">
                <a:moveTo>
                  <a:pt x="6350" y="6350"/>
                </a:moveTo>
                <a:lnTo>
                  <a:pt x="2712974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41" name="Freeform 3"/>
          <p:cNvSpPr/>
          <p:nvPr/>
        </p:nvSpPr>
        <p:spPr>
          <a:xfrm>
            <a:off x="3437516" y="5109658"/>
            <a:ext cx="2149961" cy="22412"/>
          </a:xfrm>
          <a:custGeom>
            <a:avLst/>
            <a:gdLst>
              <a:gd name="connsiteX0" fmla="*/ 6350 w 2436622"/>
              <a:gd name="connsiteY0" fmla="*/ 6350 h 25400"/>
              <a:gd name="connsiteX1" fmla="*/ 2430271 w 243662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36622" h="25400">
                <a:moveTo>
                  <a:pt x="6350" y="6350"/>
                </a:moveTo>
                <a:lnTo>
                  <a:pt x="2430271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42" name="Freeform 3"/>
          <p:cNvSpPr/>
          <p:nvPr/>
        </p:nvSpPr>
        <p:spPr>
          <a:xfrm>
            <a:off x="5837144" y="5109658"/>
            <a:ext cx="2453863" cy="22412"/>
          </a:xfrm>
          <a:custGeom>
            <a:avLst/>
            <a:gdLst>
              <a:gd name="connsiteX0" fmla="*/ 6350 w 2781045"/>
              <a:gd name="connsiteY0" fmla="*/ 6350 h 25400"/>
              <a:gd name="connsiteX1" fmla="*/ 2774696 w 278104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81045" h="25400">
                <a:moveTo>
                  <a:pt x="6350" y="6350"/>
                </a:moveTo>
                <a:lnTo>
                  <a:pt x="2774696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1043" name="Freeform 3"/>
          <p:cNvSpPr/>
          <p:nvPr/>
        </p:nvSpPr>
        <p:spPr>
          <a:xfrm>
            <a:off x="3437516" y="5527188"/>
            <a:ext cx="2149961" cy="22412"/>
          </a:xfrm>
          <a:custGeom>
            <a:avLst/>
            <a:gdLst>
              <a:gd name="connsiteX0" fmla="*/ 6350 w 2436622"/>
              <a:gd name="connsiteY0" fmla="*/ 6350 h 25400"/>
              <a:gd name="connsiteX1" fmla="*/ 2430271 w 243662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36622" h="25400">
                <a:moveTo>
                  <a:pt x="6350" y="6350"/>
                </a:moveTo>
                <a:lnTo>
                  <a:pt x="2430271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735" y="907677"/>
            <a:ext cx="7563971" cy="93008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86971" y="952500"/>
            <a:ext cx="6455935" cy="116185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41"/>
              </a:lnSpc>
              <a:tabLst>
                <a:tab pos="1232713" algn="l"/>
              </a:tabLst>
            </a:pPr>
            <a:r>
              <a:rPr lang="en-US" altLang="zh-CN" sz="1588" dirty="0"/>
              <a:t>	</a:t>
            </a: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altLang="zh-CN" sz="3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zh-CN" sz="3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altLang="zh-CN" sz="3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altLang="zh-CN" sz="3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en-US" altLang="zh-CN" sz="3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altLang="zh-CN" sz="31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77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dfa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530"/>
              </a:lnSpc>
              <a:tabLst>
                <a:tab pos="1232713" algn="l"/>
              </a:tabLst>
            </a:pP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b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b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dfa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altLang="zh-CN" sz="24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72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đương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2655794" y="5165912"/>
            <a:ext cx="2345514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  <a:tabLst>
                <a:tab pos="1389604" algn="l"/>
                <a:tab pos="1557701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765"/>
              </a:lnSpc>
              <a:tabLst>
                <a:tab pos="1389604" algn="l"/>
                <a:tab pos="1557701" algn="l"/>
              </a:tabLst>
            </a:pPr>
            <a:r>
              <a:rPr lang="en-US" altLang="zh-CN" sz="1588" dirty="0"/>
              <a:t>		</a:t>
            </a:r>
            <a:endParaRPr lang="en-US" altLang="zh-CN" sz="1233" dirty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5" name="TextBox 1"/>
          <p:cNvSpPr txBox="1"/>
          <p:nvPr/>
        </p:nvSpPr>
        <p:spPr>
          <a:xfrm>
            <a:off x="1512794" y="5165912"/>
            <a:ext cx="94256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4672853" y="4751294"/>
            <a:ext cx="22762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5916706" y="4336677"/>
            <a:ext cx="1621598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  <a:tabLst>
                <a:tab pos="672389" algn="l"/>
              </a:tabLst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265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5065059" y="4336677"/>
            <a:ext cx="22762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3518647" y="4336677"/>
            <a:ext cx="657231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3265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2790265" y="4336677"/>
            <a:ext cx="22762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874059" y="4336677"/>
            <a:ext cx="1449115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265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7911353" y="3518647"/>
            <a:ext cx="22762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5916706" y="3518648"/>
            <a:ext cx="1846018" cy="8156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  <a:tabLst>
                <a:tab pos="1243919" algn="l"/>
              </a:tabLst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265"/>
              </a:lnSpc>
              <a:tabLst>
                <a:tab pos="1243919" algn="l"/>
              </a:tabLst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0"/>
              </a:lnSpc>
              <a:tabLst>
                <a:tab pos="1243919" algn="l"/>
              </a:tabLst>
            </a:pPr>
            <a:r>
              <a:rPr lang="en-US" altLang="zh-CN" sz="1588" dirty="0"/>
              <a:t>	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4672853" y="3518647"/>
            <a:ext cx="657231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3518647" y="3518647"/>
            <a:ext cx="657231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265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2028265" y="3518647"/>
            <a:ext cx="589905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3265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874059" y="3518647"/>
            <a:ext cx="657231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265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7911353" y="3092824"/>
            <a:ext cx="22762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7160559" y="3092824"/>
            <a:ext cx="22762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5916706" y="3092824"/>
            <a:ext cx="657231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3518648" y="3092824"/>
            <a:ext cx="187871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2790265" y="3092824"/>
            <a:ext cx="22762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2028265" y="3092824"/>
            <a:ext cx="22762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874059" y="3092824"/>
            <a:ext cx="657231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7911353" y="2655795"/>
            <a:ext cx="123432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l-GR" altLang="zh-CN" sz="2118" dirty="0">
                <a:solidFill>
                  <a:srgbClr val="00009A"/>
                </a:solidFill>
                <a:cs typeface="Times New Roman" pitchFamily="18" charset="0"/>
              </a:rPr>
              <a:t>ε</a:t>
            </a:r>
            <a:endParaRPr lang="en-US" altLang="zh-CN" sz="2118" dirty="0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6" name="TextBox 1"/>
          <p:cNvSpPr txBox="1"/>
          <p:nvPr/>
        </p:nvSpPr>
        <p:spPr>
          <a:xfrm>
            <a:off x="7160559" y="2678207"/>
            <a:ext cx="136256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6308912" y="2678207"/>
            <a:ext cx="136256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4672854" y="2655795"/>
            <a:ext cx="559449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   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118" dirty="0">
                <a:solidFill>
                  <a:srgbClr val="00009A"/>
                </a:solidFill>
                <a:cs typeface="Times New Roman" pitchFamily="18" charset="0"/>
              </a:rPr>
              <a:t>ε</a:t>
            </a:r>
            <a:endParaRPr lang="en-US" altLang="zh-CN" sz="2118" dirty="0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9" name="TextBox 1"/>
          <p:cNvSpPr txBox="1"/>
          <p:nvPr/>
        </p:nvSpPr>
        <p:spPr>
          <a:xfrm>
            <a:off x="3910853" y="2678207"/>
            <a:ext cx="136256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2790265" y="2655795"/>
            <a:ext cx="123432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l-GR" altLang="zh-CN" sz="2118" dirty="0">
                <a:solidFill>
                  <a:srgbClr val="00009A"/>
                </a:solidFill>
                <a:cs typeface="Times New Roman" pitchFamily="18" charset="0"/>
              </a:rPr>
              <a:t>ε</a:t>
            </a:r>
            <a:endParaRPr lang="en-US" altLang="zh-CN" sz="2118" dirty="0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1" name="TextBox 1"/>
          <p:cNvSpPr txBox="1"/>
          <p:nvPr/>
        </p:nvSpPr>
        <p:spPr>
          <a:xfrm>
            <a:off x="2028265" y="2678207"/>
            <a:ext cx="136256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1266265" y="2678207"/>
            <a:ext cx="136256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</a:pP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6667500" y="2263588"/>
            <a:ext cx="790281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4112559" y="2263588"/>
            <a:ext cx="790281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1591236" y="2263588"/>
            <a:ext cx="790281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US" altLang="zh-CN" sz="2118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en-US" altLang="zh-CN" sz="2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8" i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414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39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2400"/>
              </a:spcAft>
              <a:buClr>
                <a:schemeClr val="accent2"/>
              </a:buClr>
              <a:buFont typeface="Wingdings" pitchFamily="2" charset="2"/>
              <a:buChar char="v"/>
              <a:tabLst>
                <a:tab pos="4749800" algn="l"/>
              </a:tabLst>
              <a:defRPr/>
            </a:pPr>
            <a:r>
              <a:rPr lang="en-US" sz="2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một bảng chữ cái </a:t>
            </a:r>
            <a:r>
              <a:rPr lang="vi-VN" sz="2200" dirty="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Σ 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= {a</a:t>
            </a:r>
            <a:r>
              <a:rPr lang="vi-VN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a</a:t>
            </a:r>
            <a:r>
              <a:rPr lang="vi-VN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…, a</a:t>
            </a:r>
            <a:r>
              <a:rPr lang="vi-VN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khi đó ngôn ngữ chính qui được định nghĩa đệ qui:</a:t>
            </a:r>
          </a:p>
          <a:p>
            <a:pPr marL="966788" indent="-457200" defTabSz="900113"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 ngôn ngữ 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Ø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và 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{a</a:t>
            </a:r>
            <a:r>
              <a:rPr lang="vi-VN" sz="2200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vi-VN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 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 = 1, 2, …, n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là các ngôn ngữ chính qui trên 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endParaRPr lang="vi-VN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66788" indent="-457200" defTabSz="900113"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 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và 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hai ngôn ngữ chính qui trên </a:t>
            </a:r>
            <a:r>
              <a:rPr lang="vi-VN" sz="2200" dirty="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vi-VN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b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 </a:t>
            </a:r>
            <a:r>
              <a:rPr lang="vi-VN" sz="2200" dirty="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∪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S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R.S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và 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R*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(hay </a:t>
            </a:r>
            <a:r>
              <a:rPr lang="vi-VN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S*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 cũng là các ngôn ngữ chính qui trên </a:t>
            </a:r>
            <a:r>
              <a:rPr lang="vi-VN" sz="2200" dirty="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endParaRPr lang="vi-VN" sz="22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966788" indent="-457200" defTabSz="900113"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 còn ngôn ngữ chính qui nào khác trên </a:t>
            </a:r>
            <a:r>
              <a:rPr lang="vi-VN" sz="2200" dirty="0" smtClean="0">
                <a:solidFill>
                  <a:srgbClr val="7030A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vi-VN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nằm ngoài định nghĩa trên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332656"/>
            <a:ext cx="8784976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r>
              <a:rPr lang="vi-VN" sz="2400" b="1" dirty="0" smtClean="0">
                <a:solidFill>
                  <a:srgbClr val="C00000"/>
                </a:solidFill>
              </a:rPr>
              <a:t>gôn ngữ chính qui – </a:t>
            </a:r>
            <a:r>
              <a:rPr lang="vi-VN" sz="2400" b="1" i="1" dirty="0" smtClean="0">
                <a:solidFill>
                  <a:srgbClr val="C00000"/>
                </a:solidFill>
              </a:rPr>
              <a:t>Regular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484784"/>
            <a:ext cx="835292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= {a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…, a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}, khi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đệ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qui:</a:t>
            </a:r>
          </a:p>
          <a:p>
            <a:pPr marL="539750" indent="-457200" defTabSz="900113"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Ø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Ø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{a}</a:t>
            </a:r>
          </a:p>
          <a:p>
            <a:pPr marL="539750" indent="-457200" defTabSz="900113"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r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R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84250" indent="-45720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 + s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R 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∪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</a:t>
            </a:r>
          </a:p>
          <a:p>
            <a:pPr marL="984250" indent="-45720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r.s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R.S</a:t>
            </a:r>
          </a:p>
          <a:p>
            <a:pPr marL="984250" indent="-45720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r* (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s*)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R* (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S*)</a:t>
            </a:r>
          </a:p>
          <a:p>
            <a:pPr marL="539750" indent="-457200" defTabSz="900113">
              <a:spcAft>
                <a:spcPts val="1000"/>
              </a:spcAft>
              <a:buClr>
                <a:schemeClr val="accent2"/>
              </a:buClr>
              <a:buFont typeface="+mj-lt"/>
              <a:buAutoNum type="arabicPeriod" startAt="3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còn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nào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nằm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ngoài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trên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33772" y="404664"/>
            <a:ext cx="8820472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Định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nghĩa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về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biểu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thức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chính</a:t>
            </a:r>
            <a:r>
              <a:rPr lang="fr-FR" sz="2400" b="1" dirty="0" smtClean="0">
                <a:solidFill>
                  <a:srgbClr val="C00000"/>
                </a:solidFill>
              </a:rPr>
              <a:t> qui – </a:t>
            </a:r>
            <a:r>
              <a:rPr lang="fr-FR" sz="2400" b="1" i="1" dirty="0" smtClean="0">
                <a:solidFill>
                  <a:srgbClr val="C00000"/>
                </a:solidFill>
              </a:rPr>
              <a:t>Regular </a:t>
            </a:r>
            <a:r>
              <a:rPr lang="fr-FR" sz="2400" b="1" i="1" dirty="0" err="1" smtClean="0">
                <a:solidFill>
                  <a:srgbClr val="C00000"/>
                </a:solidFill>
              </a:rPr>
              <a:t>expresions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268760"/>
            <a:ext cx="820891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gặp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baseline="-25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hết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spc="-5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000" spc="-5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fr-FR" sz="2000" spc="-5" baseline="-25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spc="-5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fr-FR" sz="2000" spc="-5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a</a:t>
            </a:r>
            <a:r>
              <a:rPr lang="fr-FR" sz="2000" spc="-5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spc="-5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) = </a:t>
            </a:r>
            <a:r>
              <a:rPr lang="fr-FR" sz="2000" spc="-5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fr-FR" sz="2000" spc="-5" baseline="-25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spc="-5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∊</a:t>
            </a:r>
            <a:r>
              <a:rPr lang="fr-FR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F</a:t>
            </a:r>
          </a:p>
          <a:p>
            <a:pPr marL="1435100" indent="-450850" defTabSz="900113">
              <a:buClr>
                <a:schemeClr val="accent2"/>
              </a:buClr>
              <a:buFont typeface="Wingdings" pitchFamily="2" charset="2"/>
              <a:buChar char="Ø"/>
              <a:tabLst>
                <a:tab pos="3594100" algn="l"/>
              </a:tabLst>
              <a:defRPr/>
            </a:pPr>
            <a:r>
              <a:rPr lang="fr-FR" sz="20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  <a:endParaRPr lang="fr-FR" sz="2000" spc="-5" baseline="-25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Bef>
                <a:spcPts val="1200"/>
              </a:spcBef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hết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000" spc="-5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fr-FR" sz="2000" spc="-5" baseline="-25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spc="-5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fr-FR" sz="20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a</a:t>
            </a:r>
            <a:r>
              <a:rPr lang="fr-FR" sz="2000" spc="-5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 = </a:t>
            </a:r>
            <a:r>
              <a:rPr lang="fr-FR" sz="2000" spc="-5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fr-FR" sz="2000" spc="-5" baseline="-25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spc="-5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ea typeface="Cambria Math"/>
                <a:cs typeface="Arial" pitchFamily="34" charset="0"/>
              </a:rPr>
              <a:t>∉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F</a:t>
            </a:r>
          </a:p>
          <a:p>
            <a:pPr marL="1435100" indent="-450850" defTabSz="900113">
              <a:buClr>
                <a:schemeClr val="accent2"/>
              </a:buClr>
              <a:buFont typeface="Wingdings" pitchFamily="2" charset="2"/>
              <a:buChar char="Ø"/>
              <a:tabLst>
                <a:tab pos="3594100" algn="l"/>
              </a:tabLst>
              <a:defRPr/>
            </a:pPr>
            <a:r>
              <a:rPr lang="fr-FR" sz="20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  <a:endParaRPr lang="fr-FR" sz="2000" spc="-5" baseline="-25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Bef>
                <a:spcPts val="1200"/>
              </a:spcBef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000" spc="-5" baseline="-25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fr-FR" sz="2000" spc="-5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(j ≤ n)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(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q</a:t>
            </a:r>
            <a:r>
              <a:rPr lang="fr-FR" sz="2000" baseline="-25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j</a:t>
            </a:r>
            <a:r>
              <a:rPr lang="fr-FR" sz="2000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-i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,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a</a:t>
            </a:r>
            <a:r>
              <a:rPr lang="fr-FR" sz="2000" baseline="-25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j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Cambria Math"/>
                <a:cs typeface="Arial" pitchFamily="34" charset="0"/>
              </a:rPr>
              <a:t>)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xác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định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ea typeface="Cambria Math"/>
              <a:cs typeface="Arial" pitchFamily="34" charset="0"/>
            </a:endParaRPr>
          </a:p>
          <a:p>
            <a:pPr marL="1435100" indent="-450850" defTabSz="900113"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594100" algn="l"/>
              </a:tabLst>
              <a:defRPr/>
            </a:pPr>
            <a:r>
              <a:rPr lang="fr-FR" sz="20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</a:p>
          <a:p>
            <a:pPr marL="990600" indent="-450850" defTabSz="900113">
              <a:spcBef>
                <a:spcPts val="1200"/>
              </a:spcBef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endParaRPr lang="fr-FR" sz="2000" baseline="-25000" dirty="0" smtClean="0">
              <a:solidFill>
                <a:srgbClr val="37441C"/>
              </a:solidFill>
              <a:latin typeface="Arial" pitchFamily="34" charset="0"/>
              <a:ea typeface="Cambria Math"/>
              <a:cs typeface="Arial" pitchFamily="34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79512" y="260648"/>
            <a:ext cx="8352928" cy="697810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vi-VN" b="1" dirty="0" smtClean="0">
                <a:solidFill>
                  <a:srgbClr val="C00000"/>
                </a:solidFill>
              </a:rPr>
              <a:t>Hoạt động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vi-VN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b="1" dirty="0" smtClean="0">
                <a:solidFill>
                  <a:srgbClr val="C00000"/>
                </a:solidFill>
              </a:rPr>
              <a:t>dừng khi nào?</a:t>
            </a:r>
            <a:endParaRPr lang="vi-VN" b="1" i="1" dirty="0" smtClean="0">
              <a:solidFill>
                <a:srgbClr val="C0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547664" y="4365104"/>
            <a:ext cx="6192688" cy="1728192"/>
            <a:chOff x="1547664" y="4365104"/>
            <a:chExt cx="6192688" cy="1728192"/>
          </a:xfrm>
        </p:grpSpPr>
        <p:grpSp>
          <p:nvGrpSpPr>
            <p:cNvPr id="2" name="Group 68"/>
            <p:cNvGrpSpPr/>
            <p:nvPr/>
          </p:nvGrpSpPr>
          <p:grpSpPr>
            <a:xfrm>
              <a:off x="1547664" y="4365104"/>
              <a:ext cx="6192688" cy="1728192"/>
              <a:chOff x="755576" y="3789040"/>
              <a:chExt cx="6192688" cy="172819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475656" y="4869160"/>
                <a:ext cx="648072" cy="64807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0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475656" y="3789040"/>
                <a:ext cx="648072" cy="5040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a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1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1" idx="0"/>
                <a:endCxn id="12" idx="4"/>
              </p:cNvCxnSpPr>
              <p:nvPr/>
            </p:nvCxnSpPr>
            <p:spPr>
              <a:xfrm flipV="1">
                <a:off x="1799692" y="4293096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6"/>
                <a:endCxn id="28" idx="2"/>
              </p:cNvCxnSpPr>
              <p:nvPr/>
            </p:nvCxnSpPr>
            <p:spPr>
              <a:xfrm>
                <a:off x="2123728" y="5193196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483768" y="4869160"/>
                <a:ext cx="648072" cy="64807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1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483768" y="3789040"/>
                <a:ext cx="648072" cy="5040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a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2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cxnSp>
            <p:nvCxnSpPr>
              <p:cNvPr id="30" name="Straight Arrow Connector 29"/>
              <p:cNvCxnSpPr>
                <a:stCxn id="28" idx="0"/>
                <a:endCxn id="29" idx="4"/>
              </p:cNvCxnSpPr>
              <p:nvPr/>
            </p:nvCxnSpPr>
            <p:spPr>
              <a:xfrm flipV="1">
                <a:off x="2807804" y="4293096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8" idx="6"/>
              </p:cNvCxnSpPr>
              <p:nvPr/>
            </p:nvCxnSpPr>
            <p:spPr>
              <a:xfrm>
                <a:off x="3131840" y="5193196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491880" y="3789040"/>
                <a:ext cx="648072" cy="5040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a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3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cxnSp>
            <p:nvCxnSpPr>
              <p:cNvPr id="35" name="Straight Arrow Connector 34"/>
              <p:cNvCxnSpPr>
                <a:endCxn id="34" idx="4"/>
              </p:cNvCxnSpPr>
              <p:nvPr/>
            </p:nvCxnSpPr>
            <p:spPr>
              <a:xfrm flipV="1">
                <a:off x="3815916" y="4293096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91880" y="4869160"/>
                <a:ext cx="648072" cy="64807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2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cxnSp>
            <p:nvCxnSpPr>
              <p:cNvPr id="52" name="Straight Arrow Connector 51"/>
              <p:cNvCxnSpPr>
                <a:stCxn id="51" idx="6"/>
              </p:cNvCxnSpPr>
              <p:nvPr/>
            </p:nvCxnSpPr>
            <p:spPr>
              <a:xfrm>
                <a:off x="4139952" y="5193196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endCxn id="57" idx="2"/>
              </p:cNvCxnSpPr>
              <p:nvPr/>
            </p:nvCxnSpPr>
            <p:spPr>
              <a:xfrm>
                <a:off x="4932040" y="5193196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5292080" y="4869160"/>
                <a:ext cx="648072" cy="64807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endParaRPr lang="fr-FR" dirty="0">
                  <a:solidFill>
                    <a:srgbClr val="37441C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292080" y="3789040"/>
                <a:ext cx="648072" cy="5040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smtClean="0">
                    <a:solidFill>
                      <a:srgbClr val="37441C"/>
                    </a:solidFill>
                  </a:rPr>
                  <a:t>a</a:t>
                </a:r>
                <a:r>
                  <a:rPr lang="fr-FR" baseline="-25000" dirty="0" smtClean="0">
                    <a:solidFill>
                      <a:srgbClr val="37441C"/>
                    </a:solidFill>
                  </a:rPr>
                  <a:t>n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cxnSp>
            <p:nvCxnSpPr>
              <p:cNvPr id="59" name="Straight Arrow Connector 58"/>
              <p:cNvCxnSpPr>
                <a:stCxn id="57" idx="0"/>
                <a:endCxn id="58" idx="4"/>
              </p:cNvCxnSpPr>
              <p:nvPr/>
            </p:nvCxnSpPr>
            <p:spPr>
              <a:xfrm flipV="1">
                <a:off x="5616116" y="4293096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7" idx="6"/>
              </p:cNvCxnSpPr>
              <p:nvPr/>
            </p:nvCxnSpPr>
            <p:spPr>
              <a:xfrm>
                <a:off x="5940152" y="5193196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5220072" y="4941168"/>
                <a:ext cx="792088" cy="5040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noProof="1" smtClean="0">
                    <a:solidFill>
                      <a:srgbClr val="37441C"/>
                    </a:solidFill>
                  </a:rPr>
                  <a:t>q</a:t>
                </a:r>
                <a:r>
                  <a:rPr lang="fr-FR" baseline="-25000" noProof="1" smtClean="0">
                    <a:solidFill>
                      <a:srgbClr val="37441C"/>
                    </a:solidFill>
                  </a:rPr>
                  <a:t>n-1</a:t>
                </a:r>
                <a:endParaRPr lang="fr-FR" noProof="1">
                  <a:solidFill>
                    <a:srgbClr val="37441C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300192" y="4869160"/>
                <a:ext cx="648072" cy="64807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dirty="0" err="1" smtClean="0">
                    <a:solidFill>
                      <a:srgbClr val="37441C"/>
                    </a:solidFill>
                  </a:rPr>
                  <a:t>q</a:t>
                </a:r>
                <a:r>
                  <a:rPr lang="fr-FR" baseline="-25000" dirty="0" err="1" smtClean="0">
                    <a:solidFill>
                      <a:srgbClr val="37441C"/>
                    </a:solidFill>
                  </a:rPr>
                  <a:t>n</a:t>
                </a:r>
                <a:endParaRPr lang="fr-FR" dirty="0">
                  <a:solidFill>
                    <a:srgbClr val="37441C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427984" y="3861048"/>
                <a:ext cx="648072" cy="43204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sz="2000" dirty="0" smtClean="0">
                    <a:solidFill>
                      <a:srgbClr val="37441C"/>
                    </a:solidFill>
                  </a:rPr>
                  <a:t>…</a:t>
                </a:r>
                <a:endParaRPr lang="fr-FR" sz="2000" dirty="0">
                  <a:solidFill>
                    <a:srgbClr val="37441C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427984" y="4941168"/>
                <a:ext cx="648072" cy="43204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sz="2000" dirty="0" smtClean="0">
                    <a:solidFill>
                      <a:srgbClr val="37441C"/>
                    </a:solidFill>
                  </a:rPr>
                  <a:t>…</a:t>
                </a:r>
                <a:endParaRPr lang="fr-FR" sz="2000" dirty="0">
                  <a:solidFill>
                    <a:srgbClr val="37441C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55576" y="3789040"/>
                <a:ext cx="936104" cy="5040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fr-FR" i="1" dirty="0" smtClean="0">
                    <a:solidFill>
                      <a:srgbClr val="37441C"/>
                    </a:solidFill>
                  </a:rPr>
                  <a:t>W =</a:t>
                </a:r>
                <a:endParaRPr lang="fr-FR" i="1" dirty="0">
                  <a:solidFill>
                    <a:srgbClr val="37441C"/>
                  </a:solidFill>
                </a:endParaRPr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1907704" y="5805264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35292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= {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P},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2159000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aB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(</a:t>
            </a:r>
            <a:r>
              <a:rPr lang="fr-FR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159000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Ba, 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(</a:t>
            </a:r>
            <a:r>
              <a:rPr lang="fr-FR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159000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181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A, B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89013" indent="-449263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</a:t>
            </a:r>
          </a:p>
          <a:p>
            <a:pPr marL="989013" indent="-449263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2008" y="404664"/>
            <a:ext cx="889248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Định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nghĩa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về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văn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phạm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chính</a:t>
            </a:r>
            <a:r>
              <a:rPr lang="fr-FR" sz="2400" b="1" dirty="0" smtClean="0">
                <a:solidFill>
                  <a:srgbClr val="C00000"/>
                </a:solidFill>
              </a:rPr>
              <a:t> qui 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13690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b="1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b="1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fr-FR" sz="2200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1.1.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khi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khi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</a:t>
            </a:r>
          </a:p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bất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endParaRPr lang="fr-FR" sz="2200" dirty="0" smtClean="0">
              <a:solidFill>
                <a:srgbClr val="37441C"/>
              </a:solidFill>
              <a:latin typeface="Cambria Math"/>
              <a:ea typeface="Cambria Math"/>
              <a:cs typeface="Arial" pitchFamily="34" charset="0"/>
            </a:endParaRPr>
          </a:p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Mọi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từ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đều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chung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« 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tắc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 »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thức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tương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ứng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520" y="404664"/>
            <a:ext cx="8784976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Biểu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diễn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ngôn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ngữ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chính</a:t>
            </a:r>
            <a:r>
              <a:rPr lang="fr-FR" sz="2400" b="1" dirty="0" smtClean="0">
                <a:solidFill>
                  <a:srgbClr val="C00000"/>
                </a:solidFill>
              </a:rPr>
              <a:t> qui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484784"/>
            <a:ext cx="835292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r, s, t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428750" indent="-45720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 + s = s + r</a:t>
            </a:r>
          </a:p>
          <a:p>
            <a:pPr marL="1428750" indent="-45720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(r + s) + t = r + (s + t) </a:t>
            </a:r>
          </a:p>
          <a:p>
            <a:pPr marL="1428750" indent="-45720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 + r = r</a:t>
            </a:r>
          </a:p>
          <a:p>
            <a:pPr marL="1428750" indent="-45720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r.s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).t = r.(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s.t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428750" indent="-45720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r.(s + t) =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r.s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r.t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428750" indent="-45720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(s + t).r =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s.r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t.r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428750" indent="-45720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Ø* =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λ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428750" indent="-45720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(r*)* = r*</a:t>
            </a:r>
          </a:p>
          <a:p>
            <a:pPr marL="1428750" indent="-45720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(r</a:t>
            </a:r>
            <a:r>
              <a:rPr lang="fr-FR" sz="2000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000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r</a:t>
            </a:r>
            <a:r>
              <a:rPr lang="fr-FR" sz="2000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33772" y="404664"/>
            <a:ext cx="8820472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>
                <a:solidFill>
                  <a:srgbClr val="C00000"/>
                </a:solidFill>
              </a:rPr>
              <a:t>T</a:t>
            </a:r>
            <a:r>
              <a:rPr lang="fr-FR" sz="2400" b="1" dirty="0" err="1" smtClean="0">
                <a:solidFill>
                  <a:srgbClr val="C00000"/>
                </a:solidFill>
              </a:rPr>
              <a:t>ính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chất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của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biểu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thức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chính</a:t>
            </a:r>
            <a:r>
              <a:rPr lang="fr-FR" sz="2400" b="1" dirty="0" smtClean="0">
                <a:solidFill>
                  <a:srgbClr val="C00000"/>
                </a:solidFill>
              </a:rPr>
              <a:t> qui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13690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thức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1813" indent="-531813" algn="ctr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 = (01* + 02)1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520" y="476672"/>
            <a:ext cx="889248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1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13690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thức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1813" indent="-531813" algn="ctr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 = (01* + 02)1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520" y="476672"/>
            <a:ext cx="889248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1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3356992"/>
            <a:ext cx="648072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4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Ta </a:t>
            </a:r>
            <a:r>
              <a:rPr lang="fr-FR" sz="24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4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400" dirty="0">
              <a:solidFill>
                <a:srgbClr val="37441C"/>
              </a:solidFill>
              <a:latin typeface="Cambria Math"/>
              <a:ea typeface="Cambria Math"/>
              <a:cs typeface="Arial" pitchFamily="34" charset="0"/>
            </a:endParaRPr>
          </a:p>
          <a:p>
            <a:pPr marL="531813" indent="-449263" defTabSz="900113">
              <a:lnSpc>
                <a:spcPct val="130000"/>
              </a:lnSpc>
              <a:buClr>
                <a:schemeClr val="accent2"/>
              </a:buClr>
              <a:tabLst>
                <a:tab pos="2159000" algn="l"/>
              </a:tabLst>
              <a:defRPr/>
            </a:pPr>
            <a:r>
              <a:rPr lang="fr-FR" sz="24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= {01</a:t>
            </a:r>
            <a:r>
              <a:rPr lang="fr-FR" sz="2400" baseline="30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4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021 | n </a:t>
            </a:r>
            <a:r>
              <a:rPr lang="fr-FR" sz="24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≥</a:t>
            </a:r>
            <a:r>
              <a:rPr lang="fr-FR" sz="24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1}</a:t>
            </a:r>
          </a:p>
        </p:txBody>
      </p:sp>
    </p:spTree>
    <p:extLst>
      <p:ext uri="{BB962C8B-B14F-4D97-AF65-F5344CB8AC3E}">
        <p14:creationId xmlns:p14="http://schemas.microsoft.com/office/powerpoint/2010/main" val="36897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196752"/>
            <a:ext cx="813690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b="1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b="1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fr-FR" sz="2200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1.2.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</a:t>
            </a:r>
          </a:p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97768" y="332656"/>
            <a:ext cx="8676456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Sự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hữu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hạn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của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automat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đoán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nhận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ngôn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ngữ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chính</a:t>
            </a:r>
            <a:r>
              <a:rPr lang="fr-FR" sz="2400" b="1" dirty="0" smtClean="0">
                <a:solidFill>
                  <a:srgbClr val="C00000"/>
                </a:solidFill>
              </a:rPr>
              <a:t> qui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13690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b="1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b="1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fr-FR" sz="2200" b="1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1.3.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2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Kleene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200" b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Mọi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lần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nhân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lặp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ra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NNCQ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5760" y="332656"/>
            <a:ext cx="8820472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Định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lý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về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sự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hữu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hạn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của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ngôn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ngữ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chính</a:t>
            </a:r>
            <a:r>
              <a:rPr lang="fr-FR" b="1" dirty="0" smtClean="0">
                <a:solidFill>
                  <a:srgbClr val="C00000"/>
                </a:solidFill>
              </a:rPr>
              <a:t> qui</a:t>
            </a:r>
            <a:endParaRPr lang="vi-VN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412776"/>
            <a:ext cx="828092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L ={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wab</a:t>
            </a:r>
            <a:r>
              <a:rPr lang="fr-FR" sz="2200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ab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n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≥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0, w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{a, b}*}</a:t>
            </a:r>
          </a:p>
          <a:p>
            <a:pPr marL="539750" indent="-457200" defTabSz="900113">
              <a:spcBef>
                <a:spcPts val="600"/>
              </a:spcBef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ra L(G): G = ({a, b},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P)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2692400" indent="-533400" defTabSz="900113">
              <a:spcBef>
                <a:spcPts val="600"/>
              </a:spcBef>
              <a:buClr>
                <a:schemeClr val="accent2"/>
              </a:buClr>
              <a:tabLst>
                <a:tab pos="28702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 =  {	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aS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2692400" indent="-533400" defTabSz="900113">
              <a:spcBef>
                <a:spcPts val="600"/>
              </a:spcBef>
              <a:buClr>
                <a:schemeClr val="accent2"/>
              </a:buClr>
              <a:tabLst>
                <a:tab pos="28702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S →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bS</a:t>
            </a:r>
          </a:p>
          <a:p>
            <a:pPr marL="2692400" indent="-533400" defTabSz="900113">
              <a:spcBef>
                <a:spcPts val="600"/>
              </a:spcBef>
              <a:buClr>
                <a:schemeClr val="accent2"/>
              </a:buClr>
              <a:tabLst>
                <a:tab pos="28702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S →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2692400" indent="-533400" defTabSz="900113">
              <a:spcBef>
                <a:spcPts val="600"/>
              </a:spcBef>
              <a:buClr>
                <a:schemeClr val="accent2"/>
              </a:buClr>
              <a:tabLst>
                <a:tab pos="28702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bA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2692400" indent="-533400" defTabSz="900113">
              <a:spcBef>
                <a:spcPts val="600"/>
              </a:spcBef>
              <a:buClr>
                <a:schemeClr val="accent2"/>
              </a:buClr>
              <a:tabLst>
                <a:tab pos="28702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aB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2692400" indent="-533400" defTabSz="900113">
              <a:spcBef>
                <a:spcPts val="600"/>
              </a:spcBef>
              <a:buClr>
                <a:schemeClr val="accent2"/>
              </a:buClr>
              <a:tabLst>
                <a:tab pos="28702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B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 }</a:t>
            </a:r>
          </a:p>
          <a:p>
            <a:pPr marL="2692400" indent="-533400" defTabSz="900113">
              <a:spcBef>
                <a:spcPts val="600"/>
              </a:spcBef>
              <a:buClr>
                <a:schemeClr val="accent2"/>
              </a:buClr>
              <a:tabLst>
                <a:tab pos="2870200" algn="l"/>
              </a:tabLst>
              <a:defRPr/>
            </a:pP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{S, A, B}</a:t>
            </a:r>
          </a:p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3147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</a:t>
            </a:r>
          </a:p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3147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7768" y="476672"/>
            <a:ext cx="8820472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2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124744"/>
            <a:ext cx="828092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0" indent="-457200" defTabSz="900113">
              <a:spcBef>
                <a:spcPts val="600"/>
              </a:spcBef>
              <a:buClr>
                <a:schemeClr val="accent2"/>
              </a:buClr>
              <a:buFont typeface="+mj-lt"/>
              <a:buAutoNum type="arabicPeriod" startAt="2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  <a:b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L:</a:t>
            </a:r>
          </a:p>
          <a:p>
            <a:pPr marL="1250950" defTabSz="900113">
              <a:spcBef>
                <a:spcPts val="600"/>
              </a:spcBef>
              <a:buClr>
                <a:schemeClr val="accent2"/>
              </a:buClr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= (Q,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F)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03648" y="2780928"/>
            <a:ext cx="25922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 =  {S, A, B, E}</a:t>
            </a:r>
          </a:p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=  {a, b}</a:t>
            </a:r>
          </a:p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S</a:t>
            </a:r>
          </a:p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F = {E}</a:t>
            </a:r>
          </a:p>
          <a:p>
            <a:pPr marL="622300" indent="-533400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8128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95536" y="4797152"/>
            <a:ext cx="828092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3147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3147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851920" y="2780928"/>
            <a:ext cx="25922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2300" indent="-533400" defTabSz="900113">
              <a:spcBef>
                <a:spcPts val="12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(S, a) = {S, A}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(S, b) = {S}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(A, a) = {B}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(A, b) = {A}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(B, a) = Ø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(B, b) = {E}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51920" y="2780928"/>
            <a:ext cx="187220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2300" indent="-533400" defTabSz="900113">
              <a:spcBef>
                <a:spcPts val="12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(S, a) =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(S, b) =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(A, a) =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(A, b) =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(B, a) =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(B, b) =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084168" y="1359705"/>
            <a:ext cx="266429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8163" indent="-533400" defTabSz="900113">
              <a:lnSpc>
                <a:spcPct val="90000"/>
              </a:lnSpc>
              <a:buClr>
                <a:schemeClr val="accent2"/>
              </a:buClr>
              <a:defRPr/>
            </a:pP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 =  {	S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aS</a:t>
            </a:r>
            <a:endParaRPr lang="fr-FR" sz="16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8163" indent="-533400" defTabSz="900113">
              <a:lnSpc>
                <a:spcPct val="90000"/>
              </a:lnSpc>
              <a:buClr>
                <a:schemeClr val="accent2"/>
              </a:buClr>
              <a:defRPr/>
            </a:pP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S →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bS</a:t>
            </a:r>
            <a:endParaRPr lang="fr-FR" sz="16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8163" indent="-533400" defTabSz="900113">
              <a:lnSpc>
                <a:spcPct val="90000"/>
              </a:lnSpc>
              <a:buClr>
                <a:schemeClr val="accent2"/>
              </a:buClr>
              <a:defRPr/>
            </a:pP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S →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endParaRPr lang="fr-FR" sz="16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8163" indent="-533400" defTabSz="900113">
              <a:lnSpc>
                <a:spcPct val="90000"/>
              </a:lnSpc>
              <a:buClr>
                <a:schemeClr val="accent2"/>
              </a:buClr>
              <a:defRPr/>
            </a:pP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bA</a:t>
            </a:r>
            <a:endParaRPr lang="fr-FR" sz="16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8163" indent="-533400" defTabSz="900113">
              <a:lnSpc>
                <a:spcPct val="90000"/>
              </a:lnSpc>
              <a:buClr>
                <a:schemeClr val="accent2"/>
              </a:buClr>
              <a:defRPr/>
            </a:pP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aB</a:t>
            </a:r>
            <a:endParaRPr lang="fr-FR" sz="16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8163" indent="-533400" defTabSz="900113">
              <a:lnSpc>
                <a:spcPct val="90000"/>
              </a:lnSpc>
              <a:buClr>
                <a:schemeClr val="accent2"/>
              </a:buClr>
              <a:defRPr/>
            </a:pP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B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 }</a:t>
            </a:r>
          </a:p>
          <a:p>
            <a:pPr marL="538163" indent="-533400" defTabSz="900113">
              <a:lnSpc>
                <a:spcPct val="90000"/>
              </a:lnSpc>
              <a:buClr>
                <a:schemeClr val="accent2"/>
              </a:buClr>
              <a:defRPr/>
            </a:pPr>
            <a:r>
              <a:rPr lang="el-GR" sz="16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{S, A, B}</a:t>
            </a:r>
          </a:p>
          <a:p>
            <a:pPr marL="538163" indent="-533400" defTabSz="900113">
              <a:lnSpc>
                <a:spcPct val="90000"/>
              </a:lnSpc>
              <a:buClr>
                <a:schemeClr val="accent2"/>
              </a:buClr>
              <a:defRPr/>
            </a:pPr>
            <a:endParaRPr lang="fr-FR" sz="16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l="14232" t="50000" r="15557" b="40053"/>
          <a:stretch>
            <a:fillRect/>
          </a:stretch>
        </p:blipFill>
        <p:spPr bwMode="auto">
          <a:xfrm>
            <a:off x="1412923" y="5609185"/>
            <a:ext cx="6408712" cy="108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8012" y="196636"/>
            <a:ext cx="8856476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2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1" grpId="0" build="allAtOnce"/>
      <p:bldP spid="12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8092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qui: L = {01</a:t>
            </a:r>
            <a:r>
              <a:rPr lang="fr-FR" sz="2200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021 | n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≥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1}</a:t>
            </a:r>
          </a:p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L:    G = (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635896" y="2996952"/>
            <a:ext cx="25922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=  {0, 1, 2}</a:t>
            </a:r>
          </a:p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 {S, A, B, C}</a:t>
            </a:r>
          </a:p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07704" y="2996952"/>
            <a:ext cx="25922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2300" indent="-533400" defTabSz="900113">
              <a:spcBef>
                <a:spcPts val="12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0A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1A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</a:t>
            </a:r>
          </a:p>
          <a:p>
            <a:pPr marL="622300" indent="-533400" defTabSz="900113">
              <a:spcBef>
                <a:spcPts val="12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0B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2C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9512" y="404664"/>
            <a:ext cx="8784976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smtClean="0">
                <a:solidFill>
                  <a:srgbClr val="C00000"/>
                </a:solidFill>
              </a:rPr>
              <a:t>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1484784"/>
            <a:ext cx="820891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vi-VN" sz="2200" noProof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Cho automat</a:t>
            </a:r>
            <a:r>
              <a:rPr lang="vi-VN" sz="2200" noProof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   </a:t>
            </a:r>
            <a:r>
              <a:rPr lang="vi-VN" sz="2200" noProof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 = (Q, </a:t>
            </a:r>
            <a:r>
              <a:rPr lang="vi-VN" sz="2200" spc="-5" noProof="1" smtClean="0">
                <a:solidFill>
                  <a:srgbClr val="00B0F0"/>
                </a:solidFill>
                <a:latin typeface="Symbol"/>
                <a:cs typeface="Symbol"/>
              </a:rPr>
              <a:t>, </a:t>
            </a:r>
            <a:r>
              <a:rPr lang="vi-VN" sz="2200" noProof="1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vi-VN" sz="2200" noProof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vi-VN" sz="2200" baseline="-25000" noProof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sz="2200" noProof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F)   </a:t>
            </a:r>
            <a:r>
              <a:rPr lang="vi-VN" sz="2200" noProof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với:</a:t>
            </a: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en-US" sz="2200" spc="-5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200" spc="-5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Q </a:t>
            </a:r>
            <a:r>
              <a:rPr lang="vi-VN" sz="2000" spc="-5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={q</a:t>
            </a:r>
            <a:r>
              <a:rPr lang="vi-VN" sz="2000" spc="-5" baseline="-25000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vi-VN" sz="2000" spc="-5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vi-VN" sz="2000" spc="-5" baseline="-25000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vi-VN" sz="2000" spc="-5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vi-VN" sz="2000" spc="-5" baseline="-25000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vi-VN" sz="2000" spc="-5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,…q</a:t>
            </a:r>
            <a:r>
              <a:rPr lang="vi-VN" sz="2000" spc="-5" baseline="-25000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vi-VN" sz="2000" spc="-5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en-US" sz="2200" noProof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200" spc="-5" noProof="1" smtClean="0">
                <a:solidFill>
                  <a:srgbClr val="00B050"/>
                </a:solidFill>
                <a:latin typeface="Symbol"/>
                <a:cs typeface="Symbol"/>
              </a:rPr>
              <a:t></a:t>
            </a:r>
            <a:r>
              <a:rPr lang="vi-VN" sz="2200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000" spc="-5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={a</a:t>
            </a:r>
            <a:r>
              <a:rPr lang="vi-VN" sz="2000" spc="-5" baseline="-25000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vi-VN" sz="2000" spc="-5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a</a:t>
            </a:r>
            <a:r>
              <a:rPr lang="vi-VN" sz="2000" spc="-5" baseline="-25000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vi-VN" sz="2000" spc="-5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a</a:t>
            </a:r>
            <a:r>
              <a:rPr lang="vi-VN" sz="2000" spc="-5" baseline="-25000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vi-VN" sz="2000" spc="-5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…a</a:t>
            </a:r>
            <a:r>
              <a:rPr lang="vi-VN" sz="2000" spc="-5" baseline="-25000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vi-VN" sz="2000" spc="-5" noProof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990600" indent="-450850" defTabSz="900113">
              <a:spcBef>
                <a:spcPts val="1800"/>
              </a:spcBef>
              <a:buClr>
                <a:schemeClr val="accent2"/>
              </a:buClr>
              <a:tabLst>
                <a:tab pos="3594100" algn="l"/>
              </a:tabLst>
              <a:defRPr/>
            </a:pPr>
            <a:r>
              <a:rPr lang="en-US" sz="2000" spc="-5" noProof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vi-VN" sz="2000" spc="-5" noProof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àm chuyển trạng thái có thể được biểu diễn theo bảng:</a:t>
            </a: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tabLst>
                <a:tab pos="3594100" algn="l"/>
              </a:tabLst>
              <a:defRPr/>
            </a:pPr>
            <a:endParaRPr lang="vi-VN" sz="2000" spc="-5" noProof="1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tabLst>
                <a:tab pos="3594100" algn="l"/>
              </a:tabLst>
              <a:defRPr/>
            </a:pPr>
            <a:endParaRPr lang="vi-VN" sz="2000" spc="-5" noProof="1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tabLst>
                <a:tab pos="3594100" algn="l"/>
              </a:tabLst>
              <a:defRPr/>
            </a:pPr>
            <a:endParaRPr lang="vi-VN" sz="2000" spc="-5" noProof="1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tabLst>
                <a:tab pos="3594100" algn="l"/>
              </a:tabLst>
              <a:defRPr/>
            </a:pPr>
            <a:endParaRPr lang="vi-VN" sz="2000" spc="-5" noProof="1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tabLst>
                <a:tab pos="3594100" algn="l"/>
              </a:tabLst>
              <a:defRPr/>
            </a:pPr>
            <a:endParaRPr lang="vi-VN" sz="2000" spc="-5" noProof="1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tabLst>
                <a:tab pos="3594100" algn="l"/>
              </a:tabLst>
              <a:defRPr/>
            </a:pPr>
            <a:endParaRPr lang="vi-VN" sz="2000" spc="-5" noProof="1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tabLst>
                <a:tab pos="3594100" algn="l"/>
              </a:tabLst>
              <a:defRPr/>
            </a:pPr>
            <a:endParaRPr lang="vi-VN" sz="2000" spc="-5" noProof="1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47664" y="343620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vi-VN" sz="2000" noProof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noProof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vi-VN" sz="2000" baseline="-25000" noProof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vi-VN" sz="2000" baseline="-25000" noProof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noProof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vi-VN" sz="2000" baseline="-25000" noProof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noProof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vi-VN" sz="2000" baseline="-25000" noProof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noProof="0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vi-VN" sz="2000" baseline="-25000" noProof="0" smtClean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b="1" noProof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vi-VN" sz="2000" b="1" baseline="-25000" noProof="0" smtClean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noProof="0" smtClean="0">
                          <a:solidFill>
                            <a:srgbClr val="37441C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δ</a:t>
                      </a:r>
                      <a:r>
                        <a:rPr lang="vi-VN" sz="2000" noProof="0" smtClean="0"/>
                        <a:t>(q</a:t>
                      </a:r>
                      <a:r>
                        <a:rPr lang="vi-VN" sz="2000" baseline="-25000" noProof="0" smtClean="0"/>
                        <a:t>0</a:t>
                      </a:r>
                      <a:r>
                        <a:rPr lang="vi-VN" sz="2000" noProof="0" smtClean="0"/>
                        <a:t>,a</a:t>
                      </a:r>
                      <a:r>
                        <a:rPr lang="vi-VN" sz="2000" baseline="-25000" noProof="0" smtClean="0"/>
                        <a:t>1</a:t>
                      </a:r>
                      <a:r>
                        <a:rPr lang="vi-VN" sz="2000" noProof="0" smtClean="0"/>
                        <a:t>)</a:t>
                      </a: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noProof="0" smtClean="0">
                          <a:solidFill>
                            <a:srgbClr val="37441C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δ</a:t>
                      </a:r>
                      <a:r>
                        <a:rPr lang="vi-VN" sz="2000" noProof="0" smtClean="0"/>
                        <a:t>(q</a:t>
                      </a:r>
                      <a:r>
                        <a:rPr lang="vi-VN" sz="2000" baseline="-25000" noProof="0" smtClean="0"/>
                        <a:t>0</a:t>
                      </a:r>
                      <a:r>
                        <a:rPr lang="vi-VN" sz="2000" noProof="0" smtClean="0"/>
                        <a:t>,a</a:t>
                      </a:r>
                      <a:r>
                        <a:rPr lang="vi-VN" sz="2000" baseline="-25000" noProof="0" smtClean="0"/>
                        <a:t>2</a:t>
                      </a:r>
                      <a:r>
                        <a:rPr lang="vi-VN" sz="2000" noProof="0" smtClean="0"/>
                        <a:t>)</a:t>
                      </a: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noProof="0" smtClean="0">
                          <a:solidFill>
                            <a:srgbClr val="37441C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δ</a:t>
                      </a:r>
                      <a:r>
                        <a:rPr lang="vi-VN" sz="2000" noProof="0" smtClean="0"/>
                        <a:t>(q</a:t>
                      </a:r>
                      <a:r>
                        <a:rPr lang="vi-VN" sz="2000" baseline="-25000" noProof="0" smtClean="0"/>
                        <a:t>0</a:t>
                      </a:r>
                      <a:r>
                        <a:rPr lang="vi-VN" sz="2000" noProof="0" smtClean="0"/>
                        <a:t>,a</a:t>
                      </a:r>
                      <a:r>
                        <a:rPr lang="vi-VN" sz="2000" baseline="-25000" noProof="0" smtClean="0"/>
                        <a:t>n</a:t>
                      </a:r>
                      <a:r>
                        <a:rPr lang="vi-VN" sz="2000" noProof="0" smtClean="0"/>
                        <a:t>)</a:t>
                      </a: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b="1" noProof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vi-VN" sz="2000" b="1" baseline="-25000" noProof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vi-VN" sz="2000" b="1" noProof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noProof="0" smtClean="0">
                          <a:solidFill>
                            <a:srgbClr val="37441C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δ</a:t>
                      </a:r>
                      <a:r>
                        <a:rPr lang="vi-VN" sz="2000" noProof="0" smtClean="0"/>
                        <a:t>(q</a:t>
                      </a:r>
                      <a:r>
                        <a:rPr lang="vi-VN" sz="2000" baseline="-25000" noProof="0" smtClean="0"/>
                        <a:t>1</a:t>
                      </a:r>
                      <a:r>
                        <a:rPr lang="vi-VN" sz="2000" noProof="0" smtClean="0"/>
                        <a:t>,a</a:t>
                      </a:r>
                      <a:r>
                        <a:rPr lang="vi-VN" sz="2000" baseline="-25000" noProof="0" smtClean="0"/>
                        <a:t>1</a:t>
                      </a:r>
                      <a:r>
                        <a:rPr lang="vi-VN" sz="2000" noProof="0" smtClean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noProof="0" smtClean="0">
                          <a:solidFill>
                            <a:srgbClr val="37441C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δ</a:t>
                      </a:r>
                      <a:r>
                        <a:rPr lang="vi-VN" sz="2000" noProof="0" smtClean="0"/>
                        <a:t>(q</a:t>
                      </a:r>
                      <a:r>
                        <a:rPr lang="vi-VN" sz="2000" baseline="-25000" noProof="0" smtClean="0"/>
                        <a:t>1</a:t>
                      </a:r>
                      <a:r>
                        <a:rPr lang="vi-VN" sz="2000" noProof="0" smtClean="0"/>
                        <a:t>,a</a:t>
                      </a:r>
                      <a:r>
                        <a:rPr lang="vi-VN" sz="2000" baseline="-25000" noProof="0" smtClean="0"/>
                        <a:t>2</a:t>
                      </a:r>
                      <a:r>
                        <a:rPr lang="vi-VN" sz="2000" noProof="0" smtClean="0"/>
                        <a:t>)</a:t>
                      </a: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vi-VN" sz="20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noProof="0" smtClean="0">
                          <a:solidFill>
                            <a:srgbClr val="37441C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δ</a:t>
                      </a:r>
                      <a:r>
                        <a:rPr lang="vi-VN" sz="2000" noProof="0" smtClean="0"/>
                        <a:t>(q</a:t>
                      </a:r>
                      <a:r>
                        <a:rPr lang="vi-VN" sz="2000" baseline="-25000" noProof="0" smtClean="0"/>
                        <a:t>1</a:t>
                      </a:r>
                      <a:r>
                        <a:rPr lang="vi-VN" sz="2000" noProof="0" smtClean="0"/>
                        <a:t>,a</a:t>
                      </a:r>
                      <a:r>
                        <a:rPr lang="vi-VN" sz="2000" baseline="-25000" noProof="0" smtClean="0"/>
                        <a:t>n</a:t>
                      </a:r>
                      <a:r>
                        <a:rPr lang="vi-VN" sz="2000" noProof="0" smtClean="0"/>
                        <a:t>)</a:t>
                      </a: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b="1" noProof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vi-VN" sz="2000" b="1" baseline="-25000" noProof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vi-VN" sz="2000" b="1" noProof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noProof="0" smtClean="0">
                          <a:solidFill>
                            <a:srgbClr val="37441C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δ</a:t>
                      </a:r>
                      <a:r>
                        <a:rPr lang="vi-VN" sz="2000" noProof="0" smtClean="0"/>
                        <a:t>(q</a:t>
                      </a:r>
                      <a:r>
                        <a:rPr lang="vi-VN" sz="2000" baseline="-25000" noProof="0" smtClean="0"/>
                        <a:t>2</a:t>
                      </a:r>
                      <a:r>
                        <a:rPr lang="vi-VN" sz="2000" noProof="0" smtClean="0"/>
                        <a:t>,a</a:t>
                      </a:r>
                      <a:r>
                        <a:rPr lang="vi-VN" sz="2000" baseline="-25000" noProof="0" smtClean="0"/>
                        <a:t>1</a:t>
                      </a:r>
                      <a:r>
                        <a:rPr lang="vi-VN" sz="2000" noProof="0" smtClean="0"/>
                        <a:t>)</a:t>
                      </a: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noProof="0" smtClean="0">
                          <a:solidFill>
                            <a:srgbClr val="37441C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δ</a:t>
                      </a:r>
                      <a:r>
                        <a:rPr lang="vi-VN" sz="2000" noProof="0" smtClean="0"/>
                        <a:t>(q</a:t>
                      </a:r>
                      <a:r>
                        <a:rPr lang="vi-VN" sz="2000" baseline="-25000" noProof="0" smtClean="0"/>
                        <a:t>2</a:t>
                      </a:r>
                      <a:r>
                        <a:rPr lang="vi-VN" sz="2000" noProof="0" smtClean="0"/>
                        <a:t>,a</a:t>
                      </a:r>
                      <a:r>
                        <a:rPr lang="vi-VN" sz="2000" baseline="-25000" noProof="0" smtClean="0"/>
                        <a:t>2</a:t>
                      </a:r>
                      <a:r>
                        <a:rPr lang="vi-VN" sz="2000" noProof="0" smtClean="0"/>
                        <a:t>)</a:t>
                      </a: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vi-VN" sz="20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noProof="0" smtClean="0">
                          <a:solidFill>
                            <a:srgbClr val="37441C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δ</a:t>
                      </a:r>
                      <a:r>
                        <a:rPr lang="vi-VN" sz="2000" noProof="0" smtClean="0"/>
                        <a:t>(q</a:t>
                      </a:r>
                      <a:r>
                        <a:rPr lang="vi-VN" sz="2000" baseline="-25000" noProof="0" smtClean="0"/>
                        <a:t>2</a:t>
                      </a:r>
                      <a:r>
                        <a:rPr lang="vi-VN" sz="2000" noProof="0" smtClean="0"/>
                        <a:t>,a</a:t>
                      </a:r>
                      <a:r>
                        <a:rPr lang="vi-VN" sz="2000" baseline="-25000" noProof="0" smtClean="0"/>
                        <a:t>n</a:t>
                      </a:r>
                      <a:r>
                        <a:rPr lang="vi-VN" sz="2000" noProof="0" smtClean="0"/>
                        <a:t>)</a:t>
                      </a: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b="1" noProof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vi-VN" sz="2000" b="1" noProof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b="1" noProof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vi-VN" sz="2000" b="1" baseline="-25000" noProof="0" smtClean="0">
                          <a:solidFill>
                            <a:schemeClr val="tx2"/>
                          </a:solidFill>
                        </a:rPr>
                        <a:t>m</a:t>
                      </a:r>
                      <a:endParaRPr lang="vi-VN" sz="2000" b="1" noProof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noProof="0" dirty="0" smtClean="0">
                          <a:solidFill>
                            <a:srgbClr val="37441C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δ</a:t>
                      </a:r>
                      <a:r>
                        <a:rPr lang="vi-VN" sz="2000" noProof="0" dirty="0" smtClean="0"/>
                        <a:t>(q</a:t>
                      </a:r>
                      <a:r>
                        <a:rPr lang="vi-VN" sz="2000" baseline="-25000" noProof="0" dirty="0" smtClean="0"/>
                        <a:t>m</a:t>
                      </a:r>
                      <a:r>
                        <a:rPr lang="vi-VN" sz="2000" noProof="0" dirty="0" smtClean="0"/>
                        <a:t>,a</a:t>
                      </a:r>
                      <a:r>
                        <a:rPr lang="vi-VN" sz="2000" baseline="-25000" noProof="0" dirty="0" smtClean="0"/>
                        <a:t>1</a:t>
                      </a:r>
                      <a:r>
                        <a:rPr lang="vi-VN" sz="2000" noProof="0" dirty="0" smtClean="0"/>
                        <a:t>)</a:t>
                      </a:r>
                      <a:endParaRPr lang="vi-VN" sz="20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noProof="0" smtClean="0">
                          <a:solidFill>
                            <a:srgbClr val="37441C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δ</a:t>
                      </a:r>
                      <a:r>
                        <a:rPr lang="vi-VN" sz="2000" noProof="0" smtClean="0"/>
                        <a:t>(q</a:t>
                      </a:r>
                      <a:r>
                        <a:rPr lang="vi-VN" sz="2000" baseline="-25000" noProof="0" smtClean="0"/>
                        <a:t>m</a:t>
                      </a:r>
                      <a:r>
                        <a:rPr lang="vi-VN" sz="2000" noProof="0" smtClean="0"/>
                        <a:t>,a</a:t>
                      </a:r>
                      <a:r>
                        <a:rPr lang="vi-VN" sz="2000" baseline="-25000" noProof="0" smtClean="0"/>
                        <a:t>2</a:t>
                      </a:r>
                      <a:r>
                        <a:rPr lang="vi-VN" sz="2000" noProof="0" smtClean="0"/>
                        <a:t>)</a:t>
                      </a: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vi-VN" sz="2000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vi-VN" sz="2000" noProof="0" dirty="0" smtClean="0">
                          <a:solidFill>
                            <a:srgbClr val="37441C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δ</a:t>
                      </a:r>
                      <a:r>
                        <a:rPr lang="vi-VN" sz="2000" noProof="0" dirty="0" smtClean="0"/>
                        <a:t>(q</a:t>
                      </a:r>
                      <a:r>
                        <a:rPr lang="vi-VN" sz="2000" baseline="-25000" noProof="0" dirty="0" smtClean="0"/>
                        <a:t>m</a:t>
                      </a:r>
                      <a:r>
                        <a:rPr lang="vi-VN" sz="2000" noProof="0" dirty="0" smtClean="0"/>
                        <a:t>,a</a:t>
                      </a:r>
                      <a:r>
                        <a:rPr lang="vi-VN" sz="2000" baseline="-25000" noProof="0" dirty="0" smtClean="0"/>
                        <a:t>n</a:t>
                      </a:r>
                      <a:r>
                        <a:rPr lang="vi-VN" sz="2000" noProof="0" dirty="0" smtClean="0"/>
                        <a:t>)</a:t>
                      </a:r>
                      <a:endParaRPr lang="vi-VN" sz="2000" noProof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467544" y="357599"/>
            <a:ext cx="8388424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vi-VN" b="1" noProof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Biểu diễn hàm trạng thái: </a:t>
            </a:r>
            <a:r>
              <a:rPr lang="vi-VN" b="1" i="1" noProof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Bảng chuyển trạng thái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39552" y="944724"/>
            <a:ext cx="8280920" cy="162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L:</a:t>
            </a:r>
          </a:p>
          <a:p>
            <a:pPr marL="1077913" indent="1588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= (Q,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P)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99592" y="2168861"/>
            <a:ext cx="288032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 = {q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0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=S, 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=A, 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=E, 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3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=B, 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4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=C}</a:t>
            </a:r>
          </a:p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=  {0, 1, 2}</a:t>
            </a:r>
          </a:p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0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ea typeface="Cambria Math"/>
              <a:cs typeface="Arial" pitchFamily="34" charset="0"/>
            </a:endParaRPr>
          </a:p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 ={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695728" y="955545"/>
            <a:ext cx="223224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2300" indent="-533400" defTabSz="900113">
              <a:spcBef>
                <a:spcPts val="12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0A </a:t>
            </a:r>
          </a:p>
          <a:p>
            <a:pPr marL="622300" indent="-533400" defTabSz="900113">
              <a:spcBef>
                <a:spcPts val="12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1A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</a:t>
            </a:r>
          </a:p>
          <a:p>
            <a:pPr marL="622300" indent="-533400" defTabSz="900113">
              <a:spcBef>
                <a:spcPts val="12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0B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2C</a:t>
            </a:r>
          </a:p>
          <a:p>
            <a:pPr marL="622300" indent="-533400" defTabSz="900113"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779912" y="2792257"/>
            <a:ext cx="23762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0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0) = {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3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1) = {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3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2) = {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4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622300" indent="-533400" defTabSz="900113">
              <a:spcBef>
                <a:spcPts val="600"/>
              </a:spcBef>
              <a:buClr>
                <a:schemeClr val="accent2"/>
              </a:buClr>
              <a:tabLst>
                <a:tab pos="812800" algn="l"/>
              </a:tabLst>
              <a:defRPr/>
            </a:pP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4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1) = {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4713" t="48846" r="35903" b="36157"/>
          <a:stretch>
            <a:fillRect/>
          </a:stretch>
        </p:blipFill>
        <p:spPr bwMode="auto">
          <a:xfrm>
            <a:off x="4716016" y="4509120"/>
            <a:ext cx="3168353" cy="18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39552" y="4581128"/>
            <a:ext cx="828092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9512" y="285323"/>
            <a:ext cx="8748464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4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build="allAtOnce"/>
      <p:bldP spid="11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45662" y="1226570"/>
            <a:ext cx="828092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đợn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31813" indent="-449263" algn="ctr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=({q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}, {0, 1},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})</a:t>
            </a:r>
          </a:p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l="26155" t="32316" r="23505" b="58842"/>
          <a:stretch>
            <a:fillRect/>
          </a:stretch>
        </p:blipFill>
        <p:spPr bwMode="auto">
          <a:xfrm>
            <a:off x="1907704" y="3079777"/>
            <a:ext cx="5616624" cy="118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4725144"/>
            <a:ext cx="828092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T(A):</a:t>
            </a:r>
          </a:p>
          <a:p>
            <a:pPr marL="531813" indent="-449263" algn="ctr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L(A) = ({w00 | w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{01, 001}*}</a:t>
            </a:r>
          </a:p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L(A)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3528" y="415485"/>
            <a:ext cx="8568952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3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6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8092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Cho:</a:t>
            </a:r>
          </a:p>
          <a:p>
            <a:pPr marL="977900" indent="-449263" defTabSz="900113">
              <a:lnSpc>
                <a:spcPct val="130000"/>
              </a:lnSpc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L1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L2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bất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77900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nào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∩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∪, </a:t>
            </a:r>
            <a:r>
              <a:rPr lang="en-US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● … )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9750" indent="-457200" defTabSz="900113">
              <a:spcBef>
                <a:spcPts val="1800"/>
              </a:spcBef>
              <a:spcAft>
                <a:spcPts val="18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cũng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314700" algn="l"/>
              </a:tabLst>
              <a:defRPr/>
            </a:pP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đóng</a:t>
            </a:r>
            <a:r>
              <a:rPr lang="fr-FR" sz="22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fr-FR" sz="22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2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fr-FR" sz="22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x</a:t>
            </a:r>
          </a:p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314700" algn="l"/>
              </a:tabLst>
              <a:defRPr/>
            </a:pP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Hầu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hết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200" dirty="0" smtClean="0">
                <a:solidFill>
                  <a:srgbClr val="C00000"/>
                </a:solidFill>
                <a:latin typeface="Cambria Math"/>
                <a:ea typeface="Cambria Math"/>
                <a:cs typeface="Arial" pitchFamily="34" charset="0"/>
              </a:rPr>
              <a:t>∩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200" dirty="0" smtClean="0">
                <a:solidFill>
                  <a:srgbClr val="C00000"/>
                </a:solidFill>
                <a:latin typeface="Cambria Math"/>
                <a:ea typeface="Cambria Math"/>
                <a:cs typeface="Arial" pitchFamily="34" charset="0"/>
              </a:rPr>
              <a:t>∪, </a:t>
            </a:r>
            <a:r>
              <a:rPr lang="en-US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 … ) </a:t>
            </a:r>
            <a:r>
              <a:rPr lang="en-US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đóng</a:t>
            </a:r>
            <a:r>
              <a:rPr lang="en-US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en-US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en-US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fr-FR" sz="2200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3147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1560" y="404664"/>
            <a:ext cx="8352928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Tính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đóng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8092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3" indent="-4763" algn="ctr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đóng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∪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),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giao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∩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nhân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mở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rộng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●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2996952"/>
            <a:ext cx="828092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0" indent="-457200" defTabSz="900113">
              <a:spcBef>
                <a:spcPts val="1800"/>
              </a:spcBef>
              <a:spcAft>
                <a:spcPts val="18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quả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39750" indent="-457200" defTabSz="900113">
              <a:spcBef>
                <a:spcPts val="1200"/>
              </a:spcBef>
              <a:spcAft>
                <a:spcPts val="18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L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lặp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L*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cũng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</a:t>
            </a:r>
          </a:p>
          <a:p>
            <a:pPr marL="539750" indent="-457200" defTabSz="900113">
              <a:spcBef>
                <a:spcPts val="1200"/>
              </a:spcBef>
              <a:spcAft>
                <a:spcPts val="18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(L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∪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(L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cũng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</a:t>
            </a:r>
          </a:p>
          <a:p>
            <a:pPr marL="539750" indent="-457200" defTabSz="900113">
              <a:spcBef>
                <a:spcPts val="1200"/>
              </a:spcBef>
              <a:spcAft>
                <a:spcPts val="18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Mọi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đều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1764" y="404664"/>
            <a:ext cx="8892480" cy="864096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Định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lý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về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tính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đóng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của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ngôn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ngữ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chính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quy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8092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889125" indent="-449263" defTabSz="900113">
              <a:lnSpc>
                <a:spcPct val="130000"/>
              </a:lnSpc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 = {0, 01, 011, 0110}</a:t>
            </a:r>
          </a:p>
          <a:p>
            <a:pPr marL="539750" indent="-457200" defTabSz="900113">
              <a:spcBef>
                <a:spcPts val="1800"/>
              </a:spcBef>
              <a:spcAft>
                <a:spcPts val="18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Rõ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ràng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ra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81075" indent="-457200" defTabSz="90011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 = ({0, 1}, {S, A, B, C}, S, {S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0,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0A,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1,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1B ,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1 ,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1C ,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0})</a:t>
            </a:r>
          </a:p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314700" algn="l"/>
              </a:tabLst>
              <a:defRPr/>
            </a:pP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rõ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ràng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qui, L là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qui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1764" y="404664"/>
            <a:ext cx="889248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1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1268760"/>
            <a:ext cx="828092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qui:</a:t>
            </a:r>
          </a:p>
          <a:p>
            <a:pPr marL="1889125" indent="-449263" defTabSz="900113">
              <a:lnSpc>
                <a:spcPct val="130000"/>
              </a:lnSpc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{ba</a:t>
            </a:r>
            <a:r>
              <a:rPr lang="fr-FR" sz="2200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n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≥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0}</a:t>
            </a:r>
          </a:p>
          <a:p>
            <a:pPr marL="1889125" indent="-449263" defTabSz="900113">
              <a:lnSpc>
                <a:spcPct val="130000"/>
              </a:lnSpc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{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fr-FR" sz="2200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n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≥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0}</a:t>
            </a:r>
          </a:p>
          <a:p>
            <a:pPr marL="539750" indent="-457200" defTabSz="900113">
              <a:spcBef>
                <a:spcPts val="1800"/>
              </a:spcBef>
              <a:spcAft>
                <a:spcPts val="18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Rõ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ràng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81075" indent="-457200" defTabSz="90011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({a, b}, {S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A}, S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{S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b,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</a:t>
            </a:r>
            <a:r>
              <a:rPr lang="fr-FR" sz="2200" dirty="0" err="1" smtClean="0">
                <a:solidFill>
                  <a:srgbClr val="37441C"/>
                </a:solidFill>
                <a:latin typeface="Arial"/>
                <a:cs typeface="Arial"/>
              </a:rPr>
              <a:t>bA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,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</a:t>
            </a:r>
            <a:r>
              <a:rPr lang="fr-FR" sz="2200" dirty="0" err="1" smtClean="0">
                <a:solidFill>
                  <a:srgbClr val="37441C"/>
                </a:solidFill>
                <a:latin typeface="Arial"/>
                <a:cs typeface="Arial"/>
              </a:rPr>
              <a:t>aA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,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a})</a:t>
            </a:r>
          </a:p>
          <a:p>
            <a:pPr marL="981075" indent="-457200" defTabSz="900113"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({a, b}, {S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}, S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{S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bS</a:t>
            </a:r>
            <a:r>
              <a:rPr lang="fr-FR" sz="2200" baseline="-25000" dirty="0" smtClean="0">
                <a:solidFill>
                  <a:srgbClr val="37441C"/>
                </a:solidFill>
                <a:latin typeface="Arial"/>
                <a:cs typeface="Arial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,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 a})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1813" indent="-449263" defTabSz="900113">
              <a:lnSpc>
                <a:spcPct val="13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3147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gôn</a:t>
            </a:r>
            <a:r>
              <a:rPr lang="en-US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     </a:t>
            </a:r>
            <a:r>
              <a:rPr lang="en-US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 = L</a:t>
            </a:r>
            <a:r>
              <a:rPr lang="en-US" sz="22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2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</a:t>
            </a:r>
            <a:r>
              <a:rPr lang="fr-FR" sz="2200" baseline="30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fr-FR" sz="2200" baseline="30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| n ≥ 0, m </a:t>
            </a:r>
            <a:r>
              <a:rPr lang="fr-FR" sz="2200" dirty="0" smtClean="0">
                <a:solidFill>
                  <a:srgbClr val="C00000"/>
                </a:solidFill>
                <a:latin typeface="Cambria Math"/>
                <a:ea typeface="Cambria Math"/>
                <a:cs typeface="Arial" pitchFamily="34" charset="0"/>
              </a:rPr>
              <a:t>≥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0}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rõ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ràng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</a:t>
            </a:r>
            <a:endParaRPr lang="fr-FR" sz="22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23528" y="404664"/>
            <a:ext cx="8568952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2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1700808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   </a:t>
            </a:r>
            <a:r>
              <a:rPr lang="fr-FR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 = (Q, </a:t>
            </a:r>
            <a:r>
              <a:rPr lang="fr-FR" sz="2200" spc="-5" dirty="0" smtClean="0">
                <a:solidFill>
                  <a:srgbClr val="00B0F0"/>
                </a:solidFill>
                <a:latin typeface="Symbol"/>
                <a:cs typeface="Symbol"/>
              </a:rPr>
              <a:t>, </a:t>
            </a:r>
            <a:r>
              <a:rPr lang="el-GR" sz="2200" dirty="0" smtClean="0">
                <a:solidFill>
                  <a:srgbClr val="00B0F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F)  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 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={q</a:t>
            </a:r>
            <a:r>
              <a:rPr lang="fr-FR" sz="20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0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0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,…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fr-FR" sz="2000" spc="-5" baseline="-25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990600" indent="-450850" defTabSz="900113">
              <a:spcAft>
                <a:spcPts val="400"/>
              </a:spcAft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smtClean="0">
                <a:solidFill>
                  <a:srgbClr val="37441C"/>
                </a:solidFill>
                <a:latin typeface="Symbol"/>
                <a:cs typeface="Symbol"/>
              </a:rPr>
              <a:t>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={a</a:t>
            </a:r>
            <a:r>
              <a:rPr lang="fr-FR" sz="20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</a:t>
            </a:r>
            <a:r>
              <a:rPr lang="fr-FR" sz="20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</a:t>
            </a:r>
            <a:r>
              <a:rPr lang="fr-FR" sz="20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…a</a:t>
            </a:r>
            <a:r>
              <a:rPr lang="fr-FR" sz="20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450850" indent="-450850" defTabSz="900113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594100" algn="l"/>
              </a:tabLst>
              <a:defRPr/>
            </a:pP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90600" indent="-450850" defTabSz="900113">
              <a:spcBef>
                <a:spcPts val="1000"/>
              </a:spcBef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000" spc="-5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0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đỉnh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</a:t>
            </a:r>
          </a:p>
          <a:p>
            <a:pPr marL="990600" indent="-450850" defTabSz="900113">
              <a:spcBef>
                <a:spcPts val="1000"/>
              </a:spcBef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000" spc="-5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0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cạnh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ra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đổi</a:t>
            </a:r>
            <a:endParaRPr lang="fr-FR" sz="20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90600" indent="-450850" defTabSz="900113">
              <a:spcBef>
                <a:spcPts val="1000"/>
              </a:spcBef>
              <a:buClr>
                <a:schemeClr val="accent2"/>
              </a:buClr>
              <a:buFontTx/>
              <a:buChar char="-"/>
              <a:tabLst>
                <a:tab pos="3594100" algn="l"/>
              </a:tabLst>
              <a:defRPr/>
            </a:pPr>
            <a:r>
              <a:rPr lang="fr-FR" sz="2000" spc="-5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fr-FR" sz="2000" spc="-5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cạnh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fr-FR" sz="20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</a:t>
            </a:r>
            <a:endParaRPr lang="fr-FR" sz="20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88032" y="188640"/>
            <a:ext cx="8676456" cy="864096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vi-VN" b="1" noProof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Biểu diễn hàm trạng thái: </a:t>
            </a:r>
            <a:r>
              <a:rPr lang="fr-FR" b="1" i="1" dirty="0" err="1" smtClean="0">
                <a:solidFill>
                  <a:srgbClr val="C00000"/>
                </a:solidFill>
              </a:rPr>
              <a:t>Đồ</a:t>
            </a:r>
            <a:r>
              <a:rPr lang="fr-FR" b="1" i="1" dirty="0" smtClean="0">
                <a:solidFill>
                  <a:srgbClr val="C00000"/>
                </a:solidFill>
              </a:rPr>
              <a:t> </a:t>
            </a:r>
            <a:r>
              <a:rPr lang="fr-FR" b="1" i="1" dirty="0" err="1" smtClean="0">
                <a:solidFill>
                  <a:srgbClr val="C00000"/>
                </a:solidFill>
              </a:rPr>
              <a:t>thị</a:t>
            </a:r>
            <a:r>
              <a:rPr lang="fr-FR" b="1" i="1" dirty="0" smtClean="0">
                <a:solidFill>
                  <a:srgbClr val="C00000"/>
                </a:solidFill>
              </a:rPr>
              <a:t> </a:t>
            </a:r>
            <a:r>
              <a:rPr lang="fr-FR" b="1" i="1" dirty="0" err="1" smtClean="0">
                <a:solidFill>
                  <a:srgbClr val="C00000"/>
                </a:solidFill>
              </a:rPr>
              <a:t>chuyển</a:t>
            </a:r>
            <a:r>
              <a:rPr lang="fr-FR" b="1" i="1" dirty="0" smtClean="0">
                <a:solidFill>
                  <a:srgbClr val="C00000"/>
                </a:solidFill>
              </a:rPr>
              <a:t> </a:t>
            </a:r>
            <a:r>
              <a:rPr lang="fr-FR" b="1" i="1" dirty="0" err="1" smtClean="0">
                <a:solidFill>
                  <a:srgbClr val="C00000"/>
                </a:solidFill>
              </a:rPr>
              <a:t>trạng</a:t>
            </a:r>
            <a:r>
              <a:rPr lang="fr-FR" b="1" i="1" dirty="0" smtClean="0">
                <a:solidFill>
                  <a:srgbClr val="C00000"/>
                </a:solidFill>
              </a:rPr>
              <a:t> </a:t>
            </a:r>
            <a:r>
              <a:rPr lang="fr-FR" b="1" i="1" dirty="0" err="1" smtClean="0">
                <a:solidFill>
                  <a:srgbClr val="C00000"/>
                </a:solidFill>
              </a:rPr>
              <a:t>thái</a:t>
            </a:r>
            <a:endParaRPr lang="vi-VN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3548" y="1412052"/>
            <a:ext cx="8208912" cy="525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9906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   A = (</a:t>
            </a:r>
            <a:r>
              <a:rPr lang="fr-FR" sz="24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{q</a:t>
            </a:r>
            <a:r>
              <a:rPr lang="fr-FR" sz="24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4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4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4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4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4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{a, b}</a:t>
            </a:r>
            <a:r>
              <a:rPr lang="fr-FR" sz="2200" spc="-5" dirty="0" smtClean="0">
                <a:solidFill>
                  <a:srgbClr val="37441C"/>
                </a:solidFill>
                <a:latin typeface="Symbol"/>
                <a:cs typeface="Symbol"/>
              </a:rPr>
              <a:t>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})</a:t>
            </a:r>
            <a:b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a)=q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b)=q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a)=q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b)=q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</a:t>
            </a:r>
            <a:b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a)=q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(q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b)=q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0850" indent="-450850" defTabSz="900113"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594100" algn="l"/>
              </a:tabLst>
              <a:defRPr/>
            </a:pP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0850" indent="-450850" defTabSz="900113"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594100" algn="l"/>
              </a:tabLst>
              <a:defRPr/>
            </a:pPr>
            <a:endParaRPr lang="fr-FR" sz="22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0850" indent="-450850" defTabSz="900113">
              <a:spcBef>
                <a:spcPts val="1200"/>
              </a:spcBef>
              <a:buClr>
                <a:schemeClr val="accent2"/>
              </a:buClr>
              <a:tabLst>
                <a:tab pos="3594100" algn="l"/>
              </a:tabLst>
              <a:defRPr/>
            </a:pPr>
            <a:endParaRPr lang="fr-FR" sz="22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0850" indent="-450850" defTabSz="900113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594100" algn="l"/>
              </a:tabLst>
              <a:defRPr/>
            </a:pP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88024" y="2996952"/>
          <a:ext cx="33123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fr-F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fr-FR" sz="2000" baseline="-25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aseline="0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endParaRPr lang="fr-FR" sz="2000" baseline="-250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000" b="1" baseline="-250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dirty="0" smtClean="0"/>
                        <a:t>q</a:t>
                      </a:r>
                      <a:r>
                        <a:rPr lang="fr-FR" sz="2000" baseline="-25000" dirty="0" smtClean="0"/>
                        <a:t>0</a:t>
                      </a:r>
                      <a:endParaRPr lang="fr-FR" sz="20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dirty="0" smtClean="0"/>
                        <a:t>q</a:t>
                      </a:r>
                      <a:r>
                        <a:rPr lang="fr-FR" sz="2000" baseline="-25000" dirty="0" smtClean="0"/>
                        <a:t>1</a:t>
                      </a:r>
                      <a:endParaRPr lang="fr-FR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000" b="1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fr-FR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q</a:t>
                      </a:r>
                      <a:r>
                        <a:rPr lang="fr-FR" sz="2000" baseline="-25000" dirty="0" smtClean="0"/>
                        <a:t>0</a:t>
                      </a:r>
                      <a:endParaRPr lang="fr-FR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dirty="0" smtClean="0"/>
                        <a:t>q</a:t>
                      </a:r>
                      <a:r>
                        <a:rPr lang="fr-FR" sz="2000" baseline="-25000" dirty="0" smtClean="0"/>
                        <a:t>2</a:t>
                      </a:r>
                      <a:endParaRPr lang="fr-FR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000" b="1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fr-FR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dirty="0" smtClean="0"/>
                        <a:t>q</a:t>
                      </a:r>
                      <a:r>
                        <a:rPr lang="fr-FR" sz="2000" baseline="-25000" dirty="0" smtClean="0"/>
                        <a:t>2</a:t>
                      </a:r>
                      <a:endParaRPr lang="fr-FR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000" dirty="0" smtClean="0"/>
                        <a:t>q</a:t>
                      </a:r>
                      <a:r>
                        <a:rPr lang="fr-FR" sz="2000" baseline="-25000" dirty="0" smtClean="0"/>
                        <a:t>2</a:t>
                      </a:r>
                      <a:endParaRPr lang="fr-FR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 l="26484" t="67598" r="22565" b="21403"/>
          <a:stretch>
            <a:fillRect/>
          </a:stretch>
        </p:blipFill>
        <p:spPr bwMode="auto">
          <a:xfrm>
            <a:off x="2123728" y="4891316"/>
            <a:ext cx="4968552" cy="127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79512" y="283528"/>
            <a:ext cx="8712968" cy="697200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1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140968"/>
            <a:ext cx="820891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9906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   </a:t>
            </a:r>
            <a:r>
              <a:rPr lang="fr-FR" sz="22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ababbab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9906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9906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9906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990600" algn="l"/>
              </a:tabLst>
              <a:defRPr/>
            </a:pP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990600" algn="l"/>
              </a:tabLst>
              <a:defRPr/>
            </a:pP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Vậy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01057"/>
              </p:ext>
            </p:extLst>
          </p:nvPr>
        </p:nvGraphicFramePr>
        <p:xfrm>
          <a:off x="611561" y="1340768"/>
          <a:ext cx="3384375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fr-FR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fr-FR" sz="2400" baseline="-25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aseline="0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endParaRPr lang="fr-FR" sz="2400" baseline="-250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400" b="1" baseline="-250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0</a:t>
                      </a:r>
                      <a:endParaRPr lang="fr-FR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1</a:t>
                      </a: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400" b="1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fr-FR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0</a:t>
                      </a:r>
                      <a:endParaRPr lang="fr-FR" sz="24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2</a:t>
                      </a: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400" b="1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fr-FR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2</a:t>
                      </a: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2</a:t>
                      </a: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 l="26484" t="67598" r="25341" b="21403"/>
          <a:stretch>
            <a:fillRect/>
          </a:stretch>
        </p:blipFill>
        <p:spPr bwMode="auto">
          <a:xfrm>
            <a:off x="4355976" y="1340768"/>
            <a:ext cx="424847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4" cstate="print"/>
          <a:srcRect l="25178" t="35701" r="22565" b="51100"/>
          <a:stretch>
            <a:fillRect/>
          </a:stretch>
        </p:blipFill>
        <p:spPr bwMode="auto">
          <a:xfrm>
            <a:off x="2051720" y="3789040"/>
            <a:ext cx="573663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51520" y="260648"/>
            <a:ext cx="8568952" cy="79208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1 (</a:t>
            </a:r>
            <a:r>
              <a:rPr lang="fr-FR" sz="2400" i="1" dirty="0" err="1" smtClean="0">
                <a:solidFill>
                  <a:srgbClr val="C00000"/>
                </a:solidFill>
              </a:rPr>
              <a:t>tiếp</a:t>
            </a:r>
            <a:r>
              <a:rPr lang="fr-FR" sz="2400" b="1" dirty="0" smtClean="0">
                <a:solidFill>
                  <a:srgbClr val="C00000"/>
                </a:solidFill>
              </a:rPr>
              <a:t>)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1196752"/>
            <a:ext cx="820891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9263" indent="-449263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9906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   A = (</a:t>
            </a:r>
            <a:r>
              <a:rPr lang="fr-FR" sz="24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{q</a:t>
            </a:r>
            <a:r>
              <a:rPr lang="fr-FR" sz="24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4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4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4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4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4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,q</a:t>
            </a:r>
            <a:r>
              <a:rPr lang="fr-FR" sz="2400" spc="-5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fr-FR" sz="24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{0, 1}</a:t>
            </a:r>
            <a:r>
              <a:rPr lang="fr-FR" sz="2200" spc="-5" dirty="0" smtClean="0">
                <a:solidFill>
                  <a:srgbClr val="37441C"/>
                </a:solidFill>
                <a:latin typeface="Symbol"/>
                <a:cs typeface="Symbol"/>
              </a:rPr>
              <a:t>,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,{q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})</a:t>
            </a:r>
          </a:p>
          <a:p>
            <a:pPr marL="450850" indent="-450850" defTabSz="900113"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594100" algn="l"/>
              </a:tabLst>
              <a:defRPr/>
            </a:pP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0850" indent="-450850" defTabSz="900113"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594100" algn="l"/>
              </a:tabLst>
              <a:defRPr/>
            </a:pPr>
            <a:endParaRPr lang="fr-FR" sz="22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0850" indent="-450850" defTabSz="900113">
              <a:spcBef>
                <a:spcPts val="1200"/>
              </a:spcBef>
              <a:buClr>
                <a:schemeClr val="accent2"/>
              </a:buClr>
              <a:tabLst>
                <a:tab pos="3594100" algn="l"/>
              </a:tabLst>
              <a:defRPr/>
            </a:pPr>
            <a:endParaRPr lang="fr-FR" sz="22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0850" indent="-450850" defTabSz="900113">
              <a:spcBef>
                <a:spcPts val="1200"/>
              </a:spcBef>
              <a:buClr>
                <a:schemeClr val="accent2"/>
              </a:buClr>
              <a:tabLst>
                <a:tab pos="3594100" algn="l"/>
              </a:tabLst>
              <a:defRPr/>
            </a:pPr>
            <a:endParaRPr lang="fr-FR" sz="2200" spc="-5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0850" indent="-450850" defTabSz="900113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Ø"/>
              <a:tabLst>
                <a:tab pos="3594100" algn="l"/>
              </a:tabLst>
              <a:defRPr/>
            </a:pP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spc="-5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spc="-5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40805"/>
              </p:ext>
            </p:extLst>
          </p:nvPr>
        </p:nvGraphicFramePr>
        <p:xfrm>
          <a:off x="4283968" y="1932678"/>
          <a:ext cx="3657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fr-FR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fr-FR" sz="2400" baseline="-25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aseline="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fr-FR" sz="2400" baseline="-250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400" b="1" baseline="-250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2</a:t>
                      </a:r>
                      <a:endParaRPr lang="fr-FR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1</a:t>
                      </a: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400" b="1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fr-FR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3</a:t>
                      </a:r>
                      <a:endParaRPr lang="fr-FR" sz="24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0</a:t>
                      </a: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400" b="1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fr-FR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0</a:t>
                      </a: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3</a:t>
                      </a: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b="1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fr-FR" sz="2400" b="1" baseline="-250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fr-FR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1</a:t>
                      </a: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sz="2400" dirty="0" smtClean="0"/>
                        <a:t>q</a:t>
                      </a:r>
                      <a:r>
                        <a:rPr lang="fr-FR" sz="2400" baseline="-25000" dirty="0" smtClean="0"/>
                        <a:t>2</a:t>
                      </a: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 l="35629" t="56599" r="31710" b="21403"/>
          <a:stretch>
            <a:fillRect/>
          </a:stretch>
        </p:blipFill>
        <p:spPr bwMode="auto">
          <a:xfrm>
            <a:off x="4777439" y="4326316"/>
            <a:ext cx="3196952" cy="252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88032" y="242640"/>
            <a:ext cx="8567936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2</a:t>
            </a:r>
            <a:endParaRPr lang="vi-VN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88264</TotalTime>
  <Words>3877</Words>
  <Application>Microsoft Office PowerPoint</Application>
  <PresentationFormat>On-screen Show (4:3)</PresentationFormat>
  <Paragraphs>761</Paragraphs>
  <Slides>55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Recommandation d’experts pour les membres du comité de programme d’une conférence</dc:title>
  <dc:creator>Diep Tran</dc:creator>
  <cp:lastModifiedBy>THU</cp:lastModifiedBy>
  <cp:revision>6116</cp:revision>
  <dcterms:created xsi:type="dcterms:W3CDTF">2014-12-01T15:24:30Z</dcterms:created>
  <dcterms:modified xsi:type="dcterms:W3CDTF">2021-02-28T16:41:52Z</dcterms:modified>
</cp:coreProperties>
</file>