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10058400" cy="77724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ED48-0953-455F-89C4-F81CE4888E7C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60914-BCEC-4F57-838D-4F5BA09B0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0F38C-21C6-4587-8693-6D0B8204A00A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46EA1-223B-41CE-94C9-0D209F7AB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7522" y="3517391"/>
            <a:ext cx="438150" cy="474726"/>
          </a:xfrm>
          <a:custGeom>
            <a:avLst/>
            <a:gdLst>
              <a:gd name="connsiteX0" fmla="*/ 0 w 438150"/>
              <a:gd name="connsiteY0" fmla="*/ 0 h 474726"/>
              <a:gd name="connsiteX1" fmla="*/ 0 w 438150"/>
              <a:gd name="connsiteY1" fmla="*/ 474726 h 474726"/>
              <a:gd name="connsiteX2" fmla="*/ 438150 w 438150"/>
              <a:gd name="connsiteY2" fmla="*/ 474726 h 474726"/>
              <a:gd name="connsiteX3" fmla="*/ 438150 w 438150"/>
              <a:gd name="connsiteY3" fmla="*/ 0 h 474726"/>
              <a:gd name="connsiteX4" fmla="*/ 0 w 438150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6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70966" y="3939540"/>
            <a:ext cx="422148" cy="474726"/>
          </a:xfrm>
          <a:custGeom>
            <a:avLst/>
            <a:gdLst>
              <a:gd name="connsiteX0" fmla="*/ 0 w 422148"/>
              <a:gd name="connsiteY0" fmla="*/ 0 h 474726"/>
              <a:gd name="connsiteX1" fmla="*/ 0 w 422148"/>
              <a:gd name="connsiteY1" fmla="*/ 474725 h 474726"/>
              <a:gd name="connsiteX2" fmla="*/ 422147 w 422148"/>
              <a:gd name="connsiteY2" fmla="*/ 474725 h 474726"/>
              <a:gd name="connsiteX3" fmla="*/ 422147 w 422148"/>
              <a:gd name="connsiteY3" fmla="*/ 0 h 474726"/>
              <a:gd name="connsiteX4" fmla="*/ 0 w 422148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8" h="474726">
                <a:moveTo>
                  <a:pt x="0" y="0"/>
                </a:moveTo>
                <a:lnTo>
                  <a:pt x="0" y="474725"/>
                </a:lnTo>
                <a:lnTo>
                  <a:pt x="422147" y="474725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91946" y="3409950"/>
            <a:ext cx="32003" cy="1052321"/>
          </a:xfrm>
          <a:custGeom>
            <a:avLst/>
            <a:gdLst>
              <a:gd name="connsiteX0" fmla="*/ 16002 w 32003"/>
              <a:gd name="connsiteY0" fmla="*/ 0 h 1052321"/>
              <a:gd name="connsiteX1" fmla="*/ 16002 w 32003"/>
              <a:gd name="connsiteY1" fmla="*/ 1052321 h 1052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003" h="1052321">
                <a:moveTo>
                  <a:pt x="16002" y="0"/>
                </a:moveTo>
                <a:lnTo>
                  <a:pt x="16002" y="1052321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0" y="3505200"/>
            <a:ext cx="9029700" cy="92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81300" y="2946400"/>
            <a:ext cx="4864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71800" y="3505200"/>
            <a:ext cx="4433008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AUTOMAT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NNHT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33700" y="5321300"/>
            <a:ext cx="6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endParaRPr lang="en-US" altLang="zh-CN" sz="2400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908300" y="1066800"/>
            <a:ext cx="4348883" cy="8669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altLang="zh-CN" sz="2802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Điện lực</a:t>
            </a:r>
            <a:endParaRPr lang="en-US" altLang="zh-CN" sz="2802" b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300"/>
              </a:lnSpc>
              <a:tabLst>
                <a:tab pos="88900" algn="l"/>
              </a:tabLst>
            </a:pPr>
            <a:r>
              <a:rPr lang="en-US" altLang="zh-CN" sz="2802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184400" y="1079500"/>
            <a:ext cx="6413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30400"/>
            <a:ext cx="800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362200"/>
            <a:ext cx="3242875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0},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29000" y="2755900"/>
            <a:ext cx="370293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0}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9500" y="3200400"/>
            <a:ext cx="4813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đóng-sao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(star-closure)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36700" y="3657600"/>
            <a:ext cx="436016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873500" y="4025900"/>
            <a:ext cx="272029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 ...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79500" y="4470400"/>
            <a:ext cx="5803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(positive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closure)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36700" y="4927600"/>
            <a:ext cx="1537280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937000" y="5308600"/>
            <a:ext cx="2422138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289300" y="1079500"/>
            <a:ext cx="4216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37448" y="2061716"/>
            <a:ext cx="2143215" cy="5150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2802" u="sng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802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u="sng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802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u="sng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1.1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07797" y="2821906"/>
            <a:ext cx="591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bốn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978275" y="3471067"/>
            <a:ext cx="2228850" cy="3886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cs typeface="Arial" charset="0"/>
              </a:rPr>
              <a:t>∑,∆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10250" y="4003011"/>
            <a:ext cx="7779374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∆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(nonterminal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symbol),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(variable)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36700" y="4990767"/>
            <a:ext cx="567783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∑: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(terminal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symbol)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36700" y="5471958"/>
            <a:ext cx="74844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∆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(start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variable),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36700" y="5880100"/>
            <a:ext cx="3523400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536700" y="6311900"/>
            <a:ext cx="5473700" cy="3795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(production)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0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921000" y="1079500"/>
            <a:ext cx="4940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930400"/>
            <a:ext cx="7617470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∆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∑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biến,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∑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)*.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755900"/>
            <a:ext cx="7692812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(production)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(rule)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079500" y="3581400"/>
            <a:ext cx="800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36700" y="4076700"/>
            <a:ext cx="2336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sau: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49600" y="4508500"/>
            <a:ext cx="4305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05300" y="4927600"/>
            <a:ext cx="2255426" cy="129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bBS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l-GR" altLang="zh-CN" sz="2400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b,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2962" y="760968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4013200" y="1079500"/>
            <a:ext cx="2755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68500"/>
            <a:ext cx="1257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ước: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48722" y="2856468"/>
            <a:ext cx="7486024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biến;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36700" y="3820636"/>
            <a:ext cx="7510069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số,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đậm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536700" y="4864100"/>
            <a:ext cx="8722965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u, v, w, x, y, z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Lạp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α, β, γ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36700" y="5664200"/>
            <a:ext cx="253434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4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987800" y="1079500"/>
            <a:ext cx="2806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30400"/>
            <a:ext cx="5445401" cy="4573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(directly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derive),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425700"/>
            <a:ext cx="478496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uxv</a:t>
            </a: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36700" y="2895600"/>
            <a:ext cx="7264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76800" y="3695700"/>
            <a:ext cx="86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uyv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36700" y="4140200"/>
            <a:ext cx="7543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660900" y="4914900"/>
            <a:ext cx="1267976" cy="4180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uxv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uyv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45000" y="1727200"/>
            <a:ext cx="152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3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+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1917700"/>
            <a:ext cx="3688510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gián</a:t>
            </a:r>
            <a:r>
              <a:rPr lang="en-US" altLang="zh-CN" sz="2802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tiếp,</a:t>
            </a:r>
            <a:r>
              <a:rPr lang="en-US" altLang="zh-CN" sz="28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altLang="zh-CN" sz="27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67100" y="2895600"/>
            <a:ext cx="1184620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 </a:t>
            </a: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400" b="1" i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3746500"/>
            <a:ext cx="126156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  </a:t>
            </a: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400" b="1" i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552700" y="5130800"/>
            <a:ext cx="3347070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 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  w</a:t>
            </a:r>
            <a:r>
              <a:rPr lang="en-US" altLang="zh-CN" sz="240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400" i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752600" y="1079500"/>
            <a:ext cx="7277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36700" y="2425700"/>
            <a:ext cx="7085273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36700" y="33274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viết: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79500" y="4229100"/>
            <a:ext cx="214321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u="sng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802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u="sng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802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u="sng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36700" y="4724400"/>
            <a:ext cx="560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tập: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36700" y="5600700"/>
            <a:ext cx="5029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873500" y="1828800"/>
            <a:ext cx="139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3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949700" y="28448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949700" y="36068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97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+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080000" y="5080000"/>
            <a:ext cx="11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632200" y="1079500"/>
            <a:ext cx="3530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30400"/>
            <a:ext cx="4038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(derivation)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362200"/>
            <a:ext cx="533319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7100" y="2755900"/>
            <a:ext cx="3382336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57300" y="3187700"/>
            <a:ext cx="584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3606800"/>
            <a:ext cx="394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(sentential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forms)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36700" y="4064000"/>
            <a:ext cx="7870744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i="1" baseline="-250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2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36700" y="4394200"/>
            <a:ext cx="584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biệt.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79500" y="4800600"/>
            <a:ext cx="800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36700" y="5257800"/>
            <a:ext cx="1765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492500" y="5664200"/>
            <a:ext cx="3619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546600" y="6032500"/>
            <a:ext cx="150041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aSb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l-GR" altLang="zh-CN" sz="2400" dirty="0" smtClean="0">
                <a:solidFill>
                  <a:srgbClr val="00009A"/>
                </a:solidFill>
                <a:cs typeface="Times New Roman" pitchFamily="18" charset="0"/>
              </a:rPr>
              <a:t> ε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000" y="3810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60900" y="3073400"/>
            <a:ext cx="156934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    </a:t>
            </a:r>
            <a:r>
              <a:rPr lang="en-US" altLang="zh-CN" sz="2400" i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aabb</a:t>
            </a:r>
            <a:endParaRPr lang="en-US" altLang="zh-CN" sz="2400" b="1" i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632200" y="1079500"/>
            <a:ext cx="3530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1930400"/>
            <a:ext cx="419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44900" y="2298700"/>
            <a:ext cx="324608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aSb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aaSbb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aabb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36700" y="2730500"/>
            <a:ext cx="4635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xuất.Vì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36700" y="3530600"/>
            <a:ext cx="74549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aabb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aaSbb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36700" y="4267200"/>
            <a:ext cx="5194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là: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949700" y="4635500"/>
            <a:ext cx="253595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016500" y="3022600"/>
            <a:ext cx="153888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6096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49120" y="933450"/>
            <a:ext cx="6117059" cy="12644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25908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2590800" algn="l"/>
              </a:tabLst>
            </a:pP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endParaRPr lang="en-US" altLang="zh-CN" sz="2802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6000" y="2769399"/>
            <a:ext cx="3175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6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6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95600" y="2787792"/>
            <a:ext cx="2499082" cy="25212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6200" algn="l"/>
                <a:tab pos="1841500" algn="l"/>
              </a:tabLst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aSbS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bSaS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l-GR" altLang="zh-CN" sz="2400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endParaRPr lang="en-US" altLang="zh-CN" sz="2400" b="1" i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76200" algn="l"/>
                <a:tab pos="1841500" algn="l"/>
              </a:tabLst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3400"/>
              </a:lnSpc>
              <a:tabLst>
                <a:tab pos="76200" algn="l"/>
                <a:tab pos="1841500" algn="l"/>
              </a:tabLst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3400"/>
              </a:lnSpc>
              <a:tabLst>
                <a:tab pos="76200" algn="l"/>
                <a:tab pos="1841500" algn="l"/>
              </a:tabLst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1841500" algn="l"/>
              </a:tabLst>
            </a:pPr>
            <a:r>
              <a:rPr lang="en-US" altLang="zh-CN" dirty="0" smtClean="0"/>
              <a:t>		</a:t>
            </a:r>
            <a:endParaRPr lang="en-US" altLang="zh-CN" sz="1397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302000" y="1079500"/>
            <a:ext cx="4178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68500"/>
            <a:ext cx="4914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451100"/>
            <a:ext cx="4940300" cy="17517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altLang="zh-CN" sz="2800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 ∈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}*}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0}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71500" y="2971800"/>
            <a:ext cx="8877299" cy="5463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Automat&amp;ngôn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endParaRPr lang="en-US" altLang="zh-CN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46" y="1428148"/>
            <a:ext cx="8229600" cy="6801452"/>
          </a:xfrm>
        </p:spPr>
        <p:txBody>
          <a:bodyPr>
            <a:normAutofit/>
          </a:bodyPr>
          <a:lstStyle/>
          <a:p>
            <a:pPr marL="531813" indent="-449263" defTabSz="900113">
              <a:lnSpc>
                <a:spcPct val="150000"/>
              </a:lnSpc>
              <a:spcAft>
                <a:spcPts val="1000"/>
              </a:spcAft>
              <a:buClr>
                <a:schemeClr val="accent2"/>
              </a:buClr>
              <a:tabLst>
                <a:tab pos="2247900" algn="l"/>
                <a:tab pos="4749800" algn="l"/>
              </a:tabLst>
              <a:defRPr/>
            </a:pPr>
            <a:r>
              <a:rPr lang="vi-VN" sz="2400" noProof="1">
                <a:solidFill>
                  <a:srgbClr val="C00000"/>
                </a:solidFill>
                <a:cs typeface="Arial" pitchFamily="34" charset="0"/>
              </a:rPr>
              <a:t>Nguyên tắc</a:t>
            </a:r>
            <a:r>
              <a:rPr lang="en-US" sz="2400" noProof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phân loại</a:t>
            </a:r>
            <a:r>
              <a:rPr lang="vi-VN" sz="2400" noProof="1">
                <a:solidFill>
                  <a:srgbClr val="C00000"/>
                </a:solidFill>
                <a:cs typeface="Arial" pitchFamily="34" charset="0"/>
              </a:rPr>
              <a:t>: </a:t>
            </a:r>
            <a:r>
              <a:rPr lang="en-US" sz="2400" noProof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Dựa vào đặc điểm của tập các quy tắc sinh </a:t>
            </a:r>
            <a:r>
              <a:rPr lang="en-US" sz="2400" i="1" noProof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noProof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vi-VN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α→β</a:t>
            </a:r>
            <a:r>
              <a:rPr lang="en-US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:</a:t>
            </a:r>
          </a:p>
          <a:p>
            <a:pPr marL="914400" indent="-392113" defTabSz="900113">
              <a:spcAft>
                <a:spcPts val="1000"/>
              </a:spcAft>
              <a:buClr>
                <a:schemeClr val="accent2"/>
              </a:buClr>
              <a:buFont typeface="Cambria Math" pitchFamily="18" charset="0"/>
              <a:buChar char="‐"/>
              <a:tabLst>
                <a:tab pos="2247900" algn="l"/>
                <a:tab pos="4749800" algn="l"/>
              </a:tabLst>
              <a:defRPr/>
            </a:pPr>
            <a:r>
              <a:rPr lang="en-US" sz="2400" dirty="0" err="1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Văn</a:t>
            </a:r>
            <a:r>
              <a:rPr lang="en-US" sz="2400" dirty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phạm</a:t>
            </a:r>
            <a:r>
              <a:rPr lang="en-US" sz="2400" dirty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ngữ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cấu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loại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0)</a:t>
            </a:r>
            <a:endParaRPr lang="en-US" sz="2400" dirty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914400" indent="-392113" defTabSz="900113">
              <a:spcAft>
                <a:spcPts val="1000"/>
              </a:spcAft>
              <a:buClr>
                <a:schemeClr val="accent2"/>
              </a:buClr>
              <a:buFont typeface="Cambria Math" pitchFamily="18" charset="0"/>
              <a:buChar char="‐"/>
              <a:tabLst>
                <a:tab pos="2247900" algn="l"/>
                <a:tab pos="4749800" algn="l"/>
              </a:tabLst>
              <a:defRPr/>
            </a:pPr>
            <a:r>
              <a:rPr lang="en-US" sz="2400" dirty="0" err="1">
                <a:latin typeface="Arial" pitchFamily="34" charset="0"/>
                <a:ea typeface="Cambria Math"/>
                <a:cs typeface="Arial" pitchFamily="34" charset="0"/>
              </a:rPr>
              <a:t>Văn</a:t>
            </a:r>
            <a:r>
              <a:rPr lang="en-US" sz="24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ea typeface="Cambria Math"/>
                <a:cs typeface="Arial" pitchFamily="34" charset="0"/>
              </a:rPr>
              <a:t>phạm</a:t>
            </a:r>
            <a:r>
              <a:rPr lang="en-US" sz="24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ea typeface="Cambria Math"/>
                <a:cs typeface="Arial" pitchFamily="34" charset="0"/>
              </a:rPr>
              <a:t>cảm</a:t>
            </a:r>
            <a:r>
              <a:rPr lang="en-US" sz="24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ea typeface="Cambria Math"/>
                <a:cs typeface="Arial" pitchFamily="34" charset="0"/>
              </a:rPr>
              <a:t>ngữ</a:t>
            </a:r>
            <a:r>
              <a:rPr lang="en-US" sz="24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Cambria Math"/>
                <a:cs typeface="Arial" pitchFamily="34" charset="0"/>
              </a:rPr>
              <a:t>cảnh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ea typeface="Cambria Math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 1): </a:t>
            </a:r>
            <a:r>
              <a:rPr lang="vi-VN" sz="2400" dirty="0" smtClean="0"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en-US" sz="2400" dirty="0" smtClean="0">
                <a:latin typeface="Cambria Math"/>
                <a:ea typeface="Cambria Math"/>
                <a:cs typeface="Arial" pitchFamily="34" charset="0"/>
              </a:rPr>
              <a:t>A</a:t>
            </a:r>
            <a:r>
              <a:rPr lang="vi-VN" sz="2400" dirty="0" smtClean="0">
                <a:latin typeface="Cambria Math"/>
                <a:ea typeface="Cambria Math"/>
                <a:cs typeface="Arial" pitchFamily="34" charset="0"/>
              </a:rPr>
              <a:t>β→</a:t>
            </a:r>
            <a:r>
              <a:rPr lang="vi-VN" sz="2400" dirty="0"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vi-VN" sz="2400" dirty="0" smtClean="0"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en-US" sz="2400" dirty="0" smtClean="0">
                <a:latin typeface="Cambria Math"/>
                <a:ea typeface="Cambria Math"/>
                <a:cs typeface="Arial" pitchFamily="34" charset="0"/>
              </a:rPr>
              <a:t>𝜔</a:t>
            </a:r>
            <a:r>
              <a:rPr lang="vi-VN" sz="2400" dirty="0" smtClean="0">
                <a:latin typeface="Cambria Math"/>
                <a:ea typeface="Cambria Math"/>
                <a:cs typeface="Arial" pitchFamily="34" charset="0"/>
              </a:rPr>
              <a:t>β</a:t>
            </a:r>
            <a:r>
              <a:rPr lang="en-US" sz="2400" dirty="0" smtClean="0">
                <a:latin typeface="Cambria Math"/>
                <a:ea typeface="Cambria Math"/>
                <a:cs typeface="Arial" pitchFamily="34" charset="0"/>
              </a:rPr>
              <a:t>; </a:t>
            </a:r>
            <a:r>
              <a:rPr lang="vi-VN" sz="2400" dirty="0" smtClean="0"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en-US" sz="2400" dirty="0" smtClean="0">
                <a:latin typeface="Cambria Math"/>
                <a:ea typeface="Cambria Math"/>
                <a:cs typeface="Arial" pitchFamily="34" charset="0"/>
              </a:rPr>
              <a:t>,</a:t>
            </a:r>
            <a:r>
              <a:rPr lang="vi-VN" sz="2400" dirty="0" smtClean="0">
                <a:latin typeface="Cambria Math"/>
                <a:ea typeface="Cambria Math"/>
                <a:cs typeface="Arial" pitchFamily="34" charset="0"/>
              </a:rPr>
              <a:t>β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∈ V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;</a:t>
            </a:r>
            <a:r>
              <a:rPr lang="en-US" sz="2400" dirty="0">
                <a:latin typeface="Cambria Math"/>
                <a:ea typeface="Cambria Math"/>
                <a:cs typeface="Arial" pitchFamily="34" charset="0"/>
              </a:rPr>
              <a:t> 𝜔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; 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sz="2400" dirty="0">
                <a:cs typeface="Arial" charset="0"/>
              </a:rPr>
              <a:t>∆</a:t>
            </a:r>
            <a:endParaRPr lang="en-US" sz="24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914400" indent="-392113" defTabSz="900113">
              <a:spcAft>
                <a:spcPts val="1000"/>
              </a:spcAft>
              <a:buClr>
                <a:schemeClr val="accent2"/>
              </a:buClr>
              <a:buFont typeface="Cambria Math" pitchFamily="18" charset="0"/>
              <a:buChar char="‐"/>
              <a:tabLst>
                <a:tab pos="2247900" algn="l"/>
                <a:tab pos="4749800" algn="l"/>
              </a:tabLst>
              <a:defRPr/>
            </a:pPr>
            <a:r>
              <a:rPr lang="en-US" sz="2400" dirty="0" err="1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Văn</a:t>
            </a:r>
            <a:r>
              <a:rPr lang="en-US" sz="2400" dirty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phạm</a:t>
            </a:r>
            <a:r>
              <a:rPr lang="en-US" sz="2400" dirty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phi </a:t>
            </a:r>
            <a:r>
              <a:rPr lang="en-US" sz="2400" dirty="0" err="1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ngữ</a:t>
            </a:r>
            <a:r>
              <a:rPr lang="en-US" sz="2400" dirty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cảnh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en-US" sz="24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loại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2): </a:t>
            </a:r>
            <a:r>
              <a:rPr lang="en-US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A</a:t>
            </a:r>
            <a:r>
              <a:rPr lang="vi-VN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→ </a:t>
            </a:r>
            <a:r>
              <a:rPr lang="en-US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𝜔</a:t>
            </a:r>
            <a:r>
              <a:rPr lang="en-US" altLang="zh-CN" sz="2400" b="1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n-US" sz="2400" dirty="0">
                <a:latin typeface="Cambria Math"/>
                <a:ea typeface="Cambria Math"/>
                <a:cs typeface="Arial" pitchFamily="34" charset="0"/>
              </a:rPr>
              <a:t>𝜔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∈ V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; A ∈ </a:t>
            </a:r>
            <a:r>
              <a:rPr lang="en-US" sz="2400" dirty="0">
                <a:cs typeface="Arial" charset="0"/>
              </a:rPr>
              <a:t>∆</a:t>
            </a:r>
            <a:endParaRPr lang="en-US" sz="24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914400" indent="-392113" defTabSz="900113">
              <a:spcAft>
                <a:spcPts val="1000"/>
              </a:spcAft>
              <a:buClr>
                <a:schemeClr val="accent2"/>
              </a:buClr>
              <a:buFont typeface="Cambria Math" pitchFamily="18" charset="0"/>
              <a:buChar char="‐"/>
              <a:tabLst>
                <a:tab pos="2247900" algn="l"/>
                <a:tab pos="4749800" algn="l"/>
              </a:tabLst>
              <a:defRPr/>
            </a:pPr>
            <a:r>
              <a:rPr lang="en-US" sz="24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Văn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phạm</a:t>
            </a:r>
            <a:r>
              <a:rPr lang="en-US" sz="2400" dirty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chính</a:t>
            </a:r>
            <a:r>
              <a:rPr lang="en-US" sz="2400" dirty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qui(</a:t>
            </a:r>
            <a:r>
              <a:rPr lang="en-US" sz="24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loaij</a:t>
            </a:r>
            <a:r>
              <a:rPr lang="en-US" sz="24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3): </a:t>
            </a:r>
            <a:r>
              <a:rPr lang="en-US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A</a:t>
            </a:r>
            <a:r>
              <a:rPr lang="vi-VN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→ </a:t>
            </a:r>
            <a:r>
              <a:rPr lang="en-US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𝜔B, A</a:t>
            </a:r>
            <a:r>
              <a:rPr lang="vi-VN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→ </a:t>
            </a:r>
            <a:r>
              <a:rPr lang="en-US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𝜔 ; </a:t>
            </a:r>
            <a:r>
              <a:rPr lang="en-US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A</a:t>
            </a:r>
            <a:r>
              <a:rPr lang="vi-VN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→ </a:t>
            </a:r>
            <a:r>
              <a:rPr lang="en-US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B</a:t>
            </a:r>
            <a:r>
              <a:rPr lang="en-US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𝜔</a:t>
            </a:r>
            <a:r>
              <a:rPr lang="en-US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, </a:t>
            </a:r>
            <a:r>
              <a:rPr lang="en-US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A</a:t>
            </a:r>
            <a:r>
              <a:rPr lang="vi-VN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→ </a:t>
            </a:r>
            <a:r>
              <a:rPr lang="en-US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𝜔</a:t>
            </a:r>
            <a:endParaRPr lang="en-US" sz="2400" dirty="0" smtClean="0">
              <a:solidFill>
                <a:srgbClr val="37441C"/>
              </a:solidFill>
              <a:latin typeface="Cambria Math"/>
              <a:ea typeface="Cambria Math"/>
              <a:cs typeface="Arial" pitchFamily="34" charset="0"/>
            </a:endParaRPr>
          </a:p>
          <a:p>
            <a:pPr marL="914400" indent="-392113" defTabSz="900113">
              <a:spcAft>
                <a:spcPts val="1000"/>
              </a:spcAft>
              <a:buClr>
                <a:schemeClr val="accent2"/>
              </a:buClr>
              <a:buFont typeface="Cambria Math" pitchFamily="18" charset="0"/>
              <a:buChar char="‐"/>
              <a:tabLst>
                <a:tab pos="2247900" algn="l"/>
                <a:tab pos="4749800" algn="l"/>
              </a:tabLst>
              <a:defRPr/>
            </a:pPr>
            <a:endParaRPr lang="en-US" sz="2400" dirty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531813" indent="-449263" defTabSz="900113">
              <a:lnSpc>
                <a:spcPct val="150000"/>
              </a:lnSpc>
              <a:spcAft>
                <a:spcPts val="1000"/>
              </a:spcAft>
              <a:buClr>
                <a:schemeClr val="accent2"/>
              </a:buClr>
              <a:tabLst>
                <a:tab pos="2247900" algn="l"/>
                <a:tab pos="4749800" algn="l"/>
              </a:tabLst>
              <a:defRPr/>
            </a:pPr>
            <a:endParaRPr lang="vi-VN" noProof="1">
              <a:solidFill>
                <a:srgbClr val="00B0F0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vi-VN" b="1" noProof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Phân loại văn phạm</a:t>
            </a:r>
            <a:r>
              <a:rPr lang="en-US" b="1" noProof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– Ngôn ngữ</a:t>
            </a:r>
            <a:endParaRPr lang="vi-VN" b="1" noProof="1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6858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4648200" y="1079500"/>
            <a:ext cx="1498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68500"/>
            <a:ext cx="1930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gì?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19200" y="2451100"/>
            <a:ext cx="7800047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động,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</a:p>
          <a:p>
            <a:pPr algn="just"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thiệp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</a:p>
          <a:p>
            <a:pPr algn="just"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</a:p>
          <a:p>
            <a:pPr algn="just"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mình.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19094" y="4619244"/>
            <a:ext cx="2082546" cy="1293876"/>
          </a:xfrm>
          <a:custGeom>
            <a:avLst/>
            <a:gdLst>
              <a:gd name="connsiteX0" fmla="*/ 0 w 2082546"/>
              <a:gd name="connsiteY0" fmla="*/ 0 h 1293876"/>
              <a:gd name="connsiteX1" fmla="*/ 0 w 2082546"/>
              <a:gd name="connsiteY1" fmla="*/ 1293876 h 1293876"/>
              <a:gd name="connsiteX2" fmla="*/ 2082546 w 2082546"/>
              <a:gd name="connsiteY2" fmla="*/ 1293876 h 1293876"/>
              <a:gd name="connsiteX3" fmla="*/ 2082546 w 2082546"/>
              <a:gd name="connsiteY3" fmla="*/ 0 h 1293876"/>
              <a:gd name="connsiteX4" fmla="*/ 0 w 2082546"/>
              <a:gd name="connsiteY4" fmla="*/ 0 h 1293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2546" h="1293876">
                <a:moveTo>
                  <a:pt x="0" y="0"/>
                </a:moveTo>
                <a:lnTo>
                  <a:pt x="0" y="1293876"/>
                </a:lnTo>
                <a:lnTo>
                  <a:pt x="2082546" y="1293876"/>
                </a:lnTo>
                <a:lnTo>
                  <a:pt x="208254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12744" y="4612894"/>
            <a:ext cx="2096008" cy="1306576"/>
          </a:xfrm>
          <a:custGeom>
            <a:avLst/>
            <a:gdLst>
              <a:gd name="connsiteX0" fmla="*/ 6350 w 2096008"/>
              <a:gd name="connsiteY0" fmla="*/ 6350 h 1306576"/>
              <a:gd name="connsiteX1" fmla="*/ 6350 w 2096008"/>
              <a:gd name="connsiteY1" fmla="*/ 1300226 h 1306576"/>
              <a:gd name="connsiteX2" fmla="*/ 2089658 w 2096008"/>
              <a:gd name="connsiteY2" fmla="*/ 1300226 h 1306576"/>
              <a:gd name="connsiteX3" fmla="*/ 2089658 w 2096008"/>
              <a:gd name="connsiteY3" fmla="*/ 6350 h 1306576"/>
              <a:gd name="connsiteX4" fmla="*/ 6350 w 2096008"/>
              <a:gd name="connsiteY4" fmla="*/ 6350 h 1306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96008" h="1306576">
                <a:moveTo>
                  <a:pt x="6350" y="6350"/>
                </a:moveTo>
                <a:lnTo>
                  <a:pt x="6350" y="1300226"/>
                </a:lnTo>
                <a:lnTo>
                  <a:pt x="2089658" y="1300226"/>
                </a:lnTo>
                <a:lnTo>
                  <a:pt x="2089658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89650" y="4241800"/>
            <a:ext cx="22225" cy="1982470"/>
          </a:xfrm>
          <a:custGeom>
            <a:avLst/>
            <a:gdLst>
              <a:gd name="connsiteX0" fmla="*/ 12446 w 22225"/>
              <a:gd name="connsiteY0" fmla="*/ 6350 h 1982470"/>
              <a:gd name="connsiteX1" fmla="*/ 6350 w 22225"/>
              <a:gd name="connsiteY1" fmla="*/ 1976120 h 1982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982470">
                <a:moveTo>
                  <a:pt x="12446" y="6350"/>
                </a:moveTo>
                <a:lnTo>
                  <a:pt x="6350" y="197612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98794" y="4427728"/>
            <a:ext cx="424180" cy="22225"/>
          </a:xfrm>
          <a:custGeom>
            <a:avLst/>
            <a:gdLst>
              <a:gd name="connsiteX0" fmla="*/ 6350 w 424180"/>
              <a:gd name="connsiteY0" fmla="*/ 6350 h 22225"/>
              <a:gd name="connsiteX1" fmla="*/ 417829 w 42418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180" h="22225">
                <a:moveTo>
                  <a:pt x="6350" y="6350"/>
                </a:moveTo>
                <a:lnTo>
                  <a:pt x="41782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98794" y="4797297"/>
            <a:ext cx="424180" cy="22225"/>
          </a:xfrm>
          <a:custGeom>
            <a:avLst/>
            <a:gdLst>
              <a:gd name="connsiteX0" fmla="*/ 6350 w 424180"/>
              <a:gd name="connsiteY0" fmla="*/ 6350 h 22225"/>
              <a:gd name="connsiteX1" fmla="*/ 417829 w 42418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180" h="22225">
                <a:moveTo>
                  <a:pt x="6350" y="6350"/>
                </a:moveTo>
                <a:lnTo>
                  <a:pt x="41782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098794" y="5167629"/>
            <a:ext cx="424180" cy="22225"/>
          </a:xfrm>
          <a:custGeom>
            <a:avLst/>
            <a:gdLst>
              <a:gd name="connsiteX0" fmla="*/ 6350 w 424180"/>
              <a:gd name="connsiteY0" fmla="*/ 6350 h 22225"/>
              <a:gd name="connsiteX1" fmla="*/ 417829 w 42418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180" h="22225">
                <a:moveTo>
                  <a:pt x="6350" y="6350"/>
                </a:moveTo>
                <a:lnTo>
                  <a:pt x="41782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098794" y="5537200"/>
            <a:ext cx="424180" cy="22225"/>
          </a:xfrm>
          <a:custGeom>
            <a:avLst/>
            <a:gdLst>
              <a:gd name="connsiteX0" fmla="*/ 6350 w 424180"/>
              <a:gd name="connsiteY0" fmla="*/ 6350 h 22225"/>
              <a:gd name="connsiteX1" fmla="*/ 417829 w 42418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180" h="22225">
                <a:moveTo>
                  <a:pt x="6350" y="6350"/>
                </a:moveTo>
                <a:lnTo>
                  <a:pt x="41782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098794" y="5906770"/>
            <a:ext cx="424180" cy="22225"/>
          </a:xfrm>
          <a:custGeom>
            <a:avLst/>
            <a:gdLst>
              <a:gd name="connsiteX0" fmla="*/ 6350 w 424180"/>
              <a:gd name="connsiteY0" fmla="*/ 6350 h 22225"/>
              <a:gd name="connsiteX1" fmla="*/ 417829 w 42418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180" h="22225">
                <a:moveTo>
                  <a:pt x="6350" y="6350"/>
                </a:moveTo>
                <a:lnTo>
                  <a:pt x="417829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497319" y="4241800"/>
            <a:ext cx="22225" cy="1982470"/>
          </a:xfrm>
          <a:custGeom>
            <a:avLst/>
            <a:gdLst>
              <a:gd name="connsiteX0" fmla="*/ 6350 w 22225"/>
              <a:gd name="connsiteY0" fmla="*/ 6350 h 1982470"/>
              <a:gd name="connsiteX1" fmla="*/ 6350 w 22225"/>
              <a:gd name="connsiteY1" fmla="*/ 1976120 h 1982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982470">
                <a:moveTo>
                  <a:pt x="6350" y="6350"/>
                </a:moveTo>
                <a:lnTo>
                  <a:pt x="6350" y="197612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422647" y="4248150"/>
            <a:ext cx="174498" cy="364998"/>
          </a:xfrm>
          <a:custGeom>
            <a:avLst/>
            <a:gdLst>
              <a:gd name="connsiteX0" fmla="*/ 0 w 174498"/>
              <a:gd name="connsiteY0" fmla="*/ 273558 h 364998"/>
              <a:gd name="connsiteX1" fmla="*/ 43434 w 174498"/>
              <a:gd name="connsiteY1" fmla="*/ 273558 h 364998"/>
              <a:gd name="connsiteX2" fmla="*/ 43434 w 174498"/>
              <a:gd name="connsiteY2" fmla="*/ 0 h 364998"/>
              <a:gd name="connsiteX3" fmla="*/ 131064 w 174498"/>
              <a:gd name="connsiteY3" fmla="*/ 0 h 364998"/>
              <a:gd name="connsiteX4" fmla="*/ 131064 w 174498"/>
              <a:gd name="connsiteY4" fmla="*/ 273558 h 364998"/>
              <a:gd name="connsiteX5" fmla="*/ 174498 w 174498"/>
              <a:gd name="connsiteY5" fmla="*/ 273558 h 364998"/>
              <a:gd name="connsiteX6" fmla="*/ 87630 w 174498"/>
              <a:gd name="connsiteY6" fmla="*/ 364997 h 364998"/>
              <a:gd name="connsiteX7" fmla="*/ 0 w 174498"/>
              <a:gd name="connsiteY7" fmla="*/ 273558 h 36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4498" h="364998">
                <a:moveTo>
                  <a:pt x="0" y="273558"/>
                </a:moveTo>
                <a:lnTo>
                  <a:pt x="43434" y="273558"/>
                </a:lnTo>
                <a:lnTo>
                  <a:pt x="43434" y="0"/>
                </a:lnTo>
                <a:lnTo>
                  <a:pt x="131064" y="0"/>
                </a:lnTo>
                <a:lnTo>
                  <a:pt x="131064" y="273558"/>
                </a:lnTo>
                <a:lnTo>
                  <a:pt x="174498" y="273558"/>
                </a:lnTo>
                <a:lnTo>
                  <a:pt x="87630" y="364997"/>
                </a:lnTo>
                <a:lnTo>
                  <a:pt x="0" y="2735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416297" y="4241800"/>
            <a:ext cx="187198" cy="377698"/>
          </a:xfrm>
          <a:custGeom>
            <a:avLst/>
            <a:gdLst>
              <a:gd name="connsiteX0" fmla="*/ 6350 w 187198"/>
              <a:gd name="connsiteY0" fmla="*/ 279908 h 377698"/>
              <a:gd name="connsiteX1" fmla="*/ 49784 w 187198"/>
              <a:gd name="connsiteY1" fmla="*/ 279908 h 377698"/>
              <a:gd name="connsiteX2" fmla="*/ 49784 w 187198"/>
              <a:gd name="connsiteY2" fmla="*/ 6350 h 377698"/>
              <a:gd name="connsiteX3" fmla="*/ 137414 w 187198"/>
              <a:gd name="connsiteY3" fmla="*/ 6350 h 377698"/>
              <a:gd name="connsiteX4" fmla="*/ 137414 w 187198"/>
              <a:gd name="connsiteY4" fmla="*/ 279908 h 377698"/>
              <a:gd name="connsiteX5" fmla="*/ 180848 w 187198"/>
              <a:gd name="connsiteY5" fmla="*/ 279908 h 377698"/>
              <a:gd name="connsiteX6" fmla="*/ 93980 w 187198"/>
              <a:gd name="connsiteY6" fmla="*/ 371347 h 377698"/>
              <a:gd name="connsiteX7" fmla="*/ 6350 w 187198"/>
              <a:gd name="connsiteY7" fmla="*/ 279908 h 377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7198" h="377698">
                <a:moveTo>
                  <a:pt x="6350" y="279908"/>
                </a:moveTo>
                <a:lnTo>
                  <a:pt x="49784" y="279908"/>
                </a:lnTo>
                <a:lnTo>
                  <a:pt x="49784" y="6350"/>
                </a:lnTo>
                <a:lnTo>
                  <a:pt x="137414" y="6350"/>
                </a:lnTo>
                <a:lnTo>
                  <a:pt x="137414" y="279908"/>
                </a:lnTo>
                <a:lnTo>
                  <a:pt x="180848" y="279908"/>
                </a:lnTo>
                <a:lnTo>
                  <a:pt x="93980" y="371347"/>
                </a:lnTo>
                <a:lnTo>
                  <a:pt x="6350" y="2799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502402" y="5173979"/>
            <a:ext cx="585977" cy="217170"/>
          </a:xfrm>
          <a:custGeom>
            <a:avLst/>
            <a:gdLst>
              <a:gd name="connsiteX0" fmla="*/ 0 w 585977"/>
              <a:gd name="connsiteY0" fmla="*/ 108204 h 217170"/>
              <a:gd name="connsiteX1" fmla="*/ 117347 w 585977"/>
              <a:gd name="connsiteY1" fmla="*/ 217170 h 217170"/>
              <a:gd name="connsiteX2" fmla="*/ 117347 w 585977"/>
              <a:gd name="connsiteY2" fmla="*/ 163067 h 217170"/>
              <a:gd name="connsiteX3" fmla="*/ 468629 w 585977"/>
              <a:gd name="connsiteY3" fmla="*/ 163067 h 217170"/>
              <a:gd name="connsiteX4" fmla="*/ 468629 w 585977"/>
              <a:gd name="connsiteY4" fmla="*/ 217170 h 217170"/>
              <a:gd name="connsiteX5" fmla="*/ 585977 w 585977"/>
              <a:gd name="connsiteY5" fmla="*/ 108204 h 217170"/>
              <a:gd name="connsiteX6" fmla="*/ 468629 w 585977"/>
              <a:gd name="connsiteY6" fmla="*/ 0 h 217170"/>
              <a:gd name="connsiteX7" fmla="*/ 468629 w 585977"/>
              <a:gd name="connsiteY7" fmla="*/ 54102 h 217170"/>
              <a:gd name="connsiteX8" fmla="*/ 117347 w 585977"/>
              <a:gd name="connsiteY8" fmla="*/ 54102 h 217170"/>
              <a:gd name="connsiteX9" fmla="*/ 117347 w 585977"/>
              <a:gd name="connsiteY9" fmla="*/ 0 h 217170"/>
              <a:gd name="connsiteX10" fmla="*/ 0 w 585977"/>
              <a:gd name="connsiteY10" fmla="*/ 108204 h 217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85977" h="217170">
                <a:moveTo>
                  <a:pt x="0" y="108204"/>
                </a:moveTo>
                <a:lnTo>
                  <a:pt x="117347" y="217170"/>
                </a:lnTo>
                <a:lnTo>
                  <a:pt x="117347" y="163067"/>
                </a:lnTo>
                <a:lnTo>
                  <a:pt x="468629" y="163067"/>
                </a:lnTo>
                <a:lnTo>
                  <a:pt x="468629" y="217170"/>
                </a:lnTo>
                <a:lnTo>
                  <a:pt x="585977" y="108204"/>
                </a:lnTo>
                <a:lnTo>
                  <a:pt x="468629" y="0"/>
                </a:lnTo>
                <a:lnTo>
                  <a:pt x="468629" y="54102"/>
                </a:lnTo>
                <a:lnTo>
                  <a:pt x="117347" y="54102"/>
                </a:lnTo>
                <a:lnTo>
                  <a:pt x="117347" y="0"/>
                </a:lnTo>
                <a:lnTo>
                  <a:pt x="0" y="10820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496052" y="5167629"/>
            <a:ext cx="598677" cy="229870"/>
          </a:xfrm>
          <a:custGeom>
            <a:avLst/>
            <a:gdLst>
              <a:gd name="connsiteX0" fmla="*/ 6350 w 598677"/>
              <a:gd name="connsiteY0" fmla="*/ 114554 h 229870"/>
              <a:gd name="connsiteX1" fmla="*/ 123697 w 598677"/>
              <a:gd name="connsiteY1" fmla="*/ 223520 h 229870"/>
              <a:gd name="connsiteX2" fmla="*/ 123697 w 598677"/>
              <a:gd name="connsiteY2" fmla="*/ 169417 h 229870"/>
              <a:gd name="connsiteX3" fmla="*/ 474979 w 598677"/>
              <a:gd name="connsiteY3" fmla="*/ 169417 h 229870"/>
              <a:gd name="connsiteX4" fmla="*/ 474979 w 598677"/>
              <a:gd name="connsiteY4" fmla="*/ 223520 h 229870"/>
              <a:gd name="connsiteX5" fmla="*/ 592327 w 598677"/>
              <a:gd name="connsiteY5" fmla="*/ 114554 h 229870"/>
              <a:gd name="connsiteX6" fmla="*/ 474979 w 598677"/>
              <a:gd name="connsiteY6" fmla="*/ 6350 h 229870"/>
              <a:gd name="connsiteX7" fmla="*/ 474979 w 598677"/>
              <a:gd name="connsiteY7" fmla="*/ 60452 h 229870"/>
              <a:gd name="connsiteX8" fmla="*/ 123697 w 598677"/>
              <a:gd name="connsiteY8" fmla="*/ 60452 h 229870"/>
              <a:gd name="connsiteX9" fmla="*/ 123697 w 598677"/>
              <a:gd name="connsiteY9" fmla="*/ 6350 h 229870"/>
              <a:gd name="connsiteX10" fmla="*/ 6350 w 598677"/>
              <a:gd name="connsiteY10" fmla="*/ 114554 h 229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98677" h="229870">
                <a:moveTo>
                  <a:pt x="6350" y="114554"/>
                </a:moveTo>
                <a:lnTo>
                  <a:pt x="123697" y="223520"/>
                </a:lnTo>
                <a:lnTo>
                  <a:pt x="123697" y="169417"/>
                </a:lnTo>
                <a:lnTo>
                  <a:pt x="474979" y="169417"/>
                </a:lnTo>
                <a:lnTo>
                  <a:pt x="474979" y="223520"/>
                </a:lnTo>
                <a:lnTo>
                  <a:pt x="592327" y="114554"/>
                </a:lnTo>
                <a:lnTo>
                  <a:pt x="474979" y="6350"/>
                </a:lnTo>
                <a:lnTo>
                  <a:pt x="474979" y="60452"/>
                </a:lnTo>
                <a:lnTo>
                  <a:pt x="123697" y="60452"/>
                </a:lnTo>
                <a:lnTo>
                  <a:pt x="123697" y="6350"/>
                </a:lnTo>
                <a:lnTo>
                  <a:pt x="6350" y="1145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405121" y="5913120"/>
            <a:ext cx="176022" cy="252984"/>
          </a:xfrm>
          <a:custGeom>
            <a:avLst/>
            <a:gdLst>
              <a:gd name="connsiteX0" fmla="*/ 0 w 176022"/>
              <a:gd name="connsiteY0" fmla="*/ 189738 h 252984"/>
              <a:gd name="connsiteX1" fmla="*/ 44196 w 176022"/>
              <a:gd name="connsiteY1" fmla="*/ 189738 h 252984"/>
              <a:gd name="connsiteX2" fmla="*/ 44196 w 176022"/>
              <a:gd name="connsiteY2" fmla="*/ 0 h 252984"/>
              <a:gd name="connsiteX3" fmla="*/ 132588 w 176022"/>
              <a:gd name="connsiteY3" fmla="*/ 0 h 252984"/>
              <a:gd name="connsiteX4" fmla="*/ 132588 w 176022"/>
              <a:gd name="connsiteY4" fmla="*/ 189738 h 252984"/>
              <a:gd name="connsiteX5" fmla="*/ 176022 w 176022"/>
              <a:gd name="connsiteY5" fmla="*/ 189738 h 252984"/>
              <a:gd name="connsiteX6" fmla="*/ 88392 w 176022"/>
              <a:gd name="connsiteY6" fmla="*/ 252983 h 252984"/>
              <a:gd name="connsiteX7" fmla="*/ 0 w 176022"/>
              <a:gd name="connsiteY7" fmla="*/ 189738 h 252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6022" h="252984">
                <a:moveTo>
                  <a:pt x="0" y="189738"/>
                </a:moveTo>
                <a:lnTo>
                  <a:pt x="44196" y="189738"/>
                </a:lnTo>
                <a:lnTo>
                  <a:pt x="44196" y="0"/>
                </a:lnTo>
                <a:lnTo>
                  <a:pt x="132588" y="0"/>
                </a:lnTo>
                <a:lnTo>
                  <a:pt x="132588" y="189738"/>
                </a:lnTo>
                <a:lnTo>
                  <a:pt x="176022" y="189738"/>
                </a:lnTo>
                <a:lnTo>
                  <a:pt x="88392" y="252983"/>
                </a:lnTo>
                <a:lnTo>
                  <a:pt x="0" y="1897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398771" y="5906770"/>
            <a:ext cx="188722" cy="265684"/>
          </a:xfrm>
          <a:custGeom>
            <a:avLst/>
            <a:gdLst>
              <a:gd name="connsiteX0" fmla="*/ 6350 w 188722"/>
              <a:gd name="connsiteY0" fmla="*/ 196088 h 265684"/>
              <a:gd name="connsiteX1" fmla="*/ 50546 w 188722"/>
              <a:gd name="connsiteY1" fmla="*/ 196088 h 265684"/>
              <a:gd name="connsiteX2" fmla="*/ 50546 w 188722"/>
              <a:gd name="connsiteY2" fmla="*/ 6350 h 265684"/>
              <a:gd name="connsiteX3" fmla="*/ 138938 w 188722"/>
              <a:gd name="connsiteY3" fmla="*/ 6350 h 265684"/>
              <a:gd name="connsiteX4" fmla="*/ 138938 w 188722"/>
              <a:gd name="connsiteY4" fmla="*/ 196088 h 265684"/>
              <a:gd name="connsiteX5" fmla="*/ 182372 w 188722"/>
              <a:gd name="connsiteY5" fmla="*/ 196088 h 265684"/>
              <a:gd name="connsiteX6" fmla="*/ 94742 w 188722"/>
              <a:gd name="connsiteY6" fmla="*/ 259333 h 265684"/>
              <a:gd name="connsiteX7" fmla="*/ 6350 w 188722"/>
              <a:gd name="connsiteY7" fmla="*/ 196088 h 265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8722" h="265684">
                <a:moveTo>
                  <a:pt x="6350" y="196088"/>
                </a:moveTo>
                <a:lnTo>
                  <a:pt x="50546" y="196088"/>
                </a:lnTo>
                <a:lnTo>
                  <a:pt x="50546" y="6350"/>
                </a:lnTo>
                <a:lnTo>
                  <a:pt x="138938" y="6350"/>
                </a:lnTo>
                <a:lnTo>
                  <a:pt x="138938" y="196088"/>
                </a:lnTo>
                <a:lnTo>
                  <a:pt x="182372" y="196088"/>
                </a:lnTo>
                <a:lnTo>
                  <a:pt x="94742" y="259333"/>
                </a:lnTo>
                <a:lnTo>
                  <a:pt x="6350" y="1960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15029" y="3808221"/>
            <a:ext cx="1945894" cy="22225"/>
          </a:xfrm>
          <a:custGeom>
            <a:avLst/>
            <a:gdLst>
              <a:gd name="connsiteX0" fmla="*/ 6350 w 1945894"/>
              <a:gd name="connsiteY0" fmla="*/ 6350 h 22225"/>
              <a:gd name="connsiteX1" fmla="*/ 1939544 w 1945894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45894" h="22225">
                <a:moveTo>
                  <a:pt x="6350" y="6350"/>
                </a:moveTo>
                <a:lnTo>
                  <a:pt x="1939544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11220" y="4230370"/>
            <a:ext cx="2038857" cy="22225"/>
          </a:xfrm>
          <a:custGeom>
            <a:avLst/>
            <a:gdLst>
              <a:gd name="connsiteX0" fmla="*/ 6350 w 2038857"/>
              <a:gd name="connsiteY0" fmla="*/ 6350 h 22225"/>
              <a:gd name="connsiteX1" fmla="*/ 2032508 w 2038857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38857" h="22225">
                <a:moveTo>
                  <a:pt x="6350" y="6350"/>
                </a:moveTo>
                <a:lnTo>
                  <a:pt x="2032508" y="6350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415029" y="3808221"/>
            <a:ext cx="22225" cy="447801"/>
          </a:xfrm>
          <a:custGeom>
            <a:avLst/>
            <a:gdLst>
              <a:gd name="connsiteX0" fmla="*/ 6350 w 22225"/>
              <a:gd name="connsiteY0" fmla="*/ 6350 h 447801"/>
              <a:gd name="connsiteX1" fmla="*/ 6350 w 22225"/>
              <a:gd name="connsiteY1" fmla="*/ 441452 h 447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47801">
                <a:moveTo>
                  <a:pt x="6350" y="6350"/>
                </a:moveTo>
                <a:lnTo>
                  <a:pt x="6350" y="44145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198871" y="3808221"/>
            <a:ext cx="22225" cy="447801"/>
          </a:xfrm>
          <a:custGeom>
            <a:avLst/>
            <a:gdLst>
              <a:gd name="connsiteX0" fmla="*/ 6350 w 22225"/>
              <a:gd name="connsiteY0" fmla="*/ 6350 h 447801"/>
              <a:gd name="connsiteX1" fmla="*/ 6350 w 22225"/>
              <a:gd name="connsiteY1" fmla="*/ 441452 h 447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47801">
                <a:moveTo>
                  <a:pt x="6350" y="6350"/>
                </a:moveTo>
                <a:lnTo>
                  <a:pt x="6350" y="44145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306570" y="3808221"/>
            <a:ext cx="22225" cy="447801"/>
          </a:xfrm>
          <a:custGeom>
            <a:avLst/>
            <a:gdLst>
              <a:gd name="connsiteX0" fmla="*/ 6350 w 22225"/>
              <a:gd name="connsiteY0" fmla="*/ 6350 h 447801"/>
              <a:gd name="connsiteX1" fmla="*/ 6350 w 22225"/>
              <a:gd name="connsiteY1" fmla="*/ 441452 h 447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47801">
                <a:moveTo>
                  <a:pt x="6350" y="6350"/>
                </a:moveTo>
                <a:lnTo>
                  <a:pt x="6350" y="44145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860800" y="3808221"/>
            <a:ext cx="22225" cy="447801"/>
          </a:xfrm>
          <a:custGeom>
            <a:avLst/>
            <a:gdLst>
              <a:gd name="connsiteX0" fmla="*/ 6350 w 22225"/>
              <a:gd name="connsiteY0" fmla="*/ 6350 h 447801"/>
              <a:gd name="connsiteX1" fmla="*/ 6350 w 22225"/>
              <a:gd name="connsiteY1" fmla="*/ 441452 h 447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47801">
                <a:moveTo>
                  <a:pt x="6350" y="6350"/>
                </a:moveTo>
                <a:lnTo>
                  <a:pt x="6350" y="44145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753102" y="3808221"/>
            <a:ext cx="22225" cy="447801"/>
          </a:xfrm>
          <a:custGeom>
            <a:avLst/>
            <a:gdLst>
              <a:gd name="connsiteX0" fmla="*/ 6350 w 22225"/>
              <a:gd name="connsiteY0" fmla="*/ 6350 h 447801"/>
              <a:gd name="connsiteX1" fmla="*/ 6350 w 22225"/>
              <a:gd name="connsiteY1" fmla="*/ 441452 h 447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47801">
                <a:moveTo>
                  <a:pt x="6350" y="6350"/>
                </a:moveTo>
                <a:lnTo>
                  <a:pt x="6350" y="441452"/>
                </a:ln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330697" y="3806697"/>
            <a:ext cx="130048" cy="447802"/>
          </a:xfrm>
          <a:custGeom>
            <a:avLst/>
            <a:gdLst>
              <a:gd name="connsiteX0" fmla="*/ 6350 w 130048"/>
              <a:gd name="connsiteY0" fmla="*/ 6350 h 447802"/>
              <a:gd name="connsiteX1" fmla="*/ 93980 w 130048"/>
              <a:gd name="connsiteY1" fmla="*/ 119888 h 447802"/>
              <a:gd name="connsiteX2" fmla="*/ 20066 w 130048"/>
              <a:gd name="connsiteY2" fmla="*/ 340867 h 447802"/>
              <a:gd name="connsiteX3" fmla="*/ 123698 w 130048"/>
              <a:gd name="connsiteY3" fmla="*/ 441452 h 447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0048" h="447802">
                <a:moveTo>
                  <a:pt x="6350" y="6350"/>
                </a:moveTo>
                <a:cubicBezTo>
                  <a:pt x="20828" y="24638"/>
                  <a:pt x="91694" y="64261"/>
                  <a:pt x="93980" y="119888"/>
                </a:cubicBezTo>
                <a:cubicBezTo>
                  <a:pt x="96266" y="176276"/>
                  <a:pt x="15494" y="287528"/>
                  <a:pt x="20066" y="340867"/>
                </a:cubicBezTo>
                <a:cubicBezTo>
                  <a:pt x="25400" y="394208"/>
                  <a:pt x="102361" y="420116"/>
                  <a:pt x="123698" y="441452"/>
                </a:cubicBezTo>
              </a:path>
            </a:pathLst>
          </a:custGeom>
          <a:ln w="12700">
            <a:solidFill>
              <a:srgbClr val="01010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08400" y="50038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079500" y="1079500"/>
            <a:ext cx="81280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2489200" algn="l"/>
                <a:tab pos="2870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457200" algn="l"/>
                <a:tab pos="2489200" algn="l"/>
                <a:tab pos="2870200" algn="l"/>
              </a:tabLst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</a:p>
          <a:p>
            <a:pPr>
              <a:lnSpc>
                <a:spcPts val="3400"/>
              </a:lnSpc>
              <a:tabLst>
                <a:tab pos="457200" algn="l"/>
                <a:tab pos="2489200" algn="l"/>
                <a:tab pos="287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</a:p>
          <a:p>
            <a:pPr>
              <a:lnSpc>
                <a:spcPts val="2800"/>
              </a:lnSpc>
              <a:tabLst>
                <a:tab pos="457200" algn="l"/>
                <a:tab pos="2489200" algn="l"/>
                <a:tab pos="287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sau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2489200" algn="l"/>
                <a:tab pos="28702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718300" y="5105400"/>
            <a:ext cx="927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213100" y="1079500"/>
            <a:ext cx="4368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93448" y="1955800"/>
            <a:ext cx="7795404" cy="14568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just"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file):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(input</a:t>
            </a:r>
          </a:p>
          <a:p>
            <a:pPr algn="just"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string)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lên,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</a:p>
          <a:p>
            <a:pPr algn="just"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dung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(cells,</a:t>
            </a:r>
          </a:p>
          <a:p>
            <a:pPr algn="just"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squares),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3492500"/>
            <a:ext cx="7734300" cy="295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mechanism):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sang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phải,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điểm.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dò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(eof,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#).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(temporary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storage):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(cell),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ngõ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nhập).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dung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(storage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cell).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238500" y="1079500"/>
            <a:ext cx="4318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955800"/>
            <a:ext cx="75819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(control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unit):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9500" y="3505200"/>
            <a:ext cx="3136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4000500"/>
            <a:ext cx="7467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(discrete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frame).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36700" y="4800600"/>
            <a:ext cx="7810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(internal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state)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(scanning)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file.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870200" y="1079500"/>
            <a:ext cx="5041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955800"/>
            <a:ext cx="7632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(next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state)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(transition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function).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3124200"/>
            <a:ext cx="7658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(output)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đổi.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987800" y="1079500"/>
            <a:ext cx="2806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955800"/>
            <a:ext cx="7404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(internal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state):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755900"/>
            <a:ext cx="7302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(next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state):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3568700"/>
            <a:ext cx="76581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(transition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function):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hành,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quét,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987800" y="1079500"/>
            <a:ext cx="2806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955800"/>
            <a:ext cx="7404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(internal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state):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755900"/>
            <a:ext cx="7302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(next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state):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3568700"/>
            <a:ext cx="76581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(transition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function):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hành,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quét,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632200" y="1079500"/>
            <a:ext cx="3530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36700" y="1955800"/>
            <a:ext cx="77597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(configuration):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vào,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dung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tạm.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3860800"/>
            <a:ext cx="7518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(move):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sang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733800" y="1079500"/>
            <a:ext cx="332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68500"/>
            <a:ext cx="7899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882900"/>
            <a:ext cx="76073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(deterministic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automata):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(move)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4051300"/>
            <a:ext cx="75438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(non-deterministic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automata):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chuyển.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1436369" y="1079500"/>
            <a:ext cx="5726431" cy="5463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71500" y="1937764"/>
            <a:ext cx="8991600" cy="52270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altLang="en-US" sz="2800" b="1" dirty="0" err="1">
                <a:solidFill>
                  <a:srgbClr val="FF0000"/>
                </a:solidFill>
              </a:rPr>
              <a:t>Bộ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chữ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lvl="1" algn="just"/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(symbol).</a:t>
            </a:r>
            <a:endParaRPr lang="en-US" altLang="en-US" sz="2800" dirty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en-US" altLang="en-US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- 0 – 9, a – z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altLang="en-US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3400"/>
              </a:lnSpc>
              <a:buFont typeface="Wingdings" pitchFamily="2" charset="2"/>
              <a:buChar char="v"/>
              <a:tabLst>
                <a:tab pos="2008188" algn="l"/>
              </a:tabLst>
            </a:pP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Arial" pitchFamily="34" charset="0"/>
                <a:cs typeface="Arial" pitchFamily="34" charset="0"/>
              </a:rPr>
              <a:t>Σ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endParaRPr lang="en-US" altLang="zh-CN" sz="28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100"/>
              </a:lnSpc>
              <a:buFont typeface="Wingdings" pitchFamily="2" charset="2"/>
              <a:buChar char="v"/>
              <a:tabLst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endParaRPr lang="en-US" altLang="zh-CN" sz="28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100"/>
              </a:lnSpc>
            </a:pP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aaabbba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3100"/>
              </a:lnSpc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600"/>
              </a:lnSpc>
              <a:tabLst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600"/>
              </a:lnSpc>
              <a:tabLst/>
            </a:pP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dirty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100"/>
              </a:lnSpc>
              <a:tabLst/>
            </a:pPr>
            <a:endParaRPr lang="en-US" altLang="zh-CN" sz="2400" i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378200" y="1079500"/>
            <a:ext cx="4038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68500"/>
            <a:ext cx="7874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451100"/>
            <a:ext cx="78232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Accepter: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"Yes"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"no"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chối,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nhập.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3987800"/>
            <a:ext cx="777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Transducer: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ôtômát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hơn,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xuất.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transducer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hình.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657600" y="1079500"/>
            <a:ext cx="3479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68500"/>
            <a:ext cx="8115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(NNLT),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dịch.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882900"/>
            <a:ext cx="511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NNLT.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3327400"/>
            <a:ext cx="75946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accepter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NNLT.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vựng,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NNLT.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457200"/>
            <a:ext cx="8305800" cy="64008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933700" y="1079500"/>
            <a:ext cx="4927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38777" y="2362200"/>
            <a:ext cx="1617430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2" i="1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895977" y="2844800"/>
            <a:ext cx="5430974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83577" y="3289300"/>
            <a:ext cx="3258905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38777" y="3670300"/>
            <a:ext cx="1149354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Ðảo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902" i="1" baseline="300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895977" y="4165600"/>
            <a:ext cx="537326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Ðảo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283577" y="5003325"/>
            <a:ext cx="2569077" cy="4308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632200" y="1079500"/>
            <a:ext cx="3530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66800" y="1981200"/>
            <a:ext cx="2501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uv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9500" y="2476500"/>
            <a:ext cx="3060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(prefix)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2971800"/>
            <a:ext cx="405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9500" y="3429000"/>
            <a:ext cx="280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(suffix)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36700" y="3924300"/>
            <a:ext cx="379110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79500" y="4381500"/>
            <a:ext cx="3149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36700" y="4876800"/>
            <a:ext cx="5791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79500" y="5334000"/>
            <a:ext cx="3810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(empty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string)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36700" y="5791200"/>
            <a:ext cx="779219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nào,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dirty="0" smtClean="0">
                <a:solidFill>
                  <a:srgbClr val="00009A"/>
                </a:solidFill>
                <a:cs typeface="Times New Roman" pitchFamily="18" charset="0"/>
              </a:rPr>
              <a:t>ε </a:t>
            </a:r>
            <a:r>
              <a:rPr lang="en-US" altLang="zh-CN" sz="2400" dirty="0" smtClean="0">
                <a:solidFill>
                  <a:srgbClr val="00009A"/>
                </a:solidFill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9A"/>
                </a:solidFill>
                <a:cs typeface="Times New Roman" pitchFamily="18" charset="0"/>
              </a:rPr>
              <a:t>hoặc</a:t>
            </a:r>
            <a:r>
              <a:rPr lang="en-US" altLang="zh-CN" sz="2400" dirty="0" smtClean="0">
                <a:solidFill>
                  <a:srgbClr val="00009A"/>
                </a:solidFill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000" y="3048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</a:t>
            </a:r>
          </a:p>
          <a:p>
            <a:r>
              <a:rPr lang="en-US" i="1" smtClean="0"/>
              <a:t>n laàn</a:t>
            </a:r>
          </a:p>
          <a:p>
            <a:r>
              <a:rPr lang="en-US" i="1" smtClean="0"/>
              <a:t>wn = w w</a:t>
            </a: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79500"/>
            <a:ext cx="8420575" cy="43678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</a:p>
          <a:p>
            <a:pPr>
              <a:lnSpc>
                <a:spcPts val="34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5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l-GR" altLang="zh-CN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0; </a:t>
            </a:r>
            <a:r>
              <a:rPr lang="el-GR" altLang="zh-CN" sz="2400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 = w</a:t>
            </a:r>
            <a:r>
              <a:rPr lang="el-GR" altLang="zh-CN" sz="2400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= w</a:t>
            </a:r>
          </a:p>
          <a:p>
            <a:pPr>
              <a:lnSpc>
                <a:spcPts val="33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4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>
              <a:lnSpc>
                <a:spcPts val="40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Lũy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902" i="1" baseline="300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602" i="1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</a:p>
          <a:p>
            <a:pPr>
              <a:lnSpc>
                <a:spcPts val="2800"/>
              </a:lnSpc>
              <a:tabLst>
                <a:tab pos="457200" algn="l"/>
                <a:tab pos="1473200" algn="l"/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lần.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24000" y="5638800"/>
            <a:ext cx="1143000" cy="4180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altLang="zh-CN" sz="16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altLang="zh-CN" sz="2400" dirty="0" smtClean="0">
                <a:solidFill>
                  <a:srgbClr val="00009A"/>
                </a:solidFill>
                <a:latin typeface="Calibri"/>
                <a:cs typeface="Times New Roman" pitchFamily="18" charset="0"/>
              </a:rPr>
              <a:t>ε</a:t>
            </a: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5715000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aseline="300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 =  w… w</a:t>
            </a:r>
          </a:p>
          <a:p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	  n 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4343400" y="5791200"/>
            <a:ext cx="3810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632200" y="1079500"/>
            <a:ext cx="3530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30400"/>
            <a:ext cx="599362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Σ*,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3200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(bao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dương)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90600" y="2590800"/>
            <a:ext cx="7350104" cy="170905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Σ*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trống.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là tập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trống.</a:t>
            </a:r>
          </a:p>
          <a:p>
            <a:pPr>
              <a:lnSpc>
                <a:spcPts val="3400"/>
              </a:lnSpc>
            </a:pP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Σ* = Σ</a:t>
            </a:r>
            <a:r>
              <a:rPr lang="en-US" altLang="zh-CN" sz="2800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∪{</a:t>
            </a:r>
            <a:r>
              <a:rPr lang="el-GR" altLang="zh-CN" sz="2800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 ; Σ</a:t>
            </a:r>
            <a:r>
              <a:rPr lang="en-US" altLang="zh-CN" sz="2800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= Σ* - {</a:t>
            </a:r>
            <a:r>
              <a:rPr lang="el-GR" altLang="zh-CN" sz="2800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8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90600" y="4648200"/>
            <a:ext cx="6950621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và Σ* là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028700"/>
            <a:ext cx="8572500" cy="1054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340100" y="1079500"/>
            <a:ext cx="411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1968500"/>
            <a:ext cx="1422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2425700"/>
            <a:ext cx="778578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Σ*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36700" y="2819400"/>
            <a:ext cx="2387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cái.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9500" y="3276600"/>
            <a:ext cx="800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36700" y="3746500"/>
            <a:ext cx="1881925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30500" y="4178300"/>
            <a:ext cx="5249835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Σ*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...}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36700" y="4622800"/>
            <a:ext cx="76447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aab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36700" y="5016500"/>
            <a:ext cx="1054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36700" y="5422900"/>
            <a:ext cx="8230908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 = {a</a:t>
            </a:r>
            <a:r>
              <a:rPr lang="en-US" altLang="zh-CN" sz="28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2" baseline="300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 : n ≥ 0}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36700" y="5816600"/>
            <a:ext cx="212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hạn.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74013" y="1040891"/>
            <a:ext cx="438150" cy="474725"/>
          </a:xfrm>
          <a:custGeom>
            <a:avLst/>
            <a:gdLst>
              <a:gd name="connsiteX0" fmla="*/ 0 w 438150"/>
              <a:gd name="connsiteY0" fmla="*/ 0 h 474725"/>
              <a:gd name="connsiteX1" fmla="*/ 0 w 438150"/>
              <a:gd name="connsiteY1" fmla="*/ 474725 h 474725"/>
              <a:gd name="connsiteX2" fmla="*/ 438150 w 438150"/>
              <a:gd name="connsiteY2" fmla="*/ 474725 h 474725"/>
              <a:gd name="connsiteX3" fmla="*/ 438150 w 438150"/>
              <a:gd name="connsiteY3" fmla="*/ 0 h 474725"/>
              <a:gd name="connsiteX4" fmla="*/ 0 w 438150"/>
              <a:gd name="connsiteY4" fmla="*/ 0 h 474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150" h="474725">
                <a:moveTo>
                  <a:pt x="0" y="0"/>
                </a:moveTo>
                <a:lnTo>
                  <a:pt x="0" y="474725"/>
                </a:lnTo>
                <a:lnTo>
                  <a:pt x="438150" y="474725"/>
                </a:lnTo>
                <a:lnTo>
                  <a:pt x="438150" y="0"/>
                </a:lnTo>
                <a:lnTo>
                  <a:pt x="0" y="0"/>
                </a:lnTo>
              </a:path>
            </a:pathLst>
          </a:custGeom>
          <a:solidFill>
            <a:srgbClr val="FFCF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8219" y="1463039"/>
            <a:ext cx="422147" cy="474726"/>
          </a:xfrm>
          <a:custGeom>
            <a:avLst/>
            <a:gdLst>
              <a:gd name="connsiteX0" fmla="*/ 0 w 422147"/>
              <a:gd name="connsiteY0" fmla="*/ 0 h 474726"/>
              <a:gd name="connsiteX1" fmla="*/ 0 w 422147"/>
              <a:gd name="connsiteY1" fmla="*/ 474726 h 474726"/>
              <a:gd name="connsiteX2" fmla="*/ 422147 w 422147"/>
              <a:gd name="connsiteY2" fmla="*/ 474726 h 474726"/>
              <a:gd name="connsiteX3" fmla="*/ 422147 w 422147"/>
              <a:gd name="connsiteY3" fmla="*/ 0 h 474726"/>
              <a:gd name="connsiteX4" fmla="*/ 0 w 422147"/>
              <a:gd name="connsiteY4" fmla="*/ 0 h 474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147" h="474726">
                <a:moveTo>
                  <a:pt x="0" y="0"/>
                </a:moveTo>
                <a:lnTo>
                  <a:pt x="0" y="474726"/>
                </a:lnTo>
                <a:lnTo>
                  <a:pt x="422147" y="474726"/>
                </a:lnTo>
                <a:lnTo>
                  <a:pt x="422147" y="0"/>
                </a:lnTo>
                <a:lnTo>
                  <a:pt x="0" y="0"/>
                </a:lnTo>
              </a:path>
            </a:pathLst>
          </a:custGeom>
          <a:solidFill>
            <a:srgbClr val="3434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9200" y="933450"/>
            <a:ext cx="31241" cy="1052322"/>
          </a:xfrm>
          <a:custGeom>
            <a:avLst/>
            <a:gdLst>
              <a:gd name="connsiteX0" fmla="*/ 15620 w 31241"/>
              <a:gd name="connsiteY0" fmla="*/ 0 h 1052322"/>
              <a:gd name="connsiteX1" fmla="*/ 15620 w 31241"/>
              <a:gd name="connsiteY1" fmla="*/ 1052322 h 105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41" h="1052322">
                <a:moveTo>
                  <a:pt x="15620" y="0"/>
                </a:moveTo>
                <a:lnTo>
                  <a:pt x="15620" y="1052322"/>
                </a:lnTo>
              </a:path>
            </a:pathLst>
          </a:custGeom>
          <a:ln w="25400">
            <a:solidFill>
              <a:srgbClr val="1D1D1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18000" y="5778500"/>
            <a:ext cx="1460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270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70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0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=</a:t>
            </a:r>
            <a:r>
              <a:rPr lang="en-US" altLang="zh-CN" sz="27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1</a:t>
            </a:r>
            <a:r>
              <a:rPr lang="en-US" altLang="zh-CN" sz="27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2</a:t>
            </a:r>
            <a:r>
              <a:rPr lang="en-US" altLang="zh-CN" sz="27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3</a:t>
            </a:r>
            <a:r>
              <a:rPr lang="en-US" altLang="zh-CN" sz="27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041900" y="5816600"/>
            <a:ext cx="533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70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708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5638800"/>
            <a:ext cx="1059585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i="1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602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l-GR" altLang="zh-CN" sz="2400" dirty="0" smtClean="0">
                <a:solidFill>
                  <a:srgbClr val="00009A"/>
                </a:solidFill>
                <a:cs typeface="Times New Roman" pitchFamily="18" charset="0"/>
              </a:rPr>
              <a:t>ε</a:t>
            </a:r>
            <a:r>
              <a:rPr lang="en-US" altLang="zh-CN" sz="2400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"/>
              <p:cNvSpPr txBox="1"/>
              <p:nvPr/>
            </p:nvSpPr>
            <p:spPr>
              <a:xfrm>
                <a:off x="1479305" y="1103481"/>
                <a:ext cx="8048678" cy="4611519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39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dirty="0" smtClean="0"/>
                  <a:t>			</a:t>
                </a:r>
                <a:r>
                  <a:rPr lang="en-US" altLang="zh-CN" sz="36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altLang="zh-CN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6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altLang="zh-CN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6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altLang="zh-CN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6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altLang="zh-CN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6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ngôn</a:t>
                </a:r>
                <a:r>
                  <a:rPr lang="en-US" altLang="zh-CN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6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ngữ</a:t>
                </a:r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38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sz="2802" dirty="0" err="1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Bù</a:t>
                </a:r>
                <a:r>
                  <a:rPr lang="en-US" altLang="zh-CN" sz="2802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lnSpc>
                    <a:spcPts val="38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dirty="0" smtClean="0"/>
                  <a:t>	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Bù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ngôn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ngữ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bảng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chữ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cái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Σ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kí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là:</a:t>
                </a:r>
              </a:p>
              <a:p>
                <a:pPr>
                  <a:lnSpc>
                    <a:spcPts val="31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dirty="0" smtClean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75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475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Σ*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</a:p>
              <a:p>
                <a:pPr>
                  <a:lnSpc>
                    <a:spcPts val="41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sz="2802" dirty="0" err="1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altLang="zh-CN" sz="2802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2" dirty="0" err="1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nối</a:t>
                </a:r>
                <a:endParaRPr lang="en-US" altLang="zh-CN" sz="1902" dirty="0" smtClean="0">
                  <a:solidFill>
                    <a:srgbClr val="00009A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30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dirty="0" smtClean="0"/>
                  <a:t>		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ngôn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ngữ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nối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ngôn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ngữ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là:</a:t>
                </a:r>
              </a:p>
              <a:p>
                <a:pPr>
                  <a:lnSpc>
                    <a:spcPts val="31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dirty="0" smtClean="0"/>
                  <a:t>					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xy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: x ∈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y ∈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>
                  <a:lnSpc>
                    <a:spcPts val="32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sz="28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Lũy</a:t>
                </a:r>
                <a:r>
                  <a:rPr lang="en-US" altLang="zh-CN" sz="2802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2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thừa,</a:t>
                </a:r>
                <a:r>
                  <a:rPr lang="en-US" altLang="zh-CN" sz="2802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2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902" i="1" baseline="300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  <a:p>
                <a:pPr>
                  <a:lnSpc>
                    <a:spcPts val="31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dirty="0" smtClean="0"/>
                  <a:t>	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Lũy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thừa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bậc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kí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1602" i="1" baseline="300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việc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nối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chính</a:t>
                </a:r>
              </a:p>
              <a:p>
                <a:pPr>
                  <a:lnSpc>
                    <a:spcPts val="2500"/>
                  </a:lnSpc>
                  <a:tabLst>
                    <a:tab pos="457200" algn="l"/>
                    <a:tab pos="558800" algn="l"/>
                    <a:tab pos="1473200" algn="l"/>
                    <a:tab pos="2298700" algn="l"/>
                    <a:tab pos="2451100" algn="l"/>
                  </a:tabLst>
                </a:pPr>
                <a:r>
                  <a:rPr lang="en-US" altLang="zh-CN" dirty="0" smtClean="0"/>
                  <a:t>	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i="1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009A"/>
                    </a:solidFill>
                    <a:latin typeface="Times New Roman" pitchFamily="18" charset="0"/>
                    <a:cs typeface="Times New Roman" pitchFamily="18" charset="0"/>
                  </a:rPr>
                  <a:t>lần</a:t>
                </a:r>
              </a:p>
            </p:txBody>
          </p:sp>
        </mc:Choice>
        <mc:Fallback xmlns="">
          <p:sp>
            <p:nvSpPr>
              <p:cNvPr id="11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05" y="1103481"/>
                <a:ext cx="8048678" cy="4611519"/>
              </a:xfrm>
              <a:prstGeom prst="rect">
                <a:avLst/>
              </a:prstGeom>
              <a:blipFill>
                <a:blip r:embed="rId2"/>
                <a:stretch>
                  <a:fillRect l="-2727" t="-4227" r="-985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"/>
          <p:cNvSpPr txBox="1"/>
          <p:nvPr/>
        </p:nvSpPr>
        <p:spPr>
          <a:xfrm>
            <a:off x="2857500" y="5715000"/>
            <a:ext cx="2824491" cy="18158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638300" algn="l"/>
                <a:tab pos="1765300" algn="l"/>
                <a:tab pos="2273300" algn="l"/>
              </a:tabLst>
            </a:pPr>
            <a:r>
              <a:rPr lang="en-US" altLang="zh-CN" dirty="0" smtClean="0"/>
              <a:t>	</a:t>
            </a:r>
            <a:r>
              <a:rPr lang="en-US" altLang="zh-CN" sz="225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638300" algn="l"/>
                <a:tab pos="1765300" algn="l"/>
                <a:tab pos="22733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err="1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nlần</a:t>
            </a: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700"/>
              </a:lnSpc>
              <a:tabLst>
                <a:tab pos="1638300" algn="l"/>
                <a:tab pos="1765300" algn="l"/>
                <a:tab pos="2273300" algn="l"/>
              </a:tabLst>
            </a:pPr>
            <a:endParaRPr lang="en-US" altLang="zh-CN" sz="2400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38300" algn="l"/>
                <a:tab pos="1765300" algn="l"/>
                <a:tab pos="2273300" algn="l"/>
              </a:tabLst>
            </a:pPr>
            <a:r>
              <a:rPr lang="en-US" altLang="zh-CN" dirty="0" smtClean="0"/>
              <a:t>	</a:t>
            </a:r>
            <a:endParaRPr lang="en-US" altLang="zh-CN" sz="1397" dirty="0" smtClean="0">
              <a:solidFill>
                <a:srgbClr val="00009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61&quot;/&gt;&lt;/object&gt;&lt;object type=&quot;3&quot; unique_id=&quot;10007&quot;&gt;&lt;property id=&quot;20148&quot; value=&quot;5&quot;/&gt;&lt;property id=&quot;20300&quot; value=&quot;Slide 4&quot;/&gt;&lt;property id=&quot;20307&quot; value=&quot;264&quot;/&gt;&lt;/object&gt;&lt;object type=&quot;3&quot; unique_id=&quot;10009&quot;&gt;&lt;property id=&quot;20148&quot; value=&quot;5&quot;/&gt;&lt;property id=&quot;20300&quot; value=&quot;Slide 5&quot;/&gt;&lt;property id=&quot;20307&quot; value=&quot;267&quot;/&gt;&lt;/object&gt;&lt;object type=&quot;3&quot; unique_id=&quot;10010&quot;&gt;&lt;property id=&quot;20148&quot; value=&quot;5&quot;/&gt;&lt;property id=&quot;20300&quot; value=&quot;Slide 6&quot;/&gt;&lt;property id=&quot;20307&quot; value=&quot;268&quot;/&gt;&lt;/object&gt;&lt;object type=&quot;3&quot; unique_id=&quot;10011&quot;&gt;&lt;property id=&quot;20148&quot; value=&quot;5&quot;/&gt;&lt;property id=&quot;20300&quot; value=&quot;Slide 7&quot;/&gt;&lt;property id=&quot;20307&quot; value=&quot;269&quot;/&gt;&lt;/object&gt;&lt;object type=&quot;3&quot; unique_id=&quot;10012&quot;&gt;&lt;property id=&quot;20148&quot; value=&quot;5&quot;/&gt;&lt;property id=&quot;20300&quot; value=&quot;Slide 8&quot;/&gt;&lt;property id=&quot;20307&quot; value=&quot;270&quot;/&gt;&lt;/object&gt;&lt;object type=&quot;3&quot; unique_id=&quot;10013&quot;&gt;&lt;property id=&quot;20148&quot; value=&quot;5&quot;/&gt;&lt;property id=&quot;20300&quot; value=&quot;Slide 9&quot;/&gt;&lt;property id=&quot;20307&quot; value=&quot;271&quot;/&gt;&lt;/object&gt;&lt;object type=&quot;3&quot; unique_id=&quot;10014&quot;&gt;&lt;property id=&quot;20148&quot; value=&quot;5&quot;/&gt;&lt;property id=&quot;20300&quot; value=&quot;Slide 10&quot;/&gt;&lt;property id=&quot;20307&quot; value=&quot;272&quot;/&gt;&lt;/object&gt;&lt;object type=&quot;3&quot; unique_id=&quot;10015&quot;&gt;&lt;property id=&quot;20148&quot; value=&quot;5&quot;/&gt;&lt;property id=&quot;20300&quot; value=&quot;Slide 11&quot;/&gt;&lt;property id=&quot;20307&quot; value=&quot;273&quot;/&gt;&lt;/object&gt;&lt;object type=&quot;3&quot; unique_id=&quot;10016&quot;&gt;&lt;property id=&quot;20148&quot; value=&quot;5&quot;/&gt;&lt;property id=&quot;20300&quot; value=&quot;Slide 12&quot;/&gt;&lt;property id=&quot;20307&quot; value=&quot;274&quot;/&gt;&lt;/object&gt;&lt;object type=&quot;3&quot; unique_id=&quot;10017&quot;&gt;&lt;property id=&quot;20148&quot; value=&quot;5&quot;/&gt;&lt;property id=&quot;20300&quot; value=&quot;Slide 13&quot;/&gt;&lt;property id=&quot;20307&quot; value=&quot;275&quot;/&gt;&lt;/object&gt;&lt;object type=&quot;3&quot; unique_id=&quot;10018&quot;&gt;&lt;property id=&quot;20148&quot; value=&quot;5&quot;/&gt;&lt;property id=&quot;20300&quot; value=&quot;Slide 14&quot;/&gt;&lt;property id=&quot;20307&quot; value=&quot;276&quot;/&gt;&lt;/object&gt;&lt;object type=&quot;3&quot; unique_id=&quot;10019&quot;&gt;&lt;property id=&quot;20148&quot; value=&quot;5&quot;/&gt;&lt;property id=&quot;20300&quot; value=&quot;Slide 15&quot;/&gt;&lt;property id=&quot;20307&quot; value=&quot;277&quot;/&gt;&lt;/object&gt;&lt;object type=&quot;3&quot; unique_id=&quot;10020&quot;&gt;&lt;property id=&quot;20148&quot; value=&quot;5&quot;/&gt;&lt;property id=&quot;20300&quot; value=&quot;Slide 16&quot;/&gt;&lt;property id=&quot;20307&quot; value=&quot;278&quot;/&gt;&lt;/object&gt;&lt;object type=&quot;3&quot; unique_id=&quot;10021&quot;&gt;&lt;property id=&quot;20148&quot; value=&quot;5&quot;/&gt;&lt;property id=&quot;20300&quot; value=&quot;Slide 17&quot;/&gt;&lt;property id=&quot;20307&quot; value=&quot;279&quot;/&gt;&lt;/object&gt;&lt;object type=&quot;3&quot; unique_id=&quot;10022&quot;&gt;&lt;property id=&quot;20148&quot; value=&quot;5&quot;/&gt;&lt;property id=&quot;20300&quot; value=&quot;Slide 18&quot;/&gt;&lt;property id=&quot;20307&quot; value=&quot;280&quot;/&gt;&lt;/object&gt;&lt;object type=&quot;3&quot; unique_id=&quot;10023&quot;&gt;&lt;property id=&quot;20148&quot; value=&quot;5&quot;/&gt;&lt;property id=&quot;20300&quot; value=&quot;Slide 19&quot;/&gt;&lt;property id=&quot;20307&quot; value=&quot;281&quot;/&gt;&lt;/object&gt;&lt;object type=&quot;3&quot; unique_id=&quot;10024&quot;&gt;&lt;property id=&quot;20148&quot; value=&quot;5&quot;/&gt;&lt;property id=&quot;20300&quot; value=&quot;Slide 20&quot;/&gt;&lt;property id=&quot;20307&quot; value=&quot;282&quot;/&gt;&lt;/object&gt;&lt;object type=&quot;3&quot; unique_id=&quot;10025&quot;&gt;&lt;property id=&quot;20148&quot; value=&quot;5&quot;/&gt;&lt;property id=&quot;20300&quot; value=&quot;Slide 21&quot;/&gt;&lt;property id=&quot;20307&quot; value=&quot;283&quot;/&gt;&lt;/object&gt;&lt;object type=&quot;3&quot; unique_id=&quot;10026&quot;&gt;&lt;property id=&quot;20148&quot; value=&quot;5&quot;/&gt;&lt;property id=&quot;20300&quot; value=&quot;Slide 22&quot;/&gt;&lt;property id=&quot;20307&quot; value=&quot;284&quot;/&gt;&lt;/object&gt;&lt;object type=&quot;3&quot; unique_id=&quot;10027&quot;&gt;&lt;property id=&quot;20148&quot; value=&quot;5&quot;/&gt;&lt;property id=&quot;20300&quot; value=&quot;Slide 23&quot;/&gt;&lt;property id=&quot;20307&quot; value=&quot;285&quot;/&gt;&lt;/object&gt;&lt;object type=&quot;3&quot; unique_id=&quot;10028&quot;&gt;&lt;property id=&quot;20148&quot; value=&quot;5&quot;/&gt;&lt;property id=&quot;20300&quot; value=&quot;Slide 24&quot;/&gt;&lt;property id=&quot;20307&quot; value=&quot;286&quot;/&gt;&lt;/object&gt;&lt;object type=&quot;3&quot; unique_id=&quot;10029&quot;&gt;&lt;property id=&quot;20148&quot; value=&quot;5&quot;/&gt;&lt;property id=&quot;20300&quot; value=&quot;Slide 25&quot;/&gt;&lt;property id=&quot;20307&quot; value=&quot;287&quot;/&gt;&lt;/object&gt;&lt;object type=&quot;3&quot; unique_id=&quot;10030&quot;&gt;&lt;property id=&quot;20148&quot; value=&quot;5&quot;/&gt;&lt;property id=&quot;20300&quot; value=&quot;Slide 26&quot;/&gt;&lt;property id=&quot;20307&quot; value=&quot;288&quot;/&gt;&lt;/object&gt;&lt;object type=&quot;3&quot; unique_id=&quot;10031&quot;&gt;&lt;property id=&quot;20148&quot; value=&quot;5&quot;/&gt;&lt;property id=&quot;20300&quot; value=&quot;Slide 27&quot;/&gt;&lt;property id=&quot;20307&quot; value=&quot;289&quot;/&gt;&lt;/object&gt;&lt;object type=&quot;3&quot; unique_id=&quot;10032&quot;&gt;&lt;property id=&quot;20148&quot; value=&quot;5&quot;/&gt;&lt;property id=&quot;20300&quot; value=&quot;Slide 28&quot;/&gt;&lt;property id=&quot;20307&quot; value=&quot;290&quot;/&gt;&lt;/object&gt;&lt;object type=&quot;3&quot; unique_id=&quot;10033&quot;&gt;&lt;property id=&quot;20148&quot; value=&quot;5&quot;/&gt;&lt;property id=&quot;20300&quot; value=&quot;Slide 29&quot;/&gt;&lt;property id=&quot;20307&quot; value=&quot;291&quot;/&gt;&lt;/object&gt;&lt;object type=&quot;3&quot; unique_id=&quot;10034&quot;&gt;&lt;property id=&quot;20148&quot; value=&quot;5&quot;/&gt;&lt;property id=&quot;20300&quot; value=&quot;Slide 30&quot;/&gt;&lt;property id=&quot;20307&quot; value=&quot;292&quot;/&gt;&lt;/object&gt;&lt;object type=&quot;3&quot; unique_id=&quot;10035&quot;&gt;&lt;property id=&quot;20148&quot; value=&quot;5&quot;/&gt;&lt;property id=&quot;20300&quot; value=&quot;Slide 31&quot;/&gt;&lt;property id=&quot;20307&quot; value=&quot;293&quot;/&gt;&lt;/object&gt;&lt;object type=&quot;3&quot; unique_id=&quot;10036&quot;&gt;&lt;property id=&quot;20148&quot; value=&quot;5&quot;/&gt;&lt;property id=&quot;20300&quot; value=&quot;Slide 32&quot;/&gt;&lt;property id=&quot;20307&quot; value=&quot;294&quot;/&gt;&lt;/object&gt;&lt;object type=&quot;3&quot; unique_id=&quot;10037&quot;&gt;&lt;property id=&quot;20148&quot; value=&quot;5&quot;/&gt;&lt;property id=&quot;20300&quot; value=&quot;Slide 33&quot;/&gt;&lt;property id=&quot;20307&quot; value=&quot;295&quot;/&gt;&lt;/object&gt;&lt;object type=&quot;3&quot; unique_id=&quot;10038&quot;&gt;&lt;property id=&quot;20148&quot; value=&quot;5&quot;/&gt;&lt;property id=&quot;20300&quot; value=&quot;Slide 34&quot;/&gt;&lt;property id=&quot;20307&quot; value=&quot;301&quot;/&gt;&lt;/object&gt;&lt;object type=&quot;3&quot; unique_id=&quot;10039&quot;&gt;&lt;property id=&quot;20148&quot; value=&quot;5&quot;/&gt;&lt;property id=&quot;20300&quot; value=&quot;Slide 35&quot;/&gt;&lt;property id=&quot;20307&quot; value=&quot;296&quot;/&gt;&lt;/object&gt;&lt;object type=&quot;3&quot; unique_id=&quot;10040&quot;&gt;&lt;property id=&quot;20148&quot; value=&quot;5&quot;/&gt;&lt;property id=&quot;20300&quot; value=&quot;Slide 36&quot;/&gt;&lt;property id=&quot;20307&quot; value=&quot;297&quot;/&gt;&lt;/object&gt;&lt;object type=&quot;3&quot; unique_id=&quot;10041&quot;&gt;&lt;property id=&quot;20148&quot; value=&quot;5&quot;/&gt;&lt;property id=&quot;20300&quot; value=&quot;Slide 37&quot;/&gt;&lt;property id=&quot;20307&quot; value=&quot;298&quot;/&gt;&lt;/object&gt;&lt;object type=&quot;3&quot; unique_id=&quot;10042&quot;&gt;&lt;property id=&quot;20148&quot; value=&quot;5&quot;/&gt;&lt;property id=&quot;20300&quot; value=&quot;Slide 38&quot;/&gt;&lt;property id=&quot;20307&quot; value=&quot;299&quot;/&gt;&lt;/object&gt;&lt;object type=&quot;3&quot; unique_id=&quot;10043&quot;&gt;&lt;property id=&quot;20148&quot; value=&quot;5&quot;/&gt;&lt;property id=&quot;20300&quot; value=&quot;Slide 39&quot;/&gt;&lt;property id=&quot;20307&quot; value=&quot;300&quot;/&gt;&lt;/object&gt;&lt;object type=&quot;3&quot; unique_id=&quot;10044&quot;&gt;&lt;property id=&quot;20148&quot; value=&quot;5&quot;/&gt;&lt;property id=&quot;20300&quot; value=&quot;Slide 40&quot;/&gt;&lt;property id=&quot;20307&quot; value=&quot;30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2370</Words>
  <Application>Microsoft Office PowerPoint</Application>
  <PresentationFormat>Custom</PresentationFormat>
  <Paragraphs>303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MT Extra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loại văn phạm – Ngôn ngữ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THU</cp:lastModifiedBy>
  <cp:revision>72</cp:revision>
  <dcterms:created xsi:type="dcterms:W3CDTF">2006-08-16T00:00:00Z</dcterms:created>
  <dcterms:modified xsi:type="dcterms:W3CDTF">2021-02-28T16:40:12Z</dcterms:modified>
</cp:coreProperties>
</file>