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5"/>
  </p:notesMasterIdLst>
  <p:handoutMasterIdLst>
    <p:handoutMasterId r:id="rId16"/>
  </p:handoutMasterIdLst>
  <p:sldIdLst>
    <p:sldId id="340" r:id="rId2"/>
    <p:sldId id="425" r:id="rId3"/>
    <p:sldId id="459" r:id="rId4"/>
    <p:sldId id="463" r:id="rId5"/>
    <p:sldId id="464" r:id="rId6"/>
    <p:sldId id="466" r:id="rId7"/>
    <p:sldId id="467" r:id="rId8"/>
    <p:sldId id="468" r:id="rId9"/>
    <p:sldId id="469" r:id="rId10"/>
    <p:sldId id="484" r:id="rId11"/>
    <p:sldId id="480" r:id="rId12"/>
    <p:sldId id="481" r:id="rId13"/>
    <p:sldId id="482" r:id="rId14"/>
  </p:sldIdLst>
  <p:sldSz cx="9144000" cy="6858000" type="screen4x3"/>
  <p:notesSz cx="7102475" cy="10233025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7441C"/>
    <a:srgbClr val="9EBD5F"/>
    <a:srgbClr val="DBE6C4"/>
    <a:srgbClr val="4D641E"/>
    <a:srgbClr val="CADBA9"/>
    <a:srgbClr val="A3C068"/>
    <a:srgbClr val="C4D79D"/>
    <a:srgbClr val="BDD292"/>
    <a:srgbClr val="A2B876"/>
    <a:srgbClr val="5151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342" autoAdjust="0"/>
    <p:restoredTop sz="96883" autoAdjust="0"/>
  </p:normalViewPr>
  <p:slideViewPr>
    <p:cSldViewPr>
      <p:cViewPr varScale="1">
        <p:scale>
          <a:sx n="69" d="100"/>
          <a:sy n="69" d="100"/>
        </p:scale>
        <p:origin x="109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65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2725" y="0"/>
            <a:ext cx="3078163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A7CAEF-5A60-480A-AFDC-467395B03DFC}" type="datetimeFigureOut">
              <a:rPr lang="fr-FR" smtClean="0"/>
              <a:pPr/>
              <a:t>09/03/2021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0263"/>
            <a:ext cx="3078163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2725" y="9720263"/>
            <a:ext cx="3078163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D8F1A4-1D5C-4D89-A472-964C88CB03A9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98347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511651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l">
              <a:defRPr sz="13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511651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r">
              <a:defRPr sz="1300"/>
            </a:lvl1pPr>
          </a:lstStyle>
          <a:p>
            <a:fld id="{3B98D961-0616-4F32-9A35-D4C8C06C88E9}" type="datetimeFigureOut">
              <a:rPr lang="fr-FR" smtClean="0"/>
              <a:pPr/>
              <a:t>09/03/2021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6763"/>
            <a:ext cx="5118100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57" tIns="49528" rIns="99057" bIns="49528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248" y="4860687"/>
            <a:ext cx="5681980" cy="4604861"/>
          </a:xfrm>
          <a:prstGeom prst="rect">
            <a:avLst/>
          </a:prstGeom>
        </p:spPr>
        <p:txBody>
          <a:bodyPr vert="horz" lIns="99057" tIns="49528" rIns="99057" bIns="4952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19598"/>
            <a:ext cx="3077739" cy="511651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l">
              <a:defRPr sz="13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2" y="9719598"/>
            <a:ext cx="3077739" cy="511651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r">
              <a:defRPr sz="1300"/>
            </a:lvl1pPr>
          </a:lstStyle>
          <a:p>
            <a:fld id="{985BCD3B-4B3E-4A00-A5BD-C019803BF093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4405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spcBef>
                <a:spcPts val="1000"/>
              </a:spcBef>
            </a:pPr>
            <a:endParaRPr lang="fr-FR" sz="13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5BCD3B-4B3E-4A00-A5BD-C019803BF093}" type="slidenum">
              <a:rPr lang="fr-FR" smtClean="0"/>
              <a:pPr/>
              <a:t>1</a:t>
            </a:fld>
            <a:endParaRPr lang="fr-F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spcBef>
                <a:spcPts val="1000"/>
              </a:spcBef>
            </a:pPr>
            <a:endParaRPr lang="fr-FR" sz="13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5BCD3B-4B3E-4A00-A5BD-C019803BF093}" type="slidenum">
              <a:rPr lang="fr-FR" smtClean="0"/>
              <a:pPr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75372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spcBef>
                <a:spcPts val="1000"/>
              </a:spcBef>
            </a:pPr>
            <a:endParaRPr lang="fr-FR" sz="13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5BCD3B-4B3E-4A00-A5BD-C019803BF093}" type="slidenum">
              <a:rPr lang="fr-FR" smtClean="0"/>
              <a:pPr/>
              <a:t>11</a:t>
            </a:fld>
            <a:endParaRPr lang="fr-F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spcBef>
                <a:spcPts val="1000"/>
              </a:spcBef>
            </a:pPr>
            <a:endParaRPr lang="fr-FR" sz="13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5BCD3B-4B3E-4A00-A5BD-C019803BF093}" type="slidenum">
              <a:rPr lang="fr-FR" smtClean="0"/>
              <a:pPr/>
              <a:t>12</a:t>
            </a:fld>
            <a:endParaRPr lang="fr-F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spcBef>
                <a:spcPts val="1000"/>
              </a:spcBef>
            </a:pPr>
            <a:endParaRPr lang="fr-FR" sz="13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5BCD3B-4B3E-4A00-A5BD-C019803BF093}" type="slidenum">
              <a:rPr lang="fr-FR" smtClean="0"/>
              <a:pPr/>
              <a:t>13</a:t>
            </a:fld>
            <a:endParaRPr 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spcBef>
                <a:spcPts val="1000"/>
              </a:spcBef>
            </a:pPr>
            <a:endParaRPr lang="fr-FR" sz="13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5BCD3B-4B3E-4A00-A5BD-C019803BF093}" type="slidenum">
              <a:rPr lang="fr-FR" smtClean="0"/>
              <a:pPr/>
              <a:t>2</a:t>
            </a:fld>
            <a:endParaRPr lang="fr-F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spcBef>
                <a:spcPts val="1000"/>
              </a:spcBef>
            </a:pPr>
            <a:endParaRPr lang="fr-FR" sz="13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5BCD3B-4B3E-4A00-A5BD-C019803BF093}" type="slidenum">
              <a:rPr lang="fr-FR" smtClean="0"/>
              <a:pPr/>
              <a:t>3</a:t>
            </a:fld>
            <a:endParaRPr lang="fr-F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spcBef>
                <a:spcPts val="1000"/>
              </a:spcBef>
            </a:pPr>
            <a:endParaRPr lang="fr-FR" sz="13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5BCD3B-4B3E-4A00-A5BD-C019803BF093}" type="slidenum">
              <a:rPr lang="fr-FR" smtClean="0"/>
              <a:pPr/>
              <a:t>4</a:t>
            </a:fld>
            <a:endParaRPr lang="fr-F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spcBef>
                <a:spcPts val="1000"/>
              </a:spcBef>
            </a:pPr>
            <a:endParaRPr lang="fr-FR" sz="13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5BCD3B-4B3E-4A00-A5BD-C019803BF093}" type="slidenum">
              <a:rPr lang="fr-FR" smtClean="0"/>
              <a:pPr/>
              <a:t>5</a:t>
            </a:fld>
            <a:endParaRPr lang="fr-F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spcBef>
                <a:spcPts val="1000"/>
              </a:spcBef>
            </a:pPr>
            <a:endParaRPr lang="fr-FR" sz="13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5BCD3B-4B3E-4A00-A5BD-C019803BF093}" type="slidenum">
              <a:rPr lang="fr-FR" smtClean="0"/>
              <a:pPr/>
              <a:t>6</a:t>
            </a:fld>
            <a:endParaRPr lang="fr-F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spcBef>
                <a:spcPts val="1000"/>
              </a:spcBef>
            </a:pPr>
            <a:endParaRPr lang="fr-FR" sz="13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5BCD3B-4B3E-4A00-A5BD-C019803BF093}" type="slidenum">
              <a:rPr lang="fr-FR" smtClean="0"/>
              <a:pPr/>
              <a:t>7</a:t>
            </a:fld>
            <a:endParaRPr lang="fr-F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spcBef>
                <a:spcPts val="1000"/>
              </a:spcBef>
            </a:pPr>
            <a:endParaRPr lang="fr-FR" sz="13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5BCD3B-4B3E-4A00-A5BD-C019803BF093}" type="slidenum">
              <a:rPr lang="fr-FR" smtClean="0"/>
              <a:pPr/>
              <a:t>8</a:t>
            </a:fld>
            <a:endParaRPr lang="fr-F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spcBef>
                <a:spcPts val="1000"/>
              </a:spcBef>
            </a:pPr>
            <a:endParaRPr lang="fr-FR" sz="13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5BCD3B-4B3E-4A00-A5BD-C019803BF093}" type="slidenum">
              <a:rPr lang="fr-FR" smtClean="0"/>
              <a:pPr/>
              <a:t>9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3B69A-2558-47E4-B0CD-49293A577E4E}" type="datetime1">
              <a:rPr lang="fr-FR" smtClean="0"/>
              <a:pPr/>
              <a:t>09/03/2021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C7048-E6CF-407E-9A2A-31C2269F8948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13691-E7C1-4BA0-BFC4-D210D5D2BB81}" type="datetime1">
              <a:rPr lang="fr-FR" smtClean="0"/>
              <a:pPr/>
              <a:t>09/03/2021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C7048-E6CF-407E-9A2A-31C2269F8948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36D4A-F4D9-434D-940B-C63BF246BE54}" type="datetime1">
              <a:rPr lang="fr-FR" smtClean="0"/>
              <a:pPr/>
              <a:t>09/03/2021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C7048-E6CF-407E-9A2A-31C2269F8948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72738-2C38-45CF-BD82-9560E1BAFD4A}" type="datetime1">
              <a:rPr lang="fr-FR" smtClean="0"/>
              <a:pPr/>
              <a:t>09/03/2021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C7048-E6CF-407E-9A2A-31C2269F8948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66457-5AEA-497C-947B-76362D63F7DD}" type="datetime1">
              <a:rPr lang="fr-FR" smtClean="0"/>
              <a:pPr/>
              <a:t>09/03/2021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C7048-E6CF-407E-9A2A-31C2269F8948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A87DB-8113-4945-9CF9-4BBAF3D507DC}" type="datetime1">
              <a:rPr lang="fr-FR" smtClean="0"/>
              <a:pPr/>
              <a:t>09/03/2021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C7048-E6CF-407E-9A2A-31C2269F8948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5FB74-3101-4948-8FD4-3A350E24E821}" type="datetime1">
              <a:rPr lang="fr-FR" smtClean="0"/>
              <a:pPr/>
              <a:t>09/03/2021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C7048-E6CF-407E-9A2A-31C2269F8948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79158-180E-4751-A4A5-F16D1323A1BD}" type="datetime1">
              <a:rPr lang="fr-FR" smtClean="0"/>
              <a:pPr/>
              <a:t>09/03/2021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C7048-E6CF-407E-9A2A-31C2269F8948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33721-775A-443F-96F6-7BC8B5ED63A9}" type="datetime1">
              <a:rPr lang="fr-FR" smtClean="0"/>
              <a:pPr/>
              <a:t>09/03/2021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C7048-E6CF-407E-9A2A-31C2269F8948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53FBA-A514-4564-B109-B44F62510D47}" type="datetime1">
              <a:rPr lang="fr-FR" smtClean="0"/>
              <a:pPr/>
              <a:t>09/03/2021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C7048-E6CF-407E-9A2A-31C2269F8948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23B56-B336-4FD7-B27F-5A48B9AC262B}" type="datetime1">
              <a:rPr lang="fr-FR" smtClean="0"/>
              <a:pPr/>
              <a:t>09/03/2021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C7048-E6CF-407E-9A2A-31C2269F8948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665423-DEC4-4456-A68E-293947C4CA8D}" type="datetime1">
              <a:rPr lang="fr-FR" smtClean="0"/>
              <a:pPr/>
              <a:t>09/03/2021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DC7048-E6CF-407E-9A2A-31C2269F8948}" type="slidenum">
              <a:rPr lang="fr-FR" smtClean="0"/>
              <a:pPr/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9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>
            <a:off x="755576" y="2420888"/>
            <a:ext cx="7560840" cy="864096"/>
          </a:xfrm>
          <a:prstGeom prst="roundRect">
            <a:avLst>
              <a:gd name="adj" fmla="val 16461"/>
            </a:avLst>
          </a:prstGeom>
          <a:gradFill flip="none" rotWithShape="1">
            <a:gsLst>
              <a:gs pos="0">
                <a:srgbClr val="4D641E">
                  <a:shade val="30000"/>
                  <a:satMod val="115000"/>
                </a:srgbClr>
              </a:gs>
              <a:gs pos="50000">
                <a:srgbClr val="4D641E">
                  <a:shade val="67500"/>
                  <a:satMod val="115000"/>
                </a:srgbClr>
              </a:gs>
              <a:gs pos="100000">
                <a:srgbClr val="4D641E">
                  <a:shade val="100000"/>
                  <a:satMod val="115000"/>
                </a:srgbClr>
              </a:gs>
            </a:gsLst>
            <a:lin ang="10800000" scaled="1"/>
            <a:tileRect/>
          </a:gradFill>
          <a:effectLst>
            <a:outerShdw blurRad="127000" dist="76200" dir="60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indent="6350" algn="ctr">
              <a:spcBef>
                <a:spcPct val="0"/>
              </a:spcBef>
              <a:defRPr/>
            </a:pPr>
            <a:r>
              <a:rPr lang="fr-FR" sz="2200" b="1" smtClean="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rPr>
              <a:t>Automat đẩy xuống</a:t>
            </a:r>
            <a:endParaRPr lang="vi-VN" sz="2200" b="1" dirty="0" smtClean="0">
              <a:solidFill>
                <a:schemeClr val="bg1"/>
              </a:solidFill>
              <a:latin typeface="Arial" pitchFamily="34" charset="0"/>
              <a:ea typeface="+mj-ea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2"/>
              <p:cNvSpPr txBox="1">
                <a:spLocks noChangeArrowheads="1"/>
              </p:cNvSpPr>
              <p:nvPr/>
            </p:nvSpPr>
            <p:spPr bwMode="auto">
              <a:xfrm>
                <a:off x="179512" y="836712"/>
                <a:ext cx="8856984" cy="58326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marL="531813" indent="-449263" defTabSz="900113">
                  <a:spcAft>
                    <a:spcPts val="1000"/>
                  </a:spcAft>
                  <a:buClr>
                    <a:schemeClr val="accent2"/>
                  </a:buClr>
                  <a:tabLst>
                    <a:tab pos="4749800" algn="l"/>
                  </a:tabLst>
                  <a:defRPr/>
                </a:pPr>
                <a:r>
                  <a:rPr lang="fr-FR" sz="1600" dirty="0" smtClean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Cho </a:t>
                </a:r>
                <a:r>
                  <a:rPr lang="fr-FR" sz="1600" dirty="0" err="1" smtClean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Automat</a:t>
                </a:r>
                <a:r>
                  <a:rPr lang="fr-FR" sz="1600" dirty="0" smtClean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1600" dirty="0" err="1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đẩy</a:t>
                </a:r>
                <a:r>
                  <a:rPr lang="fr-FR" sz="1600" dirty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1600" dirty="0" err="1" smtClean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xuống</a:t>
                </a:r>
                <a:r>
                  <a:rPr lang="fr-FR" sz="1600" dirty="0" smtClean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: </a:t>
                </a:r>
                <a:r>
                  <a:rPr lang="fr-FR" sz="14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M = ({q</a:t>
                </a:r>
                <a:r>
                  <a:rPr lang="fr-FR" sz="1400" baseline="-25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0</a:t>
                </a:r>
                <a:r>
                  <a:rPr lang="fr-FR" sz="1400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, </a:t>
                </a:r>
                <a:r>
                  <a:rPr lang="fr-FR" sz="14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q</a:t>
                </a:r>
                <a:r>
                  <a:rPr lang="fr-FR" sz="1400" baseline="-25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1</a:t>
                </a:r>
                <a:r>
                  <a:rPr lang="fr-FR" sz="14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}, {0, 1}, {z</a:t>
                </a:r>
                <a:r>
                  <a:rPr lang="fr-FR" sz="1400" baseline="-25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0</a:t>
                </a:r>
                <a:r>
                  <a:rPr lang="fr-FR" sz="14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, z</a:t>
                </a:r>
                <a:r>
                  <a:rPr lang="fr-FR" sz="1400" baseline="-25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1</a:t>
                </a:r>
                <a:r>
                  <a:rPr lang="fr-FR" sz="1400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 , </a:t>
                </a:r>
                <a:r>
                  <a:rPr lang="fr-FR" sz="14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z</a:t>
                </a:r>
                <a:r>
                  <a:rPr lang="fr-FR" sz="1400" baseline="-25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2</a:t>
                </a:r>
                <a:r>
                  <a:rPr lang="fr-FR" sz="14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}, </a:t>
                </a:r>
                <a14:m>
                  <m:oMath xmlns:m="http://schemas.openxmlformats.org/officeDocument/2006/math">
                    <m:r>
                      <a:rPr lang="el-GR" sz="1400" i="1" smtClean="0">
                        <a:solidFill>
                          <a:srgbClr val="37441C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𝛿</m:t>
                    </m:r>
                  </m:oMath>
                </a14:m>
                <a:r>
                  <a:rPr lang="fr-FR" sz="14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, q</a:t>
                </a:r>
                <a:r>
                  <a:rPr lang="fr-FR" sz="1400" baseline="-25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0</a:t>
                </a:r>
                <a:r>
                  <a:rPr lang="fr-FR" sz="14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, z</a:t>
                </a:r>
                <a:r>
                  <a:rPr lang="fr-FR" sz="1400" baseline="-25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0</a:t>
                </a:r>
                <a:r>
                  <a:rPr lang="fr-FR" sz="14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, F)</a:t>
                </a:r>
              </a:p>
              <a:p>
                <a:pPr marL="358775" indent="-276225" defTabSz="900113">
                  <a:spcAft>
                    <a:spcPts val="1000"/>
                  </a:spcAft>
                  <a:buClr>
                    <a:schemeClr val="accent2"/>
                  </a:buClr>
                  <a:tabLst>
                    <a:tab pos="625475" algn="l"/>
                    <a:tab pos="2419350" algn="l"/>
                    <a:tab pos="4757738" algn="l"/>
                    <a:tab pos="6551613" algn="l"/>
                  </a:tabLst>
                  <a:defRPr/>
                </a:pPr>
                <a:r>
                  <a:rPr lang="fr-FR" sz="1600" dirty="0" err="1" smtClean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Với</a:t>
                </a:r>
                <a:r>
                  <a:rPr lang="fr-FR" sz="1600" dirty="0" smtClean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:</a:t>
                </a:r>
                <a:r>
                  <a:rPr lang="fr-FR" sz="16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l-GR" sz="1300" i="1">
                        <a:solidFill>
                          <a:srgbClr val="37441C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𝛿</m:t>
                    </m:r>
                  </m:oMath>
                </a14:m>
                <a:r>
                  <a:rPr lang="fr-FR" sz="13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(q</a:t>
                </a:r>
                <a:r>
                  <a:rPr lang="fr-FR" sz="1300" baseline="-25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0</a:t>
                </a:r>
                <a:r>
                  <a:rPr lang="fr-FR" sz="13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, 0, z</a:t>
                </a:r>
                <a:r>
                  <a:rPr lang="fr-FR" sz="1300" baseline="-25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0</a:t>
                </a:r>
                <a:r>
                  <a:rPr lang="fr-FR" sz="13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)={(q</a:t>
                </a:r>
                <a:r>
                  <a:rPr lang="fr-FR" sz="1300" baseline="-25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0</a:t>
                </a:r>
                <a:r>
                  <a:rPr lang="fr-FR" sz="13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, z</a:t>
                </a:r>
                <a:r>
                  <a:rPr lang="fr-FR" sz="1300" baseline="-25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0</a:t>
                </a:r>
                <a:r>
                  <a:rPr lang="fr-FR" sz="13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z</a:t>
                </a:r>
                <a:r>
                  <a:rPr lang="fr-FR" sz="1300" baseline="-25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1</a:t>
                </a:r>
                <a:r>
                  <a:rPr lang="fr-FR" sz="13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)}	</a:t>
                </a:r>
                <a14:m>
                  <m:oMath xmlns:m="http://schemas.openxmlformats.org/officeDocument/2006/math">
                    <m:r>
                      <a:rPr lang="el-GR" sz="1300" i="1">
                        <a:solidFill>
                          <a:srgbClr val="37441C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𝛿</m:t>
                    </m:r>
                  </m:oMath>
                </a14:m>
                <a:r>
                  <a:rPr lang="fr-FR" sz="1300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(q</a:t>
                </a:r>
                <a:r>
                  <a:rPr lang="fr-FR" sz="1300" baseline="-25000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0</a:t>
                </a:r>
                <a:r>
                  <a:rPr lang="fr-FR" sz="13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, 0, z</a:t>
                </a:r>
                <a:r>
                  <a:rPr lang="fr-FR" sz="1300" baseline="-25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1</a:t>
                </a:r>
                <a:r>
                  <a:rPr lang="fr-FR" sz="13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)={(q</a:t>
                </a:r>
                <a:r>
                  <a:rPr lang="fr-FR" sz="1300" baseline="-25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0</a:t>
                </a:r>
                <a:r>
                  <a:rPr lang="fr-FR" sz="13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, z</a:t>
                </a:r>
                <a:r>
                  <a:rPr lang="fr-FR" sz="1300" baseline="-25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1</a:t>
                </a:r>
                <a:r>
                  <a:rPr lang="fr-FR" sz="13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z</a:t>
                </a:r>
                <a:r>
                  <a:rPr lang="fr-FR" sz="1300" baseline="-25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1</a:t>
                </a:r>
                <a:r>
                  <a:rPr lang="fr-FR" sz="13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),(q</a:t>
                </a:r>
                <a:r>
                  <a:rPr lang="fr-FR" sz="1300" baseline="-25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1</a:t>
                </a:r>
                <a:r>
                  <a:rPr lang="fr-FR" sz="13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300" i="1" smtClean="0">
                        <a:solidFill>
                          <a:srgbClr val="37441C"/>
                        </a:solidFill>
                        <a:latin typeface="Cambria Math"/>
                        <a:cs typeface="Arial" pitchFamily="34" charset="0"/>
                      </a:rPr>
                      <m:t>ε</m:t>
                    </m:r>
                  </m:oMath>
                </a14:m>
                <a:r>
                  <a:rPr lang="fr-FR" sz="13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)}	</a:t>
                </a:r>
                <a14:m>
                  <m:oMath xmlns:m="http://schemas.openxmlformats.org/officeDocument/2006/math">
                    <m:r>
                      <a:rPr lang="el-GR" sz="1300" i="1">
                        <a:solidFill>
                          <a:srgbClr val="37441C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𝛿</m:t>
                    </m:r>
                  </m:oMath>
                </a14:m>
                <a:r>
                  <a:rPr lang="fr-FR" sz="1300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(q</a:t>
                </a:r>
                <a:r>
                  <a:rPr lang="fr-FR" sz="1300" baseline="-25000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0</a:t>
                </a:r>
                <a:r>
                  <a:rPr lang="fr-FR" sz="1300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, 0, </a:t>
                </a:r>
                <a:r>
                  <a:rPr lang="fr-FR" sz="13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z</a:t>
                </a:r>
                <a:r>
                  <a:rPr lang="fr-FR" sz="1300" baseline="-25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2</a:t>
                </a:r>
                <a:r>
                  <a:rPr lang="fr-FR" sz="13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)={(</a:t>
                </a:r>
                <a:r>
                  <a:rPr lang="fr-FR" sz="1300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q</a:t>
                </a:r>
                <a:r>
                  <a:rPr lang="fr-FR" sz="1300" baseline="-25000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0</a:t>
                </a:r>
                <a:r>
                  <a:rPr lang="fr-FR" sz="1300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, </a:t>
                </a:r>
                <a:r>
                  <a:rPr lang="fr-FR" sz="13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z</a:t>
                </a:r>
                <a:r>
                  <a:rPr lang="fr-FR" sz="1300" baseline="-25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2</a:t>
                </a:r>
                <a:r>
                  <a:rPr lang="fr-FR" sz="13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z</a:t>
                </a:r>
                <a:r>
                  <a:rPr lang="fr-FR" sz="1300" baseline="-25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1</a:t>
                </a:r>
                <a:r>
                  <a:rPr lang="fr-FR" sz="1300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)}	</a:t>
                </a:r>
                <a14:m>
                  <m:oMath xmlns:m="http://schemas.openxmlformats.org/officeDocument/2006/math">
                    <m:r>
                      <a:rPr lang="el-GR" sz="1300" i="1">
                        <a:solidFill>
                          <a:srgbClr val="37441C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𝛿</m:t>
                    </m:r>
                  </m:oMath>
                </a14:m>
                <a:r>
                  <a:rPr lang="fr-FR" sz="1300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(q</a:t>
                </a:r>
                <a:r>
                  <a:rPr lang="fr-FR" sz="1300" baseline="-25000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0</a:t>
                </a:r>
                <a:r>
                  <a:rPr lang="fr-FR" sz="1300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, </a:t>
                </a:r>
                <a:r>
                  <a:rPr lang="fr-FR" sz="13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1, z</a:t>
                </a:r>
                <a:r>
                  <a:rPr lang="fr-FR" sz="1300" baseline="-25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0</a:t>
                </a:r>
                <a:r>
                  <a:rPr lang="fr-FR" sz="13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)={(</a:t>
                </a:r>
                <a:r>
                  <a:rPr lang="fr-FR" sz="1300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q</a:t>
                </a:r>
                <a:r>
                  <a:rPr lang="fr-FR" sz="1300" baseline="-25000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0</a:t>
                </a:r>
                <a:r>
                  <a:rPr lang="fr-FR" sz="1300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, </a:t>
                </a:r>
                <a:r>
                  <a:rPr lang="fr-FR" sz="13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z</a:t>
                </a:r>
                <a:r>
                  <a:rPr lang="fr-FR" sz="1300" baseline="-25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0</a:t>
                </a:r>
                <a:r>
                  <a:rPr lang="fr-FR" sz="13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z</a:t>
                </a:r>
                <a:r>
                  <a:rPr lang="fr-FR" sz="1300" baseline="-25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2</a:t>
                </a:r>
                <a:r>
                  <a:rPr lang="fr-FR" sz="13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)}</a:t>
                </a:r>
                <a:br>
                  <a:rPr lang="fr-FR" sz="13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</a:br>
                <a:r>
                  <a:rPr lang="fr-FR" sz="1300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l-GR" sz="1300" i="1">
                        <a:solidFill>
                          <a:srgbClr val="37441C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𝛿</m:t>
                    </m:r>
                  </m:oMath>
                </a14:m>
                <a:r>
                  <a:rPr lang="fr-FR" sz="1300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(q</a:t>
                </a:r>
                <a:r>
                  <a:rPr lang="fr-FR" sz="1300" baseline="-25000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0</a:t>
                </a:r>
                <a:r>
                  <a:rPr lang="fr-FR" sz="1300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, </a:t>
                </a:r>
                <a:r>
                  <a:rPr lang="fr-FR" sz="13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1, z</a:t>
                </a:r>
                <a:r>
                  <a:rPr lang="fr-FR" sz="1300" baseline="-25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1</a:t>
                </a:r>
                <a:r>
                  <a:rPr lang="fr-FR" sz="13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)={(</a:t>
                </a:r>
                <a:r>
                  <a:rPr lang="fr-FR" sz="1300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q</a:t>
                </a:r>
                <a:r>
                  <a:rPr lang="fr-FR" sz="1300" baseline="-25000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0</a:t>
                </a:r>
                <a:r>
                  <a:rPr lang="fr-FR" sz="1300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, </a:t>
                </a:r>
                <a:r>
                  <a:rPr lang="fr-FR" sz="13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z</a:t>
                </a:r>
                <a:r>
                  <a:rPr lang="fr-FR" sz="1300" baseline="-25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1</a:t>
                </a:r>
                <a:r>
                  <a:rPr lang="fr-FR" sz="13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z</a:t>
                </a:r>
                <a:r>
                  <a:rPr lang="fr-FR" sz="1300" baseline="-25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2</a:t>
                </a:r>
                <a:r>
                  <a:rPr lang="fr-FR" sz="13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)}</a:t>
                </a:r>
                <a:r>
                  <a:rPr lang="fr-FR" sz="1300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l-GR" sz="1300" i="1">
                        <a:solidFill>
                          <a:srgbClr val="37441C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𝛿</m:t>
                    </m:r>
                  </m:oMath>
                </a14:m>
                <a:r>
                  <a:rPr lang="fr-FR" sz="1300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(q</a:t>
                </a:r>
                <a:r>
                  <a:rPr lang="fr-FR" sz="1300" baseline="-25000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0</a:t>
                </a:r>
                <a:r>
                  <a:rPr lang="fr-FR" sz="1300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, </a:t>
                </a:r>
                <a:r>
                  <a:rPr lang="fr-FR" sz="13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1, z</a:t>
                </a:r>
                <a:r>
                  <a:rPr lang="fr-FR" sz="1300" baseline="-25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2</a:t>
                </a:r>
                <a:r>
                  <a:rPr lang="fr-FR" sz="13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)={(</a:t>
                </a:r>
                <a:r>
                  <a:rPr lang="fr-FR" sz="1300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q</a:t>
                </a:r>
                <a:r>
                  <a:rPr lang="fr-FR" sz="1300" baseline="-25000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0</a:t>
                </a:r>
                <a:r>
                  <a:rPr lang="fr-FR" sz="1300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, </a:t>
                </a:r>
                <a:r>
                  <a:rPr lang="fr-FR" sz="13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z</a:t>
                </a:r>
                <a:r>
                  <a:rPr lang="fr-FR" sz="1300" baseline="-25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2</a:t>
                </a:r>
                <a:r>
                  <a:rPr lang="fr-FR" sz="13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z</a:t>
                </a:r>
                <a:r>
                  <a:rPr lang="fr-FR" sz="1300" baseline="-25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2</a:t>
                </a:r>
                <a:r>
                  <a:rPr lang="fr-FR" sz="13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),(</a:t>
                </a:r>
                <a:r>
                  <a:rPr lang="fr-FR" sz="1300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q</a:t>
                </a:r>
                <a:r>
                  <a:rPr lang="fr-FR" sz="1300" baseline="-25000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1</a:t>
                </a:r>
                <a:r>
                  <a:rPr lang="fr-FR" sz="1300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300" i="1" smtClean="0">
                        <a:solidFill>
                          <a:srgbClr val="37441C"/>
                        </a:solidFill>
                        <a:latin typeface="Cambria Math"/>
                        <a:cs typeface="Arial" pitchFamily="34" charset="0"/>
                      </a:rPr>
                      <m:t>ε</m:t>
                    </m:r>
                  </m:oMath>
                </a14:m>
                <a:r>
                  <a:rPr lang="fr-FR" sz="13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)}</a:t>
                </a:r>
                <a:r>
                  <a:rPr lang="fr-FR" sz="1300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l-GR" sz="1300" i="1">
                        <a:solidFill>
                          <a:srgbClr val="37441C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𝛿</m:t>
                    </m:r>
                  </m:oMath>
                </a14:m>
                <a:r>
                  <a:rPr lang="fr-FR" sz="1300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(</a:t>
                </a:r>
                <a:r>
                  <a:rPr lang="fr-FR" sz="13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q</a:t>
                </a:r>
                <a:r>
                  <a:rPr lang="fr-FR" sz="1300" baseline="-25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1</a:t>
                </a:r>
                <a:r>
                  <a:rPr lang="fr-FR" sz="13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, </a:t>
                </a:r>
                <a:r>
                  <a:rPr lang="fr-FR" sz="1300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0, </a:t>
                </a:r>
                <a:r>
                  <a:rPr lang="fr-FR" sz="13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z</a:t>
                </a:r>
                <a:r>
                  <a:rPr lang="fr-FR" sz="1300" baseline="-25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1</a:t>
                </a:r>
                <a:r>
                  <a:rPr lang="fr-FR" sz="13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)={(q</a:t>
                </a:r>
                <a:r>
                  <a:rPr lang="fr-FR" sz="1300" baseline="-25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1</a:t>
                </a:r>
                <a:r>
                  <a:rPr lang="fr-FR" sz="13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,</a:t>
                </a:r>
                <a:r>
                  <a:rPr lang="fr-FR" sz="1300" dirty="0" smtClean="0">
                    <a:solidFill>
                      <a:srgbClr val="37441C"/>
                    </a:solidFill>
                    <a:cs typeface="Arial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300" i="1" smtClean="0">
                        <a:solidFill>
                          <a:srgbClr val="37441C"/>
                        </a:solidFill>
                        <a:latin typeface="Cambria Math"/>
                        <a:cs typeface="Arial" pitchFamily="34" charset="0"/>
                      </a:rPr>
                      <m:t>ε</m:t>
                    </m:r>
                  </m:oMath>
                </a14:m>
                <a:r>
                  <a:rPr lang="fr-FR" sz="13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)}</a:t>
                </a:r>
                <a:r>
                  <a:rPr lang="fr-FR" sz="1300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l-GR" sz="1300" i="1">
                        <a:solidFill>
                          <a:srgbClr val="37441C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𝛿</m:t>
                    </m:r>
                  </m:oMath>
                </a14:m>
                <a:r>
                  <a:rPr lang="fr-FR" sz="1300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(</a:t>
                </a:r>
                <a:r>
                  <a:rPr lang="fr-FR" sz="13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q</a:t>
                </a:r>
                <a:r>
                  <a:rPr lang="fr-FR" sz="1300" baseline="-25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1</a:t>
                </a:r>
                <a:r>
                  <a:rPr lang="fr-FR" sz="13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, 1, z</a:t>
                </a:r>
                <a:r>
                  <a:rPr lang="fr-FR" sz="1300" baseline="-25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2</a:t>
                </a:r>
                <a:r>
                  <a:rPr lang="fr-FR" sz="13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)={(</a:t>
                </a:r>
                <a:r>
                  <a:rPr lang="fr-FR" sz="1300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q</a:t>
                </a:r>
                <a:r>
                  <a:rPr lang="fr-FR" sz="1300" baseline="-25000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0</a:t>
                </a:r>
                <a:r>
                  <a:rPr lang="fr-FR" sz="1300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, </a:t>
                </a:r>
                <a:r>
                  <a:rPr lang="fr-FR" sz="13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z</a:t>
                </a:r>
                <a:r>
                  <a:rPr lang="fr-FR" sz="1300" baseline="-25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2</a:t>
                </a:r>
                <a:r>
                  <a:rPr lang="fr-FR" sz="13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z</a:t>
                </a:r>
                <a:r>
                  <a:rPr lang="fr-FR" sz="1300" baseline="-25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2</a:t>
                </a:r>
                <a:r>
                  <a:rPr lang="fr-FR" sz="13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),(</a:t>
                </a:r>
                <a:r>
                  <a:rPr lang="fr-FR" sz="1300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q</a:t>
                </a:r>
                <a:r>
                  <a:rPr lang="fr-FR" sz="1300" baseline="-25000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1</a:t>
                </a:r>
                <a:r>
                  <a:rPr lang="fr-FR" sz="1300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,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300" i="1" smtClean="0">
                        <a:solidFill>
                          <a:srgbClr val="37441C"/>
                        </a:solidFill>
                        <a:latin typeface="Cambria Math"/>
                        <a:cs typeface="Arial" pitchFamily="34" charset="0"/>
                      </a:rPr>
                      <m:t>ε</m:t>
                    </m:r>
                  </m:oMath>
                </a14:m>
                <a:r>
                  <a:rPr lang="fr-FR" sz="13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)}</a:t>
                </a:r>
                <a:br>
                  <a:rPr lang="fr-FR" sz="13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</a:br>
                <a:r>
                  <a:rPr lang="fr-FR" sz="13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1300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l-GR" sz="1300" i="1">
                        <a:solidFill>
                          <a:srgbClr val="37441C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𝛿</m:t>
                    </m:r>
                  </m:oMath>
                </a14:m>
                <a:r>
                  <a:rPr lang="fr-FR" sz="1300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(</a:t>
                </a:r>
                <a:r>
                  <a:rPr lang="fr-FR" sz="13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q</a:t>
                </a:r>
                <a:r>
                  <a:rPr lang="fr-FR" sz="1300" baseline="-25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0</a:t>
                </a:r>
                <a:r>
                  <a:rPr lang="fr-FR" sz="13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300" i="1" smtClean="0">
                        <a:solidFill>
                          <a:srgbClr val="37441C"/>
                        </a:solidFill>
                        <a:latin typeface="Cambria Math"/>
                        <a:cs typeface="Arial" pitchFamily="34" charset="0"/>
                      </a:rPr>
                      <m:t>ε</m:t>
                    </m:r>
                  </m:oMath>
                </a14:m>
                <a:r>
                  <a:rPr lang="fr-FR" sz="13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, z</a:t>
                </a:r>
                <a:r>
                  <a:rPr lang="fr-FR" sz="1300" baseline="-25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0</a:t>
                </a:r>
                <a:r>
                  <a:rPr lang="fr-FR" sz="13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)={(q</a:t>
                </a:r>
                <a:r>
                  <a:rPr lang="fr-FR" sz="1300" baseline="-25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1</a:t>
                </a:r>
                <a:r>
                  <a:rPr lang="fr-FR" sz="13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300" i="1" smtClean="0">
                        <a:solidFill>
                          <a:srgbClr val="37441C"/>
                        </a:solidFill>
                        <a:latin typeface="Cambria Math"/>
                        <a:cs typeface="Arial" pitchFamily="34" charset="0"/>
                      </a:rPr>
                      <m:t>ε</m:t>
                    </m:r>
                  </m:oMath>
                </a14:m>
                <a:r>
                  <a:rPr lang="fr-FR" sz="13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)}</a:t>
                </a:r>
                <a:r>
                  <a:rPr lang="fr-FR" sz="1300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l-GR" sz="1300" i="1">
                        <a:solidFill>
                          <a:srgbClr val="37441C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𝛿</m:t>
                    </m:r>
                  </m:oMath>
                </a14:m>
                <a:r>
                  <a:rPr lang="fr-FR" sz="1300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(</a:t>
                </a:r>
                <a:r>
                  <a:rPr lang="fr-FR" sz="13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q</a:t>
                </a:r>
                <a:r>
                  <a:rPr lang="fr-FR" sz="1300" baseline="-25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1</a:t>
                </a:r>
                <a:r>
                  <a:rPr lang="fr-FR" sz="13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300" i="1" smtClean="0">
                        <a:solidFill>
                          <a:srgbClr val="37441C"/>
                        </a:solidFill>
                        <a:latin typeface="Cambria Math"/>
                        <a:cs typeface="Arial" pitchFamily="34" charset="0"/>
                      </a:rPr>
                      <m:t>ε</m:t>
                    </m:r>
                  </m:oMath>
                </a14:m>
                <a:r>
                  <a:rPr lang="fr-FR" sz="13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, </a:t>
                </a:r>
                <a:r>
                  <a:rPr lang="fr-FR" sz="1300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z</a:t>
                </a:r>
                <a:r>
                  <a:rPr lang="fr-FR" sz="1300" baseline="-25000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1</a:t>
                </a:r>
                <a:r>
                  <a:rPr lang="fr-FR" sz="13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)={(</a:t>
                </a:r>
                <a:r>
                  <a:rPr lang="fr-FR" sz="1300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q</a:t>
                </a:r>
                <a:r>
                  <a:rPr lang="fr-FR" sz="1300" baseline="-25000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1</a:t>
                </a:r>
                <a:r>
                  <a:rPr lang="fr-FR" sz="1300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300" i="1" smtClean="0">
                        <a:solidFill>
                          <a:srgbClr val="37441C"/>
                        </a:solidFill>
                        <a:latin typeface="Cambria Math"/>
                        <a:cs typeface="Arial" pitchFamily="34" charset="0"/>
                      </a:rPr>
                      <m:t>ε</m:t>
                    </m:r>
                  </m:oMath>
                </a14:m>
                <a:r>
                  <a:rPr lang="fr-FR" sz="1300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)}</a:t>
                </a:r>
                <a:endParaRPr lang="fr-FR" sz="1300" dirty="0" smtClean="0">
                  <a:solidFill>
                    <a:srgbClr val="37441C"/>
                  </a:solidFill>
                  <a:latin typeface="Arial" pitchFamily="34" charset="0"/>
                  <a:cs typeface="Arial" pitchFamily="34" charset="0"/>
                </a:endParaRPr>
              </a:p>
              <a:p>
                <a:pPr marL="531813" indent="-449263" defTabSz="900113">
                  <a:spcAft>
                    <a:spcPts val="1000"/>
                  </a:spcAft>
                  <a:buClr>
                    <a:schemeClr val="accent2"/>
                  </a:buClr>
                  <a:tabLst>
                    <a:tab pos="1885950" algn="l"/>
                  </a:tabLst>
                  <a:defRPr/>
                </a:pPr>
                <a:r>
                  <a:rPr lang="fr-FR" sz="2000" dirty="0" err="1" smtClean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Và</a:t>
                </a:r>
                <a:r>
                  <a:rPr lang="fr-FR" sz="2000" dirty="0" smtClean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2000" dirty="0" err="1" smtClean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chuỗi</a:t>
                </a:r>
                <a:r>
                  <a:rPr lang="fr-FR" sz="2000" dirty="0" smtClean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:</a:t>
                </a:r>
                <a:r>
                  <a:rPr lang="fr-FR" sz="2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	</a:t>
                </a:r>
                <a:r>
                  <a:rPr lang="fr-FR" sz="2000" i="1" dirty="0" smtClean="0">
                    <a:solidFill>
                      <a:srgbClr val="37441C"/>
                    </a:solidFill>
                    <a:latin typeface="Arial" panose="020B0604020202020204" pitchFamily="34" charset="0"/>
                    <a:cs typeface="Arial" pitchFamily="34" charset="0"/>
                  </a:rPr>
                  <a:t>w </a:t>
                </a:r>
                <a:r>
                  <a:rPr lang="fr-FR" sz="2000" dirty="0" smtClean="0">
                    <a:solidFill>
                      <a:srgbClr val="37441C"/>
                    </a:solidFill>
                    <a:latin typeface="Arial" panose="020B0604020202020204" pitchFamily="34" charset="0"/>
                    <a:cs typeface="Arial" pitchFamily="34" charset="0"/>
                  </a:rPr>
                  <a:t>= 110011</a:t>
                </a:r>
              </a:p>
              <a:p>
                <a:pPr marL="92075" indent="-9525" defTabSz="900113">
                  <a:spcAft>
                    <a:spcPts val="1000"/>
                  </a:spcAft>
                  <a:buClr>
                    <a:schemeClr val="accent2"/>
                  </a:buClr>
                  <a:tabLst>
                    <a:tab pos="4749800" algn="l"/>
                  </a:tabLst>
                  <a:defRPr/>
                </a:pPr>
                <a:r>
                  <a:rPr lang="fr-FR" sz="2000" dirty="0" err="1" smtClean="0">
                    <a:solidFill>
                      <a:srgbClr val="C00000"/>
                    </a:solidFill>
                    <a:latin typeface="Arial" panose="020B0604020202020204" pitchFamily="34" charset="0"/>
                    <a:cs typeface="Arial" pitchFamily="34" charset="0"/>
                  </a:rPr>
                  <a:t>Đoán</a:t>
                </a:r>
                <a:r>
                  <a:rPr lang="fr-FR" sz="2000" dirty="0" smtClean="0">
                    <a:solidFill>
                      <a:srgbClr val="C00000"/>
                    </a:solidFill>
                    <a:latin typeface="Arial" panose="020B0604020202020204" pitchFamily="34" charset="0"/>
                    <a:cs typeface="Arial" pitchFamily="34" charset="0"/>
                  </a:rPr>
                  <a:t> </a:t>
                </a:r>
                <a:r>
                  <a:rPr lang="fr-FR" sz="2000" dirty="0" err="1" smtClean="0">
                    <a:solidFill>
                      <a:srgbClr val="C00000"/>
                    </a:solidFill>
                    <a:latin typeface="Arial" panose="020B0604020202020204" pitchFamily="34" charset="0"/>
                    <a:cs typeface="Arial" pitchFamily="34" charset="0"/>
                  </a:rPr>
                  <a:t>nhận</a:t>
                </a:r>
                <a:r>
                  <a:rPr lang="fr-FR" sz="2000" dirty="0" smtClean="0">
                    <a:solidFill>
                      <a:srgbClr val="C00000"/>
                    </a:solidFill>
                    <a:latin typeface="Arial" panose="020B0604020202020204" pitchFamily="34" charset="0"/>
                    <a:cs typeface="Arial" pitchFamily="34" charset="0"/>
                  </a:rPr>
                  <a:t>:</a:t>
                </a:r>
              </a:p>
            </p:txBody>
          </p:sp>
        </mc:Choice>
        <mc:Fallback>
          <p:sp>
            <p:nvSpPr>
              <p:cNvPr id="8" name="Rectangl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9512" y="836712"/>
                <a:ext cx="8856984" cy="5832648"/>
              </a:xfrm>
              <a:prstGeom prst="rect">
                <a:avLst/>
              </a:prstGeom>
              <a:blipFill>
                <a:blip r:embed="rId3"/>
                <a:stretch>
                  <a:fillRect t="-313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itle 1"/>
          <p:cNvSpPr txBox="1">
            <a:spLocks/>
          </p:cNvSpPr>
          <p:nvPr/>
        </p:nvSpPr>
        <p:spPr>
          <a:xfrm>
            <a:off x="46464" y="88976"/>
            <a:ext cx="9144000" cy="432048"/>
          </a:xfrm>
          <a:prstGeom prst="rect">
            <a:avLst/>
          </a:prstGeom>
          <a:gradFill flip="none" rotWithShape="1">
            <a:gsLst>
              <a:gs pos="0">
                <a:srgbClr val="C4D79D">
                  <a:shade val="30000"/>
                  <a:satMod val="115000"/>
                </a:srgbClr>
              </a:gs>
              <a:gs pos="50000">
                <a:srgbClr val="C4D79D">
                  <a:shade val="67500"/>
                  <a:satMod val="115000"/>
                </a:srgbClr>
              </a:gs>
              <a:gs pos="100000">
                <a:srgbClr val="C4D79D">
                  <a:shade val="100000"/>
                  <a:satMod val="115000"/>
                </a:srgbClr>
              </a:gs>
            </a:gsLst>
            <a:lin ang="10800000" scaled="1"/>
            <a:tileRect/>
          </a:gradFill>
          <a:effectLst>
            <a:outerShdw blurRad="127000" dist="76200" dir="60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marL="531813" indent="-341313">
              <a:spcBef>
                <a:spcPct val="0"/>
              </a:spcBef>
              <a:tabLst>
                <a:tab pos="3944938" algn="r"/>
              </a:tabLst>
              <a:defRPr/>
            </a:pPr>
            <a:r>
              <a:rPr lang="fr-FR" b="1" smtClean="0">
                <a:solidFill>
                  <a:srgbClr val="C00000"/>
                </a:solidFill>
              </a:rPr>
              <a:t>Ví dụ 2</a:t>
            </a:r>
            <a:endParaRPr lang="vi-VN" b="1" dirty="0" smtClean="0">
              <a:solidFill>
                <a:srgbClr val="C0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18464" y="2564904"/>
            <a:ext cx="165618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5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(q</a:t>
            </a:r>
            <a:r>
              <a:rPr lang="fr-FR" sz="1500" baseline="-250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fr-FR" sz="15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110011, z</a:t>
            </a:r>
            <a:r>
              <a:rPr lang="fr-FR" sz="1500" baseline="-250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fr-FR" sz="15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vi-VN" sz="15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618464" y="3105835"/>
            <a:ext cx="165618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50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(q</a:t>
            </a:r>
            <a:r>
              <a:rPr lang="fr-FR" sz="1500" baseline="-2500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fr-FR" sz="150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10011, z</a:t>
            </a:r>
            <a:r>
              <a:rPr lang="fr-FR" sz="1500" baseline="-2500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fr-FR" sz="150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r>
              <a:rPr lang="fr-FR" sz="1500" baseline="-2500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fr-FR" sz="150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vi-VN" sz="150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777030" y="3628328"/>
            <a:ext cx="165618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50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(q</a:t>
            </a:r>
            <a:r>
              <a:rPr lang="fr-FR" sz="1500" baseline="-2500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fr-FR" sz="150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0011, z</a:t>
            </a:r>
            <a:r>
              <a:rPr lang="fr-FR" sz="1500" baseline="-2500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fr-FR" sz="150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r>
              <a:rPr lang="fr-FR" sz="1500" baseline="-2500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fr-FR" sz="150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r>
              <a:rPr lang="fr-FR" sz="1500" baseline="-2500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fr-FR" sz="150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vi-VN" sz="150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449438" y="3628327"/>
            <a:ext cx="165618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500" smtClean="0">
                <a:solidFill>
                  <a:srgbClr val="37441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(q</a:t>
            </a:r>
            <a:r>
              <a:rPr lang="fr-FR" sz="1500" baseline="-25000" smtClean="0">
                <a:solidFill>
                  <a:srgbClr val="37441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fr-FR" sz="1500" smtClean="0">
                <a:solidFill>
                  <a:srgbClr val="37441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0011, z</a:t>
            </a:r>
            <a:r>
              <a:rPr lang="fr-FR" sz="1500" baseline="-25000" smtClean="0">
                <a:solidFill>
                  <a:srgbClr val="37441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fr-FR" sz="1500" smtClean="0">
                <a:solidFill>
                  <a:srgbClr val="37441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r>
              <a:rPr lang="fr-FR" sz="1500" baseline="-25000" smtClean="0">
                <a:solidFill>
                  <a:srgbClr val="37441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fr-FR" sz="1500" smtClean="0">
                <a:solidFill>
                  <a:srgbClr val="37441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vi-VN" sz="1500">
              <a:solidFill>
                <a:srgbClr val="37441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612397" y="4185955"/>
            <a:ext cx="198545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50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(q</a:t>
            </a:r>
            <a:r>
              <a:rPr lang="fr-FR" sz="1500" baseline="-2500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fr-FR" sz="150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011, z</a:t>
            </a:r>
            <a:r>
              <a:rPr lang="fr-FR" sz="1500" baseline="-2500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fr-FR" sz="150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r>
              <a:rPr lang="fr-FR" sz="1500" baseline="-2500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fr-FR" sz="150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r>
              <a:rPr lang="fr-FR" sz="1500" baseline="-2500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fr-FR" sz="150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r>
              <a:rPr lang="fr-FR" sz="1500" baseline="-2500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fr-FR" sz="150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vi-VN" sz="150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55576" y="4762018"/>
            <a:ext cx="198545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500" smtClean="0">
                <a:solidFill>
                  <a:srgbClr val="37441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(q</a:t>
            </a:r>
            <a:r>
              <a:rPr lang="fr-FR" sz="1500" baseline="-25000" smtClean="0">
                <a:solidFill>
                  <a:srgbClr val="37441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fr-FR" sz="1500" smtClean="0">
                <a:solidFill>
                  <a:srgbClr val="37441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11, z</a:t>
            </a:r>
            <a:r>
              <a:rPr lang="fr-FR" sz="1500" baseline="-25000" smtClean="0">
                <a:solidFill>
                  <a:srgbClr val="37441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fr-FR" sz="1500" smtClean="0">
                <a:solidFill>
                  <a:srgbClr val="37441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r>
              <a:rPr lang="fr-FR" sz="1500" baseline="-25000" smtClean="0">
                <a:solidFill>
                  <a:srgbClr val="37441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fr-FR" sz="1500" smtClean="0">
                <a:solidFill>
                  <a:srgbClr val="37441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r>
              <a:rPr lang="fr-FR" sz="1500" baseline="-25000" smtClean="0">
                <a:solidFill>
                  <a:srgbClr val="37441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fr-FR" sz="1500" smtClean="0">
                <a:solidFill>
                  <a:srgbClr val="37441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r>
              <a:rPr lang="fr-FR" sz="1500" baseline="-25000" smtClean="0">
                <a:solidFill>
                  <a:srgbClr val="37441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fr-FR" sz="1500">
                <a:solidFill>
                  <a:srgbClr val="37441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r>
              <a:rPr lang="fr-FR" sz="1500" baseline="-25000">
                <a:solidFill>
                  <a:srgbClr val="37441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fr-FR" sz="1500" smtClean="0">
                <a:solidFill>
                  <a:srgbClr val="37441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vi-VN" sz="1500">
              <a:solidFill>
                <a:srgbClr val="37441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499992" y="4764989"/>
            <a:ext cx="198545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50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(q</a:t>
            </a:r>
            <a:r>
              <a:rPr lang="fr-FR" sz="1500" baseline="-2500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fr-FR" sz="150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11, z</a:t>
            </a:r>
            <a:r>
              <a:rPr lang="fr-FR" sz="1500" baseline="-2500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fr-FR" sz="150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r>
              <a:rPr lang="fr-FR" sz="1500" baseline="-2500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fr-FR" sz="150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r>
              <a:rPr lang="fr-FR" sz="1500" baseline="-2500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fr-FR" sz="150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vi-VN" sz="150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987824" y="5338083"/>
            <a:ext cx="198545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500" smtClean="0">
                <a:solidFill>
                  <a:srgbClr val="37441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(q</a:t>
            </a:r>
            <a:r>
              <a:rPr lang="fr-FR" sz="1500" baseline="-25000" smtClean="0">
                <a:solidFill>
                  <a:srgbClr val="37441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fr-FR" sz="1500" smtClean="0">
                <a:solidFill>
                  <a:srgbClr val="37441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1, z</a:t>
            </a:r>
            <a:r>
              <a:rPr lang="fr-FR" sz="1500" baseline="-25000" smtClean="0">
                <a:solidFill>
                  <a:srgbClr val="37441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fr-FR" sz="1500" smtClean="0">
                <a:solidFill>
                  <a:srgbClr val="37441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r>
              <a:rPr lang="fr-FR" sz="1500" baseline="-25000" smtClean="0">
                <a:solidFill>
                  <a:srgbClr val="37441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fr-FR" sz="1500" smtClean="0">
                <a:solidFill>
                  <a:srgbClr val="37441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r>
              <a:rPr lang="fr-FR" sz="1500" baseline="-25000" smtClean="0">
                <a:solidFill>
                  <a:srgbClr val="37441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fr-FR" sz="1500">
                <a:solidFill>
                  <a:srgbClr val="37441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r>
              <a:rPr lang="fr-FR" sz="1500" baseline="-25000">
                <a:solidFill>
                  <a:srgbClr val="37441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fr-FR" sz="1500" smtClean="0">
                <a:solidFill>
                  <a:srgbClr val="37441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vi-VN" sz="1500">
              <a:solidFill>
                <a:srgbClr val="37441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044655" y="5326810"/>
            <a:ext cx="198545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50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(q</a:t>
            </a:r>
            <a:r>
              <a:rPr lang="fr-FR" sz="1500" baseline="-2500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fr-FR" sz="150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1, z</a:t>
            </a:r>
            <a:r>
              <a:rPr lang="fr-FR" sz="1500" baseline="-2500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fr-FR" sz="150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r>
              <a:rPr lang="fr-FR" sz="1500" baseline="-2500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fr-FR" sz="150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vi-VN" sz="150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/>
              <p:cNvSpPr txBox="1"/>
              <p:nvPr/>
            </p:nvSpPr>
            <p:spPr>
              <a:xfrm>
                <a:off x="7803621" y="5842139"/>
                <a:ext cx="1016851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500" dirty="0" smtClean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(q</a:t>
                </a:r>
                <a:r>
                  <a:rPr lang="fr-FR" sz="1500" baseline="-25000" dirty="0" smtClean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r>
                  <a:rPr lang="fr-FR" sz="1500" dirty="0" smtClean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500" i="1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ε</m:t>
                    </m:r>
                  </m:oMath>
                </a14:m>
                <a:r>
                  <a:rPr lang="fr-FR" sz="1500" dirty="0" smtClean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z</a:t>
                </a:r>
                <a:r>
                  <a:rPr lang="fr-FR" sz="1500" baseline="-25000" dirty="0" smtClean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0</a:t>
                </a:r>
                <a:r>
                  <a:rPr lang="fr-FR" sz="1500" dirty="0" smtClean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  <a:endParaRPr lang="vi-VN" sz="1500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3621" y="5842139"/>
                <a:ext cx="1016851" cy="323165"/>
              </a:xfrm>
              <a:prstGeom prst="rect">
                <a:avLst/>
              </a:prstGeom>
              <a:blipFill>
                <a:blip r:embed="rId4"/>
                <a:stretch>
                  <a:fillRect t="-3774" b="-207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/>
              <p:cNvSpPr txBox="1"/>
              <p:nvPr/>
            </p:nvSpPr>
            <p:spPr>
              <a:xfrm>
                <a:off x="7803621" y="6370869"/>
                <a:ext cx="956721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500" dirty="0" smtClean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(q</a:t>
                </a:r>
                <a:r>
                  <a:rPr lang="fr-FR" sz="1500" baseline="-25000" dirty="0" smtClean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r>
                  <a:rPr lang="fr-FR" sz="1500" dirty="0" smtClean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500" i="1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ε</m:t>
                    </m:r>
                  </m:oMath>
                </a14:m>
                <a:r>
                  <a:rPr lang="fr-FR" sz="1500" dirty="0" smtClean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500" i="1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ε</m:t>
                    </m:r>
                  </m:oMath>
                </a14:m>
                <a:r>
                  <a:rPr lang="fr-FR" sz="1500" dirty="0" smtClean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  <a:endParaRPr lang="vi-VN" sz="1500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3621" y="6370869"/>
                <a:ext cx="956721" cy="323165"/>
              </a:xfrm>
              <a:prstGeom prst="rect">
                <a:avLst/>
              </a:prstGeom>
              <a:blipFill>
                <a:blip r:embed="rId5"/>
                <a:stretch>
                  <a:fillRect t="-3774" b="-207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/>
          <p:cNvCxnSpPr>
            <a:stCxn id="2" idx="2"/>
            <a:endCxn id="12" idx="0"/>
          </p:cNvCxnSpPr>
          <p:nvPr/>
        </p:nvCxnSpPr>
        <p:spPr>
          <a:xfrm>
            <a:off x="5446556" y="2888069"/>
            <a:ext cx="0" cy="21776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endCxn id="13" idx="3"/>
          </p:cNvCxnSpPr>
          <p:nvPr/>
        </p:nvCxnSpPr>
        <p:spPr>
          <a:xfrm flipH="1">
            <a:off x="4433214" y="3429000"/>
            <a:ext cx="1013342" cy="36091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5446556" y="3429000"/>
            <a:ext cx="1136741" cy="360909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2627674" y="4509120"/>
            <a:ext cx="1013342" cy="360911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3641016" y="4509120"/>
            <a:ext cx="1136741" cy="36090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3" idx="2"/>
            <a:endCxn id="15" idx="0"/>
          </p:cNvCxnSpPr>
          <p:nvPr/>
        </p:nvCxnSpPr>
        <p:spPr>
          <a:xfrm>
            <a:off x="3605122" y="3951493"/>
            <a:ext cx="0" cy="23446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8271605" y="6165303"/>
            <a:ext cx="0" cy="23446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>
            <a:off x="4613234" y="5106460"/>
            <a:ext cx="833321" cy="381932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5446555" y="5117734"/>
            <a:ext cx="954829" cy="38193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6296683" y="5669806"/>
            <a:ext cx="740698" cy="333915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7037380" y="5669806"/>
            <a:ext cx="838249" cy="33391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/>
              <p:cNvSpPr txBox="1"/>
              <p:nvPr/>
            </p:nvSpPr>
            <p:spPr>
              <a:xfrm>
                <a:off x="5645996" y="6021288"/>
                <a:ext cx="1509553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500" dirty="0" smtClean="0">
                    <a:solidFill>
                      <a:srgbClr val="37441C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(q</a:t>
                </a:r>
                <a:r>
                  <a:rPr lang="fr-FR" sz="1500" baseline="-25000" dirty="0" smtClean="0">
                    <a:solidFill>
                      <a:srgbClr val="37441C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0</a:t>
                </a:r>
                <a:r>
                  <a:rPr lang="fr-FR" sz="1500" dirty="0" smtClean="0">
                    <a:solidFill>
                      <a:srgbClr val="37441C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500" i="1" smtClean="0">
                        <a:solidFill>
                          <a:srgbClr val="37441C"/>
                        </a:solidFill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ε</m:t>
                    </m:r>
                  </m:oMath>
                </a14:m>
                <a:r>
                  <a:rPr lang="fr-FR" sz="1500" dirty="0" smtClean="0">
                    <a:solidFill>
                      <a:srgbClr val="37441C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z</a:t>
                </a:r>
                <a:r>
                  <a:rPr lang="fr-FR" sz="1500" baseline="-25000" dirty="0" smtClean="0">
                    <a:solidFill>
                      <a:srgbClr val="37441C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0</a:t>
                </a:r>
                <a:r>
                  <a:rPr lang="fr-FR" sz="1500" dirty="0">
                    <a:solidFill>
                      <a:srgbClr val="37441C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fr-FR" sz="1500" dirty="0" smtClean="0">
                    <a:solidFill>
                      <a:srgbClr val="37441C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z</a:t>
                </a:r>
                <a:r>
                  <a:rPr lang="fr-FR" sz="1500" baseline="-25000" dirty="0" smtClean="0">
                    <a:solidFill>
                      <a:srgbClr val="37441C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r>
                  <a:rPr lang="fr-FR" sz="1500" dirty="0">
                    <a:solidFill>
                      <a:srgbClr val="37441C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fr-FR" sz="1500" dirty="0" smtClean="0">
                    <a:solidFill>
                      <a:srgbClr val="37441C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z</a:t>
                </a:r>
                <a:r>
                  <a:rPr lang="fr-FR" sz="1500" baseline="-25000" dirty="0" smtClean="0">
                    <a:solidFill>
                      <a:srgbClr val="37441C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r>
                  <a:rPr lang="fr-FR" sz="1500" dirty="0" smtClean="0">
                    <a:solidFill>
                      <a:srgbClr val="37441C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  <a:endParaRPr lang="vi-VN" sz="1500" dirty="0">
                  <a:solidFill>
                    <a:srgbClr val="37441C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5996" y="6021288"/>
                <a:ext cx="1509553" cy="323165"/>
              </a:xfrm>
              <a:prstGeom prst="rect">
                <a:avLst/>
              </a:prstGeom>
              <a:blipFill>
                <a:blip r:embed="rId6"/>
                <a:stretch>
                  <a:fillRect t="-5660" b="-188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/>
              <p:cNvSpPr txBox="1"/>
              <p:nvPr/>
            </p:nvSpPr>
            <p:spPr>
              <a:xfrm>
                <a:off x="2987824" y="5989572"/>
                <a:ext cx="1171189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500" dirty="0" smtClean="0">
                    <a:solidFill>
                      <a:srgbClr val="37441C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(q</a:t>
                </a:r>
                <a:r>
                  <a:rPr lang="fr-FR" sz="1500" baseline="-25000" dirty="0" smtClean="0">
                    <a:solidFill>
                      <a:srgbClr val="37441C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0</a:t>
                </a:r>
                <a:r>
                  <a:rPr lang="fr-FR" sz="1500" dirty="0" smtClean="0">
                    <a:solidFill>
                      <a:srgbClr val="37441C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500" i="1" smtClean="0">
                        <a:solidFill>
                          <a:srgbClr val="37441C"/>
                        </a:solidFill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ε</m:t>
                    </m:r>
                  </m:oMath>
                </a14:m>
                <a:r>
                  <a:rPr lang="fr-FR" sz="1500" dirty="0" smtClean="0">
                    <a:solidFill>
                      <a:srgbClr val="37441C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z</a:t>
                </a:r>
                <a:r>
                  <a:rPr lang="fr-FR" sz="1500" baseline="-25000" dirty="0" smtClean="0">
                    <a:solidFill>
                      <a:srgbClr val="37441C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0</a:t>
                </a:r>
                <a:r>
                  <a:rPr lang="fr-FR" sz="1500" dirty="0" smtClean="0">
                    <a:solidFill>
                      <a:srgbClr val="37441C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z</a:t>
                </a:r>
                <a:r>
                  <a:rPr lang="fr-FR" sz="1500" baseline="-25000" dirty="0" smtClean="0">
                    <a:solidFill>
                      <a:srgbClr val="37441C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r>
                  <a:rPr lang="fr-FR" sz="1500" dirty="0" smtClean="0">
                    <a:solidFill>
                      <a:srgbClr val="37441C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z</a:t>
                </a:r>
                <a:r>
                  <a:rPr lang="fr-FR" sz="1500" baseline="-25000" dirty="0" smtClean="0">
                    <a:solidFill>
                      <a:srgbClr val="37441C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r>
                  <a:rPr lang="fr-FR" sz="1500" dirty="0" smtClean="0">
                    <a:solidFill>
                      <a:srgbClr val="37441C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z</a:t>
                </a:r>
                <a:r>
                  <a:rPr lang="fr-FR" sz="1500" baseline="-25000" dirty="0" smtClean="0">
                    <a:solidFill>
                      <a:srgbClr val="37441C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r>
                  <a:rPr lang="fr-FR" sz="1500" dirty="0">
                    <a:solidFill>
                      <a:srgbClr val="37441C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z</a:t>
                </a:r>
                <a:r>
                  <a:rPr lang="fr-FR" sz="1500" baseline="-25000" dirty="0">
                    <a:solidFill>
                      <a:srgbClr val="37441C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r>
                  <a:rPr lang="fr-FR" sz="1500" dirty="0" smtClean="0">
                    <a:solidFill>
                      <a:srgbClr val="37441C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  <a:endParaRPr lang="vi-VN" sz="1500" dirty="0">
                  <a:solidFill>
                    <a:srgbClr val="37441C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824" y="5989572"/>
                <a:ext cx="1171189" cy="553998"/>
              </a:xfrm>
              <a:prstGeom prst="rect">
                <a:avLst/>
              </a:prstGeom>
              <a:blipFill>
                <a:blip r:embed="rId7"/>
                <a:stretch>
                  <a:fillRect t="-3333" b="-1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Straight Connector 44"/>
          <p:cNvCxnSpPr/>
          <p:nvPr/>
        </p:nvCxnSpPr>
        <p:spPr>
          <a:xfrm flipH="1">
            <a:off x="3573418" y="5655657"/>
            <a:ext cx="407132" cy="333915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3980549" y="5655657"/>
            <a:ext cx="452665" cy="343584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/>
              <p:cNvSpPr txBox="1"/>
              <p:nvPr/>
            </p:nvSpPr>
            <p:spPr>
              <a:xfrm>
                <a:off x="4087934" y="5999241"/>
                <a:ext cx="1132138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500" dirty="0" smtClean="0">
                    <a:solidFill>
                      <a:srgbClr val="37441C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(q</a:t>
                </a:r>
                <a:r>
                  <a:rPr lang="fr-FR" sz="1500" baseline="-25000" dirty="0" smtClean="0">
                    <a:solidFill>
                      <a:srgbClr val="37441C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0</a:t>
                </a:r>
                <a:r>
                  <a:rPr lang="fr-FR" sz="1500" dirty="0" smtClean="0">
                    <a:solidFill>
                      <a:srgbClr val="37441C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500" i="1" smtClean="0">
                        <a:solidFill>
                          <a:srgbClr val="37441C"/>
                        </a:solidFill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ε</m:t>
                    </m:r>
                  </m:oMath>
                </a14:m>
                <a:r>
                  <a:rPr lang="fr-FR" sz="1500" dirty="0" smtClean="0">
                    <a:solidFill>
                      <a:srgbClr val="37441C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z</a:t>
                </a:r>
                <a:r>
                  <a:rPr lang="fr-FR" sz="1500" baseline="-25000" dirty="0" smtClean="0">
                    <a:solidFill>
                      <a:srgbClr val="37441C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0</a:t>
                </a:r>
                <a:r>
                  <a:rPr lang="fr-FR" sz="1500" dirty="0" smtClean="0">
                    <a:solidFill>
                      <a:srgbClr val="37441C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z</a:t>
                </a:r>
                <a:r>
                  <a:rPr lang="fr-FR" sz="1500" baseline="-25000" dirty="0" smtClean="0">
                    <a:solidFill>
                      <a:srgbClr val="37441C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r>
                  <a:rPr lang="fr-FR" sz="1500" dirty="0" smtClean="0">
                    <a:solidFill>
                      <a:srgbClr val="37441C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z</a:t>
                </a:r>
                <a:r>
                  <a:rPr lang="fr-FR" sz="1500" baseline="-25000" dirty="0" smtClean="0">
                    <a:solidFill>
                      <a:srgbClr val="37441C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r>
                  <a:rPr lang="fr-FR" sz="1500" dirty="0" smtClean="0">
                    <a:solidFill>
                      <a:srgbClr val="37441C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z</a:t>
                </a:r>
                <a:r>
                  <a:rPr lang="fr-FR" sz="1500" baseline="-25000" dirty="0" smtClean="0">
                    <a:solidFill>
                      <a:srgbClr val="37441C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r>
                  <a:rPr lang="fr-FR" sz="1500" dirty="0">
                    <a:solidFill>
                      <a:srgbClr val="37441C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z</a:t>
                </a:r>
                <a:r>
                  <a:rPr lang="fr-FR" sz="1500" baseline="-25000" dirty="0">
                    <a:solidFill>
                      <a:srgbClr val="37441C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r>
                  <a:rPr lang="fr-FR" sz="1500" dirty="0" smtClean="0">
                    <a:solidFill>
                      <a:srgbClr val="37441C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  <a:endParaRPr lang="vi-VN" sz="1500" dirty="0">
                  <a:solidFill>
                    <a:srgbClr val="37441C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7934" y="5999241"/>
                <a:ext cx="1132138" cy="553998"/>
              </a:xfrm>
              <a:prstGeom prst="rect">
                <a:avLst/>
              </a:prstGeom>
              <a:blipFill>
                <a:blip r:embed="rId8"/>
                <a:stretch>
                  <a:fillRect t="-2198" b="-120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TextBox 49"/>
          <p:cNvSpPr txBox="1"/>
          <p:nvPr/>
        </p:nvSpPr>
        <p:spPr>
          <a:xfrm>
            <a:off x="755576" y="5297426"/>
            <a:ext cx="198545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500" smtClean="0">
                <a:solidFill>
                  <a:srgbClr val="37441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(q</a:t>
            </a:r>
            <a:r>
              <a:rPr lang="fr-FR" sz="1500" baseline="-25000" smtClean="0">
                <a:solidFill>
                  <a:srgbClr val="37441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fr-FR" sz="1500" smtClean="0">
                <a:solidFill>
                  <a:srgbClr val="37441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1, z</a:t>
            </a:r>
            <a:r>
              <a:rPr lang="fr-FR" sz="1500" baseline="-25000" smtClean="0">
                <a:solidFill>
                  <a:srgbClr val="37441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fr-FR" sz="1500" smtClean="0">
                <a:solidFill>
                  <a:srgbClr val="37441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r>
              <a:rPr lang="fr-FR" sz="1500" baseline="-25000" smtClean="0">
                <a:solidFill>
                  <a:srgbClr val="37441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fr-FR" sz="1500" smtClean="0">
                <a:solidFill>
                  <a:srgbClr val="37441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r>
              <a:rPr lang="fr-FR" sz="1500" baseline="-25000" smtClean="0">
                <a:solidFill>
                  <a:srgbClr val="37441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fr-FR" sz="1500" smtClean="0">
                <a:solidFill>
                  <a:srgbClr val="37441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r>
              <a:rPr lang="fr-FR" sz="1500" baseline="-25000" smtClean="0">
                <a:solidFill>
                  <a:srgbClr val="37441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fr-FR" sz="1500" smtClean="0">
                <a:solidFill>
                  <a:srgbClr val="37441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r>
              <a:rPr lang="fr-FR" sz="1500" baseline="-25000" smtClean="0">
                <a:solidFill>
                  <a:srgbClr val="37441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fr-FR" sz="1500" smtClean="0">
                <a:solidFill>
                  <a:srgbClr val="37441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r>
              <a:rPr lang="fr-FR" sz="1500" baseline="-25000" smtClean="0">
                <a:solidFill>
                  <a:srgbClr val="37441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fr-FR" sz="1500" smtClean="0">
                <a:solidFill>
                  <a:srgbClr val="37441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vi-VN" sz="1500">
              <a:solidFill>
                <a:srgbClr val="37441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1" name="Straight Connector 50"/>
          <p:cNvCxnSpPr/>
          <p:nvPr/>
        </p:nvCxnSpPr>
        <p:spPr>
          <a:xfrm>
            <a:off x="1743457" y="5074237"/>
            <a:ext cx="0" cy="234462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Box 51"/>
              <p:cNvSpPr txBox="1"/>
              <p:nvPr/>
            </p:nvSpPr>
            <p:spPr>
              <a:xfrm>
                <a:off x="360655" y="6021288"/>
                <a:ext cx="1415242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500" dirty="0" smtClean="0">
                    <a:solidFill>
                      <a:srgbClr val="37441C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(q</a:t>
                </a:r>
                <a:r>
                  <a:rPr lang="fr-FR" sz="1500" baseline="-25000" dirty="0" smtClean="0">
                    <a:solidFill>
                      <a:srgbClr val="37441C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0</a:t>
                </a:r>
                <a:r>
                  <a:rPr lang="fr-FR" sz="1500" dirty="0" smtClean="0">
                    <a:solidFill>
                      <a:srgbClr val="37441C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500" i="1" smtClean="0">
                        <a:solidFill>
                          <a:srgbClr val="37441C"/>
                        </a:solidFill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ε</m:t>
                    </m:r>
                  </m:oMath>
                </a14:m>
                <a:r>
                  <a:rPr lang="fr-FR" sz="1500" dirty="0" smtClean="0">
                    <a:solidFill>
                      <a:srgbClr val="37441C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z</a:t>
                </a:r>
                <a:r>
                  <a:rPr lang="fr-FR" sz="1500" baseline="-25000" dirty="0" smtClean="0">
                    <a:solidFill>
                      <a:srgbClr val="37441C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0</a:t>
                </a:r>
                <a:r>
                  <a:rPr lang="fr-FR" sz="1500" dirty="0" smtClean="0">
                    <a:solidFill>
                      <a:srgbClr val="37441C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z</a:t>
                </a:r>
                <a:r>
                  <a:rPr lang="fr-FR" sz="1500" baseline="-25000" dirty="0" smtClean="0">
                    <a:solidFill>
                      <a:srgbClr val="37441C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r>
                  <a:rPr lang="fr-FR" sz="1500" dirty="0" smtClean="0">
                    <a:solidFill>
                      <a:srgbClr val="37441C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z</a:t>
                </a:r>
                <a:r>
                  <a:rPr lang="fr-FR" sz="1500" baseline="-25000" dirty="0" smtClean="0">
                    <a:solidFill>
                      <a:srgbClr val="37441C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r>
                  <a:rPr lang="fr-FR" sz="1500" dirty="0" smtClean="0">
                    <a:solidFill>
                      <a:srgbClr val="37441C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z</a:t>
                </a:r>
                <a:r>
                  <a:rPr lang="fr-FR" sz="1500" baseline="-25000" dirty="0" smtClean="0">
                    <a:solidFill>
                      <a:srgbClr val="37441C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r>
                  <a:rPr lang="fr-FR" sz="1500" dirty="0">
                    <a:solidFill>
                      <a:srgbClr val="37441C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z</a:t>
                </a:r>
                <a:r>
                  <a:rPr lang="fr-FR" sz="1500" baseline="-25000" dirty="0">
                    <a:solidFill>
                      <a:srgbClr val="37441C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r>
                  <a:rPr lang="fr-FR" sz="1500" dirty="0" smtClean="0">
                    <a:solidFill>
                      <a:srgbClr val="37441C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z</a:t>
                </a:r>
                <a:r>
                  <a:rPr lang="fr-FR" sz="1500" baseline="-25000" dirty="0" smtClean="0">
                    <a:solidFill>
                      <a:srgbClr val="37441C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r>
                  <a:rPr lang="fr-FR" sz="1500" dirty="0" smtClean="0">
                    <a:solidFill>
                      <a:srgbClr val="37441C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z</a:t>
                </a:r>
                <a:r>
                  <a:rPr lang="fr-FR" sz="1500" baseline="-25000" dirty="0" smtClean="0">
                    <a:solidFill>
                      <a:srgbClr val="37441C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r>
                  <a:rPr lang="fr-FR" sz="1500" dirty="0" smtClean="0">
                    <a:solidFill>
                      <a:srgbClr val="37441C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  <a:endParaRPr lang="vi-VN" sz="1500" dirty="0">
                  <a:solidFill>
                    <a:srgbClr val="37441C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655" y="6021288"/>
                <a:ext cx="1415242" cy="553998"/>
              </a:xfrm>
              <a:prstGeom prst="rect">
                <a:avLst/>
              </a:prstGeom>
              <a:blipFill>
                <a:blip r:embed="rId9"/>
                <a:stretch>
                  <a:fillRect l="-1293" t="-3297" r="-862" b="-109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Connector 52"/>
          <p:cNvCxnSpPr/>
          <p:nvPr/>
        </p:nvCxnSpPr>
        <p:spPr>
          <a:xfrm flipH="1">
            <a:off x="1259632" y="5667010"/>
            <a:ext cx="416662" cy="332231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1681654" y="5690464"/>
            <a:ext cx="442074" cy="330824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5" name="TextBox 54"/>
              <p:cNvSpPr txBox="1"/>
              <p:nvPr/>
            </p:nvSpPr>
            <p:spPr>
              <a:xfrm>
                <a:off x="1803366" y="6021288"/>
                <a:ext cx="1112450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500" dirty="0" smtClean="0">
                    <a:solidFill>
                      <a:srgbClr val="37441C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(q</a:t>
                </a:r>
                <a:r>
                  <a:rPr lang="fr-FR" sz="1500" baseline="-25000" dirty="0" smtClean="0">
                    <a:solidFill>
                      <a:srgbClr val="37441C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0</a:t>
                </a:r>
                <a:r>
                  <a:rPr lang="fr-FR" sz="1500" dirty="0" smtClean="0">
                    <a:solidFill>
                      <a:srgbClr val="37441C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500" i="1" smtClean="0">
                        <a:solidFill>
                          <a:srgbClr val="37441C"/>
                        </a:solidFill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ε</m:t>
                    </m:r>
                  </m:oMath>
                </a14:m>
                <a:r>
                  <a:rPr lang="fr-FR" sz="1500" dirty="0" smtClean="0">
                    <a:solidFill>
                      <a:srgbClr val="37441C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z</a:t>
                </a:r>
                <a:r>
                  <a:rPr lang="fr-FR" sz="1500" baseline="-25000" dirty="0" smtClean="0">
                    <a:solidFill>
                      <a:srgbClr val="37441C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0</a:t>
                </a:r>
                <a:r>
                  <a:rPr lang="fr-FR" sz="1500" dirty="0" smtClean="0">
                    <a:solidFill>
                      <a:srgbClr val="37441C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z</a:t>
                </a:r>
                <a:r>
                  <a:rPr lang="fr-FR" sz="1500" baseline="-25000" dirty="0" smtClean="0">
                    <a:solidFill>
                      <a:srgbClr val="37441C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r>
                  <a:rPr lang="fr-FR" sz="1500" dirty="0" smtClean="0">
                    <a:solidFill>
                      <a:srgbClr val="37441C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z</a:t>
                </a:r>
                <a:r>
                  <a:rPr lang="fr-FR" sz="1500" baseline="-25000" dirty="0" smtClean="0">
                    <a:solidFill>
                      <a:srgbClr val="37441C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r>
                  <a:rPr lang="fr-FR" sz="1500" dirty="0" smtClean="0">
                    <a:solidFill>
                      <a:srgbClr val="37441C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z</a:t>
                </a:r>
                <a:r>
                  <a:rPr lang="fr-FR" sz="1500" baseline="-25000" dirty="0" smtClean="0">
                    <a:solidFill>
                      <a:srgbClr val="37441C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r>
                  <a:rPr lang="fr-FR" sz="1500" dirty="0" smtClean="0">
                    <a:solidFill>
                      <a:srgbClr val="37441C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z</a:t>
                </a:r>
                <a:r>
                  <a:rPr lang="fr-FR" sz="1500" baseline="-25000" dirty="0" smtClean="0">
                    <a:solidFill>
                      <a:srgbClr val="37441C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r>
                  <a:rPr lang="fr-FR" sz="1500" dirty="0" smtClean="0">
                    <a:solidFill>
                      <a:srgbClr val="37441C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  <a:endParaRPr lang="vi-VN" sz="1500" dirty="0">
                  <a:solidFill>
                    <a:srgbClr val="37441C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3366" y="6021288"/>
                <a:ext cx="1112450" cy="553998"/>
              </a:xfrm>
              <a:prstGeom prst="rect">
                <a:avLst/>
              </a:prstGeom>
              <a:blipFill>
                <a:blip r:embed="rId10"/>
                <a:stretch>
                  <a:fillRect l="-549" t="-3297" b="-109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0010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2"/>
              <p:cNvSpPr txBox="1">
                <a:spLocks noChangeArrowheads="1"/>
              </p:cNvSpPr>
              <p:nvPr/>
            </p:nvSpPr>
            <p:spPr bwMode="auto">
              <a:xfrm>
                <a:off x="251520" y="980728"/>
                <a:ext cx="8424936" cy="43924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marL="92075" indent="-9525" defTabSz="900113">
                  <a:lnSpc>
                    <a:spcPct val="150000"/>
                  </a:lnSpc>
                  <a:spcAft>
                    <a:spcPts val="2400"/>
                  </a:spcAft>
                  <a:buClr>
                    <a:schemeClr val="accent2"/>
                  </a:buClr>
                  <a:tabLst>
                    <a:tab pos="4749800" algn="l"/>
                  </a:tabLst>
                  <a:defRPr/>
                </a:pPr>
                <a:r>
                  <a:rPr lang="fr-FR" sz="2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Cho </a:t>
                </a:r>
                <a:r>
                  <a:rPr lang="fr-FR" sz="2000" dirty="0" err="1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automat</a:t>
                </a:r>
                <a:r>
                  <a:rPr lang="fr-FR" sz="2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2000" dirty="0" err="1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đẩy</a:t>
                </a:r>
                <a:r>
                  <a:rPr lang="fr-FR" sz="2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2000" dirty="0" err="1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xuống</a:t>
                </a:r>
                <a:r>
                  <a:rPr lang="fr-FR" sz="2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2000" dirty="0">
                    <a:solidFill>
                      <a:srgbClr val="00B0F0"/>
                    </a:solidFill>
                    <a:latin typeface="Arial" pitchFamily="34" charset="0"/>
                    <a:cs typeface="Arial" pitchFamily="34" charset="0"/>
                  </a:rPr>
                  <a:t>M= (Q, </a:t>
                </a:r>
                <a:r>
                  <a:rPr lang="el-GR" sz="2000" dirty="0">
                    <a:solidFill>
                      <a:srgbClr val="00B0F0"/>
                    </a:solidFill>
                    <a:latin typeface="Cambria Math"/>
                    <a:ea typeface="Cambria Math"/>
                    <a:cs typeface="Arial" pitchFamily="34" charset="0"/>
                  </a:rPr>
                  <a:t>Σ</a:t>
                </a:r>
                <a:r>
                  <a:rPr lang="fr-FR" sz="2000" dirty="0">
                    <a:solidFill>
                      <a:srgbClr val="00B0F0"/>
                    </a:solidFill>
                    <a:latin typeface="Arial" pitchFamily="34" charset="0"/>
                    <a:cs typeface="Arial" pitchFamily="34" charset="0"/>
                  </a:rPr>
                  <a:t>, </a:t>
                </a:r>
                <a:r>
                  <a:rPr lang="el-GR" sz="2000" dirty="0">
                    <a:solidFill>
                      <a:srgbClr val="00B0F0"/>
                    </a:solidFill>
                    <a:latin typeface="Cambria Math"/>
                    <a:ea typeface="Cambria Math"/>
                    <a:cs typeface="Arial" pitchFamily="34" charset="0"/>
                  </a:rPr>
                  <a:t>Δ</a:t>
                </a:r>
                <a:r>
                  <a:rPr lang="fr-FR" sz="2000" baseline="-25000" dirty="0">
                    <a:solidFill>
                      <a:srgbClr val="00B0F0"/>
                    </a:solidFill>
                    <a:latin typeface="Cambria Math"/>
                    <a:ea typeface="Cambria Math"/>
                    <a:cs typeface="Arial" pitchFamily="34" charset="0"/>
                  </a:rPr>
                  <a:t>M</a:t>
                </a:r>
                <a:r>
                  <a:rPr lang="fr-FR" sz="2000" dirty="0">
                    <a:solidFill>
                      <a:srgbClr val="00B0F0"/>
                    </a:solidFill>
                    <a:latin typeface="Arial" pitchFamily="34" charset="0"/>
                    <a:cs typeface="Arial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l-GR" sz="2000" i="1">
                        <a:solidFill>
                          <a:srgbClr val="00B0F0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𝛿</m:t>
                    </m:r>
                  </m:oMath>
                </a14:m>
                <a:r>
                  <a:rPr lang="fr-FR" sz="2000" dirty="0">
                    <a:solidFill>
                      <a:srgbClr val="00B0F0"/>
                    </a:solidFill>
                    <a:latin typeface="Arial" pitchFamily="34" charset="0"/>
                    <a:cs typeface="Arial" pitchFamily="34" charset="0"/>
                  </a:rPr>
                  <a:t>, q</a:t>
                </a:r>
                <a:r>
                  <a:rPr lang="fr-FR" sz="2000" baseline="-25000" dirty="0">
                    <a:solidFill>
                      <a:srgbClr val="00B0F0"/>
                    </a:solidFill>
                    <a:latin typeface="Arial" pitchFamily="34" charset="0"/>
                    <a:cs typeface="Arial" pitchFamily="34" charset="0"/>
                  </a:rPr>
                  <a:t>0</a:t>
                </a:r>
                <a:r>
                  <a:rPr lang="fr-FR" sz="2000" dirty="0">
                    <a:solidFill>
                      <a:srgbClr val="00B0F0"/>
                    </a:solidFill>
                    <a:latin typeface="Arial" pitchFamily="34" charset="0"/>
                    <a:cs typeface="Arial" pitchFamily="34" charset="0"/>
                  </a:rPr>
                  <a:t>, z</a:t>
                </a:r>
                <a:r>
                  <a:rPr lang="fr-FR" sz="2000" baseline="-25000" dirty="0">
                    <a:solidFill>
                      <a:srgbClr val="00B0F0"/>
                    </a:solidFill>
                    <a:latin typeface="Arial" pitchFamily="34" charset="0"/>
                    <a:cs typeface="Arial" pitchFamily="34" charset="0"/>
                  </a:rPr>
                  <a:t>0</a:t>
                </a:r>
                <a:r>
                  <a:rPr lang="fr-FR" sz="2000" dirty="0">
                    <a:solidFill>
                      <a:srgbClr val="00B0F0"/>
                    </a:solidFill>
                    <a:latin typeface="Arial" pitchFamily="34" charset="0"/>
                    <a:cs typeface="Arial" pitchFamily="34" charset="0"/>
                  </a:rPr>
                  <a:t>, F</a:t>
                </a:r>
                <a:r>
                  <a:rPr lang="fr-FR" sz="2000" dirty="0" smtClean="0">
                    <a:solidFill>
                      <a:srgbClr val="00B0F0"/>
                    </a:solidFill>
                    <a:latin typeface="Arial" pitchFamily="34" charset="0"/>
                    <a:cs typeface="Arial" pitchFamily="34" charset="0"/>
                  </a:rPr>
                  <a:t>)</a:t>
                </a:r>
                <a:r>
                  <a:rPr lang="fr-FR" sz="2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/>
                </a:r>
                <a:br>
                  <a:rPr lang="fr-FR" sz="2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</a:br>
                <a:r>
                  <a:rPr lang="fr-FR" sz="2000" dirty="0" err="1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Automat</a:t>
                </a:r>
                <a:r>
                  <a:rPr lang="fr-FR" sz="2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 M </a:t>
                </a:r>
                <a:r>
                  <a:rPr lang="fr-FR" sz="2000" dirty="0" err="1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được</a:t>
                </a:r>
                <a:r>
                  <a:rPr lang="fr-FR" sz="2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2000" dirty="0" err="1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gọi</a:t>
                </a:r>
                <a:r>
                  <a:rPr lang="fr-FR" sz="2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 là </a:t>
                </a:r>
                <a:r>
                  <a:rPr lang="fr-FR" sz="2000" dirty="0" err="1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đơn</a:t>
                </a:r>
                <a:r>
                  <a:rPr lang="fr-FR" sz="2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2000" dirty="0" err="1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định</a:t>
                </a:r>
                <a:r>
                  <a:rPr lang="fr-FR" sz="2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 khi </a:t>
                </a:r>
                <a:r>
                  <a:rPr lang="fr-FR" sz="2000" dirty="0" err="1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với</a:t>
                </a:r>
                <a:r>
                  <a:rPr lang="fr-FR" sz="2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2000" dirty="0" err="1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mọi</a:t>
                </a:r>
                <a:r>
                  <a:rPr lang="fr-FR" sz="2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2000" dirty="0" err="1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trạng</a:t>
                </a:r>
                <a:r>
                  <a:rPr lang="fr-FR" sz="2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2000" dirty="0" err="1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thái</a:t>
                </a:r>
                <a:r>
                  <a:rPr lang="fr-FR" sz="2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2000" dirty="0" err="1" smtClean="0">
                    <a:solidFill>
                      <a:srgbClr val="00B0F0"/>
                    </a:solidFill>
                    <a:latin typeface="Arial" pitchFamily="34" charset="0"/>
                    <a:cs typeface="Arial" pitchFamily="34" charset="0"/>
                  </a:rPr>
                  <a:t>q</a:t>
                </a:r>
                <a:r>
                  <a:rPr lang="fr-FR" sz="2000" dirty="0" err="1" smtClean="0">
                    <a:solidFill>
                      <a:srgbClr val="00B0F0"/>
                    </a:solidFill>
                    <a:latin typeface="Cambria Math"/>
                    <a:ea typeface="Cambria Math"/>
                    <a:cs typeface="Arial" pitchFamily="34" charset="0"/>
                  </a:rPr>
                  <a:t>∊</a:t>
                </a:r>
                <a:r>
                  <a:rPr lang="fr-FR" sz="2000" dirty="0" err="1" smtClean="0">
                    <a:solidFill>
                      <a:srgbClr val="00B0F0"/>
                    </a:solidFill>
                    <a:latin typeface="Arial" pitchFamily="34" charset="0"/>
                    <a:cs typeface="Arial" pitchFamily="34" charset="0"/>
                  </a:rPr>
                  <a:t>Q</a:t>
                </a:r>
                <a:r>
                  <a:rPr lang="fr-FR" sz="22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,</a:t>
                </a:r>
                <a:r>
                  <a:rPr lang="fr-FR" sz="2200" dirty="0" smtClean="0">
                    <a:solidFill>
                      <a:srgbClr val="00B0F0"/>
                    </a:solidFill>
                    <a:latin typeface="Arial" pitchFamily="34" charset="0"/>
                    <a:cs typeface="Arial" pitchFamily="34" charset="0"/>
                  </a:rPr>
                  <a:t> a</a:t>
                </a:r>
                <a:r>
                  <a:rPr lang="fr-FR" sz="2200" dirty="0" smtClean="0">
                    <a:solidFill>
                      <a:srgbClr val="00B0F0"/>
                    </a:solidFill>
                    <a:latin typeface="Cambria Math"/>
                    <a:ea typeface="Cambria Math"/>
                    <a:cs typeface="Arial" pitchFamily="34" charset="0"/>
                  </a:rPr>
                  <a:t>∊</a:t>
                </a:r>
                <a:r>
                  <a:rPr lang="el-GR" sz="2400" dirty="0" smtClean="0">
                    <a:solidFill>
                      <a:srgbClr val="00B0F0"/>
                    </a:solidFill>
                    <a:latin typeface="Cambria Math"/>
                    <a:ea typeface="Cambria Math"/>
                    <a:cs typeface="Arial" pitchFamily="34" charset="0"/>
                  </a:rPr>
                  <a:t>Σ</a:t>
                </a:r>
                <a:r>
                  <a:rPr lang="fr-FR" sz="2400" dirty="0" smtClean="0">
                    <a:solidFill>
                      <a:srgbClr val="00B0F0"/>
                    </a:solidFill>
                    <a:latin typeface="Cambria Math"/>
                    <a:ea typeface="Cambria Math"/>
                    <a:cs typeface="Arial" pitchFamily="34" charset="0"/>
                  </a:rPr>
                  <a:t>∪{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 smtClean="0">
                        <a:solidFill>
                          <a:schemeClr val="accent1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ε</m:t>
                    </m:r>
                  </m:oMath>
                </a14:m>
                <a:r>
                  <a:rPr lang="fr-FR" sz="2400" dirty="0" smtClean="0">
                    <a:solidFill>
                      <a:schemeClr val="accent1"/>
                    </a:solidFill>
                    <a:latin typeface="Cambria Math"/>
                    <a:ea typeface="Cambria Math"/>
                    <a:cs typeface="Arial" pitchFamily="34" charset="0"/>
                  </a:rPr>
                  <a:t>}</a:t>
                </a:r>
                <a:r>
                  <a:rPr lang="fr-FR" sz="22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2200" dirty="0" err="1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và</a:t>
                </a:r>
                <a:r>
                  <a:rPr lang="fr-FR" sz="22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2200" dirty="0" smtClean="0">
                    <a:solidFill>
                      <a:srgbClr val="00B0F0"/>
                    </a:solidFill>
                    <a:latin typeface="Arial" pitchFamily="34" charset="0"/>
                    <a:cs typeface="Arial" pitchFamily="34" charset="0"/>
                  </a:rPr>
                  <a:t>z</a:t>
                </a:r>
                <a:r>
                  <a:rPr lang="fr-FR" sz="2200" dirty="0" smtClean="0">
                    <a:solidFill>
                      <a:srgbClr val="00B0F0"/>
                    </a:solidFill>
                    <a:latin typeface="Cambria Math"/>
                    <a:ea typeface="Cambria Math"/>
                    <a:cs typeface="Arial" pitchFamily="34" charset="0"/>
                  </a:rPr>
                  <a:t>∊</a:t>
                </a:r>
                <a:r>
                  <a:rPr lang="el-GR" sz="2400" dirty="0">
                    <a:solidFill>
                      <a:srgbClr val="00B0F0"/>
                    </a:solidFill>
                    <a:latin typeface="Cambria Math"/>
                    <a:ea typeface="Cambria Math"/>
                    <a:cs typeface="Arial" pitchFamily="34" charset="0"/>
                  </a:rPr>
                  <a:t>Δ</a:t>
                </a:r>
                <a:r>
                  <a:rPr lang="fr-FR" sz="22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2200" dirty="0" err="1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thì</a:t>
                </a:r>
                <a:r>
                  <a:rPr lang="fr-FR" sz="22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:</a:t>
                </a:r>
                <a:endParaRPr lang="fr-FR" dirty="0">
                  <a:solidFill>
                    <a:srgbClr val="37441C"/>
                  </a:solidFill>
                  <a:latin typeface="Cambria Math"/>
                  <a:ea typeface="Cambria Math"/>
                  <a:cs typeface="Arial" pitchFamily="34" charset="0"/>
                </a:endParaRPr>
              </a:p>
              <a:p>
                <a:pPr marL="715963" indent="-449263" defTabSz="900113">
                  <a:spcAft>
                    <a:spcPts val="120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tabLst>
                    <a:tab pos="3765550" algn="l"/>
                  </a:tabLst>
                  <a:defRPr/>
                </a:pPr>
                <a:r>
                  <a:rPr lang="fr-FR" dirty="0" err="1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Hàm</a:t>
                </a:r>
                <a:r>
                  <a:rPr lang="fr-FR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dirty="0" err="1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chuyển</a:t>
                </a:r>
                <a:r>
                  <a:rPr lang="fr-FR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δ</m:t>
                    </m:r>
                  </m:oMath>
                </a14:m>
                <a:r>
                  <a:rPr lang="fr-FR" dirty="0">
                    <a:solidFill>
                      <a:schemeClr val="accent6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(q</a:t>
                </a:r>
                <a:r>
                  <a:rPr lang="fr-FR" dirty="0" smtClean="0">
                    <a:solidFill>
                      <a:schemeClr val="accent6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, a, </a:t>
                </a:r>
                <a:r>
                  <a:rPr lang="fr-FR" dirty="0">
                    <a:solidFill>
                      <a:schemeClr val="accent6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z</a:t>
                </a:r>
                <a:r>
                  <a:rPr lang="fr-FR" dirty="0" smtClean="0">
                    <a:solidFill>
                      <a:schemeClr val="accent6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) </a:t>
                </a:r>
                <a:r>
                  <a:rPr lang="fr-FR" dirty="0" err="1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luôn</a:t>
                </a:r>
                <a:r>
                  <a:rPr lang="fr-FR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dirty="0" err="1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chỉ</a:t>
                </a:r>
                <a:r>
                  <a:rPr lang="fr-FR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dirty="0" err="1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có</a:t>
                </a:r>
                <a:r>
                  <a:rPr lang="fr-FR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dirty="0" err="1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tối</a:t>
                </a:r>
                <a:r>
                  <a:rPr lang="fr-FR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dirty="0" err="1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đa</a:t>
                </a:r>
                <a:r>
                  <a:rPr lang="fr-FR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dirty="0" err="1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một</a:t>
                </a:r>
                <a:r>
                  <a:rPr lang="fr-FR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dirty="0" err="1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trạng</a:t>
                </a:r>
                <a:r>
                  <a:rPr lang="fr-FR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dirty="0" err="1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thái</a:t>
                </a:r>
                <a:r>
                  <a:rPr lang="fr-FR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dirty="0" err="1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kế</a:t>
                </a:r>
                <a:r>
                  <a:rPr lang="fr-FR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dirty="0" err="1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tiếp</a:t>
                </a:r>
                <a:endParaRPr lang="fr-FR" dirty="0" smtClean="0">
                  <a:solidFill>
                    <a:srgbClr val="37441C"/>
                  </a:solidFill>
                  <a:latin typeface="Arial" pitchFamily="34" charset="0"/>
                  <a:cs typeface="Arial" pitchFamily="34" charset="0"/>
                </a:endParaRPr>
              </a:p>
              <a:p>
                <a:pPr marL="715963" indent="-449263" defTabSz="900113">
                  <a:spcAft>
                    <a:spcPts val="120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tabLst>
                    <a:tab pos="3765550" algn="l"/>
                  </a:tabLst>
                  <a:defRPr/>
                </a:pPr>
                <a:r>
                  <a:rPr lang="fr-FR" dirty="0" err="1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Nếu</a:t>
                </a:r>
                <a:r>
                  <a:rPr lang="fr-FR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δ</m:t>
                    </m:r>
                  </m:oMath>
                </a14:m>
                <a:r>
                  <a:rPr lang="fr-FR" dirty="0">
                    <a:solidFill>
                      <a:schemeClr val="accent6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(q,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ε</m:t>
                    </m:r>
                  </m:oMath>
                </a14:m>
                <a:r>
                  <a:rPr lang="fr-FR" dirty="0">
                    <a:solidFill>
                      <a:srgbClr val="FF0000"/>
                    </a:solidFill>
                    <a:latin typeface="Arial" pitchFamily="34" charset="0"/>
                    <a:cs typeface="Arial" pitchFamily="34" charset="0"/>
                  </a:rPr>
                  <a:t>,</a:t>
                </a:r>
                <a:r>
                  <a:rPr lang="fr-FR" dirty="0">
                    <a:solidFill>
                      <a:srgbClr val="FFC000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dirty="0">
                    <a:solidFill>
                      <a:schemeClr val="accent6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z</a:t>
                </a:r>
                <a:r>
                  <a:rPr lang="fr-FR" dirty="0" smtClean="0">
                    <a:solidFill>
                      <a:schemeClr val="accent6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)≠Ø </a:t>
                </a:r>
                <a:r>
                  <a:rPr lang="fr-FR" dirty="0" err="1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thì</a:t>
                </a:r>
                <a:r>
                  <a:rPr lang="fr-FR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δ</m:t>
                    </m:r>
                  </m:oMath>
                </a14:m>
                <a:r>
                  <a:rPr lang="fr-FR" dirty="0">
                    <a:solidFill>
                      <a:schemeClr val="accent6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(q</a:t>
                </a:r>
                <a:r>
                  <a:rPr lang="fr-FR" dirty="0" smtClean="0">
                    <a:solidFill>
                      <a:schemeClr val="accent6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, c, </a:t>
                </a:r>
                <a:r>
                  <a:rPr lang="fr-FR" dirty="0">
                    <a:solidFill>
                      <a:schemeClr val="accent6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z</a:t>
                </a:r>
                <a:r>
                  <a:rPr lang="fr-FR" dirty="0" smtClean="0">
                    <a:solidFill>
                      <a:schemeClr val="accent6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)=Ø </a:t>
                </a:r>
                <a:r>
                  <a:rPr lang="fr-FR" dirty="0" err="1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với</a:t>
                </a:r>
                <a:r>
                  <a:rPr lang="fr-FR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dirty="0" err="1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mọi</a:t>
                </a:r>
                <a:r>
                  <a:rPr lang="fr-FR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dirty="0" smtClean="0">
                    <a:solidFill>
                      <a:schemeClr val="accent6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c</a:t>
                </a:r>
                <a:r>
                  <a:rPr lang="fr-FR" dirty="0">
                    <a:solidFill>
                      <a:schemeClr val="accent6">
                        <a:lumMod val="75000"/>
                      </a:schemeClr>
                    </a:solidFill>
                    <a:latin typeface="Cambria Math"/>
                    <a:ea typeface="Cambria Math"/>
                    <a:cs typeface="Arial" pitchFamily="34" charset="0"/>
                  </a:rPr>
                  <a:t> ∊</a:t>
                </a:r>
                <a:r>
                  <a:rPr lang="el-GR" dirty="0">
                    <a:solidFill>
                      <a:schemeClr val="accent6">
                        <a:lumMod val="75000"/>
                      </a:schemeClr>
                    </a:solidFill>
                    <a:latin typeface="Cambria Math"/>
                    <a:ea typeface="Cambria Math"/>
                    <a:cs typeface="Arial" pitchFamily="34" charset="0"/>
                  </a:rPr>
                  <a:t>Σ</a:t>
                </a:r>
                <a:endParaRPr lang="fr-FR" dirty="0">
                  <a:solidFill>
                    <a:schemeClr val="accent6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8" name="Rectangl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1520" y="980728"/>
                <a:ext cx="8424936" cy="439248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itle 1"/>
          <p:cNvSpPr txBox="1">
            <a:spLocks/>
          </p:cNvSpPr>
          <p:nvPr/>
        </p:nvSpPr>
        <p:spPr>
          <a:xfrm>
            <a:off x="107504" y="188640"/>
            <a:ext cx="9036496" cy="648072"/>
          </a:xfrm>
          <a:prstGeom prst="rect">
            <a:avLst/>
          </a:prstGeom>
          <a:gradFill flip="none" rotWithShape="1">
            <a:gsLst>
              <a:gs pos="0">
                <a:srgbClr val="C4D79D">
                  <a:shade val="30000"/>
                  <a:satMod val="115000"/>
                </a:srgbClr>
              </a:gs>
              <a:gs pos="50000">
                <a:srgbClr val="C4D79D">
                  <a:shade val="67500"/>
                  <a:satMod val="115000"/>
                </a:srgbClr>
              </a:gs>
              <a:gs pos="100000">
                <a:srgbClr val="C4D79D">
                  <a:shade val="100000"/>
                  <a:satMod val="115000"/>
                </a:srgbClr>
              </a:gs>
            </a:gsLst>
            <a:lin ang="10800000" scaled="1"/>
            <a:tileRect/>
          </a:gradFill>
          <a:effectLst>
            <a:outerShdw blurRad="127000" dist="76200" dir="60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marL="531813" indent="-341313">
              <a:spcBef>
                <a:spcPct val="0"/>
              </a:spcBef>
              <a:tabLst>
                <a:tab pos="3944938" algn="r"/>
              </a:tabLst>
              <a:defRPr/>
            </a:pPr>
            <a:r>
              <a:rPr lang="fr-FR" b="1" dirty="0" err="1" smtClean="0">
                <a:solidFill>
                  <a:srgbClr val="C00000"/>
                </a:solidFill>
              </a:rPr>
              <a:t>Automat</a:t>
            </a:r>
            <a:r>
              <a:rPr lang="fr-FR" b="1" dirty="0" smtClean="0">
                <a:solidFill>
                  <a:srgbClr val="C00000"/>
                </a:solidFill>
              </a:rPr>
              <a:t> </a:t>
            </a:r>
            <a:r>
              <a:rPr lang="fr-FR" b="1" dirty="0" err="1" smtClean="0">
                <a:solidFill>
                  <a:srgbClr val="C00000"/>
                </a:solidFill>
              </a:rPr>
              <a:t>đơn</a:t>
            </a:r>
            <a:r>
              <a:rPr lang="fr-FR" b="1" dirty="0" smtClean="0">
                <a:solidFill>
                  <a:srgbClr val="C00000"/>
                </a:solidFill>
              </a:rPr>
              <a:t> </a:t>
            </a:r>
            <a:r>
              <a:rPr lang="fr-FR" b="1" dirty="0" err="1" smtClean="0">
                <a:solidFill>
                  <a:srgbClr val="C00000"/>
                </a:solidFill>
              </a:rPr>
              <a:t>định</a:t>
            </a:r>
            <a:r>
              <a:rPr lang="fr-FR" b="1" dirty="0" smtClean="0">
                <a:solidFill>
                  <a:srgbClr val="C00000"/>
                </a:solidFill>
              </a:rPr>
              <a:t> - </a:t>
            </a:r>
            <a:r>
              <a:rPr lang="fr-FR" dirty="0" err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Deteministic</a:t>
            </a:r>
            <a:r>
              <a:rPr lang="fr-FR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dirty="0" err="1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Pushdown</a:t>
            </a:r>
            <a:r>
              <a:rPr lang="fr-FR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dirty="0" err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Automat</a:t>
            </a:r>
            <a:r>
              <a:rPr lang="fr-FR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)</a:t>
            </a:r>
            <a:endParaRPr lang="vi-VN" b="1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1032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395536" y="1844824"/>
            <a:ext cx="8424936" cy="4392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92075" indent="-9525" algn="ctr" defTabSz="900113">
              <a:lnSpc>
                <a:spcPct val="150000"/>
              </a:lnSpc>
              <a:spcAft>
                <a:spcPts val="2400"/>
              </a:spcAft>
              <a:buClr>
                <a:schemeClr val="accent2"/>
              </a:buClr>
              <a:tabLst>
                <a:tab pos="4749800" algn="l"/>
              </a:tabLst>
              <a:defRPr/>
            </a:pPr>
            <a:r>
              <a:rPr lang="fr-FR" sz="220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Một ngôn ngữ L được gọi là phi ngữ cảnh đơn định khi và chỉ khi tồn tại một automat đẩy xuống đơn định mà đoán nhận nó</a:t>
            </a:r>
            <a:endParaRPr lang="fr-FR" sz="2200">
              <a:solidFill>
                <a:srgbClr val="37441C"/>
              </a:solidFill>
              <a:latin typeface="Cambria Math"/>
              <a:ea typeface="Cambria Math"/>
              <a:cs typeface="Arial" pitchFamily="34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0" y="908720"/>
            <a:ext cx="9144000" cy="432048"/>
          </a:xfrm>
          <a:prstGeom prst="rect">
            <a:avLst/>
          </a:prstGeom>
          <a:gradFill flip="none" rotWithShape="1">
            <a:gsLst>
              <a:gs pos="0">
                <a:srgbClr val="C4D79D">
                  <a:shade val="30000"/>
                  <a:satMod val="115000"/>
                </a:srgbClr>
              </a:gs>
              <a:gs pos="50000">
                <a:srgbClr val="C4D79D">
                  <a:shade val="67500"/>
                  <a:satMod val="115000"/>
                </a:srgbClr>
              </a:gs>
              <a:gs pos="100000">
                <a:srgbClr val="C4D79D">
                  <a:shade val="100000"/>
                  <a:satMod val="115000"/>
                </a:srgbClr>
              </a:gs>
            </a:gsLst>
            <a:lin ang="10800000" scaled="1"/>
            <a:tileRect/>
          </a:gradFill>
          <a:effectLst>
            <a:outerShdw blurRad="127000" dist="76200" dir="60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marL="531813" indent="-341313">
              <a:spcBef>
                <a:spcPct val="0"/>
              </a:spcBef>
              <a:tabLst>
                <a:tab pos="3944938" algn="r"/>
              </a:tabLst>
              <a:defRPr/>
            </a:pPr>
            <a:r>
              <a:rPr lang="fr-FR" b="1" smtClean="0">
                <a:solidFill>
                  <a:srgbClr val="C00000"/>
                </a:solidFill>
              </a:rPr>
              <a:t>Ngôn ngữ phi ngữ cảnh đơn định</a:t>
            </a:r>
            <a:endParaRPr lang="vi-VN" b="1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7938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2"/>
              <p:cNvSpPr txBox="1">
                <a:spLocks noChangeArrowheads="1"/>
              </p:cNvSpPr>
              <p:nvPr/>
            </p:nvSpPr>
            <p:spPr bwMode="auto">
              <a:xfrm>
                <a:off x="151447" y="908720"/>
                <a:ext cx="8712968" cy="47525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marL="92075" indent="-9525" defTabSz="900113">
                  <a:lnSpc>
                    <a:spcPct val="150000"/>
                  </a:lnSpc>
                  <a:spcAft>
                    <a:spcPts val="1200"/>
                  </a:spcAft>
                  <a:buClr>
                    <a:schemeClr val="accent2"/>
                  </a:buClr>
                  <a:tabLst>
                    <a:tab pos="4749800" algn="l"/>
                  </a:tabLst>
                  <a:defRPr/>
                </a:pPr>
                <a:r>
                  <a:rPr lang="fr-FR" sz="2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Cho </a:t>
                </a:r>
                <a:r>
                  <a:rPr lang="fr-FR" sz="2000" dirty="0" err="1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Ngôn</a:t>
                </a:r>
                <a:r>
                  <a:rPr lang="fr-FR" sz="2000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2000" dirty="0" err="1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ngữ</a:t>
                </a:r>
                <a:r>
                  <a:rPr lang="fr-FR" sz="2000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  </a:t>
                </a:r>
                <a:r>
                  <a:rPr lang="fr-FR" sz="2000" dirty="0">
                    <a:solidFill>
                      <a:schemeClr val="accent6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L= {</a:t>
                </a:r>
                <a:r>
                  <a:rPr lang="fr-FR" sz="2000" dirty="0" err="1">
                    <a:solidFill>
                      <a:schemeClr val="accent6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a</a:t>
                </a:r>
                <a:r>
                  <a:rPr lang="fr-FR" sz="2000" baseline="30000" dirty="0" err="1">
                    <a:solidFill>
                      <a:schemeClr val="accent6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n</a:t>
                </a:r>
                <a:r>
                  <a:rPr lang="fr-FR" sz="2000" dirty="0" err="1">
                    <a:solidFill>
                      <a:schemeClr val="accent6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b</a:t>
                </a:r>
                <a:r>
                  <a:rPr lang="fr-FR" sz="2000" baseline="30000" dirty="0" err="1">
                    <a:solidFill>
                      <a:schemeClr val="accent6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n</a:t>
                </a:r>
                <a:r>
                  <a:rPr lang="fr-FR" sz="2000" dirty="0">
                    <a:solidFill>
                      <a:schemeClr val="accent6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  |  </a:t>
                </a:r>
                <a:r>
                  <a:rPr lang="fr-FR" sz="2000" dirty="0" smtClean="0">
                    <a:solidFill>
                      <a:schemeClr val="accent6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n≥0</a:t>
                </a:r>
                <a:r>
                  <a:rPr lang="fr-FR" sz="2000" dirty="0">
                    <a:solidFill>
                      <a:schemeClr val="accent6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}</a:t>
                </a:r>
              </a:p>
              <a:p>
                <a:pPr marL="92075" indent="-9525" defTabSz="900113">
                  <a:lnSpc>
                    <a:spcPct val="150000"/>
                  </a:lnSpc>
                  <a:spcAft>
                    <a:spcPts val="1200"/>
                  </a:spcAft>
                  <a:buClr>
                    <a:schemeClr val="accent2"/>
                  </a:buClr>
                  <a:tabLst>
                    <a:tab pos="4749800" algn="l"/>
                  </a:tabLst>
                  <a:defRPr/>
                </a:pPr>
                <a:r>
                  <a:rPr lang="fr-FR" sz="2000" dirty="0" err="1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Automat</a:t>
                </a:r>
                <a:r>
                  <a:rPr lang="fr-FR" sz="2000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2000" dirty="0" err="1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đoán</a:t>
                </a:r>
                <a:r>
                  <a:rPr lang="fr-FR" sz="2000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2000" dirty="0" err="1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nhận</a:t>
                </a:r>
                <a:r>
                  <a:rPr lang="fr-FR" sz="2000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2000" dirty="0" err="1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nó</a:t>
                </a:r>
                <a:r>
                  <a:rPr lang="fr-FR" sz="2000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2000" dirty="0" err="1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có</a:t>
                </a:r>
                <a:r>
                  <a:rPr lang="fr-FR" sz="2000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2000" dirty="0" err="1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thể</a:t>
                </a:r>
                <a:r>
                  <a:rPr lang="fr-FR" sz="2000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 là: </a:t>
                </a:r>
                <a:r>
                  <a:rPr lang="fr-FR" sz="2000" dirty="0" smtClean="0">
                    <a:solidFill>
                      <a:schemeClr val="accent6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M =({q</a:t>
                </a:r>
                <a:r>
                  <a:rPr lang="fr-FR" sz="2000" baseline="-25000" dirty="0">
                    <a:solidFill>
                      <a:schemeClr val="accent6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0</a:t>
                </a:r>
                <a:r>
                  <a:rPr lang="fr-FR" sz="2000" dirty="0">
                    <a:solidFill>
                      <a:schemeClr val="accent6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, q</a:t>
                </a:r>
                <a:r>
                  <a:rPr lang="fr-FR" sz="2000" baseline="-25000" dirty="0">
                    <a:solidFill>
                      <a:schemeClr val="accent6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1</a:t>
                </a:r>
                <a:r>
                  <a:rPr lang="fr-FR" sz="2000" dirty="0">
                    <a:solidFill>
                      <a:schemeClr val="accent6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, q</a:t>
                </a:r>
                <a:r>
                  <a:rPr lang="fr-FR" sz="2000" baseline="-25000" dirty="0">
                    <a:solidFill>
                      <a:schemeClr val="accent6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2</a:t>
                </a:r>
                <a:r>
                  <a:rPr lang="fr-FR" sz="2000" dirty="0" smtClean="0">
                    <a:solidFill>
                      <a:schemeClr val="accent6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}, {</a:t>
                </a:r>
                <a:r>
                  <a:rPr lang="fr-FR" sz="2000" dirty="0">
                    <a:solidFill>
                      <a:schemeClr val="accent6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a, b</a:t>
                </a:r>
                <a:r>
                  <a:rPr lang="fr-FR" sz="2000" dirty="0" smtClean="0">
                    <a:solidFill>
                      <a:schemeClr val="accent6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}, {</a:t>
                </a:r>
                <a:r>
                  <a:rPr lang="fr-FR" sz="2000" dirty="0" err="1">
                    <a:solidFill>
                      <a:schemeClr val="accent6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z,a</a:t>
                </a:r>
                <a:r>
                  <a:rPr lang="fr-FR" sz="2000" dirty="0" smtClean="0">
                    <a:solidFill>
                      <a:schemeClr val="accent6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},</a:t>
                </a:r>
                <a:r>
                  <a:rPr lang="el-GR" sz="2000" dirty="0" smtClean="0">
                    <a:solidFill>
                      <a:schemeClr val="accent6">
                        <a:lumMod val="75000"/>
                      </a:schemeClr>
                    </a:solidFill>
                    <a:ea typeface="Cambria Math"/>
                    <a:cs typeface="Arial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l-GR" sz="20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𝛿</m:t>
                    </m:r>
                  </m:oMath>
                </a14:m>
                <a:r>
                  <a:rPr lang="fr-FR" sz="2000" dirty="0">
                    <a:solidFill>
                      <a:schemeClr val="accent6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, q</a:t>
                </a:r>
                <a:r>
                  <a:rPr lang="fr-FR" sz="2000" baseline="-25000" dirty="0">
                    <a:solidFill>
                      <a:schemeClr val="accent6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0</a:t>
                </a:r>
                <a:r>
                  <a:rPr lang="fr-FR" sz="2000" dirty="0">
                    <a:solidFill>
                      <a:schemeClr val="accent6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, </a:t>
                </a:r>
                <a:r>
                  <a:rPr lang="fr-FR" sz="2000" dirty="0" smtClean="0">
                    <a:solidFill>
                      <a:schemeClr val="accent6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z,{q</a:t>
                </a:r>
                <a:r>
                  <a:rPr lang="fr-FR" sz="2000" baseline="-25000" dirty="0" smtClean="0">
                    <a:solidFill>
                      <a:schemeClr val="accent6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0</a:t>
                </a:r>
                <a:r>
                  <a:rPr lang="fr-FR" sz="2000" dirty="0" smtClean="0">
                    <a:solidFill>
                      <a:schemeClr val="accent6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})</a:t>
                </a:r>
              </a:p>
              <a:p>
                <a:pPr marL="719138" defTabSz="900113">
                  <a:spcAft>
                    <a:spcPts val="1200"/>
                  </a:spcAft>
                  <a:buClr>
                    <a:schemeClr val="accent2"/>
                  </a:buClr>
                  <a:tabLst>
                    <a:tab pos="3765550" algn="l"/>
                  </a:tabLst>
                  <a:defRPr/>
                </a:pPr>
                <a:r>
                  <a:rPr lang="fr-FR" dirty="0" err="1" smtClean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Trong</a:t>
                </a:r>
                <a:r>
                  <a:rPr lang="fr-FR" dirty="0" smtClean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dirty="0" err="1" smtClean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đó</a:t>
                </a:r>
                <a:r>
                  <a:rPr lang="fr-FR" dirty="0" smtClean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dirty="0" err="1" smtClean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hàm</a:t>
                </a:r>
                <a:r>
                  <a:rPr lang="fr-FR" dirty="0" smtClean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dirty="0" err="1" smtClean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chuyển</a:t>
                </a:r>
                <a:r>
                  <a:rPr lang="fr-FR" dirty="0" smtClean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dirty="0" err="1" smtClean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trạng</a:t>
                </a:r>
                <a:r>
                  <a:rPr lang="fr-FR" dirty="0" smtClean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dirty="0" err="1" smtClean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thái</a:t>
                </a:r>
                <a:r>
                  <a:rPr lang="fr-FR" dirty="0" smtClean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:</a:t>
                </a:r>
              </a:p>
              <a:p>
                <a:pPr marL="1889125" indent="-342900" defTabSz="900113">
                  <a:spcAft>
                    <a:spcPts val="1200"/>
                  </a:spcAft>
                  <a:buClr>
                    <a:schemeClr val="accent2"/>
                  </a:buClr>
                  <a:buFont typeface="Arial" panose="020B0604020202020204" pitchFamily="34" charset="0"/>
                  <a:buChar char="•"/>
                  <a:tabLst>
                    <a:tab pos="3765550" algn="l"/>
                  </a:tabLst>
                  <a:defRPr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>
                        <a:solidFill>
                          <a:srgbClr val="37441C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δ</m:t>
                    </m:r>
                  </m:oMath>
                </a14:m>
                <a:r>
                  <a:rPr lang="fr-FR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(q</a:t>
                </a:r>
                <a:r>
                  <a:rPr lang="fr-FR" baseline="-25000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0</a:t>
                </a:r>
                <a:r>
                  <a:rPr lang="fr-FR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, a, </a:t>
                </a:r>
                <a:r>
                  <a:rPr lang="fr-FR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z</a:t>
                </a:r>
                <a:r>
                  <a:rPr lang="fr-FR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) = (q</a:t>
                </a:r>
                <a:r>
                  <a:rPr lang="fr-FR" baseline="-25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1</a:t>
                </a:r>
                <a:r>
                  <a:rPr lang="fr-FR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, </a:t>
                </a:r>
                <a:r>
                  <a:rPr lang="fr-FR" dirty="0" err="1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az</a:t>
                </a:r>
                <a:r>
                  <a:rPr lang="fr-FR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)</a:t>
                </a:r>
                <a:endParaRPr lang="fr-FR" dirty="0">
                  <a:solidFill>
                    <a:srgbClr val="37441C"/>
                  </a:solidFill>
                  <a:latin typeface="Arial" pitchFamily="34" charset="0"/>
                  <a:cs typeface="Arial" pitchFamily="34" charset="0"/>
                </a:endParaRPr>
              </a:p>
              <a:p>
                <a:pPr marL="1889125" indent="-342900" defTabSz="900113">
                  <a:spcAft>
                    <a:spcPts val="1200"/>
                  </a:spcAft>
                  <a:buClr>
                    <a:schemeClr val="accent2"/>
                  </a:buClr>
                  <a:buFont typeface="Arial" panose="020B0604020202020204" pitchFamily="34" charset="0"/>
                  <a:buChar char="•"/>
                  <a:tabLst>
                    <a:tab pos="3765550" algn="l"/>
                  </a:tabLst>
                  <a:defRPr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>
                        <a:solidFill>
                          <a:srgbClr val="37441C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δ</m:t>
                    </m:r>
                  </m:oMath>
                </a14:m>
                <a:r>
                  <a:rPr lang="fr-FR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(q</a:t>
                </a:r>
                <a:r>
                  <a:rPr lang="fr-FR" baseline="-25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1</a:t>
                </a:r>
                <a:r>
                  <a:rPr lang="fr-FR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, </a:t>
                </a:r>
                <a:r>
                  <a:rPr lang="fr-FR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a, </a:t>
                </a:r>
                <a:r>
                  <a:rPr lang="fr-FR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a) </a:t>
                </a:r>
                <a:r>
                  <a:rPr lang="fr-FR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= (q</a:t>
                </a:r>
                <a:r>
                  <a:rPr lang="fr-FR" baseline="-25000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1</a:t>
                </a:r>
                <a:r>
                  <a:rPr lang="fr-FR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, </a:t>
                </a:r>
                <a:r>
                  <a:rPr lang="fr-FR" dirty="0" err="1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aa</a:t>
                </a:r>
                <a:r>
                  <a:rPr lang="fr-FR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)</a:t>
                </a:r>
              </a:p>
              <a:p>
                <a:pPr marL="1889125" indent="-342900" defTabSz="900113">
                  <a:spcAft>
                    <a:spcPts val="1200"/>
                  </a:spcAft>
                  <a:buClr>
                    <a:schemeClr val="accent2"/>
                  </a:buClr>
                  <a:buFont typeface="Arial" panose="020B0604020202020204" pitchFamily="34" charset="0"/>
                  <a:buChar char="•"/>
                  <a:tabLst>
                    <a:tab pos="3765550" algn="l"/>
                  </a:tabLst>
                  <a:defRPr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>
                        <a:solidFill>
                          <a:srgbClr val="37441C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δ</m:t>
                    </m:r>
                  </m:oMath>
                </a14:m>
                <a:r>
                  <a:rPr lang="fr-FR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(q</a:t>
                </a:r>
                <a:r>
                  <a:rPr lang="fr-FR" baseline="-25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1</a:t>
                </a:r>
                <a:r>
                  <a:rPr lang="fr-FR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, b, a) </a:t>
                </a:r>
                <a:r>
                  <a:rPr lang="fr-FR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= (</a:t>
                </a:r>
                <a:r>
                  <a:rPr lang="fr-FR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q</a:t>
                </a:r>
                <a:r>
                  <a:rPr lang="fr-FR" baseline="-25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2</a:t>
                </a:r>
                <a:r>
                  <a:rPr lang="fr-FR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,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solidFill>
                          <a:srgbClr val="37441C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ε</m:t>
                    </m:r>
                  </m:oMath>
                </a14:m>
                <a:r>
                  <a:rPr lang="fr-FR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)</a:t>
                </a:r>
                <a:endParaRPr lang="fr-FR" dirty="0" smtClean="0">
                  <a:solidFill>
                    <a:srgbClr val="37441C"/>
                  </a:solidFill>
                  <a:latin typeface="Cambria Math"/>
                  <a:ea typeface="Cambria Math"/>
                  <a:cs typeface="Arial" pitchFamily="34" charset="0"/>
                </a:endParaRPr>
              </a:p>
              <a:p>
                <a:pPr marL="1889125" indent="-342900" defTabSz="900113">
                  <a:spcAft>
                    <a:spcPts val="1200"/>
                  </a:spcAft>
                  <a:buClr>
                    <a:schemeClr val="accent2"/>
                  </a:buClr>
                  <a:buFont typeface="Arial" panose="020B0604020202020204" pitchFamily="34" charset="0"/>
                  <a:buChar char="•"/>
                  <a:tabLst>
                    <a:tab pos="3765550" algn="l"/>
                  </a:tabLst>
                  <a:defRPr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mtClean="0">
                        <a:solidFill>
                          <a:srgbClr val="37441C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δ</m:t>
                    </m:r>
                  </m:oMath>
                </a14:m>
                <a:r>
                  <a:rPr lang="fr-FR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(q</a:t>
                </a:r>
                <a:r>
                  <a:rPr lang="fr-FR" baseline="-25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2</a:t>
                </a:r>
                <a:r>
                  <a:rPr lang="fr-FR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, b, a)</a:t>
                </a:r>
                <a:r>
                  <a:rPr lang="fr-FR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 = (q</a:t>
                </a:r>
                <a:r>
                  <a:rPr lang="fr-FR" baseline="-25000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2</a:t>
                </a:r>
                <a:r>
                  <a:rPr lang="fr-FR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,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solidFill>
                          <a:srgbClr val="37441C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ε</m:t>
                    </m:r>
                  </m:oMath>
                </a14:m>
                <a:r>
                  <a:rPr lang="fr-FR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)</a:t>
                </a:r>
              </a:p>
              <a:p>
                <a:pPr marL="1889125" indent="-342900" defTabSz="900113">
                  <a:spcAft>
                    <a:spcPts val="1200"/>
                  </a:spcAft>
                  <a:buClr>
                    <a:schemeClr val="accent2"/>
                  </a:buClr>
                  <a:buFont typeface="Arial" panose="020B0604020202020204" pitchFamily="34" charset="0"/>
                  <a:buChar char="•"/>
                  <a:tabLst>
                    <a:tab pos="3765550" algn="l"/>
                  </a:tabLst>
                  <a:defRPr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>
                        <a:solidFill>
                          <a:srgbClr val="37441C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δ</m:t>
                    </m:r>
                  </m:oMath>
                </a14:m>
                <a:r>
                  <a:rPr lang="fr-FR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(q</a:t>
                </a:r>
                <a:r>
                  <a:rPr lang="fr-FR" baseline="-25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2</a:t>
                </a:r>
                <a:r>
                  <a:rPr lang="fr-FR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,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solidFill>
                          <a:srgbClr val="37441C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ε</m:t>
                    </m:r>
                  </m:oMath>
                </a14:m>
                <a:r>
                  <a:rPr lang="fr-FR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, </a:t>
                </a:r>
                <a:r>
                  <a:rPr lang="fr-FR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z) </a:t>
                </a:r>
                <a:r>
                  <a:rPr lang="fr-FR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= (</a:t>
                </a:r>
                <a:r>
                  <a:rPr lang="fr-FR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q</a:t>
                </a:r>
                <a:r>
                  <a:rPr lang="fr-FR" baseline="-25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0</a:t>
                </a:r>
                <a:r>
                  <a:rPr lang="fr-FR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,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solidFill>
                          <a:srgbClr val="37441C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ε</m:t>
                    </m:r>
                  </m:oMath>
                </a14:m>
                <a:r>
                  <a:rPr lang="fr-FR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)</a:t>
                </a:r>
              </a:p>
              <a:p>
                <a:pPr marL="358775" indent="-342900" defTabSz="900113">
                  <a:spcAft>
                    <a:spcPts val="120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Ø"/>
                  <a:tabLst>
                    <a:tab pos="3765550" algn="l"/>
                  </a:tabLst>
                  <a:defRPr/>
                </a:pPr>
                <a:r>
                  <a:rPr lang="fr-FR" sz="22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M là </a:t>
                </a:r>
                <a:r>
                  <a:rPr lang="fr-FR" sz="2200" dirty="0" err="1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automat</a:t>
                </a:r>
                <a:r>
                  <a:rPr lang="fr-FR" sz="22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2200" dirty="0" err="1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đẩy</a:t>
                </a:r>
                <a:r>
                  <a:rPr lang="fr-FR" sz="22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2200" dirty="0" err="1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xuống</a:t>
                </a:r>
                <a:r>
                  <a:rPr lang="fr-FR" sz="22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2200" dirty="0" err="1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đơn</a:t>
                </a:r>
                <a:r>
                  <a:rPr lang="fr-FR" sz="22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2200" dirty="0" err="1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định</a:t>
                </a:r>
                <a:endParaRPr lang="fr-FR" sz="2200" dirty="0" smtClean="0">
                  <a:solidFill>
                    <a:srgbClr val="37441C"/>
                  </a:solidFill>
                  <a:latin typeface="Arial" pitchFamily="34" charset="0"/>
                  <a:cs typeface="Arial" pitchFamily="34" charset="0"/>
                </a:endParaRPr>
              </a:p>
              <a:p>
                <a:pPr marL="358775" indent="-342900" defTabSz="900113">
                  <a:spcAft>
                    <a:spcPts val="120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Ø"/>
                  <a:tabLst>
                    <a:tab pos="3765550" algn="l"/>
                  </a:tabLst>
                  <a:defRPr/>
                </a:pPr>
                <a:r>
                  <a:rPr lang="fr-FR" sz="22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L Là </a:t>
                </a:r>
                <a:r>
                  <a:rPr lang="fr-FR" sz="2200" dirty="0" err="1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ngôn</a:t>
                </a:r>
                <a:r>
                  <a:rPr lang="fr-FR" sz="22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2200" dirty="0" err="1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ngữ</a:t>
                </a:r>
                <a:r>
                  <a:rPr lang="fr-FR" sz="22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 phi </a:t>
                </a:r>
                <a:r>
                  <a:rPr lang="fr-FR" sz="2200" dirty="0" err="1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ngữ</a:t>
                </a:r>
                <a:r>
                  <a:rPr lang="fr-FR" sz="22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2200" dirty="0" err="1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cảnh</a:t>
                </a:r>
                <a:r>
                  <a:rPr lang="fr-FR" sz="22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2200" dirty="0" err="1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đơn</a:t>
                </a:r>
                <a:r>
                  <a:rPr lang="fr-FR" sz="22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2200" dirty="0" err="1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định</a:t>
                </a:r>
                <a:endParaRPr lang="fr-FR" sz="2200" dirty="0">
                  <a:solidFill>
                    <a:srgbClr val="C00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8" name="Rectangl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1447" y="908720"/>
                <a:ext cx="8712968" cy="4752528"/>
              </a:xfrm>
              <a:prstGeom prst="rect">
                <a:avLst/>
              </a:prstGeom>
              <a:blipFill>
                <a:blip r:embed="rId3"/>
                <a:stretch>
                  <a:fillRect l="-560" b="-1538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itle 1"/>
          <p:cNvSpPr txBox="1">
            <a:spLocks/>
          </p:cNvSpPr>
          <p:nvPr/>
        </p:nvSpPr>
        <p:spPr>
          <a:xfrm>
            <a:off x="25687" y="260648"/>
            <a:ext cx="8964488" cy="648072"/>
          </a:xfrm>
          <a:prstGeom prst="rect">
            <a:avLst/>
          </a:prstGeom>
          <a:gradFill flip="none" rotWithShape="1">
            <a:gsLst>
              <a:gs pos="0">
                <a:srgbClr val="C4D79D">
                  <a:shade val="30000"/>
                  <a:satMod val="115000"/>
                </a:srgbClr>
              </a:gs>
              <a:gs pos="50000">
                <a:srgbClr val="C4D79D">
                  <a:shade val="67500"/>
                  <a:satMod val="115000"/>
                </a:srgbClr>
              </a:gs>
              <a:gs pos="100000">
                <a:srgbClr val="C4D79D">
                  <a:shade val="100000"/>
                  <a:satMod val="115000"/>
                </a:srgbClr>
              </a:gs>
            </a:gsLst>
            <a:lin ang="10800000" scaled="1"/>
            <a:tileRect/>
          </a:gradFill>
          <a:effectLst>
            <a:outerShdw blurRad="127000" dist="76200" dir="60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marL="531813" indent="-341313">
              <a:spcBef>
                <a:spcPct val="0"/>
              </a:spcBef>
              <a:tabLst>
                <a:tab pos="3944938" algn="r"/>
              </a:tabLst>
              <a:defRPr/>
            </a:pPr>
            <a:r>
              <a:rPr lang="fr-FR" b="1" smtClean="0">
                <a:solidFill>
                  <a:srgbClr val="C00000"/>
                </a:solidFill>
              </a:rPr>
              <a:t>Ví dụ</a:t>
            </a:r>
            <a:endParaRPr lang="vi-VN" b="1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2753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2"/>
          <p:cNvSpPr txBox="1">
            <a:spLocks noChangeArrowheads="1"/>
          </p:cNvSpPr>
          <p:nvPr/>
        </p:nvSpPr>
        <p:spPr bwMode="auto">
          <a:xfrm>
            <a:off x="297423" y="955277"/>
            <a:ext cx="4032448" cy="2664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1813" indent="-449263" defTabSz="900113">
              <a:spcAft>
                <a:spcPts val="1000"/>
              </a:spcAft>
              <a:buClr>
                <a:schemeClr val="accent2"/>
              </a:buClr>
              <a:tabLst>
                <a:tab pos="4749800" algn="l"/>
              </a:tabLst>
              <a:defRPr/>
            </a:pPr>
            <a:r>
              <a:rPr lang="fr-FR" sz="200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Sơ đồ:</a:t>
            </a:r>
            <a:endParaRPr lang="fr-FR" sz="2000" dirty="0" smtClean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  <a:p>
            <a:pPr marL="722313" indent="-342900" defTabSz="900113"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4749800" algn="l"/>
              </a:tabLst>
              <a:defRPr/>
            </a:pPr>
            <a:r>
              <a:rPr lang="fr-FR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Bộ điều khiển: tập hữu hạn các trạng thái</a:t>
            </a:r>
          </a:p>
          <a:p>
            <a:pPr marL="722313" indent="-342900" defTabSz="900113"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4749800" algn="l"/>
              </a:tabLst>
              <a:defRPr/>
            </a:pPr>
            <a:r>
              <a:rPr lang="fr-FR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Đầu đọc: đọc lần lượt các ký hiệu trên băng vào trái sang phải</a:t>
            </a:r>
          </a:p>
          <a:p>
            <a:pPr marL="722313" indent="-342900" defTabSz="900113"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4749800" algn="l"/>
              </a:tabLst>
              <a:defRPr/>
            </a:pPr>
            <a:r>
              <a:rPr lang="fr-FR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Ngăn xếp: bộ nhớ</a:t>
            </a:r>
            <a:endParaRPr lang="fr-FR" sz="2000" b="1" i="1" dirty="0" smtClean="0">
              <a:solidFill>
                <a:schemeClr val="accent6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2"/>
              <p:cNvSpPr txBox="1">
                <a:spLocks noChangeArrowheads="1"/>
              </p:cNvSpPr>
              <p:nvPr/>
            </p:nvSpPr>
            <p:spPr bwMode="auto">
              <a:xfrm>
                <a:off x="359532" y="3634350"/>
                <a:ext cx="8496944" cy="21602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marL="531813" indent="-449263" algn="just" defTabSz="900113">
                  <a:spcBef>
                    <a:spcPts val="1200"/>
                  </a:spcBef>
                  <a:spcAft>
                    <a:spcPts val="1000"/>
                  </a:spcAft>
                  <a:buClr>
                    <a:schemeClr val="accent2"/>
                  </a:buClr>
                  <a:tabLst>
                    <a:tab pos="4749800" algn="l"/>
                  </a:tabLst>
                  <a:defRPr/>
                </a:pPr>
                <a:r>
                  <a:rPr lang="fr-FR" sz="2000" dirty="0" err="1" smtClean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Hoạt</a:t>
                </a:r>
                <a:r>
                  <a:rPr lang="fr-FR" sz="2000" dirty="0" smtClean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2000" dirty="0" err="1" smtClean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động</a:t>
                </a:r>
                <a:r>
                  <a:rPr lang="fr-FR" sz="2000" dirty="0" smtClean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:</a:t>
                </a:r>
              </a:p>
              <a:p>
                <a:pPr marL="722313" indent="-342900" defTabSz="900113">
                  <a:spcAft>
                    <a:spcPts val="100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tabLst>
                    <a:tab pos="4749800" algn="l"/>
                  </a:tabLst>
                  <a:defRPr/>
                </a:pPr>
                <a:r>
                  <a:rPr lang="fr-FR" dirty="0" err="1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Trạng</a:t>
                </a:r>
                <a:r>
                  <a:rPr lang="fr-FR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dirty="0" err="1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thái</a:t>
                </a:r>
                <a:r>
                  <a:rPr lang="fr-FR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dirty="0" err="1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hiện</a:t>
                </a:r>
                <a:r>
                  <a:rPr lang="fr-FR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dirty="0" err="1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thời</a:t>
                </a:r>
                <a:r>
                  <a:rPr lang="fr-FR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 + </a:t>
                </a:r>
                <a:r>
                  <a:rPr lang="fr-FR" dirty="0" err="1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Ký</a:t>
                </a:r>
                <a:r>
                  <a:rPr lang="fr-FR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dirty="0" err="1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hiệu</a:t>
                </a:r>
                <a:r>
                  <a:rPr lang="fr-FR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dirty="0" err="1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vào</a:t>
                </a:r>
                <a:r>
                  <a:rPr lang="fr-FR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 + </a:t>
                </a:r>
                <a:r>
                  <a:rPr lang="fr-FR" dirty="0" err="1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Đỉnh</a:t>
                </a:r>
                <a:r>
                  <a:rPr lang="fr-FR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dirty="0" err="1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ngăn</a:t>
                </a:r>
                <a:r>
                  <a:rPr lang="fr-FR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dirty="0" err="1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xếp</a:t>
                </a:r>
                <a:r>
                  <a:rPr lang="fr-FR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fr-FR" b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⟹</m:t>
                    </m:r>
                  </m:oMath>
                </a14:m>
                <a:r>
                  <a:rPr lang="fr-FR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dirty="0" err="1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Trạng</a:t>
                </a:r>
                <a:r>
                  <a:rPr lang="fr-FR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dirty="0" err="1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thái</a:t>
                </a:r>
                <a:r>
                  <a:rPr lang="fr-FR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dirty="0" err="1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kế</a:t>
                </a:r>
                <a:r>
                  <a:rPr lang="fr-FR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dirty="0" err="1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tiếp</a:t>
                </a:r>
                <a:endParaRPr lang="fr-FR" dirty="0" smtClean="0">
                  <a:solidFill>
                    <a:srgbClr val="37441C"/>
                  </a:solidFill>
                  <a:latin typeface="Arial" pitchFamily="34" charset="0"/>
                  <a:cs typeface="Arial" pitchFamily="34" charset="0"/>
                </a:endParaRPr>
              </a:p>
              <a:p>
                <a:pPr marL="531813" indent="-449263" algn="just" defTabSz="900113">
                  <a:spcBef>
                    <a:spcPts val="1200"/>
                  </a:spcBef>
                  <a:spcAft>
                    <a:spcPts val="1000"/>
                  </a:spcAft>
                  <a:buClr>
                    <a:schemeClr val="accent2"/>
                  </a:buClr>
                  <a:tabLst>
                    <a:tab pos="4749800" algn="l"/>
                  </a:tabLst>
                  <a:defRPr/>
                </a:pPr>
                <a:r>
                  <a:rPr lang="fr-FR" sz="2000" dirty="0" err="1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Đoán</a:t>
                </a:r>
                <a:r>
                  <a:rPr lang="fr-FR" sz="2000" dirty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2000" dirty="0" err="1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nhận</a:t>
                </a:r>
                <a:r>
                  <a:rPr lang="fr-FR" sz="2000" dirty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2000" dirty="0" err="1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xâu</a:t>
                </a:r>
                <a:r>
                  <a:rPr lang="fr-FR" sz="2000" dirty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:</a:t>
                </a:r>
              </a:p>
              <a:p>
                <a:pPr marL="722313" indent="-342900" defTabSz="900113">
                  <a:spcAft>
                    <a:spcPts val="100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tabLst>
                    <a:tab pos="4749800" algn="l"/>
                  </a:tabLst>
                  <a:defRPr/>
                </a:pPr>
                <a:r>
                  <a:rPr lang="fr-FR" dirty="0" err="1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Xâu</a:t>
                </a:r>
                <a:r>
                  <a:rPr lang="fr-FR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dirty="0" err="1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vào</a:t>
                </a:r>
                <a:r>
                  <a:rPr lang="fr-FR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dirty="0" err="1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đọc</a:t>
                </a:r>
                <a:r>
                  <a:rPr lang="fr-FR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dirty="0" err="1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xong</a:t>
                </a:r>
                <a:r>
                  <a:rPr lang="fr-FR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dirty="0" err="1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và</a:t>
                </a:r>
                <a:r>
                  <a:rPr lang="fr-FR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dirty="0" err="1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automat</a:t>
                </a:r>
                <a:r>
                  <a:rPr lang="fr-FR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 ở </a:t>
                </a:r>
                <a:r>
                  <a:rPr lang="fr-FR" dirty="0" err="1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trạng</a:t>
                </a:r>
                <a:r>
                  <a:rPr lang="fr-FR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dirty="0" err="1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thái</a:t>
                </a:r>
                <a:r>
                  <a:rPr lang="fr-FR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dirty="0" err="1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kết</a:t>
                </a:r>
                <a:r>
                  <a:rPr lang="fr-FR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dirty="0" err="1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thúc</a:t>
                </a:r>
                <a:endParaRPr lang="fr-FR" dirty="0" smtClean="0">
                  <a:solidFill>
                    <a:srgbClr val="37441C"/>
                  </a:solidFill>
                  <a:latin typeface="Arial" pitchFamily="34" charset="0"/>
                  <a:cs typeface="Arial" pitchFamily="34" charset="0"/>
                </a:endParaRPr>
              </a:p>
              <a:p>
                <a:pPr marL="722313" indent="-342900" defTabSz="900113">
                  <a:spcAft>
                    <a:spcPts val="100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tabLst>
                    <a:tab pos="4749800" algn="l"/>
                  </a:tabLst>
                  <a:defRPr/>
                </a:pPr>
                <a:r>
                  <a:rPr lang="fr-FR" dirty="0" err="1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Xâu</a:t>
                </a:r>
                <a:r>
                  <a:rPr lang="fr-FR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dirty="0" err="1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vào</a:t>
                </a:r>
                <a:r>
                  <a:rPr lang="fr-FR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dirty="0" err="1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đọc</a:t>
                </a:r>
                <a:r>
                  <a:rPr lang="fr-FR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dirty="0" err="1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xong</a:t>
                </a:r>
                <a:r>
                  <a:rPr lang="fr-FR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dirty="0" err="1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và</a:t>
                </a:r>
                <a:r>
                  <a:rPr lang="fr-FR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dirty="0" err="1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ngăn</a:t>
                </a:r>
                <a:r>
                  <a:rPr lang="fr-FR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dirty="0" err="1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xếp</a:t>
                </a:r>
                <a:r>
                  <a:rPr lang="fr-FR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dirty="0" err="1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rỗng</a:t>
                </a:r>
                <a:endParaRPr lang="fr-FR" dirty="0">
                  <a:solidFill>
                    <a:srgbClr val="37441C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7" name="Rectangl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9532" y="3634350"/>
                <a:ext cx="8496944" cy="2160240"/>
              </a:xfrm>
              <a:prstGeom prst="rect">
                <a:avLst/>
              </a:prstGeom>
              <a:blipFill>
                <a:blip r:embed="rId3"/>
                <a:stretch>
                  <a:fillRect t="-1127" b="-5634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37" t="25934" r="21555" b="29370"/>
          <a:stretch/>
        </p:blipFill>
        <p:spPr bwMode="auto">
          <a:xfrm>
            <a:off x="4478136" y="1243309"/>
            <a:ext cx="4311357" cy="2088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itle 1"/>
          <p:cNvSpPr txBox="1">
            <a:spLocks/>
          </p:cNvSpPr>
          <p:nvPr/>
        </p:nvSpPr>
        <p:spPr>
          <a:xfrm>
            <a:off x="179512" y="116632"/>
            <a:ext cx="8856984" cy="684076"/>
          </a:xfrm>
          <a:prstGeom prst="rect">
            <a:avLst/>
          </a:prstGeom>
          <a:gradFill flip="none" rotWithShape="1">
            <a:gsLst>
              <a:gs pos="0">
                <a:srgbClr val="C4D79D">
                  <a:shade val="30000"/>
                  <a:satMod val="115000"/>
                </a:srgbClr>
              </a:gs>
              <a:gs pos="50000">
                <a:srgbClr val="C4D79D">
                  <a:shade val="67500"/>
                  <a:satMod val="115000"/>
                </a:srgbClr>
              </a:gs>
              <a:gs pos="100000">
                <a:srgbClr val="C4D79D">
                  <a:shade val="100000"/>
                  <a:satMod val="115000"/>
                </a:srgbClr>
              </a:gs>
            </a:gsLst>
            <a:lin ang="10800000" scaled="1"/>
            <a:tileRect/>
          </a:gradFill>
          <a:effectLst>
            <a:outerShdw blurRad="127000" dist="76200" dir="60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marL="531813" indent="-341313">
              <a:spcBef>
                <a:spcPct val="0"/>
              </a:spcBef>
              <a:tabLst>
                <a:tab pos="3944938" algn="r"/>
              </a:tabLst>
              <a:defRPr/>
            </a:pPr>
            <a:r>
              <a:rPr lang="fr-FR" b="1" smtClean="0">
                <a:solidFill>
                  <a:srgbClr val="C00000"/>
                </a:solidFill>
              </a:rPr>
              <a:t>Sơ đồ làm việc của Automat đẩy xuống</a:t>
            </a:r>
            <a:endParaRPr lang="vi-VN" b="1" dirty="0" smtClean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>
            <a:spLocks/>
          </p:cNvSpPr>
          <p:nvPr/>
        </p:nvSpPr>
        <p:spPr>
          <a:xfrm>
            <a:off x="125760" y="260648"/>
            <a:ext cx="8964488" cy="648072"/>
          </a:xfrm>
          <a:prstGeom prst="rect">
            <a:avLst/>
          </a:prstGeom>
          <a:gradFill flip="none" rotWithShape="1">
            <a:gsLst>
              <a:gs pos="0">
                <a:srgbClr val="C4D79D">
                  <a:shade val="30000"/>
                  <a:satMod val="115000"/>
                </a:srgbClr>
              </a:gs>
              <a:gs pos="50000">
                <a:srgbClr val="C4D79D">
                  <a:shade val="67500"/>
                  <a:satMod val="115000"/>
                </a:srgbClr>
              </a:gs>
              <a:gs pos="100000">
                <a:srgbClr val="C4D79D">
                  <a:shade val="100000"/>
                  <a:satMod val="115000"/>
                </a:srgbClr>
              </a:gs>
            </a:gsLst>
            <a:lin ang="10800000" scaled="1"/>
            <a:tileRect/>
          </a:gradFill>
          <a:effectLst>
            <a:outerShdw blurRad="127000" dist="76200" dir="60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marL="531813" indent="-341313">
              <a:spcBef>
                <a:spcPct val="0"/>
              </a:spcBef>
              <a:tabLst>
                <a:tab pos="3944938" algn="r"/>
              </a:tabLst>
              <a:defRPr/>
            </a:pPr>
            <a:r>
              <a:rPr lang="fr-FR" b="1" smtClean="0">
                <a:solidFill>
                  <a:srgbClr val="C00000"/>
                </a:solidFill>
              </a:rPr>
              <a:t>Mô hình hóa</a:t>
            </a:r>
            <a:endParaRPr lang="vi-VN" b="1" dirty="0" smtClean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2"/>
              <p:cNvSpPr txBox="1">
                <a:spLocks noChangeArrowheads="1"/>
              </p:cNvSpPr>
              <p:nvPr/>
            </p:nvSpPr>
            <p:spPr bwMode="auto">
              <a:xfrm>
                <a:off x="251520" y="1196752"/>
                <a:ext cx="8712968" cy="49685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marL="531813" indent="-449263" defTabSz="900113">
                  <a:spcAft>
                    <a:spcPts val="1000"/>
                  </a:spcAft>
                  <a:buClr>
                    <a:schemeClr val="accent2"/>
                  </a:buClr>
                  <a:tabLst>
                    <a:tab pos="4749800" algn="l"/>
                  </a:tabLst>
                  <a:defRPr/>
                </a:pPr>
                <a:r>
                  <a:rPr lang="fr-FR" sz="2000" dirty="0" err="1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Automat</a:t>
                </a:r>
                <a:r>
                  <a:rPr lang="fr-FR" sz="2000" dirty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2000" dirty="0" err="1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đẩy</a:t>
                </a:r>
                <a:r>
                  <a:rPr lang="fr-FR" sz="2000" dirty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2000" dirty="0" err="1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xuống</a:t>
                </a:r>
                <a:r>
                  <a:rPr lang="fr-FR" sz="2000" dirty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2000" dirty="0" smtClean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là </a:t>
                </a:r>
                <a:r>
                  <a:rPr lang="fr-FR" sz="2000" dirty="0" err="1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bộ</a:t>
                </a:r>
                <a:r>
                  <a:rPr lang="fr-FR" sz="2000" dirty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2000" dirty="0" err="1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bảy</a:t>
                </a:r>
                <a:r>
                  <a:rPr lang="fr-FR" sz="2000" dirty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:</a:t>
                </a:r>
              </a:p>
              <a:p>
                <a:pPr indent="4763" algn="ctr" defTabSz="900113">
                  <a:spcBef>
                    <a:spcPts val="600"/>
                  </a:spcBef>
                  <a:buClr>
                    <a:schemeClr val="accent2"/>
                  </a:buClr>
                  <a:tabLst>
                    <a:tab pos="4749800" algn="l"/>
                  </a:tabLst>
                  <a:defRPr/>
                </a:pPr>
                <a:r>
                  <a:rPr lang="fr-FR" sz="22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M = (Q, </a:t>
                </a:r>
                <a:r>
                  <a:rPr lang="el-GR" sz="2200" dirty="0" smtClean="0">
                    <a:solidFill>
                      <a:srgbClr val="37441C"/>
                    </a:solidFill>
                    <a:latin typeface="Cambria Math"/>
                    <a:ea typeface="Cambria Math"/>
                    <a:cs typeface="Arial" pitchFamily="34" charset="0"/>
                  </a:rPr>
                  <a:t>Σ</a:t>
                </a:r>
                <a:r>
                  <a:rPr lang="fr-FR" sz="22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, </a:t>
                </a:r>
                <a:r>
                  <a:rPr lang="el-GR" sz="2200" dirty="0" smtClean="0">
                    <a:solidFill>
                      <a:srgbClr val="37441C"/>
                    </a:solidFill>
                    <a:latin typeface="Cambria Math"/>
                    <a:ea typeface="Cambria Math"/>
                    <a:cs typeface="Arial" pitchFamily="34" charset="0"/>
                  </a:rPr>
                  <a:t>Δ</a:t>
                </a:r>
                <a:r>
                  <a:rPr lang="fr-FR" sz="22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l-GR" sz="2200" i="1" smtClean="0">
                        <a:solidFill>
                          <a:srgbClr val="37441C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𝛿</m:t>
                    </m:r>
                  </m:oMath>
                </a14:m>
                <a:r>
                  <a:rPr lang="fr-FR" sz="22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, q</a:t>
                </a:r>
                <a:r>
                  <a:rPr lang="fr-FR" sz="2200" baseline="-25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0</a:t>
                </a:r>
                <a:r>
                  <a:rPr lang="fr-FR" sz="22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, z</a:t>
                </a:r>
                <a:r>
                  <a:rPr lang="fr-FR" sz="2200" baseline="-25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0</a:t>
                </a:r>
                <a:r>
                  <a:rPr lang="fr-FR" sz="22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, F)</a:t>
                </a:r>
              </a:p>
              <a:p>
                <a:pPr marL="531813" indent="-449263" defTabSz="900113">
                  <a:spcAft>
                    <a:spcPts val="1000"/>
                  </a:spcAft>
                  <a:buClr>
                    <a:schemeClr val="accent2"/>
                  </a:buClr>
                  <a:tabLst>
                    <a:tab pos="4749800" algn="l"/>
                  </a:tabLst>
                  <a:defRPr/>
                </a:pPr>
                <a:r>
                  <a:rPr lang="fr-FR" sz="2000" dirty="0" err="1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Trong</a:t>
                </a:r>
                <a:r>
                  <a:rPr lang="fr-FR" sz="2000" dirty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2000" dirty="0" err="1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đó</a:t>
                </a:r>
                <a:r>
                  <a:rPr lang="fr-FR" sz="2000" dirty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:</a:t>
                </a:r>
              </a:p>
              <a:p>
                <a:pPr marL="995363" indent="-449263" algn="just" defTabSz="900113">
                  <a:spcAft>
                    <a:spcPts val="1000"/>
                  </a:spcAft>
                  <a:buClr>
                    <a:schemeClr val="accent2"/>
                  </a:buClr>
                  <a:buFont typeface="Arial" panose="020B0604020202020204" pitchFamily="34" charset="0"/>
                  <a:buChar char="•"/>
                  <a:tabLst>
                    <a:tab pos="4749800" algn="l"/>
                  </a:tabLst>
                  <a:defRPr/>
                </a:pPr>
                <a:r>
                  <a:rPr lang="el-GR" sz="2000" dirty="0" smtClean="0">
                    <a:solidFill>
                      <a:srgbClr val="37441C"/>
                    </a:solidFill>
                    <a:latin typeface="Cambria Math"/>
                    <a:ea typeface="Cambria Math"/>
                    <a:cs typeface="Arial" pitchFamily="34" charset="0"/>
                  </a:rPr>
                  <a:t>Σ</a:t>
                </a:r>
                <a:r>
                  <a:rPr lang="fr-FR" sz="2000" dirty="0" smtClean="0">
                    <a:solidFill>
                      <a:srgbClr val="37441C"/>
                    </a:solidFill>
                    <a:latin typeface="Cambria Math"/>
                    <a:ea typeface="Cambria Math"/>
                    <a:cs typeface="Arial" pitchFamily="34" charset="0"/>
                  </a:rPr>
                  <a:t> </a:t>
                </a:r>
                <a:r>
                  <a:rPr lang="fr-FR" sz="2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– </a:t>
                </a:r>
                <a:r>
                  <a:rPr lang="fr-FR" sz="2000" dirty="0" err="1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Bảng</a:t>
                </a:r>
                <a:r>
                  <a:rPr lang="fr-FR" sz="2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2000" dirty="0" err="1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chữ</a:t>
                </a:r>
                <a:r>
                  <a:rPr lang="fr-FR" sz="2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2000" dirty="0" err="1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cái</a:t>
                </a:r>
                <a:r>
                  <a:rPr lang="fr-FR" sz="2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 / </a:t>
                </a:r>
                <a:r>
                  <a:rPr lang="fr-FR" sz="2000" dirty="0" err="1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ký</a:t>
                </a:r>
                <a:r>
                  <a:rPr lang="fr-FR" sz="2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2000" dirty="0" err="1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hiệu</a:t>
                </a:r>
                <a:r>
                  <a:rPr lang="fr-FR" sz="2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2000" dirty="0" err="1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vào</a:t>
                </a:r>
                <a:r>
                  <a:rPr lang="fr-FR" sz="2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 – </a:t>
                </a:r>
                <a:r>
                  <a:rPr lang="fr-FR" sz="2000" dirty="0" err="1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Tập</a:t>
                </a:r>
                <a:r>
                  <a:rPr lang="fr-FR" sz="2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2000" dirty="0" err="1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hữu</a:t>
                </a:r>
                <a:r>
                  <a:rPr lang="fr-FR" sz="2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2000" dirty="0" err="1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hạn</a:t>
                </a:r>
                <a:r>
                  <a:rPr lang="fr-FR" sz="2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2000" dirty="0" err="1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khác</a:t>
                </a:r>
                <a:r>
                  <a:rPr lang="fr-FR" sz="2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2000" dirty="0" err="1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rỗng</a:t>
                </a:r>
                <a:endParaRPr lang="fr-FR" sz="2000" dirty="0" smtClean="0">
                  <a:solidFill>
                    <a:srgbClr val="37441C"/>
                  </a:solidFill>
                  <a:latin typeface="Arial" pitchFamily="34" charset="0"/>
                  <a:cs typeface="Arial" pitchFamily="34" charset="0"/>
                </a:endParaRPr>
              </a:p>
              <a:p>
                <a:pPr marL="995363" indent="-449263" algn="just" defTabSz="900113">
                  <a:spcAft>
                    <a:spcPts val="1000"/>
                  </a:spcAft>
                  <a:buClr>
                    <a:schemeClr val="accent2"/>
                  </a:buClr>
                  <a:buFont typeface="Arial" panose="020B0604020202020204" pitchFamily="34" charset="0"/>
                  <a:buChar char="•"/>
                  <a:tabLst>
                    <a:tab pos="4749800" algn="l"/>
                  </a:tabLst>
                  <a:defRPr/>
                </a:pPr>
                <a:r>
                  <a:rPr lang="fr-FR" sz="2000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Q </a:t>
                </a:r>
                <a:r>
                  <a:rPr lang="fr-FR" sz="2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– </a:t>
                </a:r>
                <a:r>
                  <a:rPr lang="fr-FR" sz="2000" dirty="0" err="1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Tập</a:t>
                </a:r>
                <a:r>
                  <a:rPr lang="fr-FR" sz="2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2000" dirty="0" err="1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trạng</a:t>
                </a:r>
                <a:r>
                  <a:rPr lang="fr-FR" sz="2000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2000" dirty="0" err="1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thái</a:t>
                </a:r>
                <a:r>
                  <a:rPr lang="fr-FR" sz="2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2000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– </a:t>
                </a:r>
                <a:r>
                  <a:rPr lang="fr-FR" sz="2000" dirty="0" err="1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Tập</a:t>
                </a:r>
                <a:r>
                  <a:rPr lang="fr-FR" sz="2000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2000" dirty="0" err="1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hữu</a:t>
                </a:r>
                <a:r>
                  <a:rPr lang="fr-FR" sz="2000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2000" dirty="0" err="1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hạn</a:t>
                </a:r>
                <a:r>
                  <a:rPr lang="fr-FR" sz="2000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2000" dirty="0" err="1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khác</a:t>
                </a:r>
                <a:r>
                  <a:rPr lang="fr-FR" sz="2000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2000" dirty="0" err="1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rỗng</a:t>
                </a:r>
                <a:r>
                  <a:rPr lang="fr-FR" sz="2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2000" dirty="0" err="1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và</a:t>
                </a:r>
                <a:r>
                  <a:rPr lang="fr-FR" sz="2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 Q </a:t>
                </a:r>
                <a14:m>
                  <m:oMath xmlns:m="http://schemas.openxmlformats.org/officeDocument/2006/math">
                    <m:r>
                      <a:rPr lang="fr-FR" sz="2000" i="1" smtClean="0">
                        <a:solidFill>
                          <a:srgbClr val="37441C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∩</m:t>
                    </m:r>
                  </m:oMath>
                </a14:m>
                <a:r>
                  <a:rPr lang="fr-FR" sz="2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l-GR" sz="2000" dirty="0" smtClean="0">
                    <a:solidFill>
                      <a:srgbClr val="37441C"/>
                    </a:solidFill>
                    <a:latin typeface="Cambria Math"/>
                    <a:ea typeface="Cambria Math"/>
                    <a:cs typeface="Arial" pitchFamily="34" charset="0"/>
                  </a:rPr>
                  <a:t>Σ</a:t>
                </a:r>
                <a:r>
                  <a:rPr lang="fr-FR" sz="2000" dirty="0" smtClean="0">
                    <a:solidFill>
                      <a:srgbClr val="37441C"/>
                    </a:solidFill>
                    <a:latin typeface="Arial" panose="020B0604020202020204" pitchFamily="34" charset="0"/>
                    <a:ea typeface="Cambria Math"/>
                    <a:cs typeface="Arial" panose="020B0604020202020204" pitchFamily="34" charset="0"/>
                  </a:rPr>
                  <a:t> = </a:t>
                </a:r>
                <a14:m>
                  <m:oMath xmlns:m="http://schemas.openxmlformats.org/officeDocument/2006/math">
                    <m:r>
                      <a:rPr lang="fr-FR" sz="2000" i="1" smtClean="0">
                        <a:solidFill>
                          <a:srgbClr val="37441C"/>
                        </a:solidFill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∅</m:t>
                    </m:r>
                  </m:oMath>
                </a14:m>
                <a:endParaRPr lang="fr-FR" sz="2000" dirty="0" smtClean="0">
                  <a:solidFill>
                    <a:srgbClr val="37441C"/>
                  </a:solidFill>
                  <a:latin typeface="Arial" panose="020B0604020202020204" pitchFamily="34" charset="0"/>
                  <a:ea typeface="Cambria Math"/>
                  <a:cs typeface="Arial" panose="020B0604020202020204" pitchFamily="34" charset="0"/>
                </a:endParaRPr>
              </a:p>
              <a:p>
                <a:pPr marL="995363" indent="-449263" algn="just" defTabSz="900113">
                  <a:spcAft>
                    <a:spcPts val="1000"/>
                  </a:spcAft>
                  <a:buClr>
                    <a:schemeClr val="accent2"/>
                  </a:buClr>
                  <a:buFont typeface="Arial" panose="020B0604020202020204" pitchFamily="34" charset="0"/>
                  <a:buChar char="•"/>
                  <a:tabLst>
                    <a:tab pos="4749800" algn="l"/>
                  </a:tabLst>
                  <a:defRPr/>
                </a:pPr>
                <a:r>
                  <a:rPr lang="fr-FR" sz="2000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∆ –</a:t>
                </a:r>
                <a:r>
                  <a:rPr lang="fr-FR" sz="2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2000" dirty="0" err="1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Bảng</a:t>
                </a:r>
                <a:r>
                  <a:rPr lang="fr-FR" sz="2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2000" dirty="0" err="1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ký</a:t>
                </a:r>
                <a:r>
                  <a:rPr lang="fr-FR" sz="2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2000" dirty="0" err="1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hiệu</a:t>
                </a:r>
                <a:r>
                  <a:rPr lang="fr-FR" sz="2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2000" dirty="0" err="1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ngăn</a:t>
                </a:r>
                <a:r>
                  <a:rPr lang="fr-FR" sz="2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2000" dirty="0" err="1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xếp</a:t>
                </a:r>
                <a:r>
                  <a:rPr lang="fr-FR" sz="2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 – </a:t>
                </a:r>
                <a:r>
                  <a:rPr lang="fr-FR" sz="2000" dirty="0" err="1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Tập</a:t>
                </a:r>
                <a:r>
                  <a:rPr lang="fr-FR" sz="2000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2000" dirty="0" err="1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hữu</a:t>
                </a:r>
                <a:r>
                  <a:rPr lang="fr-FR" sz="2000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2000" dirty="0" err="1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hạn</a:t>
                </a:r>
                <a:r>
                  <a:rPr lang="fr-FR" sz="2000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2000" dirty="0" err="1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khác</a:t>
                </a:r>
                <a:r>
                  <a:rPr lang="fr-FR" sz="2000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2000" dirty="0" err="1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rỗng</a:t>
                </a:r>
                <a:endParaRPr lang="fr-FR" sz="2000" dirty="0" smtClean="0">
                  <a:solidFill>
                    <a:srgbClr val="37441C"/>
                  </a:solidFill>
                  <a:latin typeface="Arial" pitchFamily="34" charset="0"/>
                  <a:cs typeface="Arial" pitchFamily="34" charset="0"/>
                </a:endParaRPr>
              </a:p>
              <a:p>
                <a:pPr marL="995363" indent="-449263" algn="just" defTabSz="900113">
                  <a:spcAft>
                    <a:spcPts val="1000"/>
                  </a:spcAft>
                  <a:buClr>
                    <a:schemeClr val="accent2"/>
                  </a:buClr>
                  <a:buFont typeface="Arial" panose="020B0604020202020204" pitchFamily="34" charset="0"/>
                  <a:buChar char="•"/>
                  <a:tabLst>
                    <a:tab pos="4749800" algn="l"/>
                  </a:tabLst>
                  <a:defRPr/>
                </a:pPr>
                <a:r>
                  <a:rPr lang="fr-FR" sz="2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q</a:t>
                </a:r>
                <a:r>
                  <a:rPr lang="fr-FR" sz="2000" baseline="-25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0</a:t>
                </a:r>
                <a:r>
                  <a:rPr lang="fr-FR" sz="2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fr-FR" sz="2000" i="1">
                        <a:solidFill>
                          <a:srgbClr val="37441C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∊</m:t>
                    </m:r>
                  </m:oMath>
                </a14:m>
                <a:r>
                  <a:rPr lang="fr-FR" sz="2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2000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Q </a:t>
                </a:r>
                <a:r>
                  <a:rPr lang="fr-FR" sz="2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– </a:t>
                </a:r>
                <a:r>
                  <a:rPr lang="fr-FR" sz="2000" dirty="0" err="1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Trạng</a:t>
                </a:r>
                <a:r>
                  <a:rPr lang="fr-FR" sz="2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2000" dirty="0" err="1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thái</a:t>
                </a:r>
                <a:r>
                  <a:rPr lang="fr-FR" sz="2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2000" dirty="0" err="1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khởi</a:t>
                </a:r>
                <a:r>
                  <a:rPr lang="fr-FR" sz="2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2000" dirty="0" err="1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đầu</a:t>
                </a:r>
                <a:endParaRPr lang="fr-FR" sz="2000" dirty="0" smtClean="0">
                  <a:solidFill>
                    <a:srgbClr val="37441C"/>
                  </a:solidFill>
                  <a:latin typeface="Arial" pitchFamily="34" charset="0"/>
                  <a:cs typeface="Arial" pitchFamily="34" charset="0"/>
                </a:endParaRPr>
              </a:p>
              <a:p>
                <a:pPr marL="995363" indent="-449263" algn="just" defTabSz="900113">
                  <a:spcAft>
                    <a:spcPts val="1000"/>
                  </a:spcAft>
                  <a:buClr>
                    <a:schemeClr val="accent2"/>
                  </a:buClr>
                  <a:buFont typeface="Arial" panose="020B0604020202020204" pitchFamily="34" charset="0"/>
                  <a:buChar char="•"/>
                  <a:tabLst>
                    <a:tab pos="4749800" algn="l"/>
                  </a:tabLst>
                  <a:defRPr/>
                </a:pPr>
                <a:r>
                  <a:rPr lang="fr-FR" sz="2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z</a:t>
                </a:r>
                <a:r>
                  <a:rPr lang="fr-FR" sz="2000" baseline="-25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0</a:t>
                </a:r>
                <a:r>
                  <a:rPr lang="fr-FR" sz="2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fr-FR" sz="2000" i="1" smtClean="0">
                        <a:solidFill>
                          <a:srgbClr val="37441C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∊</m:t>
                    </m:r>
                    <m:r>
                      <a:rPr lang="fr-FR" sz="2000" b="0" i="1" smtClean="0">
                        <a:solidFill>
                          <a:srgbClr val="37441C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 </m:t>
                    </m:r>
                  </m:oMath>
                </a14:m>
                <a:r>
                  <a:rPr lang="fr-FR" sz="2000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∆ –</a:t>
                </a:r>
                <a:r>
                  <a:rPr lang="fr-FR" sz="2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2000" dirty="0" err="1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Ký</a:t>
                </a:r>
                <a:r>
                  <a:rPr lang="fr-FR" sz="2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2000" dirty="0" err="1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hiệu</a:t>
                </a:r>
                <a:r>
                  <a:rPr lang="fr-FR" sz="2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2000" dirty="0" err="1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đáy</a:t>
                </a:r>
                <a:r>
                  <a:rPr lang="fr-FR" sz="2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2000" dirty="0" err="1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ngăn</a:t>
                </a:r>
                <a:r>
                  <a:rPr lang="fr-FR" sz="2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2000" dirty="0" err="1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xếp</a:t>
                </a:r>
                <a:endParaRPr lang="fr-FR" sz="2000" dirty="0" smtClean="0">
                  <a:solidFill>
                    <a:srgbClr val="37441C"/>
                  </a:solidFill>
                  <a:latin typeface="Arial" pitchFamily="34" charset="0"/>
                  <a:cs typeface="Arial" pitchFamily="34" charset="0"/>
                </a:endParaRPr>
              </a:p>
              <a:p>
                <a:pPr marL="995363" indent="-449263" algn="just" defTabSz="900113">
                  <a:spcAft>
                    <a:spcPts val="1000"/>
                  </a:spcAft>
                  <a:buClr>
                    <a:schemeClr val="accent2"/>
                  </a:buClr>
                  <a:buFont typeface="Arial" panose="020B0604020202020204" pitchFamily="34" charset="0"/>
                  <a:buChar char="•"/>
                  <a:tabLst>
                    <a:tab pos="4749800" algn="l"/>
                  </a:tabLst>
                  <a:defRPr/>
                </a:pPr>
                <a:r>
                  <a:rPr lang="fr-FR" sz="2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F </a:t>
                </a:r>
                <a14:m>
                  <m:oMath xmlns:m="http://schemas.openxmlformats.org/officeDocument/2006/math">
                    <m:r>
                      <a:rPr lang="fr-FR" sz="2000" i="1" smtClean="0">
                        <a:solidFill>
                          <a:srgbClr val="37441C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⊂</m:t>
                    </m:r>
                    <m:r>
                      <a:rPr lang="fr-FR" sz="2000" b="0" i="1" smtClean="0">
                        <a:solidFill>
                          <a:srgbClr val="37441C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 </m:t>
                    </m:r>
                  </m:oMath>
                </a14:m>
                <a:r>
                  <a:rPr lang="fr-FR" sz="2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Q – </a:t>
                </a:r>
                <a:r>
                  <a:rPr lang="fr-FR" sz="2000" dirty="0" err="1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Tập</a:t>
                </a:r>
                <a:r>
                  <a:rPr lang="fr-FR" sz="2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2000" dirty="0" err="1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các</a:t>
                </a:r>
                <a:r>
                  <a:rPr lang="fr-FR" sz="2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2000" dirty="0" err="1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trạng</a:t>
                </a:r>
                <a:r>
                  <a:rPr lang="fr-FR" sz="2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2000" dirty="0" err="1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thái</a:t>
                </a:r>
                <a:r>
                  <a:rPr lang="fr-FR" sz="2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2000" dirty="0" err="1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kết</a:t>
                </a:r>
                <a:r>
                  <a:rPr lang="fr-FR" sz="2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2000" dirty="0" err="1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thúc</a:t>
                </a:r>
                <a:endParaRPr lang="fr-FR" sz="2000" dirty="0" smtClean="0">
                  <a:solidFill>
                    <a:srgbClr val="37441C"/>
                  </a:solidFill>
                  <a:latin typeface="Arial" pitchFamily="34" charset="0"/>
                  <a:cs typeface="Arial" pitchFamily="34" charset="0"/>
                </a:endParaRPr>
              </a:p>
              <a:p>
                <a:pPr marL="995363" indent="-449263" algn="just" defTabSz="900113">
                  <a:spcAft>
                    <a:spcPts val="1000"/>
                  </a:spcAft>
                  <a:buClr>
                    <a:schemeClr val="accent2"/>
                  </a:buClr>
                  <a:buFont typeface="Arial" panose="020B0604020202020204" pitchFamily="34" charset="0"/>
                  <a:buChar char="•"/>
                  <a:tabLst>
                    <a:tab pos="4749800" algn="l"/>
                  </a:tabLst>
                  <a:defRPr/>
                </a:pPr>
                <a14:m>
                  <m:oMath xmlns:m="http://schemas.openxmlformats.org/officeDocument/2006/math">
                    <m:r>
                      <a:rPr lang="el-GR" sz="2000" i="1">
                        <a:solidFill>
                          <a:srgbClr val="37441C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𝛿</m:t>
                    </m:r>
                  </m:oMath>
                </a14:m>
                <a:r>
                  <a:rPr lang="fr-FR" sz="2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 – </a:t>
                </a:r>
                <a:r>
                  <a:rPr lang="fr-FR" sz="2000" dirty="0" err="1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Hàm</a:t>
                </a:r>
                <a:r>
                  <a:rPr lang="fr-FR" sz="2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2000" dirty="0" err="1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chuyển</a:t>
                </a:r>
                <a:r>
                  <a:rPr lang="fr-FR" sz="2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2000" dirty="0" err="1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trạng</a:t>
                </a:r>
                <a:r>
                  <a:rPr lang="fr-FR" sz="2000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2000" dirty="0" err="1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thái</a:t>
                </a:r>
                <a:r>
                  <a:rPr lang="fr-FR" sz="2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: Q×(</a:t>
                </a:r>
                <a:r>
                  <a:rPr lang="el-GR" sz="2000" dirty="0" smtClean="0">
                    <a:solidFill>
                      <a:srgbClr val="37441C"/>
                    </a:solidFill>
                    <a:latin typeface="Cambria Math"/>
                    <a:ea typeface="Cambria Math"/>
                    <a:cs typeface="Arial" pitchFamily="34" charset="0"/>
                  </a:rPr>
                  <a:t>Σ</a:t>
                </a:r>
                <a14:m>
                  <m:oMath xmlns:m="http://schemas.openxmlformats.org/officeDocument/2006/math">
                    <m:r>
                      <a:rPr lang="fr-FR" sz="2000" i="1" smtClean="0">
                        <a:solidFill>
                          <a:srgbClr val="37441C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∪</m:t>
                    </m:r>
                  </m:oMath>
                </a14:m>
                <a:r>
                  <a:rPr lang="fr-FR" sz="2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{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000" i="1">
                        <a:solidFill>
                          <a:srgbClr val="37441C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ε</m:t>
                    </m:r>
                  </m:oMath>
                </a14:m>
                <a:r>
                  <a:rPr lang="fr-FR" sz="2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})×∆→2</a:t>
                </a:r>
                <a:r>
                  <a:rPr lang="fr-FR" sz="2000" baseline="30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(Q</a:t>
                </a:r>
                <a:r>
                  <a:rPr lang="fr-FR" sz="2000" baseline="30000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×</a:t>
                </a:r>
                <a:r>
                  <a:rPr lang="fr-FR" sz="2000" baseline="30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∆*)</a:t>
                </a:r>
              </a:p>
              <a:p>
                <a:pPr marL="995363" indent="-449263" algn="just" defTabSz="900113">
                  <a:spcAft>
                    <a:spcPts val="1000"/>
                  </a:spcAft>
                  <a:buClr>
                    <a:schemeClr val="accent2"/>
                  </a:buClr>
                  <a:buFont typeface="Arial" panose="020B0604020202020204" pitchFamily="34" charset="0"/>
                  <a:buChar char="•"/>
                  <a:tabLst>
                    <a:tab pos="4749800" algn="l"/>
                  </a:tabLst>
                  <a:defRPr/>
                </a:pPr>
                <a:r>
                  <a:rPr lang="fr-FR" sz="2000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2</a:t>
                </a:r>
                <a:r>
                  <a:rPr lang="fr-FR" sz="2000" baseline="30000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(Q×∆</a:t>
                </a:r>
                <a:r>
                  <a:rPr lang="fr-FR" sz="2000" baseline="30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*)</a:t>
                </a:r>
                <a:r>
                  <a:rPr lang="fr-FR" sz="2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fr-FR" sz="2000" i="1">
                        <a:solidFill>
                          <a:srgbClr val="37441C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⊂</m:t>
                    </m:r>
                    <m:r>
                      <m:rPr>
                        <m:nor/>
                      </m:rPr>
                      <a:rPr lang="fr-FR" sz="2000" b="0" i="0" smtClean="0">
                        <a:solidFill>
                          <a:srgbClr val="37441C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fr-FR" sz="2000">
                        <a:solidFill>
                          <a:srgbClr val="37441C"/>
                        </a:solidFill>
                        <a:latin typeface="Arial" pitchFamily="34" charset="0"/>
                        <a:cs typeface="Arial" pitchFamily="34" charset="0"/>
                      </a:rPr>
                      <m:t>Q</m:t>
                    </m:r>
                    <m:r>
                      <m:rPr>
                        <m:nor/>
                      </m:rPr>
                      <a:rPr lang="fr-FR" sz="2000">
                        <a:solidFill>
                          <a:srgbClr val="37441C"/>
                        </a:solidFill>
                        <a:latin typeface="Arial" pitchFamily="34" charset="0"/>
                        <a:cs typeface="Arial" pitchFamily="34" charset="0"/>
                      </a:rPr>
                      <m:t>×∆∗</m:t>
                    </m:r>
                  </m:oMath>
                </a14:m>
                <a:endParaRPr lang="fr-FR" sz="2000" baseline="30000" dirty="0">
                  <a:solidFill>
                    <a:srgbClr val="37441C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8" name="Rectangl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1520" y="1196752"/>
                <a:ext cx="8712968" cy="4968552"/>
              </a:xfrm>
              <a:prstGeom prst="rect">
                <a:avLst/>
              </a:prstGeom>
              <a:blipFill>
                <a:blip r:embed="rId3"/>
                <a:stretch>
                  <a:fillRect t="-491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>
            <a:spLocks/>
          </p:cNvSpPr>
          <p:nvPr/>
        </p:nvSpPr>
        <p:spPr>
          <a:xfrm>
            <a:off x="107504" y="188640"/>
            <a:ext cx="8928992" cy="792088"/>
          </a:xfrm>
          <a:prstGeom prst="rect">
            <a:avLst/>
          </a:prstGeom>
          <a:gradFill flip="none" rotWithShape="1">
            <a:gsLst>
              <a:gs pos="0">
                <a:srgbClr val="C4D79D">
                  <a:shade val="30000"/>
                  <a:satMod val="115000"/>
                </a:srgbClr>
              </a:gs>
              <a:gs pos="50000">
                <a:srgbClr val="C4D79D">
                  <a:shade val="67500"/>
                  <a:satMod val="115000"/>
                </a:srgbClr>
              </a:gs>
              <a:gs pos="100000">
                <a:srgbClr val="C4D79D">
                  <a:shade val="100000"/>
                  <a:satMod val="115000"/>
                </a:srgbClr>
              </a:gs>
            </a:gsLst>
            <a:lin ang="10800000" scaled="1"/>
            <a:tileRect/>
          </a:gradFill>
          <a:effectLst>
            <a:outerShdw blurRad="127000" dist="76200" dir="60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Autofit/>
          </a:bodyPr>
          <a:lstStyle/>
          <a:p>
            <a:pPr marL="531813" indent="-341313">
              <a:spcBef>
                <a:spcPct val="0"/>
              </a:spcBef>
              <a:tabLst>
                <a:tab pos="3944938" algn="r"/>
              </a:tabLst>
              <a:defRPr/>
            </a:pPr>
            <a:r>
              <a:rPr lang="fr-FR" sz="2400" b="1" dirty="0" err="1" smtClean="0">
                <a:solidFill>
                  <a:srgbClr val="C00000"/>
                </a:solidFill>
              </a:rPr>
              <a:t>Automat</a:t>
            </a:r>
            <a:r>
              <a:rPr lang="fr-FR" sz="2400" b="1" dirty="0" smtClean="0">
                <a:solidFill>
                  <a:srgbClr val="C00000"/>
                </a:solidFill>
              </a:rPr>
              <a:t> </a:t>
            </a:r>
            <a:r>
              <a:rPr lang="fr-FR" sz="2400" b="1" dirty="0" err="1" smtClean="0">
                <a:solidFill>
                  <a:srgbClr val="C00000"/>
                </a:solidFill>
              </a:rPr>
              <a:t>đẩy</a:t>
            </a:r>
            <a:r>
              <a:rPr lang="fr-FR" sz="2400" b="1" dirty="0" smtClean="0">
                <a:solidFill>
                  <a:srgbClr val="C00000"/>
                </a:solidFill>
              </a:rPr>
              <a:t> </a:t>
            </a:r>
            <a:r>
              <a:rPr lang="fr-FR" sz="2400" b="1" dirty="0" err="1" smtClean="0">
                <a:solidFill>
                  <a:srgbClr val="C00000"/>
                </a:solidFill>
              </a:rPr>
              <a:t>xuống</a:t>
            </a:r>
            <a:r>
              <a:rPr lang="fr-FR" sz="2400" b="1" dirty="0" smtClean="0">
                <a:solidFill>
                  <a:srgbClr val="C00000"/>
                </a:solidFill>
              </a:rPr>
              <a:t> </a:t>
            </a:r>
            <a:r>
              <a:rPr lang="fr-FR" sz="2400" b="1" dirty="0" err="1" smtClean="0">
                <a:solidFill>
                  <a:srgbClr val="C00000"/>
                </a:solidFill>
              </a:rPr>
              <a:t>không</a:t>
            </a:r>
            <a:r>
              <a:rPr lang="fr-FR" sz="2400" b="1" dirty="0" smtClean="0">
                <a:solidFill>
                  <a:srgbClr val="C00000"/>
                </a:solidFill>
              </a:rPr>
              <a:t> </a:t>
            </a:r>
            <a:r>
              <a:rPr lang="fr-FR" sz="2400" b="1" dirty="0" err="1" smtClean="0">
                <a:solidFill>
                  <a:srgbClr val="C00000"/>
                </a:solidFill>
              </a:rPr>
              <a:t>đơn</a:t>
            </a:r>
            <a:r>
              <a:rPr lang="fr-FR" sz="2400" b="1" dirty="0" smtClean="0">
                <a:solidFill>
                  <a:srgbClr val="C00000"/>
                </a:solidFill>
              </a:rPr>
              <a:t> </a:t>
            </a:r>
            <a:r>
              <a:rPr lang="fr-FR" sz="2400" b="1" dirty="0" err="1" smtClean="0">
                <a:solidFill>
                  <a:srgbClr val="C00000"/>
                </a:solidFill>
              </a:rPr>
              <a:t>định</a:t>
            </a:r>
            <a:endParaRPr lang="fr-FR" sz="2400" b="1" dirty="0" smtClean="0">
              <a:solidFill>
                <a:srgbClr val="C00000"/>
              </a:solidFill>
            </a:endParaRPr>
          </a:p>
          <a:p>
            <a:pPr marL="531813" indent="-341313">
              <a:spcBef>
                <a:spcPct val="0"/>
              </a:spcBef>
              <a:tabLst>
                <a:tab pos="3944938" algn="r"/>
              </a:tabLst>
              <a:defRPr/>
            </a:pPr>
            <a:r>
              <a:rPr lang="fr-FR" sz="2400" b="1" dirty="0" err="1" smtClean="0">
                <a:solidFill>
                  <a:srgbClr val="C00000"/>
                </a:solidFill>
              </a:rPr>
              <a:t>Hàm</a:t>
            </a:r>
            <a:r>
              <a:rPr lang="fr-FR" sz="2400" b="1" dirty="0" smtClean="0">
                <a:solidFill>
                  <a:srgbClr val="C00000"/>
                </a:solidFill>
              </a:rPr>
              <a:t> </a:t>
            </a:r>
            <a:r>
              <a:rPr lang="fr-FR" sz="2400" b="1" dirty="0" err="1" smtClean="0">
                <a:solidFill>
                  <a:srgbClr val="C00000"/>
                </a:solidFill>
              </a:rPr>
              <a:t>chuyển</a:t>
            </a:r>
            <a:r>
              <a:rPr lang="fr-FR" sz="2400" b="1" dirty="0" smtClean="0">
                <a:solidFill>
                  <a:srgbClr val="C00000"/>
                </a:solidFill>
              </a:rPr>
              <a:t> </a:t>
            </a:r>
            <a:r>
              <a:rPr lang="fr-FR" sz="2400" b="1" dirty="0" err="1" smtClean="0">
                <a:solidFill>
                  <a:srgbClr val="C00000"/>
                </a:solidFill>
              </a:rPr>
              <a:t>trạng</a:t>
            </a:r>
            <a:r>
              <a:rPr lang="fr-FR" sz="2400" b="1" dirty="0" smtClean="0">
                <a:solidFill>
                  <a:srgbClr val="C00000"/>
                </a:solidFill>
              </a:rPr>
              <a:t> </a:t>
            </a:r>
            <a:r>
              <a:rPr lang="fr-FR" sz="2400" b="1" dirty="0" err="1" smtClean="0">
                <a:solidFill>
                  <a:srgbClr val="C00000"/>
                </a:solidFill>
              </a:rPr>
              <a:t>thái</a:t>
            </a:r>
            <a:endParaRPr lang="vi-VN" sz="2400" b="1" dirty="0" smtClean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2"/>
              <p:cNvSpPr txBox="1">
                <a:spLocks noChangeArrowheads="1"/>
              </p:cNvSpPr>
              <p:nvPr/>
            </p:nvSpPr>
            <p:spPr bwMode="auto">
              <a:xfrm>
                <a:off x="142822" y="1412776"/>
                <a:ext cx="8496944" cy="47525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indent="4763" algn="ctr" defTabSz="900113">
                  <a:spcAft>
                    <a:spcPts val="1000"/>
                  </a:spcAft>
                  <a:buClr>
                    <a:schemeClr val="accent2"/>
                  </a:buClr>
                  <a:tabLst>
                    <a:tab pos="4749800" algn="l"/>
                  </a:tabLst>
                  <a:defRPr/>
                </a:pPr>
                <a14:m>
                  <m:oMath xmlns:m="http://schemas.openxmlformats.org/officeDocument/2006/math">
                    <m:r>
                      <a:rPr lang="el-GR" sz="2400" i="1" smtClean="0">
                        <a:solidFill>
                          <a:srgbClr val="37441C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𝛿</m:t>
                    </m:r>
                  </m:oMath>
                </a14:m>
                <a:r>
                  <a:rPr lang="fr-FR" sz="22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(q, a, z) = {(q</a:t>
                </a:r>
                <a:r>
                  <a:rPr lang="fr-FR" sz="2200" baseline="-25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1</a:t>
                </a:r>
                <a:r>
                  <a:rPr lang="fr-FR" sz="22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fr-FR" sz="2200" i="1" smtClean="0">
                        <a:solidFill>
                          <a:srgbClr val="37441C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𝛾</m:t>
                    </m:r>
                    <m:r>
                      <m:rPr>
                        <m:nor/>
                      </m:rPr>
                      <a:rPr lang="fr-FR" sz="2200" baseline="-25000">
                        <a:solidFill>
                          <a:srgbClr val="37441C"/>
                        </a:solidFill>
                        <a:latin typeface="Arial" pitchFamily="34" charset="0"/>
                        <a:cs typeface="Arial" pitchFamily="34" charset="0"/>
                      </a:rPr>
                      <m:t>1</m:t>
                    </m:r>
                  </m:oMath>
                </a14:m>
                <a:r>
                  <a:rPr lang="fr-FR" sz="2200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), (</a:t>
                </a:r>
                <a:r>
                  <a:rPr lang="fr-FR" sz="22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q</a:t>
                </a:r>
                <a:r>
                  <a:rPr lang="fr-FR" sz="2200" baseline="-25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2</a:t>
                </a:r>
                <a:r>
                  <a:rPr lang="fr-FR" sz="22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fr-FR" sz="2200" i="1">
                        <a:solidFill>
                          <a:srgbClr val="37441C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𝛾</m:t>
                    </m:r>
                    <m:r>
                      <m:rPr>
                        <m:nor/>
                      </m:rPr>
                      <a:rPr lang="fr-FR" sz="2200" b="0" i="0" baseline="-25000" smtClean="0">
                        <a:solidFill>
                          <a:srgbClr val="37441C"/>
                        </a:solidFill>
                        <a:latin typeface="Arial" pitchFamily="34" charset="0"/>
                        <a:cs typeface="Arial" pitchFamily="34" charset="0"/>
                      </a:rPr>
                      <m:t>2</m:t>
                    </m:r>
                  </m:oMath>
                </a14:m>
                <a:r>
                  <a:rPr lang="fr-FR" sz="22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),..., </a:t>
                </a:r>
                <a:r>
                  <a:rPr lang="fr-FR" sz="2200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(</a:t>
                </a:r>
                <a:r>
                  <a:rPr lang="fr-FR" sz="2200" dirty="0" err="1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q</a:t>
                </a:r>
                <a:r>
                  <a:rPr lang="fr-FR" sz="2200" baseline="-25000" dirty="0" err="1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m</a:t>
                </a:r>
                <a:r>
                  <a:rPr lang="fr-FR" sz="22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fr-FR" sz="2200" i="1">
                        <a:solidFill>
                          <a:srgbClr val="37441C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𝛾</m:t>
                    </m:r>
                    <m:r>
                      <m:rPr>
                        <m:nor/>
                      </m:rPr>
                      <a:rPr lang="fr-FR" sz="2200" b="0" i="0" baseline="-25000" smtClean="0">
                        <a:solidFill>
                          <a:srgbClr val="37441C"/>
                        </a:solidFill>
                        <a:latin typeface="Arial" pitchFamily="34" charset="0"/>
                        <a:cs typeface="Arial" pitchFamily="34" charset="0"/>
                      </a:rPr>
                      <m:t>m</m:t>
                    </m:r>
                  </m:oMath>
                </a14:m>
                <a:r>
                  <a:rPr lang="fr-FR" sz="2200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)</a:t>
                </a:r>
                <a:r>
                  <a:rPr lang="fr-FR" sz="22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}</a:t>
                </a:r>
              </a:p>
              <a:p>
                <a:pPr marL="450850" indent="-449263" defTabSz="900113">
                  <a:spcAft>
                    <a:spcPts val="1000"/>
                  </a:spcAft>
                  <a:buClr>
                    <a:schemeClr val="accent2"/>
                  </a:buClr>
                  <a:tabLst>
                    <a:tab pos="4749800" algn="l"/>
                  </a:tabLst>
                  <a:defRPr/>
                </a:pPr>
                <a:r>
                  <a:rPr lang="fr-FR" sz="2000" dirty="0" err="1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Trong</a:t>
                </a:r>
                <a:r>
                  <a:rPr lang="fr-FR" sz="2000" dirty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2000" dirty="0" err="1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đó</a:t>
                </a:r>
                <a:r>
                  <a:rPr lang="fr-FR" sz="2000" dirty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:</a:t>
                </a:r>
              </a:p>
              <a:p>
                <a:pPr marL="995363" indent="-449263" algn="just" defTabSz="900113">
                  <a:spcAft>
                    <a:spcPts val="1000"/>
                  </a:spcAft>
                  <a:buClr>
                    <a:schemeClr val="accent2"/>
                  </a:buClr>
                  <a:buFont typeface="Arial" panose="020B0604020202020204" pitchFamily="34" charset="0"/>
                  <a:buChar char="•"/>
                  <a:tabLst>
                    <a:tab pos="4749800" algn="l"/>
                  </a:tabLst>
                  <a:defRPr/>
                </a:pPr>
                <a:r>
                  <a:rPr lang="fr-FR" sz="2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q, qi </a:t>
                </a:r>
                <a14:m>
                  <m:oMath xmlns:m="http://schemas.openxmlformats.org/officeDocument/2006/math">
                    <m:r>
                      <a:rPr lang="fr-FR" sz="2000" i="1">
                        <a:solidFill>
                          <a:srgbClr val="37441C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∊</m:t>
                    </m:r>
                  </m:oMath>
                </a14:m>
                <a:r>
                  <a:rPr lang="fr-FR" sz="2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 Q</a:t>
                </a:r>
                <a:endParaRPr lang="fr-FR" sz="2000" dirty="0" smtClean="0">
                  <a:solidFill>
                    <a:srgbClr val="37441C"/>
                  </a:solidFill>
                  <a:latin typeface="Arial" panose="020B0604020202020204" pitchFamily="34" charset="0"/>
                  <a:ea typeface="Cambria Math"/>
                  <a:cs typeface="Arial" panose="020B0604020202020204" pitchFamily="34" charset="0"/>
                </a:endParaRPr>
              </a:p>
              <a:p>
                <a:pPr marL="995363" indent="-449263" algn="just" defTabSz="900113">
                  <a:spcAft>
                    <a:spcPts val="1000"/>
                  </a:spcAft>
                  <a:buClr>
                    <a:schemeClr val="accent2"/>
                  </a:buClr>
                  <a:buFont typeface="Arial" panose="020B0604020202020204" pitchFamily="34" charset="0"/>
                  <a:buChar char="•"/>
                  <a:tabLst>
                    <a:tab pos="4749800" algn="l"/>
                  </a:tabLst>
                  <a:defRPr/>
                </a:pPr>
                <a:r>
                  <a:rPr lang="fr-FR" sz="2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a </a:t>
                </a:r>
                <a14:m>
                  <m:oMath xmlns:m="http://schemas.openxmlformats.org/officeDocument/2006/math">
                    <m:r>
                      <a:rPr lang="fr-FR" sz="2000" i="1">
                        <a:solidFill>
                          <a:srgbClr val="37441C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∊</m:t>
                    </m:r>
                    <m:r>
                      <a:rPr lang="fr-FR" sz="2000" b="0" i="1" smtClean="0">
                        <a:solidFill>
                          <a:srgbClr val="37441C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 </m:t>
                    </m:r>
                  </m:oMath>
                </a14:m>
                <a:r>
                  <a:rPr lang="el-GR" sz="2000" dirty="0" smtClean="0">
                    <a:solidFill>
                      <a:srgbClr val="37441C"/>
                    </a:solidFill>
                    <a:latin typeface="Cambria Math"/>
                    <a:ea typeface="Cambria Math"/>
                    <a:cs typeface="Arial" pitchFamily="34" charset="0"/>
                  </a:rPr>
                  <a:t>Σ</a:t>
                </a:r>
                <a:r>
                  <a:rPr lang="fr-FR" sz="2000" dirty="0" smtClean="0">
                    <a:solidFill>
                      <a:srgbClr val="37441C"/>
                    </a:solidFill>
                    <a:latin typeface="Cambria Math"/>
                    <a:ea typeface="Cambria Math"/>
                    <a:cs typeface="Arial" pitchFamily="34" charset="0"/>
                  </a:rPr>
                  <a:t> </a:t>
                </a:r>
                <a:r>
                  <a:rPr lang="fr-FR" sz="2000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– </a:t>
                </a:r>
                <a:r>
                  <a:rPr lang="fr-FR" sz="2000" dirty="0" err="1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Ký</a:t>
                </a:r>
                <a:r>
                  <a:rPr lang="fr-FR" sz="2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2000" dirty="0" err="1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hiệu</a:t>
                </a:r>
                <a:r>
                  <a:rPr lang="fr-FR" sz="2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2000" dirty="0" err="1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vào</a:t>
                </a:r>
                <a:r>
                  <a:rPr lang="fr-FR" sz="2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</a:p>
              <a:p>
                <a:pPr marL="995363" indent="-449263" algn="just" defTabSz="900113">
                  <a:spcAft>
                    <a:spcPts val="1000"/>
                  </a:spcAft>
                  <a:buClr>
                    <a:schemeClr val="accent2"/>
                  </a:buClr>
                  <a:buFont typeface="Arial" panose="020B0604020202020204" pitchFamily="34" charset="0"/>
                  <a:buChar char="•"/>
                  <a:tabLst>
                    <a:tab pos="4749800" algn="l"/>
                  </a:tabLst>
                  <a:defRPr/>
                </a:pPr>
                <a:r>
                  <a:rPr lang="fr-FR" sz="2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z </a:t>
                </a:r>
                <a14:m>
                  <m:oMath xmlns:m="http://schemas.openxmlformats.org/officeDocument/2006/math">
                    <m:r>
                      <a:rPr lang="fr-FR" sz="2000" i="1" smtClean="0">
                        <a:solidFill>
                          <a:srgbClr val="37441C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∊</m:t>
                    </m:r>
                    <m:r>
                      <a:rPr lang="fr-FR" sz="2000" b="0" i="1" smtClean="0">
                        <a:solidFill>
                          <a:srgbClr val="37441C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 </m:t>
                    </m:r>
                  </m:oMath>
                </a14:m>
                <a:r>
                  <a:rPr lang="fr-FR" sz="2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∆ </a:t>
                </a:r>
                <a:r>
                  <a:rPr lang="fr-FR" sz="2000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– </a:t>
                </a:r>
                <a:r>
                  <a:rPr lang="fr-FR" sz="2000" dirty="0" err="1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Đỉnh</a:t>
                </a:r>
                <a:r>
                  <a:rPr lang="fr-FR" sz="2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2000" dirty="0" err="1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ngăn</a:t>
                </a:r>
                <a:r>
                  <a:rPr lang="fr-FR" sz="2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2000" dirty="0" err="1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xếp</a:t>
                </a:r>
                <a:r>
                  <a:rPr lang="fr-FR" sz="2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</a:p>
              <a:p>
                <a:pPr marL="995363" indent="-449263" algn="just" defTabSz="900113">
                  <a:spcAft>
                    <a:spcPts val="1000"/>
                  </a:spcAft>
                  <a:buClr>
                    <a:schemeClr val="accent2"/>
                  </a:buClr>
                  <a:buFont typeface="Arial" panose="020B0604020202020204" pitchFamily="34" charset="0"/>
                  <a:buChar char="•"/>
                  <a:tabLst>
                    <a:tab pos="2060575" algn="l"/>
                  </a:tabLst>
                  <a:defRPr/>
                </a:pPr>
                <a14:m>
                  <m:oMath xmlns:m="http://schemas.openxmlformats.org/officeDocument/2006/math">
                    <m:r>
                      <a:rPr lang="fr-FR" sz="2000" i="1">
                        <a:solidFill>
                          <a:srgbClr val="37441C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𝛾</m:t>
                    </m:r>
                    <m:r>
                      <m:rPr>
                        <m:nor/>
                      </m:rPr>
                      <a:rPr lang="fr-FR" sz="2000" b="0" i="0" baseline="-25000" smtClean="0">
                        <a:solidFill>
                          <a:srgbClr val="37441C"/>
                        </a:solidFill>
                        <a:latin typeface="Arial" pitchFamily="34" charset="0"/>
                        <a:cs typeface="Arial" pitchFamily="34" charset="0"/>
                      </a:rPr>
                      <m:t>i</m:t>
                    </m:r>
                    <m:r>
                      <a:rPr lang="fr-FR" sz="2000" i="1">
                        <a:solidFill>
                          <a:srgbClr val="37441C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∊ </m:t>
                    </m:r>
                  </m:oMath>
                </a14:m>
                <a:r>
                  <a:rPr lang="fr-FR" sz="2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∆* </a:t>
                </a:r>
                <a:r>
                  <a:rPr lang="fr-FR" sz="2000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– </a:t>
                </a:r>
                <a:r>
                  <a:rPr lang="fr-FR" sz="2000" dirty="0" err="1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Giá</a:t>
                </a:r>
                <a:r>
                  <a:rPr lang="fr-FR" sz="2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2000" dirty="0" err="1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trị</a:t>
                </a:r>
                <a:r>
                  <a:rPr lang="fr-FR" sz="2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2000" dirty="0" err="1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được</a:t>
                </a:r>
                <a:r>
                  <a:rPr lang="fr-FR" sz="2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2000" dirty="0" err="1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đẩy</a:t>
                </a:r>
                <a:r>
                  <a:rPr lang="fr-FR" sz="2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2000" dirty="0" err="1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vào</a:t>
                </a:r>
                <a:r>
                  <a:rPr lang="fr-FR" sz="2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2000" dirty="0" err="1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ngăn</a:t>
                </a:r>
                <a:r>
                  <a:rPr lang="fr-FR" sz="2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2000" dirty="0" err="1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xếp</a:t>
                </a:r>
                <a:r>
                  <a:rPr lang="fr-FR" sz="2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, </a:t>
                </a:r>
                <a:r>
                  <a:rPr lang="fr-FR" sz="2000" dirty="0" err="1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theo</a:t>
                </a:r>
                <a:r>
                  <a:rPr lang="fr-FR" sz="2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2000" dirty="0" err="1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thứ</a:t>
                </a:r>
                <a:r>
                  <a:rPr lang="fr-FR" sz="2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2000" dirty="0" err="1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tự</a:t>
                </a:r>
                <a:r>
                  <a:rPr lang="fr-FR" sz="2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2000" dirty="0" err="1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trái</a:t>
                </a:r>
                <a:r>
                  <a:rPr lang="fr-FR" sz="2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 sang 	</a:t>
                </a:r>
                <a:r>
                  <a:rPr lang="fr-FR" sz="2000" dirty="0" err="1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phải</a:t>
                </a:r>
                <a:endParaRPr lang="fr-FR" sz="2000" dirty="0">
                  <a:solidFill>
                    <a:srgbClr val="37441C"/>
                  </a:solidFill>
                  <a:latin typeface="Arial" pitchFamily="34" charset="0"/>
                  <a:cs typeface="Arial" pitchFamily="34" charset="0"/>
                </a:endParaRPr>
              </a:p>
              <a:p>
                <a:pPr algn="just" defTabSz="900113">
                  <a:spcAft>
                    <a:spcPts val="1000"/>
                  </a:spcAft>
                  <a:buClr>
                    <a:schemeClr val="accent2"/>
                  </a:buClr>
                  <a:tabLst>
                    <a:tab pos="2060575" algn="l"/>
                  </a:tabLst>
                  <a:defRPr/>
                </a:pPr>
                <a:r>
                  <a:rPr lang="fr-FR" sz="2000" dirty="0" err="1" smtClean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Biểu</a:t>
                </a:r>
                <a:r>
                  <a:rPr lang="fr-FR" sz="2000" dirty="0" smtClean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2000" dirty="0" err="1" smtClean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diễn</a:t>
                </a:r>
                <a:r>
                  <a:rPr lang="fr-FR" sz="2000" dirty="0" smtClean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: </a:t>
                </a:r>
                <a:r>
                  <a:rPr lang="fr-FR" sz="2000" dirty="0" err="1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sử</a:t>
                </a:r>
                <a:r>
                  <a:rPr lang="fr-FR" sz="2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2000" dirty="0" err="1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dụng</a:t>
                </a:r>
                <a:r>
                  <a:rPr lang="fr-FR" sz="2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2000" dirty="0" err="1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đồ</a:t>
                </a:r>
                <a:r>
                  <a:rPr lang="fr-FR" sz="2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2000" dirty="0" err="1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thị</a:t>
                </a:r>
                <a:r>
                  <a:rPr lang="fr-FR" sz="2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2000" dirty="0" err="1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chuyển</a:t>
                </a:r>
                <a:r>
                  <a:rPr lang="fr-FR" sz="2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2000" dirty="0" err="1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như</a:t>
                </a:r>
                <a:r>
                  <a:rPr lang="fr-FR" sz="2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2000" dirty="0" err="1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automat</a:t>
                </a:r>
                <a:r>
                  <a:rPr lang="fr-FR" sz="2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2000" dirty="0" err="1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hữu</a:t>
                </a:r>
                <a:r>
                  <a:rPr lang="fr-FR" sz="2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2000" dirty="0" err="1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hạn</a:t>
                </a:r>
                <a:endParaRPr lang="fr-FR" sz="2000" dirty="0">
                  <a:solidFill>
                    <a:srgbClr val="C00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8" name="Rectangl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2822" y="1412776"/>
                <a:ext cx="8496944" cy="4752528"/>
              </a:xfrm>
              <a:prstGeom prst="rect">
                <a:avLst/>
              </a:prstGeom>
              <a:blipFill>
                <a:blip r:embed="rId3"/>
                <a:stretch>
                  <a:fillRect l="-717" t="-385" r="-789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8653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>
            <a:spLocks/>
          </p:cNvSpPr>
          <p:nvPr/>
        </p:nvSpPr>
        <p:spPr>
          <a:xfrm>
            <a:off x="179512" y="188640"/>
            <a:ext cx="8820472" cy="576064"/>
          </a:xfrm>
          <a:prstGeom prst="rect">
            <a:avLst/>
          </a:prstGeom>
          <a:gradFill flip="none" rotWithShape="1">
            <a:gsLst>
              <a:gs pos="0">
                <a:srgbClr val="C4D79D">
                  <a:shade val="30000"/>
                  <a:satMod val="115000"/>
                </a:srgbClr>
              </a:gs>
              <a:gs pos="50000">
                <a:srgbClr val="C4D79D">
                  <a:shade val="67500"/>
                  <a:satMod val="115000"/>
                </a:srgbClr>
              </a:gs>
              <a:gs pos="100000">
                <a:srgbClr val="C4D79D">
                  <a:shade val="100000"/>
                  <a:satMod val="115000"/>
                </a:srgbClr>
              </a:gs>
            </a:gsLst>
            <a:lin ang="10800000" scaled="1"/>
            <a:tileRect/>
          </a:gradFill>
          <a:effectLst>
            <a:outerShdw blurRad="127000" dist="76200" dir="60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marL="531813" indent="-341313">
              <a:spcBef>
                <a:spcPct val="0"/>
              </a:spcBef>
              <a:tabLst>
                <a:tab pos="3944938" algn="r"/>
              </a:tabLst>
              <a:defRPr/>
            </a:pPr>
            <a:r>
              <a:rPr lang="fr-FR" sz="2400" b="1" dirty="0" err="1" smtClean="0">
                <a:solidFill>
                  <a:srgbClr val="C00000"/>
                </a:solidFill>
              </a:rPr>
              <a:t>Hình</a:t>
            </a:r>
            <a:r>
              <a:rPr lang="fr-FR" sz="2400" b="1" dirty="0" smtClean="0">
                <a:solidFill>
                  <a:srgbClr val="C00000"/>
                </a:solidFill>
              </a:rPr>
              <a:t> </a:t>
            </a:r>
            <a:r>
              <a:rPr lang="fr-FR" sz="2400" b="1" dirty="0" err="1" smtClean="0">
                <a:solidFill>
                  <a:srgbClr val="C00000"/>
                </a:solidFill>
              </a:rPr>
              <a:t>trạng</a:t>
            </a:r>
            <a:r>
              <a:rPr lang="fr-FR" sz="2400" b="1" dirty="0" smtClean="0">
                <a:solidFill>
                  <a:srgbClr val="C00000"/>
                </a:solidFill>
              </a:rPr>
              <a:t> </a:t>
            </a:r>
            <a:r>
              <a:rPr lang="fr-FR" sz="2400" b="1" dirty="0" err="1" smtClean="0">
                <a:solidFill>
                  <a:srgbClr val="C00000"/>
                </a:solidFill>
              </a:rPr>
              <a:t>của</a:t>
            </a:r>
            <a:r>
              <a:rPr lang="fr-FR" sz="2400" b="1" dirty="0" smtClean="0">
                <a:solidFill>
                  <a:srgbClr val="C00000"/>
                </a:solidFill>
              </a:rPr>
              <a:t> </a:t>
            </a:r>
            <a:r>
              <a:rPr lang="fr-FR" sz="2400" b="1" dirty="0" err="1" smtClean="0">
                <a:solidFill>
                  <a:srgbClr val="C00000"/>
                </a:solidFill>
              </a:rPr>
              <a:t>automat</a:t>
            </a:r>
            <a:r>
              <a:rPr lang="fr-FR" sz="2400" b="1" dirty="0" smtClean="0">
                <a:solidFill>
                  <a:srgbClr val="C00000"/>
                </a:solidFill>
              </a:rPr>
              <a:t>                     </a:t>
            </a:r>
            <a:endParaRPr lang="vi-VN" sz="2400" b="1" dirty="0" smtClean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2"/>
              <p:cNvSpPr txBox="1">
                <a:spLocks noChangeArrowheads="1"/>
              </p:cNvSpPr>
              <p:nvPr/>
            </p:nvSpPr>
            <p:spPr bwMode="auto">
              <a:xfrm>
                <a:off x="395536" y="1124744"/>
                <a:ext cx="8136904" cy="44644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marL="531813" indent="-449263" defTabSz="900113">
                  <a:spcAft>
                    <a:spcPts val="1000"/>
                  </a:spcAft>
                  <a:buClr>
                    <a:schemeClr val="accent2"/>
                  </a:buClr>
                  <a:tabLst>
                    <a:tab pos="4749800" algn="l"/>
                  </a:tabLst>
                  <a:defRPr/>
                </a:pPr>
                <a:r>
                  <a:rPr lang="fr-FR" sz="2000" dirty="0" err="1" smtClean="0">
                    <a:solidFill>
                      <a:srgbClr val="0070C0"/>
                    </a:solidFill>
                    <a:latin typeface="Arial" pitchFamily="34" charset="0"/>
                    <a:cs typeface="Arial" pitchFamily="34" charset="0"/>
                  </a:rPr>
                  <a:t>Biểu</a:t>
                </a:r>
                <a:r>
                  <a:rPr lang="fr-FR" sz="2000" dirty="0" smtClean="0">
                    <a:solidFill>
                      <a:srgbClr val="0070C0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2000" dirty="0" err="1" smtClean="0">
                    <a:solidFill>
                      <a:srgbClr val="0070C0"/>
                    </a:solidFill>
                    <a:latin typeface="Arial" pitchFamily="34" charset="0"/>
                    <a:cs typeface="Arial" pitchFamily="34" charset="0"/>
                  </a:rPr>
                  <a:t>diễn</a:t>
                </a:r>
                <a:r>
                  <a:rPr lang="fr-FR" sz="2000" dirty="0" smtClean="0">
                    <a:solidFill>
                      <a:srgbClr val="0070C0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2000" dirty="0" err="1" smtClean="0">
                    <a:solidFill>
                      <a:srgbClr val="0070C0"/>
                    </a:solidFill>
                    <a:latin typeface="Arial" pitchFamily="34" charset="0"/>
                    <a:cs typeface="Arial" pitchFamily="34" charset="0"/>
                  </a:rPr>
                  <a:t>hình</a:t>
                </a:r>
                <a:r>
                  <a:rPr lang="fr-FR" sz="2000" dirty="0" smtClean="0">
                    <a:solidFill>
                      <a:srgbClr val="0070C0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2000" dirty="0" err="1" smtClean="0">
                    <a:solidFill>
                      <a:srgbClr val="0070C0"/>
                    </a:solidFill>
                    <a:latin typeface="Arial" pitchFamily="34" charset="0"/>
                    <a:cs typeface="Arial" pitchFamily="34" charset="0"/>
                  </a:rPr>
                  <a:t>trạng</a:t>
                </a:r>
                <a:r>
                  <a:rPr lang="fr-FR" sz="2000" dirty="0" smtClean="0">
                    <a:solidFill>
                      <a:srgbClr val="0070C0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2000" dirty="0" err="1" smtClean="0">
                    <a:solidFill>
                      <a:srgbClr val="0070C0"/>
                    </a:solidFill>
                    <a:latin typeface="Arial" pitchFamily="34" charset="0"/>
                    <a:cs typeface="Arial" pitchFamily="34" charset="0"/>
                  </a:rPr>
                  <a:t>của</a:t>
                </a:r>
                <a:r>
                  <a:rPr lang="fr-FR" sz="2000" dirty="0" smtClean="0">
                    <a:solidFill>
                      <a:srgbClr val="0070C0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2000" dirty="0" err="1" smtClean="0">
                    <a:solidFill>
                      <a:srgbClr val="0070C0"/>
                    </a:solidFill>
                    <a:latin typeface="Arial" pitchFamily="34" charset="0"/>
                    <a:cs typeface="Arial" pitchFamily="34" charset="0"/>
                  </a:rPr>
                  <a:t>một</a:t>
                </a:r>
                <a:r>
                  <a:rPr lang="fr-FR" sz="2000" dirty="0" smtClean="0">
                    <a:solidFill>
                      <a:srgbClr val="0070C0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2000" dirty="0" err="1" smtClean="0">
                    <a:solidFill>
                      <a:srgbClr val="0070C0"/>
                    </a:solidFill>
                    <a:latin typeface="Arial" pitchFamily="34" charset="0"/>
                    <a:cs typeface="Arial" pitchFamily="34" charset="0"/>
                  </a:rPr>
                  <a:t>automat</a:t>
                </a:r>
                <a:r>
                  <a:rPr lang="fr-FR" sz="2000" dirty="0" smtClean="0">
                    <a:solidFill>
                      <a:srgbClr val="0070C0"/>
                    </a:solidFill>
                    <a:latin typeface="Arial" pitchFamily="34" charset="0"/>
                    <a:cs typeface="Arial" pitchFamily="34" charset="0"/>
                  </a:rPr>
                  <a:t>.</a:t>
                </a:r>
              </a:p>
              <a:p>
                <a:pPr marL="531813" indent="-449263" defTabSz="900113">
                  <a:spcAft>
                    <a:spcPts val="1000"/>
                  </a:spcAft>
                  <a:buClr>
                    <a:schemeClr val="accent2"/>
                  </a:buClr>
                  <a:tabLst>
                    <a:tab pos="4749800" algn="l"/>
                  </a:tabLst>
                  <a:defRPr/>
                </a:pPr>
                <a:r>
                  <a:rPr lang="fr-FR" sz="2000" dirty="0" smtClean="0">
                    <a:solidFill>
                      <a:srgbClr val="0070C0"/>
                    </a:solidFill>
                    <a:latin typeface="Arial" pitchFamily="34" charset="0"/>
                    <a:cs typeface="Arial" pitchFamily="34" charset="0"/>
                  </a:rPr>
                  <a:t>Là </a:t>
                </a:r>
                <a:r>
                  <a:rPr lang="fr-FR" sz="2000" dirty="0" err="1">
                    <a:solidFill>
                      <a:srgbClr val="0070C0"/>
                    </a:solidFill>
                    <a:latin typeface="Arial" pitchFamily="34" charset="0"/>
                    <a:cs typeface="Arial" pitchFamily="34" charset="0"/>
                  </a:rPr>
                  <a:t>một</a:t>
                </a:r>
                <a:r>
                  <a:rPr lang="fr-FR" sz="2000" dirty="0">
                    <a:solidFill>
                      <a:srgbClr val="0070C0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2000" dirty="0" err="1" smtClean="0">
                    <a:solidFill>
                      <a:srgbClr val="0070C0"/>
                    </a:solidFill>
                    <a:latin typeface="Arial" pitchFamily="34" charset="0"/>
                    <a:cs typeface="Arial" pitchFamily="34" charset="0"/>
                  </a:rPr>
                  <a:t>bộ</a:t>
                </a:r>
                <a:r>
                  <a:rPr lang="fr-FR" sz="2000" dirty="0" smtClean="0">
                    <a:solidFill>
                      <a:srgbClr val="0070C0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2000" dirty="0" err="1" smtClean="0">
                    <a:solidFill>
                      <a:srgbClr val="0070C0"/>
                    </a:solidFill>
                    <a:latin typeface="Arial" pitchFamily="34" charset="0"/>
                    <a:cs typeface="Arial" pitchFamily="34" charset="0"/>
                  </a:rPr>
                  <a:t>ba</a:t>
                </a:r>
                <a:r>
                  <a:rPr lang="fr-FR" sz="2000" dirty="0" smtClean="0">
                    <a:solidFill>
                      <a:srgbClr val="0070C0"/>
                    </a:solidFill>
                    <a:latin typeface="Arial" pitchFamily="34" charset="0"/>
                    <a:cs typeface="Arial" pitchFamily="34" charset="0"/>
                  </a:rPr>
                  <a:t>:</a:t>
                </a:r>
                <a:endParaRPr lang="fr-FR" sz="2000" dirty="0">
                  <a:solidFill>
                    <a:srgbClr val="0070C0"/>
                  </a:solidFill>
                  <a:latin typeface="Arial" pitchFamily="34" charset="0"/>
                  <a:cs typeface="Arial" pitchFamily="34" charset="0"/>
                </a:endParaRPr>
              </a:p>
              <a:p>
                <a:pPr indent="4763" algn="ctr" defTabSz="900113">
                  <a:spcAft>
                    <a:spcPts val="1000"/>
                  </a:spcAft>
                  <a:buClr>
                    <a:schemeClr val="accent2"/>
                  </a:buClr>
                  <a:tabLst>
                    <a:tab pos="4749800" algn="l"/>
                  </a:tabLst>
                  <a:defRPr/>
                </a:pPr>
                <a:r>
                  <a:rPr lang="fr-FR" sz="22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K = (q, </a:t>
                </a:r>
                <a14:m>
                  <m:oMath xmlns:m="http://schemas.openxmlformats.org/officeDocument/2006/math">
                    <m:r>
                      <a:rPr lang="fr-FR" sz="2200" i="1" smtClean="0">
                        <a:solidFill>
                          <a:srgbClr val="37441C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𝛼</m:t>
                    </m:r>
                  </m:oMath>
                </a14:m>
                <a:r>
                  <a:rPr lang="fr-FR" sz="22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fr-FR" sz="2200" i="1" smtClean="0">
                        <a:solidFill>
                          <a:srgbClr val="37441C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𝛽</m:t>
                    </m:r>
                  </m:oMath>
                </a14:m>
                <a:r>
                  <a:rPr lang="fr-FR" sz="22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)</a:t>
                </a:r>
              </a:p>
              <a:p>
                <a:pPr marL="531813" indent="-449263" defTabSz="900113">
                  <a:spcAft>
                    <a:spcPts val="1000"/>
                  </a:spcAft>
                  <a:buClr>
                    <a:schemeClr val="accent2"/>
                  </a:buClr>
                  <a:tabLst>
                    <a:tab pos="4749800" algn="l"/>
                  </a:tabLst>
                  <a:defRPr/>
                </a:pPr>
                <a:r>
                  <a:rPr lang="fr-FR" sz="2000" dirty="0" err="1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Trong</a:t>
                </a:r>
                <a:r>
                  <a:rPr lang="fr-FR" sz="2000" dirty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2000" dirty="0" err="1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đó</a:t>
                </a:r>
                <a:r>
                  <a:rPr lang="fr-FR" sz="2000" dirty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:</a:t>
                </a:r>
              </a:p>
              <a:p>
                <a:pPr marL="995363" indent="-449263" algn="just" defTabSz="900113">
                  <a:spcAft>
                    <a:spcPts val="1000"/>
                  </a:spcAft>
                  <a:buClr>
                    <a:schemeClr val="accent2"/>
                  </a:buClr>
                  <a:buFont typeface="Arial" panose="020B0604020202020204" pitchFamily="34" charset="0"/>
                  <a:buChar char="•"/>
                  <a:tabLst>
                    <a:tab pos="4749800" algn="l"/>
                  </a:tabLst>
                  <a:defRPr/>
                </a:pPr>
                <a:r>
                  <a:rPr lang="fr-FR" sz="2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q </a:t>
                </a:r>
                <a14:m>
                  <m:oMath xmlns:m="http://schemas.openxmlformats.org/officeDocument/2006/math">
                    <m:r>
                      <a:rPr lang="fr-FR" sz="2000" i="1">
                        <a:solidFill>
                          <a:srgbClr val="37441C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∊</m:t>
                    </m:r>
                  </m:oMath>
                </a14:m>
                <a:r>
                  <a:rPr lang="fr-FR" sz="2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 Q – </a:t>
                </a:r>
                <a:r>
                  <a:rPr lang="fr-FR" sz="2000" dirty="0" err="1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trạng</a:t>
                </a:r>
                <a:r>
                  <a:rPr lang="fr-FR" sz="2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2000" dirty="0" err="1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thái</a:t>
                </a:r>
                <a:r>
                  <a:rPr lang="fr-FR" sz="2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2000" dirty="0" err="1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của</a:t>
                </a:r>
                <a:r>
                  <a:rPr lang="fr-FR" sz="2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2000" dirty="0" err="1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bộ</a:t>
                </a:r>
                <a:r>
                  <a:rPr lang="fr-FR" sz="2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2000" dirty="0" err="1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điều</a:t>
                </a:r>
                <a:r>
                  <a:rPr lang="fr-FR" sz="2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2000" dirty="0" err="1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khiển</a:t>
                </a:r>
                <a:endParaRPr lang="fr-FR" sz="2000" dirty="0" smtClean="0">
                  <a:solidFill>
                    <a:srgbClr val="37441C"/>
                  </a:solidFill>
                  <a:latin typeface="Arial" panose="020B0604020202020204" pitchFamily="34" charset="0"/>
                  <a:ea typeface="Cambria Math"/>
                  <a:cs typeface="Arial" panose="020B0604020202020204" pitchFamily="34" charset="0"/>
                </a:endParaRPr>
              </a:p>
              <a:p>
                <a:pPr marL="995363" indent="-449263" algn="just" defTabSz="900113">
                  <a:spcAft>
                    <a:spcPts val="1000"/>
                  </a:spcAft>
                  <a:buClr>
                    <a:schemeClr val="accent2"/>
                  </a:buClr>
                  <a:buFont typeface="Arial" panose="020B0604020202020204" pitchFamily="34" charset="0"/>
                  <a:buChar char="•"/>
                  <a:tabLst>
                    <a:tab pos="4749800" algn="l"/>
                  </a:tabLst>
                  <a:defRPr/>
                </a:pPr>
                <a14:m>
                  <m:oMath xmlns:m="http://schemas.openxmlformats.org/officeDocument/2006/math">
                    <m:r>
                      <a:rPr lang="fr-FR" sz="2000" i="1">
                        <a:solidFill>
                          <a:srgbClr val="37441C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𝛼</m:t>
                    </m:r>
                  </m:oMath>
                </a14:m>
                <a:r>
                  <a:rPr lang="fr-FR" sz="2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fr-FR" sz="2000" i="1">
                        <a:solidFill>
                          <a:srgbClr val="37441C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∊</m:t>
                    </m:r>
                    <m:r>
                      <a:rPr lang="fr-FR" sz="2000" b="0" i="1" smtClean="0">
                        <a:solidFill>
                          <a:srgbClr val="37441C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 </m:t>
                    </m:r>
                  </m:oMath>
                </a14:m>
                <a:r>
                  <a:rPr lang="el-GR" sz="2000" dirty="0" smtClean="0">
                    <a:solidFill>
                      <a:srgbClr val="37441C"/>
                    </a:solidFill>
                    <a:latin typeface="Cambria Math"/>
                    <a:ea typeface="Cambria Math"/>
                    <a:cs typeface="Arial" pitchFamily="34" charset="0"/>
                  </a:rPr>
                  <a:t>Σ</a:t>
                </a:r>
                <a:r>
                  <a:rPr lang="fr-FR" sz="2000" dirty="0" smtClean="0">
                    <a:solidFill>
                      <a:srgbClr val="37441C"/>
                    </a:solidFill>
                    <a:latin typeface="Cambria Math"/>
                    <a:ea typeface="Cambria Math"/>
                    <a:cs typeface="Arial" pitchFamily="34" charset="0"/>
                  </a:rPr>
                  <a:t>* </a:t>
                </a:r>
                <a:r>
                  <a:rPr lang="fr-FR" sz="2000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– </a:t>
                </a:r>
                <a:r>
                  <a:rPr lang="fr-FR" sz="2000" dirty="0" err="1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chuỗi</a:t>
                </a:r>
                <a:r>
                  <a:rPr lang="fr-FR" sz="2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2000" dirty="0" err="1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còn</a:t>
                </a:r>
                <a:r>
                  <a:rPr lang="fr-FR" sz="2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2000" dirty="0" err="1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lại</a:t>
                </a:r>
                <a:r>
                  <a:rPr lang="fr-FR" sz="2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2000" dirty="0" err="1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của</a:t>
                </a:r>
                <a:r>
                  <a:rPr lang="fr-FR" sz="2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2000" dirty="0" err="1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băng</a:t>
                </a:r>
                <a:r>
                  <a:rPr lang="fr-FR" sz="2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2000" dirty="0" err="1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vào</a:t>
                </a:r>
                <a:endParaRPr lang="fr-FR" sz="2000" dirty="0" smtClean="0">
                  <a:solidFill>
                    <a:srgbClr val="37441C"/>
                  </a:solidFill>
                  <a:latin typeface="Arial" pitchFamily="34" charset="0"/>
                  <a:cs typeface="Arial" pitchFamily="34" charset="0"/>
                </a:endParaRPr>
              </a:p>
              <a:p>
                <a:pPr marL="995363" indent="-449263" algn="just" defTabSz="900113">
                  <a:spcAft>
                    <a:spcPts val="1000"/>
                  </a:spcAft>
                  <a:buClr>
                    <a:schemeClr val="accent2"/>
                  </a:buClr>
                  <a:buFont typeface="Arial" panose="020B0604020202020204" pitchFamily="34" charset="0"/>
                  <a:buChar char="•"/>
                  <a:tabLst>
                    <a:tab pos="4749800" algn="l"/>
                  </a:tabLst>
                  <a:defRPr/>
                </a:pPr>
                <a14:m>
                  <m:oMath xmlns:m="http://schemas.openxmlformats.org/officeDocument/2006/math">
                    <m:r>
                      <a:rPr lang="fr-FR" sz="2000" i="1">
                        <a:solidFill>
                          <a:srgbClr val="37441C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𝛽</m:t>
                    </m:r>
                  </m:oMath>
                </a14:m>
                <a:r>
                  <a:rPr lang="fr-FR" sz="2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fr-FR" sz="2000" i="1" smtClean="0">
                        <a:solidFill>
                          <a:srgbClr val="37441C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∊</m:t>
                    </m:r>
                    <m:r>
                      <a:rPr lang="fr-FR" sz="2000" b="0" i="1" smtClean="0">
                        <a:solidFill>
                          <a:srgbClr val="37441C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 </m:t>
                    </m:r>
                  </m:oMath>
                </a14:m>
                <a:r>
                  <a:rPr lang="fr-FR" sz="2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∆* </a:t>
                </a:r>
                <a:r>
                  <a:rPr lang="fr-FR" sz="2000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– </a:t>
                </a:r>
                <a:r>
                  <a:rPr lang="fr-FR" sz="2000" dirty="0" err="1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nội</a:t>
                </a:r>
                <a:r>
                  <a:rPr lang="fr-FR" sz="2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2000" dirty="0" err="1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dung</a:t>
                </a:r>
                <a:r>
                  <a:rPr lang="fr-FR" sz="2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2000" dirty="0" err="1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chứa</a:t>
                </a:r>
                <a:r>
                  <a:rPr lang="fr-FR" sz="2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2000" dirty="0" err="1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trong</a:t>
                </a:r>
                <a:r>
                  <a:rPr lang="fr-FR" sz="2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2000" dirty="0" err="1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ngăn</a:t>
                </a:r>
                <a:r>
                  <a:rPr lang="fr-FR" sz="2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2000" dirty="0" err="1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xếp</a:t>
                </a:r>
                <a:r>
                  <a:rPr lang="fr-FR" sz="2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  </a:t>
                </a:r>
              </a:p>
            </p:txBody>
          </p:sp>
        </mc:Choice>
        <mc:Fallback xmlns="">
          <p:sp>
            <p:nvSpPr>
              <p:cNvPr id="8" name="Rectangl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5536" y="1124744"/>
                <a:ext cx="8136904" cy="4464496"/>
              </a:xfrm>
              <a:prstGeom prst="rect">
                <a:avLst/>
              </a:prstGeom>
              <a:blipFill>
                <a:blip r:embed="rId3"/>
                <a:stretch>
                  <a:fillRect t="-683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9194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2"/>
              <p:cNvSpPr txBox="1">
                <a:spLocks noChangeArrowheads="1"/>
              </p:cNvSpPr>
              <p:nvPr/>
            </p:nvSpPr>
            <p:spPr bwMode="auto">
              <a:xfrm>
                <a:off x="331315" y="1052736"/>
                <a:ext cx="8640960" cy="50405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marL="1588" defTabSz="900113">
                  <a:spcAft>
                    <a:spcPts val="1000"/>
                  </a:spcAft>
                  <a:buClr>
                    <a:schemeClr val="accent2"/>
                  </a:buClr>
                  <a:tabLst>
                    <a:tab pos="4749800" algn="l"/>
                  </a:tabLst>
                  <a:defRPr/>
                </a:pPr>
                <a:r>
                  <a:rPr lang="fr-FR" sz="2000" dirty="0" smtClean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Cho </a:t>
                </a:r>
                <a:r>
                  <a:rPr lang="fr-FR" sz="2000" dirty="0" err="1" smtClean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Automat</a:t>
                </a:r>
                <a:r>
                  <a:rPr lang="fr-FR" sz="2000" dirty="0" smtClean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2000" dirty="0" err="1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đẩy</a:t>
                </a:r>
                <a:r>
                  <a:rPr lang="fr-FR" sz="2000" dirty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2000" dirty="0" err="1" smtClean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xuống</a:t>
                </a:r>
                <a:r>
                  <a:rPr lang="fr-FR" sz="2000" dirty="0" smtClean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:</a:t>
                </a:r>
                <a:endParaRPr lang="fr-FR" sz="2000" dirty="0">
                  <a:solidFill>
                    <a:srgbClr val="C00000"/>
                  </a:solidFill>
                  <a:latin typeface="Arial" pitchFamily="34" charset="0"/>
                  <a:cs typeface="Arial" pitchFamily="34" charset="0"/>
                </a:endParaRPr>
              </a:p>
              <a:p>
                <a:pPr indent="4763" algn="ctr" defTabSz="900113">
                  <a:spcBef>
                    <a:spcPts val="1200"/>
                  </a:spcBef>
                  <a:spcAft>
                    <a:spcPts val="1000"/>
                  </a:spcAft>
                  <a:buClr>
                    <a:schemeClr val="accent2"/>
                  </a:buClr>
                  <a:tabLst>
                    <a:tab pos="4749800" algn="l"/>
                  </a:tabLst>
                  <a:defRPr/>
                </a:pPr>
                <a:r>
                  <a:rPr lang="fr-FR" sz="22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M = (Q, </a:t>
                </a:r>
                <a:r>
                  <a:rPr lang="el-GR" sz="2200" dirty="0" smtClean="0">
                    <a:solidFill>
                      <a:srgbClr val="37441C"/>
                    </a:solidFill>
                    <a:latin typeface="Cambria Math"/>
                    <a:ea typeface="Cambria Math"/>
                    <a:cs typeface="Arial" pitchFamily="34" charset="0"/>
                  </a:rPr>
                  <a:t>Σ</a:t>
                </a:r>
                <a:r>
                  <a:rPr lang="fr-FR" sz="22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, </a:t>
                </a:r>
                <a:r>
                  <a:rPr lang="el-GR" sz="2200" dirty="0" smtClean="0">
                    <a:solidFill>
                      <a:srgbClr val="37441C"/>
                    </a:solidFill>
                    <a:latin typeface="Cambria Math"/>
                    <a:ea typeface="Cambria Math"/>
                    <a:cs typeface="Arial" pitchFamily="34" charset="0"/>
                  </a:rPr>
                  <a:t>Δ</a:t>
                </a:r>
                <a:r>
                  <a:rPr lang="fr-FR" sz="22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l-GR" sz="2200" i="1" smtClean="0">
                        <a:solidFill>
                          <a:srgbClr val="37441C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𝛿</m:t>
                    </m:r>
                  </m:oMath>
                </a14:m>
                <a:r>
                  <a:rPr lang="fr-FR" sz="22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, q</a:t>
                </a:r>
                <a:r>
                  <a:rPr lang="fr-FR" sz="2200" baseline="-25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0</a:t>
                </a:r>
                <a:r>
                  <a:rPr lang="fr-FR" sz="22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, z</a:t>
                </a:r>
                <a:r>
                  <a:rPr lang="fr-FR" sz="2200" baseline="-25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0</a:t>
                </a:r>
                <a:r>
                  <a:rPr lang="fr-FR" sz="22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, F)</a:t>
                </a:r>
              </a:p>
              <a:p>
                <a:pPr marL="1588" defTabSz="900113">
                  <a:spcAft>
                    <a:spcPts val="1000"/>
                  </a:spcAft>
                  <a:buClr>
                    <a:schemeClr val="accent2"/>
                  </a:buClr>
                  <a:tabLst>
                    <a:tab pos="1885950" algn="l"/>
                  </a:tabLst>
                  <a:defRPr/>
                </a:pPr>
                <a:r>
                  <a:rPr lang="fr-FR" sz="2000" dirty="0" err="1" smtClean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Và</a:t>
                </a:r>
                <a:r>
                  <a:rPr lang="fr-FR" sz="2000" dirty="0" smtClean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2000" dirty="0" err="1" smtClean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chuỗi</a:t>
                </a:r>
                <a:r>
                  <a:rPr lang="fr-FR" sz="2000" dirty="0" smtClean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:	</a:t>
                </a:r>
                <a:r>
                  <a:rPr lang="fr-FR" sz="2000" i="1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w</a:t>
                </a:r>
                <a:r>
                  <a:rPr lang="fr-FR" sz="2000" i="1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fr-FR" sz="2000" i="1">
                        <a:solidFill>
                          <a:srgbClr val="37441C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∊</m:t>
                    </m:r>
                    <m:r>
                      <a:rPr lang="fr-FR" sz="2000" b="0" i="1" smtClean="0">
                        <a:solidFill>
                          <a:srgbClr val="37441C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 </m:t>
                    </m:r>
                  </m:oMath>
                </a14:m>
                <a:r>
                  <a:rPr lang="el-GR" sz="2000" dirty="0" smtClean="0">
                    <a:solidFill>
                      <a:srgbClr val="37441C"/>
                    </a:solidFill>
                    <a:latin typeface="Cambria Math"/>
                    <a:ea typeface="Cambria Math"/>
                    <a:cs typeface="Arial" pitchFamily="34" charset="0"/>
                  </a:rPr>
                  <a:t>Σ</a:t>
                </a:r>
                <a:r>
                  <a:rPr lang="fr-FR" sz="2000" dirty="0" smtClean="0">
                    <a:solidFill>
                      <a:srgbClr val="37441C"/>
                    </a:solidFill>
                    <a:latin typeface="Cambria Math"/>
                    <a:ea typeface="Cambria Math"/>
                    <a:cs typeface="Arial" pitchFamily="34" charset="0"/>
                  </a:rPr>
                  <a:t>*</a:t>
                </a:r>
                <a:endParaRPr lang="fr-FR" sz="2000" dirty="0" smtClean="0">
                  <a:solidFill>
                    <a:srgbClr val="37441C"/>
                  </a:solidFill>
                  <a:latin typeface="Arial" pitchFamily="34" charset="0"/>
                  <a:cs typeface="Arial" pitchFamily="34" charset="0"/>
                </a:endParaRPr>
              </a:p>
              <a:p>
                <a:pPr defTabSz="900113">
                  <a:spcAft>
                    <a:spcPts val="1000"/>
                  </a:spcAft>
                  <a:buClr>
                    <a:schemeClr val="accent2"/>
                  </a:buClr>
                  <a:tabLst>
                    <a:tab pos="4749800" algn="l"/>
                  </a:tabLst>
                  <a:defRPr/>
                </a:pPr>
                <a:r>
                  <a:rPr lang="fr-FR" sz="2000" dirty="0" smtClean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Khi </a:t>
                </a:r>
                <a:r>
                  <a:rPr lang="fr-FR" sz="2000" dirty="0" err="1" smtClean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đó</a:t>
                </a:r>
                <a:r>
                  <a:rPr lang="fr-FR" sz="2000" dirty="0" smtClean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 M </a:t>
                </a:r>
                <a:r>
                  <a:rPr lang="fr-FR" sz="2000" dirty="0" err="1" smtClean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gọi</a:t>
                </a:r>
                <a:r>
                  <a:rPr lang="fr-FR" sz="2000" dirty="0" smtClean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 là </a:t>
                </a:r>
                <a:r>
                  <a:rPr lang="fr-FR" sz="2000" dirty="0" err="1" smtClean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đoán</a:t>
                </a:r>
                <a:r>
                  <a:rPr lang="fr-FR" sz="2000" dirty="0" smtClean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2000" dirty="0" err="1" smtClean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nhận</a:t>
                </a:r>
                <a:r>
                  <a:rPr lang="fr-FR" sz="2000" dirty="0" smtClean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2000" dirty="0" err="1" smtClean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chuỗi</a:t>
                </a:r>
                <a:r>
                  <a:rPr lang="fr-FR" sz="2000" dirty="0" smtClean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2000" i="1" dirty="0" smtClean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w</a:t>
                </a:r>
                <a:r>
                  <a:rPr lang="fr-FR" sz="2000" dirty="0" smtClean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2000" dirty="0" err="1" smtClean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theo</a:t>
                </a:r>
                <a:r>
                  <a:rPr lang="fr-FR" sz="2000" dirty="0" smtClean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2000" dirty="0" err="1" smtClean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trạng</a:t>
                </a:r>
                <a:r>
                  <a:rPr lang="fr-FR" sz="2000" dirty="0" smtClean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2000" dirty="0" err="1" smtClean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thái</a:t>
                </a:r>
                <a:r>
                  <a:rPr lang="fr-FR" sz="2000" dirty="0" smtClean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2000" dirty="0" err="1" smtClean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kết</a:t>
                </a:r>
                <a:r>
                  <a:rPr lang="fr-FR" sz="2000" dirty="0" smtClean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2000" dirty="0" err="1" smtClean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thúc</a:t>
                </a:r>
                <a:r>
                  <a:rPr lang="fr-FR" sz="2000" dirty="0" smtClean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2000" dirty="0" err="1" smtClean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nếu</a:t>
                </a:r>
                <a:r>
                  <a:rPr lang="fr-FR" sz="2000" dirty="0" smtClean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2000" dirty="0" err="1" smtClean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tồn</a:t>
                </a:r>
                <a:r>
                  <a:rPr lang="fr-FR" sz="2000" dirty="0" smtClean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2000" dirty="0" err="1" smtClean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tại</a:t>
                </a:r>
                <a:r>
                  <a:rPr lang="fr-FR" sz="2000" dirty="0" smtClean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2000" dirty="0" err="1" smtClean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dãy</a:t>
                </a:r>
                <a:r>
                  <a:rPr lang="fr-FR" sz="2000" dirty="0" smtClean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2000" dirty="0" err="1" smtClean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hữu</a:t>
                </a:r>
                <a:r>
                  <a:rPr lang="fr-FR" sz="2000" dirty="0" smtClean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2000" dirty="0" err="1" smtClean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hạn</a:t>
                </a:r>
                <a:r>
                  <a:rPr lang="fr-FR" sz="2000" dirty="0" smtClean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2000" dirty="0" err="1" smtClean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các</a:t>
                </a:r>
                <a:r>
                  <a:rPr lang="fr-FR" sz="2000" dirty="0" smtClean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2000" dirty="0" err="1" smtClean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hình</a:t>
                </a:r>
                <a:r>
                  <a:rPr lang="fr-FR" sz="2000" dirty="0" smtClean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2000" dirty="0" err="1" smtClean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trạng</a:t>
                </a:r>
                <a:r>
                  <a:rPr lang="fr-FR" sz="2000" dirty="0" smtClean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:             </a:t>
                </a:r>
                <a:r>
                  <a:rPr lang="fr-FR" sz="2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K</a:t>
                </a:r>
                <a:r>
                  <a:rPr lang="fr-FR" sz="2000" baseline="-25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0</a:t>
                </a:r>
                <a:r>
                  <a:rPr lang="fr-FR" sz="2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 K</a:t>
                </a:r>
                <a:r>
                  <a:rPr lang="fr-FR" sz="2000" baseline="-25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1</a:t>
                </a:r>
                <a:r>
                  <a:rPr lang="fr-FR" sz="2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 K</a:t>
                </a:r>
                <a:r>
                  <a:rPr lang="fr-FR" sz="2000" baseline="-25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2</a:t>
                </a:r>
                <a:r>
                  <a:rPr lang="fr-FR" sz="2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... </a:t>
                </a:r>
                <a:r>
                  <a:rPr lang="fr-FR" sz="2000" dirty="0" err="1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K</a:t>
                </a:r>
                <a:r>
                  <a:rPr lang="fr-FR" sz="2000" baseline="-25000" dirty="0" err="1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n</a:t>
                </a:r>
                <a:endParaRPr lang="fr-FR" sz="2000" baseline="-25000" dirty="0" smtClean="0">
                  <a:solidFill>
                    <a:srgbClr val="37441C"/>
                  </a:solidFill>
                  <a:latin typeface="Arial" pitchFamily="34" charset="0"/>
                  <a:cs typeface="Arial" pitchFamily="34" charset="0"/>
                </a:endParaRPr>
              </a:p>
              <a:p>
                <a:pPr marL="1588" defTabSz="900113">
                  <a:spcAft>
                    <a:spcPts val="1000"/>
                  </a:spcAft>
                  <a:buClr>
                    <a:schemeClr val="accent2"/>
                  </a:buClr>
                  <a:tabLst>
                    <a:tab pos="4749800" algn="l"/>
                  </a:tabLst>
                  <a:defRPr/>
                </a:pPr>
                <a:r>
                  <a:rPr lang="fr-FR" sz="2000" dirty="0" smtClean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Sao </a:t>
                </a:r>
                <a:r>
                  <a:rPr lang="fr-FR" sz="2000" dirty="0" err="1" smtClean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cho</a:t>
                </a:r>
                <a:r>
                  <a:rPr lang="fr-FR" sz="2000" dirty="0" smtClean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:</a:t>
                </a:r>
              </a:p>
              <a:p>
                <a:pPr marL="995363" indent="-449263" algn="just" defTabSz="900113">
                  <a:spcAft>
                    <a:spcPts val="1000"/>
                  </a:spcAft>
                  <a:buClr>
                    <a:schemeClr val="accent2"/>
                  </a:buClr>
                  <a:buFont typeface="Arial" panose="020B0604020202020204" pitchFamily="34" charset="0"/>
                  <a:buChar char="•"/>
                  <a:tabLst>
                    <a:tab pos="4749800" algn="l"/>
                  </a:tabLst>
                  <a:defRPr/>
                </a:pPr>
                <a:r>
                  <a:rPr lang="fr-FR" sz="2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K</a:t>
                </a:r>
                <a:r>
                  <a:rPr lang="fr-FR" sz="2000" baseline="-25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0</a:t>
                </a:r>
                <a:r>
                  <a:rPr lang="fr-FR" sz="2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 = (q</a:t>
                </a:r>
                <a:r>
                  <a:rPr lang="fr-FR" sz="2000" baseline="-25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0</a:t>
                </a:r>
                <a:r>
                  <a:rPr lang="fr-FR" sz="2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, </a:t>
                </a:r>
                <a:r>
                  <a:rPr lang="fr-FR" sz="2000" i="1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w</a:t>
                </a:r>
                <a:r>
                  <a:rPr lang="fr-FR" sz="2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, z</a:t>
                </a:r>
                <a:r>
                  <a:rPr lang="fr-FR" sz="2000" baseline="-25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0</a:t>
                </a:r>
                <a:r>
                  <a:rPr lang="fr-FR" sz="2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) </a:t>
                </a:r>
                <a:r>
                  <a:rPr lang="fr-FR" sz="2000" dirty="0" err="1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gọi</a:t>
                </a:r>
                <a:r>
                  <a:rPr lang="fr-FR" sz="2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 là </a:t>
                </a:r>
                <a:r>
                  <a:rPr lang="fr-FR" sz="2000" dirty="0" err="1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hình</a:t>
                </a:r>
                <a:r>
                  <a:rPr lang="fr-FR" sz="2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2000" dirty="0" err="1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trạng</a:t>
                </a:r>
                <a:r>
                  <a:rPr lang="fr-FR" sz="2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2000" dirty="0" err="1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đầu</a:t>
                </a:r>
                <a:endParaRPr lang="fr-FR" sz="2000" dirty="0" smtClean="0">
                  <a:solidFill>
                    <a:srgbClr val="37441C"/>
                  </a:solidFill>
                  <a:latin typeface="Arial" pitchFamily="34" charset="0"/>
                  <a:cs typeface="Arial" pitchFamily="34" charset="0"/>
                </a:endParaRPr>
              </a:p>
              <a:p>
                <a:pPr marL="995363" indent="-449263" algn="just" defTabSz="900113">
                  <a:spcAft>
                    <a:spcPts val="1000"/>
                  </a:spcAft>
                  <a:buClr>
                    <a:schemeClr val="accent2"/>
                  </a:buClr>
                  <a:buFont typeface="Arial" panose="020B0604020202020204" pitchFamily="34" charset="0"/>
                  <a:buChar char="•"/>
                  <a:tabLst>
                    <a:tab pos="4749800" algn="l"/>
                  </a:tabLst>
                  <a:defRPr/>
                </a:pPr>
                <a:r>
                  <a:rPr lang="fr-FR" sz="2000" dirty="0" err="1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K</a:t>
                </a:r>
                <a:r>
                  <a:rPr lang="fr-FR" sz="2000" baseline="-25000" dirty="0" err="1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n</a:t>
                </a:r>
                <a:r>
                  <a:rPr lang="fr-FR" sz="2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2000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= </a:t>
                </a:r>
                <a:r>
                  <a:rPr lang="fr-FR" sz="2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(p,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000" i="1">
                        <a:solidFill>
                          <a:srgbClr val="37441C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ε</m:t>
                    </m:r>
                  </m:oMath>
                </a14:m>
                <a:r>
                  <a:rPr lang="fr-FR" sz="2000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fr-FR" sz="2000" i="1" smtClean="0">
                        <a:solidFill>
                          <a:srgbClr val="37441C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𝛾</m:t>
                    </m:r>
                  </m:oMath>
                </a14:m>
                <a:r>
                  <a:rPr lang="fr-FR" sz="2000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) </a:t>
                </a:r>
                <a:r>
                  <a:rPr lang="fr-FR" sz="2000" dirty="0" err="1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với</a:t>
                </a:r>
                <a:r>
                  <a:rPr lang="fr-FR" sz="2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 p</a:t>
                </a:r>
                <a14:m>
                  <m:oMath xmlns:m="http://schemas.openxmlformats.org/officeDocument/2006/math">
                    <m:r>
                      <a:rPr lang="fr-FR" sz="2000" b="0" i="0" smtClean="0">
                        <a:solidFill>
                          <a:srgbClr val="37441C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 </m:t>
                    </m:r>
                    <m:r>
                      <a:rPr lang="fr-FR" sz="2000" i="1">
                        <a:solidFill>
                          <a:srgbClr val="37441C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∊</m:t>
                    </m:r>
                  </m:oMath>
                </a14:m>
                <a:r>
                  <a:rPr lang="fr-FR" sz="2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 F, </a:t>
                </a:r>
                <a:r>
                  <a:rPr lang="fr-FR" sz="2000" dirty="0" err="1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gọi</a:t>
                </a:r>
                <a:r>
                  <a:rPr lang="fr-FR" sz="2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2000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là </a:t>
                </a:r>
                <a:r>
                  <a:rPr lang="fr-FR" sz="2000" dirty="0" err="1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hình</a:t>
                </a:r>
                <a:r>
                  <a:rPr lang="fr-FR" sz="2000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2000" dirty="0" err="1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trạng</a:t>
                </a:r>
                <a:r>
                  <a:rPr lang="fr-FR" sz="2000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2000" dirty="0" err="1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kết</a:t>
                </a:r>
                <a:r>
                  <a:rPr lang="fr-FR" sz="2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2000" dirty="0" err="1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thúc</a:t>
                </a:r>
                <a:endParaRPr lang="fr-FR" sz="2000" dirty="0" smtClean="0">
                  <a:solidFill>
                    <a:srgbClr val="37441C"/>
                  </a:solidFill>
                  <a:latin typeface="Arial" pitchFamily="34" charset="0"/>
                  <a:cs typeface="Arial" pitchFamily="34" charset="0"/>
                </a:endParaRPr>
              </a:p>
              <a:p>
                <a:pPr marL="995363" indent="-449263" algn="just" defTabSz="900113">
                  <a:spcAft>
                    <a:spcPts val="1000"/>
                  </a:spcAft>
                  <a:buClr>
                    <a:schemeClr val="accent2"/>
                  </a:buClr>
                  <a:buFont typeface="Arial" panose="020B0604020202020204" pitchFamily="34" charset="0"/>
                  <a:buChar char="•"/>
                  <a:tabLst>
                    <a:tab pos="4749800" algn="l"/>
                  </a:tabLst>
                  <a:defRPr/>
                </a:pPr>
                <a:r>
                  <a:rPr lang="fr-FR" sz="2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K</a:t>
                </a:r>
                <a:r>
                  <a:rPr lang="fr-FR" sz="2000" baseline="-25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0</a:t>
                </a:r>
                <a:r>
                  <a:rPr lang="fr-FR" sz="2000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 → </a:t>
                </a:r>
                <a:r>
                  <a:rPr lang="fr-FR" sz="2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K</a:t>
                </a:r>
                <a:r>
                  <a:rPr lang="fr-FR" sz="2000" baseline="-25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1</a:t>
                </a:r>
                <a:r>
                  <a:rPr lang="fr-FR" sz="2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2000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→ </a:t>
                </a:r>
                <a:r>
                  <a:rPr lang="fr-FR" sz="2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K</a:t>
                </a:r>
                <a:r>
                  <a:rPr lang="fr-FR" sz="2000" baseline="-25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2 </a:t>
                </a:r>
                <a:r>
                  <a:rPr lang="fr-FR" sz="2000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→ </a:t>
                </a:r>
                <a:r>
                  <a:rPr lang="fr-FR" sz="2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... </a:t>
                </a:r>
                <a:r>
                  <a:rPr lang="fr-FR" sz="2000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→ </a:t>
                </a:r>
                <a:r>
                  <a:rPr lang="fr-FR" sz="2000" dirty="0" err="1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K</a:t>
                </a:r>
                <a:r>
                  <a:rPr lang="fr-FR" sz="2000" baseline="-25000" dirty="0" err="1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n</a:t>
                </a:r>
                <a:endParaRPr lang="fr-FR" sz="2000" baseline="-25000" dirty="0" smtClean="0">
                  <a:solidFill>
                    <a:srgbClr val="37441C"/>
                  </a:solidFill>
                  <a:latin typeface="Arial" pitchFamily="34" charset="0"/>
                  <a:cs typeface="Arial" pitchFamily="34" charset="0"/>
                </a:endParaRPr>
              </a:p>
              <a:p>
                <a:pPr marL="1588" defTabSz="900113">
                  <a:spcAft>
                    <a:spcPts val="1000"/>
                  </a:spcAft>
                  <a:buClr>
                    <a:schemeClr val="accent2"/>
                  </a:buClr>
                  <a:tabLst>
                    <a:tab pos="4749800" algn="l"/>
                  </a:tabLst>
                  <a:defRPr/>
                </a:pPr>
                <a:r>
                  <a:rPr lang="fr-FR" sz="2000" dirty="0" err="1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Và</a:t>
                </a:r>
                <a:r>
                  <a:rPr lang="fr-FR" sz="2000" dirty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2000" dirty="0" err="1" smtClean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ngôn</a:t>
                </a:r>
                <a:r>
                  <a:rPr lang="fr-FR" sz="2000" dirty="0" smtClean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2000" dirty="0" err="1" smtClean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ngữ</a:t>
                </a:r>
                <a:r>
                  <a:rPr lang="fr-FR" sz="2000" dirty="0" smtClean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2000" dirty="0" err="1" smtClean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được</a:t>
                </a:r>
                <a:r>
                  <a:rPr lang="fr-FR" sz="2000" dirty="0" smtClean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2000" dirty="0" err="1" smtClean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đoán</a:t>
                </a:r>
                <a:r>
                  <a:rPr lang="fr-FR" sz="2000" dirty="0" smtClean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2000" dirty="0" err="1" smtClean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nhận</a:t>
                </a:r>
                <a:r>
                  <a:rPr lang="fr-FR" sz="2000" dirty="0" smtClean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2000" dirty="0" err="1" smtClean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theo</a:t>
                </a:r>
                <a:r>
                  <a:rPr lang="fr-FR" sz="2000" dirty="0" smtClean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2000" dirty="0" err="1" smtClean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tập</a:t>
                </a:r>
                <a:r>
                  <a:rPr lang="fr-FR" sz="2000" dirty="0" smtClean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2000" dirty="0" err="1" smtClean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trạng</a:t>
                </a:r>
                <a:r>
                  <a:rPr lang="fr-FR" sz="2000" dirty="0" smtClean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2000" dirty="0" err="1" smtClean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thái</a:t>
                </a:r>
                <a:r>
                  <a:rPr lang="fr-FR" sz="2000" dirty="0" smtClean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2000" dirty="0" err="1" smtClean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kết</a:t>
                </a:r>
                <a:r>
                  <a:rPr lang="fr-FR" sz="2000" dirty="0" smtClean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2000" dirty="0" err="1" smtClean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thúc</a:t>
                </a:r>
                <a:r>
                  <a:rPr lang="fr-FR" sz="2000" dirty="0" smtClean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:</a:t>
                </a:r>
                <a:endParaRPr lang="fr-FR" sz="2000" dirty="0">
                  <a:solidFill>
                    <a:srgbClr val="C00000"/>
                  </a:solidFill>
                  <a:latin typeface="Arial" pitchFamily="34" charset="0"/>
                  <a:cs typeface="Arial" pitchFamily="34" charset="0"/>
                </a:endParaRPr>
              </a:p>
              <a:p>
                <a:pPr algn="ctr" defTabSz="900113">
                  <a:spcAft>
                    <a:spcPts val="1000"/>
                  </a:spcAft>
                  <a:buClr>
                    <a:schemeClr val="accent2"/>
                  </a:buClr>
                  <a:tabLst>
                    <a:tab pos="4749800" algn="l"/>
                  </a:tabLst>
                  <a:defRPr/>
                </a:pPr>
                <a:r>
                  <a:rPr lang="fr-FR" sz="2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T(M) </a:t>
                </a:r>
                <a:r>
                  <a:rPr lang="fr-FR" sz="2000" i="1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= </a:t>
                </a:r>
                <a:r>
                  <a:rPr lang="fr-FR" sz="2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{</a:t>
                </a:r>
                <a:r>
                  <a:rPr lang="fr-FR" sz="2000" i="1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w </a:t>
                </a:r>
                <a14:m>
                  <m:oMath xmlns:m="http://schemas.openxmlformats.org/officeDocument/2006/math">
                    <m:r>
                      <a:rPr lang="fr-FR" sz="2000" i="1">
                        <a:solidFill>
                          <a:srgbClr val="37441C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∊</m:t>
                    </m:r>
                  </m:oMath>
                </a14:m>
                <a:r>
                  <a:rPr lang="fr-FR" sz="2000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l-GR" sz="2000" dirty="0">
                    <a:solidFill>
                      <a:srgbClr val="37441C"/>
                    </a:solidFill>
                    <a:latin typeface="Cambria Math"/>
                    <a:ea typeface="Cambria Math"/>
                    <a:cs typeface="Arial" pitchFamily="34" charset="0"/>
                  </a:rPr>
                  <a:t>Σ</a:t>
                </a:r>
                <a:r>
                  <a:rPr lang="fr-FR" sz="2000" dirty="0" smtClean="0">
                    <a:solidFill>
                      <a:srgbClr val="37441C"/>
                    </a:solidFill>
                    <a:latin typeface="Cambria Math"/>
                    <a:ea typeface="Cambria Math"/>
                    <a:cs typeface="Arial" pitchFamily="34" charset="0"/>
                  </a:rPr>
                  <a:t>* </a:t>
                </a:r>
                <a:r>
                  <a:rPr lang="fr-FR" sz="2000" dirty="0" err="1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và</a:t>
                </a:r>
                <a:r>
                  <a:rPr lang="fr-FR" sz="2000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2000" i="1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w</a:t>
                </a:r>
                <a:r>
                  <a:rPr lang="fr-FR" sz="2000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2000" dirty="0" err="1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được</a:t>
                </a:r>
                <a:r>
                  <a:rPr lang="fr-FR" sz="2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2000" dirty="0" err="1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đoán</a:t>
                </a:r>
                <a:r>
                  <a:rPr lang="fr-FR" sz="2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2000" dirty="0" err="1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nhận</a:t>
                </a:r>
                <a:r>
                  <a:rPr lang="fr-FR" sz="2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2000" dirty="0" err="1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theo</a:t>
                </a:r>
                <a:r>
                  <a:rPr lang="fr-FR" sz="2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2000" dirty="0" err="1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trạng</a:t>
                </a:r>
                <a:r>
                  <a:rPr lang="fr-FR" sz="2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2000" dirty="0" err="1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thái</a:t>
                </a:r>
                <a:r>
                  <a:rPr lang="fr-FR" sz="2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2000" dirty="0" err="1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kết</a:t>
                </a:r>
                <a:r>
                  <a:rPr lang="fr-FR" sz="2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2000" dirty="0" err="1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thúc</a:t>
                </a:r>
                <a:r>
                  <a:rPr lang="fr-FR" sz="2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}</a:t>
                </a:r>
                <a:endParaRPr lang="fr-FR" sz="2000" dirty="0">
                  <a:solidFill>
                    <a:srgbClr val="37441C"/>
                  </a:solidFill>
                  <a:latin typeface="Arial" pitchFamily="34" charset="0"/>
                  <a:cs typeface="Arial" pitchFamily="34" charset="0"/>
                </a:endParaRPr>
              </a:p>
              <a:p>
                <a:pPr marL="995363" indent="-449263" algn="just" defTabSz="900113">
                  <a:spcAft>
                    <a:spcPts val="1000"/>
                  </a:spcAft>
                  <a:buClr>
                    <a:schemeClr val="accent2"/>
                  </a:buClr>
                  <a:buFont typeface="Arial" panose="020B0604020202020204" pitchFamily="34" charset="0"/>
                  <a:buChar char="•"/>
                  <a:tabLst>
                    <a:tab pos="4749800" algn="l"/>
                  </a:tabLst>
                  <a:defRPr/>
                </a:pPr>
                <a:endParaRPr lang="fr-FR" sz="2000" dirty="0" smtClean="0">
                  <a:solidFill>
                    <a:srgbClr val="37441C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8" name="Rectangl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31315" y="1052736"/>
                <a:ext cx="8640960" cy="5040560"/>
              </a:xfrm>
              <a:prstGeom prst="rect">
                <a:avLst/>
              </a:prstGeom>
              <a:blipFill>
                <a:blip r:embed="rId3"/>
                <a:stretch>
                  <a:fillRect l="-705" t="-605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itle 1"/>
          <p:cNvSpPr txBox="1">
            <a:spLocks/>
          </p:cNvSpPr>
          <p:nvPr/>
        </p:nvSpPr>
        <p:spPr>
          <a:xfrm>
            <a:off x="262283" y="188640"/>
            <a:ext cx="8676456" cy="720080"/>
          </a:xfrm>
          <a:prstGeom prst="rect">
            <a:avLst/>
          </a:prstGeom>
          <a:gradFill flip="none" rotWithShape="1">
            <a:gsLst>
              <a:gs pos="0">
                <a:srgbClr val="C4D79D">
                  <a:shade val="30000"/>
                  <a:satMod val="115000"/>
                </a:srgbClr>
              </a:gs>
              <a:gs pos="50000">
                <a:srgbClr val="C4D79D">
                  <a:shade val="67500"/>
                  <a:satMod val="115000"/>
                </a:srgbClr>
              </a:gs>
              <a:gs pos="100000">
                <a:srgbClr val="C4D79D">
                  <a:shade val="100000"/>
                  <a:satMod val="115000"/>
                </a:srgbClr>
              </a:gs>
            </a:gsLst>
            <a:lin ang="10800000" scaled="1"/>
            <a:tileRect/>
          </a:gradFill>
          <a:effectLst>
            <a:outerShdw blurRad="127000" dist="76200" dir="60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marL="531813" indent="-341313">
              <a:spcBef>
                <a:spcPct val="0"/>
              </a:spcBef>
              <a:tabLst>
                <a:tab pos="3944938" algn="r"/>
              </a:tabLst>
              <a:defRPr/>
            </a:pPr>
            <a:r>
              <a:rPr lang="fr-FR" b="1" dirty="0" err="1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Automat</a:t>
            </a:r>
            <a:r>
              <a:rPr lang="fr-FR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b="1" dirty="0" err="1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đẩy</a:t>
            </a:r>
            <a:r>
              <a:rPr lang="fr-FR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b="1" dirty="0" err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xuống</a:t>
            </a:r>
            <a:r>
              <a:rPr lang="fr-FR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&amp; </a:t>
            </a:r>
            <a:r>
              <a:rPr lang="fr-FR" b="1" dirty="0" err="1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văn</a:t>
            </a:r>
            <a:r>
              <a:rPr lang="fr-FR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b="1" dirty="0" err="1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phạm</a:t>
            </a:r>
            <a:r>
              <a:rPr lang="fr-FR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phi </a:t>
            </a:r>
            <a:r>
              <a:rPr lang="fr-FR" b="1" dirty="0" err="1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ngữ</a:t>
            </a:r>
            <a:r>
              <a:rPr lang="fr-FR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b="1" dirty="0" err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cảnh</a:t>
            </a:r>
            <a:endParaRPr lang="fr-FR" b="1" dirty="0" smtClean="0">
              <a:solidFill>
                <a:srgbClr val="C00000"/>
              </a:solidFill>
            </a:endParaRPr>
          </a:p>
          <a:p>
            <a:pPr marL="531813" indent="-341313">
              <a:spcBef>
                <a:spcPct val="0"/>
              </a:spcBef>
              <a:tabLst>
                <a:tab pos="3944938" algn="r"/>
              </a:tabLst>
              <a:defRPr/>
            </a:pPr>
            <a:r>
              <a:rPr lang="fr-FR" b="1" dirty="0" err="1" smtClean="0">
                <a:solidFill>
                  <a:srgbClr val="C00000"/>
                </a:solidFill>
              </a:rPr>
              <a:t>Định</a:t>
            </a:r>
            <a:r>
              <a:rPr lang="fr-FR" b="1" dirty="0" smtClean="0">
                <a:solidFill>
                  <a:srgbClr val="C00000"/>
                </a:solidFill>
              </a:rPr>
              <a:t> </a:t>
            </a:r>
            <a:r>
              <a:rPr lang="fr-FR" b="1" dirty="0" err="1" smtClean="0">
                <a:solidFill>
                  <a:srgbClr val="C00000"/>
                </a:solidFill>
              </a:rPr>
              <a:t>nghĩa</a:t>
            </a:r>
            <a:r>
              <a:rPr lang="fr-FR" b="1" dirty="0" smtClean="0">
                <a:solidFill>
                  <a:srgbClr val="C00000"/>
                </a:solidFill>
              </a:rPr>
              <a:t> 1</a:t>
            </a:r>
            <a:endParaRPr lang="vi-VN" b="1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0613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2"/>
              <p:cNvSpPr txBox="1">
                <a:spLocks noChangeArrowheads="1"/>
              </p:cNvSpPr>
              <p:nvPr/>
            </p:nvSpPr>
            <p:spPr bwMode="auto">
              <a:xfrm>
                <a:off x="125760" y="1052736"/>
                <a:ext cx="8712968" cy="49685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marL="531813" indent="-449263" defTabSz="900113">
                  <a:spcAft>
                    <a:spcPts val="1000"/>
                  </a:spcAft>
                  <a:buClr>
                    <a:schemeClr val="accent2"/>
                  </a:buClr>
                  <a:tabLst>
                    <a:tab pos="4749800" algn="l"/>
                  </a:tabLst>
                  <a:defRPr/>
                </a:pPr>
                <a:r>
                  <a:rPr lang="fr-FR" sz="2000" dirty="0" smtClean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Cho </a:t>
                </a:r>
                <a:r>
                  <a:rPr lang="fr-FR" sz="2000" dirty="0" err="1" smtClean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Automat</a:t>
                </a:r>
                <a:r>
                  <a:rPr lang="fr-FR" sz="2000" dirty="0" smtClean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2000" dirty="0" err="1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đẩy</a:t>
                </a:r>
                <a:r>
                  <a:rPr lang="fr-FR" sz="2000" dirty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2000" dirty="0" err="1" smtClean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xuống</a:t>
                </a:r>
                <a:r>
                  <a:rPr lang="fr-FR" sz="2000" dirty="0" smtClean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:</a:t>
                </a:r>
                <a:endParaRPr lang="fr-FR" sz="2000" dirty="0">
                  <a:solidFill>
                    <a:srgbClr val="C00000"/>
                  </a:solidFill>
                  <a:latin typeface="Arial" pitchFamily="34" charset="0"/>
                  <a:cs typeface="Arial" pitchFamily="34" charset="0"/>
                </a:endParaRPr>
              </a:p>
              <a:p>
                <a:pPr indent="4763" algn="ctr" defTabSz="900113">
                  <a:spcBef>
                    <a:spcPts val="1200"/>
                  </a:spcBef>
                  <a:spcAft>
                    <a:spcPts val="1000"/>
                  </a:spcAft>
                  <a:buClr>
                    <a:schemeClr val="accent2"/>
                  </a:buClr>
                  <a:tabLst>
                    <a:tab pos="4749800" algn="l"/>
                  </a:tabLst>
                  <a:defRPr/>
                </a:pPr>
                <a:r>
                  <a:rPr lang="fr-FR" sz="22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M = (Q, </a:t>
                </a:r>
                <a:r>
                  <a:rPr lang="el-GR" sz="2200" dirty="0" smtClean="0">
                    <a:solidFill>
                      <a:srgbClr val="37441C"/>
                    </a:solidFill>
                    <a:latin typeface="Cambria Math"/>
                    <a:ea typeface="Cambria Math"/>
                    <a:cs typeface="Arial" pitchFamily="34" charset="0"/>
                  </a:rPr>
                  <a:t>Σ</a:t>
                </a:r>
                <a:r>
                  <a:rPr lang="fr-FR" sz="22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, </a:t>
                </a:r>
                <a:r>
                  <a:rPr lang="el-GR" sz="2200" dirty="0" smtClean="0">
                    <a:solidFill>
                      <a:srgbClr val="37441C"/>
                    </a:solidFill>
                    <a:latin typeface="Cambria Math"/>
                    <a:ea typeface="Cambria Math"/>
                    <a:cs typeface="Arial" pitchFamily="34" charset="0"/>
                  </a:rPr>
                  <a:t>Δ</a:t>
                </a:r>
                <a:r>
                  <a:rPr lang="fr-FR" sz="22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l-GR" sz="2200" i="1" smtClean="0">
                        <a:solidFill>
                          <a:srgbClr val="37441C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𝛿</m:t>
                    </m:r>
                  </m:oMath>
                </a14:m>
                <a:r>
                  <a:rPr lang="fr-FR" sz="22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, q</a:t>
                </a:r>
                <a:r>
                  <a:rPr lang="fr-FR" sz="2200" baseline="-25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0</a:t>
                </a:r>
                <a:r>
                  <a:rPr lang="fr-FR" sz="22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, z</a:t>
                </a:r>
                <a:r>
                  <a:rPr lang="fr-FR" sz="2200" baseline="-25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0</a:t>
                </a:r>
                <a:r>
                  <a:rPr lang="fr-FR" sz="22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, F)</a:t>
                </a:r>
              </a:p>
              <a:p>
                <a:pPr marL="531813" indent="-449263" defTabSz="900113">
                  <a:spcAft>
                    <a:spcPts val="1000"/>
                  </a:spcAft>
                  <a:buClr>
                    <a:schemeClr val="accent2"/>
                  </a:buClr>
                  <a:tabLst>
                    <a:tab pos="1885950" algn="l"/>
                  </a:tabLst>
                  <a:defRPr/>
                </a:pPr>
                <a:r>
                  <a:rPr lang="fr-FR" sz="2000" dirty="0" err="1" smtClean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Và</a:t>
                </a:r>
                <a:r>
                  <a:rPr lang="fr-FR" sz="2000" dirty="0" smtClean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2000" dirty="0" err="1" smtClean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chuỗi</a:t>
                </a:r>
                <a:r>
                  <a:rPr lang="fr-FR" sz="2000" dirty="0" smtClean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:	</a:t>
                </a:r>
                <a:r>
                  <a:rPr lang="fr-FR" sz="2000" i="1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w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solidFill>
                          <a:srgbClr val="37441C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 </m:t>
                    </m:r>
                    <m:r>
                      <a:rPr lang="fr-FR" sz="2000" i="1">
                        <a:solidFill>
                          <a:srgbClr val="37441C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∊</m:t>
                    </m:r>
                  </m:oMath>
                </a14:m>
                <a:r>
                  <a:rPr lang="fr-FR" sz="2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l-GR" sz="2000" dirty="0" smtClean="0">
                    <a:solidFill>
                      <a:srgbClr val="37441C"/>
                    </a:solidFill>
                    <a:latin typeface="Cambria Math"/>
                    <a:ea typeface="Cambria Math"/>
                    <a:cs typeface="Arial" pitchFamily="34" charset="0"/>
                  </a:rPr>
                  <a:t>Σ</a:t>
                </a:r>
                <a:r>
                  <a:rPr lang="fr-FR" sz="2000" dirty="0" smtClean="0">
                    <a:solidFill>
                      <a:srgbClr val="37441C"/>
                    </a:solidFill>
                    <a:latin typeface="Cambria Math"/>
                    <a:ea typeface="Cambria Math"/>
                    <a:cs typeface="Arial" pitchFamily="34" charset="0"/>
                  </a:rPr>
                  <a:t>*</a:t>
                </a:r>
                <a:endParaRPr lang="fr-FR" sz="2000" dirty="0" smtClean="0">
                  <a:solidFill>
                    <a:srgbClr val="37441C"/>
                  </a:solidFill>
                  <a:latin typeface="Arial" pitchFamily="34" charset="0"/>
                  <a:cs typeface="Arial" pitchFamily="34" charset="0"/>
                </a:endParaRPr>
              </a:p>
              <a:p>
                <a:pPr marL="92075" indent="-9525" defTabSz="900113">
                  <a:spcAft>
                    <a:spcPts val="1000"/>
                  </a:spcAft>
                  <a:buClr>
                    <a:schemeClr val="accent2"/>
                  </a:buClr>
                  <a:tabLst>
                    <a:tab pos="4749800" algn="l"/>
                  </a:tabLst>
                  <a:defRPr/>
                </a:pPr>
                <a:r>
                  <a:rPr lang="fr-FR" sz="2000" dirty="0" smtClean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Khi </a:t>
                </a:r>
                <a:r>
                  <a:rPr lang="fr-FR" sz="2000" dirty="0" err="1" smtClean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đó</a:t>
                </a:r>
                <a:r>
                  <a:rPr lang="fr-FR" sz="2000" dirty="0" smtClean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 M </a:t>
                </a:r>
                <a:r>
                  <a:rPr lang="fr-FR" sz="2000" dirty="0" err="1" smtClean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gọi</a:t>
                </a:r>
                <a:r>
                  <a:rPr lang="fr-FR" sz="2000" dirty="0" smtClean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 là </a:t>
                </a:r>
                <a:r>
                  <a:rPr lang="fr-FR" sz="2000" dirty="0" err="1" smtClean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đoán</a:t>
                </a:r>
                <a:r>
                  <a:rPr lang="fr-FR" sz="2000" dirty="0" smtClean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2000" dirty="0" err="1" smtClean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nhận</a:t>
                </a:r>
                <a:r>
                  <a:rPr lang="fr-FR" sz="2000" dirty="0" smtClean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2000" dirty="0" err="1" smtClean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chuỗi</a:t>
                </a:r>
                <a:r>
                  <a:rPr lang="fr-FR" sz="2000" dirty="0" smtClean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2000" i="1" dirty="0" smtClean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w</a:t>
                </a:r>
                <a:r>
                  <a:rPr lang="fr-FR" sz="2000" dirty="0" smtClean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2000" dirty="0" err="1" smtClean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theo</a:t>
                </a:r>
                <a:r>
                  <a:rPr lang="fr-FR" sz="2000" dirty="0" smtClean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2000" dirty="0" err="1" smtClean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ngăn</a:t>
                </a:r>
                <a:r>
                  <a:rPr lang="fr-FR" sz="2000" dirty="0" smtClean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2000" dirty="0" err="1" smtClean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xếp</a:t>
                </a:r>
                <a:r>
                  <a:rPr lang="fr-FR" sz="2000" dirty="0" smtClean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2000" dirty="0" err="1" smtClean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rỗng</a:t>
                </a:r>
                <a:r>
                  <a:rPr lang="fr-FR" sz="2000" dirty="0" smtClean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2000" dirty="0" err="1" smtClean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nếu</a:t>
                </a:r>
                <a:r>
                  <a:rPr lang="fr-FR" sz="2000" dirty="0" smtClean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2000" dirty="0" err="1" smtClean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tồn</a:t>
                </a:r>
                <a:r>
                  <a:rPr lang="fr-FR" sz="2000" dirty="0" smtClean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2000" dirty="0" err="1" smtClean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tại</a:t>
                </a:r>
                <a:r>
                  <a:rPr lang="fr-FR" sz="2000" dirty="0" smtClean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2000" dirty="0" err="1" smtClean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dãy</a:t>
                </a:r>
                <a:r>
                  <a:rPr lang="fr-FR" sz="2000" dirty="0" smtClean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2000" dirty="0" err="1" smtClean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hữu</a:t>
                </a:r>
                <a:r>
                  <a:rPr lang="fr-FR" sz="2000" dirty="0" smtClean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2000" dirty="0" err="1" smtClean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hạn</a:t>
                </a:r>
                <a:r>
                  <a:rPr lang="fr-FR" sz="2000" dirty="0" smtClean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2000" dirty="0" err="1" smtClean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các</a:t>
                </a:r>
                <a:r>
                  <a:rPr lang="fr-FR" sz="2000" dirty="0" smtClean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2000" dirty="0" err="1" smtClean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hình</a:t>
                </a:r>
                <a:r>
                  <a:rPr lang="fr-FR" sz="2000" dirty="0" smtClean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2000" dirty="0" err="1" smtClean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trạng</a:t>
                </a:r>
                <a:r>
                  <a:rPr lang="fr-FR" sz="2000" dirty="0" smtClean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:                  </a:t>
                </a:r>
                <a:r>
                  <a:rPr lang="fr-FR" sz="2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K</a:t>
                </a:r>
                <a:r>
                  <a:rPr lang="fr-FR" sz="2000" baseline="-25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0</a:t>
                </a:r>
                <a:r>
                  <a:rPr lang="fr-FR" sz="2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 K</a:t>
                </a:r>
                <a:r>
                  <a:rPr lang="fr-FR" sz="2000" baseline="-25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1</a:t>
                </a:r>
                <a:r>
                  <a:rPr lang="fr-FR" sz="2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 K</a:t>
                </a:r>
                <a:r>
                  <a:rPr lang="fr-FR" sz="2000" baseline="-25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2</a:t>
                </a:r>
                <a:r>
                  <a:rPr lang="fr-FR" sz="2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... </a:t>
                </a:r>
                <a:r>
                  <a:rPr lang="fr-FR" sz="2000" dirty="0" err="1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K</a:t>
                </a:r>
                <a:r>
                  <a:rPr lang="fr-FR" sz="2000" baseline="-25000" dirty="0" err="1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n</a:t>
                </a:r>
                <a:endParaRPr lang="fr-FR" sz="2000" baseline="-25000" dirty="0" smtClean="0">
                  <a:solidFill>
                    <a:srgbClr val="37441C"/>
                  </a:solidFill>
                  <a:latin typeface="Arial" pitchFamily="34" charset="0"/>
                  <a:cs typeface="Arial" pitchFamily="34" charset="0"/>
                </a:endParaRPr>
              </a:p>
              <a:p>
                <a:pPr marL="531813" indent="-449263" defTabSz="900113">
                  <a:spcAft>
                    <a:spcPts val="1000"/>
                  </a:spcAft>
                  <a:buClr>
                    <a:schemeClr val="accent2"/>
                  </a:buClr>
                  <a:tabLst>
                    <a:tab pos="4749800" algn="l"/>
                  </a:tabLst>
                  <a:defRPr/>
                </a:pPr>
                <a:r>
                  <a:rPr lang="fr-FR" sz="2000" dirty="0" smtClean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Sao </a:t>
                </a:r>
                <a:r>
                  <a:rPr lang="fr-FR" sz="2000" dirty="0" err="1" smtClean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cho</a:t>
                </a:r>
                <a:r>
                  <a:rPr lang="fr-FR" sz="2000" dirty="0" smtClean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:</a:t>
                </a:r>
              </a:p>
              <a:p>
                <a:pPr marL="995363" indent="-449263" algn="just" defTabSz="900113">
                  <a:spcAft>
                    <a:spcPts val="1000"/>
                  </a:spcAft>
                  <a:buClr>
                    <a:schemeClr val="accent2"/>
                  </a:buClr>
                  <a:buFont typeface="Arial" panose="020B0604020202020204" pitchFamily="34" charset="0"/>
                  <a:buChar char="•"/>
                  <a:tabLst>
                    <a:tab pos="4749800" algn="l"/>
                  </a:tabLst>
                  <a:defRPr/>
                </a:pPr>
                <a:r>
                  <a:rPr lang="fr-FR" sz="2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K</a:t>
                </a:r>
                <a:r>
                  <a:rPr lang="fr-FR" sz="2000" baseline="-25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0</a:t>
                </a:r>
                <a:r>
                  <a:rPr lang="fr-FR" sz="2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 = (q</a:t>
                </a:r>
                <a:r>
                  <a:rPr lang="fr-FR" sz="2000" baseline="-25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0</a:t>
                </a:r>
                <a:r>
                  <a:rPr lang="fr-FR" sz="2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, </a:t>
                </a:r>
                <a:r>
                  <a:rPr lang="fr-FR" sz="2000" i="1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w</a:t>
                </a:r>
                <a:r>
                  <a:rPr lang="fr-FR" sz="2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, z</a:t>
                </a:r>
                <a:r>
                  <a:rPr lang="fr-FR" sz="2000" baseline="-25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0</a:t>
                </a:r>
                <a:r>
                  <a:rPr lang="fr-FR" sz="2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) </a:t>
                </a:r>
                <a:r>
                  <a:rPr lang="fr-FR" sz="2000" dirty="0" err="1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gọi</a:t>
                </a:r>
                <a:r>
                  <a:rPr lang="fr-FR" sz="2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 là </a:t>
                </a:r>
                <a:r>
                  <a:rPr lang="fr-FR" sz="2000" dirty="0" err="1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hình</a:t>
                </a:r>
                <a:r>
                  <a:rPr lang="fr-FR" sz="2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2000" dirty="0" err="1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trạng</a:t>
                </a:r>
                <a:r>
                  <a:rPr lang="fr-FR" sz="2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2000" dirty="0" err="1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đầu</a:t>
                </a:r>
                <a:endParaRPr lang="fr-FR" sz="2000" dirty="0" smtClean="0">
                  <a:solidFill>
                    <a:srgbClr val="37441C"/>
                  </a:solidFill>
                  <a:latin typeface="Arial" pitchFamily="34" charset="0"/>
                  <a:cs typeface="Arial" pitchFamily="34" charset="0"/>
                </a:endParaRPr>
              </a:p>
              <a:p>
                <a:pPr marL="995363" indent="-449263" algn="just" defTabSz="900113">
                  <a:spcAft>
                    <a:spcPts val="1000"/>
                  </a:spcAft>
                  <a:buClr>
                    <a:schemeClr val="accent2"/>
                  </a:buClr>
                  <a:buFont typeface="Arial" panose="020B0604020202020204" pitchFamily="34" charset="0"/>
                  <a:buChar char="•"/>
                  <a:tabLst>
                    <a:tab pos="4749800" algn="l"/>
                  </a:tabLst>
                  <a:defRPr/>
                </a:pPr>
                <a:r>
                  <a:rPr lang="fr-FR" sz="2000" dirty="0" err="1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K</a:t>
                </a:r>
                <a:r>
                  <a:rPr lang="fr-FR" sz="2000" baseline="-25000" dirty="0" err="1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n</a:t>
                </a:r>
                <a:r>
                  <a:rPr lang="fr-FR" sz="2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2000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= </a:t>
                </a:r>
                <a:r>
                  <a:rPr lang="fr-FR" sz="2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(p,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000" i="1" smtClean="0">
                        <a:solidFill>
                          <a:srgbClr val="37441C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ε</m:t>
                    </m:r>
                  </m:oMath>
                </a14:m>
                <a:r>
                  <a:rPr lang="fr-FR" sz="2000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,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000" i="1">
                        <a:solidFill>
                          <a:srgbClr val="37441C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ε</m:t>
                    </m:r>
                  </m:oMath>
                </a14:m>
                <a:r>
                  <a:rPr lang="fr-FR" sz="2000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) </a:t>
                </a:r>
                <a:r>
                  <a:rPr lang="fr-FR" sz="2000" dirty="0" err="1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với</a:t>
                </a:r>
                <a:r>
                  <a:rPr lang="fr-FR" sz="2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 p </a:t>
                </a:r>
                <a:r>
                  <a:rPr lang="fr-FR" sz="2000" dirty="0" err="1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tùy</a:t>
                </a:r>
                <a:r>
                  <a:rPr lang="fr-FR" sz="2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 ý, </a:t>
                </a:r>
                <a:r>
                  <a:rPr lang="fr-FR" sz="2000" dirty="0" err="1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gọi</a:t>
                </a:r>
                <a:r>
                  <a:rPr lang="fr-FR" sz="2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2000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là </a:t>
                </a:r>
                <a:r>
                  <a:rPr lang="fr-FR" sz="2000" dirty="0" err="1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hình</a:t>
                </a:r>
                <a:r>
                  <a:rPr lang="fr-FR" sz="2000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2000" dirty="0" err="1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trạng</a:t>
                </a:r>
                <a:r>
                  <a:rPr lang="fr-FR" sz="2000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2000" dirty="0" err="1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kết</a:t>
                </a:r>
                <a:r>
                  <a:rPr lang="fr-FR" sz="2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2000" dirty="0" err="1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thúc</a:t>
                </a:r>
                <a:endParaRPr lang="fr-FR" sz="2000" dirty="0" smtClean="0">
                  <a:solidFill>
                    <a:srgbClr val="37441C"/>
                  </a:solidFill>
                  <a:latin typeface="Arial" pitchFamily="34" charset="0"/>
                  <a:cs typeface="Arial" pitchFamily="34" charset="0"/>
                </a:endParaRPr>
              </a:p>
              <a:p>
                <a:pPr marL="995363" indent="-449263" algn="just" defTabSz="900113">
                  <a:spcAft>
                    <a:spcPts val="1000"/>
                  </a:spcAft>
                  <a:buClr>
                    <a:schemeClr val="accent2"/>
                  </a:buClr>
                  <a:buFont typeface="Arial" panose="020B0604020202020204" pitchFamily="34" charset="0"/>
                  <a:buChar char="•"/>
                  <a:tabLst>
                    <a:tab pos="4749800" algn="l"/>
                  </a:tabLst>
                  <a:defRPr/>
                </a:pPr>
                <a:r>
                  <a:rPr lang="fr-FR" sz="2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K</a:t>
                </a:r>
                <a:r>
                  <a:rPr lang="fr-FR" sz="2000" baseline="-25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0</a:t>
                </a:r>
                <a:r>
                  <a:rPr lang="fr-FR" sz="2000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 → </a:t>
                </a:r>
                <a:r>
                  <a:rPr lang="fr-FR" sz="2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K</a:t>
                </a:r>
                <a:r>
                  <a:rPr lang="fr-FR" sz="2000" baseline="-25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1</a:t>
                </a:r>
                <a:r>
                  <a:rPr lang="fr-FR" sz="2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2000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→ </a:t>
                </a:r>
                <a:r>
                  <a:rPr lang="fr-FR" sz="2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K</a:t>
                </a:r>
                <a:r>
                  <a:rPr lang="fr-FR" sz="2000" baseline="-25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2 </a:t>
                </a:r>
                <a:r>
                  <a:rPr lang="fr-FR" sz="2000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→ </a:t>
                </a:r>
                <a:r>
                  <a:rPr lang="fr-FR" sz="2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... </a:t>
                </a:r>
                <a:r>
                  <a:rPr lang="fr-FR" sz="2000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→ </a:t>
                </a:r>
                <a:r>
                  <a:rPr lang="fr-FR" sz="2000" dirty="0" err="1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K</a:t>
                </a:r>
                <a:r>
                  <a:rPr lang="fr-FR" sz="2000" baseline="-25000" dirty="0" err="1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n</a:t>
                </a:r>
                <a:endParaRPr lang="fr-FR" sz="2000" baseline="-25000" dirty="0" smtClean="0">
                  <a:solidFill>
                    <a:srgbClr val="37441C"/>
                  </a:solidFill>
                  <a:latin typeface="Arial" pitchFamily="34" charset="0"/>
                  <a:cs typeface="Arial" pitchFamily="34" charset="0"/>
                </a:endParaRPr>
              </a:p>
              <a:p>
                <a:pPr marL="82550" defTabSz="900113">
                  <a:spcAft>
                    <a:spcPts val="1000"/>
                  </a:spcAft>
                  <a:buClr>
                    <a:schemeClr val="accent2"/>
                  </a:buClr>
                  <a:tabLst>
                    <a:tab pos="4749800" algn="l"/>
                  </a:tabLst>
                  <a:defRPr/>
                </a:pPr>
                <a:r>
                  <a:rPr lang="fr-FR" sz="2000" dirty="0" err="1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Và</a:t>
                </a:r>
                <a:r>
                  <a:rPr lang="fr-FR" sz="2000" dirty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2000" dirty="0" err="1" smtClean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ngôn</a:t>
                </a:r>
                <a:r>
                  <a:rPr lang="fr-FR" sz="2000" dirty="0" smtClean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2000" dirty="0" err="1" smtClean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ngữ</a:t>
                </a:r>
                <a:r>
                  <a:rPr lang="fr-FR" sz="2000" dirty="0" smtClean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2000" dirty="0" err="1" smtClean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được</a:t>
                </a:r>
                <a:r>
                  <a:rPr lang="fr-FR" sz="2000" dirty="0" smtClean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2000" dirty="0" err="1" smtClean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đoán</a:t>
                </a:r>
                <a:r>
                  <a:rPr lang="fr-FR" sz="2000" dirty="0" smtClean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2000" dirty="0" err="1" smtClean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nhận</a:t>
                </a:r>
                <a:r>
                  <a:rPr lang="fr-FR" sz="2000" dirty="0" smtClean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2000" dirty="0" err="1" smtClean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theo</a:t>
                </a:r>
                <a:r>
                  <a:rPr lang="fr-FR" sz="2000" dirty="0" smtClean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2000" dirty="0" err="1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ngăn</a:t>
                </a:r>
                <a:r>
                  <a:rPr lang="fr-FR" sz="2000" dirty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2000" dirty="0" err="1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xếp</a:t>
                </a:r>
                <a:r>
                  <a:rPr lang="fr-FR" sz="2000" dirty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2000" dirty="0" err="1" smtClean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rỗng</a:t>
                </a:r>
                <a:r>
                  <a:rPr lang="fr-FR" sz="2000" dirty="0" smtClean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:</a:t>
                </a:r>
                <a:endParaRPr lang="fr-FR" sz="2000" dirty="0">
                  <a:solidFill>
                    <a:srgbClr val="C00000"/>
                  </a:solidFill>
                  <a:latin typeface="Arial" pitchFamily="34" charset="0"/>
                  <a:cs typeface="Arial" pitchFamily="34" charset="0"/>
                </a:endParaRPr>
              </a:p>
              <a:p>
                <a:pPr algn="ctr" defTabSz="900113">
                  <a:spcAft>
                    <a:spcPts val="1000"/>
                  </a:spcAft>
                  <a:buClr>
                    <a:schemeClr val="accent2"/>
                  </a:buClr>
                  <a:tabLst>
                    <a:tab pos="4749800" algn="l"/>
                  </a:tabLst>
                  <a:defRPr/>
                </a:pPr>
                <a:r>
                  <a:rPr lang="fr-FR" sz="2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N(M) </a:t>
                </a:r>
                <a:r>
                  <a:rPr lang="fr-FR" sz="2000" i="1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= </a:t>
                </a:r>
                <a:r>
                  <a:rPr lang="fr-FR" sz="2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{</a:t>
                </a:r>
                <a:r>
                  <a:rPr lang="fr-FR" sz="2000" i="1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w </a:t>
                </a:r>
                <a14:m>
                  <m:oMath xmlns:m="http://schemas.openxmlformats.org/officeDocument/2006/math">
                    <m:r>
                      <a:rPr lang="fr-FR" sz="2000" i="1">
                        <a:solidFill>
                          <a:srgbClr val="37441C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∊</m:t>
                    </m:r>
                  </m:oMath>
                </a14:m>
                <a:r>
                  <a:rPr lang="fr-FR" sz="2000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l-GR" sz="2000" dirty="0">
                    <a:solidFill>
                      <a:srgbClr val="37441C"/>
                    </a:solidFill>
                    <a:latin typeface="Cambria Math"/>
                    <a:ea typeface="Cambria Math"/>
                    <a:cs typeface="Arial" pitchFamily="34" charset="0"/>
                  </a:rPr>
                  <a:t>Σ</a:t>
                </a:r>
                <a:r>
                  <a:rPr lang="fr-FR" sz="2000" dirty="0" smtClean="0">
                    <a:solidFill>
                      <a:srgbClr val="37441C"/>
                    </a:solidFill>
                    <a:latin typeface="Cambria Math"/>
                    <a:ea typeface="Cambria Math"/>
                    <a:cs typeface="Arial" pitchFamily="34" charset="0"/>
                  </a:rPr>
                  <a:t>* </a:t>
                </a:r>
                <a:r>
                  <a:rPr lang="fr-FR" sz="2000" dirty="0" err="1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và</a:t>
                </a:r>
                <a:r>
                  <a:rPr lang="fr-FR" sz="2000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2000" i="1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w</a:t>
                </a:r>
                <a:r>
                  <a:rPr lang="fr-FR" sz="2000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2000" dirty="0" err="1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được</a:t>
                </a:r>
                <a:r>
                  <a:rPr lang="fr-FR" sz="2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2000" dirty="0" err="1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đoán</a:t>
                </a:r>
                <a:r>
                  <a:rPr lang="fr-FR" sz="2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2000" dirty="0" err="1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nhận</a:t>
                </a:r>
                <a:r>
                  <a:rPr lang="fr-FR" sz="2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2000" dirty="0" err="1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theo</a:t>
                </a:r>
                <a:r>
                  <a:rPr lang="fr-FR" sz="2000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2000" dirty="0" err="1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ngăn</a:t>
                </a:r>
                <a:r>
                  <a:rPr lang="fr-FR" sz="2000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2000" dirty="0" err="1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xếp</a:t>
                </a:r>
                <a:r>
                  <a:rPr lang="fr-FR" sz="2000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2000" dirty="0" err="1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rỗng</a:t>
                </a:r>
                <a:r>
                  <a:rPr lang="fr-FR" sz="2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}</a:t>
                </a:r>
                <a:endParaRPr lang="fr-FR" sz="2000" dirty="0">
                  <a:solidFill>
                    <a:srgbClr val="37441C"/>
                  </a:solidFill>
                  <a:latin typeface="Arial" pitchFamily="34" charset="0"/>
                  <a:cs typeface="Arial" pitchFamily="34" charset="0"/>
                </a:endParaRPr>
              </a:p>
              <a:p>
                <a:pPr marL="995363" indent="-449263" algn="just" defTabSz="900113">
                  <a:spcAft>
                    <a:spcPts val="1000"/>
                  </a:spcAft>
                  <a:buClr>
                    <a:schemeClr val="accent2"/>
                  </a:buClr>
                  <a:buFont typeface="Arial" panose="020B0604020202020204" pitchFamily="34" charset="0"/>
                  <a:buChar char="•"/>
                  <a:tabLst>
                    <a:tab pos="4749800" algn="l"/>
                  </a:tabLst>
                  <a:defRPr/>
                </a:pPr>
                <a:endParaRPr lang="fr-FR" sz="2000" dirty="0" smtClean="0">
                  <a:solidFill>
                    <a:srgbClr val="37441C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8" name="Rectangl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5760" y="1052736"/>
                <a:ext cx="8712968" cy="4968552"/>
              </a:xfrm>
              <a:prstGeom prst="rect">
                <a:avLst/>
              </a:prstGeom>
              <a:blipFill>
                <a:blip r:embed="rId3"/>
                <a:stretch>
                  <a:fillRect t="-613" r="-140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itle 1"/>
          <p:cNvSpPr txBox="1">
            <a:spLocks/>
          </p:cNvSpPr>
          <p:nvPr/>
        </p:nvSpPr>
        <p:spPr>
          <a:xfrm>
            <a:off x="125760" y="260648"/>
            <a:ext cx="8964488" cy="432048"/>
          </a:xfrm>
          <a:prstGeom prst="rect">
            <a:avLst/>
          </a:prstGeom>
          <a:gradFill flip="none" rotWithShape="1">
            <a:gsLst>
              <a:gs pos="0">
                <a:srgbClr val="C4D79D">
                  <a:shade val="30000"/>
                  <a:satMod val="115000"/>
                </a:srgbClr>
              </a:gs>
              <a:gs pos="50000">
                <a:srgbClr val="C4D79D">
                  <a:shade val="67500"/>
                  <a:satMod val="115000"/>
                </a:srgbClr>
              </a:gs>
              <a:gs pos="100000">
                <a:srgbClr val="C4D79D">
                  <a:shade val="100000"/>
                  <a:satMod val="115000"/>
                </a:srgbClr>
              </a:gs>
            </a:gsLst>
            <a:lin ang="10800000" scaled="1"/>
            <a:tileRect/>
          </a:gradFill>
          <a:effectLst>
            <a:outerShdw blurRad="127000" dist="76200" dir="60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marL="531813" indent="-341313">
              <a:spcBef>
                <a:spcPct val="0"/>
              </a:spcBef>
              <a:tabLst>
                <a:tab pos="3944938" algn="r"/>
              </a:tabLst>
              <a:defRPr/>
            </a:pPr>
            <a:r>
              <a:rPr lang="fr-FR" b="1" smtClean="0">
                <a:solidFill>
                  <a:srgbClr val="C00000"/>
                </a:solidFill>
              </a:rPr>
              <a:t>Định nghĩa 2</a:t>
            </a:r>
            <a:endParaRPr lang="vi-VN" b="1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3961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133302" y="260648"/>
            <a:ext cx="8903194" cy="432048"/>
          </a:xfrm>
          <a:prstGeom prst="rect">
            <a:avLst/>
          </a:prstGeom>
          <a:gradFill flip="none" rotWithShape="1">
            <a:gsLst>
              <a:gs pos="0">
                <a:srgbClr val="C4D79D">
                  <a:shade val="30000"/>
                  <a:satMod val="115000"/>
                </a:srgbClr>
              </a:gs>
              <a:gs pos="50000">
                <a:srgbClr val="C4D79D">
                  <a:shade val="67500"/>
                  <a:satMod val="115000"/>
                </a:srgbClr>
              </a:gs>
              <a:gs pos="100000">
                <a:srgbClr val="C4D79D">
                  <a:shade val="100000"/>
                  <a:satMod val="115000"/>
                </a:srgbClr>
              </a:gs>
            </a:gsLst>
            <a:lin ang="10800000" scaled="1"/>
            <a:tileRect/>
          </a:gradFill>
          <a:effectLst>
            <a:outerShdw blurRad="127000" dist="76200" dir="60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marL="531813" indent="-341313">
              <a:spcBef>
                <a:spcPct val="0"/>
              </a:spcBef>
              <a:tabLst>
                <a:tab pos="3944938" algn="r"/>
              </a:tabLst>
              <a:defRPr/>
            </a:pPr>
            <a:r>
              <a:rPr lang="fr-FR" b="1" smtClean="0">
                <a:solidFill>
                  <a:srgbClr val="C00000"/>
                </a:solidFill>
              </a:rPr>
              <a:t>Ví dụ 1</a:t>
            </a:r>
            <a:endParaRPr lang="vi-VN" b="1" dirty="0" smtClean="0">
              <a:solidFill>
                <a:srgbClr val="C0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176" t="52083" r="33912" b="35859"/>
          <a:stretch/>
        </p:blipFill>
        <p:spPr bwMode="auto">
          <a:xfrm>
            <a:off x="4932040" y="2348880"/>
            <a:ext cx="3921685" cy="216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2"/>
              <p:cNvSpPr txBox="1">
                <a:spLocks noChangeArrowheads="1"/>
              </p:cNvSpPr>
              <p:nvPr/>
            </p:nvSpPr>
            <p:spPr bwMode="auto">
              <a:xfrm>
                <a:off x="0" y="908720"/>
                <a:ext cx="9036496" cy="50405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marL="531813" indent="-449263" defTabSz="900113">
                  <a:spcAft>
                    <a:spcPts val="1000"/>
                  </a:spcAft>
                  <a:buClr>
                    <a:schemeClr val="accent2"/>
                  </a:buClr>
                  <a:tabLst>
                    <a:tab pos="4749800" algn="l"/>
                  </a:tabLst>
                  <a:defRPr/>
                </a:pPr>
                <a:r>
                  <a:rPr lang="fr-FR" sz="2000" dirty="0" smtClean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Cho </a:t>
                </a:r>
                <a:r>
                  <a:rPr lang="fr-FR" sz="2000" dirty="0" err="1" smtClean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Automat</a:t>
                </a:r>
                <a:r>
                  <a:rPr lang="fr-FR" sz="2000" dirty="0" smtClean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2000" dirty="0" err="1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đẩy</a:t>
                </a:r>
                <a:r>
                  <a:rPr lang="fr-FR" sz="2000" dirty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2000" dirty="0" err="1" smtClean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xuống</a:t>
                </a:r>
                <a:r>
                  <a:rPr lang="fr-FR" sz="2000" dirty="0" smtClean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:</a:t>
                </a:r>
                <a:endParaRPr lang="fr-FR" sz="2000" dirty="0">
                  <a:solidFill>
                    <a:srgbClr val="C00000"/>
                  </a:solidFill>
                  <a:latin typeface="Arial" pitchFamily="34" charset="0"/>
                  <a:cs typeface="Arial" pitchFamily="34" charset="0"/>
                </a:endParaRPr>
              </a:p>
              <a:p>
                <a:pPr indent="4763" algn="ctr" defTabSz="900113">
                  <a:spcBef>
                    <a:spcPts val="600"/>
                  </a:spcBef>
                  <a:spcAft>
                    <a:spcPts val="1000"/>
                  </a:spcAft>
                  <a:buClr>
                    <a:schemeClr val="accent2"/>
                  </a:buClr>
                  <a:tabLst>
                    <a:tab pos="4749800" algn="l"/>
                  </a:tabLst>
                  <a:defRPr/>
                </a:pPr>
                <a:r>
                  <a:rPr lang="fr-FR" sz="22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M = ({q</a:t>
                </a:r>
                <a:r>
                  <a:rPr lang="fr-FR" sz="2200" baseline="-25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0</a:t>
                </a:r>
                <a:r>
                  <a:rPr lang="fr-FR" sz="2200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, </a:t>
                </a:r>
                <a:r>
                  <a:rPr lang="fr-FR" sz="22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q</a:t>
                </a:r>
                <a:r>
                  <a:rPr lang="fr-FR" sz="2200" baseline="-25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1</a:t>
                </a:r>
                <a:r>
                  <a:rPr lang="fr-FR" sz="22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, q</a:t>
                </a:r>
                <a:r>
                  <a:rPr lang="fr-FR" sz="2200" baseline="-25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2</a:t>
                </a:r>
                <a:r>
                  <a:rPr lang="fr-FR" sz="22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}, {a, b}, {z</a:t>
                </a:r>
                <a:r>
                  <a:rPr lang="fr-FR" sz="2200" baseline="-25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0</a:t>
                </a:r>
                <a:r>
                  <a:rPr lang="fr-FR" sz="22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, z</a:t>
                </a:r>
                <a:r>
                  <a:rPr lang="fr-FR" sz="2200" baseline="-25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1</a:t>
                </a:r>
                <a:r>
                  <a:rPr lang="fr-FR" sz="22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}, </a:t>
                </a:r>
                <a14:m>
                  <m:oMath xmlns:m="http://schemas.openxmlformats.org/officeDocument/2006/math">
                    <m:r>
                      <a:rPr lang="el-GR" sz="2200" i="1" smtClean="0">
                        <a:solidFill>
                          <a:srgbClr val="37441C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𝛿</m:t>
                    </m:r>
                  </m:oMath>
                </a14:m>
                <a:r>
                  <a:rPr lang="fr-FR" sz="22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, q</a:t>
                </a:r>
                <a:r>
                  <a:rPr lang="fr-FR" sz="2200" baseline="-25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0</a:t>
                </a:r>
                <a:r>
                  <a:rPr lang="fr-FR" sz="22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, z</a:t>
                </a:r>
                <a:r>
                  <a:rPr lang="fr-FR" sz="2200" baseline="-25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0</a:t>
                </a:r>
                <a:r>
                  <a:rPr lang="fr-FR" sz="22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, {q</a:t>
                </a:r>
                <a:r>
                  <a:rPr lang="fr-FR" sz="2200" baseline="-25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2</a:t>
                </a:r>
                <a:r>
                  <a:rPr lang="fr-FR" sz="22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})</a:t>
                </a:r>
              </a:p>
              <a:p>
                <a:pPr marL="531813" indent="-449263" defTabSz="900113">
                  <a:spcAft>
                    <a:spcPts val="1000"/>
                  </a:spcAft>
                  <a:buClr>
                    <a:schemeClr val="accent2"/>
                  </a:buClr>
                  <a:tabLst>
                    <a:tab pos="809625" algn="l"/>
                    <a:tab pos="3322638" algn="l"/>
                    <a:tab pos="6099175" algn="l"/>
                  </a:tabLst>
                  <a:defRPr/>
                </a:pPr>
                <a:r>
                  <a:rPr lang="fr-FR" sz="2000" dirty="0" err="1" smtClean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Với</a:t>
                </a:r>
                <a:r>
                  <a:rPr lang="fr-FR" sz="2000" dirty="0" smtClean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: 	</a:t>
                </a:r>
                <a14:m>
                  <m:oMath xmlns:m="http://schemas.openxmlformats.org/officeDocument/2006/math">
                    <m:r>
                      <a:rPr lang="el-GR" i="1">
                        <a:solidFill>
                          <a:srgbClr val="37441C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𝛿</m:t>
                    </m:r>
                  </m:oMath>
                </a14:m>
                <a:r>
                  <a:rPr lang="fr-FR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(q</a:t>
                </a:r>
                <a:r>
                  <a:rPr lang="fr-FR" baseline="-25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0</a:t>
                </a:r>
                <a:r>
                  <a:rPr lang="fr-FR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,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solidFill>
                          <a:srgbClr val="37441C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ε</m:t>
                    </m:r>
                  </m:oMath>
                </a14:m>
                <a:r>
                  <a:rPr lang="fr-FR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, z</a:t>
                </a:r>
                <a:r>
                  <a:rPr lang="fr-FR" baseline="-25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0</a:t>
                </a:r>
                <a:r>
                  <a:rPr lang="fr-FR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)={(q</a:t>
                </a:r>
                <a:r>
                  <a:rPr lang="fr-FR" baseline="-25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0</a:t>
                </a:r>
                <a:r>
                  <a:rPr lang="fr-FR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,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solidFill>
                          <a:srgbClr val="37441C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ε</m:t>
                    </m:r>
                  </m:oMath>
                </a14:m>
                <a:r>
                  <a:rPr lang="fr-FR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)</a:t>
                </a:r>
                <a:r>
                  <a:rPr lang="fr-FR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}	</a:t>
                </a:r>
                <a14:m>
                  <m:oMath xmlns:m="http://schemas.openxmlformats.org/officeDocument/2006/math">
                    <m:r>
                      <a:rPr lang="el-GR" i="1">
                        <a:solidFill>
                          <a:srgbClr val="37441C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𝛿</m:t>
                    </m:r>
                  </m:oMath>
                </a14:m>
                <a:r>
                  <a:rPr lang="fr-FR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(q</a:t>
                </a:r>
                <a:r>
                  <a:rPr lang="fr-FR" baseline="-25000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0</a:t>
                </a:r>
                <a:r>
                  <a:rPr lang="fr-FR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, a, </a:t>
                </a:r>
                <a:r>
                  <a:rPr lang="fr-FR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z</a:t>
                </a:r>
                <a:r>
                  <a:rPr lang="fr-FR" baseline="-25000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0</a:t>
                </a:r>
                <a:r>
                  <a:rPr lang="fr-FR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)={(q</a:t>
                </a:r>
                <a:r>
                  <a:rPr lang="fr-FR" baseline="-25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1</a:t>
                </a:r>
                <a:r>
                  <a:rPr lang="fr-FR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, z</a:t>
                </a:r>
                <a:r>
                  <a:rPr lang="fr-FR" baseline="-25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0</a:t>
                </a:r>
                <a:r>
                  <a:rPr lang="fr-FR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z</a:t>
                </a:r>
                <a:r>
                  <a:rPr lang="fr-FR" baseline="-25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1</a:t>
                </a:r>
                <a:r>
                  <a:rPr lang="fr-FR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)}</a:t>
                </a:r>
                <a:br>
                  <a:rPr lang="fr-FR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</a:br>
                <a:r>
                  <a:rPr lang="fr-FR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l-GR" i="1">
                        <a:solidFill>
                          <a:srgbClr val="37441C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𝛿</m:t>
                    </m:r>
                  </m:oMath>
                </a14:m>
                <a:r>
                  <a:rPr lang="fr-FR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(</a:t>
                </a:r>
                <a:r>
                  <a:rPr lang="fr-FR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q</a:t>
                </a:r>
                <a:r>
                  <a:rPr lang="fr-FR" baseline="-25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1</a:t>
                </a:r>
                <a:r>
                  <a:rPr lang="fr-FR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, </a:t>
                </a:r>
                <a:r>
                  <a:rPr lang="fr-FR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a, </a:t>
                </a:r>
                <a:r>
                  <a:rPr lang="fr-FR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z</a:t>
                </a:r>
                <a:r>
                  <a:rPr lang="fr-FR" baseline="-25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1</a:t>
                </a:r>
                <a:r>
                  <a:rPr lang="fr-FR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)={(q</a:t>
                </a:r>
                <a:r>
                  <a:rPr lang="fr-FR" baseline="-25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1</a:t>
                </a:r>
                <a:r>
                  <a:rPr lang="fr-FR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, </a:t>
                </a:r>
                <a:r>
                  <a:rPr lang="fr-FR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z</a:t>
                </a:r>
                <a:r>
                  <a:rPr lang="fr-FR" baseline="-25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1</a:t>
                </a:r>
                <a:r>
                  <a:rPr lang="fr-FR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z</a:t>
                </a:r>
                <a:r>
                  <a:rPr lang="fr-FR" baseline="-25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1</a:t>
                </a:r>
                <a:r>
                  <a:rPr lang="fr-FR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)}	</a:t>
                </a:r>
                <a14:m>
                  <m:oMath xmlns:m="http://schemas.openxmlformats.org/officeDocument/2006/math">
                    <m:r>
                      <a:rPr lang="el-GR" i="1">
                        <a:solidFill>
                          <a:srgbClr val="37441C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𝛿</m:t>
                    </m:r>
                  </m:oMath>
                </a14:m>
                <a:r>
                  <a:rPr lang="fr-FR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(</a:t>
                </a:r>
                <a:r>
                  <a:rPr lang="fr-FR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q</a:t>
                </a:r>
                <a:r>
                  <a:rPr lang="fr-FR" baseline="-25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1</a:t>
                </a:r>
                <a:r>
                  <a:rPr lang="fr-FR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, b, z</a:t>
                </a:r>
                <a:r>
                  <a:rPr lang="fr-FR" baseline="-25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1</a:t>
                </a:r>
                <a:r>
                  <a:rPr lang="fr-FR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)={(q</a:t>
                </a:r>
                <a:r>
                  <a:rPr lang="fr-FR" baseline="-25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2</a:t>
                </a:r>
                <a:r>
                  <a:rPr lang="fr-FR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,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solidFill>
                          <a:srgbClr val="37441C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ε</m:t>
                    </m:r>
                  </m:oMath>
                </a14:m>
                <a:r>
                  <a:rPr lang="fr-FR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)}</a:t>
                </a:r>
                <a:br>
                  <a:rPr lang="fr-FR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</a:br>
                <a:r>
                  <a:rPr lang="fr-FR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l-GR" i="1">
                        <a:solidFill>
                          <a:srgbClr val="37441C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𝛿</m:t>
                    </m:r>
                  </m:oMath>
                </a14:m>
                <a:r>
                  <a:rPr lang="fr-FR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(</a:t>
                </a:r>
                <a:r>
                  <a:rPr lang="fr-FR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q</a:t>
                </a:r>
                <a:r>
                  <a:rPr lang="fr-FR" baseline="-25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2</a:t>
                </a:r>
                <a:r>
                  <a:rPr lang="fr-FR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, b, </a:t>
                </a:r>
                <a:r>
                  <a:rPr lang="fr-FR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z</a:t>
                </a:r>
                <a:r>
                  <a:rPr lang="fr-FR" baseline="-25000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1</a:t>
                </a:r>
                <a:r>
                  <a:rPr lang="fr-FR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)={(</a:t>
                </a:r>
                <a:r>
                  <a:rPr lang="fr-FR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q</a:t>
                </a:r>
                <a:r>
                  <a:rPr lang="fr-FR" baseline="-25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2</a:t>
                </a:r>
                <a:r>
                  <a:rPr lang="fr-FR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,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solidFill>
                          <a:srgbClr val="37441C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ε</m:t>
                    </m:r>
                  </m:oMath>
                </a14:m>
                <a:r>
                  <a:rPr lang="fr-FR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)}	</a:t>
                </a:r>
                <a14:m>
                  <m:oMath xmlns:m="http://schemas.openxmlformats.org/officeDocument/2006/math">
                    <m:r>
                      <a:rPr lang="el-GR" i="1">
                        <a:solidFill>
                          <a:srgbClr val="37441C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𝛿</m:t>
                    </m:r>
                  </m:oMath>
                </a14:m>
                <a:r>
                  <a:rPr lang="fr-FR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(</a:t>
                </a:r>
                <a:r>
                  <a:rPr lang="fr-FR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q</a:t>
                </a:r>
                <a:r>
                  <a:rPr lang="fr-FR" baseline="-25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2</a:t>
                </a:r>
                <a:r>
                  <a:rPr lang="fr-FR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,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solidFill>
                          <a:srgbClr val="37441C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ε</m:t>
                    </m:r>
                  </m:oMath>
                </a14:m>
                <a:r>
                  <a:rPr lang="fr-FR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, z</a:t>
                </a:r>
                <a:r>
                  <a:rPr lang="fr-FR" baseline="-25000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0</a:t>
                </a:r>
                <a:r>
                  <a:rPr lang="fr-FR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)={(q</a:t>
                </a:r>
                <a:r>
                  <a:rPr lang="fr-FR" baseline="-25000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0</a:t>
                </a:r>
                <a:r>
                  <a:rPr lang="fr-FR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,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solidFill>
                          <a:srgbClr val="37441C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ε</m:t>
                    </m:r>
                  </m:oMath>
                </a14:m>
                <a:r>
                  <a:rPr lang="fr-FR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)}</a:t>
                </a:r>
                <a:endParaRPr lang="fr-FR" dirty="0" smtClean="0">
                  <a:solidFill>
                    <a:srgbClr val="C00000"/>
                  </a:solidFill>
                  <a:latin typeface="Arial" pitchFamily="34" charset="0"/>
                  <a:cs typeface="Arial" pitchFamily="34" charset="0"/>
                </a:endParaRPr>
              </a:p>
              <a:p>
                <a:pPr marL="531813" indent="-449263" defTabSz="900113">
                  <a:spcBef>
                    <a:spcPts val="1200"/>
                  </a:spcBef>
                  <a:spcAft>
                    <a:spcPts val="1200"/>
                  </a:spcAft>
                  <a:buClr>
                    <a:schemeClr val="accent2"/>
                  </a:buClr>
                  <a:tabLst>
                    <a:tab pos="1885950" algn="l"/>
                  </a:tabLst>
                  <a:defRPr/>
                </a:pPr>
                <a:r>
                  <a:rPr lang="fr-FR" sz="2000" dirty="0" err="1" smtClean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Và</a:t>
                </a:r>
                <a:r>
                  <a:rPr lang="fr-FR" sz="2000" dirty="0" smtClean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2000" dirty="0" err="1" smtClean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các</a:t>
                </a:r>
                <a:r>
                  <a:rPr lang="fr-FR" sz="2000" dirty="0" smtClean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2000" dirty="0" err="1" smtClean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chuỗi</a:t>
                </a:r>
                <a:r>
                  <a:rPr lang="fr-FR" sz="2000" dirty="0" smtClean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:	</a:t>
                </a:r>
                <a:r>
                  <a:rPr lang="fr-FR" sz="2000" i="1" dirty="0" smtClean="0">
                    <a:solidFill>
                      <a:srgbClr val="37441C"/>
                    </a:solidFill>
                    <a:latin typeface="Arial" panose="020B0604020202020204" pitchFamily="34" charset="0"/>
                    <a:cs typeface="Arial" pitchFamily="34" charset="0"/>
                  </a:rPr>
                  <a:t>w</a:t>
                </a:r>
                <a:r>
                  <a:rPr lang="fr-FR" sz="2000" i="1" baseline="-25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1</a:t>
                </a:r>
                <a:r>
                  <a:rPr lang="fr-FR" sz="2000" i="1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 = </a:t>
                </a:r>
                <a:r>
                  <a:rPr lang="fr-FR" sz="2000" i="1" dirty="0" err="1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aabb</a:t>
                </a:r>
                <a:endParaRPr lang="fr-FR" sz="2000" i="1" dirty="0" smtClean="0">
                  <a:solidFill>
                    <a:srgbClr val="37441C"/>
                  </a:solidFill>
                  <a:latin typeface="Arial" pitchFamily="34" charset="0"/>
                  <a:cs typeface="Arial" pitchFamily="34" charset="0"/>
                </a:endParaRPr>
              </a:p>
              <a:p>
                <a:pPr marL="531813" indent="-449263" defTabSz="900113">
                  <a:spcAft>
                    <a:spcPts val="1000"/>
                  </a:spcAft>
                  <a:buClr>
                    <a:schemeClr val="accent2"/>
                  </a:buClr>
                  <a:tabLst>
                    <a:tab pos="1885950" algn="l"/>
                  </a:tabLst>
                  <a:defRPr/>
                </a:pPr>
                <a:r>
                  <a:rPr lang="fr-FR" sz="2000" i="1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		</a:t>
                </a:r>
                <a:r>
                  <a:rPr lang="fr-FR" sz="2000" i="1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w</a:t>
                </a:r>
                <a:r>
                  <a:rPr lang="fr-FR" sz="2000" i="1" baseline="-25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2</a:t>
                </a:r>
                <a:r>
                  <a:rPr lang="fr-FR" sz="2000" i="1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2000" i="1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= </a:t>
                </a:r>
                <a:r>
                  <a:rPr lang="fr-FR" sz="2000" i="1" dirty="0" err="1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abaab</a:t>
                </a:r>
                <a:endParaRPr lang="fr-FR" sz="2000" dirty="0" smtClean="0">
                  <a:solidFill>
                    <a:srgbClr val="37441C"/>
                  </a:solidFill>
                  <a:latin typeface="Arial" pitchFamily="34" charset="0"/>
                  <a:cs typeface="Arial" pitchFamily="34" charset="0"/>
                </a:endParaRPr>
              </a:p>
              <a:p>
                <a:pPr marL="92075" indent="-9525" defTabSz="900113">
                  <a:spcAft>
                    <a:spcPts val="1200"/>
                  </a:spcAft>
                  <a:buClr>
                    <a:schemeClr val="accent2"/>
                  </a:buClr>
                  <a:tabLst>
                    <a:tab pos="4749800" algn="l"/>
                  </a:tabLst>
                  <a:defRPr/>
                </a:pPr>
                <a:r>
                  <a:rPr lang="fr-FR" sz="2000" dirty="0" err="1" smtClean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Đoán</a:t>
                </a:r>
                <a:r>
                  <a:rPr lang="fr-FR" sz="2000" dirty="0" smtClean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2000" dirty="0" err="1" smtClean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nhận</a:t>
                </a:r>
                <a:r>
                  <a:rPr lang="fr-FR" sz="2000" dirty="0" smtClean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:</a:t>
                </a:r>
              </a:p>
              <a:p>
                <a:pPr marL="92075" indent="-9525" defTabSz="900113">
                  <a:spcAft>
                    <a:spcPts val="1000"/>
                  </a:spcAft>
                  <a:buClr>
                    <a:schemeClr val="accent2"/>
                  </a:buClr>
                  <a:tabLst>
                    <a:tab pos="1701800" algn="l"/>
                    <a:tab pos="7350125" algn="l"/>
                  </a:tabLst>
                  <a:defRPr/>
                </a:pPr>
                <a:r>
                  <a:rPr lang="fr-FR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(</a:t>
                </a:r>
                <a:r>
                  <a:rPr lang="fr-FR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q</a:t>
                </a:r>
                <a:r>
                  <a:rPr lang="fr-FR" baseline="-25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0</a:t>
                </a:r>
                <a:r>
                  <a:rPr lang="fr-FR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, </a:t>
                </a:r>
                <a:r>
                  <a:rPr lang="fr-FR" dirty="0" err="1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aabb</a:t>
                </a:r>
                <a:r>
                  <a:rPr lang="fr-FR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, z</a:t>
                </a:r>
                <a:r>
                  <a:rPr lang="fr-FR" baseline="-25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0</a:t>
                </a:r>
                <a:r>
                  <a:rPr lang="fr-FR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) </a:t>
                </a:r>
                <a:r>
                  <a:rPr lang="fr-FR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→ (</a:t>
                </a:r>
                <a:r>
                  <a:rPr lang="fr-FR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q</a:t>
                </a:r>
                <a:r>
                  <a:rPr lang="fr-FR" baseline="-25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1</a:t>
                </a:r>
                <a:r>
                  <a:rPr lang="fr-FR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, </a:t>
                </a:r>
                <a:r>
                  <a:rPr lang="fr-FR" dirty="0" err="1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abb</a:t>
                </a:r>
                <a:r>
                  <a:rPr lang="fr-FR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, z</a:t>
                </a:r>
                <a:r>
                  <a:rPr lang="fr-FR" baseline="-25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0</a:t>
                </a:r>
                <a:r>
                  <a:rPr lang="fr-FR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z</a:t>
                </a:r>
                <a:r>
                  <a:rPr lang="fr-FR" baseline="-25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1</a:t>
                </a:r>
                <a:r>
                  <a:rPr lang="fr-FR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) </a:t>
                </a:r>
                <a:r>
                  <a:rPr lang="fr-FR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→ (q</a:t>
                </a:r>
                <a:r>
                  <a:rPr lang="fr-FR" baseline="-25000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1</a:t>
                </a:r>
                <a:r>
                  <a:rPr lang="fr-FR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, </a:t>
                </a:r>
                <a:r>
                  <a:rPr lang="fr-FR" dirty="0" err="1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bb</a:t>
                </a:r>
                <a:r>
                  <a:rPr lang="fr-FR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, </a:t>
                </a:r>
                <a:r>
                  <a:rPr lang="fr-FR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z</a:t>
                </a:r>
                <a:r>
                  <a:rPr lang="fr-FR" baseline="-25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0</a:t>
                </a:r>
                <a:r>
                  <a:rPr lang="fr-FR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z</a:t>
                </a:r>
                <a:r>
                  <a:rPr lang="fr-FR" baseline="-25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1</a:t>
                </a:r>
                <a:r>
                  <a:rPr lang="fr-FR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z</a:t>
                </a:r>
                <a:r>
                  <a:rPr lang="fr-FR" baseline="-25000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1</a:t>
                </a:r>
                <a:r>
                  <a:rPr lang="fr-FR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) </a:t>
                </a:r>
                <a:r>
                  <a:rPr lang="fr-FR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→ (</a:t>
                </a:r>
                <a:r>
                  <a:rPr lang="fr-FR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q</a:t>
                </a:r>
                <a:r>
                  <a:rPr lang="fr-FR" baseline="-25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2</a:t>
                </a:r>
                <a:r>
                  <a:rPr lang="fr-FR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, b</a:t>
                </a:r>
                <a:r>
                  <a:rPr lang="fr-FR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, </a:t>
                </a:r>
                <a:r>
                  <a:rPr lang="fr-FR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z</a:t>
                </a:r>
                <a:r>
                  <a:rPr lang="fr-FR" baseline="-25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0</a:t>
                </a:r>
                <a:r>
                  <a:rPr lang="fr-FR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z</a:t>
                </a:r>
                <a:r>
                  <a:rPr lang="fr-FR" baseline="-25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1</a:t>
                </a:r>
                <a:r>
                  <a:rPr lang="fr-FR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) </a:t>
                </a:r>
                <a:r>
                  <a:rPr lang="fr-FR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→ (q</a:t>
                </a:r>
                <a:r>
                  <a:rPr lang="fr-FR" baseline="-25000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2</a:t>
                </a:r>
                <a:r>
                  <a:rPr lang="fr-FR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,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solidFill>
                          <a:srgbClr val="37441C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ε</m:t>
                    </m:r>
                  </m:oMath>
                </a14:m>
                <a:r>
                  <a:rPr lang="fr-FR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, </a:t>
                </a:r>
                <a:r>
                  <a:rPr lang="fr-FR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z</a:t>
                </a:r>
                <a:r>
                  <a:rPr lang="fr-FR" baseline="-25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0</a:t>
                </a:r>
                <a:r>
                  <a:rPr lang="fr-FR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) </a:t>
                </a:r>
                <a:r>
                  <a:rPr lang="fr-FR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→ (</a:t>
                </a:r>
                <a:r>
                  <a:rPr lang="fr-FR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q</a:t>
                </a:r>
                <a:r>
                  <a:rPr lang="fr-FR" baseline="-25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0</a:t>
                </a:r>
                <a:r>
                  <a:rPr lang="fr-FR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,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solidFill>
                          <a:srgbClr val="37441C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ε</m:t>
                    </m:r>
                  </m:oMath>
                </a14:m>
                <a:r>
                  <a:rPr lang="fr-FR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,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solidFill>
                          <a:srgbClr val="37441C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ε</m:t>
                    </m:r>
                  </m:oMath>
                </a14:m>
                <a:r>
                  <a:rPr lang="fr-FR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)</a:t>
                </a:r>
                <a:endParaRPr lang="fr-FR" dirty="0" smtClean="0">
                  <a:solidFill>
                    <a:srgbClr val="37441C"/>
                  </a:solidFill>
                  <a:latin typeface="Arial" pitchFamily="34" charset="0"/>
                  <a:cs typeface="Arial" pitchFamily="34" charset="0"/>
                </a:endParaRPr>
              </a:p>
              <a:p>
                <a:pPr marL="92075" indent="-9525" defTabSz="900113">
                  <a:spcAft>
                    <a:spcPts val="1000"/>
                  </a:spcAft>
                  <a:buClr>
                    <a:schemeClr val="accent2"/>
                  </a:buClr>
                  <a:tabLst>
                    <a:tab pos="4749800" algn="l"/>
                  </a:tabLst>
                  <a:defRPr/>
                </a:pPr>
                <a:r>
                  <a:rPr lang="fr-FR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(</a:t>
                </a:r>
                <a:r>
                  <a:rPr lang="fr-FR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q</a:t>
                </a:r>
                <a:r>
                  <a:rPr lang="fr-FR" baseline="-25000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0</a:t>
                </a:r>
                <a:r>
                  <a:rPr lang="fr-FR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, </a:t>
                </a:r>
                <a:r>
                  <a:rPr lang="fr-FR" dirty="0" err="1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abaab</a:t>
                </a:r>
                <a:r>
                  <a:rPr lang="fr-FR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, </a:t>
                </a:r>
                <a:r>
                  <a:rPr lang="fr-FR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z</a:t>
                </a:r>
                <a:r>
                  <a:rPr lang="fr-FR" baseline="-25000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0</a:t>
                </a:r>
                <a:r>
                  <a:rPr lang="fr-FR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) → (q</a:t>
                </a:r>
                <a:r>
                  <a:rPr lang="fr-FR" baseline="-25000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1</a:t>
                </a:r>
                <a:r>
                  <a:rPr lang="fr-FR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, </a:t>
                </a:r>
                <a:r>
                  <a:rPr lang="fr-FR" dirty="0" err="1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baab</a:t>
                </a:r>
                <a:r>
                  <a:rPr lang="fr-FR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, </a:t>
                </a:r>
                <a:r>
                  <a:rPr lang="fr-FR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z</a:t>
                </a:r>
                <a:r>
                  <a:rPr lang="fr-FR" baseline="-25000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0</a:t>
                </a:r>
                <a:r>
                  <a:rPr lang="fr-FR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z</a:t>
                </a:r>
                <a:r>
                  <a:rPr lang="fr-FR" baseline="-25000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1</a:t>
                </a:r>
                <a:r>
                  <a:rPr lang="fr-FR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) → </a:t>
                </a:r>
                <a:r>
                  <a:rPr lang="fr-FR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(q</a:t>
                </a:r>
                <a:r>
                  <a:rPr lang="fr-FR" baseline="-25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2</a:t>
                </a:r>
                <a:r>
                  <a:rPr lang="fr-FR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, </a:t>
                </a:r>
                <a:r>
                  <a:rPr lang="fr-FR" dirty="0" err="1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aab</a:t>
                </a:r>
                <a:r>
                  <a:rPr lang="fr-FR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, </a:t>
                </a:r>
                <a:r>
                  <a:rPr lang="fr-FR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z</a:t>
                </a:r>
                <a:r>
                  <a:rPr lang="fr-FR" baseline="-25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0</a:t>
                </a:r>
                <a:r>
                  <a:rPr lang="fr-FR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) </a:t>
                </a:r>
                <a:endParaRPr lang="fr-FR" baseline="-25000" dirty="0" smtClean="0">
                  <a:solidFill>
                    <a:srgbClr val="37441C"/>
                  </a:solidFill>
                  <a:latin typeface="Arial" pitchFamily="34" charset="0"/>
                  <a:cs typeface="Arial" pitchFamily="34" charset="0"/>
                </a:endParaRPr>
              </a:p>
              <a:p>
                <a:pPr marL="539750" indent="-457200" defTabSz="900113">
                  <a:spcBef>
                    <a:spcPts val="1200"/>
                  </a:spcBef>
                  <a:spcAft>
                    <a:spcPts val="120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Ø"/>
                  <a:tabLst>
                    <a:tab pos="1076325" algn="l"/>
                    <a:tab pos="1527175" algn="l"/>
                    <a:tab pos="4749800" algn="l"/>
                  </a:tabLst>
                  <a:defRPr/>
                </a:pPr>
                <a:r>
                  <a:rPr lang="fr-FR" sz="2000" dirty="0" err="1" smtClean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Vậy</a:t>
                </a:r>
                <a:r>
                  <a:rPr lang="fr-FR" sz="2000" dirty="0" smtClean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: 	</a:t>
                </a:r>
                <a:r>
                  <a:rPr lang="fr-FR" sz="2000" i="1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w</a:t>
                </a:r>
                <a:r>
                  <a:rPr lang="fr-FR" sz="2000" baseline="-25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1</a:t>
                </a:r>
                <a14:m>
                  <m:oMath xmlns:m="http://schemas.openxmlformats.org/officeDocument/2006/math">
                    <m:r>
                      <a:rPr lang="fr-FR" sz="2000" b="0" i="0" smtClean="0">
                        <a:solidFill>
                          <a:srgbClr val="37441C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 </m:t>
                    </m:r>
                    <m:r>
                      <a:rPr lang="fr-FR" sz="2000" i="1" smtClean="0">
                        <a:solidFill>
                          <a:srgbClr val="37441C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∊</m:t>
                    </m:r>
                  </m:oMath>
                </a14:m>
                <a:r>
                  <a:rPr lang="fr-FR" sz="2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T(M) </a:t>
                </a:r>
                <a:r>
                  <a:rPr lang="fr-FR" sz="2000" dirty="0" err="1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và</a:t>
                </a:r>
                <a:r>
                  <a:rPr lang="fr-FR" sz="2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2000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N(M</a:t>
                </a:r>
                <a:r>
                  <a:rPr lang="fr-FR" sz="2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)   </a:t>
                </a:r>
                <a:r>
                  <a:rPr lang="fr-FR" sz="2000" dirty="0" err="1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còn</a:t>
                </a:r>
                <a:r>
                  <a:rPr lang="fr-FR" sz="2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  </a:t>
                </a:r>
                <a:r>
                  <a:rPr lang="fr-FR" sz="2000" i="1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w</a:t>
                </a:r>
                <a:r>
                  <a:rPr lang="fr-FR" sz="2000" baseline="-25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2</a:t>
                </a:r>
                <a14:m>
                  <m:oMath xmlns:m="http://schemas.openxmlformats.org/officeDocument/2006/math">
                    <m:r>
                      <a:rPr lang="fr-FR" sz="2000">
                        <a:solidFill>
                          <a:srgbClr val="37441C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 </m:t>
                    </m:r>
                    <m:r>
                      <a:rPr lang="fr-FR" sz="2000" i="1" smtClean="0">
                        <a:solidFill>
                          <a:srgbClr val="37441C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∉</m:t>
                    </m:r>
                  </m:oMath>
                </a14:m>
                <a:r>
                  <a:rPr lang="fr-FR" sz="2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T(M</a:t>
                </a:r>
                <a:r>
                  <a:rPr lang="fr-FR" sz="2000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) </a:t>
                </a:r>
                <a:r>
                  <a:rPr lang="fr-FR" sz="2000" dirty="0" err="1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và</a:t>
                </a:r>
                <a:r>
                  <a:rPr lang="fr-FR" sz="2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2000" dirty="0" err="1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cả</a:t>
                </a:r>
                <a:r>
                  <a:rPr lang="fr-FR" sz="2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2000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N(M</a:t>
                </a:r>
                <a:r>
                  <a:rPr lang="fr-FR" sz="2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)</a:t>
                </a:r>
                <a:endParaRPr lang="fr-FR" sz="2000" baseline="-25000" dirty="0">
                  <a:solidFill>
                    <a:srgbClr val="C00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11" name="Rectangl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0" y="908720"/>
                <a:ext cx="9036496" cy="5040560"/>
              </a:xfrm>
              <a:prstGeom prst="rect">
                <a:avLst/>
              </a:prstGeom>
              <a:blipFill>
                <a:blip r:embed="rId4"/>
                <a:stretch>
                  <a:fillRect t="-484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9242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2"/>
              <p:cNvSpPr txBox="1">
                <a:spLocks noChangeArrowheads="1"/>
              </p:cNvSpPr>
              <p:nvPr/>
            </p:nvSpPr>
            <p:spPr bwMode="auto">
              <a:xfrm>
                <a:off x="197768" y="1412776"/>
                <a:ext cx="8784976" cy="49685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marL="531813" indent="-449263" defTabSz="900113">
                  <a:spcAft>
                    <a:spcPts val="1000"/>
                  </a:spcAft>
                  <a:buClr>
                    <a:schemeClr val="accent2"/>
                  </a:buClr>
                  <a:tabLst>
                    <a:tab pos="4749800" algn="l"/>
                  </a:tabLst>
                  <a:defRPr/>
                </a:pPr>
                <a:r>
                  <a:rPr lang="fr-FR" sz="2000" dirty="0" smtClean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Cho </a:t>
                </a:r>
                <a:r>
                  <a:rPr lang="fr-FR" sz="2000" dirty="0" err="1" smtClean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Automat</a:t>
                </a:r>
                <a:r>
                  <a:rPr lang="fr-FR" sz="2000" dirty="0" smtClean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2000" dirty="0" err="1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đẩy</a:t>
                </a:r>
                <a:r>
                  <a:rPr lang="fr-FR" sz="2000" dirty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2000" dirty="0" err="1" smtClean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xuống</a:t>
                </a:r>
                <a:r>
                  <a:rPr lang="fr-FR" sz="2000" dirty="0" smtClean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:</a:t>
                </a:r>
                <a:endParaRPr lang="fr-FR" sz="2000" dirty="0">
                  <a:solidFill>
                    <a:srgbClr val="C00000"/>
                  </a:solidFill>
                  <a:latin typeface="Arial" pitchFamily="34" charset="0"/>
                  <a:cs typeface="Arial" pitchFamily="34" charset="0"/>
                </a:endParaRPr>
              </a:p>
              <a:p>
                <a:pPr indent="4763" algn="ctr" defTabSz="900113">
                  <a:spcBef>
                    <a:spcPts val="1200"/>
                  </a:spcBef>
                  <a:spcAft>
                    <a:spcPts val="1000"/>
                  </a:spcAft>
                  <a:buClr>
                    <a:schemeClr val="accent2"/>
                  </a:buClr>
                  <a:tabLst>
                    <a:tab pos="4749800" algn="l"/>
                  </a:tabLst>
                  <a:defRPr/>
                </a:pPr>
                <a:r>
                  <a:rPr lang="fr-FR" sz="22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M = ({q</a:t>
                </a:r>
                <a:r>
                  <a:rPr lang="fr-FR" sz="2200" baseline="-25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0</a:t>
                </a:r>
                <a:r>
                  <a:rPr lang="fr-FR" sz="2200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, </a:t>
                </a:r>
                <a:r>
                  <a:rPr lang="fr-FR" sz="22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q</a:t>
                </a:r>
                <a:r>
                  <a:rPr lang="fr-FR" sz="2200" baseline="-25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1</a:t>
                </a:r>
                <a:r>
                  <a:rPr lang="fr-FR" sz="22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}, {0, 1}, {z</a:t>
                </a:r>
                <a:r>
                  <a:rPr lang="fr-FR" sz="2200" baseline="-25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0</a:t>
                </a:r>
                <a:r>
                  <a:rPr lang="fr-FR" sz="22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, z</a:t>
                </a:r>
                <a:r>
                  <a:rPr lang="fr-FR" sz="2200" baseline="-25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1</a:t>
                </a:r>
                <a:r>
                  <a:rPr lang="fr-FR" sz="2200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 , </a:t>
                </a:r>
                <a:r>
                  <a:rPr lang="fr-FR" sz="22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z</a:t>
                </a:r>
                <a:r>
                  <a:rPr lang="fr-FR" sz="2200" baseline="-25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2</a:t>
                </a:r>
                <a:r>
                  <a:rPr lang="fr-FR" sz="22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}, </a:t>
                </a:r>
                <a14:m>
                  <m:oMath xmlns:m="http://schemas.openxmlformats.org/officeDocument/2006/math">
                    <m:r>
                      <a:rPr lang="el-GR" sz="2200" i="1" smtClean="0">
                        <a:solidFill>
                          <a:srgbClr val="37441C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𝛿</m:t>
                    </m:r>
                  </m:oMath>
                </a14:m>
                <a:r>
                  <a:rPr lang="fr-FR" sz="22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, q</a:t>
                </a:r>
                <a:r>
                  <a:rPr lang="fr-FR" sz="2200" baseline="-25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0</a:t>
                </a:r>
                <a:r>
                  <a:rPr lang="fr-FR" sz="22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, z</a:t>
                </a:r>
                <a:r>
                  <a:rPr lang="fr-FR" sz="2200" baseline="-25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0</a:t>
                </a:r>
                <a:r>
                  <a:rPr lang="fr-FR" sz="22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, F)</a:t>
                </a:r>
              </a:p>
              <a:p>
                <a:pPr marL="531813" indent="-449263" defTabSz="900113">
                  <a:spcAft>
                    <a:spcPts val="1000"/>
                  </a:spcAft>
                  <a:buClr>
                    <a:schemeClr val="accent2"/>
                  </a:buClr>
                  <a:tabLst>
                    <a:tab pos="1076325" algn="l"/>
                    <a:tab pos="4305300" algn="l"/>
                    <a:tab pos="6099175" algn="l"/>
                  </a:tabLst>
                  <a:defRPr/>
                </a:pPr>
                <a:r>
                  <a:rPr lang="fr-FR" sz="2000" dirty="0" err="1" smtClean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Với</a:t>
                </a:r>
                <a:r>
                  <a:rPr lang="fr-FR" sz="2000" dirty="0" smtClean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: 	</a:t>
                </a:r>
                <a14:m>
                  <m:oMath xmlns:m="http://schemas.openxmlformats.org/officeDocument/2006/math">
                    <m:r>
                      <a:rPr lang="el-GR" sz="2000" i="1">
                        <a:solidFill>
                          <a:srgbClr val="37441C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𝛿</m:t>
                    </m:r>
                  </m:oMath>
                </a14:m>
                <a:r>
                  <a:rPr lang="fr-FR" sz="2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(q</a:t>
                </a:r>
                <a:r>
                  <a:rPr lang="fr-FR" sz="2000" baseline="-25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0</a:t>
                </a:r>
                <a:r>
                  <a:rPr lang="fr-FR" sz="2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, 0, z</a:t>
                </a:r>
                <a:r>
                  <a:rPr lang="fr-FR" sz="2000" baseline="-25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0</a:t>
                </a:r>
                <a:r>
                  <a:rPr lang="fr-FR" sz="2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)={(q</a:t>
                </a:r>
                <a:r>
                  <a:rPr lang="fr-FR" sz="2000" baseline="-25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0</a:t>
                </a:r>
                <a:r>
                  <a:rPr lang="fr-FR" sz="2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, z</a:t>
                </a:r>
                <a:r>
                  <a:rPr lang="fr-FR" sz="2000" baseline="-25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0</a:t>
                </a:r>
                <a:r>
                  <a:rPr lang="fr-FR" sz="2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z</a:t>
                </a:r>
                <a:r>
                  <a:rPr lang="fr-FR" sz="2000" baseline="-25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1</a:t>
                </a:r>
                <a:r>
                  <a:rPr lang="fr-FR" sz="2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)}	</a:t>
                </a:r>
                <a14:m>
                  <m:oMath xmlns:m="http://schemas.openxmlformats.org/officeDocument/2006/math">
                    <m:r>
                      <a:rPr lang="el-GR" sz="2000" i="1">
                        <a:solidFill>
                          <a:srgbClr val="37441C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𝛿</m:t>
                    </m:r>
                  </m:oMath>
                </a14:m>
                <a:r>
                  <a:rPr lang="fr-FR" sz="2000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(q</a:t>
                </a:r>
                <a:r>
                  <a:rPr lang="fr-FR" sz="2000" baseline="-25000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0</a:t>
                </a:r>
                <a:r>
                  <a:rPr lang="fr-FR" sz="2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, 0, z</a:t>
                </a:r>
                <a:r>
                  <a:rPr lang="fr-FR" sz="2000" baseline="-25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1</a:t>
                </a:r>
                <a:r>
                  <a:rPr lang="fr-FR" sz="2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)={(q</a:t>
                </a:r>
                <a:r>
                  <a:rPr lang="fr-FR" sz="2000" baseline="-25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0</a:t>
                </a:r>
                <a:r>
                  <a:rPr lang="fr-FR" sz="2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, z</a:t>
                </a:r>
                <a:r>
                  <a:rPr lang="fr-FR" sz="2000" baseline="-25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1</a:t>
                </a:r>
                <a:r>
                  <a:rPr lang="fr-FR" sz="2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z</a:t>
                </a:r>
                <a:r>
                  <a:rPr lang="fr-FR" sz="2000" baseline="-25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1</a:t>
                </a:r>
                <a:r>
                  <a:rPr lang="fr-FR" sz="2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), (q</a:t>
                </a:r>
                <a:r>
                  <a:rPr lang="fr-FR" sz="2000" baseline="-25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1</a:t>
                </a:r>
                <a:r>
                  <a:rPr lang="fr-FR" sz="2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,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000" i="1">
                        <a:solidFill>
                          <a:srgbClr val="37441C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ε</m:t>
                    </m:r>
                  </m:oMath>
                </a14:m>
                <a:r>
                  <a:rPr lang="fr-FR" sz="2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)}</a:t>
                </a:r>
                <a:br>
                  <a:rPr lang="fr-FR" sz="2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</a:br>
                <a:r>
                  <a:rPr lang="fr-FR" sz="2000" dirty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l-GR" sz="2000" i="1">
                        <a:solidFill>
                          <a:srgbClr val="37441C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𝛿</m:t>
                    </m:r>
                  </m:oMath>
                </a14:m>
                <a:r>
                  <a:rPr lang="fr-FR" sz="2000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(q</a:t>
                </a:r>
                <a:r>
                  <a:rPr lang="fr-FR" sz="2000" baseline="-25000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0</a:t>
                </a:r>
                <a:r>
                  <a:rPr lang="fr-FR" sz="2000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, 0, </a:t>
                </a:r>
                <a:r>
                  <a:rPr lang="fr-FR" sz="2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z</a:t>
                </a:r>
                <a:r>
                  <a:rPr lang="fr-FR" sz="2000" baseline="-25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2</a:t>
                </a:r>
                <a:r>
                  <a:rPr lang="fr-FR" sz="2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)={(</a:t>
                </a:r>
                <a:r>
                  <a:rPr lang="fr-FR" sz="2000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q</a:t>
                </a:r>
                <a:r>
                  <a:rPr lang="fr-FR" sz="2000" baseline="-25000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0</a:t>
                </a:r>
                <a:r>
                  <a:rPr lang="fr-FR" sz="2000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, </a:t>
                </a:r>
                <a:r>
                  <a:rPr lang="fr-FR" sz="2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z</a:t>
                </a:r>
                <a:r>
                  <a:rPr lang="fr-FR" sz="2000" baseline="-25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2</a:t>
                </a:r>
                <a:r>
                  <a:rPr lang="fr-FR" sz="2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z</a:t>
                </a:r>
                <a:r>
                  <a:rPr lang="fr-FR" sz="2000" baseline="-25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1</a:t>
                </a:r>
                <a:r>
                  <a:rPr lang="fr-FR" sz="2000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)}	</a:t>
                </a:r>
                <a14:m>
                  <m:oMath xmlns:m="http://schemas.openxmlformats.org/officeDocument/2006/math">
                    <m:r>
                      <a:rPr lang="el-GR" sz="2000" i="1">
                        <a:solidFill>
                          <a:srgbClr val="37441C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𝛿</m:t>
                    </m:r>
                  </m:oMath>
                </a14:m>
                <a:r>
                  <a:rPr lang="fr-FR" sz="2000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(q</a:t>
                </a:r>
                <a:r>
                  <a:rPr lang="fr-FR" sz="2000" baseline="-25000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0</a:t>
                </a:r>
                <a:r>
                  <a:rPr lang="fr-FR" sz="2000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, </a:t>
                </a:r>
                <a:r>
                  <a:rPr lang="fr-FR" sz="2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1, z</a:t>
                </a:r>
                <a:r>
                  <a:rPr lang="fr-FR" sz="2000" baseline="-25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0</a:t>
                </a:r>
                <a:r>
                  <a:rPr lang="fr-FR" sz="2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)={(</a:t>
                </a:r>
                <a:r>
                  <a:rPr lang="fr-FR" sz="2000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q</a:t>
                </a:r>
                <a:r>
                  <a:rPr lang="fr-FR" sz="2000" baseline="-25000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0</a:t>
                </a:r>
                <a:r>
                  <a:rPr lang="fr-FR" sz="2000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, </a:t>
                </a:r>
                <a:r>
                  <a:rPr lang="fr-FR" sz="2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z</a:t>
                </a:r>
                <a:r>
                  <a:rPr lang="fr-FR" sz="2000" baseline="-25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0</a:t>
                </a:r>
                <a:r>
                  <a:rPr lang="fr-FR" sz="2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z</a:t>
                </a:r>
                <a:r>
                  <a:rPr lang="fr-FR" sz="2000" baseline="-25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2</a:t>
                </a:r>
                <a:r>
                  <a:rPr lang="fr-FR" sz="2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)}</a:t>
                </a:r>
                <a:br>
                  <a:rPr lang="fr-FR" sz="2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</a:br>
                <a:r>
                  <a:rPr lang="fr-FR" sz="2000" dirty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l-GR" sz="2000" i="1">
                        <a:solidFill>
                          <a:srgbClr val="37441C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𝛿</m:t>
                    </m:r>
                  </m:oMath>
                </a14:m>
                <a:r>
                  <a:rPr lang="fr-FR" sz="2000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(q</a:t>
                </a:r>
                <a:r>
                  <a:rPr lang="fr-FR" sz="2000" baseline="-25000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0</a:t>
                </a:r>
                <a:r>
                  <a:rPr lang="fr-FR" sz="2000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, </a:t>
                </a:r>
                <a:r>
                  <a:rPr lang="fr-FR" sz="2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1, z</a:t>
                </a:r>
                <a:r>
                  <a:rPr lang="fr-FR" sz="2000" baseline="-25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1</a:t>
                </a:r>
                <a:r>
                  <a:rPr lang="fr-FR" sz="2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)={(</a:t>
                </a:r>
                <a:r>
                  <a:rPr lang="fr-FR" sz="2000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q</a:t>
                </a:r>
                <a:r>
                  <a:rPr lang="fr-FR" sz="2000" baseline="-25000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0</a:t>
                </a:r>
                <a:r>
                  <a:rPr lang="fr-FR" sz="2000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, </a:t>
                </a:r>
                <a:r>
                  <a:rPr lang="fr-FR" sz="2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z</a:t>
                </a:r>
                <a:r>
                  <a:rPr lang="fr-FR" sz="2000" baseline="-25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1</a:t>
                </a:r>
                <a:r>
                  <a:rPr lang="fr-FR" sz="2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z</a:t>
                </a:r>
                <a:r>
                  <a:rPr lang="fr-FR" sz="2000" baseline="-25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2</a:t>
                </a:r>
                <a:r>
                  <a:rPr lang="fr-FR" sz="2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)}</a:t>
                </a:r>
                <a:r>
                  <a:rPr lang="fr-FR" sz="2000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l-GR" sz="2000" i="1">
                        <a:solidFill>
                          <a:srgbClr val="37441C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𝛿</m:t>
                    </m:r>
                  </m:oMath>
                </a14:m>
                <a:r>
                  <a:rPr lang="fr-FR" sz="2000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(q</a:t>
                </a:r>
                <a:r>
                  <a:rPr lang="fr-FR" sz="2000" baseline="-25000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0</a:t>
                </a:r>
                <a:r>
                  <a:rPr lang="fr-FR" sz="2000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, </a:t>
                </a:r>
                <a:r>
                  <a:rPr lang="fr-FR" sz="2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1, z</a:t>
                </a:r>
                <a:r>
                  <a:rPr lang="fr-FR" sz="2000" baseline="-25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2</a:t>
                </a:r>
                <a:r>
                  <a:rPr lang="fr-FR" sz="2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)={(</a:t>
                </a:r>
                <a:r>
                  <a:rPr lang="fr-FR" sz="2000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q</a:t>
                </a:r>
                <a:r>
                  <a:rPr lang="fr-FR" sz="2000" baseline="-25000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0</a:t>
                </a:r>
                <a:r>
                  <a:rPr lang="fr-FR" sz="2000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, </a:t>
                </a:r>
                <a:r>
                  <a:rPr lang="fr-FR" sz="2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z</a:t>
                </a:r>
                <a:r>
                  <a:rPr lang="fr-FR" sz="2000" baseline="-25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2</a:t>
                </a:r>
                <a:r>
                  <a:rPr lang="fr-FR" sz="2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z</a:t>
                </a:r>
                <a:r>
                  <a:rPr lang="fr-FR" sz="2000" baseline="-25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2</a:t>
                </a:r>
                <a:r>
                  <a:rPr lang="fr-FR" sz="2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), </a:t>
                </a:r>
                <a:r>
                  <a:rPr lang="fr-FR" sz="2000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(q</a:t>
                </a:r>
                <a:r>
                  <a:rPr lang="fr-FR" sz="2000" baseline="-25000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1</a:t>
                </a:r>
                <a:r>
                  <a:rPr lang="fr-FR" sz="2000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,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000" i="1">
                        <a:solidFill>
                          <a:srgbClr val="37441C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ε</m:t>
                    </m:r>
                  </m:oMath>
                </a14:m>
                <a:r>
                  <a:rPr lang="fr-FR" sz="2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)}</a:t>
                </a:r>
                <a:br>
                  <a:rPr lang="fr-FR" sz="2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</a:br>
                <a:r>
                  <a:rPr lang="fr-FR" sz="2000" dirty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l-GR" sz="2000" i="1">
                        <a:solidFill>
                          <a:srgbClr val="37441C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𝛿</m:t>
                    </m:r>
                  </m:oMath>
                </a14:m>
                <a:r>
                  <a:rPr lang="fr-FR" sz="2000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(</a:t>
                </a:r>
                <a:r>
                  <a:rPr lang="fr-FR" sz="2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q</a:t>
                </a:r>
                <a:r>
                  <a:rPr lang="fr-FR" sz="2000" baseline="-25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1</a:t>
                </a:r>
                <a:r>
                  <a:rPr lang="fr-FR" sz="2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, </a:t>
                </a:r>
                <a:r>
                  <a:rPr lang="fr-FR" sz="2000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0, </a:t>
                </a:r>
                <a:r>
                  <a:rPr lang="fr-FR" sz="2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z</a:t>
                </a:r>
                <a:r>
                  <a:rPr lang="fr-FR" sz="2000" baseline="-25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1</a:t>
                </a:r>
                <a:r>
                  <a:rPr lang="fr-FR" sz="2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)={(q</a:t>
                </a:r>
                <a:r>
                  <a:rPr lang="fr-FR" sz="2000" baseline="-25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1</a:t>
                </a:r>
                <a:r>
                  <a:rPr lang="fr-FR" sz="2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,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000" i="1">
                        <a:solidFill>
                          <a:srgbClr val="37441C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ε</m:t>
                    </m:r>
                  </m:oMath>
                </a14:m>
                <a:r>
                  <a:rPr lang="fr-FR" sz="2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)}</a:t>
                </a:r>
                <a:r>
                  <a:rPr lang="fr-FR" sz="2000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l-GR" sz="2000" i="1">
                        <a:solidFill>
                          <a:srgbClr val="37441C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𝛿</m:t>
                    </m:r>
                  </m:oMath>
                </a14:m>
                <a:r>
                  <a:rPr lang="fr-FR" sz="2000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(</a:t>
                </a:r>
                <a:r>
                  <a:rPr lang="fr-FR" sz="2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q</a:t>
                </a:r>
                <a:r>
                  <a:rPr lang="fr-FR" sz="2000" baseline="-25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1</a:t>
                </a:r>
                <a:r>
                  <a:rPr lang="fr-FR" sz="2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, 1, z</a:t>
                </a:r>
                <a:r>
                  <a:rPr lang="fr-FR" sz="2000" baseline="-25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2</a:t>
                </a:r>
                <a:r>
                  <a:rPr lang="fr-FR" sz="2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)={(</a:t>
                </a:r>
                <a:r>
                  <a:rPr lang="fr-FR" sz="2000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q</a:t>
                </a:r>
                <a:r>
                  <a:rPr lang="fr-FR" sz="2000" baseline="-25000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0</a:t>
                </a:r>
                <a:r>
                  <a:rPr lang="fr-FR" sz="2000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, </a:t>
                </a:r>
                <a:r>
                  <a:rPr lang="fr-FR" sz="2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z</a:t>
                </a:r>
                <a:r>
                  <a:rPr lang="fr-FR" sz="2000" baseline="-25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2</a:t>
                </a:r>
                <a:r>
                  <a:rPr lang="fr-FR" sz="2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z</a:t>
                </a:r>
                <a:r>
                  <a:rPr lang="fr-FR" sz="2000" baseline="-25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2</a:t>
                </a:r>
                <a:r>
                  <a:rPr lang="fr-FR" sz="2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), </a:t>
                </a:r>
                <a:r>
                  <a:rPr lang="fr-FR" sz="2000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(q</a:t>
                </a:r>
                <a:r>
                  <a:rPr lang="fr-FR" sz="2000" baseline="-25000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1</a:t>
                </a:r>
                <a:r>
                  <a:rPr lang="fr-FR" sz="2000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,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000" i="1">
                        <a:solidFill>
                          <a:srgbClr val="37441C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ε</m:t>
                    </m:r>
                  </m:oMath>
                </a14:m>
                <a:r>
                  <a:rPr lang="fr-FR" sz="2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)}</a:t>
                </a:r>
                <a:br>
                  <a:rPr lang="fr-FR" sz="2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</a:br>
                <a:r>
                  <a:rPr lang="fr-FR" sz="2000" dirty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l-GR" sz="2000" i="1">
                        <a:solidFill>
                          <a:srgbClr val="37441C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𝛿</m:t>
                    </m:r>
                  </m:oMath>
                </a14:m>
                <a:r>
                  <a:rPr lang="fr-FR" sz="2000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(</a:t>
                </a:r>
                <a:r>
                  <a:rPr lang="fr-FR" sz="2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q</a:t>
                </a:r>
                <a:r>
                  <a:rPr lang="fr-FR" sz="2000" baseline="-25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0</a:t>
                </a:r>
                <a:r>
                  <a:rPr lang="fr-FR" sz="2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,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000" i="1">
                        <a:solidFill>
                          <a:srgbClr val="37441C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ε</m:t>
                    </m:r>
                  </m:oMath>
                </a14:m>
                <a:r>
                  <a:rPr lang="fr-FR" sz="2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, z</a:t>
                </a:r>
                <a:r>
                  <a:rPr lang="fr-FR" sz="2000" baseline="-25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0</a:t>
                </a:r>
                <a:r>
                  <a:rPr lang="fr-FR" sz="2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)={(q</a:t>
                </a:r>
                <a:r>
                  <a:rPr lang="fr-FR" sz="2000" baseline="-25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1</a:t>
                </a:r>
                <a:r>
                  <a:rPr lang="fr-FR" sz="2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,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000" i="1">
                        <a:solidFill>
                          <a:srgbClr val="37441C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ε</m:t>
                    </m:r>
                  </m:oMath>
                </a14:m>
                <a:r>
                  <a:rPr lang="fr-FR" sz="2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)}</a:t>
                </a:r>
                <a:r>
                  <a:rPr lang="fr-FR" sz="2000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l-GR" sz="2000" i="1">
                        <a:solidFill>
                          <a:srgbClr val="37441C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𝛿</m:t>
                    </m:r>
                  </m:oMath>
                </a14:m>
                <a:r>
                  <a:rPr lang="fr-FR" sz="2000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(</a:t>
                </a:r>
                <a:r>
                  <a:rPr lang="fr-FR" sz="2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q</a:t>
                </a:r>
                <a:r>
                  <a:rPr lang="fr-FR" sz="2000" baseline="-25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1</a:t>
                </a:r>
                <a:r>
                  <a:rPr lang="fr-FR" sz="2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,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000" i="1">
                        <a:solidFill>
                          <a:srgbClr val="37441C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ε</m:t>
                    </m:r>
                  </m:oMath>
                </a14:m>
                <a:r>
                  <a:rPr lang="fr-FR" sz="2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, </a:t>
                </a:r>
                <a:r>
                  <a:rPr lang="fr-FR" sz="2000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z</a:t>
                </a:r>
                <a:r>
                  <a:rPr lang="fr-FR" sz="2000" baseline="-25000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1</a:t>
                </a:r>
                <a:r>
                  <a:rPr lang="fr-FR" sz="2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)={(</a:t>
                </a:r>
                <a:r>
                  <a:rPr lang="fr-FR" sz="2000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q</a:t>
                </a:r>
                <a:r>
                  <a:rPr lang="fr-FR" sz="2000" baseline="-25000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1</a:t>
                </a:r>
                <a:r>
                  <a:rPr lang="fr-FR" sz="2000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,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000" i="1">
                        <a:solidFill>
                          <a:srgbClr val="37441C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ε</m:t>
                    </m:r>
                  </m:oMath>
                </a14:m>
                <a:r>
                  <a:rPr lang="fr-FR" sz="2000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)}</a:t>
                </a:r>
                <a:endParaRPr lang="fr-FR" sz="2000" dirty="0" smtClean="0">
                  <a:solidFill>
                    <a:srgbClr val="C00000"/>
                  </a:solidFill>
                  <a:latin typeface="Arial" pitchFamily="34" charset="0"/>
                  <a:cs typeface="Arial" pitchFamily="34" charset="0"/>
                </a:endParaRPr>
              </a:p>
              <a:p>
                <a:pPr marL="531813" indent="-449263" defTabSz="900113">
                  <a:spcBef>
                    <a:spcPts val="1200"/>
                  </a:spcBef>
                  <a:spcAft>
                    <a:spcPts val="1000"/>
                  </a:spcAft>
                  <a:buClr>
                    <a:schemeClr val="accent2"/>
                  </a:buClr>
                  <a:tabLst>
                    <a:tab pos="1885950" algn="l"/>
                  </a:tabLst>
                  <a:defRPr/>
                </a:pPr>
                <a:r>
                  <a:rPr lang="fr-FR" sz="2000" dirty="0" err="1" smtClean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Và</a:t>
                </a:r>
                <a:r>
                  <a:rPr lang="fr-FR" sz="2000" dirty="0" smtClean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2000" dirty="0" err="1" smtClean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chuỗi</a:t>
                </a:r>
                <a:r>
                  <a:rPr lang="fr-FR" sz="2000" dirty="0" smtClean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:	</a:t>
                </a:r>
                <a:r>
                  <a:rPr lang="fr-FR" sz="2000" i="1" dirty="0" smtClean="0">
                    <a:solidFill>
                      <a:srgbClr val="37441C"/>
                    </a:solidFill>
                    <a:latin typeface="Arial" panose="020B0604020202020204" pitchFamily="34" charset="0"/>
                    <a:cs typeface="Arial" pitchFamily="34" charset="0"/>
                  </a:rPr>
                  <a:t>w = 110011</a:t>
                </a:r>
                <a:endParaRPr lang="fr-FR" sz="2000" dirty="0" smtClean="0">
                  <a:solidFill>
                    <a:srgbClr val="37441C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8" name="Rectangl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7768" y="1412776"/>
                <a:ext cx="8784976" cy="4968552"/>
              </a:xfrm>
              <a:prstGeom prst="rect">
                <a:avLst/>
              </a:prstGeom>
              <a:blipFill>
                <a:blip r:embed="rId3"/>
                <a:stretch>
                  <a:fillRect t="-613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itle 1"/>
          <p:cNvSpPr txBox="1">
            <a:spLocks/>
          </p:cNvSpPr>
          <p:nvPr/>
        </p:nvSpPr>
        <p:spPr>
          <a:xfrm>
            <a:off x="144016" y="260648"/>
            <a:ext cx="8892480" cy="720080"/>
          </a:xfrm>
          <a:prstGeom prst="rect">
            <a:avLst/>
          </a:prstGeom>
          <a:gradFill flip="none" rotWithShape="1">
            <a:gsLst>
              <a:gs pos="0">
                <a:srgbClr val="C4D79D">
                  <a:shade val="30000"/>
                  <a:satMod val="115000"/>
                </a:srgbClr>
              </a:gs>
              <a:gs pos="50000">
                <a:srgbClr val="C4D79D">
                  <a:shade val="67500"/>
                  <a:satMod val="115000"/>
                </a:srgbClr>
              </a:gs>
              <a:gs pos="100000">
                <a:srgbClr val="C4D79D">
                  <a:shade val="100000"/>
                  <a:satMod val="115000"/>
                </a:srgbClr>
              </a:gs>
            </a:gsLst>
            <a:lin ang="10800000" scaled="1"/>
            <a:tileRect/>
          </a:gradFill>
          <a:effectLst>
            <a:outerShdw blurRad="127000" dist="76200" dir="60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marL="531813" indent="-341313">
              <a:spcBef>
                <a:spcPct val="0"/>
              </a:spcBef>
              <a:tabLst>
                <a:tab pos="3944938" algn="r"/>
              </a:tabLst>
              <a:defRPr/>
            </a:pPr>
            <a:r>
              <a:rPr lang="fr-FR" b="1" smtClean="0">
                <a:solidFill>
                  <a:srgbClr val="C00000"/>
                </a:solidFill>
              </a:rPr>
              <a:t>Ví dụ 2</a:t>
            </a:r>
            <a:endParaRPr lang="vi-VN" b="1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5409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102223</TotalTime>
  <Words>861</Words>
  <Application>Microsoft Office PowerPoint</Application>
  <PresentationFormat>On-screen Show (4:3)</PresentationFormat>
  <Paragraphs>130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Cambria Math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Recommandation d’experts pour les membres du comité de programme d’une conférence</dc:title>
  <dc:creator>Minh Thu</dc:creator>
  <cp:lastModifiedBy>THU</cp:lastModifiedBy>
  <cp:revision>6671</cp:revision>
  <dcterms:created xsi:type="dcterms:W3CDTF">2014-12-01T15:24:30Z</dcterms:created>
  <dcterms:modified xsi:type="dcterms:W3CDTF">2021-03-09T04:19:05Z</dcterms:modified>
</cp:coreProperties>
</file>