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40" r:id="rId2"/>
    <p:sldId id="425" r:id="rId3"/>
    <p:sldId id="459" r:id="rId4"/>
    <p:sldId id="460" r:id="rId5"/>
    <p:sldId id="461" r:id="rId6"/>
    <p:sldId id="463" r:id="rId7"/>
    <p:sldId id="466" r:id="rId8"/>
    <p:sldId id="465" r:id="rId9"/>
    <p:sldId id="464" r:id="rId10"/>
    <p:sldId id="468" r:id="rId11"/>
    <p:sldId id="469" r:id="rId12"/>
    <p:sldId id="470" r:id="rId13"/>
    <p:sldId id="471" r:id="rId14"/>
    <p:sldId id="479" r:id="rId15"/>
    <p:sldId id="481" r:id="rId16"/>
    <p:sldId id="482" r:id="rId17"/>
    <p:sldId id="484" r:id="rId18"/>
    <p:sldId id="483" r:id="rId19"/>
    <p:sldId id="507" r:id="rId20"/>
    <p:sldId id="510" r:id="rId21"/>
    <p:sldId id="512" r:id="rId22"/>
    <p:sldId id="514" r:id="rId23"/>
    <p:sldId id="516" r:id="rId24"/>
    <p:sldId id="518" r:id="rId25"/>
    <p:sldId id="520" r:id="rId26"/>
    <p:sldId id="522" r:id="rId27"/>
    <p:sldId id="493" r:id="rId28"/>
    <p:sldId id="495" r:id="rId29"/>
    <p:sldId id="496" r:id="rId30"/>
    <p:sldId id="497" r:id="rId31"/>
    <p:sldId id="498" r:id="rId32"/>
    <p:sldId id="523" r:id="rId33"/>
  </p:sldIdLst>
  <p:sldSz cx="9144000" cy="6858000" type="screen4x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41C"/>
    <a:srgbClr val="DBE6C4"/>
    <a:srgbClr val="9EBD5F"/>
    <a:srgbClr val="4D641E"/>
    <a:srgbClr val="CADBA9"/>
    <a:srgbClr val="A3C068"/>
    <a:srgbClr val="C4D79D"/>
    <a:srgbClr val="BDD292"/>
    <a:srgbClr val="A2B87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7494" autoAdjust="0"/>
  </p:normalViewPr>
  <p:slideViewPr>
    <p:cSldViewPr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CAEF-5A60-480A-AFDC-467395B03DFC}" type="datetimeFigureOut">
              <a:rPr lang="fr-FR" smtClean="0"/>
              <a:pPr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8F1A4-1D5C-4D89-A472-964C88CB03A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3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B98D961-0616-4F32-9A35-D4C8C06C88E9}" type="datetimeFigureOut">
              <a:rPr lang="fr-FR" smtClean="0"/>
              <a:pPr/>
              <a:t>08/03/2021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85BCD3B-4B3E-4A00-A5BD-C019803BF0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0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3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894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45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982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26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901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52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83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69A-2558-47E4-B0CD-49293A577E4E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3691-E7C1-4BA0-BFC4-D210D5D2BB81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6D4A-F4D9-434D-940B-C63BF246BE54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2738-2C38-45CF-BD82-9560E1BAFD4A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6457-5AEA-497C-947B-76362D63F7DD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87DB-8113-4945-9CF9-4BBAF3D507DC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FB74-3101-4948-8FD4-3A350E24E821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9158-180E-4751-A4A5-F16D1323A1BD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3721-775A-443F-96F6-7BC8B5ED63A9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3FBA-A514-4564-B109-B44F62510D47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3B56-B336-4FD7-B27F-5A48B9AC262B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5423-DEC4-4456-A68E-293947C4CA8D}" type="datetime1">
              <a:rPr lang="fr-FR" smtClean="0"/>
              <a:pPr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55576" y="2420888"/>
            <a:ext cx="7560840" cy="864096"/>
          </a:xfrm>
          <a:prstGeom prst="roundRect">
            <a:avLst>
              <a:gd name="adj" fmla="val 16461"/>
            </a:avLst>
          </a:prstGeom>
          <a:gradFill flip="none" rotWithShape="1">
            <a:gsLst>
              <a:gs pos="0">
                <a:srgbClr val="4D641E">
                  <a:shade val="30000"/>
                  <a:satMod val="115000"/>
                </a:srgbClr>
              </a:gs>
              <a:gs pos="50000">
                <a:srgbClr val="4D641E">
                  <a:shade val="67500"/>
                  <a:satMod val="115000"/>
                </a:srgbClr>
              </a:gs>
              <a:gs pos="100000">
                <a:srgbClr val="4D641E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indent="6350" algn="ctr">
              <a:spcBef>
                <a:spcPct val="0"/>
              </a:spcBef>
              <a:defRPr/>
            </a:pPr>
            <a:r>
              <a:rPr lang="fr-FR" sz="22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Văn</a:t>
            </a:r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fr-FR" sz="22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phạm</a:t>
            </a:r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phi </a:t>
            </a:r>
            <a:r>
              <a:rPr lang="fr-FR" sz="22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ngữ</a:t>
            </a:r>
            <a:r>
              <a:rPr lang="fr-FR" sz="2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fr-FR" sz="22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cảnh</a:t>
            </a:r>
            <a:endParaRPr lang="vi-VN" sz="2200" b="1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528" y="1052736"/>
            <a:ext cx="849694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*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\ {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}.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G, 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1764" y="260648"/>
            <a:ext cx="8820472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Tính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nhập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nhằng</a:t>
            </a:r>
            <a:r>
              <a:rPr lang="fr-FR" b="1" dirty="0" smtClean="0">
                <a:solidFill>
                  <a:srgbClr val="C00000"/>
                </a:solidFill>
              </a:rPr>
              <a:t> / </a:t>
            </a:r>
            <a:r>
              <a:rPr lang="fr-FR" b="1" dirty="0" err="1" smtClean="0">
                <a:solidFill>
                  <a:srgbClr val="C00000"/>
                </a:solidFill>
              </a:rPr>
              <a:t>đa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nghĩa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của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văn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phạm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5760" y="59350"/>
            <a:ext cx="8964488" cy="56133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764704"/>
            <a:ext cx="871296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({a, b, +, </a:t>
            </a:r>
            <a:r>
              <a:rPr lang="fr-FR" sz="2200" b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{S}, S, {S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S+S | S</a:t>
            </a:r>
            <a:r>
              <a:rPr lang="fr-FR" sz="2200" b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| a | b })</a:t>
            </a:r>
          </a:p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b+a</a:t>
            </a:r>
            <a:r>
              <a:rPr lang="fr-FR" sz="2200" b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b+a</a:t>
            </a:r>
          </a:p>
          <a:p>
            <a:pPr marL="720725" indent="-354013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sau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2845" t="46190" r="5413" b="28023"/>
          <a:stretch>
            <a:fillRect/>
          </a:stretch>
        </p:blipFill>
        <p:spPr bwMode="auto">
          <a:xfrm>
            <a:off x="890591" y="2938169"/>
            <a:ext cx="7434826" cy="317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528" y="980728"/>
            <a:ext cx="849694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81088" indent="-557213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081088" indent="-557213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đều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cố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1764" y="116632"/>
            <a:ext cx="8820472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Ngôn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ngữ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nhập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nhằng</a:t>
            </a:r>
            <a:r>
              <a:rPr lang="fr-FR" b="1" dirty="0" smtClean="0">
                <a:solidFill>
                  <a:srgbClr val="C00000"/>
                </a:solidFill>
              </a:rPr>
              <a:t> /</a:t>
            </a:r>
            <a:r>
              <a:rPr lang="fr-FR" b="1" dirty="0" err="1" smtClean="0">
                <a:solidFill>
                  <a:srgbClr val="C00000"/>
                </a:solidFill>
              </a:rPr>
              <a:t>đa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nghĩa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5760" y="116632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980728"/>
            <a:ext cx="871296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 =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{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  | </a:t>
            </a:r>
            <a:r>
              <a:rPr lang="fr-FR" sz="2200" i="1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n,m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endParaRPr lang="fr-FR" sz="2200" i="1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144838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S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marL="979488" indent="-349250" defTabSz="900113">
              <a:spcAft>
                <a:spcPts val="1000"/>
              </a:spcAft>
              <a:buClr>
                <a:schemeClr val="accent2"/>
              </a:buClr>
              <a:tabLst>
                <a:tab pos="3144838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S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 ; X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aX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|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; C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endParaRPr lang="fr-FR" sz="2000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spcAft>
                <a:spcPts val="1000"/>
              </a:spcAft>
              <a:buClr>
                <a:schemeClr val="accent2"/>
              </a:buClr>
              <a:tabLst>
                <a:tab pos="3144838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S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AX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; X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bX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 |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; A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= 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2200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720725" indent="-354013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 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0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</a:t>
            </a:r>
            <a:r>
              <a:rPr lang="fr-FR" sz="2000" baseline="-25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720725" indent="-354013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cố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33772" y="116632"/>
            <a:ext cx="8748464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gọn</a:t>
            </a: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b="1" dirty="0">
              <a:solidFill>
                <a:srgbClr val="FF0000"/>
              </a:solidFill>
              <a:cs typeface="Arial" pitchFamily="34" charset="0"/>
            </a:endParaRPr>
          </a:p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Tại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sao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rút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gọn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văn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phạm</a:t>
            </a:r>
            <a:r>
              <a:rPr lang="fr-FR" b="1" dirty="0" smtClean="0">
                <a:solidFill>
                  <a:srgbClr val="C00000"/>
                </a:solidFill>
              </a:rPr>
              <a:t>?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1052736"/>
            <a:ext cx="842493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0725" indent="-557213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thừa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249363" indent="-52705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249363" indent="-52705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720725" indent="-557213" defTabSz="900113">
              <a:lnSpc>
                <a:spcPct val="120000"/>
              </a:lnSpc>
              <a:spcBef>
                <a:spcPts val="1800"/>
              </a:spcBef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hưởng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dừng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thuật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tích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cú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249363" indent="-52705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A → </a:t>
            </a:r>
            <a:r>
              <a:rPr lang="el-GR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249363" indent="-52705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→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51520" y="1052736"/>
            <a:ext cx="820891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8900" indent="-6350" defTabSz="900113">
              <a:spcBef>
                <a:spcPts val="600"/>
              </a:spcBef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thừa</a:t>
            </a:r>
            <a:r>
              <a:rPr lang="fr-FR" sz="22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81075" indent="-4572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w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*.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81075" indent="-4572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X.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752" y="188640"/>
            <a:ext cx="8892480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Ký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hiệu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thừa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28193" y="260648"/>
            <a:ext cx="874846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Loại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ký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hiệu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vô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sinh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6814" y="836712"/>
            <a:ext cx="86409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L(G)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≠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Ø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G’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∀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</a:t>
            </a:r>
            <a:endParaRPr lang="fr-FR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92175" indent="-3683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: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31925" indent="-450850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*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</a:p>
          <a:p>
            <a:pPr marL="1431925" indent="-45085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</a:p>
          <a:p>
            <a:pPr marL="981075" indent="-4572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 startAt="2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: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mà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đều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thuộc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tập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 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4320" y="188640"/>
            <a:ext cx="8820472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Loại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ký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hiệu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không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đến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được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9816" y="980728"/>
            <a:ext cx="878497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2: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63538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L(G)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≠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Ø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G’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∀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 ∪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∊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 ∪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β</a:t>
            </a:r>
            <a:endParaRPr lang="fr-FR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15963" indent="-3683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: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079500" indent="-274638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079500" indent="-274638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đã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</a:p>
          <a:p>
            <a:pPr marL="1079500" indent="-274638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khi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còn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xung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nữa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715963" indent="-3683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 startAt="2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: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mà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đều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thuộc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tập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 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0526" y="908720"/>
            <a:ext cx="86409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 | C	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C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aCb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316288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vô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</a:t>
            </a:r>
          </a:p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33521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’:	-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(do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a)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(do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B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 (do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A) 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243138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 ;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;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3350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P’’)</a:t>
            </a:r>
          </a:p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963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’’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’’:	-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S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’’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’’ (do 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; A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16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’’ (do 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A)</a:t>
            </a:r>
          </a:p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314007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’’: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pPr marL="452438" indent="-438150" defTabSz="900113">
              <a:spcAft>
                <a:spcPts val="1000"/>
              </a:spcAft>
              <a:buClr>
                <a:schemeClr val="accent2"/>
              </a:buClr>
              <a:buFont typeface="Cambria Math" pitchFamily="18" charset="0"/>
              <a:buChar char="⇒"/>
              <a:tabLst>
                <a:tab pos="3140075" algn="l"/>
              </a:tabLst>
              <a:defRPr/>
            </a:pP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rút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gọn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  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G’’ = ({a}, {S, A}, S, {S </a:t>
            </a:r>
            <a:r>
              <a:rPr lang="fr-FR" sz="2000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A, A </a:t>
            </a:r>
            <a:r>
              <a:rPr lang="fr-FR" sz="2000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a})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4016" y="116632"/>
            <a:ext cx="8820472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6004" y="116632"/>
            <a:ext cx="9000492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Quy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tắc</a:t>
            </a:r>
            <a:r>
              <a:rPr lang="fr-FR" b="1" dirty="0" smtClean="0">
                <a:solidFill>
                  <a:srgbClr val="C00000"/>
                </a:solidFill>
              </a:rPr>
              <a:t> – </a:t>
            </a:r>
            <a:r>
              <a:rPr lang="el-GR" sz="2400" b="1" dirty="0" smtClean="0">
                <a:solidFill>
                  <a:srgbClr val="C00000"/>
                </a:solidFill>
                <a:latin typeface="Cambria Math"/>
                <a:ea typeface="Cambria Math"/>
              </a:rPr>
              <a:t>ε</a:t>
            </a:r>
            <a:r>
              <a:rPr lang="fr-FR" b="1" dirty="0" smtClean="0">
                <a:solidFill>
                  <a:srgbClr val="C00000"/>
                </a:solidFill>
                <a:latin typeface="Cambria Math"/>
                <a:ea typeface="Cambria Math"/>
              </a:rPr>
              <a:t> </a:t>
            </a:r>
            <a:r>
              <a:rPr lang="fr-FR" b="1" dirty="0" smtClean="0">
                <a:solidFill>
                  <a:srgbClr val="C00000"/>
                </a:solidFill>
              </a:rPr>
              <a:t>(</a:t>
            </a:r>
            <a:r>
              <a:rPr lang="fr-FR" b="1" dirty="0" err="1" smtClean="0">
                <a:solidFill>
                  <a:srgbClr val="C00000"/>
                </a:solidFill>
              </a:rPr>
              <a:t>quy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tắc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rỗng</a:t>
            </a:r>
            <a:r>
              <a:rPr lang="fr-FR" b="1" dirty="0" smtClean="0">
                <a:solidFill>
                  <a:srgbClr val="C00000"/>
                </a:solidFill>
              </a:rPr>
              <a:t>)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774" y="908720"/>
            <a:ext cx="85689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fr-FR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fr-FR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3:</a:t>
            </a:r>
            <a:endParaRPr lang="fr-FR" sz="2400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15875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l-GR" sz="2400" b="1" dirty="0">
                <a:solidFill>
                  <a:srgbClr val="00B0F0"/>
                </a:solidFill>
                <a:latin typeface="Cambria Math"/>
                <a:ea typeface="Cambria Math"/>
              </a:rPr>
              <a:t>ε</a:t>
            </a:r>
            <a:r>
              <a:rPr lang="en-US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(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>
                <a:solidFill>
                  <a:srgbClr val="00B0F0"/>
                </a:solidFill>
                <a:latin typeface="Cambria Math"/>
                <a:ea typeface="Cambria Math"/>
              </a:rPr>
              <a:t>ε</a:t>
            </a:r>
            <a:r>
              <a:rPr lang="en-US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)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G’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l-GR" sz="2000" b="1" dirty="0">
                <a:solidFill>
                  <a:srgbClr val="00B0F0"/>
                </a:solidFill>
                <a:latin typeface="Cambria Math"/>
                <a:ea typeface="Cambria Math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sao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L(G’) = L(G) \ {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xét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rỗng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endParaRPr lang="fr-FR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3528" y="1484784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41338" indent="47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đều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95363" indent="-449263" algn="ctr" defTabSz="900113"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)*</a:t>
            </a:r>
          </a:p>
          <a:p>
            <a:pPr marL="995363" indent="-449263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sz="2000" b="1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95363" indent="-449263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ra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b="1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sz="2000" b="1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3528" y="188640"/>
            <a:ext cx="8640960" cy="86409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Văn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phạm</a:t>
            </a:r>
            <a:r>
              <a:rPr lang="fr-FR" sz="2400" b="1" dirty="0" smtClean="0">
                <a:solidFill>
                  <a:srgbClr val="C00000"/>
                </a:solidFill>
              </a:rPr>
              <a:t> phi </a:t>
            </a:r>
            <a:r>
              <a:rPr lang="fr-FR" sz="2400" b="1" dirty="0" err="1" smtClean="0">
                <a:solidFill>
                  <a:srgbClr val="C00000"/>
                </a:solidFill>
              </a:rPr>
              <a:t>ngữ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cảnh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5760" y="116632"/>
            <a:ext cx="8892480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Loại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bỏ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quy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tắc</a:t>
            </a:r>
            <a:r>
              <a:rPr lang="fr-FR" b="1" dirty="0" smtClean="0">
                <a:solidFill>
                  <a:srgbClr val="C00000"/>
                </a:solidFill>
              </a:rPr>
              <a:t> - </a:t>
            </a:r>
            <a:r>
              <a:rPr lang="el-GR" b="1" dirty="0">
                <a:latin typeface="Cambria Math"/>
                <a:ea typeface="Cambria Math"/>
              </a:rPr>
              <a:t>ε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980728"/>
            <a:ext cx="864096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algn="ctr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   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⇒   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P’)</a:t>
            </a:r>
            <a:endParaRPr lang="fr-FR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b="1" dirty="0">
                <a:solidFill>
                  <a:srgbClr val="00B0F0"/>
                </a:solidFill>
                <a:latin typeface="Cambria Math"/>
                <a:ea typeface="Cambria Math"/>
              </a:rPr>
              <a:t>ε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là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tiêu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xâu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là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tiêu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khi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tiêu</a:t>
            </a:r>
            <a:endParaRPr lang="fr-FR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P’:</a:t>
            </a:r>
          </a:p>
          <a:p>
            <a:pPr marL="892175" indent="-368300" defTabSz="9001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l-GR" b="1" dirty="0">
                <a:latin typeface="Cambria Math"/>
                <a:ea typeface="Cambria Math"/>
              </a:rPr>
              <a:t>ε</a:t>
            </a:r>
            <a:endParaRPr lang="fr-FR" dirty="0" smtClean="0">
              <a:solidFill>
                <a:srgbClr val="37441C"/>
              </a:solidFill>
              <a:latin typeface="Cambria Math"/>
              <a:ea typeface="Cambria Math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)*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tiêu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rỗng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trường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hợp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đều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tiêu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980728"/>
            <a:ext cx="864096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({a, b, d}, {S, A, B, C},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ABaC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BC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| </a:t>
            </a:r>
            <a:r>
              <a:rPr lang="el-GR" b="1" dirty="0">
                <a:latin typeface="Cambria Math"/>
                <a:ea typeface="Cambria Math"/>
              </a:rPr>
              <a:t>ε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/>
            </a:r>
            <a:b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	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D | </a:t>
            </a:r>
            <a:r>
              <a:rPr lang="el-GR" b="1" dirty="0">
                <a:latin typeface="Cambria Math"/>
                <a:ea typeface="Cambria Math"/>
              </a:rPr>
              <a:t>ε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/>
            </a:r>
            <a:b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	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d</a:t>
            </a: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 \ </a:t>
            </a:r>
            <a:r>
              <a:rPr lang="fr-FR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l-GR" b="1" dirty="0">
                <a:solidFill>
                  <a:srgbClr val="00B0F0"/>
                </a:solidFill>
                <a:latin typeface="Cambria Math"/>
                <a:ea typeface="Cambria Math"/>
              </a:rPr>
              <a:t>ε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703388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tiêu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 (do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 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(do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BC) 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236788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ABaC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Aa | Ba | 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BC | B | C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C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D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D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d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1764" y="116632"/>
            <a:ext cx="8802724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r>
              <a:rPr lang="fr-FR" b="1" dirty="0" smtClean="0">
                <a:solidFill>
                  <a:srgbClr val="C00000"/>
                </a:solidFill>
              </a:rPr>
              <a:t> 1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3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6955" y="836712"/>
            <a:ext cx="842493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({a, b}, {S, A, B},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AB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el-GR" b="1" dirty="0">
                <a:latin typeface="Cambria Math"/>
                <a:ea typeface="Cambria Math"/>
              </a:rPr>
              <a:t>ε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el-GR" b="1" dirty="0">
                <a:latin typeface="Cambria Math"/>
                <a:ea typeface="Cambria Math"/>
              </a:rPr>
              <a:t>ε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 \ {</a:t>
            </a:r>
            <a:r>
              <a:rPr lang="el-GR" b="1" dirty="0">
                <a:solidFill>
                  <a:srgbClr val="00B0F0"/>
                </a:solidFill>
                <a:latin typeface="Cambria Math"/>
                <a:ea typeface="Cambria Math"/>
              </a:rPr>
              <a:t>ε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703388" algn="l"/>
              </a:tabLst>
              <a:defRPr/>
            </a:pP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6327" y="21095"/>
            <a:ext cx="8798161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r>
              <a:rPr lang="fr-FR" b="1" dirty="0" smtClean="0">
                <a:solidFill>
                  <a:srgbClr val="C00000"/>
                </a:solidFill>
              </a:rPr>
              <a:t> 2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6955" y="2948473"/>
            <a:ext cx="842493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703388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triệt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tiêu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- 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(do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b="1" dirty="0">
                <a:latin typeface="Cambria Math"/>
                <a:ea typeface="Cambria Math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236788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P’:	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AB | A | B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B </a:t>
            </a:r>
            <a:r>
              <a:rPr lang="fr-FR" sz="16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b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04863" indent="-4381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703388" algn="l"/>
              </a:tabLst>
              <a:defRPr/>
            </a:pP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5760" y="33832"/>
            <a:ext cx="8964488" cy="586855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Quy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tắc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đơn</a:t>
            </a:r>
            <a:r>
              <a:rPr lang="fr-FR" b="1" dirty="0" smtClean="0">
                <a:solidFill>
                  <a:srgbClr val="C00000"/>
                </a:solidFill>
              </a:rPr>
              <a:t> – </a:t>
            </a:r>
            <a:r>
              <a:rPr lang="fr-FR" b="1" dirty="0" err="1" smtClean="0">
                <a:solidFill>
                  <a:srgbClr val="C00000"/>
                </a:solidFill>
              </a:rPr>
              <a:t>Phép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đổi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tên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836712"/>
            <a:ext cx="85689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A, B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hay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đổi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tên</a:t>
            </a:r>
            <a:endParaRPr lang="fr-FR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fr-FR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fr-FR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4:</a:t>
            </a:r>
            <a:endParaRPr lang="fr-FR" sz="2400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15875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khi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5760" y="116632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Loại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bỏ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quy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tắc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đơn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1052736"/>
            <a:ext cx="842493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algn="ctr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   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⇒   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P’)</a:t>
            </a:r>
            <a:endParaRPr lang="fr-FR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P’: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Giữ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92175" indent="-368300" defTabSz="900113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‒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</a:t>
            </a:r>
            <a:b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 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αβ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∊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w  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*</a:t>
            </a:r>
            <a:b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</a:b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Từ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đây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vào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P’:   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α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β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;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4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1196752"/>
            <a:ext cx="86409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{a, +, *}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,{S, A, B},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S+A | 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A*B | B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1764" y="116632"/>
            <a:ext cx="8964488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908720"/>
            <a:ext cx="8640960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{a, +, *}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,{S, A, B},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S+A | 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A*B | B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236788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Giữ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S+A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A*B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pPr marL="630238" indent="-257175" defTabSz="900113">
              <a:lnSpc>
                <a:spcPct val="120000"/>
              </a:lnSpc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2286000" algn="l"/>
                <a:tab pos="2743200" algn="l"/>
                <a:tab pos="3200400" algn="l"/>
                <a:tab pos="4967288" algn="l"/>
                <a:tab pos="735647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   do 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A*B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B*B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a*B 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S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tức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A*B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B*B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a*B  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S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A*B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	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	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2008" y="188640"/>
            <a:ext cx="889248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97768" y="188640"/>
            <a:ext cx="8820472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Văn phạm chuẩn Chomsky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4339" y="908720"/>
            <a:ext cx="85689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539750" indent="-15875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chuẩn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Chomsky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đều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BC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A, B, C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000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endParaRPr lang="fr-FR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xét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39750" indent="-15875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chuẩn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Chomsky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1433513" indent="-457200" defTabSz="900113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rỗng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33513" indent="-457200" defTabSz="900113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33513" indent="-457200" defTabSz="900113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vế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433513" indent="-457200" defTabSz="900113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Qui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vế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endParaRPr lang="fr-FR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25760" y="260648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Đưa văn phạm về chuẩn Chomsky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1124744"/>
            <a:ext cx="85689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1: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vế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sz="2000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sz="2000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fr-FR" sz="2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sz="2000" baseline="-250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sz="2000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Δ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66775" indent="-3429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fr-FR" sz="20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giữ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nguyên</a:t>
            </a:r>
            <a:endParaRPr lang="fr-FR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866775" indent="-3429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z="20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fr-FR" sz="20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sz="2000" dirty="0" smtClean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000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000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endParaRPr lang="fr-FR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866775" indent="-3429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000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</a:t>
            </a:r>
            <a:endParaRPr lang="fr-FR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31813" indent="-449263" defTabSz="9001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2: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vế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toàn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A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fr-FR" sz="2000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66775" indent="-342900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…,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000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-2</a:t>
            </a:r>
          </a:p>
          <a:p>
            <a:pPr marL="866775" indent="-342900" defTabSz="900113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; 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; 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3 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...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fr-FR" sz="2000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-2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fr-FR" sz="20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2646" y="980728"/>
            <a:ext cx="86409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{a, b}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,{S, A, B},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| ABA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B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| a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438275" algn="l"/>
                <a:tab pos="2867025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Loại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:	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là: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|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;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373063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tabLst>
                <a:tab pos="4032250" algn="l"/>
                <a:tab pos="4664075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S,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fr-F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’)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P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’={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ABA |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a | </a:t>
            </a:r>
            <a:r>
              <a:rPr lang="fr-FR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b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A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a |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b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1764" y="188640"/>
            <a:ext cx="8802724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51520" y="1124744"/>
            <a:ext cx="871296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({a, b}, {S, A}, S, P)</a:t>
            </a:r>
          </a:p>
          <a:p>
            <a:pPr marL="3556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5613" indent="-449263" algn="ctr" defTabSz="900113"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 = {S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Sa, S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Aa, A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aAb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ab}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116632"/>
            <a:ext cx="8712968" cy="86409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Ví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dụ</a:t>
            </a:r>
            <a:r>
              <a:rPr lang="fr-FR" sz="2400" b="1" dirty="0" smtClean="0">
                <a:solidFill>
                  <a:srgbClr val="C00000"/>
                </a:solidFill>
              </a:rPr>
              <a:t> 1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5899" y="3121374"/>
            <a:ext cx="87129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5350" indent="-53340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 là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fr-FR" sz="2000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3606972"/>
            <a:ext cx="87129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 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 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0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617663" indent="-53340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L(G) ={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2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2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n, 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≥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1}</a:t>
            </a:r>
          </a:p>
          <a:p>
            <a:pPr marL="895350" indent="-522288" algn="just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L(G) 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3650" y="980728"/>
            <a:ext cx="87129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{a, b}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,{S, A, B},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| ABA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B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| a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438275" algn="l"/>
                <a:tab pos="2867025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Loại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: </a:t>
            </a:r>
            <a:r>
              <a:rPr lang="fr-FR" sz="1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fr-FR" sz="1400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’={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ABA |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a |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;A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a |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b; B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b </a:t>
            </a:r>
            <a:r>
              <a:rPr lang="fr-FR" sz="1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  <a:endParaRPr lang="fr-FR" sz="14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073150" algn="l"/>
                <a:tab pos="1258888" algn="l"/>
                <a:tab pos="2867025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cả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ở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vế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phải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a=C  do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</a:t>
            </a:r>
            <a:b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fr-FR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b=D  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do 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fr-FR" sz="16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pPr marL="373063" defTabSz="900113"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tabLst>
                <a:tab pos="623888" algn="l"/>
                <a:tab pos="1258888" algn="l"/>
                <a:tab pos="1797050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fr-FR" dirty="0" err="1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fr-FR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baseline="-250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S,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fr-FR" baseline="-25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’) 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baseline="-25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2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{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S, A, B, C, D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 </a:t>
            </a:r>
            <a:r>
              <a:rPr lang="fr-FR" dirty="0" err="1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/>
            </a:r>
            <a:b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</a:b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P</a:t>
            </a:r>
            <a:r>
              <a:rPr lang="fr-FR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 {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ABA|CA|a|DB|b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; A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a 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b; B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b; C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a;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43894" y="188640"/>
            <a:ext cx="8892480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1843" y="908720"/>
            <a:ext cx="871296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v"/>
              <a:tabLst>
                <a:tab pos="2600325" algn="l"/>
                <a:tab pos="4749800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 = (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ea typeface="Cambria Math"/>
                <a:cs typeface="Arial" pitchFamily="34" charset="0"/>
              </a:rPr>
              <a:t>{a, b}</a:t>
            </a:r>
            <a:r>
              <a:rPr lang="fr-FR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,{S, A, B}, S, P)</a:t>
            </a:r>
            <a:endParaRPr lang="fr-FR" sz="20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63538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S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| ABA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A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B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| a</a:t>
            </a:r>
            <a:endParaRPr lang="fr-FR" baseline="-25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79488" indent="-349250" defTabSz="900113">
              <a:buClr>
                <a:schemeClr val="accent2"/>
              </a:buClr>
              <a:tabLst>
                <a:tab pos="3144838" algn="l"/>
                <a:tab pos="5287963" algn="l"/>
              </a:tabLst>
              <a:defRPr/>
            </a:pP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	B </a:t>
            </a:r>
            <a:r>
              <a:rPr lang="fr-FR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pPr marL="355600" indent="-34925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2600325" algn="l"/>
              </a:tabLst>
              <a:defRPr/>
            </a:pP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	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P’)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G</a:t>
            </a:r>
          </a:p>
          <a:p>
            <a:pPr marL="808038" indent="-434975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438275" algn="l"/>
                <a:tab pos="2867025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Loại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đơn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: </a:t>
            </a:r>
            <a:r>
              <a:rPr lang="fr-FR" sz="1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fr-FR" sz="1400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’={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ABA |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a |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 ;A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a |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b; B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bB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| b </a:t>
            </a:r>
            <a:r>
              <a:rPr lang="fr-FR" sz="14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  <a:endParaRPr lang="fr-FR" sz="1400" dirty="0" smtClean="0">
              <a:solidFill>
                <a:srgbClr val="37441C"/>
              </a:solidFill>
              <a:latin typeface="Arial" pitchFamily="34" charset="0"/>
              <a:ea typeface="Cambria Math"/>
              <a:cs typeface="Arial" pitchFamily="34" charset="0"/>
            </a:endParaRPr>
          </a:p>
          <a:p>
            <a:pPr marL="808038" indent="-434975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073150" algn="l"/>
                <a:tab pos="1258888" algn="l"/>
                <a:tab pos="2867025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cả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kết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thúc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ở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vế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phải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el-GR" sz="1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1400" baseline="-25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2</a:t>
            </a:r>
            <a:r>
              <a:rPr lang="fr-FR" sz="1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{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S, A, B, C, D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fr-FR" sz="14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 </a:t>
            </a:r>
            <a:r>
              <a:rPr lang="fr-FR" sz="1400" dirty="0" err="1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và</a:t>
            </a:r>
            <a:r>
              <a:rPr lang="fr-FR" sz="1400" dirty="0" smtClean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fr-FR" sz="1400" baseline="-25000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’= 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ABA|CA|a|DB|b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; A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 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a 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b; B </a:t>
            </a:r>
            <a:r>
              <a:rPr lang="fr-FR" sz="1400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 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b; </a:t>
            </a:r>
            <a:r>
              <a:rPr lang="fr-FR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1400" dirty="0" err="1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fr-FR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fr-FR" sz="1400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fr-FR" sz="1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808038" indent="-434975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1073150" algn="l"/>
                <a:tab pos="1258888" algn="l"/>
                <a:tab pos="2867025" algn="l"/>
                <a:tab pos="3317875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vế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→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ABA</a:t>
            </a:r>
            <a:b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E=BA do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AE; E </a:t>
            </a:r>
            <a:r>
              <a:rPr lang="fr-FR" dirty="0" smtClean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BA</a:t>
            </a:r>
          </a:p>
          <a:p>
            <a:pPr marL="373063" defTabSz="900113">
              <a:spcAft>
                <a:spcPts val="1000"/>
              </a:spcAft>
              <a:buClr>
                <a:schemeClr val="accent2"/>
              </a:buClr>
              <a:tabLst>
                <a:tab pos="1073150" algn="l"/>
                <a:tab pos="1258888" algn="l"/>
                <a:tab pos="3141663" algn="l"/>
                <a:tab pos="3765550" algn="l"/>
                <a:tab pos="4032250" algn="l"/>
                <a:tab pos="5376863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G’ = (</a:t>
            </a:r>
            <a:r>
              <a:rPr lang="el-G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>’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S, P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’)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l-G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’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= {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S, A, B, C,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D, E</a:t>
            </a:r>
            <a:r>
              <a:rPr lang="fr-FR" dirty="0" smtClean="0">
                <a:solidFill>
                  <a:srgbClr val="37441C"/>
                </a:solidFill>
                <a:latin typeface="Arial" panose="020B0604020202020204" pitchFamily="34" charset="0"/>
                <a:cs typeface="Arial" pitchFamily="34" charset="0"/>
              </a:rPr>
              <a:t>}</a:t>
            </a:r>
            <a:r>
              <a:rPr lang="fr-FR" dirty="0" smtClean="0">
                <a:solidFill>
                  <a:srgbClr val="37441C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  </a:t>
            </a:r>
            <a:r>
              <a:rPr lang="fr-FR" dirty="0" err="1">
                <a:solidFill>
                  <a:srgbClr val="37441C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và</a:t>
            </a:r>
            <a:r>
              <a:rPr lang="fr-F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  <a:t/>
            </a:r>
            <a:br>
              <a:rPr lang="fr-FR" dirty="0">
                <a:solidFill>
                  <a:srgbClr val="0070C0"/>
                </a:solidFill>
                <a:latin typeface="Cambria Math"/>
                <a:ea typeface="Cambria Math"/>
                <a:cs typeface="Arial" pitchFamily="34" charset="0"/>
              </a:rPr>
            </a:b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P’= </a:t>
            </a:r>
            <a:r>
              <a:rPr lang="fr-FR" dirty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{	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AE|CA|a|DB|b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CA|a|DB|b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		B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DB|b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;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a; D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b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fr-FR" dirty="0">
                <a:solidFill>
                  <a:srgbClr val="0070C0"/>
                </a:solidFill>
                <a:latin typeface="Arial"/>
                <a:cs typeface="Arial"/>
              </a:rPr>
              <a:t>→</a:t>
            </a:r>
            <a:r>
              <a:rPr lang="fr-FR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 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79512" y="188640"/>
            <a:ext cx="874846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rgbClr val="C00000"/>
                </a:solidFill>
              </a:rPr>
              <a:t>Ví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err="1" smtClean="0">
                <a:solidFill>
                  <a:srgbClr val="C00000"/>
                </a:solidFill>
              </a:rPr>
              <a:t>dụ</a:t>
            </a:r>
            <a:r>
              <a:rPr lang="en-US" sz="3600" dirty="0" smtClean="0">
                <a:solidFill>
                  <a:srgbClr val="C00000"/>
                </a:solidFill>
              </a:rPr>
              <a:t> 2: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phi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 </a:t>
            </a:r>
            <a:r>
              <a:rPr lang="en-US" dirty="0"/>
              <a:t>= </a:t>
            </a:r>
            <a:r>
              <a:rPr lang="en-US" dirty="0" smtClean="0"/>
              <a:t>({</a:t>
            </a:r>
            <a:r>
              <a:rPr lang="en-US" dirty="0"/>
              <a:t>a, b}, {S, A, B}, S, </a:t>
            </a:r>
            <a:r>
              <a:rPr lang="en-US" dirty="0" smtClean="0"/>
              <a:t>P)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 </a:t>
            </a:r>
            <a:r>
              <a:rPr lang="en-US" dirty="0"/>
              <a:t>= {</a:t>
            </a:r>
            <a:r>
              <a:rPr lang="en-US" i="1" dirty="0"/>
              <a:t>   S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/>
              <a:t>   </a:t>
            </a:r>
            <a:r>
              <a:rPr lang="en-US" i="1" dirty="0" err="1"/>
              <a:t>abAB</a:t>
            </a:r>
            <a:r>
              <a:rPr lang="en-US" i="1" dirty="0" smtClean="0"/>
              <a:t>,  </a:t>
            </a:r>
            <a:r>
              <a:rPr lang="en-US" i="1" dirty="0"/>
              <a:t>A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/>
              <a:t>   </a:t>
            </a:r>
            <a:r>
              <a:rPr lang="en-US" i="1" dirty="0" err="1"/>
              <a:t>bAB</a:t>
            </a:r>
            <a:r>
              <a:rPr lang="en-US" i="1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 </a:t>
            </a:r>
            <a:r>
              <a:rPr lang="en-US" i="1" dirty="0"/>
              <a:t>B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/>
              <a:t>   </a:t>
            </a:r>
            <a:r>
              <a:rPr lang="en-US" i="1" dirty="0" err="1"/>
              <a:t>BAa</a:t>
            </a:r>
            <a:r>
              <a:rPr lang="en-US" i="1" dirty="0"/>
              <a:t> | A |</a:t>
            </a:r>
            <a:r>
              <a:rPr lang="en-US" dirty="0"/>
              <a:t> </a:t>
            </a:r>
            <a:r>
              <a:rPr lang="it-IT" dirty="0"/>
              <a:t>ε</a:t>
            </a:r>
            <a:r>
              <a:rPr lang="en-US" dirty="0"/>
              <a:t> }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Chomsky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3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51520" y="1196752"/>
            <a:ext cx="87129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({0, 1}, {S}, S, P)</a:t>
            </a:r>
          </a:p>
          <a:p>
            <a:pPr marL="3556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5613" indent="-449263" algn="ctr" defTabSz="900113"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 = {S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SS, 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0S1, 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1S0, 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188640"/>
            <a:ext cx="871296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000" b="1" dirty="0" err="1" smtClean="0">
                <a:solidFill>
                  <a:srgbClr val="C00000"/>
                </a:solidFill>
              </a:rPr>
              <a:t>Ví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dụ</a:t>
            </a:r>
            <a:r>
              <a:rPr lang="fr-FR" sz="2000" b="1" dirty="0" smtClean="0">
                <a:solidFill>
                  <a:srgbClr val="C00000"/>
                </a:solidFill>
              </a:rPr>
              <a:t> 2</a:t>
            </a:r>
            <a:endParaRPr lang="vi-VN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1520" y="3429000"/>
            <a:ext cx="87129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5350" indent="-53340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 là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fr-FR" sz="2000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4077072"/>
            <a:ext cx="87129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rỗng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số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chẵn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 là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nhau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1617663" indent="-53340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L(G) ={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{0, 1}* |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1 là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895350" indent="-522288" algn="just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L(G) 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51520" y="1124744"/>
            <a:ext cx="871296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({a, b}, {S}, S, P)</a:t>
            </a:r>
          </a:p>
          <a:p>
            <a:pPr marL="355600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5613" indent="-449263" algn="ctr" defTabSz="900113"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 = {S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ε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ea typeface="Cambria Math"/>
                <a:cs typeface="Arial" pitchFamily="34" charset="0"/>
              </a:rPr>
              <a:t>,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 </a:t>
            </a:r>
            <a:r>
              <a:rPr lang="fr-FR" sz="20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bSb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260648"/>
            <a:ext cx="8784976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000" b="1" dirty="0" err="1" smtClean="0">
                <a:solidFill>
                  <a:srgbClr val="C00000"/>
                </a:solidFill>
              </a:rPr>
              <a:t>Ví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dụ</a:t>
            </a:r>
            <a:r>
              <a:rPr lang="fr-FR" sz="2000" b="1" dirty="0" smtClean="0">
                <a:solidFill>
                  <a:srgbClr val="C00000"/>
                </a:solidFill>
              </a:rPr>
              <a:t> 3</a:t>
            </a:r>
            <a:endParaRPr lang="vi-VN" sz="2000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5516" y="3032956"/>
            <a:ext cx="87129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5350" indent="-53340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 là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fr-FR" sz="2000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31032" y="3645024"/>
            <a:ext cx="871296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rỗng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sô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chẵn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3946525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chia ra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nửa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617663" indent="-533400" defTabSz="900113">
              <a:spcBef>
                <a:spcPts val="1200"/>
              </a:spcBef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L(G) ={</a:t>
            </a:r>
            <a:r>
              <a:rPr lang="fr-FR" sz="22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{a, b}* | </a:t>
            </a:r>
            <a:r>
              <a:rPr lang="fr-FR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chẵn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nửa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xứng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895350" indent="-522288" algn="just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L(G) 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79512" y="1052736"/>
            <a:ext cx="849694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đầy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đủ</a:t>
            </a:r>
            <a:r>
              <a:rPr lang="fr-FR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= (</a:t>
            </a:r>
            <a:r>
              <a:rPr lang="el-G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l-G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S, P), khi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đầy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đủ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là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chu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thỏa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mãn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981075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Gốc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S</a:t>
            </a:r>
          </a:p>
          <a:p>
            <a:pPr marL="981075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l-G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endParaRPr lang="fr-FR" sz="24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81075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lá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là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hiệu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l-G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l-G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∪</a:t>
            </a:r>
            <a:r>
              <a:rPr lang="fr-F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l-GR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981075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Mỗi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nhãn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4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Δ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lượt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mang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nhãn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400" i="1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400" i="1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…, a</a:t>
            </a:r>
            <a:r>
              <a:rPr lang="fr-FR" sz="2400" i="1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fr-FR" sz="24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400" i="1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400" i="1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4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…a</a:t>
            </a:r>
            <a:r>
              <a:rPr lang="fr-FR" sz="2400" i="1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endParaRPr lang="fr-FR" sz="24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81075" indent="-457200" defTabSz="900113"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con là </a:t>
            </a:r>
            <a:r>
              <a:rPr lang="el-GR" sz="24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fr-FR" sz="24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nhất</a:t>
            </a:r>
            <a:endParaRPr lang="fr-FR" sz="24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008" y="188640"/>
            <a:ext cx="8964488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Định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nghĩa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06794" y="851438"/>
            <a:ext cx="849694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Bef>
                <a:spcPts val="600"/>
              </a:spcBef>
              <a:spcAft>
                <a:spcPts val="18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xét</a:t>
            </a:r>
            <a:r>
              <a:rPr lang="fr-FR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981075" indent="-4572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lá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đủ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duyệt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trái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nút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ε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L(G)</a:t>
            </a:r>
          </a:p>
          <a:p>
            <a:pPr marL="981075" indent="-4572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trực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</a:t>
            </a:r>
          </a:p>
          <a:p>
            <a:pPr marL="981075" indent="-457200" defTabSz="900113">
              <a:lnSpc>
                <a:spcPct val="120000"/>
              </a:lnSpc>
              <a:spcAft>
                <a:spcPts val="1200"/>
              </a:spcAft>
              <a:buClr>
                <a:schemeClr val="accent2"/>
              </a:buClr>
              <a:buFont typeface="+mj-lt"/>
              <a:buAutoNum type="arabicPeriod" startAt="2"/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đầy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đủ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756" y="116632"/>
            <a:ext cx="8964488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Nhận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xét</a:t>
            </a:r>
            <a:r>
              <a:rPr lang="fr-FR" b="1" dirty="0" smtClean="0">
                <a:solidFill>
                  <a:srgbClr val="C00000"/>
                </a:solidFill>
              </a:rPr>
              <a:t> – Ý </a:t>
            </a:r>
            <a:r>
              <a:rPr lang="fr-FR" b="1" dirty="0" err="1" smtClean="0">
                <a:solidFill>
                  <a:srgbClr val="C00000"/>
                </a:solidFill>
              </a:rPr>
              <a:t>nghĩa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của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cây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suy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dẫn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95162" y="908719"/>
            <a:ext cx="871296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({a, b}, {S, A}, S, {S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Sa, 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Aa, 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aAb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ab})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5760" y="124920"/>
            <a:ext cx="8964488" cy="711791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r>
              <a:rPr lang="fr-FR" b="1" dirty="0" smtClean="0">
                <a:solidFill>
                  <a:srgbClr val="C00000"/>
                </a:solidFill>
              </a:rPr>
              <a:t> 1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51520" y="2492896"/>
            <a:ext cx="48965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715963" algn="l"/>
              </a:tabLst>
              <a:defRPr/>
            </a:pP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715963" algn="l"/>
              </a:tabLst>
              <a:defRPr/>
            </a:pP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hai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715963" algn="l"/>
              </a:tabLst>
              <a:defRPr/>
            </a:pP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i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lần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ba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 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715963" algn="l"/>
              </a:tabLst>
              <a:defRPr/>
            </a:pP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Áp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tắc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6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</a:br>
            <a:r>
              <a:rPr lang="fr-FR" sz="16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Sa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m-1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 →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Ab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0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0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</a:t>
            </a: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tabLst>
                <a:tab pos="715963" algn="l"/>
              </a:tabLst>
              <a:defRPr/>
            </a:pPr>
            <a:endParaRPr lang="fr-FR" sz="16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932040" y="2708920"/>
            <a:ext cx="3846841" cy="3736127"/>
            <a:chOff x="4932040" y="2708920"/>
            <a:chExt cx="3846841" cy="373612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5016" t="33312" r="18789" b="33518"/>
            <a:stretch>
              <a:fillRect/>
            </a:stretch>
          </p:blipFill>
          <p:spPr bwMode="auto">
            <a:xfrm>
              <a:off x="4932040" y="2708920"/>
              <a:ext cx="3846841" cy="3736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5148064" y="2780928"/>
              <a:ext cx="936104" cy="144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5760" y="1844823"/>
            <a:ext cx="87129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5350" indent="-53340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 =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fr-FR" sz="2000" i="1" baseline="30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baseline="30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là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25760" y="701702"/>
            <a:ext cx="871296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49250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22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455613" indent="-449263" algn="ctr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G = ({a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a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…, a</a:t>
            </a:r>
            <a:r>
              <a:rPr lang="fr-FR" sz="2200" baseline="-250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}, {S}, S, {S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aSa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S </a:t>
            </a:r>
            <a:r>
              <a:rPr lang="fr-FR" sz="2200" dirty="0" smtClean="0">
                <a:solidFill>
                  <a:srgbClr val="37441C"/>
                </a:solidFill>
                <a:latin typeface="Arial"/>
                <a:cs typeface="Arial"/>
              </a:rPr>
              <a:t>→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| a </a:t>
            </a:r>
            <a:r>
              <a:rPr lang="fr-F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∊ </a:t>
            </a:r>
            <a:r>
              <a:rPr lang="el-GR" sz="2200" dirty="0" smtClean="0">
                <a:solidFill>
                  <a:srgbClr val="37441C"/>
                </a:solidFill>
                <a:latin typeface="Cambria Math"/>
                <a:ea typeface="Cambria Math"/>
                <a:cs typeface="Arial" pitchFamily="34" charset="0"/>
              </a:rPr>
              <a:t>Σ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})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5760" y="0"/>
            <a:ext cx="8964488" cy="69269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r>
              <a:rPr lang="fr-FR" b="1" dirty="0" smtClean="0">
                <a:solidFill>
                  <a:srgbClr val="C00000"/>
                </a:solidFill>
              </a:rPr>
              <a:t> 3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208" y="1645230"/>
            <a:ext cx="871296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95350" indent="-533400" defTabSz="900113">
              <a:spcAft>
                <a:spcPts val="1000"/>
              </a:spcAft>
              <a:buClr>
                <a:schemeClr val="accent2"/>
              </a:buClr>
              <a:buFont typeface="Wingdings" pitchFamily="2" charset="2"/>
              <a:buChar char="Ø"/>
              <a:tabLst>
                <a:tab pos="4749800" algn="l"/>
              </a:tabLst>
              <a:defRPr/>
            </a:pP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suy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ww</a:t>
            </a:r>
            <a:r>
              <a:rPr lang="fr-FR" sz="2000" i="1" baseline="30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fr-FR" sz="2000" i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là</a:t>
            </a:r>
          </a:p>
          <a:p>
            <a:pPr marL="355600" indent="-349250" algn="just" defTabSz="900113">
              <a:spcAft>
                <a:spcPts val="1000"/>
              </a:spcAft>
              <a:buClr>
                <a:schemeClr val="accent2"/>
              </a:buClr>
              <a:buFont typeface="Arial" pitchFamily="34" charset="0"/>
              <a:buChar char="•"/>
              <a:tabLst>
                <a:tab pos="4749800" algn="l"/>
              </a:tabLst>
              <a:defRPr/>
            </a:pPr>
            <a:endParaRPr lang="fr-FR" sz="2000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2569" t="58791" r="35138" b="13739"/>
          <a:stretch>
            <a:fillRect/>
          </a:stretch>
        </p:blipFill>
        <p:spPr bwMode="auto">
          <a:xfrm>
            <a:off x="4860032" y="2276872"/>
            <a:ext cx="2304256" cy="384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104044</TotalTime>
  <Words>1886</Words>
  <Application>Microsoft Office PowerPoint</Application>
  <PresentationFormat>On-screen Show (4:3)</PresentationFormat>
  <Paragraphs>253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Recommandation d’experts pour les membres du comité de programme d’une conférence</dc:title>
  <dc:creator>Minh Thu</dc:creator>
  <cp:lastModifiedBy>THU</cp:lastModifiedBy>
  <cp:revision>6523</cp:revision>
  <dcterms:created xsi:type="dcterms:W3CDTF">2014-12-01T15:24:30Z</dcterms:created>
  <dcterms:modified xsi:type="dcterms:W3CDTF">2021-03-08T02:29:33Z</dcterms:modified>
</cp:coreProperties>
</file>