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648" r:id="rId1"/>
    <p:sldMasterId id="2147483950" r:id="rId2"/>
  </p:sldMasterIdLst>
  <p:notesMasterIdLst>
    <p:notesMasterId r:id="rId9"/>
  </p:notesMasterIdLst>
  <p:sldIdLst>
    <p:sldId id="665" r:id="rId3"/>
    <p:sldId id="666" r:id="rId4"/>
    <p:sldId id="667" r:id="rId5"/>
    <p:sldId id="668" r:id="rId6"/>
    <p:sldId id="669" r:id="rId7"/>
    <p:sldId id="670" r:id="rId8"/>
  </p:sldIdLst>
  <p:sldSz cx="9144000" cy="6858000" type="screen4x3"/>
  <p:notesSz cx="6858000" cy="9144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ngsana New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guyen Thi Thanh Tan" initials="NTT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FF"/>
    <a:srgbClr val="66FFFF"/>
    <a:srgbClr val="CCFFFF"/>
    <a:srgbClr val="EAEAEA"/>
    <a:srgbClr val="FF0000"/>
    <a:srgbClr val="66CCFF"/>
    <a:srgbClr val="CFD7FD"/>
    <a:srgbClr val="0099FF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4" autoAdjust="0"/>
    <p:restoredTop sz="90620" autoAdjust="0"/>
  </p:normalViewPr>
  <p:slideViewPr>
    <p:cSldViewPr>
      <p:cViewPr varScale="1">
        <p:scale>
          <a:sx n="52" d="100"/>
          <a:sy n="52" d="100"/>
        </p:scale>
        <p:origin x="114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4F140B5-5437-4778-9433-464D6AACD7D0}" type="datetimeFigureOut">
              <a:rPr lang="en-US"/>
              <a:pPr>
                <a:defRPr/>
              </a:pPr>
              <a:t>6/2/2021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CB5AC7C-41FE-43ED-9DE6-48EADBA49F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466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B5AC7C-41FE-43ED-9DE6-48EADBA49F3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B5AC7C-41FE-43ED-9DE6-48EADBA49F3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n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>
          <a:xfrm>
            <a:off x="0" y="1484784"/>
            <a:ext cx="9324528" cy="2232249"/>
          </a:xfrm>
        </p:spPr>
        <p:txBody>
          <a:bodyPr/>
          <a:lstStyle>
            <a:lvl1pPr algn="ctr">
              <a:defRPr b="1"/>
            </a:lvl1pPr>
          </a:lstStyle>
          <a:p>
            <a:endParaRPr lang="en-US" sz="3400" dirty="0" smtClean="0">
              <a:solidFill>
                <a:srgbClr val="000099"/>
              </a:solidFill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304800" y="4722813"/>
            <a:ext cx="3429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dirty="0" smtClean="0">
                <a:latin typeface="Tahoma" pitchFamily="34" charset="0"/>
              </a:rPr>
              <a:t>                                           </a:t>
            </a:r>
            <a:endParaRPr lang="en-US" sz="1600" dirty="0">
              <a:latin typeface="Tahoma" pitchFamily="34" charset="0"/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51520" y="638132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35442-4D3C-42C8-ACE7-4E8439E0B8B6}" type="datetime1">
              <a:rPr lang="en-US"/>
              <a:pPr>
                <a:defRPr/>
              </a:pPr>
              <a:t>6/2/2021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32188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5F019-7410-4CE4-85FB-66D41E5321B2}" type="datetime1">
              <a:rPr lang="en-US"/>
              <a:pPr>
                <a:defRPr/>
              </a:pPr>
              <a:t>6/2/2021</a:t>
            </a:fld>
            <a:endParaRPr lang="th-T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99A7E-ED1E-4DFE-A8A3-9D20F4BF57D2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03859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78580-E921-473B-8BB6-364781851AB4}" type="datetime1">
              <a:rPr lang="en-US"/>
              <a:pPr>
                <a:defRPr/>
              </a:pPr>
              <a:t>6/2/2021</a:t>
            </a:fld>
            <a:endParaRPr lang="th-T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128B4-D4A6-4A7C-B1DC-C4D1D8F45674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575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441CA-6740-4F02-A227-CD7FC4A61A39}" type="datetime1">
              <a:rPr lang="en-US"/>
              <a:pPr>
                <a:defRPr/>
              </a:pPr>
              <a:t>6/2/2021</a:t>
            </a:fld>
            <a:endParaRPr lang="th-T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BB6C2-952A-4DE3-B5DB-6005249593EA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6656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4B1165-CF81-491A-8025-220DB3F6EAA0}" type="datetime1">
              <a:rPr lang="en-US"/>
              <a:pPr>
                <a:defRPr/>
              </a:pPr>
              <a:t>6/2/2021</a:t>
            </a:fld>
            <a:endParaRPr lang="th-T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41BAD-C9F6-4AFF-BD98-7B6CF9233E6D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25796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 b="1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B42EF-3355-4DBB-B51F-A491AFA79749}" type="datetime1">
              <a:rPr lang="en-US"/>
              <a:pPr>
                <a:defRPr/>
              </a:pPr>
              <a:t>6/2/2021</a:t>
            </a:fld>
            <a:endParaRPr lang="th-T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44F72-0BA1-4E0A-A8BC-E76F268F56BF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6234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51AE-0FB4-446E-8DF3-8800861BAFC0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C2DC-9079-4590-9DF3-CED9023119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51AE-0FB4-446E-8DF3-8800861BAFC0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C2DC-9079-4590-9DF3-CED9023119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51AE-0FB4-446E-8DF3-8800861BAFC0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C2DC-9079-4590-9DF3-CED9023119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51AE-0FB4-446E-8DF3-8800861BAFC0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C2DC-9079-4590-9DF3-CED9023119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51AE-0FB4-446E-8DF3-8800861BAFC0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C2DC-9079-4590-9DF3-CED9023119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n_Sub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728700"/>
            <a:ext cx="8640960" cy="2628292"/>
          </a:xfrm>
        </p:spPr>
        <p:txBody>
          <a:bodyPr/>
          <a:lstStyle>
            <a:lvl1pPr algn="ctr">
              <a:defRPr sz="3200" b="1" baseline="0"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1520" y="3356992"/>
            <a:ext cx="8892480" cy="3024336"/>
          </a:xfrm>
        </p:spPr>
        <p:txBody>
          <a:bodyPr/>
          <a:lstStyle>
            <a:lvl1pPr algn="just">
              <a:spcBef>
                <a:spcPts val="1800"/>
              </a:spcBef>
              <a:spcAft>
                <a:spcPts val="0"/>
              </a:spcAft>
              <a:defRPr sz="2800"/>
            </a:lvl1pPr>
            <a:lvl2pPr algn="just">
              <a:spcBef>
                <a:spcPts val="1800"/>
              </a:spcBef>
              <a:spcAft>
                <a:spcPts val="0"/>
              </a:spcAft>
              <a:defRPr sz="2600"/>
            </a:lvl2pPr>
            <a:lvl3pPr algn="just">
              <a:spcBef>
                <a:spcPts val="1800"/>
              </a:spcBef>
              <a:spcAft>
                <a:spcPts val="0"/>
              </a:spcAft>
              <a:defRPr sz="2400"/>
            </a:lvl3pPr>
            <a:lvl4pPr algn="just">
              <a:spcBef>
                <a:spcPts val="1800"/>
              </a:spcBef>
              <a:spcAft>
                <a:spcPts val="0"/>
              </a:spcAft>
              <a:defRPr sz="2200"/>
            </a:lvl4pPr>
            <a:lvl5pPr algn="just">
              <a:spcBef>
                <a:spcPts val="18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8126413" y="6432550"/>
            <a:ext cx="10080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9pPr>
          </a:lstStyle>
          <a:p>
            <a:pPr algn="r" eaLnBrk="1" hangingPunct="1">
              <a:defRPr/>
            </a:pPr>
            <a:fld id="{CE9CAD00-D94E-4CB7-9860-F82678237A8F}" type="slidenum">
              <a:rPr lang="en-US" sz="1200" smtClean="0"/>
              <a:pPr algn="r" eaLnBrk="1" hangingPunct="1">
                <a:defRPr/>
              </a:pPr>
              <a:t>‹#›</a:t>
            </a:fld>
            <a:r>
              <a:rPr lang="en-US" sz="1200" dirty="0" smtClean="0"/>
              <a:t>/44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51520" y="638132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35442-4D3C-42C8-ACE7-4E8439E0B8B6}" type="datetime1">
              <a:rPr lang="en-US"/>
              <a:pPr>
                <a:defRPr/>
              </a:pPr>
              <a:t>6/2/2021</a:t>
            </a:fld>
            <a:endParaRPr lang="th-TH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32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 bwMode="auto">
          <a:xfrm>
            <a:off x="179512" y="0"/>
            <a:ext cx="8640960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3200" b="1" baseline="0">
                <a:solidFill>
                  <a:schemeClr val="accent6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Title 1"/>
          <p:cNvSpPr txBox="1">
            <a:spLocks/>
          </p:cNvSpPr>
          <p:nvPr userDrawn="1"/>
        </p:nvSpPr>
        <p:spPr bwMode="auto">
          <a:xfrm>
            <a:off x="179512" y="0"/>
            <a:ext cx="8964488" cy="692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 userDrawn="1"/>
        </p:nvSpPr>
        <p:spPr bwMode="auto">
          <a:xfrm>
            <a:off x="251520" y="152400"/>
            <a:ext cx="8892480" cy="692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34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51AE-0FB4-446E-8DF3-8800861BAFC0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C2DC-9079-4590-9DF3-CED9023119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51AE-0FB4-446E-8DF3-8800861BAFC0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C2DC-9079-4590-9DF3-CED9023119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51AE-0FB4-446E-8DF3-8800861BAFC0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C2DC-9079-4590-9DF3-CED9023119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51AE-0FB4-446E-8DF3-8800861BAFC0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C2DC-9079-4590-9DF3-CED9023119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51AE-0FB4-446E-8DF3-8800861BAFC0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C2DC-9079-4590-9DF3-CED9023119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51AE-0FB4-446E-8DF3-8800861BAFC0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C2DC-9079-4590-9DF3-CED9023119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n_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126413" y="6432550"/>
            <a:ext cx="10080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9pPr>
          </a:lstStyle>
          <a:p>
            <a:pPr algn="r" eaLnBrk="1" hangingPunct="1">
              <a:defRPr/>
            </a:pPr>
            <a:fld id="{CE9CAD00-D94E-4CB7-9860-F82678237A8F}" type="slidenum">
              <a:rPr lang="en-US" sz="1200" smtClean="0"/>
              <a:pPr algn="r" eaLnBrk="1" hangingPunct="1">
                <a:defRPr/>
              </a:pPr>
              <a:t>‹#›</a:t>
            </a:fld>
            <a:r>
              <a:rPr lang="en-US" sz="1200" dirty="0" smtClean="0"/>
              <a:t>/44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92696"/>
          </a:xfrm>
        </p:spPr>
        <p:txBody>
          <a:bodyPr/>
          <a:lstStyle>
            <a:lvl1pPr>
              <a:defRPr sz="3200" i="0">
                <a:solidFill>
                  <a:srgbClr val="3333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400600"/>
          </a:xfrm>
        </p:spPr>
        <p:txBody>
          <a:bodyPr/>
          <a:lstStyle>
            <a:lvl1pPr marL="342900" marR="0" indent="-342900" algn="just" defTabSz="914400" rtl="0" eaLnBrk="0" fontAlgn="base" latinLnBrk="0" hangingPunct="0">
              <a:lnSpc>
                <a:spcPct val="100000"/>
              </a:lnSpc>
              <a:spcBef>
                <a:spcPts val="3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2800">
                <a:solidFill>
                  <a:srgbClr val="000099"/>
                </a:solidFill>
              </a:defRPr>
            </a:lvl1pPr>
            <a:lvl2pPr algn="just">
              <a:defRPr sz="2600"/>
            </a:lvl2pPr>
            <a:lvl3pPr algn="just">
              <a:defRPr sz="2400"/>
            </a:lvl3pPr>
            <a:lvl4pPr algn="just">
              <a:defRPr sz="2200"/>
            </a:lvl4pPr>
            <a:lvl5pPr algn="just"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07504" y="6453336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35442-4D3C-42C8-ACE7-4E8439E0B8B6}" type="datetime1">
              <a:rPr lang="en-US"/>
              <a:pPr>
                <a:defRPr/>
              </a:pPr>
              <a:t>6/2/2021</a:t>
            </a:fld>
            <a:endParaRPr lang="th-T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35058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n_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126413" y="6432550"/>
            <a:ext cx="10080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9pPr>
          </a:lstStyle>
          <a:p>
            <a:pPr algn="r" eaLnBrk="1" hangingPunct="1">
              <a:defRPr/>
            </a:pPr>
            <a:fld id="{CE9CAD00-D94E-4CB7-9860-F82678237A8F}" type="slidenum">
              <a:rPr lang="en-US" sz="1200" smtClean="0"/>
              <a:pPr algn="r" eaLnBrk="1" hangingPunct="1">
                <a:defRPr/>
              </a:pPr>
              <a:t>‹#›</a:t>
            </a:fld>
            <a:r>
              <a:rPr lang="en-US" sz="1200" dirty="0" smtClean="0"/>
              <a:t>/44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692696"/>
          </a:xfrm>
        </p:spPr>
        <p:txBody>
          <a:bodyPr/>
          <a:lstStyle>
            <a:lvl1pPr>
              <a:defRPr sz="3200" i="0">
                <a:solidFill>
                  <a:srgbClr val="3333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400600"/>
          </a:xfrm>
        </p:spPr>
        <p:txBody>
          <a:bodyPr/>
          <a:lstStyle>
            <a:lvl1pPr algn="just">
              <a:spcBef>
                <a:spcPts val="1800"/>
              </a:spcBef>
              <a:spcAft>
                <a:spcPts val="0"/>
              </a:spcAft>
              <a:defRPr sz="2800">
                <a:solidFill>
                  <a:srgbClr val="003399"/>
                </a:solidFill>
              </a:defRPr>
            </a:lvl1pPr>
            <a:lvl2pPr algn="just">
              <a:spcBef>
                <a:spcPts val="1800"/>
              </a:spcBef>
              <a:spcAft>
                <a:spcPts val="0"/>
              </a:spcAft>
              <a:defRPr sz="2600"/>
            </a:lvl2pPr>
            <a:lvl3pPr algn="just">
              <a:spcBef>
                <a:spcPts val="1800"/>
              </a:spcBef>
              <a:spcAft>
                <a:spcPts val="0"/>
              </a:spcAft>
              <a:defRPr sz="2400"/>
            </a:lvl3pPr>
            <a:lvl4pPr algn="just">
              <a:spcBef>
                <a:spcPts val="1800"/>
              </a:spcBef>
              <a:spcAft>
                <a:spcPts val="0"/>
              </a:spcAft>
              <a:defRPr sz="2200"/>
            </a:lvl4pPr>
            <a:lvl5pPr algn="just">
              <a:spcBef>
                <a:spcPts val="18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51520" y="6453336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35442-4D3C-42C8-ACE7-4E8439E0B8B6}" type="datetime1">
              <a:rPr lang="en-US"/>
              <a:pPr>
                <a:defRPr/>
              </a:pPr>
              <a:t>6/2/2021</a:t>
            </a:fld>
            <a:endParaRPr lang="th-T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336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35058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n_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126413" y="6432550"/>
            <a:ext cx="10080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9pPr>
          </a:lstStyle>
          <a:p>
            <a:pPr algn="r" eaLnBrk="1" hangingPunct="1">
              <a:defRPr/>
            </a:pPr>
            <a:fld id="{CE9CAD00-D94E-4CB7-9860-F82678237A8F}" type="slidenum">
              <a:rPr lang="en-US" sz="1200" smtClean="0"/>
              <a:pPr algn="r" eaLnBrk="1" hangingPunct="1">
                <a:defRPr/>
              </a:pPr>
              <a:t>‹#›</a:t>
            </a:fld>
            <a:r>
              <a:rPr lang="en-US" sz="1200" dirty="0" smtClean="0"/>
              <a:t>/44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solidFill>
            <a:schemeClr val="accent2">
              <a:lumMod val="20000"/>
              <a:lumOff val="80000"/>
              <a:alpha val="76000"/>
            </a:schemeClr>
          </a:solidFill>
        </p:spPr>
        <p:txBody>
          <a:bodyPr/>
          <a:lstStyle>
            <a:lvl1pPr>
              <a:defRPr sz="3200" i="0">
                <a:solidFill>
                  <a:srgbClr val="3333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58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814BA-AB66-43C3-AA78-C763FA25A7F3}" type="datetime1">
              <a:rPr lang="en-US"/>
              <a:pPr>
                <a:defRPr/>
              </a:pPr>
              <a:t>6/2/2021</a:t>
            </a:fld>
            <a:endParaRPr lang="th-T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9C3D6-38B2-4882-A261-EB7E5E3065E4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94660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121650" y="6419850"/>
            <a:ext cx="10080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9pPr>
          </a:lstStyle>
          <a:p>
            <a:pPr algn="r" eaLnBrk="1" hangingPunct="1">
              <a:defRPr/>
            </a:pPr>
            <a:fld id="{51DF2B98-479F-443E-B15B-B83C1FE62DD1}" type="slidenum">
              <a:rPr lang="en-US" sz="1200" smtClean="0"/>
              <a:pPr algn="r" eaLnBrk="1" hangingPunct="1">
                <a:defRPr/>
              </a:pPr>
              <a:t>‹#›</a:t>
            </a:fld>
            <a:r>
              <a:rPr lang="en-US" sz="1200" dirty="0" smtClean="0"/>
              <a:t>/44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836712"/>
            <a:ext cx="4172272" cy="5400600"/>
          </a:xfrm>
        </p:spPr>
        <p:txBody>
          <a:bodyPr/>
          <a:lstStyle>
            <a:lvl1pPr algn="just">
              <a:defRPr sz="2800"/>
            </a:lvl1pPr>
            <a:lvl2pPr algn="just">
              <a:defRPr sz="2400"/>
            </a:lvl2pPr>
            <a:lvl3pPr algn="just">
              <a:defRPr sz="2000"/>
            </a:lvl3pPr>
            <a:lvl4pPr algn="just">
              <a:defRPr sz="1800"/>
            </a:lvl4pPr>
            <a:lvl5pPr algn="just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712"/>
            <a:ext cx="4172272" cy="5400600"/>
          </a:xfrm>
        </p:spPr>
        <p:txBody>
          <a:bodyPr/>
          <a:lstStyle>
            <a:lvl1pPr algn="just">
              <a:defRPr sz="2800"/>
            </a:lvl1pPr>
            <a:lvl2pPr algn="just">
              <a:defRPr sz="2400"/>
            </a:lvl2pPr>
            <a:lvl3pPr algn="just">
              <a:defRPr sz="2000"/>
            </a:lvl3pPr>
            <a:lvl4pPr algn="just">
              <a:defRPr sz="1800"/>
            </a:lvl4pPr>
            <a:lvl5pPr algn="just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692696"/>
          </a:xfrm>
        </p:spPr>
        <p:txBody>
          <a:bodyPr/>
          <a:lstStyle>
            <a:lvl1pPr>
              <a:defRPr sz="2800" i="1">
                <a:solidFill>
                  <a:schemeClr val="accent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C7901-88C9-4976-86AF-0C3B202C3EBE}" type="datetime1">
              <a:rPr lang="en-US"/>
              <a:pPr>
                <a:defRPr/>
              </a:pPr>
              <a:t>6/2/2021</a:t>
            </a:fld>
            <a:endParaRPr lang="th-T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87222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11097B-4349-486F-B2A9-F29F45DFBD68}" type="datetime1">
              <a:rPr lang="en-US"/>
              <a:pPr>
                <a:defRPr/>
              </a:pPr>
              <a:t>6/2/2021</a:t>
            </a:fld>
            <a:endParaRPr lang="th-TH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C2AD0-59DB-408C-8E44-D0065FDBE09A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83104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D4292-1C21-491C-A986-01880D2E5CDD}" type="datetime1">
              <a:rPr lang="en-US"/>
              <a:pPr>
                <a:defRPr/>
              </a:pPr>
              <a:t>6/2/2021</a:t>
            </a:fld>
            <a:endParaRPr lang="th-T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EB3CB-E7AF-41B6-8345-4C0FB4DF15DE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21891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20000"/>
                <a:lumOff val="80000"/>
              </a:schemeClr>
            </a:gs>
            <a:gs pos="48000">
              <a:schemeClr val="accent3"/>
            </a:gs>
            <a:gs pos="100000">
              <a:srgbClr val="D4DEFF">
                <a:alpha val="0"/>
              </a:srgbClr>
            </a:gs>
            <a:gs pos="100000">
              <a:srgbClr val="96AB94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88913"/>
            <a:ext cx="91440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836613"/>
            <a:ext cx="889248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dirty="0" smtClean="0"/>
              <a:t>คลิกเพื่อแก้ไขลักษณะของข้อความต้นแบบ</a:t>
            </a:r>
            <a:endParaRPr lang="en-US" dirty="0" smtClean="0"/>
          </a:p>
          <a:p>
            <a:pPr lvl="1"/>
            <a:r>
              <a:rPr lang="th-TH" dirty="0" smtClean="0"/>
              <a:t>ระดับที่สอง</a:t>
            </a:r>
            <a:endParaRPr lang="en-US" dirty="0" smtClean="0"/>
          </a:p>
          <a:p>
            <a:pPr lvl="2"/>
            <a:r>
              <a:rPr lang="th-TH" dirty="0" smtClean="0"/>
              <a:t>ระดับที่สาม</a:t>
            </a:r>
            <a:endParaRPr lang="en-US" dirty="0" smtClean="0"/>
          </a:p>
          <a:p>
            <a:pPr lvl="3"/>
            <a:r>
              <a:rPr lang="th-TH" dirty="0" smtClean="0"/>
              <a:t>ระดับที่สี่</a:t>
            </a:r>
            <a:endParaRPr lang="en-US" dirty="0" smtClean="0"/>
          </a:p>
          <a:p>
            <a:pPr lvl="4"/>
            <a:r>
              <a:rPr lang="th-TH" dirty="0" smtClean="0"/>
              <a:t>ระดับที่ห้า</a:t>
            </a: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3568" y="6237312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" charset="0"/>
              </a:defRPr>
            </a:lvl1pPr>
          </a:lstStyle>
          <a:p>
            <a:pPr>
              <a:defRPr/>
            </a:pPr>
            <a:fld id="{F037893C-33FC-402C-AE6C-66C0264180BC}" type="datetime1">
              <a:rPr lang="en-US"/>
              <a:pPr>
                <a:defRPr/>
              </a:pPr>
              <a:t>6/2/2021</a:t>
            </a:fld>
            <a:endParaRPr lang="th-TH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2372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" charset="0"/>
              </a:defRPr>
            </a:lvl1pPr>
          </a:lstStyle>
          <a:p>
            <a:pPr>
              <a:defRPr/>
            </a:pPr>
            <a:fld id="{15F130B4-5C1C-4F2D-ABEC-AFA29867FA2B}" type="slidenum">
              <a:rPr lang="en-US"/>
              <a:pPr>
                <a:defRPr/>
              </a:pPr>
              <a:t>‹#›</a:t>
            </a:fld>
            <a:r>
              <a:rPr lang="en-US" dirty="0"/>
              <a:t>/26</a:t>
            </a:r>
            <a:endParaRPr lang="th-TH" dirty="0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35" r:id="rId2"/>
    <p:sldLayoutId id="2147483936" r:id="rId3"/>
    <p:sldLayoutId id="2147483946" r:id="rId4"/>
    <p:sldLayoutId id="2147483949" r:id="rId5"/>
    <p:sldLayoutId id="2147483937" r:id="rId6"/>
    <p:sldLayoutId id="2147483938" r:id="rId7"/>
    <p:sldLayoutId id="2147483939" r:id="rId8"/>
    <p:sldLayoutId id="2147483940" r:id="rId9"/>
    <p:sldLayoutId id="2147483942" r:id="rId10"/>
    <p:sldLayoutId id="2147483943" r:id="rId11"/>
    <p:sldLayoutId id="2147483944" r:id="rId12"/>
    <p:sldLayoutId id="2147483945" r:id="rId13"/>
    <p:sldLayoutId id="2147483948" r:id="rId1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" charset="0"/>
          <a:cs typeface="Angsana New" pitchFamily="18" charset="-34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" charset="0"/>
          <a:cs typeface="Angsana New" pitchFamily="18" charset="-34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" charset="0"/>
          <a:cs typeface="Angsana New" pitchFamily="18" charset="-34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Times New Roman" pitchFamily="1" charset="0"/>
          <a:cs typeface="Angsana New" pitchFamily="18" charset="-34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  <a:cs typeface="Angsana New" pitchFamily="18" charset="-34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2D2DB9"/>
          </a:solidFill>
          <a:latin typeface="+mj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j-lt"/>
          <a:cs typeface="+mn-cs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  <a:cs typeface="+mn-cs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D51AE-0FB4-446E-8DF3-8800861BAFC0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9C2DC-9079-4590-9DF3-CED9023119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Shift-Reduce</a:t>
            </a:r>
            <a:endParaRPr lang="en-US" dirty="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600" dirty="0" err="1" smtClean="0">
                <a:sym typeface="Symbol" pitchFamily="18" charset="2"/>
              </a:rPr>
              <a:t>Cố</a:t>
            </a:r>
            <a:r>
              <a:rPr lang="en-US" sz="2600" dirty="0" smtClean="0">
                <a:sym typeface="Symbol" pitchFamily="18" charset="2"/>
              </a:rPr>
              <a:t> </a:t>
            </a:r>
            <a:r>
              <a:rPr lang="en-US" sz="2600" dirty="0" err="1" smtClean="0">
                <a:sym typeface="Symbol" pitchFamily="18" charset="2"/>
              </a:rPr>
              <a:t>gắng</a:t>
            </a:r>
            <a:r>
              <a:rPr lang="en-US" sz="2600" dirty="0" smtClean="0">
                <a:sym typeface="Symbol" pitchFamily="18" charset="2"/>
              </a:rPr>
              <a:t> </a:t>
            </a:r>
            <a:r>
              <a:rPr lang="en-US" sz="2600" dirty="0" err="1" smtClean="0">
                <a:sym typeface="Symbol" pitchFamily="18" charset="2"/>
              </a:rPr>
              <a:t>xây</a:t>
            </a:r>
            <a:r>
              <a:rPr lang="en-US" sz="2600" dirty="0" smtClean="0">
                <a:sym typeface="Symbol" pitchFamily="18" charset="2"/>
              </a:rPr>
              <a:t> </a:t>
            </a:r>
            <a:r>
              <a:rPr lang="en-US" sz="2600" dirty="0" err="1" smtClean="0">
                <a:sym typeface="Symbol" pitchFamily="18" charset="2"/>
              </a:rPr>
              <a:t>dựng</a:t>
            </a:r>
            <a:r>
              <a:rPr lang="en-US" sz="2600" dirty="0" smtClean="0">
                <a:sym typeface="Symbol" pitchFamily="18" charset="2"/>
              </a:rPr>
              <a:t> </a:t>
            </a:r>
            <a:r>
              <a:rPr lang="en-US" sz="2600" dirty="0" err="1" smtClean="0">
                <a:sym typeface="Symbol" pitchFamily="18" charset="2"/>
              </a:rPr>
              <a:t>một</a:t>
            </a:r>
            <a:r>
              <a:rPr lang="en-US" sz="2600" dirty="0" smtClean="0">
                <a:sym typeface="Symbol" pitchFamily="18" charset="2"/>
              </a:rPr>
              <a:t> </a:t>
            </a:r>
            <a:r>
              <a:rPr lang="en-US" sz="2600" dirty="0" err="1" smtClean="0">
                <a:sym typeface="Symbol" pitchFamily="18" charset="2"/>
              </a:rPr>
              <a:t>cây</a:t>
            </a:r>
            <a:r>
              <a:rPr lang="en-US" sz="2600" dirty="0" smtClean="0">
                <a:sym typeface="Symbol" pitchFamily="18" charset="2"/>
              </a:rPr>
              <a:t> </a:t>
            </a:r>
            <a:r>
              <a:rPr lang="en-US" sz="2600" dirty="0" err="1" smtClean="0">
                <a:sym typeface="Symbol" pitchFamily="18" charset="2"/>
              </a:rPr>
              <a:t>phân</a:t>
            </a:r>
            <a:r>
              <a:rPr lang="en-US" sz="2600" dirty="0" smtClean="0">
                <a:sym typeface="Symbol" pitchFamily="18" charset="2"/>
              </a:rPr>
              <a:t> </a:t>
            </a:r>
            <a:r>
              <a:rPr lang="en-US" sz="2600" dirty="0" err="1" smtClean="0">
                <a:sym typeface="Symbol" pitchFamily="18" charset="2"/>
              </a:rPr>
              <a:t>tích</a:t>
            </a:r>
            <a:r>
              <a:rPr lang="en-US" sz="2600" dirty="0" smtClean="0">
                <a:sym typeface="Symbol" pitchFamily="18" charset="2"/>
              </a:rPr>
              <a:t> </a:t>
            </a:r>
            <a:r>
              <a:rPr lang="en-US" sz="2600" dirty="0" err="1" smtClean="0">
                <a:sym typeface="Symbol" pitchFamily="18" charset="2"/>
              </a:rPr>
              <a:t>cú</a:t>
            </a:r>
            <a:r>
              <a:rPr lang="en-US" sz="2600" dirty="0" smtClean="0">
                <a:sym typeface="Symbol" pitchFamily="18" charset="2"/>
              </a:rPr>
              <a:t> </a:t>
            </a:r>
            <a:r>
              <a:rPr lang="en-US" sz="2600" dirty="0" err="1" smtClean="0">
                <a:sym typeface="Symbol" pitchFamily="18" charset="2"/>
              </a:rPr>
              <a:t>pháp</a:t>
            </a:r>
            <a:r>
              <a:rPr lang="en-US" sz="2600" dirty="0" smtClean="0">
                <a:sym typeface="Symbol" pitchFamily="18" charset="2"/>
              </a:rPr>
              <a:t> </a:t>
            </a:r>
            <a:r>
              <a:rPr lang="en-US" sz="2600" dirty="0" err="1" smtClean="0">
                <a:sym typeface="Symbol" pitchFamily="18" charset="2"/>
              </a:rPr>
              <a:t>cho</a:t>
            </a:r>
            <a:r>
              <a:rPr lang="en-US" sz="2600" dirty="0" smtClean="0">
                <a:sym typeface="Symbol" pitchFamily="18" charset="2"/>
              </a:rPr>
              <a:t> </a:t>
            </a:r>
            <a:r>
              <a:rPr lang="en-US" sz="2600" dirty="0" err="1" smtClean="0">
                <a:sym typeface="Symbol" pitchFamily="18" charset="2"/>
              </a:rPr>
              <a:t>một</a:t>
            </a:r>
            <a:r>
              <a:rPr lang="en-US" sz="2600" dirty="0" smtClean="0">
                <a:sym typeface="Symbol" pitchFamily="18" charset="2"/>
              </a:rPr>
              <a:t> </a:t>
            </a:r>
            <a:r>
              <a:rPr lang="en-US" sz="2600" dirty="0" err="1" smtClean="0">
                <a:sym typeface="Symbol" pitchFamily="18" charset="2"/>
              </a:rPr>
              <a:t>chuỗi</a:t>
            </a:r>
            <a:r>
              <a:rPr lang="en-US" sz="2600" dirty="0" smtClean="0">
                <a:sym typeface="Symbol" pitchFamily="18" charset="2"/>
              </a:rPr>
              <a:t> </a:t>
            </a:r>
            <a:r>
              <a:rPr lang="en-US" sz="2600" dirty="0" err="1" smtClean="0">
                <a:sym typeface="Symbol" pitchFamily="18" charset="2"/>
              </a:rPr>
              <a:t>nhập</a:t>
            </a:r>
            <a:r>
              <a:rPr lang="en-US" sz="2600" dirty="0" smtClean="0">
                <a:sym typeface="Symbol" pitchFamily="18" charset="2"/>
              </a:rPr>
              <a:t> </a:t>
            </a:r>
            <a:r>
              <a:rPr lang="en-US" sz="2600" dirty="0" err="1" smtClean="0">
                <a:sym typeface="Symbol" pitchFamily="18" charset="2"/>
              </a:rPr>
              <a:t>bắt</a:t>
            </a:r>
            <a:r>
              <a:rPr lang="en-US" sz="2600" dirty="0" smtClean="0">
                <a:sym typeface="Symbol" pitchFamily="18" charset="2"/>
              </a:rPr>
              <a:t> </a:t>
            </a:r>
            <a:r>
              <a:rPr lang="en-US" sz="2600" dirty="0" err="1" smtClean="0">
                <a:sym typeface="Symbol" pitchFamily="18" charset="2"/>
              </a:rPr>
              <a:t>đầu</a:t>
            </a:r>
            <a:r>
              <a:rPr lang="en-US" sz="2600" dirty="0" smtClean="0">
                <a:sym typeface="Symbol" pitchFamily="18" charset="2"/>
              </a:rPr>
              <a:t> </a:t>
            </a:r>
            <a:r>
              <a:rPr lang="en-US" sz="2600" dirty="0" err="1" smtClean="0">
                <a:sym typeface="Symbol" pitchFamily="18" charset="2"/>
              </a:rPr>
              <a:t>từ</a:t>
            </a:r>
            <a:r>
              <a:rPr lang="en-US" sz="2600" dirty="0" smtClean="0">
                <a:sym typeface="Symbol" pitchFamily="18" charset="2"/>
              </a:rPr>
              <a:t> </a:t>
            </a:r>
            <a:r>
              <a:rPr lang="en-US" sz="2600" dirty="0" err="1" smtClean="0">
                <a:sym typeface="Symbol" pitchFamily="18" charset="2"/>
              </a:rPr>
              <a:t>nút</a:t>
            </a:r>
            <a:r>
              <a:rPr lang="en-US" sz="2600" dirty="0" smtClean="0">
                <a:sym typeface="Symbol" pitchFamily="18" charset="2"/>
              </a:rPr>
              <a:t> </a:t>
            </a:r>
            <a:r>
              <a:rPr lang="en-US" sz="2600" dirty="0" err="1" smtClean="0">
                <a:sym typeface="Symbol" pitchFamily="18" charset="2"/>
              </a:rPr>
              <a:t>lá</a:t>
            </a:r>
            <a:r>
              <a:rPr lang="en-US" sz="2600" dirty="0" smtClean="0">
                <a:sym typeface="Symbol" pitchFamily="18" charset="2"/>
              </a:rPr>
              <a:t> </a:t>
            </a:r>
            <a:r>
              <a:rPr lang="en-US" sz="2600" dirty="0" smtClean="0">
                <a:sym typeface="Symbol"/>
              </a:rPr>
              <a:t> </a:t>
            </a:r>
            <a:r>
              <a:rPr lang="en-US" sz="2600" dirty="0" err="1" smtClean="0">
                <a:sym typeface="Symbol" pitchFamily="18" charset="2"/>
              </a:rPr>
              <a:t>hướng</a:t>
            </a:r>
            <a:r>
              <a:rPr lang="en-US" sz="2600" dirty="0" smtClean="0">
                <a:sym typeface="Symbol" pitchFamily="18" charset="2"/>
              </a:rPr>
              <a:t> </a:t>
            </a:r>
            <a:r>
              <a:rPr lang="en-US" sz="2600" dirty="0" err="1" smtClean="0">
                <a:sym typeface="Symbol" pitchFamily="18" charset="2"/>
              </a:rPr>
              <a:t>về</a:t>
            </a:r>
            <a:r>
              <a:rPr lang="en-US" sz="2600" dirty="0" smtClean="0">
                <a:sym typeface="Symbol" pitchFamily="18" charset="2"/>
              </a:rPr>
              <a:t> </a:t>
            </a:r>
            <a:r>
              <a:rPr lang="en-US" sz="2600" dirty="0" err="1" smtClean="0">
                <a:sym typeface="Symbol" pitchFamily="18" charset="2"/>
              </a:rPr>
              <a:t>nút</a:t>
            </a:r>
            <a:r>
              <a:rPr lang="en-US" sz="2600" dirty="0" smtClean="0">
                <a:sym typeface="Symbol" pitchFamily="18" charset="2"/>
              </a:rPr>
              <a:t> </a:t>
            </a:r>
            <a:r>
              <a:rPr lang="en-US" sz="2600" dirty="0" err="1" smtClean="0">
                <a:sym typeface="Symbol" pitchFamily="18" charset="2"/>
              </a:rPr>
              <a:t>gốc</a:t>
            </a:r>
            <a:r>
              <a:rPr lang="en-US" sz="2600" dirty="0" smtClean="0">
                <a:sym typeface="Symbol" pitchFamily="18" charset="2"/>
              </a:rPr>
              <a:t>.</a:t>
            </a:r>
          </a:p>
          <a:p>
            <a:pPr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600" dirty="0" smtClean="0">
                <a:sym typeface="Symbol"/>
              </a:rPr>
              <a:t>T</a:t>
            </a:r>
            <a:r>
              <a:rPr lang="en-US" sz="2600" dirty="0" smtClean="0">
                <a:sym typeface="Symbol" pitchFamily="18" charset="2"/>
              </a:rPr>
              <a:t>hu </a:t>
            </a:r>
            <a:r>
              <a:rPr lang="en-US" sz="2600" dirty="0" err="1" smtClean="0">
                <a:sym typeface="Symbol" pitchFamily="18" charset="2"/>
              </a:rPr>
              <a:t>gọn</a:t>
            </a:r>
            <a:r>
              <a:rPr lang="en-US" sz="2600" dirty="0" smtClean="0">
                <a:sym typeface="Symbol" pitchFamily="18" charset="2"/>
              </a:rPr>
              <a:t> </a:t>
            </a:r>
            <a:r>
              <a:rPr lang="en-US" sz="2600" dirty="0" err="1" smtClean="0">
                <a:sym typeface="Symbol" pitchFamily="18" charset="2"/>
              </a:rPr>
              <a:t>chuỗi</a:t>
            </a:r>
            <a:r>
              <a:rPr lang="en-US" sz="2600" dirty="0" smtClean="0">
                <a:sym typeface="Symbol" pitchFamily="18" charset="2"/>
              </a:rPr>
              <a:t> w </a:t>
            </a:r>
            <a:r>
              <a:rPr lang="en-US" sz="2600" dirty="0" err="1" smtClean="0">
                <a:sym typeface="Symbol" pitchFamily="18" charset="2"/>
              </a:rPr>
              <a:t>thành</a:t>
            </a:r>
            <a:r>
              <a:rPr lang="en-US" sz="2600" dirty="0" smtClean="0">
                <a:sym typeface="Symbol" pitchFamily="18" charset="2"/>
              </a:rPr>
              <a:t> </a:t>
            </a:r>
            <a:r>
              <a:rPr lang="en-US" sz="2600" dirty="0" err="1" smtClean="0">
                <a:sym typeface="Symbol" pitchFamily="18" charset="2"/>
              </a:rPr>
              <a:t>một</a:t>
            </a:r>
            <a:r>
              <a:rPr lang="en-US" sz="2600" dirty="0" smtClean="0">
                <a:sym typeface="Symbol" pitchFamily="18" charset="2"/>
              </a:rPr>
              <a:t> </a:t>
            </a:r>
            <a:r>
              <a:rPr lang="en-US" sz="2600" dirty="0" err="1" smtClean="0">
                <a:sym typeface="Symbol" pitchFamily="18" charset="2"/>
              </a:rPr>
              <a:t>kí</a:t>
            </a:r>
            <a:r>
              <a:rPr lang="en-US" sz="2600" dirty="0" smtClean="0">
                <a:sym typeface="Symbol" pitchFamily="18" charset="2"/>
              </a:rPr>
              <a:t> </a:t>
            </a:r>
            <a:r>
              <a:rPr lang="en-US" sz="2600" dirty="0" err="1" smtClean="0">
                <a:sym typeface="Symbol" pitchFamily="18" charset="2"/>
              </a:rPr>
              <a:t>hiệu</a:t>
            </a:r>
            <a:r>
              <a:rPr lang="en-US" sz="2600" dirty="0" smtClean="0">
                <a:sym typeface="Symbol" pitchFamily="18" charset="2"/>
              </a:rPr>
              <a:t> </a:t>
            </a:r>
            <a:r>
              <a:rPr lang="en-US" sz="2600" dirty="0" err="1" smtClean="0">
                <a:sym typeface="Symbol" pitchFamily="18" charset="2"/>
              </a:rPr>
              <a:t>bắt</a:t>
            </a:r>
            <a:r>
              <a:rPr lang="en-US" sz="2600" dirty="0" smtClean="0">
                <a:sym typeface="Symbol" pitchFamily="18" charset="2"/>
              </a:rPr>
              <a:t> </a:t>
            </a:r>
            <a:r>
              <a:rPr lang="en-US" sz="2600" dirty="0" err="1" smtClean="0">
                <a:sym typeface="Symbol" pitchFamily="18" charset="2"/>
              </a:rPr>
              <a:t>đầu</a:t>
            </a:r>
            <a:r>
              <a:rPr lang="en-US" sz="2600" dirty="0" smtClean="0">
                <a:sym typeface="Symbol" pitchFamily="18" charset="2"/>
              </a:rPr>
              <a:t> </a:t>
            </a:r>
            <a:r>
              <a:rPr lang="en-US" sz="2600" dirty="0" err="1" smtClean="0">
                <a:sym typeface="Symbol" pitchFamily="18" charset="2"/>
              </a:rPr>
              <a:t>của</a:t>
            </a:r>
            <a:r>
              <a:rPr lang="en-US" sz="2600" dirty="0" smtClean="0">
                <a:sym typeface="Symbol" pitchFamily="18" charset="2"/>
              </a:rPr>
              <a:t> </a:t>
            </a:r>
            <a:r>
              <a:rPr lang="en-US" sz="2600" dirty="0" err="1" smtClean="0">
                <a:sym typeface="Symbol" pitchFamily="18" charset="2"/>
              </a:rPr>
              <a:t>văn</a:t>
            </a:r>
            <a:r>
              <a:rPr lang="en-US" sz="2600" dirty="0" smtClean="0">
                <a:sym typeface="Symbol" pitchFamily="18" charset="2"/>
              </a:rPr>
              <a:t> </a:t>
            </a:r>
            <a:r>
              <a:rPr lang="en-US" sz="2600" dirty="0" err="1" smtClean="0">
                <a:sym typeface="Symbol" pitchFamily="18" charset="2"/>
              </a:rPr>
              <a:t>phạm</a:t>
            </a:r>
            <a:r>
              <a:rPr lang="en-US" sz="2600" dirty="0" smtClean="0">
                <a:sym typeface="Symbol" pitchFamily="18" charset="2"/>
              </a:rPr>
              <a:t>.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400" dirty="0" err="1" smtClean="0">
                <a:sym typeface="Symbol" pitchFamily="18" charset="2"/>
              </a:rPr>
              <a:t>Tại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mỗi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bước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thu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gọn</a:t>
            </a:r>
            <a:r>
              <a:rPr lang="en-US" sz="2400" dirty="0" smtClean="0">
                <a:sym typeface="Symbol" pitchFamily="18" charset="2"/>
              </a:rPr>
              <a:t>, </a:t>
            </a:r>
            <a:r>
              <a:rPr lang="en-US" sz="2400" dirty="0" err="1" smtClean="0">
                <a:sym typeface="Symbol" pitchFamily="18" charset="2"/>
              </a:rPr>
              <a:t>nếu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một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chuỗi</a:t>
            </a:r>
            <a:r>
              <a:rPr lang="en-US" sz="2400" dirty="0" smtClean="0">
                <a:sym typeface="Symbol" pitchFamily="18" charset="2"/>
              </a:rPr>
              <a:t> con </a:t>
            </a:r>
            <a:r>
              <a:rPr lang="en-US" sz="2400" dirty="0" err="1" smtClean="0">
                <a:sym typeface="Symbol" pitchFamily="18" charset="2"/>
              </a:rPr>
              <a:t>cụ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thể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đối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sánh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được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với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vế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phải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của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một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luật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sinh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nào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đó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smtClean="0">
                <a:sym typeface="Symbol"/>
              </a:rPr>
              <a:t> </a:t>
            </a:r>
            <a:r>
              <a:rPr lang="en-US" sz="2400" dirty="0" err="1" smtClean="0">
                <a:sym typeface="Symbol"/>
              </a:rPr>
              <a:t>chuỗi</a:t>
            </a:r>
            <a:r>
              <a:rPr lang="en-US" sz="2400" dirty="0" smtClean="0">
                <a:sym typeface="Symbol"/>
              </a:rPr>
              <a:t> con </a:t>
            </a:r>
            <a:r>
              <a:rPr lang="en-US" sz="2400" dirty="0" err="1" smtClean="0">
                <a:sym typeface="Symbol"/>
              </a:rPr>
              <a:t>này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được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thay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thế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bởi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vế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trái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của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luật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sinh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đó</a:t>
            </a:r>
            <a:r>
              <a:rPr lang="en-US" sz="2400" dirty="0" smtClean="0">
                <a:sym typeface="Symbol"/>
              </a:rPr>
              <a:t>.</a:t>
            </a:r>
            <a:endParaRPr lang="en-US" sz="2400" dirty="0" smtClean="0">
              <a:sym typeface="Symbol" pitchFamily="18" charset="2"/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Nếu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chuỗi</a:t>
            </a:r>
            <a:r>
              <a:rPr lang="en-US" sz="2400" dirty="0" smtClean="0">
                <a:sym typeface="Symbol" pitchFamily="18" charset="2"/>
              </a:rPr>
              <a:t> con </a:t>
            </a:r>
            <a:r>
              <a:rPr lang="en-US" sz="2400" dirty="0" err="1" smtClean="0">
                <a:sym typeface="Symbol" pitchFamily="18" charset="2"/>
              </a:rPr>
              <a:t>được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chọn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đúng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tại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mỗi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bước</a:t>
            </a:r>
            <a:r>
              <a:rPr lang="en-US" sz="2400" dirty="0" smtClean="0">
                <a:sym typeface="Symbol" pitchFamily="18" charset="2"/>
              </a:rPr>
              <a:t>, </a:t>
            </a:r>
            <a:r>
              <a:rPr lang="en-US" sz="2400" dirty="0" err="1" smtClean="0">
                <a:sym typeface="Symbol" pitchFamily="18" charset="2"/>
              </a:rPr>
              <a:t>một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dẫn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xuất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phải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đảo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ngược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sẽ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được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xây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dựng</a:t>
            </a:r>
            <a:r>
              <a:rPr lang="en-US" sz="2400" dirty="0" smtClean="0"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Shift-Reduce</a:t>
            </a:r>
            <a:endParaRPr lang="en-US" dirty="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52736"/>
            <a:ext cx="8640960" cy="444796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600" dirty="0" err="1" smtClean="0">
                <a:sym typeface="Symbol" pitchFamily="18" charset="2"/>
              </a:rPr>
              <a:t>Ví</a:t>
            </a:r>
            <a:r>
              <a:rPr lang="en-US" sz="2600" dirty="0" smtClean="0">
                <a:sym typeface="Symbol" pitchFamily="18" charset="2"/>
              </a:rPr>
              <a:t> </a:t>
            </a:r>
            <a:r>
              <a:rPr lang="en-US" sz="2600" dirty="0" err="1" smtClean="0">
                <a:sym typeface="Symbol" pitchFamily="18" charset="2"/>
              </a:rPr>
              <a:t>dụ</a:t>
            </a:r>
            <a:r>
              <a:rPr lang="en-US" sz="2600" dirty="0" smtClean="0">
                <a:sym typeface="Symbol" pitchFamily="18" charset="2"/>
              </a:rPr>
              <a:t>: Cho </a:t>
            </a:r>
            <a:r>
              <a:rPr lang="en-US" sz="2600" dirty="0" err="1" smtClean="0">
                <a:sym typeface="Symbol" pitchFamily="18" charset="2"/>
              </a:rPr>
              <a:t>văn</a:t>
            </a:r>
            <a:r>
              <a:rPr lang="en-US" sz="2600" dirty="0" smtClean="0">
                <a:sym typeface="Symbol" pitchFamily="18" charset="2"/>
              </a:rPr>
              <a:t> </a:t>
            </a:r>
            <a:r>
              <a:rPr lang="en-US" sz="2600" dirty="0" err="1" smtClean="0">
                <a:sym typeface="Symbol" pitchFamily="18" charset="2"/>
              </a:rPr>
              <a:t>phạm</a:t>
            </a:r>
            <a:r>
              <a:rPr lang="en-US" sz="2600" dirty="0" smtClean="0">
                <a:sym typeface="Symbol" pitchFamily="18" charset="2"/>
              </a:rPr>
              <a:t>: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600" dirty="0" smtClean="0">
                <a:sym typeface="Symbol" pitchFamily="18" charset="2"/>
              </a:rPr>
              <a:t>	</a:t>
            </a:r>
            <a:r>
              <a:rPr lang="pt-BR" sz="2400" dirty="0" smtClean="0"/>
              <a:t> S → </a:t>
            </a:r>
            <a:r>
              <a:rPr lang="pt-BR" sz="2400" b="1" dirty="0" smtClean="0"/>
              <a:t>a A B e 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2400" dirty="0" smtClean="0"/>
              <a:t>     A→ A </a:t>
            </a:r>
            <a:r>
              <a:rPr lang="pt-BR" sz="2400" b="1" dirty="0" smtClean="0"/>
              <a:t>b c | b 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smtClean="0"/>
              <a:t>     B → </a:t>
            </a:r>
            <a:r>
              <a:rPr lang="en-US" sz="2400" b="1" dirty="0" smtClean="0"/>
              <a:t>d 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vi-VN" sz="2400" dirty="0" smtClean="0">
                <a:solidFill>
                  <a:schemeClr val="tx1"/>
                </a:solidFill>
              </a:rPr>
              <a:t>Câu </a:t>
            </a:r>
            <a:r>
              <a:rPr lang="vi-VN" sz="2400" b="1" dirty="0" smtClean="0">
                <a:solidFill>
                  <a:schemeClr val="tx1"/>
                </a:solidFill>
              </a:rPr>
              <a:t>abbcde</a:t>
            </a:r>
            <a:r>
              <a:rPr lang="vi-VN" sz="2400" dirty="0" smtClean="0">
                <a:solidFill>
                  <a:schemeClr val="tx1"/>
                </a:solidFill>
              </a:rPr>
              <a:t> có thể thu gọn thành S theo các bước sau: 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2400" dirty="0" smtClean="0">
                <a:solidFill>
                  <a:schemeClr val="tx1"/>
                </a:solidFill>
              </a:rPr>
              <a:t>	a </a:t>
            </a:r>
            <a:r>
              <a:rPr lang="pt-BR" sz="2400" u="sng" dirty="0" smtClean="0">
                <a:solidFill>
                  <a:schemeClr val="tx1"/>
                </a:solidFill>
              </a:rPr>
              <a:t>b </a:t>
            </a:r>
            <a:r>
              <a:rPr lang="pt-BR" sz="2400" dirty="0" smtClean="0">
                <a:solidFill>
                  <a:schemeClr val="tx1"/>
                </a:solidFill>
              </a:rPr>
              <a:t>b c d e 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2200" dirty="0" smtClean="0">
                <a:solidFill>
                  <a:schemeClr val="tx1"/>
                </a:solidFill>
              </a:rPr>
              <a:t>     a </a:t>
            </a:r>
            <a:r>
              <a:rPr lang="pt-BR" sz="2200" u="sng" dirty="0" smtClean="0">
                <a:solidFill>
                  <a:schemeClr val="tx1"/>
                </a:solidFill>
              </a:rPr>
              <a:t>A b c</a:t>
            </a:r>
            <a:r>
              <a:rPr lang="pt-BR" sz="2200" dirty="0" smtClean="0">
                <a:solidFill>
                  <a:schemeClr val="tx1"/>
                </a:solidFill>
              </a:rPr>
              <a:t> d e 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 a </a:t>
            </a:r>
            <a:r>
              <a:rPr lang="en-US" sz="2400" dirty="0" err="1" smtClean="0">
                <a:solidFill>
                  <a:schemeClr val="tx1"/>
                </a:solidFill>
              </a:rPr>
              <a:t>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u="sng" dirty="0" smtClean="0">
                <a:solidFill>
                  <a:schemeClr val="tx1"/>
                </a:solidFill>
              </a:rPr>
              <a:t>d</a:t>
            </a:r>
            <a:r>
              <a:rPr lang="en-US" sz="2400" dirty="0" smtClean="0">
                <a:solidFill>
                  <a:schemeClr val="tx1"/>
                </a:solidFill>
              </a:rPr>
              <a:t> e 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u="sng" dirty="0" smtClean="0">
                <a:solidFill>
                  <a:schemeClr val="tx1"/>
                </a:solidFill>
              </a:rPr>
              <a:t>a </a:t>
            </a:r>
            <a:r>
              <a:rPr lang="en-US" sz="2400" u="sng" dirty="0" err="1" smtClean="0">
                <a:solidFill>
                  <a:schemeClr val="tx1"/>
                </a:solidFill>
              </a:rPr>
              <a:t>A</a:t>
            </a:r>
            <a:r>
              <a:rPr lang="en-US" sz="2400" u="sng" dirty="0" smtClean="0">
                <a:solidFill>
                  <a:schemeClr val="tx1"/>
                </a:solidFill>
              </a:rPr>
              <a:t> B e 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  S</a:t>
            </a:r>
            <a:endParaRPr lang="en-US" sz="2600" dirty="0" smtClean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5715016"/>
            <a:ext cx="79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 ⇒ </a:t>
            </a:r>
            <a:r>
              <a:rPr lang="en-US" baseline="30000" dirty="0" err="1" smtClean="0"/>
              <a:t>rm</a:t>
            </a:r>
            <a:r>
              <a:rPr lang="en-US" baseline="30000" dirty="0" smtClean="0"/>
              <a:t> </a:t>
            </a:r>
            <a:r>
              <a:rPr lang="en-US" dirty="0" err="1" smtClean="0"/>
              <a:t>aABe</a:t>
            </a:r>
            <a:r>
              <a:rPr lang="en-US" dirty="0" smtClean="0"/>
              <a:t> ⇒</a:t>
            </a:r>
            <a:r>
              <a:rPr lang="en-US" baseline="30000" dirty="0" err="1" smtClean="0"/>
              <a:t>rm</a:t>
            </a:r>
            <a:r>
              <a:rPr lang="en-US" baseline="30000" dirty="0" smtClean="0"/>
              <a:t> </a:t>
            </a:r>
            <a:r>
              <a:rPr lang="en-US" dirty="0" err="1" smtClean="0"/>
              <a:t>aAde</a:t>
            </a:r>
            <a:r>
              <a:rPr lang="en-US" dirty="0" smtClean="0"/>
              <a:t> ⇒</a:t>
            </a:r>
            <a:r>
              <a:rPr lang="en-US" baseline="30000" dirty="0" err="1" smtClean="0"/>
              <a:t>rm</a:t>
            </a:r>
            <a:r>
              <a:rPr lang="en-US" baseline="30000" dirty="0" smtClean="0"/>
              <a:t> </a:t>
            </a:r>
            <a:r>
              <a:rPr lang="en-US" dirty="0" err="1" smtClean="0"/>
              <a:t>aAbcde</a:t>
            </a:r>
            <a:r>
              <a:rPr lang="en-US" dirty="0" smtClean="0"/>
              <a:t> ⇒</a:t>
            </a:r>
            <a:r>
              <a:rPr lang="en-US" baseline="30000" dirty="0" err="1" smtClean="0"/>
              <a:t>rm</a:t>
            </a:r>
            <a:r>
              <a:rPr lang="en-US" baseline="30000" dirty="0" smtClean="0"/>
              <a:t> </a:t>
            </a:r>
            <a:r>
              <a:rPr lang="en-US" dirty="0" err="1" smtClean="0"/>
              <a:t>abbcde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Shift-Reduce</a:t>
            </a:r>
            <a:endParaRPr lang="en-US" dirty="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52736"/>
            <a:ext cx="4106166" cy="444796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600" u="sng" dirty="0" smtClean="0">
                <a:sym typeface="Symbol" pitchFamily="18" charset="2"/>
              </a:rPr>
              <a:t>Handle</a:t>
            </a:r>
            <a:r>
              <a:rPr lang="en-US" sz="2600" dirty="0" smtClean="0">
                <a:sym typeface="Symbol" pitchFamily="18" charset="2"/>
              </a:rPr>
              <a:t>: 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Times New Roman" pitchFamily="18" charset="0"/>
              <a:buChar char="−"/>
            </a:pPr>
            <a:r>
              <a:rPr lang="vi-VN" sz="2400" spc="-30" dirty="0" smtClean="0">
                <a:solidFill>
                  <a:schemeClr val="tx1"/>
                </a:solidFill>
              </a:rPr>
              <a:t>Handle của một chuỗi là một chuỗi con hợp với vế phải của luật sinh</a:t>
            </a:r>
            <a:r>
              <a:rPr lang="en-US" sz="2400" spc="-30" dirty="0" smtClean="0">
                <a:solidFill>
                  <a:schemeClr val="tx1"/>
                </a:solidFill>
              </a:rPr>
              <a:t>.</a:t>
            </a:r>
            <a:r>
              <a:rPr lang="vi-VN" sz="2400" spc="-30" dirty="0" smtClean="0">
                <a:solidFill>
                  <a:schemeClr val="tx1"/>
                </a:solidFill>
              </a:rPr>
              <a:t> </a:t>
            </a:r>
            <a:endParaRPr lang="en-US" sz="2400" spc="-3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Times New Roman" pitchFamily="18" charset="0"/>
              <a:buChar char="−"/>
            </a:pPr>
            <a:r>
              <a:rPr lang="en-US" sz="2400" dirty="0" smtClean="0">
                <a:solidFill>
                  <a:schemeClr val="tx1"/>
                </a:solidFill>
              </a:rPr>
              <a:t>N</a:t>
            </a:r>
            <a:r>
              <a:rPr lang="vi-VN" sz="2400" dirty="0" smtClean="0">
                <a:solidFill>
                  <a:schemeClr val="tx1"/>
                </a:solidFill>
              </a:rPr>
              <a:t>ếu thu gọn nó thành vế trái của luật sinh đó thì có thể dẫn đến ký hiệu chưa kết thúc bắt đầu. </a:t>
            </a:r>
            <a:endParaRPr lang="en-US" sz="2400" dirty="0" smtClean="0">
              <a:solidFill>
                <a:schemeClr val="tx1"/>
              </a:solidFill>
              <a:sym typeface="Symbol" pitchFamily="18" charset="2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600" dirty="0" smtClean="0">
                <a:sym typeface="Symbol" pitchFamily="18" charset="2"/>
              </a:rPr>
              <a:t>	</a:t>
            </a:r>
            <a:endParaRPr lang="en-US" sz="2600" dirty="0" smtClean="0">
              <a:solidFill>
                <a:schemeClr val="tx1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Shift-Reduce</a:t>
            </a:r>
            <a:endParaRPr lang="en-US" dirty="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00108"/>
            <a:ext cx="8678198" cy="492922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>
                <a:sym typeface="Symbol" pitchFamily="18" charset="2"/>
              </a:rPr>
              <a:t>Đ</a:t>
            </a:r>
            <a:r>
              <a:rPr lang="vi-VN" sz="2400" dirty="0" smtClean="0"/>
              <a:t>ịnh vị chuỗi con cần thu gọn trong dạng câu dẫn phải</a:t>
            </a:r>
            <a:r>
              <a:rPr lang="en-US" sz="2400" dirty="0" smtClean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/>
              <a:t>X</a:t>
            </a:r>
            <a:r>
              <a:rPr lang="vi-VN" sz="2400" dirty="0" smtClean="0"/>
              <a:t>ác định luật sinh nào sẽ được dùng nếu có nhiều luật sinh chứa chuỗi con đó ở vế phải. </a:t>
            </a:r>
            <a:endParaRPr lang="en-US" sz="24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u="sng" dirty="0" err="1" smtClean="0"/>
              <a:t>Cấu</a:t>
            </a:r>
            <a:r>
              <a:rPr lang="en-US" sz="2400" b="1" u="sng" dirty="0" smtClean="0"/>
              <a:t> </a:t>
            </a:r>
            <a:r>
              <a:rPr lang="en-US" sz="2400" b="1" u="sng" dirty="0" err="1" smtClean="0"/>
              <a:t>tạo</a:t>
            </a:r>
            <a:r>
              <a:rPr lang="en-US" sz="2400" b="1" u="sng" dirty="0" smtClean="0"/>
              <a:t>:</a:t>
            </a:r>
            <a:r>
              <a:rPr lang="en-US" sz="2400" b="1" dirty="0" smtClean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vi-VN" sz="2400" dirty="0" smtClean="0"/>
              <a:t>Dùng 1 Stack để lưu các ký hiệu văn phạm.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vi-VN" sz="2400" dirty="0" smtClean="0"/>
              <a:t>Dùng 1 bộ đệm nhập INPUT để giữ chuỗi nhập cần phân tích w.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vi-VN" sz="2400" spc="-30" dirty="0" smtClean="0"/>
              <a:t>Ta dùng ký hiệu $ để đánh dấu đáy Stack và xác định cuối chuỗi nhập </a:t>
            </a:r>
            <a:endParaRPr lang="en-US" sz="2400" spc="-30" dirty="0" smtClean="0">
              <a:solidFill>
                <a:schemeClr val="tx1"/>
              </a:solidFill>
              <a:sym typeface="Symbol" pitchFamily="18" charset="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600" dirty="0" smtClean="0">
                <a:sym typeface="Symbol" pitchFamily="18" charset="2"/>
              </a:rPr>
              <a:t>	</a:t>
            </a:r>
            <a:endParaRPr lang="en-US" sz="2600" dirty="0" smtClean="0">
              <a:solidFill>
                <a:schemeClr val="tx1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Shift-Reduce</a:t>
            </a:r>
            <a:endParaRPr lang="en-US" dirty="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00108"/>
            <a:ext cx="8678198" cy="4929222"/>
          </a:xfrm>
        </p:spPr>
        <p:txBody>
          <a:bodyPr/>
          <a:lstStyle/>
          <a:p>
            <a:r>
              <a:rPr lang="vi-VN" sz="2400" b="1" dirty="0" smtClean="0"/>
              <a:t>Hoạt động: </a:t>
            </a:r>
          </a:p>
          <a:p>
            <a:pPr>
              <a:buNone/>
            </a:pPr>
            <a:r>
              <a:rPr lang="vi-VN" sz="2400" dirty="0" smtClean="0"/>
              <a:t>1. Khởi đầu thì Stack rỗng và w nằm trong bộ đệm input. </a:t>
            </a:r>
          </a:p>
          <a:p>
            <a:pPr>
              <a:buNone/>
            </a:pPr>
            <a:r>
              <a:rPr lang="vi-VN" sz="2400" dirty="0" smtClean="0"/>
              <a:t>2. Bộ phân tích đẩy các ký hiệu nhập vào trong Stack cho đến khi một handle </a:t>
            </a:r>
            <a:r>
              <a:rPr lang="el-GR" sz="2400" dirty="0" smtClean="0"/>
              <a:t>β </a:t>
            </a:r>
            <a:r>
              <a:rPr lang="vi-VN" sz="2400" dirty="0" smtClean="0"/>
              <a:t>nằm trên đỉnh Stack. </a:t>
            </a:r>
          </a:p>
          <a:p>
            <a:pPr>
              <a:buNone/>
            </a:pPr>
            <a:r>
              <a:rPr lang="vi-VN" sz="2400" dirty="0" smtClean="0"/>
              <a:t>3. Thu gọn </a:t>
            </a:r>
            <a:r>
              <a:rPr lang="el-GR" sz="2400" dirty="0" smtClean="0"/>
              <a:t>β </a:t>
            </a:r>
            <a:r>
              <a:rPr lang="vi-VN" sz="2400" dirty="0" smtClean="0"/>
              <a:t>thành vế trái của một luật sinh nào đó. </a:t>
            </a:r>
          </a:p>
          <a:p>
            <a:pPr>
              <a:buNone/>
            </a:pPr>
            <a:r>
              <a:rPr lang="vi-VN" sz="2400" dirty="0" smtClean="0"/>
              <a:t>4. Lặp lại bước 2 và 3 cho đến khi gặp một lỗi hoặc Stack chứa ký hiệu bắt đầu và bộ đệm input rỗng (thông báo kết thúc thành công). </a:t>
            </a:r>
            <a:endParaRPr lang="en-US" sz="2400" spc="-30" dirty="0" smtClean="0">
              <a:solidFill>
                <a:schemeClr val="tx1"/>
              </a:solidFill>
              <a:sym typeface="Symbol" pitchFamily="18" charset="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600" dirty="0" smtClean="0">
                <a:sym typeface="Symbol" pitchFamily="18" charset="2"/>
              </a:rPr>
              <a:t>	</a:t>
            </a:r>
            <a:endParaRPr lang="en-US" sz="2600" dirty="0" smtClean="0">
              <a:solidFill>
                <a:schemeClr val="tx1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Shift-Reduce</a:t>
            </a:r>
            <a:endParaRPr lang="en-US" dirty="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00108"/>
            <a:ext cx="8678198" cy="1571636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Cho </a:t>
            </a:r>
            <a:r>
              <a:rPr lang="en-US" sz="2400" b="1" dirty="0" err="1" smtClean="0"/>
              <a:t>văn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phạm</a:t>
            </a:r>
            <a:r>
              <a:rPr lang="en-US" sz="2400" b="1" dirty="0" smtClean="0"/>
              <a:t> </a:t>
            </a:r>
            <a:r>
              <a:rPr lang="en-US" sz="2400" dirty="0" smtClean="0"/>
              <a:t>E → E </a:t>
            </a:r>
            <a:r>
              <a:rPr lang="en-US" sz="2400" b="1" dirty="0" smtClean="0"/>
              <a:t>+ E | E * E | (E) | id </a:t>
            </a:r>
          </a:p>
          <a:p>
            <a:pPr>
              <a:buNone/>
            </a:pPr>
            <a:r>
              <a:rPr lang="en-US" sz="2400" b="1" dirty="0" err="1" smtClean="0"/>
              <a:t>Mô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tả</a:t>
            </a:r>
            <a:r>
              <a:rPr lang="en-US" sz="2400" b="1" dirty="0" smtClean="0"/>
              <a:t> </a:t>
            </a:r>
            <a:r>
              <a:rPr lang="en-US" sz="2400" dirty="0" smtClean="0"/>
              <a:t>q</a:t>
            </a:r>
            <a:r>
              <a:rPr lang="vi-VN" sz="2400" dirty="0" smtClean="0"/>
              <a:t>uá trình phân tích cú pháp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câu</a:t>
            </a:r>
            <a:r>
              <a:rPr lang="en-US" sz="2400" dirty="0" smtClean="0"/>
              <a:t> </a:t>
            </a:r>
            <a:r>
              <a:rPr lang="en-US" sz="2400" dirty="0" err="1" smtClean="0"/>
              <a:t>nhập</a:t>
            </a:r>
            <a:r>
              <a:rPr lang="en-US" sz="2400" dirty="0" smtClean="0"/>
              <a:t> </a:t>
            </a:r>
            <a:r>
              <a:rPr lang="en-US" sz="2400" b="1" dirty="0" smtClean="0"/>
              <a:t>id1 + id2 * id3</a:t>
            </a:r>
            <a:endParaRPr lang="en-US" sz="2400" spc="-30" dirty="0" smtClean="0">
              <a:solidFill>
                <a:schemeClr val="tx1"/>
              </a:solidFill>
              <a:sym typeface="Symbol" pitchFamily="18" charset="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600" dirty="0" smtClean="0">
                <a:sym typeface="Symbol" pitchFamily="18" charset="2"/>
              </a:rPr>
              <a:t>	</a:t>
            </a:r>
            <a:endParaRPr lang="en-US" sz="2600" dirty="0" smtClean="0">
              <a:solidFill>
                <a:schemeClr val="tx1"/>
              </a:solidFill>
              <a:sym typeface="Symbol" pitchFamily="18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714620"/>
            <a:ext cx="86391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428868"/>
            <a:ext cx="8648874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ค่าเริ่มต้นการออกแบบ">
  <a:themeElements>
    <a:clrScheme name="ค่าเริ่มต้นการออกแบบ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ค่าเริ่มต้นการออกแบบ">
      <a:majorFont>
        <a:latin typeface="Times New Roman"/>
        <a:ea typeface=""/>
        <a:cs typeface="Angsana New"/>
      </a:majorFont>
      <a:minorFont>
        <a:latin typeface="Times New Roman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41275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ค่าเริ่มต้นการออกแบบ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ค่าเริ่มต้นการออกแบบ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ค่าเริ่มต้นการออกแบบ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ค่าเริ่มต้นการออกแบบ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ค่าเริ่มต้นการออกแบบ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ค่าเริ่มต้นการออกแบบ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ค่าเริ่มต้นการออกแบบ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19005</TotalTime>
  <Words>421</Words>
  <Application>Microsoft Office PowerPoint</Application>
  <PresentationFormat>On-screen Show (4:3)</PresentationFormat>
  <Paragraphs>43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Angsana New</vt:lpstr>
      <vt:lpstr>Arial</vt:lpstr>
      <vt:lpstr>Calibri</vt:lpstr>
      <vt:lpstr>Symbol</vt:lpstr>
      <vt:lpstr>Tahoma</vt:lpstr>
      <vt:lpstr>Times New Roman</vt:lpstr>
      <vt:lpstr>Wingdings</vt:lpstr>
      <vt:lpstr>ค่าเริ่มต้นการออกแบบ</vt:lpstr>
      <vt:lpstr>Custom Design</vt:lpstr>
      <vt:lpstr>1. Bộ phân tích cú pháp Shift-Reduce</vt:lpstr>
      <vt:lpstr>1. Bộ phân tích cú pháp Shift-Reduce</vt:lpstr>
      <vt:lpstr>1. Bộ phân tích cú pháp Shift-Reduce</vt:lpstr>
      <vt:lpstr>1. Bộ phân tích cú pháp Shift-Reduce</vt:lpstr>
      <vt:lpstr>1. Bộ phân tích cú pháp Shift-Reduce</vt:lpstr>
      <vt:lpstr>1. Bộ phân tích cú pháp Shift-Reduce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Mcrosoft</dc:creator>
  <cp:lastModifiedBy>THU</cp:lastModifiedBy>
  <cp:revision>411</cp:revision>
  <dcterms:created xsi:type="dcterms:W3CDTF">2005-09-05T02:37:23Z</dcterms:created>
  <dcterms:modified xsi:type="dcterms:W3CDTF">2021-06-02T15:22:51Z</dcterms:modified>
</cp:coreProperties>
</file>