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340" r:id="rId2"/>
    <p:sldId id="460" r:id="rId3"/>
    <p:sldId id="425" r:id="rId4"/>
    <p:sldId id="459" r:id="rId5"/>
    <p:sldId id="463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8" r:id="rId19"/>
    <p:sldId id="479" r:id="rId20"/>
    <p:sldId id="480" r:id="rId21"/>
    <p:sldId id="481" r:id="rId22"/>
    <p:sldId id="482" r:id="rId23"/>
    <p:sldId id="483" r:id="rId24"/>
  </p:sldIdLst>
  <p:sldSz cx="9144000" cy="6858000" type="screen4x3"/>
  <p:notesSz cx="7102475" cy="102330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41C"/>
    <a:srgbClr val="9EBD5F"/>
    <a:srgbClr val="DBE6C4"/>
    <a:srgbClr val="4D641E"/>
    <a:srgbClr val="CADBA9"/>
    <a:srgbClr val="A3C068"/>
    <a:srgbClr val="C4D79D"/>
    <a:srgbClr val="BDD292"/>
    <a:srgbClr val="A2B876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42" autoAdjust="0"/>
    <p:restoredTop sz="96883" autoAdjust="0"/>
  </p:normalViewPr>
  <p:slideViewPr>
    <p:cSldViewPr>
      <p:cViewPr varScale="1">
        <p:scale>
          <a:sx n="69" d="100"/>
          <a:sy n="69" d="100"/>
        </p:scale>
        <p:origin x="10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CAEF-5A60-480A-AFDC-467395B03DFC}" type="datetimeFigureOut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8F1A4-1D5C-4D89-A472-964C88CB03A9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834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3B98D961-0616-4F32-9A35-D4C8C06C88E9}" type="datetimeFigureOut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985BCD3B-4B3E-4A00-A5BD-C019803BF093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40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14</a:t>
            </a:fld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15</a:t>
            </a:fld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18</a:t>
            </a:fld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21</a:t>
            </a:fld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22</a:t>
            </a:fld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23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endParaRPr lang="fr-FR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BCD3B-4B3E-4A00-A5BD-C019803BF093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3B69A-2558-47E4-B0CD-49293A577E4E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13691-E7C1-4BA0-BFC4-D210D5D2BB81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36D4A-F4D9-434D-940B-C63BF246BE54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72738-2C38-45CF-BD82-9560E1BAFD4A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6457-5AEA-497C-947B-76362D63F7DD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87DB-8113-4945-9CF9-4BBAF3D507DC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FB74-3101-4948-8FD4-3A350E24E821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79158-180E-4751-A4A5-F16D1323A1BD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33721-775A-443F-96F6-7BC8B5ED63A9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3FBA-A514-4564-B109-B44F62510D47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3B56-B336-4FD7-B27F-5A48B9AC262B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65423-DEC4-4456-A68E-293947C4CA8D}" type="datetime1">
              <a:rPr lang="fr-FR" smtClean="0"/>
              <a:pPr/>
              <a:t>02/03/2021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C7048-E6CF-407E-9A2A-31C2269F8948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55576" y="2420888"/>
            <a:ext cx="7560840" cy="864096"/>
          </a:xfrm>
          <a:prstGeom prst="roundRect">
            <a:avLst>
              <a:gd name="adj" fmla="val 16461"/>
            </a:avLst>
          </a:prstGeom>
          <a:gradFill flip="none" rotWithShape="1">
            <a:gsLst>
              <a:gs pos="0">
                <a:srgbClr val="4D641E">
                  <a:shade val="30000"/>
                  <a:satMod val="115000"/>
                </a:srgbClr>
              </a:gs>
              <a:gs pos="50000">
                <a:srgbClr val="4D641E">
                  <a:shade val="67500"/>
                  <a:satMod val="115000"/>
                </a:srgbClr>
              </a:gs>
              <a:gs pos="100000">
                <a:srgbClr val="4D641E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indent="6350" algn="ctr">
              <a:spcBef>
                <a:spcPct val="0"/>
              </a:spcBef>
              <a:defRPr/>
            </a:pPr>
            <a:r>
              <a:rPr lang="fr-FR" sz="2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Automat đẩy xuống</a:t>
            </a:r>
            <a:endParaRPr lang="vi-VN" sz="2200" b="1" dirty="0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133302" y="260648"/>
            <a:ext cx="8903194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1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76" t="52083" r="33912" b="35859"/>
          <a:stretch/>
        </p:blipFill>
        <p:spPr bwMode="auto">
          <a:xfrm>
            <a:off x="4932040" y="2348880"/>
            <a:ext cx="392168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2"/>
              <p:cNvSpPr txBox="1">
                <a:spLocks noChangeArrowheads="1"/>
              </p:cNvSpPr>
              <p:nvPr/>
            </p:nvSpPr>
            <p:spPr bwMode="auto">
              <a:xfrm>
                <a:off x="0" y="908720"/>
                <a:ext cx="9036496" cy="5040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6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{a, b}, {z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809625" algn="l"/>
                    <a:tab pos="3322638" algn="l"/>
                    <a:tab pos="60991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Bef>
                    <a:spcPts val="1200"/>
                  </a:spcBef>
                  <a:spcAft>
                    <a:spcPts val="12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</a:t>
                </a:r>
                <a:r>
                  <a:rPr lang="fr-FR" sz="2000" i="1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fr-FR" sz="2000" i="1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aabb</a:t>
                </a:r>
                <a:endParaRPr lang="fr-FR" sz="2000" i="1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i="1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i="1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abaab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701800" algn="l"/>
                    <a:tab pos="7350125" algn="l"/>
                  </a:tabLst>
                  <a:defRPr/>
                </a:pP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abaab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baab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aab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endParaRPr lang="fr-FR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9750" indent="-457200" defTabSz="900113">
                  <a:spcBef>
                    <a:spcPts val="1200"/>
                  </a:spcBef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1076325" algn="l"/>
                    <a:tab pos="1527175" algn="l"/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Vậy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 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còn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fr-FR" sz="200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∉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sz="2000" baseline="-25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11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908720"/>
                <a:ext cx="9036496" cy="5040560"/>
              </a:xfrm>
              <a:prstGeom prst="rect">
                <a:avLst/>
              </a:prstGeom>
              <a:blipFill>
                <a:blip r:embed="rId4"/>
                <a:stretch>
                  <a:fillRect t="-4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24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97768" y="1412776"/>
                <a:ext cx="8784976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{0, 1}, {z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076325" algn="l"/>
                    <a:tab pos="4305300" algn="l"/>
                    <a:tab pos="60991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1,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sz="2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 = 110011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7768" y="1412776"/>
                <a:ext cx="8784976" cy="4968552"/>
              </a:xfrm>
              <a:prstGeom prst="rect">
                <a:avLst/>
              </a:prstGeom>
              <a:blipFill>
                <a:blip r:embed="rId3"/>
                <a:stretch>
                  <a:fillRect t="-6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44016" y="260648"/>
            <a:ext cx="8892480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2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75991" y="660505"/>
                <a:ext cx="8960505" cy="60088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16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({q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{0, 1}, {z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</a:t>
                </a:r>
                <a14:m>
                  <m:oMath xmlns:m="http://schemas.openxmlformats.org/officeDocument/2006/math">
                    <m: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358775" indent="-2762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625475" algn="l"/>
                    <a:tab pos="2419350" algn="l"/>
                    <a:tab pos="4757738" algn="l"/>
                    <a:tab pos="6551613" algn="l"/>
                  </a:tabLst>
                  <a:defRPr/>
                </a:pPr>
                <a:r>
                  <a:rPr lang="fr-FR" sz="16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16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fr-FR" sz="16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0,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	</a:t>
                </a:r>
                <a:endParaRPr lang="fr-FR" sz="15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58775" indent="-2762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625475" algn="l"/>
                    <a:tab pos="2419350" algn="l"/>
                    <a:tab pos="4757738" algn="l"/>
                    <a:tab pos="6551613" algn="l"/>
                  </a:tabLst>
                  <a:defRPr/>
                </a:pP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	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ea typeface="Cambria Math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</m:t>
                    </m:r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el-GR" sz="15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1,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14:m>
                  <m:oMath xmlns:m="http://schemas.openxmlformats.org/officeDocument/2006/math">
                    <m:r>
                      <a:rPr lang="en-US" sz="1500" b="0" i="0" smtClean="0">
                        <a:solidFill>
                          <a:srgbClr val="37441C"/>
                        </a:solidFill>
                        <a:latin typeface="Cambria Math" panose="02040503050406030204" pitchFamily="18" charset="0"/>
                        <a:ea typeface="Cambria Math"/>
                        <a:cs typeface="Arial" pitchFamily="34" charset="0"/>
                      </a:rPr>
                      <m:t>    </m:t>
                    </m:r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)={(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5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sz="15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	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w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itchFamily="34" charset="0"/>
                  </a:rPr>
                  <a:t>= 110011</a:t>
                </a: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anose="020B0604020202020204" pitchFamily="34" charset="0"/>
                    <a:cs typeface="Arial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991" y="660505"/>
                <a:ext cx="8960505" cy="6008855"/>
              </a:xfrm>
              <a:prstGeom prst="rect">
                <a:avLst/>
              </a:prstGeom>
              <a:blipFill>
                <a:blip r:embed="rId3"/>
                <a:stretch>
                  <a:fillRect t="-30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75991" y="22892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 2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8464" y="2564904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110011,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18464" y="3105835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10011,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77030" y="3628328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49438" y="3628327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0011,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12397" y="4185955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011,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576" y="4762018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99992" y="4764989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87824" y="5338083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4655" y="5326810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03621" y="5842139"/>
                <a:ext cx="1016851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21" y="5842139"/>
                <a:ext cx="1016851" cy="33291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803621" y="6370869"/>
                <a:ext cx="956721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621" y="6370869"/>
                <a:ext cx="956721" cy="33291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>
            <a:stCxn id="2" idx="2"/>
            <a:endCxn id="12" idx="0"/>
          </p:cNvCxnSpPr>
          <p:nvPr/>
        </p:nvCxnSpPr>
        <p:spPr>
          <a:xfrm>
            <a:off x="5446556" y="2888069"/>
            <a:ext cx="0" cy="217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3" idx="3"/>
          </p:cNvCxnSpPr>
          <p:nvPr/>
        </p:nvCxnSpPr>
        <p:spPr>
          <a:xfrm flipH="1">
            <a:off x="4433214" y="3429000"/>
            <a:ext cx="1013342" cy="3609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46556" y="3429000"/>
            <a:ext cx="1136741" cy="36090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627674" y="4509120"/>
            <a:ext cx="1013342" cy="36091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41016" y="4509120"/>
            <a:ext cx="1136741" cy="3609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2"/>
            <a:endCxn id="15" idx="0"/>
          </p:cNvCxnSpPr>
          <p:nvPr/>
        </p:nvCxnSpPr>
        <p:spPr>
          <a:xfrm>
            <a:off x="3605122" y="3951493"/>
            <a:ext cx="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8271605" y="6165303"/>
            <a:ext cx="0" cy="234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613234" y="5106460"/>
            <a:ext cx="833321" cy="38193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446555" y="5117734"/>
            <a:ext cx="954829" cy="3819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6296683" y="5669806"/>
            <a:ext cx="740698" cy="33391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37380" y="5669806"/>
            <a:ext cx="838249" cy="3339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5645996" y="6021288"/>
                <a:ext cx="1509553" cy="332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96" y="6021288"/>
                <a:ext cx="1509553" cy="332912"/>
              </a:xfrm>
              <a:prstGeom prst="rect">
                <a:avLst/>
              </a:prstGeom>
              <a:blipFill>
                <a:blip r:embed="rId6"/>
                <a:stretch>
                  <a:fillRect t="-1852"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87824" y="5989572"/>
                <a:ext cx="1171189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989572"/>
                <a:ext cx="1171189" cy="563744"/>
              </a:xfrm>
              <a:prstGeom prst="rect">
                <a:avLst/>
              </a:prstGeom>
              <a:blipFill>
                <a:blip r:embed="rId7"/>
                <a:stretch>
                  <a:fillRect t="-10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 flipH="1">
            <a:off x="3573418" y="5655657"/>
            <a:ext cx="407132" cy="333915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80549" y="5655657"/>
            <a:ext cx="452665" cy="34358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87934" y="5999241"/>
                <a:ext cx="1132138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934" y="5999241"/>
                <a:ext cx="1132138" cy="563744"/>
              </a:xfrm>
              <a:prstGeom prst="rect">
                <a:avLst/>
              </a:prstGeom>
              <a:blipFill>
                <a:blip r:embed="rId8"/>
                <a:stretch>
                  <a:fillRect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>
            <a:off x="755576" y="5297426"/>
            <a:ext cx="1985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fr-FR" sz="1500" baseline="-250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1500" smtClean="0">
                <a:solidFill>
                  <a:srgbClr val="3744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sz="1500">
              <a:solidFill>
                <a:srgbClr val="3744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>
            <a:off x="1743457" y="5074237"/>
            <a:ext cx="0" cy="23446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60655" y="6021288"/>
                <a:ext cx="1415242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55" y="6021288"/>
                <a:ext cx="1415242" cy="563744"/>
              </a:xfrm>
              <a:prstGeom prst="rect">
                <a:avLst/>
              </a:prstGeom>
              <a:blipFill>
                <a:blip r:embed="rId9"/>
                <a:stretch>
                  <a:fillRect l="-1293" t="-1087" r="-862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H="1">
            <a:off x="1259632" y="5667010"/>
            <a:ext cx="416662" cy="33223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681654" y="5690464"/>
            <a:ext cx="442074" cy="33082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03366" y="6021288"/>
                <a:ext cx="1112450" cy="563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(q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fr-FR" sz="1500" baseline="-250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fr-FR" sz="1500" dirty="0" smtClean="0">
                    <a:solidFill>
                      <a:srgbClr val="37441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vi-VN" sz="1500" dirty="0">
                  <a:solidFill>
                    <a:srgbClr val="37441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366" y="6021288"/>
                <a:ext cx="1112450" cy="563744"/>
              </a:xfrm>
              <a:prstGeom prst="rect">
                <a:avLst/>
              </a:prstGeom>
              <a:blipFill>
                <a:blip r:embed="rId10"/>
                <a:stretch>
                  <a:fillRect l="-549" t="-108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2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124744"/>
            <a:ext cx="820891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" indent="-9525" algn="just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L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,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xuống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M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mà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b="1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endParaRPr lang="fr-FR" sz="22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1764" y="116632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Định lý 1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18623" y="1052736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phạm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phi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G=(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el-GR" sz="20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000" baseline="-250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G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,S,P)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sinh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ra L.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dựng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F)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L:</a:t>
                </a: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= {q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el-G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G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 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{%}</a:t>
                </a: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S</a:t>
                </a: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 =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| z→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P, z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a)={(q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|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Σ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%)={(q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,%)}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S)={(q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,%S)}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623" y="1052736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7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25760" y="188640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Xây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dựng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đẩy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xuống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đoán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nhận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theo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tập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trạng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kết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thúc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07504" y="1340768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phạm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phi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G=(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{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a,b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}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,{S,A},S,{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S→a|bSA|bA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; 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A→b|aS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dựng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2075" indent="-9525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M = (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{q</a:t>
                </a:r>
                <a:r>
                  <a:rPr lang="fr-FR" sz="2200" baseline="-25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},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{</a:t>
                </a:r>
                <a:r>
                  <a:rPr lang="fr-FR" sz="22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a,b</a:t>
                </a: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},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{</a:t>
                </a:r>
                <a:r>
                  <a:rPr lang="fr-FR" sz="22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a,b,S,A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,%}</a:t>
                </a: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, S, {</a:t>
                </a:r>
                <a:r>
                  <a:rPr lang="fr-FR" sz="22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7159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S)={(q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,a),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,ASb),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,Ab)}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8400" algn="just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,b),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,Sa)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 startAt="2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a)={(q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</a:p>
              <a:p>
                <a:pPr marL="1168400" algn="just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b, b)={(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 startAt="3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%)={(q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,%)}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681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+mj-lt"/>
                  <a:buAutoNum type="arabicParenR" startAt="3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S)={(q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,%S)}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340768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61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07504" y="188640"/>
            <a:ext cx="8856984" cy="79208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Ví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dụ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xây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dựng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đẩy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xuống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theo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trạng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thái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kết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thúc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5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81011" y="1556792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" indent="-9525" algn="ctr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M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xuống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đoán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theo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tập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trạng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kết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thúc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.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M’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N(M’) =T(M)</a:t>
            </a:r>
            <a:endParaRPr lang="fr-FR" sz="22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43183" y="476672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Định lý 2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5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1052736"/>
                <a:ext cx="8712968" cy="4320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24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M= (Q,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0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dựng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M’ = (Q’, 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’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  <m:r>
                      <a:rPr lang="fr-FR" sz="2200" b="0" i="1" smtClean="0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′</m:t>
                    </m:r>
                  </m:oMath>
                </a14:m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q’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z’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F’)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Q’ = Q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{q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’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 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{$}</a:t>
                </a: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q’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z’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$</a:t>
                </a: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F’ =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cs typeface="Arial" pitchFamily="34" charset="0"/>
                      </a:rPr>
                      <m:t>Ø</m:t>
                    </m:r>
                  </m:oMath>
                </a14:m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52736"/>
                <a:ext cx="8712968" cy="43204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50849" y="188640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Xây dựng automat đẩy xuống đoán nhận theo ngăn xếp rỗng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/>
              <p:cNvSpPr txBox="1">
                <a:spLocks noChangeArrowheads="1"/>
              </p:cNvSpPr>
              <p:nvPr/>
            </p:nvSpPr>
            <p:spPr bwMode="auto">
              <a:xfrm>
                <a:off x="2843808" y="2276872"/>
                <a:ext cx="5887821" cy="2808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715963" indent="-449263" algn="just" defTabSz="900113">
                  <a:spcAft>
                    <a:spcPts val="3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168400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  <m:r>
                      <a:rPr lang="fr-FR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′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$)={(q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,$z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</a:p>
              <a:p>
                <a:pPr marL="1168400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’(q, x, z) =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 x,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z)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x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q∊Q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z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8400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  <m:r>
                      <a:rPr lang="fr-F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′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err="1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\F, z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/>
                </a:r>
                <a:b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  <m:r>
                      <a:rPr lang="fr-F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′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z)</a:t>
                </a:r>
                <a:r>
                  <a:rPr lang="fr-FR" dirty="0">
                    <a:solidFill>
                      <a:srgbClr val="37441C"/>
                    </a:solidFill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{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err="1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8400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 startAt="4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’(q,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$)={(q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err="1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168400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 startAt="4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’(q,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z)={(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 </a:t>
                </a:r>
                <a:r>
                  <a:rPr lang="fr-FR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err="1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 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{$}</a:t>
                </a:r>
              </a:p>
            </p:txBody>
          </p:sp>
        </mc:Choice>
        <mc:Fallback xmlns="">
          <p:sp>
            <p:nvSpPr>
              <p:cNvPr id="10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808" y="2276872"/>
                <a:ext cx="5887821" cy="2808312"/>
              </a:xfrm>
              <a:prstGeom prst="rect">
                <a:avLst/>
              </a:prstGeom>
              <a:blipFill>
                <a:blip r:embed="rId4"/>
                <a:stretch>
                  <a:fillRect t="-1304" r="-9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38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611560" y="1700808"/>
            <a:ext cx="7488832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525" indent="-9525" algn="ctr" defTabSz="900113">
              <a:lnSpc>
                <a:spcPct val="150000"/>
              </a:lnSpc>
              <a:spcAft>
                <a:spcPts val="1000"/>
              </a:spcAft>
              <a:buClr>
                <a:schemeClr val="accent2"/>
              </a:buClr>
              <a:defRPr/>
            </a:pP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 M là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xuống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. Khi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đó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tồn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tại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G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sao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200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cho</a:t>
            </a:r>
            <a:r>
              <a:rPr lang="fr-FR" sz="2200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L(G) =N(M)</a:t>
            </a:r>
            <a:endParaRPr lang="fr-FR" sz="2200" dirty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72658" y="188640"/>
            <a:ext cx="9036496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Định lý 3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88074" y="836712"/>
                <a:ext cx="8712968" cy="4392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24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M= (Q,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/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dựng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G = (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baseline="-250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G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S, P)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tương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đương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15963" indent="-449263" algn="just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baseline="-25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G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{S} </a:t>
                </a: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 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{[q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z,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]}  |  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Q, z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∊∆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∪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endParaRPr lang="fr-FR" dirty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715963" indent="-449263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376555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 = 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∪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∪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19138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062038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376555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={S→[q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,z,q]}  | 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err="1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∊∆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</a:p>
              <a:p>
                <a:pPr marL="1062038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376555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={[t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,z,t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 →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x[t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n-1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][q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n-1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n-1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n-2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]...[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][q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</a:t>
                </a:r>
                <a:b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n≥1;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fr-FR" dirty="0" err="1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(1≤i≤n); 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Q; x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∪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}, (t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x, 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</a:p>
              <a:p>
                <a:pPr marL="1062038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+mj-lt"/>
                  <a:buAutoNum type="arabicParenR"/>
                  <a:tabLst>
                    <a:tab pos="3765550" algn="l"/>
                  </a:tabLst>
                  <a:defRPr/>
                </a:pP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={[t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z, 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]→x   |  (t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(t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x, 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z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∊∆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; 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,t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Q; x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∪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074" y="836712"/>
                <a:ext cx="8712968" cy="43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62031" y="260648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Xây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dựng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văn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phạm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tương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đương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đẩy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xuống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3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51520" y="548680"/>
            <a:ext cx="856895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Nhận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xét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chính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qui</a:t>
            </a: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hữu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hạn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và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định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263887" y="2492896"/>
            <a:ext cx="856895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Câu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hỏi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đặt</a:t>
            </a:r>
            <a:r>
              <a:rPr lang="fr-FR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ra:</a:t>
            </a: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dirty="0" smtClean="0">
              <a:solidFill>
                <a:srgbClr val="37441C"/>
              </a:solidFill>
              <a:latin typeface="Arial" pitchFamily="34" charset="0"/>
              <a:cs typeface="Arial" pitchFamily="34" charset="0"/>
            </a:endParaRPr>
          </a:p>
          <a:p>
            <a:pPr marL="884238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4749800" algn="l"/>
              </a:tabLst>
              <a:defRPr/>
            </a:pP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tương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đương</a:t>
            </a:r>
            <a:r>
              <a:rPr lang="fr-FR" dirty="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 ???</a:t>
            </a:r>
          </a:p>
          <a:p>
            <a:pPr marL="357188" indent="-342900" defTabSz="900113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Ø"/>
              <a:tabLst>
                <a:tab pos="806450" algn="l"/>
                <a:tab pos="1162050" algn="l"/>
              </a:tabLst>
              <a:defRPr/>
            </a:pP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xuống</a:t>
            </a: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b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	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Không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bao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quát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lớp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cảnh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-	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Đơn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định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biểu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diễn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hầu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hết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các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ngôn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lập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trình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hiện</a:t>
            </a:r>
            <a:r>
              <a:rPr lang="fr-FR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nay</a:t>
            </a:r>
            <a:endParaRPr lang="fr-FR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0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980728"/>
                <a:ext cx="8424936" cy="43924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24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M= (Q,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M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00B0F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, F</a:t>
                </a:r>
                <a:r>
                  <a:rPr lang="fr-FR" sz="20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/>
                </a:r>
                <a:b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khi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fr-FR" sz="2000" dirty="0" err="1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 a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sz="24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4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∪{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solidFill>
                          <a:schemeClr val="accent1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400" dirty="0" smtClean="0">
                    <a:solidFill>
                      <a:schemeClr val="accent1"/>
                    </a:solidFill>
                    <a:latin typeface="Cambria Math"/>
                    <a:ea typeface="Cambria Math"/>
                    <a:cs typeface="Arial" pitchFamily="34" charset="0"/>
                  </a:rPr>
                  <a:t>}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200" dirty="0" smtClean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∊</a:t>
                </a:r>
                <a:r>
                  <a:rPr lang="el-GR" sz="2400" dirty="0">
                    <a:solidFill>
                      <a:srgbClr val="00B0F0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thì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dirty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715963" indent="-449263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luôn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chỉ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tối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đa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tiếp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15963" indent="-449263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:r>
                  <a:rPr lang="fr-FR" dirty="0">
                    <a:solidFill>
                      <a:srgbClr val="FFC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)≠Ø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thì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c, 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)=Ø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mọi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</a:t>
                </a:r>
                <a:r>
                  <a:rPr lang="fr-FR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  <a:ea typeface="Cambria Math"/>
                    <a:cs typeface="Arial" pitchFamily="34" charset="0"/>
                  </a:rPr>
                  <a:t> ∊</a:t>
                </a:r>
                <a:r>
                  <a:rPr lang="el-GR" dirty="0">
                    <a:solidFill>
                      <a:schemeClr val="accent6">
                        <a:lumMod val="75000"/>
                      </a:schemeClr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endParaRPr lang="fr-FR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980728"/>
                <a:ext cx="8424936" cy="43924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07504" y="188640"/>
            <a:ext cx="9036496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Automat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đơn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r>
              <a:rPr lang="fr-FR" b="1" dirty="0" smtClean="0">
                <a:solidFill>
                  <a:srgbClr val="C00000"/>
                </a:solidFill>
              </a:rPr>
              <a:t> - </a:t>
            </a:r>
            <a:r>
              <a:rPr lang="fr-FR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Deteministic</a:t>
            </a:r>
            <a:r>
              <a:rPr lang="fr-FR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Pushdown</a:t>
            </a:r>
            <a:r>
              <a:rPr lang="fr-FR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95536" y="1844824"/>
            <a:ext cx="8424936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2075" indent="-9525" algn="ctr" defTabSz="900113">
              <a:lnSpc>
                <a:spcPct val="150000"/>
              </a:lnSpc>
              <a:spcAft>
                <a:spcPts val="24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200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Một ngôn ngữ L được gọi là phi ngữ cảnh đơn định khi và chỉ khi tồn tại một automat đẩy xuống đơn định mà đoán nhận nó</a:t>
            </a:r>
            <a:endParaRPr lang="fr-FR" sz="2200">
              <a:solidFill>
                <a:srgbClr val="37441C"/>
              </a:solidFill>
              <a:latin typeface="Cambria Math"/>
              <a:ea typeface="Cambria Math"/>
              <a:cs typeface="Arial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908720"/>
            <a:ext cx="9144000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Ngôn ngữ phi ngữ cảnh đơn định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9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51447" y="908720"/>
                <a:ext cx="8712968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L=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|  n≤0}</a:t>
                </a:r>
              </a:p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là: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 =({q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a, b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z,a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</a:t>
                </a:r>
                <a:r>
                  <a:rPr lang="el-GR" sz="200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z,{q</a:t>
                </a:r>
                <a:r>
                  <a:rPr lang="fr-FR" sz="20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719138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= 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 smtClean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phi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cảnh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447" y="908720"/>
                <a:ext cx="8712968" cy="4752528"/>
              </a:xfrm>
              <a:prstGeom prst="rect">
                <a:avLst/>
              </a:prstGeom>
              <a:blipFill>
                <a:blip r:embed="rId3"/>
                <a:stretch>
                  <a:fillRect l="-560" b="-1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5687" y="260648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75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1052736"/>
                <a:ext cx="8712968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L=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fr-FR" sz="2000" baseline="30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|  n≤0}</a:t>
                </a:r>
              </a:p>
              <a:p>
                <a:pPr marL="92075" indent="-9525" defTabSz="900113">
                  <a:lnSpc>
                    <a:spcPct val="150000"/>
                  </a:lnSpc>
                  <a:spcAft>
                    <a:spcPts val="12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có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thể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là: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M =({q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a, b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 {</a:t>
                </a:r>
                <a:r>
                  <a:rPr lang="fr-FR" sz="2000" dirty="0" err="1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z,a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},</a:t>
                </a:r>
                <a:r>
                  <a:rPr lang="el-GR" sz="2000" dirty="0" smtClean="0">
                    <a:solidFill>
                      <a:schemeClr val="accent6">
                        <a:lumMod val="75000"/>
                      </a:schemeClr>
                    </a:solidFill>
                    <a:ea typeface="Cambria Math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000" baseline="-25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z,{q</a:t>
                </a:r>
                <a:r>
                  <a:rPr lang="fr-FR" sz="2000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})</a:t>
                </a:r>
              </a:p>
              <a:p>
                <a:pPr marL="719138" defTabSz="900113">
                  <a:spcAft>
                    <a:spcPts val="1200"/>
                  </a:spcAft>
                  <a:buClr>
                    <a:schemeClr val="accent2"/>
                  </a:buClr>
                  <a:tabLst>
                    <a:tab pos="3765550" algn="l"/>
                  </a:tabLst>
                  <a:defRPr/>
                </a:pP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= 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az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aa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dirty="0" smtClean="0">
                  <a:solidFill>
                    <a:srgbClr val="37441C"/>
                  </a:solidFill>
                  <a:latin typeface="Cambria Math"/>
                  <a:ea typeface="Cambria Math"/>
                  <a:cs typeface="Arial" pitchFamily="34" charset="0"/>
                </a:endParaRP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b, a)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188912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3765550" algn="l"/>
                  </a:tabLst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δ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z) </a:t>
                </a:r>
                <a:r>
                  <a:rPr lang="fr-FR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(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358775" indent="-342900" defTabSz="900113">
                  <a:spcAft>
                    <a:spcPts val="12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tabLst>
                    <a:tab pos="376555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 Là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phi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cảnh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đơn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định</a:t>
                </a:r>
                <a:endParaRPr lang="fr-FR" sz="22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052736"/>
                <a:ext cx="8712968" cy="4752528"/>
              </a:xfrm>
              <a:prstGeom prst="rect">
                <a:avLst/>
              </a:prstGeom>
              <a:blipFill>
                <a:blip r:embed="rId3"/>
                <a:stretch>
                  <a:fillRect l="-559" b="-15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33086" y="188640"/>
            <a:ext cx="8731402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Ví dụ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8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297423" y="955277"/>
            <a:ext cx="40324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1813" indent="-449263" defTabSz="900113">
              <a:spcAft>
                <a:spcPts val="1000"/>
              </a:spcAft>
              <a:buClr>
                <a:schemeClr val="accent2"/>
              </a:buClr>
              <a:tabLst>
                <a:tab pos="4749800" algn="l"/>
              </a:tabLst>
              <a:defRPr/>
            </a:pPr>
            <a:r>
              <a:rPr lang="fr-FR" sz="20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Sơ đồ:</a:t>
            </a:r>
            <a:endParaRPr lang="fr-FR" sz="20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Bộ điều khiển: tập hữu hạn các trạng thái</a:t>
            </a: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Đầu đọc: đọc lần lượt các ký hiệu trên băng vào trái sang phải</a:t>
            </a:r>
          </a:p>
          <a:p>
            <a:pPr marL="722313" indent="-342900" defTabSz="900113"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749800" algn="l"/>
              </a:tabLst>
              <a:defRPr/>
            </a:pPr>
            <a:r>
              <a:rPr lang="fr-FR" smtClean="0">
                <a:solidFill>
                  <a:srgbClr val="37441C"/>
                </a:solidFill>
                <a:latin typeface="Arial" pitchFamily="34" charset="0"/>
                <a:cs typeface="Arial" pitchFamily="34" charset="0"/>
              </a:rPr>
              <a:t>Ngăn xếp: bộ nhớ</a:t>
            </a:r>
            <a:endParaRPr lang="fr-FR" sz="2000" b="1" i="1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 txBox="1">
                <a:spLocks noChangeArrowheads="1"/>
              </p:cNvSpPr>
              <p:nvPr/>
            </p:nvSpPr>
            <p:spPr bwMode="auto">
              <a:xfrm>
                <a:off x="359532" y="3634350"/>
                <a:ext cx="8496944" cy="2160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algn="just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Hoạt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động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thời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Đỉnh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⟹</m:t>
                    </m:r>
                  </m:oMath>
                </a14:m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tiếp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algn="just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đọc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xong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ở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722313" indent="-342900" defTabSz="900113">
                  <a:spcAft>
                    <a:spcPts val="100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tabLst>
                    <a:tab pos="4749800" algn="l"/>
                  </a:tabLst>
                  <a:defRPr/>
                </a:pP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Xâu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đọc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xong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9532" y="3634350"/>
                <a:ext cx="8496944" cy="2160240"/>
              </a:xfrm>
              <a:prstGeom prst="rect">
                <a:avLst/>
              </a:prstGeom>
              <a:blipFill>
                <a:blip r:embed="rId3"/>
                <a:stretch>
                  <a:fillRect t="-1127" b="-56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7" t="25934" r="21555" b="29370"/>
          <a:stretch/>
        </p:blipFill>
        <p:spPr bwMode="auto">
          <a:xfrm>
            <a:off x="4478136" y="1243309"/>
            <a:ext cx="4311357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79512" y="116632"/>
            <a:ext cx="8856984" cy="684076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Sơ đồ làm việc của Automat đẩy xuống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25760" y="260648"/>
            <a:ext cx="8964488" cy="648072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Mô hình hóa</a:t>
            </a:r>
            <a:endParaRPr lang="vi-VN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1196752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bảy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indent="4763" algn="ctr" defTabSz="900113">
                  <a:spcBef>
                    <a:spcPts val="600"/>
                  </a:spcBef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Bảng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chữ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/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∩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anose="020B0604020202020204" pitchFamily="34" charset="0"/>
                    <a:ea typeface="Cambria Math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∅</m:t>
                    </m:r>
                  </m:oMath>
                </a14:m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Bảng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khác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khởi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đáy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: Q×(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∪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})×∆→2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</a:t>
                </a:r>
                <a:r>
                  <a:rPr lang="fr-FR" sz="2000" baseline="30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×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∆*)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baseline="30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(Q×∆</a:t>
                </a:r>
                <a:r>
                  <a:rPr lang="fr-FR" sz="2000" baseline="30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*)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⊂</m:t>
                    </m:r>
                    <m:r>
                      <m:rPr>
                        <m:nor/>
                      </m:rP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fr-FR" sz="2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Q</m:t>
                    </m:r>
                    <m:r>
                      <m:rPr>
                        <m:nor/>
                      </m:rPr>
                      <a:rPr lang="fr-FR" sz="2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×∆∗</m:t>
                    </m:r>
                  </m:oMath>
                </a14:m>
                <a:endParaRPr lang="fr-FR" sz="2000" baseline="30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96752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4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7504" y="188640"/>
            <a:ext cx="8928992" cy="79208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đẩy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xuống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không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đơn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định</a:t>
            </a:r>
            <a:endParaRPr lang="fr-FR" sz="2400" b="1" dirty="0" smtClean="0">
              <a:solidFill>
                <a:srgbClr val="C00000"/>
              </a:solidFill>
            </a:endParaRPr>
          </a:p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Hàm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chuyển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thái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42822" y="1412776"/>
                <a:ext cx="8496944" cy="47525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4763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 a, z) = {(q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),..., 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m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450850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q, qi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</a:t>
                </a:r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Ký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hiệu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Đỉnh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2060575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i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Giá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trị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thứ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tự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sang 	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phải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just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2060575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Biểu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diễn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sử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dụng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đồ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thị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như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22" y="1412776"/>
                <a:ext cx="8496944" cy="4752528"/>
              </a:xfrm>
              <a:prstGeom prst="rect">
                <a:avLst/>
              </a:prstGeom>
              <a:blipFill>
                <a:blip r:embed="rId3"/>
                <a:stretch>
                  <a:fillRect l="-717" t="-385" r="-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65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79512" y="188640"/>
            <a:ext cx="8820472" cy="57606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err="1" smtClean="0">
                <a:solidFill>
                  <a:srgbClr val="C00000"/>
                </a:solidFill>
              </a:rPr>
              <a:t>Hình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r>
              <a:rPr lang="fr-FR" sz="2400" b="1" dirty="0" smtClean="0">
                <a:solidFill>
                  <a:srgbClr val="C00000"/>
                </a:solidFill>
              </a:rPr>
              <a:t>                     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395536" y="1124744"/>
                <a:ext cx="8136904" cy="4464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Biểu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diễn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một</a:t>
                </a:r>
                <a:r>
                  <a:rPr lang="fr-FR" sz="2000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ba</a:t>
                </a:r>
                <a:r>
                  <a:rPr lang="fr-FR" sz="20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 = (q,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Q 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bộ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điều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khiển</a:t>
                </a:r>
                <a:endParaRPr lang="fr-FR" sz="2000" dirty="0" smtClean="0">
                  <a:solidFill>
                    <a:srgbClr val="37441C"/>
                  </a:solidFill>
                  <a:latin typeface="Arial" panose="020B0604020202020204" pitchFamily="34" charset="0"/>
                  <a:ea typeface="Cambria Math"/>
                  <a:cs typeface="Arial" panose="020B0604020202020204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𝛼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còn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băng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vào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∆*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–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nội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dung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chứa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trong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124744"/>
                <a:ext cx="8136904" cy="4464496"/>
              </a:xfrm>
              <a:prstGeom prst="rect">
                <a:avLst/>
              </a:prstGeom>
              <a:blipFill>
                <a:blip r:embed="rId3"/>
                <a:stretch>
                  <a:fillRect t="-68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1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251520" y="1268760"/>
                <a:ext cx="8496944" cy="5184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indent="47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Dưới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tác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động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của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hàm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indent="4763" algn="ctr" defTabSz="900113">
                  <a:spcAft>
                    <a:spcPts val="18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 a, z) = {(q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),..., </a:t>
                </a:r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2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2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2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m</m:t>
                    </m:r>
                  </m:oMath>
                </a14:m>
                <a:r>
                  <a:rPr lang="fr-FR" sz="22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</a:p>
              <a:p>
                <a:pPr marL="531813" indent="-449263" defTabSz="900113">
                  <a:spcAft>
                    <a:spcPts val="18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="0" i="0" baseline="-25000" smtClean="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k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1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 (q</a:t>
                </a:r>
                <a:r>
                  <a:rPr lang="fr-FR" sz="20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2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),..., (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000" baseline="-25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0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m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)}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sẽ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chuyển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từ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hiện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thời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sang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kế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tiếp</a:t>
                </a:r>
                <a:r>
                  <a:rPr lang="fr-FR" sz="2000" dirty="0" smtClean="0">
                    <a:solidFill>
                      <a:schemeClr val="accent6">
                        <a:lumMod val="7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531813" indent="-449263"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(q, a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...a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</a:t>
                </a:r>
                <a:r>
                  <a:rPr lang="fr-FR" sz="24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4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→ </a:t>
                </a:r>
                <a:r>
                  <a:rPr lang="fr-FR" sz="24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lang="fr-FR" sz="24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fr-FR" sz="24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a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4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...a</a:t>
                </a:r>
                <a:r>
                  <a:rPr lang="fr-FR" sz="2400" baseline="-25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4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</a:t>
                </a:r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z</a:t>
                </a:r>
                <a:r>
                  <a:rPr lang="fr-FR" sz="24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t-1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  <m:r>
                      <m:rPr>
                        <m:nor/>
                      </m:rPr>
                      <a:rPr lang="fr-FR" sz="2400" baseline="-25000">
                        <a:solidFill>
                          <a:srgbClr val="37441C"/>
                        </a:solidFill>
                        <a:latin typeface="Arial" pitchFamily="34" charset="0"/>
                        <a:cs typeface="Arial" pitchFamily="34" charset="0"/>
                      </a:rPr>
                      <m:t>k</m:t>
                    </m:r>
                  </m:oMath>
                </a14:m>
                <a:r>
                  <a:rPr lang="fr-FR" sz="24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lang="fr-FR" sz="24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268760"/>
                <a:ext cx="8496944" cy="5184576"/>
              </a:xfrm>
              <a:prstGeom prst="rect">
                <a:avLst/>
              </a:prstGeom>
              <a:blipFill>
                <a:blip r:embed="rId3"/>
                <a:stretch>
                  <a:fillRect l="-646" t="-47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146689" y="188640"/>
            <a:ext cx="8964488" cy="936104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sz="2400" b="1" dirty="0" smtClean="0">
                <a:solidFill>
                  <a:srgbClr val="C00000"/>
                </a:solidFill>
              </a:rPr>
              <a:t>Di </a:t>
            </a:r>
            <a:r>
              <a:rPr lang="fr-FR" sz="2400" b="1" dirty="0" err="1" smtClean="0">
                <a:solidFill>
                  <a:srgbClr val="C00000"/>
                </a:solidFill>
              </a:rPr>
              <a:t>chuyển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trạng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thái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của</a:t>
            </a:r>
            <a:r>
              <a:rPr lang="fr-FR" sz="2400" b="1" dirty="0" smtClean="0">
                <a:solidFill>
                  <a:srgbClr val="C00000"/>
                </a:solidFill>
              </a:rPr>
              <a:t> </a:t>
            </a:r>
            <a:r>
              <a:rPr lang="fr-FR" sz="2400" b="1" dirty="0" err="1" smtClean="0">
                <a:solidFill>
                  <a:srgbClr val="C00000"/>
                </a:solidFill>
              </a:rPr>
              <a:t>automat</a:t>
            </a:r>
            <a:endParaRPr lang="vi-VN" sz="24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50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331315" y="1052736"/>
                <a:ext cx="8640960" cy="50405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Khi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tồn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dãy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           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(p,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𝛾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</a:t>
                </a:r>
                <a14:m>
                  <m:oMath xmlns:m="http://schemas.openxmlformats.org/officeDocument/2006/math">
                    <m:r>
                      <a:rPr lang="fr-FR" sz="2000" b="0" i="0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F,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1588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tập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T(M)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thái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315" y="1052736"/>
                <a:ext cx="8640960" cy="5040560"/>
              </a:xfrm>
              <a:prstGeom prst="rect">
                <a:avLst/>
              </a:prstGeom>
              <a:blipFill>
                <a:blip r:embed="rId3"/>
                <a:stretch>
                  <a:fillRect l="-705" t="-60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262283" y="188640"/>
            <a:ext cx="8676456" cy="720080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Automat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đẩy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xuốn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văn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phạm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phi </a:t>
            </a:r>
            <a:r>
              <a:rPr lang="fr-FR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ngữ</a:t>
            </a:r>
            <a:r>
              <a:rPr lang="fr-FR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cảnh</a:t>
            </a:r>
            <a:endParaRPr lang="fr-FR" b="1" dirty="0" smtClean="0">
              <a:solidFill>
                <a:srgbClr val="C00000"/>
              </a:solidFill>
            </a:endParaRPr>
          </a:p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dirty="0" err="1" smtClean="0">
                <a:solidFill>
                  <a:srgbClr val="C00000"/>
                </a:solidFill>
              </a:rPr>
              <a:t>Định</a:t>
            </a:r>
            <a:r>
              <a:rPr lang="fr-FR" b="1" dirty="0" smtClean="0">
                <a:solidFill>
                  <a:srgbClr val="C00000"/>
                </a:solidFill>
              </a:rPr>
              <a:t> </a:t>
            </a:r>
            <a:r>
              <a:rPr lang="fr-FR" b="1" dirty="0" err="1" smtClean="0">
                <a:solidFill>
                  <a:srgbClr val="C00000"/>
                </a:solidFill>
              </a:rPr>
              <a:t>nghĩa</a:t>
            </a:r>
            <a:r>
              <a:rPr lang="fr-FR" b="1" dirty="0" smtClean="0">
                <a:solidFill>
                  <a:srgbClr val="C00000"/>
                </a:solidFill>
              </a:rPr>
              <a:t> 1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6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2"/>
              <p:cNvSpPr txBox="1">
                <a:spLocks noChangeArrowheads="1"/>
              </p:cNvSpPr>
              <p:nvPr/>
            </p:nvSpPr>
            <p:spPr bwMode="auto">
              <a:xfrm>
                <a:off x="125760" y="1052736"/>
                <a:ext cx="8712968" cy="4968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Automat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đẩy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xuống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indent="4763" algn="ctr" defTabSz="900113">
                  <a:spcBef>
                    <a:spcPts val="1200"/>
                  </a:spcBef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M = (Q,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el-GR" sz="22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Δ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sz="22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𝛿</m:t>
                    </m:r>
                  </m:oMath>
                </a14:m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q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2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2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F)</a:t>
                </a: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1885950" algn="l"/>
                  </a:tabLst>
                  <a:defRPr/>
                </a:pP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	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 </m:t>
                    </m:r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2075" indent="-9525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Khi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đó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M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chuỗi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nếu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tồn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tại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dãy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hữu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các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                 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531813" indent="-449263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Sao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cho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= (q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 z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là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đầu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(p,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ε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với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p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tùy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ý,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gọi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là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hình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trạng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kết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thúc</a:t>
                </a: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0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2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... 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→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K</a:t>
                </a:r>
                <a:r>
                  <a:rPr lang="fr-FR" sz="2000" baseline="-25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</a:t>
                </a:r>
                <a:endParaRPr lang="fr-FR" sz="2000" baseline="-25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82550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ngôn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ngữ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:</a:t>
                </a:r>
                <a:endParaRPr lang="fr-FR" sz="2000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algn="ctr" defTabSz="900113">
                  <a:spcAft>
                    <a:spcPts val="1000"/>
                  </a:spcAft>
                  <a:buClr>
                    <a:schemeClr val="accent2"/>
                  </a:buClr>
                  <a:tabLst>
                    <a:tab pos="4749800" algn="l"/>
                  </a:tabLst>
                  <a:defRPr/>
                </a:pP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N(M) 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= 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{</a:t>
                </a:r>
                <a:r>
                  <a:rPr lang="fr-FR" sz="2000" i="1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rgbClr val="37441C"/>
                        </a:solidFill>
                        <a:latin typeface="Cambria Math"/>
                        <a:ea typeface="Cambria Math"/>
                        <a:cs typeface="Arial" pitchFamily="34" charset="0"/>
                      </a:rPr>
                      <m:t>∊</m:t>
                    </m:r>
                  </m:oMath>
                </a14:m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l-GR" sz="2000" dirty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Σ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Cambria Math"/>
                    <a:ea typeface="Cambria Math"/>
                    <a:cs typeface="Arial" pitchFamily="34" charset="0"/>
                  </a:rPr>
                  <a:t>*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và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i="1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w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được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đoán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nhận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theo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ngăn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xếp</a:t>
                </a:r>
                <a:r>
                  <a:rPr lang="fr-FR" sz="2000" dirty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fr-FR" sz="2000" dirty="0" err="1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rỗng</a:t>
                </a:r>
                <a:r>
                  <a:rPr lang="fr-FR" sz="2000" dirty="0" smtClean="0">
                    <a:solidFill>
                      <a:srgbClr val="37441C"/>
                    </a:solidFill>
                    <a:latin typeface="Arial" pitchFamily="34" charset="0"/>
                    <a:cs typeface="Arial" pitchFamily="34" charset="0"/>
                  </a:rPr>
                  <a:t>}</a:t>
                </a:r>
                <a:endParaRPr lang="fr-FR" sz="2000" dirty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  <a:p>
                <a:pPr marL="995363" indent="-449263" algn="just" defTabSz="900113">
                  <a:spcAft>
                    <a:spcPts val="10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  <a:tabLst>
                    <a:tab pos="4749800" algn="l"/>
                  </a:tabLst>
                  <a:defRPr/>
                </a:pPr>
                <a:endParaRPr lang="fr-FR" sz="2000" dirty="0" smtClean="0">
                  <a:solidFill>
                    <a:srgbClr val="37441C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60" y="1052736"/>
                <a:ext cx="8712968" cy="4968552"/>
              </a:xfrm>
              <a:prstGeom prst="rect">
                <a:avLst/>
              </a:prstGeom>
              <a:blipFill>
                <a:blip r:embed="rId3"/>
                <a:stretch>
                  <a:fillRect t="-613" r="-14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125760" y="260648"/>
            <a:ext cx="8964488" cy="432048"/>
          </a:xfrm>
          <a:prstGeom prst="rect">
            <a:avLst/>
          </a:prstGeom>
          <a:gradFill flip="none" rotWithShape="1">
            <a:gsLst>
              <a:gs pos="0">
                <a:srgbClr val="C4D79D">
                  <a:shade val="30000"/>
                  <a:satMod val="115000"/>
                </a:srgbClr>
              </a:gs>
              <a:gs pos="50000">
                <a:srgbClr val="C4D79D">
                  <a:shade val="67500"/>
                  <a:satMod val="115000"/>
                </a:srgbClr>
              </a:gs>
              <a:gs pos="100000">
                <a:srgbClr val="C4D79D">
                  <a:shade val="100000"/>
                  <a:satMod val="115000"/>
                </a:srgbClr>
              </a:gs>
            </a:gsLst>
            <a:lin ang="10800000" scaled="1"/>
            <a:tileRect/>
          </a:gradFill>
          <a:effectLst>
            <a:outerShdw blurRad="127000" dist="76200" dir="60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marL="531813" indent="-341313">
              <a:spcBef>
                <a:spcPct val="0"/>
              </a:spcBef>
              <a:tabLst>
                <a:tab pos="3944938" algn="r"/>
              </a:tabLst>
              <a:defRPr/>
            </a:pPr>
            <a:r>
              <a:rPr lang="fr-FR" b="1" smtClean="0">
                <a:solidFill>
                  <a:srgbClr val="C00000"/>
                </a:solidFill>
              </a:rPr>
              <a:t>Định nghĩa 2</a:t>
            </a:r>
            <a:endParaRPr lang="vi-VN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101908</TotalTime>
  <Words>1702</Words>
  <Application>Microsoft Office PowerPoint</Application>
  <PresentationFormat>On-screen Show (4:3)</PresentationFormat>
  <Paragraphs>216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Recommandation d’experts pour les membres du comité de programme d’une conférence</dc:title>
  <dc:creator>Minh Thu</dc:creator>
  <cp:lastModifiedBy>THU</cp:lastModifiedBy>
  <cp:revision>6666</cp:revision>
  <dcterms:created xsi:type="dcterms:W3CDTF">2014-12-01T15:24:30Z</dcterms:created>
  <dcterms:modified xsi:type="dcterms:W3CDTF">2021-03-02T16:00:19Z</dcterms:modified>
</cp:coreProperties>
</file>