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950" r:id="rId2"/>
  </p:sldMasterIdLst>
  <p:notesMasterIdLst>
    <p:notesMasterId r:id="rId21"/>
  </p:notesMasterIdLst>
  <p:sldIdLst>
    <p:sldId id="523" r:id="rId3"/>
    <p:sldId id="649" r:id="rId4"/>
    <p:sldId id="612" r:id="rId5"/>
    <p:sldId id="615" r:id="rId6"/>
    <p:sldId id="651" r:id="rId7"/>
    <p:sldId id="654" r:id="rId8"/>
    <p:sldId id="65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43" r:id="rId18"/>
    <p:sldId id="644" r:id="rId19"/>
    <p:sldId id="645" r:id="rId20"/>
  </p:sldIdLst>
  <p:sldSz cx="9144000" cy="6858000" type="screen4x3"/>
  <p:notesSz cx="6858000" cy="9144000"/>
  <p:custDataLst>
    <p:tags r:id="rId22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hi Thanh Tan" initials="NT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66FFFF"/>
    <a:srgbClr val="CCFFFF"/>
    <a:srgbClr val="EAEAEA"/>
    <a:srgbClr val="FF0000"/>
    <a:srgbClr val="66CCFF"/>
    <a:srgbClr val="CFD7FD"/>
    <a:srgbClr val="0099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0620" autoAdjust="0"/>
  </p:normalViewPr>
  <p:slideViewPr>
    <p:cSldViewPr>
      <p:cViewPr varScale="1">
        <p:scale>
          <a:sx n="66" d="100"/>
          <a:sy n="66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F140B5-5437-4778-9433-464D6AACD7D0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B5AC7C-41FE-43ED-9DE6-48EADBA49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6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>
          <a:xfrm>
            <a:off x="0" y="1484784"/>
            <a:ext cx="9324528" cy="2232249"/>
          </a:xfrm>
        </p:spPr>
        <p:txBody>
          <a:bodyPr/>
          <a:lstStyle>
            <a:lvl1pPr algn="ctr">
              <a:defRPr b="1"/>
            </a:lvl1pPr>
          </a:lstStyle>
          <a:p>
            <a:endParaRPr lang="en-US" sz="3400" dirty="0" smtClean="0">
              <a:solidFill>
                <a:srgbClr val="000099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04800" y="4722813"/>
            <a:ext cx="342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                                           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218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9A7E-ED1E-4DFE-A8A3-9D20F4BF57D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128B4-D4A6-4A7C-B1DC-C4D1D8F4567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7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B6C2-952A-4DE3-B5DB-6005249593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65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1BAD-C9F6-4AFF-BD98-7B6CF9233E6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79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4F72-0BA1-4E0A-A8BC-E76F268F56B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728700"/>
            <a:ext cx="8640960" cy="2628292"/>
          </a:xfrm>
        </p:spPr>
        <p:txBody>
          <a:bodyPr/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3356992"/>
            <a:ext cx="8892480" cy="3024336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/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32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179512" y="0"/>
            <a:ext cx="864096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79512" y="0"/>
            <a:ext cx="8964488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251520" y="152400"/>
            <a:ext cx="8892480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>
                <a:solidFill>
                  <a:srgbClr val="000099"/>
                </a:solidFill>
              </a:defRPr>
            </a:lvl1pPr>
            <a:lvl2pPr algn="just">
              <a:defRPr sz="2600"/>
            </a:lvl2pPr>
            <a:lvl3pPr algn="just">
              <a:defRPr sz="2400"/>
            </a:lvl3pPr>
            <a:lvl4pPr algn="just">
              <a:defRPr sz="2200"/>
            </a:lvl4pPr>
            <a:lvl5pPr algn="just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7504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>
                <a:solidFill>
                  <a:srgbClr val="003399"/>
                </a:solidFill>
              </a:defRPr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2">
              <a:lumMod val="20000"/>
              <a:lumOff val="80000"/>
              <a:alpha val="76000"/>
            </a:schemeClr>
          </a:solidFill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3D6-38B2-4882-A261-EB7E5E3065E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466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21650" y="6419850"/>
            <a:ext cx="1008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51DF2B98-479F-443E-B15B-B83C1FE62DD1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92696"/>
          </a:xfrm>
        </p:spPr>
        <p:txBody>
          <a:bodyPr/>
          <a:lstStyle>
            <a:lvl1pPr>
              <a:defRPr sz="2800" i="1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22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2AD0-59DB-408C-8E44-D0065FDBE09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10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B3CB-E7AF-41B6-8345-4C0FB4DF15D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8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3"/>
            </a:gs>
            <a:gs pos="100000">
              <a:srgbClr val="D4DEFF">
                <a:alpha val="0"/>
              </a:srgbClr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613"/>
            <a:ext cx="889248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  <a:endParaRPr lang="en-US" dirty="0" smtClean="0"/>
          </a:p>
          <a:p>
            <a:pPr lvl="1"/>
            <a:r>
              <a:rPr lang="th-TH" dirty="0" smtClean="0"/>
              <a:t>ระดับที่สอง</a:t>
            </a:r>
            <a:endParaRPr lang="en-US" dirty="0" smtClean="0"/>
          </a:p>
          <a:p>
            <a:pPr lvl="2"/>
            <a:r>
              <a:rPr lang="th-TH" dirty="0" smtClean="0"/>
              <a:t>ระดับที่สาม</a:t>
            </a:r>
            <a:endParaRPr lang="en-US" dirty="0" smtClean="0"/>
          </a:p>
          <a:p>
            <a:pPr lvl="3"/>
            <a:r>
              <a:rPr lang="th-TH" dirty="0" smtClean="0"/>
              <a:t>ระดับที่สี่</a:t>
            </a:r>
            <a:endParaRPr lang="en-US" dirty="0" smtClean="0"/>
          </a:p>
          <a:p>
            <a:pPr lvl="4"/>
            <a:r>
              <a:rPr lang="th-TH" dirty="0" smtClean="0"/>
              <a:t>ระดับที่ห้า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373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r>
              <a:rPr lang="vi-VN" smtClean="0"/>
              <a:t>Lập trình cơ bản C/Chươ22ng 1/ 2 of 26</a:t>
            </a:r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15F130B4-5C1C-4F2D-ABEC-AFA29867FA2B}" type="slidenum">
              <a:rPr lang="en-US"/>
              <a:pPr>
                <a:defRPr/>
              </a:pPr>
              <a:t>‹#›</a:t>
            </a:fld>
            <a:r>
              <a:rPr lang="en-US" dirty="0"/>
              <a:t>/26</a:t>
            </a:r>
            <a:endParaRPr lang="th-TH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5" r:id="rId2"/>
    <p:sldLayoutId id="2147483936" r:id="rId3"/>
    <p:sldLayoutId id="2147483946" r:id="rId4"/>
    <p:sldLayoutId id="2147483949" r:id="rId5"/>
    <p:sldLayoutId id="2147483937" r:id="rId6"/>
    <p:sldLayoutId id="2147483938" r:id="rId7"/>
    <p:sldLayoutId id="2147483939" r:id="rId8"/>
    <p:sldLayoutId id="2147483940" r:id="rId9"/>
    <p:sldLayoutId id="2147483942" r:id="rId10"/>
    <p:sldLayoutId id="2147483943" r:id="rId11"/>
    <p:sldLayoutId id="2147483944" r:id="rId12"/>
    <p:sldLayoutId id="2147483945" r:id="rId13"/>
    <p:sldLayoutId id="214748394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D2DB9"/>
          </a:solidFill>
          <a:latin typeface="+mj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Lập trình cơ bản C/Chươ22ng 1/ 2 of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0" smtClean="0">
                <a:latin typeface="Arial" pitchFamily="34" charset="0"/>
                <a:cs typeface="Arial" pitchFamily="34" charset="0"/>
              </a:rPr>
              <a:t>CHƯƠNG 3</a:t>
            </a:r>
            <a:r>
              <a:rPr lang="en-US" sz="40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0" dirty="0" smtClean="0">
                <a:latin typeface="Arial" pitchFamily="34" charset="0"/>
                <a:cs typeface="Arial" pitchFamily="34" charset="0"/>
              </a:rPr>
            </a:br>
            <a:r>
              <a:rPr lang="en-US" sz="4000" b="0" dirty="0" smtClean="0">
                <a:latin typeface="Arial" pitchFamily="34" charset="0"/>
                <a:cs typeface="Arial" pitchFamily="34" charset="0"/>
              </a:rPr>
              <a:t>PHÂN TÍCH TỪ VỰNG</a:t>
            </a:r>
            <a:endParaRPr lang="en-US" sz="4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2.a. Biểu diễn từ tố bằng biểu thức chính quy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chấm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: &lt;, &gt;, =, &lt;=, &gt;=, &lt;&gt;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2.a. Biểu diễn từ tố bằng biểu thức chính quy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A | B | … | Z | a | b | … | z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0 | 1 | … | 9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|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)*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&lt; | &lt;= | = | &lt; &gt; | &gt; | &gt;=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2.b. Đồ thị chuyển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Qui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kép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*,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xét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2.b. Đồ thị chuyển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Qui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 q.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2.b. Đồ thị chuyển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tên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nguyên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027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27250"/>
            <a:ext cx="5410200" cy="1882775"/>
          </a:xfrm>
          <a:prstGeom prst="rect">
            <a:avLst/>
          </a:prstGeom>
          <a:noFill/>
        </p:spPr>
      </p:pic>
      <p:pic>
        <p:nvPicPr>
          <p:cNvPr id="128028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05375"/>
            <a:ext cx="5181600" cy="130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2.b.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chuyển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thực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980363" cy="120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Kiểm lỗi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vựng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gắng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khắc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nhẩy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đứng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bước</a:t>
            </a:r>
            <a:r>
              <a:rPr lang="en-US" sz="3400" dirty="0"/>
              <a:t> </a:t>
            </a:r>
            <a:r>
              <a:rPr lang="en-US" sz="3400" dirty="0" err="1"/>
              <a:t>xây</a:t>
            </a:r>
            <a:r>
              <a:rPr lang="en-US" sz="3400" dirty="0"/>
              <a:t> </a:t>
            </a:r>
            <a:r>
              <a:rPr lang="en-US" sz="3400" dirty="0" err="1"/>
              <a:t>dựng</a:t>
            </a:r>
            <a:r>
              <a:rPr lang="en-US" sz="3400" dirty="0"/>
              <a:t> </a:t>
            </a:r>
            <a:r>
              <a:rPr lang="en-US" sz="3400" dirty="0" err="1"/>
              <a:t>một</a:t>
            </a:r>
            <a:r>
              <a:rPr lang="en-US" sz="3400" dirty="0"/>
              <a:t> </a:t>
            </a:r>
            <a:r>
              <a:rPr lang="en-US" sz="3400" dirty="0" err="1"/>
              <a:t>bộ</a:t>
            </a:r>
            <a:r>
              <a:rPr lang="en-US" sz="3400" dirty="0"/>
              <a:t> </a:t>
            </a:r>
            <a:r>
              <a:rPr lang="en-US" sz="3400" dirty="0" smtClean="0"/>
              <a:t>PTTV</a:t>
            </a:r>
            <a:endParaRPr lang="en-US" sz="34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Sưu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57158" y="1038054"/>
            <a:ext cx="8143932" cy="5715016"/>
            <a:chOff x="678" y="172"/>
            <a:chExt cx="4767" cy="4148"/>
          </a:xfrm>
        </p:grpSpPr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2167" y="172"/>
              <a:ext cx="1530" cy="3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Chương trình nguồn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2167" y="718"/>
              <a:ext cx="1530" cy="3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 err="1">
                  <a:solidFill>
                    <a:srgbClr val="FF0000"/>
                  </a:solidFill>
                </a:rPr>
                <a:t>Phân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err="1">
                  <a:solidFill>
                    <a:srgbClr val="FF0000"/>
                  </a:solidFill>
                </a:rPr>
                <a:t>tích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err="1">
                  <a:solidFill>
                    <a:srgbClr val="FF0000"/>
                  </a:solidFill>
                </a:rPr>
                <a:t>từ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err="1">
                  <a:solidFill>
                    <a:srgbClr val="FF0000"/>
                  </a:solidFill>
                </a:rPr>
                <a:t>vựng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2167" y="1264"/>
              <a:ext cx="1530" cy="3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Phân tích cú pháp</a:t>
              </a:r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2167" y="1811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Phân tích ngữ nghĩa</a:t>
              </a:r>
            </a:p>
          </p:txBody>
        </p:sp>
        <p:sp>
          <p:nvSpPr>
            <p:cNvPr id="72715" name="Text Box 11"/>
            <p:cNvSpPr txBox="1">
              <a:spLocks noChangeArrowheads="1"/>
            </p:cNvSpPr>
            <p:nvPr/>
          </p:nvSpPr>
          <p:spPr bwMode="auto">
            <a:xfrm>
              <a:off x="2167" y="2356"/>
              <a:ext cx="1530" cy="3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/>
                <a:t>Sinh </a:t>
              </a:r>
              <a:r>
                <a:rPr lang="en-US" sz="2000" dirty="0" err="1"/>
                <a:t>mã</a:t>
              </a:r>
              <a:r>
                <a:rPr lang="en-US" sz="2000" dirty="0"/>
                <a:t> </a:t>
              </a:r>
              <a:r>
                <a:rPr lang="en-US" sz="2000" dirty="0" err="1"/>
                <a:t>trung</a:t>
              </a:r>
              <a:r>
                <a:rPr lang="en-US" sz="2000" dirty="0"/>
                <a:t> </a:t>
              </a:r>
              <a:r>
                <a:rPr lang="en-US" sz="2000" dirty="0" err="1"/>
                <a:t>gian</a:t>
              </a:r>
              <a:endParaRPr lang="en-US" sz="2000" dirty="0"/>
            </a:p>
          </p:txBody>
        </p:sp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2167" y="2903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 err="1">
                  <a:latin typeface="Times New Roman" pitchFamily="18" charset="0"/>
                </a:rPr>
                <a:t>Tối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ưu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</a:t>
              </a:r>
              <a:r>
                <a:rPr lang="en-US" sz="2000" dirty="0" err="1"/>
                <a:t>ã</a:t>
              </a:r>
              <a:endParaRPr lang="en-US" sz="2000" dirty="0"/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2167" y="3451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Sinh mã</a:t>
              </a:r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2167" y="3995"/>
              <a:ext cx="1530" cy="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Chương trình đích</a:t>
              </a:r>
            </a:p>
          </p:txBody>
        </p:sp>
        <p:cxnSp>
          <p:nvCxnSpPr>
            <p:cNvPr id="72719" name="AutoShape 15"/>
            <p:cNvCxnSpPr>
              <a:cxnSpLocks noChangeShapeType="1"/>
              <a:stCxn id="72712" idx="2"/>
              <a:endCxn id="72713" idx="0"/>
            </p:cNvCxnSpPr>
            <p:nvPr/>
          </p:nvCxnSpPr>
          <p:spPr bwMode="auto">
            <a:xfrm>
              <a:off x="2932" y="1046"/>
              <a:ext cx="1" cy="21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0" name="AutoShape 16"/>
            <p:cNvCxnSpPr>
              <a:cxnSpLocks noChangeShapeType="1"/>
              <a:stCxn id="72713" idx="2"/>
              <a:endCxn id="72714" idx="0"/>
            </p:cNvCxnSpPr>
            <p:nvPr/>
          </p:nvCxnSpPr>
          <p:spPr bwMode="auto">
            <a:xfrm>
              <a:off x="2932" y="1591"/>
              <a:ext cx="1" cy="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1" name="AutoShape 17"/>
            <p:cNvCxnSpPr>
              <a:cxnSpLocks noChangeShapeType="1"/>
              <a:stCxn id="72714" idx="2"/>
              <a:endCxn id="72715" idx="0"/>
            </p:cNvCxnSpPr>
            <p:nvPr/>
          </p:nvCxnSpPr>
          <p:spPr bwMode="auto">
            <a:xfrm>
              <a:off x="2932" y="2137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2" name="AutoShape 18"/>
            <p:cNvCxnSpPr>
              <a:cxnSpLocks noChangeShapeType="1"/>
              <a:stCxn id="72715" idx="2"/>
              <a:endCxn id="72716" idx="0"/>
            </p:cNvCxnSpPr>
            <p:nvPr/>
          </p:nvCxnSpPr>
          <p:spPr bwMode="auto">
            <a:xfrm>
              <a:off x="2932" y="2682"/>
              <a:ext cx="1" cy="22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3" name="AutoShape 19"/>
            <p:cNvCxnSpPr>
              <a:cxnSpLocks noChangeShapeType="1"/>
              <a:stCxn id="72716" idx="2"/>
              <a:endCxn id="72717" idx="0"/>
            </p:cNvCxnSpPr>
            <p:nvPr/>
          </p:nvCxnSpPr>
          <p:spPr bwMode="auto">
            <a:xfrm>
              <a:off x="2932" y="3228"/>
              <a:ext cx="1" cy="2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4" name="AutoShape 20"/>
            <p:cNvCxnSpPr>
              <a:cxnSpLocks noChangeShapeType="1"/>
              <a:stCxn id="72717" idx="2"/>
              <a:endCxn id="72718" idx="0"/>
            </p:cNvCxnSpPr>
            <p:nvPr/>
          </p:nvCxnSpPr>
          <p:spPr bwMode="auto">
            <a:xfrm>
              <a:off x="2932" y="3776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5" name="AutoShape 21"/>
            <p:cNvCxnSpPr>
              <a:cxnSpLocks noChangeShapeType="1"/>
              <a:stCxn id="72711" idx="2"/>
              <a:endCxn id="72712" idx="0"/>
            </p:cNvCxnSpPr>
            <p:nvPr/>
          </p:nvCxnSpPr>
          <p:spPr bwMode="auto">
            <a:xfrm>
              <a:off x="2932" y="499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678" y="1860"/>
              <a:ext cx="983" cy="4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r>
                <a:rPr lang="en-US" sz="2000" dirty="0" err="1"/>
                <a:t>Quản</a:t>
              </a:r>
              <a:r>
                <a:rPr lang="en-US" sz="2000" dirty="0"/>
                <a:t> </a:t>
              </a:r>
              <a:r>
                <a:rPr lang="en-US" sz="2000" dirty="0" err="1"/>
                <a:t>lý</a:t>
              </a:r>
              <a:r>
                <a:rPr lang="en-US" sz="2000" dirty="0"/>
                <a:t> </a:t>
              </a:r>
              <a:r>
                <a:rPr lang="en-US" sz="2000" dirty="0" err="1"/>
                <a:t>bảng</a:t>
              </a:r>
              <a:r>
                <a:rPr lang="en-US" sz="2000" dirty="0"/>
                <a:t> </a:t>
              </a:r>
              <a:r>
                <a:rPr lang="en-US" sz="2000" dirty="0" err="1"/>
                <a:t>ký</a:t>
              </a:r>
              <a:r>
                <a:rPr lang="en-US" sz="2000" dirty="0"/>
                <a:t> </a:t>
              </a:r>
              <a:r>
                <a:rPr lang="en-US" sz="2000" dirty="0" err="1"/>
                <a:t>hiệu</a:t>
              </a:r>
              <a:endParaRPr lang="en-US" sz="2000" dirty="0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4462" y="1920"/>
              <a:ext cx="983" cy="4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r>
                <a:rPr lang="en-US" sz="2000"/>
                <a:t>Xử lý lỗi</a:t>
              </a:r>
            </a:p>
          </p:txBody>
        </p:sp>
        <p:cxnSp>
          <p:nvCxnSpPr>
            <p:cNvPr id="72729" name="AutoShape 25"/>
            <p:cNvCxnSpPr>
              <a:cxnSpLocks noChangeShapeType="1"/>
              <a:stCxn id="72727" idx="3"/>
              <a:endCxn id="72712" idx="1"/>
            </p:cNvCxnSpPr>
            <p:nvPr/>
          </p:nvCxnSpPr>
          <p:spPr bwMode="auto">
            <a:xfrm flipV="1">
              <a:off x="1661" y="882"/>
              <a:ext cx="506" cy="119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0" name="AutoShape 26"/>
            <p:cNvCxnSpPr>
              <a:cxnSpLocks noChangeShapeType="1"/>
              <a:stCxn id="72727" idx="3"/>
              <a:endCxn id="72713" idx="1"/>
            </p:cNvCxnSpPr>
            <p:nvPr/>
          </p:nvCxnSpPr>
          <p:spPr bwMode="auto">
            <a:xfrm flipV="1">
              <a:off x="1661" y="1428"/>
              <a:ext cx="506" cy="6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1" name="AutoShape 27"/>
            <p:cNvCxnSpPr>
              <a:cxnSpLocks noChangeShapeType="1"/>
              <a:stCxn id="72727" idx="3"/>
              <a:endCxn id="72714" idx="1"/>
            </p:cNvCxnSpPr>
            <p:nvPr/>
          </p:nvCxnSpPr>
          <p:spPr bwMode="auto">
            <a:xfrm flipV="1">
              <a:off x="1661" y="1974"/>
              <a:ext cx="506" cy="10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2" name="AutoShape 28"/>
            <p:cNvCxnSpPr>
              <a:cxnSpLocks noChangeShapeType="1"/>
              <a:stCxn id="72727" idx="3"/>
              <a:endCxn id="72715" idx="1"/>
            </p:cNvCxnSpPr>
            <p:nvPr/>
          </p:nvCxnSpPr>
          <p:spPr bwMode="auto">
            <a:xfrm>
              <a:off x="1661" y="2079"/>
              <a:ext cx="506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3" name="AutoShape 29"/>
            <p:cNvCxnSpPr>
              <a:cxnSpLocks noChangeShapeType="1"/>
              <a:stCxn id="72727" idx="3"/>
              <a:endCxn id="72716" idx="1"/>
            </p:cNvCxnSpPr>
            <p:nvPr/>
          </p:nvCxnSpPr>
          <p:spPr bwMode="auto">
            <a:xfrm>
              <a:off x="1661" y="2079"/>
              <a:ext cx="506" cy="98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4" name="AutoShape 30"/>
            <p:cNvCxnSpPr>
              <a:cxnSpLocks noChangeShapeType="1"/>
              <a:stCxn id="72727" idx="3"/>
              <a:endCxn id="72717" idx="1"/>
            </p:cNvCxnSpPr>
            <p:nvPr/>
          </p:nvCxnSpPr>
          <p:spPr bwMode="auto">
            <a:xfrm>
              <a:off x="1661" y="2079"/>
              <a:ext cx="506" cy="15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5" name="AutoShape 31"/>
            <p:cNvCxnSpPr>
              <a:cxnSpLocks noChangeShapeType="1"/>
              <a:stCxn id="72728" idx="1"/>
              <a:endCxn id="72712" idx="3"/>
            </p:cNvCxnSpPr>
            <p:nvPr/>
          </p:nvCxnSpPr>
          <p:spPr bwMode="auto">
            <a:xfrm flipH="1" flipV="1">
              <a:off x="3697" y="882"/>
              <a:ext cx="765" cy="125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6" name="AutoShape 32"/>
            <p:cNvCxnSpPr>
              <a:cxnSpLocks noChangeShapeType="1"/>
              <a:stCxn id="72728" idx="1"/>
              <a:endCxn id="72713" idx="3"/>
            </p:cNvCxnSpPr>
            <p:nvPr/>
          </p:nvCxnSpPr>
          <p:spPr bwMode="auto">
            <a:xfrm flipH="1" flipV="1">
              <a:off x="3697" y="1428"/>
              <a:ext cx="765" cy="7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7" name="AutoShape 33"/>
            <p:cNvCxnSpPr>
              <a:cxnSpLocks noChangeShapeType="1"/>
              <a:stCxn id="72728" idx="1"/>
              <a:endCxn id="72714" idx="3"/>
            </p:cNvCxnSpPr>
            <p:nvPr/>
          </p:nvCxnSpPr>
          <p:spPr bwMode="auto">
            <a:xfrm flipH="1" flipV="1">
              <a:off x="3697" y="1974"/>
              <a:ext cx="765" cy="16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8" name="AutoShape 34"/>
            <p:cNvCxnSpPr>
              <a:cxnSpLocks noChangeShapeType="1"/>
              <a:stCxn id="72728" idx="1"/>
              <a:endCxn id="72715" idx="3"/>
            </p:cNvCxnSpPr>
            <p:nvPr/>
          </p:nvCxnSpPr>
          <p:spPr bwMode="auto">
            <a:xfrm flipH="1">
              <a:off x="3697" y="2138"/>
              <a:ext cx="765" cy="3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9" name="AutoShape 35"/>
            <p:cNvCxnSpPr>
              <a:cxnSpLocks noChangeShapeType="1"/>
              <a:stCxn id="72728" idx="1"/>
              <a:endCxn id="72716" idx="3"/>
            </p:cNvCxnSpPr>
            <p:nvPr/>
          </p:nvCxnSpPr>
          <p:spPr bwMode="auto">
            <a:xfrm flipH="1">
              <a:off x="3697" y="2138"/>
              <a:ext cx="765" cy="92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40" name="AutoShape 36"/>
            <p:cNvCxnSpPr>
              <a:cxnSpLocks noChangeShapeType="1"/>
              <a:stCxn id="72728" idx="1"/>
              <a:endCxn id="72717" idx="3"/>
            </p:cNvCxnSpPr>
            <p:nvPr/>
          </p:nvCxnSpPr>
          <p:spPr bwMode="auto">
            <a:xfrm flipH="1">
              <a:off x="3697" y="2138"/>
              <a:ext cx="765" cy="147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200" dirty="0" err="1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bước</a:t>
            </a:r>
            <a:r>
              <a:rPr lang="en-US" sz="3200" dirty="0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biên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 smtClean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dịch</a:t>
            </a:r>
            <a:endParaRPr lang="en-US" sz="3200" dirty="0">
              <a:solidFill>
                <a:srgbClr val="3333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PTTV</a:t>
            </a:r>
            <a:endParaRPr lang="en-US" dirty="0"/>
          </a:p>
        </p:txBody>
      </p:sp>
      <p:pic>
        <p:nvPicPr>
          <p:cNvPr id="1167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26852" t="45410" r="21297" b="25998"/>
          <a:stretch>
            <a:fillRect/>
          </a:stretch>
        </p:blipFill>
        <p:spPr>
          <a:xfrm>
            <a:off x="0" y="1000108"/>
            <a:ext cx="8610600" cy="2857520"/>
          </a:xfrm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4282" y="4000504"/>
            <a:ext cx="8640960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Đọc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chương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trình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nguồn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loại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bỏ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kí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hiệu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vô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ích</a:t>
            </a:r>
            <a:endParaRPr lang="en-US" sz="2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định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từ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vựng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phân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loại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từ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vựng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vào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một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loại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từ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tố,cung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cấp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từ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tố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phân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tích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cú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pháp</a:t>
            </a:r>
            <a:endParaRPr lang="en-US" sz="2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Đưa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một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số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thông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tin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thuộc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tính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của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từ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vựng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Nhiệm vụ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NNLT: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Xâu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6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FE33C-7246-42E1-A660-431B8BA9F7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Token</a:t>
            </a:r>
            <a:r>
              <a:rPr lang="en-US" altLang="en-US" sz="2400" dirty="0" smtClean="0">
                <a:solidFill>
                  <a:srgbClr val="FFC000"/>
                </a:solidFill>
              </a:rPr>
              <a:t>: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token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nghĩa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 identifier token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identifier. Token </a:t>
            </a:r>
            <a:r>
              <a:rPr lang="en-US" altLang="en-US" sz="2400" dirty="0" err="1" smtClean="0"/>
              <a:t>chính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thúc</a:t>
            </a:r>
            <a:r>
              <a:rPr lang="en-US" altLang="en-US" sz="2400" dirty="0" smtClean="0"/>
              <a:t> (terminal)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nghĩa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phạm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, </a:t>
            </a:r>
            <a:r>
              <a:rPr lang="en-US" altLang="en-US" sz="2400" b="1" i="1" dirty="0" err="1" smtClean="0"/>
              <a:t>ví</a:t>
            </a:r>
            <a:r>
              <a:rPr lang="en-US" altLang="en-US" sz="2400" b="1" i="1" dirty="0" smtClean="0"/>
              <a:t> </a:t>
            </a:r>
            <a:r>
              <a:rPr lang="en-US" altLang="en-US" sz="2400" b="1" i="1" dirty="0" err="1" smtClean="0"/>
              <a:t>dụ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khoá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danh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hằng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đơn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phẩy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phẩy</a:t>
            </a:r>
            <a:r>
              <a:rPr lang="en-US" altLang="en-US" sz="2400" dirty="0" smtClean="0"/>
              <a:t>...</a:t>
            </a:r>
          </a:p>
          <a:p>
            <a:pPr algn="just"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Pattern</a:t>
            </a:r>
            <a:r>
              <a:rPr lang="en-US" altLang="en-US" sz="2400" dirty="0" smtClean="0">
                <a:solidFill>
                  <a:srgbClr val="FFC000"/>
                </a:solidFill>
              </a:rPr>
              <a:t>:</a:t>
            </a:r>
            <a:r>
              <a:rPr lang="en-US" altLang="en-US" sz="2400" dirty="0" smtClean="0"/>
              <a:t> Pattern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token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qui </a:t>
            </a:r>
            <a:r>
              <a:rPr lang="en-US" altLang="en-US" sz="2400" dirty="0" err="1" smtClean="0"/>
              <a:t>tắc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lên</a:t>
            </a:r>
            <a:r>
              <a:rPr lang="en-US" altLang="en-US" sz="2400" dirty="0" smtClean="0"/>
              <a:t> token </a:t>
            </a:r>
            <a:r>
              <a:rPr lang="en-US" altLang="en-US" sz="2400" dirty="0" err="1" smtClean="0"/>
              <a:t>đó</a:t>
            </a:r>
            <a:endParaRPr lang="en-US" altLang="en-US" sz="2400" dirty="0" smtClean="0"/>
          </a:p>
          <a:p>
            <a:pPr algn="just"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Lexeme</a:t>
            </a:r>
            <a:r>
              <a:rPr lang="en-US" altLang="en-US" sz="2400" dirty="0" smtClean="0">
                <a:solidFill>
                  <a:srgbClr val="FFC000"/>
                </a:solidFill>
              </a:rPr>
              <a:t>: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chuỗi</a:t>
            </a: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thoả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mãn</a:t>
            </a:r>
            <a:r>
              <a:rPr lang="en-US" altLang="en-US" sz="2400" dirty="0" smtClean="0"/>
              <a:t> pattern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token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72008"/>
            <a:ext cx="8280920" cy="692696"/>
          </a:xfrm>
        </p:spPr>
        <p:txBody>
          <a:bodyPr/>
          <a:lstStyle/>
          <a:p>
            <a:r>
              <a:rPr lang="en-US" altLang="en-US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6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8D38F-2318-4F46-B1AF-8B8D9F24EF5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 smtClean="0"/>
          </a:p>
        </p:txBody>
      </p:sp>
      <p:graphicFrame>
        <p:nvGraphicFramePr>
          <p:cNvPr id="6224" name="Group 80"/>
          <p:cNvGraphicFramePr>
            <a:graphicFrameLocks noGrp="1"/>
          </p:cNvGraphicFramePr>
          <p:nvPr/>
        </p:nvGraphicFramePr>
        <p:xfrm>
          <a:off x="304800" y="1662113"/>
          <a:ext cx="8602663" cy="4433887"/>
        </p:xfrm>
        <a:graphic>
          <a:graphicData uri="http://schemas.openxmlformats.org/drawingml/2006/table">
            <a:tbl>
              <a:tblPr/>
              <a:tblGrid>
                <a:gridCol w="113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Token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Lexeme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Thông tin mô tả của pattern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&lt;, &lt;=, &gt;, &gt;=, =, &lt;&gt;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pi, count, d2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3.1416, 0,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6.02E2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tiếp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các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số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bất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kì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hằng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nào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0"/>
            <a:ext cx="858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>
              <a:tabLst>
                <a:tab pos="3944938" algn="r"/>
              </a:tabLst>
              <a:defRPr/>
            </a:pP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Bảng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sau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đưa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ra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ví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dụ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về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token, pattern </a:t>
            </a:r>
            <a:r>
              <a:rPr lang="en-US" altLang="en-US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lexeme</a:t>
            </a:r>
          </a:p>
        </p:txBody>
      </p:sp>
    </p:spTree>
    <p:extLst>
      <p:ext uri="{BB962C8B-B14F-4D97-AF65-F5344CB8AC3E}">
        <p14:creationId xmlns:p14="http://schemas.microsoft.com/office/powerpoint/2010/main" val="1593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à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luật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rõ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ràng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nhập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nhằng</a:t>
            </a:r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à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quy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2.a. Biểu diễn từ tố bằng biểu thức chính quy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fr-FR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fr-FR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>
                <a:latin typeface="Arial" pitchFamily="34" charset="0"/>
                <a:cs typeface="Arial" pitchFamily="34" charset="0"/>
              </a:rPr>
              <a:t>	Ý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nghĩa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fr-FR" dirty="0">
                <a:latin typeface="Arial" pitchFamily="34" charset="0"/>
                <a:cs typeface="Arial" pitchFamily="34" charset="0"/>
              </a:rPr>
              <a:t>   | 		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hoặc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fr-FR" dirty="0">
                <a:latin typeface="Arial" pitchFamily="34" charset="0"/>
                <a:cs typeface="Arial" pitchFamily="34" charset="0"/>
              </a:rPr>
              <a:t>   ()	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phần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*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lần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+ 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lần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? 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2.a. Biểu diễn từ tố bằng biểu thức chính quy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hoa</a:t>
            </a:r>
            <a:r>
              <a:rPr lang="en-US" dirty="0">
                <a:latin typeface="Arial" pitchFamily="34" charset="0"/>
                <a:cs typeface="Arial" pitchFamily="34" charset="0"/>
              </a:rPr>
              <a:t>,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ƯƠNG 2&amp;#x0D;&amp;#x0A;PHÂN TÍCH TỪ VỰNG&amp;quot;&quot;/&gt;&lt;property id=&quot;20307&quot; value=&quot;523&quot;/&gt;&lt;/object&gt;&lt;object type=&quot;3&quot; unique_id=&quot;10005&quot;&gt;&lt;property id=&quot;20148&quot; value=&quot;5&quot;/&gt;&lt;property id=&quot;20300&quot; value=&quot;Slide 2&quot;/&gt;&lt;property id=&quot;20307&quot; value=&quot;650&quot;/&gt;&lt;/object&gt;&lt;object type=&quot;3&quot; unique_id=&quot;10006&quot;&gt;&lt;property id=&quot;20148&quot; value=&quot;5&quot;/&gt;&lt;property id=&quot;20300&quot; value=&quot;Slide 3&quot;/&gt;&lt;property id=&quot;20307&quot; value=&quot;649&quot;/&gt;&lt;/object&gt;&lt;object type=&quot;3&quot; unique_id=&quot;10007&quot;&gt;&lt;property id=&quot;20148&quot; value=&quot;5&quot;/&gt;&lt;property id=&quot;20300&quot; value=&quot;Slide 4 - &amp;quot;Chương 2: Phân tích từ vựng&amp;quot;&quot;/&gt;&lt;property id=&quot;20307&quot; value=&quot;611&quot;/&gt;&lt;/object&gt;&lt;object type=&quot;3&quot; unique_id=&quot;10008&quot;&gt;&lt;property id=&quot;20148&quot; value=&quot;5&quot;/&gt;&lt;property id=&quot;20300&quot; value=&quot;Slide 5 - &amp;quot;1. Nhiệm vụ của PTTV&amp;quot;&quot;/&gt;&lt;property id=&quot;20307&quot; value=&quot;612&quot;/&gt;&lt;/object&gt;&lt;object type=&quot;3&quot; unique_id=&quot;10009&quot;&gt;&lt;property id=&quot;20148&quot; value=&quot;5&quot;/&gt;&lt;property id=&quot;20300&quot; value=&quot;Slide 6 - &amp;quot;1. Nhiệm vụ&amp;quot;&quot;/&gt;&lt;property id=&quot;20307&quot; value=&quot;615&quot;/&gt;&lt;/object&gt;&lt;object type=&quot;3&quot; unique_id=&quot;10010&quot;&gt;&lt;property id=&quot;20148&quot; value=&quot;5&quot;/&gt;&lt;property id=&quot;20300&quot; value=&quot;Slide 7 - &amp;quot;2. Biểu diễn từ tố&amp;quot;&quot;/&gt;&lt;property id=&quot;20307&quot; value=&quot;616&quot;/&gt;&lt;/object&gt;&lt;object type=&quot;3&quot; unique_id=&quot;10011&quot;&gt;&lt;property id=&quot;20148&quot; value=&quot;5&quot;/&gt;&lt;property id=&quot;20300&quot; value=&quot;Slide 8 - &amp;quot;2.a. Biểu diễn từ tố bằng biểu thức chính quy&amp;quot;&quot;/&gt;&lt;property id=&quot;20307&quot; value=&quot;617&quot;/&gt;&lt;/object&gt;&lt;object type=&quot;3&quot; unique_id=&quot;10012&quot;&gt;&lt;property id=&quot;20148&quot; value=&quot;5&quot;/&gt;&lt;property id=&quot;20300&quot; value=&quot;Slide 9 - &amp;quot;2.a. Biểu diễn từ tố bằng biểu thức chính quy&amp;quot;&quot;/&gt;&lt;property id=&quot;20307&quot; value=&quot;618&quot;/&gt;&lt;/object&gt;&lt;object type=&quot;3&quot; unique_id=&quot;10013&quot;&gt;&lt;property id=&quot;20148&quot; value=&quot;5&quot;/&gt;&lt;property id=&quot;20300&quot; value=&quot;Slide 10 - &amp;quot;2.a. Biểu diễn từ tố bằng biểu thức chính quy&amp;quot;&quot;/&gt;&lt;property id=&quot;20307&quot; value=&quot;619&quot;/&gt;&lt;/object&gt;&lt;object type=&quot;3&quot; unique_id=&quot;10014&quot;&gt;&lt;property id=&quot;20148&quot; value=&quot;5&quot;/&gt;&lt;property id=&quot;20300&quot; value=&quot;Slide 11 - &amp;quot;2.a. Biểu diễn từ tố bằng biểu thức chính quy&amp;quot;&quot;/&gt;&lt;property id=&quot;20307&quot; value=&quot;620&quot;/&gt;&lt;/object&gt;&lt;object type=&quot;3&quot; unique_id=&quot;10015&quot;&gt;&lt;property id=&quot;20148&quot; value=&quot;5&quot;/&gt;&lt;property id=&quot;20300&quot; value=&quot;Slide 12 - &amp;quot;2.b. Đồ thị chuyển&amp;quot;&quot;/&gt;&lt;property id=&quot;20307&quot; value=&quot;621&quot;/&gt;&lt;/object&gt;&lt;object type=&quot;3&quot; unique_id=&quot;10016&quot;&gt;&lt;property id=&quot;20148&quot; value=&quot;5&quot;/&gt;&lt;property id=&quot;20300&quot; value=&quot;Slide 13 - &amp;quot;2.b. Đồ thị chuyển&amp;quot;&quot;/&gt;&lt;property id=&quot;20307&quot; value=&quot;622&quot;/&gt;&lt;/object&gt;&lt;object type=&quot;3&quot; unique_id=&quot;10017&quot;&gt;&lt;property id=&quot;20148&quot; value=&quot;5&quot;/&gt;&lt;property id=&quot;20300&quot; value=&quot;Slide 14 - &amp;quot;2.b. Đồ thị chuyển&amp;quot;&quot;/&gt;&lt;property id=&quot;20307&quot; value=&quot;623&quot;/&gt;&lt;/object&gt;&lt;object type=&quot;3&quot; unique_id=&quot;10018&quot;&gt;&lt;property id=&quot;20148&quot; value=&quot;5&quot;/&gt;&lt;property id=&quot;20300&quot; value=&quot;Slide 15 - &amp;quot;2.b. Đồ thị chuyển&amp;quot;&quot;/&gt;&lt;property id=&quot;20307&quot; value=&quot;624&quot;/&gt;&lt;/object&gt;&lt;object type=&quot;3&quot; unique_id=&quot;10019&quot;&gt;&lt;property id=&quot;20148&quot; value=&quot;5&quot;/&gt;&lt;property id=&quot;20300&quot; value=&quot;Slide 16 - &amp;quot;2.b. Đồ thị chuyển&amp;quot;&quot;/&gt;&lt;property id=&quot;20307&quot; value=&quot;625&quot;/&gt;&lt;/object&gt;&lt;object type=&quot;3&quot; unique_id=&quot;10020&quot;&gt;&lt;property id=&quot;20148&quot; value=&quot;5&quot;/&gt;&lt;property id=&quot;20300&quot; value=&quot;Slide 17&quot;/&gt;&lt;property id=&quot;20307&quot; value=&quot;626&quot;/&gt;&lt;/object&gt;&lt;object type=&quot;3&quot; unique_id=&quot;10021&quot;&gt;&lt;property id=&quot;20148&quot; value=&quot;5&quot;/&gt;&lt;property id=&quot;20300&quot; value=&quot;Slide 18 - &amp;quot;3. Viết chương trình phân tích từ vựng&amp;quot;&quot;/&gt;&lt;property id=&quot;20307&quot; value=&quot;627&quot;/&gt;&lt;/object&gt;&lt;object type=&quot;3&quot; unique_id=&quot;10022&quot;&gt;&lt;property id=&quot;20148&quot; value=&quot;5&quot;/&gt;&lt;property id=&quot;20300&quot; value=&quot;Slide 19 - &amp;quot;3.1. Diễn giải đồ thị chuyển&amp;quot;&quot;/&gt;&lt;property id=&quot;20307&quot; value=&quot;628&quot;/&gt;&lt;/object&gt;&lt;object type=&quot;3&quot; unique_id=&quot;10023&quot;&gt;&lt;property id=&quot;20148&quot; value=&quot;5&quot;/&gt;&lt;property id=&quot;20300&quot; value=&quot;Slide 20 - &amp;quot;3.1. Diễn giải đồ thị chuyển&amp;quot;&quot;/&gt;&lt;property id=&quot;20307&quot; value=&quot;629&quot;/&gt;&lt;/object&gt;&lt;object type=&quot;3&quot; unique_id=&quot;10024&quot;&gt;&lt;property id=&quot;20148&quot; value=&quot;5&quot;/&gt;&lt;property id=&quot;20300&quot; value=&quot;Slide 21 - &amp;quot;3.1. Diễn giải đồ thị chuyển&amp;quot;&quot;/&gt;&lt;property id=&quot;20307&quot; value=&quot;630&quot;/&gt;&lt;/object&gt;&lt;object type=&quot;3&quot; unique_id=&quot;10025&quot;&gt;&lt;property id=&quot;20148&quot; value=&quot;5&quot;/&gt;&lt;property id=&quot;20300&quot; value=&quot;Slide 22&quot;/&gt;&lt;property id=&quot;20307&quot; value=&quot;647&quot;/&gt;&lt;/object&gt;&lt;object type=&quot;3&quot; unique_id=&quot;10026&quot;&gt;&lt;property id=&quot;20148&quot; value=&quot;5&quot;/&gt;&lt;property id=&quot;20300&quot; value=&quot;Slide 23 - &amp;quot;3.1. Diễn giải đồ thị chuyển&amp;quot;&quot;/&gt;&lt;property id=&quot;20307&quot; value=&quot;631&quot;/&gt;&lt;/object&gt;&lt;object type=&quot;3&quot; unique_id=&quot;10027&quot;&gt;&lt;property id=&quot;20148&quot; value=&quot;5&quot;/&gt;&lt;property id=&quot;20300&quot; value=&quot;Slide 24 - &amp;quot;3.1. Diễn giải đồ thị chuyển&amp;quot;&quot;/&gt;&lt;property id=&quot;20307&quot; value=&quot;632&quot;/&gt;&lt;/object&gt;&lt;object type=&quot;3&quot; unique_id=&quot;10028&quot;&gt;&lt;property id=&quot;20148&quot; value=&quot;5&quot;/&gt;&lt;property id=&quot;20300&quot; value=&quot;Slide 25 - &amp;quot;3.1. Diễn giải đồ thị chuyển&amp;quot;&quot;/&gt;&lt;property id=&quot;20307&quot; value=&quot;633&quot;/&gt;&lt;/object&gt;&lt;object type=&quot;3&quot; unique_id=&quot;10029&quot;&gt;&lt;property id=&quot;20148&quot; value=&quot;5&quot;/&gt;&lt;property id=&quot;20300&quot; value=&quot;Slide 26 - &amp;quot;3.1. Diễn giải đồ thị chuyển&amp;quot;&quot;/&gt;&lt;property id=&quot;20307&quot; value=&quot;634&quot;/&gt;&lt;/object&gt;&lt;object type=&quot;3&quot; unique_id=&quot;10030&quot;&gt;&lt;property id=&quot;20148&quot; value=&quot;5&quot;/&gt;&lt;property id=&quot;20300&quot; value=&quot;Slide 27 - &amp;quot;3.1. Diễn giải đồ thị chuyển&amp;quot;&quot;/&gt;&lt;property id=&quot;20307&quot; value=&quot;635&quot;/&gt;&lt;/object&gt;&lt;object type=&quot;3&quot; unique_id=&quot;10031&quot;&gt;&lt;property id=&quot;20148&quot; value=&quot;5&quot;/&gt;&lt;property id=&quot;20300&quot; value=&quot;Slide 28 - &amp;quot;3.1. Diễn giải đồ thị chuyển&amp;quot;&quot;/&gt;&lt;property id=&quot;20307&quot; value=&quot;636&quot;/&gt;&lt;/object&gt;&lt;object type=&quot;3&quot; unique_id=&quot;10032&quot;&gt;&lt;property id=&quot;20148&quot; value=&quot;5&quot;/&gt;&lt;property id=&quot;20300&quot; value=&quot;Slide 29 - &amp;quot;3.2. Tra bảng chuyển trạng thái&amp;quot;&quot;/&gt;&lt;property id=&quot;20307&quot; value=&quot;637&quot;/&gt;&lt;/object&gt;&lt;object type=&quot;3&quot; unique_id=&quot;10033&quot;&gt;&lt;property id=&quot;20148&quot; value=&quot;5&quot;/&gt;&lt;property id=&quot;20300&quot; value=&quot;Slide 30 - &amp;quot;Bảng chuyển trạng thái&amp;quot;&quot;/&gt;&lt;property id=&quot;20307&quot; value=&quot;646&quot;/&gt;&lt;/object&gt;&lt;object type=&quot;3&quot; unique_id=&quot;10034&quot;&gt;&lt;property id=&quot;20148&quot; value=&quot;5&quot;/&gt;&lt;property id=&quot;20300&quot; value=&quot;Slide 31 - &amp;quot;3.2. Tra bảng chuyển trạng thái&amp;quot;&quot;/&gt;&lt;property id=&quot;20307&quot; value=&quot;638&quot;/&gt;&lt;/object&gt;&lt;object type=&quot;3&quot; unique_id=&quot;10035&quot;&gt;&lt;property id=&quot;20148&quot; value=&quot;5&quot;/&gt;&lt;property id=&quot;20300&quot; value=&quot;Slide 32&quot;/&gt;&lt;property id=&quot;20307&quot; value=&quot;648&quot;/&gt;&lt;/object&gt;&lt;object type=&quot;3&quot; unique_id=&quot;10036&quot;&gt;&lt;property id=&quot;20148&quot; value=&quot;5&quot;/&gt;&lt;property id=&quot;20300&quot; value=&quot;Slide 33 - &amp;quot;3.2. Tra bảng chuyển trạng thái&amp;quot;&quot;/&gt;&lt;property id=&quot;20307&quot; value=&quot;639&quot;/&gt;&lt;/object&gt;&lt;object type=&quot;3&quot; unique_id=&quot;10037&quot;&gt;&lt;property id=&quot;20148&quot; value=&quot;5&quot;/&gt;&lt;property id=&quot;20300&quot; value=&quot;Slide 34 - &amp;quot;3.2. Tra bảng chuyển trạng thái&amp;quot;&quot;/&gt;&lt;property id=&quot;20307&quot; value=&quot;640&quot;/&gt;&lt;/object&gt;&lt;object type=&quot;3&quot; unique_id=&quot;10038&quot;&gt;&lt;property id=&quot;20148&quot; value=&quot;5&quot;/&gt;&lt;property id=&quot;20300&quot; value=&quot;Slide 35 - &amp;quot;3.2. Tra bảng chuyển trạng thái&amp;quot;&quot;/&gt;&lt;property id=&quot;20307&quot; value=&quot;641&quot;/&gt;&lt;/object&gt;&lt;object type=&quot;3&quot; unique_id=&quot;10039&quot;&gt;&lt;property id=&quot;20148&quot; value=&quot;5&quot;/&gt;&lt;property id=&quot;20300&quot; value=&quot;Slide 36 - &amp;quot;3.2. Tra bảng chuyển trạng thái&amp;quot;&quot;/&gt;&lt;property id=&quot;20307&quot; value=&quot;642&quot;/&gt;&lt;/object&gt;&lt;object type=&quot;3&quot; unique_id=&quot;10040&quot;&gt;&lt;property id=&quot;20148&quot; value=&quot;5&quot;/&gt;&lt;property id=&quot;20300&quot; value=&quot;Slide 37 - &amp;quot;4. Kiểm lỗi&amp;quot;&quot;/&gt;&lt;property id=&quot;20307&quot; value=&quot;643&quot;/&gt;&lt;/object&gt;&lt;object type=&quot;3&quot; unique_id=&quot;10041&quot;&gt;&lt;property id=&quot;20148&quot; value=&quot;5&quot;/&gt;&lt;property id=&quot;20300&quot; value=&quot;Slide 38 - &amp;quot;4. Kiểm lỗi&amp;quot;&quot;/&gt;&lt;property id=&quot;20307&quot; value=&quot;644&quot;/&gt;&lt;/object&gt;&lt;object type=&quot;3&quot; unique_id=&quot;10042&quot;&gt;&lt;property id=&quot;20148&quot; value=&quot;5&quot;/&gt;&lt;property id=&quot;20300&quot; value=&quot;Slide 39 - &amp;quot;Các bước xây dựng một bộ PTTV&amp;quot;&quot;/&gt;&lt;property id=&quot;20307&quot; value=&quot;64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ค่าเริ่มต้นการออกแบบ">
  <a:themeElements>
    <a:clrScheme name="ค่าเริ่มต้นการออกแบบ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ค่าเริ่มต้นการออกแบบ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ค่าเริ่มต้นการออกแบบ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16876</TotalTime>
  <Words>980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Angsana New</vt:lpstr>
      <vt:lpstr>Arial</vt:lpstr>
      <vt:lpstr>Calibri</vt:lpstr>
      <vt:lpstr>Symbol</vt:lpstr>
      <vt:lpstr>Tahoma</vt:lpstr>
      <vt:lpstr>Times New Roman</vt:lpstr>
      <vt:lpstr>Wingdings</vt:lpstr>
      <vt:lpstr>ค่าเริ่มต้นการออกแบบ</vt:lpstr>
      <vt:lpstr>Custom Design</vt:lpstr>
      <vt:lpstr>CHƯƠNG 3 PHÂN TÍCH TỪ VỰNG</vt:lpstr>
      <vt:lpstr>PowerPoint Presentation</vt:lpstr>
      <vt:lpstr>1. Nhiệm vụ của PTTV</vt:lpstr>
      <vt:lpstr>1. Nhiệm vụ</vt:lpstr>
      <vt:lpstr>Một số khái niệm</vt:lpstr>
      <vt:lpstr>PowerPoint Presentation</vt:lpstr>
      <vt:lpstr>2. Biểu diễn từ tố</vt:lpstr>
      <vt:lpstr>2.a. Biểu diễn từ tố bằng biểu thức chính quy</vt:lpstr>
      <vt:lpstr>2.a. Biểu diễn từ tố bằng biểu thức chính quy</vt:lpstr>
      <vt:lpstr>2.a. Biểu diễn từ tố bằng biểu thức chính quy</vt:lpstr>
      <vt:lpstr>2.a. Biểu diễn từ tố bằng biểu thức chính quy</vt:lpstr>
      <vt:lpstr>2.b. Đồ thị chuyển</vt:lpstr>
      <vt:lpstr>2.b. Đồ thị chuyển</vt:lpstr>
      <vt:lpstr>2.b. Đồ thị chuyển</vt:lpstr>
      <vt:lpstr>2.b. Đồ thị chuyển</vt:lpstr>
      <vt:lpstr>3. Kiểm lỗi</vt:lpstr>
      <vt:lpstr>4. Kiểm lỗi</vt:lpstr>
      <vt:lpstr>Các bước xây dựng một bộ PTTV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Mcrosoft</dc:creator>
  <cp:lastModifiedBy>THU</cp:lastModifiedBy>
  <cp:revision>367</cp:revision>
  <dcterms:created xsi:type="dcterms:W3CDTF">2005-09-05T02:37:23Z</dcterms:created>
  <dcterms:modified xsi:type="dcterms:W3CDTF">2021-03-09T16:18:48Z</dcterms:modified>
</cp:coreProperties>
</file>