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  <p:sldMasterId id="2147483950" r:id="rId2"/>
  </p:sldMasterIdLst>
  <p:notesMasterIdLst>
    <p:notesMasterId r:id="rId35"/>
  </p:notesMasterIdLst>
  <p:sldIdLst>
    <p:sldId id="563" r:id="rId3"/>
    <p:sldId id="590" r:id="rId4"/>
    <p:sldId id="591" r:id="rId5"/>
    <p:sldId id="592" r:id="rId6"/>
    <p:sldId id="565" r:id="rId7"/>
    <p:sldId id="567" r:id="rId8"/>
    <p:sldId id="568" r:id="rId9"/>
    <p:sldId id="569" r:id="rId10"/>
    <p:sldId id="574" r:id="rId11"/>
    <p:sldId id="581" r:id="rId12"/>
    <p:sldId id="579" r:id="rId13"/>
    <p:sldId id="580" r:id="rId14"/>
    <p:sldId id="616" r:id="rId15"/>
    <p:sldId id="585" r:id="rId16"/>
    <p:sldId id="587" r:id="rId17"/>
    <p:sldId id="617" r:id="rId18"/>
    <p:sldId id="597" r:id="rId19"/>
    <p:sldId id="599" r:id="rId20"/>
    <p:sldId id="600" r:id="rId21"/>
    <p:sldId id="601" r:id="rId22"/>
    <p:sldId id="602" r:id="rId23"/>
    <p:sldId id="603" r:id="rId24"/>
    <p:sldId id="604" r:id="rId25"/>
    <p:sldId id="605" r:id="rId26"/>
    <p:sldId id="622" r:id="rId27"/>
    <p:sldId id="606" r:id="rId28"/>
    <p:sldId id="607" r:id="rId29"/>
    <p:sldId id="608" r:id="rId30"/>
    <p:sldId id="609" r:id="rId31"/>
    <p:sldId id="610" r:id="rId32"/>
    <p:sldId id="611" r:id="rId33"/>
    <p:sldId id="612" r:id="rId34"/>
  </p:sldIdLst>
  <p:sldSz cx="9144000" cy="6858000" type="screen4x3"/>
  <p:notesSz cx="6858000" cy="9144000"/>
  <p:custDataLst>
    <p:tags r:id="rId36"/>
  </p:custDataLst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hi Thanh Tan" initials="NTT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66FFFF"/>
    <a:srgbClr val="CCFFFF"/>
    <a:srgbClr val="EAEAEA"/>
    <a:srgbClr val="FF0000"/>
    <a:srgbClr val="66CCFF"/>
    <a:srgbClr val="CFD7FD"/>
    <a:srgbClr val="0099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0620" autoAdjust="0"/>
  </p:normalViewPr>
  <p:slideViewPr>
    <p:cSldViewPr>
      <p:cViewPr varScale="1">
        <p:scale>
          <a:sx n="66" d="100"/>
          <a:sy n="66" d="100"/>
        </p:scale>
        <p:origin x="16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F140B5-5437-4778-9433-464D6AACD7D0}" type="datetimeFigureOut">
              <a:rPr lang="en-US"/>
              <a:pPr>
                <a:defRPr/>
              </a:pPr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CB5AC7C-41FE-43ED-9DE6-48EADBA49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46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D39C3-9A13-4990-9ECE-C9DBB4E42E9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11AE3-9705-49A5-9280-CCD68CE587C3}" type="slidenum">
              <a:rPr lang="en-US"/>
              <a:pPr/>
              <a:t>13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5D67B-1E33-4DC0-A380-AE7EEC35D2FE}" type="slidenum">
              <a:rPr lang="en-US"/>
              <a:pPr/>
              <a:t>14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B9480-0BF4-43A1-BA73-53798A53A1D7}" type="slidenum">
              <a:rPr lang="en-US"/>
              <a:pPr/>
              <a:t>15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AC7C-41FE-43ED-9DE6-48EADBA49F3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AC7C-41FE-43ED-9DE6-48EADBA49F3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4A356-D7FA-44B6-A1E3-BE2C5E98A906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37711-432B-4511-96C3-F3620E1F6AEA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64EEF7-26D6-46BC-BBEA-AFCFDC740930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85DF0-1096-4863-9CCF-B5D87EBDC92B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9D0F-DE05-4F78-878C-763661685551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39B30-99CB-4BD7-8C3C-E17FFAA28939}" type="slidenum">
              <a:rPr lang="en-US"/>
              <a:pPr/>
              <a:t>10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96404-E9E9-497F-BBE4-6E2E547BFEAE}" type="slidenum">
              <a:rPr lang="en-US"/>
              <a:pPr/>
              <a:t>11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8C9DD-31E6-43D6-8B2E-1E8D53B39768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>
          <a:xfrm>
            <a:off x="0" y="1484784"/>
            <a:ext cx="9324528" cy="2232249"/>
          </a:xfrm>
        </p:spPr>
        <p:txBody>
          <a:bodyPr/>
          <a:lstStyle>
            <a:lvl1pPr algn="ctr">
              <a:defRPr b="1"/>
            </a:lvl1pPr>
          </a:lstStyle>
          <a:p>
            <a:endParaRPr lang="en-US" sz="3400" dirty="0" smtClean="0">
              <a:solidFill>
                <a:srgbClr val="000099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04800" y="4722813"/>
            <a:ext cx="3429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 smtClean="0">
                <a:latin typeface="Tahoma" pitchFamily="34" charset="0"/>
              </a:rPr>
              <a:t>                                           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638132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B3598-6C38-4466-9476-1E5E1FC2682D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218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CAF6F-1764-4CC0-9C16-F74FE3AE0754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9A7E-ED1E-4DFE-A8A3-9D20F4BF57D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85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37FF7-9E9E-4FB2-A355-ABA5FCC936D1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128B4-D4A6-4A7C-B1DC-C4D1D8F4567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57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0FAF-9F3A-4423-A958-6A26EEED4F7F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BB6C2-952A-4DE3-B5DB-6005249593E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665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409A8-922E-40EE-8C2C-C4B27EC51E94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41BAD-C9F6-4AFF-BD98-7B6CF9233E6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579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DA711-2842-48F4-82E3-17440ED0BD09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44F72-0BA1-4E0A-A8BC-E76F268F56B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3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3654-46B8-4210-8F21-2F108A36438C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F0FD-388A-46A0-A39A-43F792967944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43CF-E411-45BB-A836-3372C614996A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5AED-9745-455D-84CA-98DB779D307B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433D-332E-4306-9554-9A3160F5EDDC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_Sub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728700"/>
            <a:ext cx="8640960" cy="2628292"/>
          </a:xfrm>
        </p:spPr>
        <p:txBody>
          <a:bodyPr/>
          <a:lstStyle>
            <a:lvl1pPr algn="ctr">
              <a:defRPr sz="3200" b="1" baseline="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3356992"/>
            <a:ext cx="8892480" cy="3024336"/>
          </a:xfrm>
        </p:spPr>
        <p:txBody>
          <a:bodyPr/>
          <a:lstStyle>
            <a:lvl1pPr algn="just">
              <a:spcBef>
                <a:spcPts val="1800"/>
              </a:spcBef>
              <a:spcAft>
                <a:spcPts val="0"/>
              </a:spcAft>
              <a:defRPr sz="2800"/>
            </a:lvl1pPr>
            <a:lvl2pPr algn="just">
              <a:spcBef>
                <a:spcPts val="1800"/>
              </a:spcBef>
              <a:spcAft>
                <a:spcPts val="0"/>
              </a:spcAft>
              <a:defRPr sz="2600"/>
            </a:lvl2pPr>
            <a:lvl3pPr algn="just">
              <a:spcBef>
                <a:spcPts val="1800"/>
              </a:spcBef>
              <a:spcAft>
                <a:spcPts val="0"/>
              </a:spcAft>
              <a:defRPr sz="2400"/>
            </a:lvl3pPr>
            <a:lvl4pPr algn="just">
              <a:spcBef>
                <a:spcPts val="1800"/>
              </a:spcBef>
              <a:spcAft>
                <a:spcPts val="0"/>
              </a:spcAft>
              <a:defRPr sz="2200"/>
            </a:lvl4pPr>
            <a:lvl5pPr algn="just">
              <a:spcBef>
                <a:spcPts val="18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8126413" y="6432550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CE9CAD00-D94E-4CB7-9860-F82678237A8F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638132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CBCF7-EE97-47CD-909A-2520AA65308C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32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179512" y="0"/>
            <a:ext cx="864096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200" b="1" baseline="0"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79512" y="0"/>
            <a:ext cx="8964488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 bwMode="auto">
          <a:xfrm>
            <a:off x="251520" y="152400"/>
            <a:ext cx="8892480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50BB-C74F-486A-9BB6-13715398BC29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CAE8-A013-4F3B-B42C-C93F3A389D1C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372-714C-4993-8FA1-3B226234FBC4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539E-1FFB-4A95-95D2-7D75CF6C8264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8FF9-D6B2-4AD1-BC4B-722685C6C27C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5B1-481F-4EA8-A9D3-39FEF7BE3BE7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n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26413" y="6432550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CE9CAD00-D94E-4CB7-9860-F82678237A8F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92696"/>
          </a:xfrm>
        </p:spPr>
        <p:txBody>
          <a:bodyPr/>
          <a:lstStyle>
            <a:lvl1pPr>
              <a:defRPr sz="3200" i="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00600"/>
          </a:xfrm>
        </p:spPr>
        <p:txBody>
          <a:bodyPr/>
          <a:lstStyle>
            <a:lvl1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800">
                <a:solidFill>
                  <a:srgbClr val="000099"/>
                </a:solidFill>
              </a:defRPr>
            </a:lvl1pPr>
            <a:lvl2pPr algn="just">
              <a:defRPr sz="2600"/>
            </a:lvl2pPr>
            <a:lvl3pPr algn="just">
              <a:defRPr sz="2400"/>
            </a:lvl3pPr>
            <a:lvl4pPr algn="just">
              <a:defRPr sz="2200"/>
            </a:lvl4pPr>
            <a:lvl5pPr algn="just"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7504" y="6453336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78B8-37D8-4513-900A-F034B19C10B1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3505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n_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26413" y="6432550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CE9CAD00-D94E-4CB7-9860-F82678237A8F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92696"/>
          </a:xfrm>
        </p:spPr>
        <p:txBody>
          <a:bodyPr/>
          <a:lstStyle>
            <a:lvl1pPr>
              <a:defRPr sz="3200" i="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00600"/>
          </a:xfrm>
        </p:spPr>
        <p:txBody>
          <a:bodyPr/>
          <a:lstStyle>
            <a:lvl1pPr algn="just">
              <a:spcBef>
                <a:spcPts val="1800"/>
              </a:spcBef>
              <a:spcAft>
                <a:spcPts val="0"/>
              </a:spcAft>
              <a:defRPr sz="2800">
                <a:solidFill>
                  <a:srgbClr val="003399"/>
                </a:solidFill>
              </a:defRPr>
            </a:lvl1pPr>
            <a:lvl2pPr algn="just">
              <a:spcBef>
                <a:spcPts val="1800"/>
              </a:spcBef>
              <a:spcAft>
                <a:spcPts val="0"/>
              </a:spcAft>
              <a:defRPr sz="2600"/>
            </a:lvl2pPr>
            <a:lvl3pPr algn="just">
              <a:spcBef>
                <a:spcPts val="1800"/>
              </a:spcBef>
              <a:spcAft>
                <a:spcPts val="0"/>
              </a:spcAft>
              <a:defRPr sz="2400"/>
            </a:lvl3pPr>
            <a:lvl4pPr algn="just">
              <a:spcBef>
                <a:spcPts val="1800"/>
              </a:spcBef>
              <a:spcAft>
                <a:spcPts val="0"/>
              </a:spcAft>
              <a:defRPr sz="2200"/>
            </a:lvl4pPr>
            <a:lvl5pPr algn="just">
              <a:spcBef>
                <a:spcPts val="18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6453336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720E6-8659-414B-A33A-443B9C2AD95D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336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3505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_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26413" y="6432550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CE9CAD00-D94E-4CB7-9860-F82678237A8F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accent2">
              <a:lumMod val="20000"/>
              <a:lumOff val="80000"/>
              <a:alpha val="76000"/>
            </a:schemeClr>
          </a:solidFill>
        </p:spPr>
        <p:txBody>
          <a:bodyPr/>
          <a:lstStyle>
            <a:lvl1pPr>
              <a:defRPr sz="3200" i="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8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E7299-C999-4351-B3DE-3E5557BE5D58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C3D6-38B2-4882-A261-EB7E5E3065E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466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21650" y="6419850"/>
            <a:ext cx="1008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51DF2B98-479F-443E-B15B-B83C1FE62DD1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836712"/>
            <a:ext cx="4172272" cy="54006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172272" cy="54006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92696"/>
          </a:xfrm>
        </p:spPr>
        <p:txBody>
          <a:bodyPr/>
          <a:lstStyle>
            <a:lvl1pPr>
              <a:defRPr sz="2800" i="1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2EB79-DD27-44D2-9E92-77F008C19E53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722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76059-590C-4590-90E7-D2FFF5730E0A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C2AD0-59DB-408C-8E44-D0065FDBE09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310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3B6FC-8F94-41C5-9AF9-88FBC5599A7A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EB3CB-E7AF-41B6-8345-4C0FB4DF15D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189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3"/>
            </a:gs>
            <a:gs pos="100000">
              <a:srgbClr val="D4DEFF">
                <a:alpha val="0"/>
              </a:srgbClr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836613"/>
            <a:ext cx="889248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คลิกเพื่อแก้ไขลักษณะของข้อความต้นแบบ</a:t>
            </a:r>
            <a:endParaRPr lang="en-US" dirty="0" smtClean="0"/>
          </a:p>
          <a:p>
            <a:pPr lvl="1"/>
            <a:r>
              <a:rPr lang="th-TH" dirty="0" smtClean="0"/>
              <a:t>ระดับที่สอง</a:t>
            </a:r>
            <a:endParaRPr lang="en-US" dirty="0" smtClean="0"/>
          </a:p>
          <a:p>
            <a:pPr lvl="2"/>
            <a:r>
              <a:rPr lang="th-TH" dirty="0" smtClean="0"/>
              <a:t>ระดับที่สาม</a:t>
            </a:r>
            <a:endParaRPr lang="en-US" dirty="0" smtClean="0"/>
          </a:p>
          <a:p>
            <a:pPr lvl="3"/>
            <a:r>
              <a:rPr lang="th-TH" dirty="0" smtClean="0"/>
              <a:t>ระดับที่สี่</a:t>
            </a:r>
            <a:endParaRPr lang="en-US" dirty="0" smtClean="0"/>
          </a:p>
          <a:p>
            <a:pPr lvl="4"/>
            <a:r>
              <a:rPr lang="th-TH" dirty="0" smtClean="0"/>
              <a:t>ระดับที่ห้า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568" y="623731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" charset="0"/>
              </a:defRPr>
            </a:lvl1pPr>
          </a:lstStyle>
          <a:p>
            <a:pPr>
              <a:defRPr/>
            </a:pPr>
            <a:fld id="{68F6B696-547A-4E8C-81D7-36F7E3124C29}" type="datetime1">
              <a:rPr lang="en-US" smtClean="0"/>
              <a:pPr>
                <a:defRPr/>
              </a:pPr>
              <a:t>3/14/2021</a:t>
            </a:fld>
            <a:endParaRPr 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" charset="0"/>
              </a:defRPr>
            </a:lvl1pPr>
          </a:lstStyle>
          <a:p>
            <a:pPr>
              <a:defRPr/>
            </a:pPr>
            <a:fld id="{15F130B4-5C1C-4F2D-ABEC-AFA29867FA2B}" type="slidenum">
              <a:rPr lang="en-US"/>
              <a:pPr>
                <a:defRPr/>
              </a:pPr>
              <a:t>‹#›</a:t>
            </a:fld>
            <a:r>
              <a:rPr lang="en-US" dirty="0"/>
              <a:t>/26</a:t>
            </a:r>
            <a:endParaRPr lang="th-TH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5" r:id="rId2"/>
    <p:sldLayoutId id="2147483936" r:id="rId3"/>
    <p:sldLayoutId id="2147483946" r:id="rId4"/>
    <p:sldLayoutId id="2147483949" r:id="rId5"/>
    <p:sldLayoutId id="2147483937" r:id="rId6"/>
    <p:sldLayoutId id="2147483938" r:id="rId7"/>
    <p:sldLayoutId id="2147483939" r:id="rId8"/>
    <p:sldLayoutId id="2147483940" r:id="rId9"/>
    <p:sldLayoutId id="2147483942" r:id="rId10"/>
    <p:sldLayoutId id="2147483943" r:id="rId11"/>
    <p:sldLayoutId id="2147483944" r:id="rId12"/>
    <p:sldLayoutId id="2147483945" r:id="rId13"/>
    <p:sldLayoutId id="2147483948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cs typeface="Angsana New" pitchFamily="18" charset="-34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D2DB9"/>
          </a:solidFill>
          <a:latin typeface="+mj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j-lt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CAF9-5154-47C8-9CD2-FA6483873C33}" type="datetime1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2214554"/>
            <a:ext cx="6400800" cy="1752600"/>
          </a:xfrm>
        </p:spPr>
        <p:txBody>
          <a:bodyPr/>
          <a:lstStyle/>
          <a:p>
            <a:r>
              <a:rPr lang="en-US" sz="4000" dirty="0" err="1" smtClean="0"/>
              <a:t>Chương</a:t>
            </a:r>
            <a:r>
              <a:rPr lang="en-US" sz="4000" dirty="0" smtClean="0"/>
              <a:t> 4: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tích</a:t>
            </a:r>
            <a:r>
              <a:rPr lang="en-US" sz="4000" dirty="0"/>
              <a:t> </a:t>
            </a:r>
            <a:r>
              <a:rPr lang="en-US" sz="4000" dirty="0" err="1"/>
              <a:t>cú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endParaRPr lang="en-US" sz="4000" dirty="0"/>
          </a:p>
          <a:p>
            <a:r>
              <a:rPr lang="en-US" sz="4000" dirty="0"/>
              <a:t>(syntactic analysis)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(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Hai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(automatic parsing)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Một dãy dẫn xuất bắt đầu từ S có thể mô tả dưới dạng cây suy dẫn</a:t>
            </a:r>
          </a:p>
          <a:p>
            <a:pPr lvl="1">
              <a:lnSpc>
                <a:spcPct val="90000"/>
              </a:lnSpc>
            </a:pPr>
            <a:r>
              <a:rPr lang="en-US"/>
              <a:t>Lá của cây là kí hiệu kết thúc; theo thứ tự duyệt sẽ tạo thành xâu vào</a:t>
            </a:r>
          </a:p>
          <a:p>
            <a:pPr lvl="1">
              <a:lnSpc>
                <a:spcPct val="90000"/>
              </a:lnSpc>
            </a:pPr>
            <a:r>
              <a:rPr lang="en-US"/>
              <a:t>Nút trong của cây là các kí hiệu không kết thúc</a:t>
            </a:r>
          </a:p>
          <a:p>
            <a:pPr lvl="1">
              <a:lnSpc>
                <a:spcPct val="90000"/>
              </a:lnSpc>
            </a:pPr>
            <a:r>
              <a:rPr lang="en-US"/>
              <a:t>Cây không chỉ rõ thứ tự của các dẫn xuất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5867400" y="609600"/>
            <a:ext cx="2241550" cy="6045200"/>
            <a:chOff x="3744" y="215"/>
            <a:chExt cx="1412" cy="3808"/>
          </a:xfrm>
        </p:grpSpPr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4352" y="21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7893" name="Line 5"/>
            <p:cNvSpPr>
              <a:spLocks noChangeShapeType="1"/>
            </p:cNvSpPr>
            <p:nvPr/>
          </p:nvSpPr>
          <p:spPr bwMode="auto">
            <a:xfrm flipH="1">
              <a:off x="4218" y="4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4458" y="4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4554" y="4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4074" y="6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4368" y="62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4650" y="6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5040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4944" y="340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5040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4952" y="37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H="1">
              <a:off x="3840" y="864"/>
              <a:ext cx="2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4164" y="8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>
              <a:off x="4260" y="864"/>
              <a:ext cx="2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3744" y="1056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4068" y="105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4416" y="1056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 flipH="1">
              <a:off x="3924" y="12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>
              <a:off x="4164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>
              <a:off x="4260" y="12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3780" y="14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7913" name="Text Box 25"/>
            <p:cNvSpPr txBox="1">
              <a:spLocks noChangeArrowheads="1"/>
            </p:cNvSpPr>
            <p:nvPr/>
          </p:nvSpPr>
          <p:spPr bwMode="auto">
            <a:xfrm>
              <a:off x="4074" y="1440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>
              <a:off x="4356" y="14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7915" name="Line 27"/>
            <p:cNvSpPr>
              <a:spLocks noChangeShapeType="1"/>
            </p:cNvSpPr>
            <p:nvPr/>
          </p:nvSpPr>
          <p:spPr bwMode="auto">
            <a:xfrm flipH="1">
              <a:off x="4218" y="16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>
              <a:off x="4458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Line 29"/>
            <p:cNvSpPr>
              <a:spLocks noChangeShapeType="1"/>
            </p:cNvSpPr>
            <p:nvPr/>
          </p:nvSpPr>
          <p:spPr bwMode="auto">
            <a:xfrm>
              <a:off x="4554" y="16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4074" y="18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4368" y="182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920" name="Text Box 32"/>
            <p:cNvSpPr txBox="1">
              <a:spLocks noChangeArrowheads="1"/>
            </p:cNvSpPr>
            <p:nvPr/>
          </p:nvSpPr>
          <p:spPr bwMode="auto">
            <a:xfrm>
              <a:off x="4650" y="18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7921" name="Line 33"/>
            <p:cNvSpPr>
              <a:spLocks noChangeShapeType="1"/>
            </p:cNvSpPr>
            <p:nvPr/>
          </p:nvSpPr>
          <p:spPr bwMode="auto">
            <a:xfrm>
              <a:off x="4746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22" name="Text Box 34"/>
            <p:cNvSpPr txBox="1">
              <a:spLocks noChangeArrowheads="1"/>
            </p:cNvSpPr>
            <p:nvPr/>
          </p:nvSpPr>
          <p:spPr bwMode="auto">
            <a:xfrm>
              <a:off x="4650" y="225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7923" name="Line 35"/>
            <p:cNvSpPr>
              <a:spLocks noChangeShapeType="1"/>
            </p:cNvSpPr>
            <p:nvPr/>
          </p:nvSpPr>
          <p:spPr bwMode="auto">
            <a:xfrm flipH="1">
              <a:off x="450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Line 36"/>
            <p:cNvSpPr>
              <a:spLocks noChangeShapeType="1"/>
            </p:cNvSpPr>
            <p:nvPr/>
          </p:nvSpPr>
          <p:spPr bwMode="auto">
            <a:xfrm>
              <a:off x="474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Line 37"/>
            <p:cNvSpPr>
              <a:spLocks noChangeShapeType="1"/>
            </p:cNvSpPr>
            <p:nvPr/>
          </p:nvSpPr>
          <p:spPr bwMode="auto">
            <a:xfrm>
              <a:off x="4842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Text Box 38"/>
            <p:cNvSpPr txBox="1">
              <a:spLocks noChangeArrowheads="1"/>
            </p:cNvSpPr>
            <p:nvPr/>
          </p:nvSpPr>
          <p:spPr bwMode="auto">
            <a:xfrm>
              <a:off x="4386" y="2640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</a:p>
          </p:txBody>
        </p:sp>
        <p:sp>
          <p:nvSpPr>
            <p:cNvPr id="37927" name="Text Box 39"/>
            <p:cNvSpPr txBox="1">
              <a:spLocks noChangeArrowheads="1"/>
            </p:cNvSpPr>
            <p:nvPr/>
          </p:nvSpPr>
          <p:spPr bwMode="auto">
            <a:xfrm>
              <a:off x="4650" y="26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7928" name="Text Box 40"/>
            <p:cNvSpPr txBox="1">
              <a:spLocks noChangeArrowheads="1"/>
            </p:cNvSpPr>
            <p:nvPr/>
          </p:nvSpPr>
          <p:spPr bwMode="auto">
            <a:xfrm>
              <a:off x="4962" y="2640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</a:p>
          </p:txBody>
        </p:sp>
        <p:sp>
          <p:nvSpPr>
            <p:cNvPr id="37929" name="Line 41"/>
            <p:cNvSpPr>
              <a:spLocks noChangeShapeType="1"/>
            </p:cNvSpPr>
            <p:nvPr/>
          </p:nvSpPr>
          <p:spPr bwMode="auto">
            <a:xfrm flipH="1">
              <a:off x="4506" y="28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Line 42"/>
            <p:cNvSpPr>
              <a:spLocks noChangeShapeType="1"/>
            </p:cNvSpPr>
            <p:nvPr/>
          </p:nvSpPr>
          <p:spPr bwMode="auto">
            <a:xfrm>
              <a:off x="474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Line 43"/>
            <p:cNvSpPr>
              <a:spLocks noChangeShapeType="1"/>
            </p:cNvSpPr>
            <p:nvPr/>
          </p:nvSpPr>
          <p:spPr bwMode="auto">
            <a:xfrm>
              <a:off x="4842" y="28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2" name="Text Box 44"/>
            <p:cNvSpPr txBox="1">
              <a:spLocks noChangeArrowheads="1"/>
            </p:cNvSpPr>
            <p:nvPr/>
          </p:nvSpPr>
          <p:spPr bwMode="auto">
            <a:xfrm>
              <a:off x="4362" y="30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7933" name="Text Box 45"/>
            <p:cNvSpPr txBox="1">
              <a:spLocks noChangeArrowheads="1"/>
            </p:cNvSpPr>
            <p:nvPr/>
          </p:nvSpPr>
          <p:spPr bwMode="auto">
            <a:xfrm>
              <a:off x="4656" y="302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934" name="Text Box 46"/>
            <p:cNvSpPr txBox="1">
              <a:spLocks noChangeArrowheads="1"/>
            </p:cNvSpPr>
            <p:nvPr/>
          </p:nvSpPr>
          <p:spPr bwMode="auto">
            <a:xfrm>
              <a:off x="4938" y="30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7935" name="Line 47"/>
            <p:cNvSpPr>
              <a:spLocks noChangeShapeType="1"/>
            </p:cNvSpPr>
            <p:nvPr/>
          </p:nvSpPr>
          <p:spPr bwMode="auto">
            <a:xfrm>
              <a:off x="416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Text Box 48"/>
            <p:cNvSpPr txBox="1">
              <a:spLocks noChangeArrowheads="1"/>
            </p:cNvSpPr>
            <p:nvPr/>
          </p:nvSpPr>
          <p:spPr bwMode="auto">
            <a:xfrm>
              <a:off x="4080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7937" name="Line 49"/>
            <p:cNvSpPr>
              <a:spLocks noChangeShapeType="1"/>
            </p:cNvSpPr>
            <p:nvPr/>
          </p:nvSpPr>
          <p:spPr bwMode="auto">
            <a:xfrm>
              <a:off x="38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Text Box 50"/>
            <p:cNvSpPr txBox="1">
              <a:spLocks noChangeArrowheads="1"/>
            </p:cNvSpPr>
            <p:nvPr/>
          </p:nvSpPr>
          <p:spPr bwMode="auto">
            <a:xfrm>
              <a:off x="3792" y="18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4456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4368" y="34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7941" name="Line 53"/>
            <p:cNvSpPr>
              <a:spLocks noChangeShapeType="1"/>
            </p:cNvSpPr>
            <p:nvPr/>
          </p:nvSpPr>
          <p:spPr bwMode="auto">
            <a:xfrm>
              <a:off x="4752" y="8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2" name="Text Box 54"/>
            <p:cNvSpPr txBox="1">
              <a:spLocks noChangeArrowheads="1"/>
            </p:cNvSpPr>
            <p:nvPr/>
          </p:nvSpPr>
          <p:spPr bwMode="auto">
            <a:xfrm>
              <a:off x="4656" y="105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7943" name="Line 55"/>
            <p:cNvSpPr>
              <a:spLocks noChangeShapeType="1"/>
            </p:cNvSpPr>
            <p:nvPr/>
          </p:nvSpPr>
          <p:spPr bwMode="auto">
            <a:xfrm>
              <a:off x="4752" y="1248"/>
              <a:ext cx="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9" name="Text Box 61"/>
            <p:cNvSpPr txBox="1">
              <a:spLocks noChangeArrowheads="1"/>
            </p:cNvSpPr>
            <p:nvPr/>
          </p:nvSpPr>
          <p:spPr bwMode="auto">
            <a:xfrm>
              <a:off x="4664" y="144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cú pháp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/>
              <a:t>Giản lược các thông tin thừa khỏi cây suy dẫn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7400" y="609600"/>
            <a:ext cx="2241550" cy="6045200"/>
            <a:chOff x="3744" y="215"/>
            <a:chExt cx="1412" cy="3808"/>
          </a:xfrm>
        </p:grpSpPr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4352" y="21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 flipH="1">
              <a:off x="4218" y="4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4458" y="4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4554" y="4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4074" y="6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4368" y="62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947" name="Text Box 11"/>
            <p:cNvSpPr txBox="1">
              <a:spLocks noChangeArrowheads="1"/>
            </p:cNvSpPr>
            <p:nvPr/>
          </p:nvSpPr>
          <p:spPr bwMode="auto">
            <a:xfrm>
              <a:off x="4650" y="6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5040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4944" y="340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5040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4952" y="37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 flipH="1">
              <a:off x="3840" y="864"/>
              <a:ext cx="2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4164" y="8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4260" y="864"/>
              <a:ext cx="2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3744" y="1056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4068" y="105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4416" y="1056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 flipH="1">
              <a:off x="3924" y="12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>
              <a:off x="4164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>
              <a:off x="4260" y="12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Text Box 25"/>
            <p:cNvSpPr txBox="1">
              <a:spLocks noChangeArrowheads="1"/>
            </p:cNvSpPr>
            <p:nvPr/>
          </p:nvSpPr>
          <p:spPr bwMode="auto">
            <a:xfrm>
              <a:off x="3780" y="14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9962" name="Text Box 26"/>
            <p:cNvSpPr txBox="1">
              <a:spLocks noChangeArrowheads="1"/>
            </p:cNvSpPr>
            <p:nvPr/>
          </p:nvSpPr>
          <p:spPr bwMode="auto">
            <a:xfrm>
              <a:off x="4074" y="1440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963" name="Text Box 27"/>
            <p:cNvSpPr txBox="1">
              <a:spLocks noChangeArrowheads="1"/>
            </p:cNvSpPr>
            <p:nvPr/>
          </p:nvSpPr>
          <p:spPr bwMode="auto">
            <a:xfrm>
              <a:off x="4356" y="14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 flipH="1">
              <a:off x="4218" y="16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4458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>
              <a:off x="4554" y="16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Text Box 31"/>
            <p:cNvSpPr txBox="1">
              <a:spLocks noChangeArrowheads="1"/>
            </p:cNvSpPr>
            <p:nvPr/>
          </p:nvSpPr>
          <p:spPr bwMode="auto">
            <a:xfrm>
              <a:off x="4074" y="18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9968" name="Text Box 32"/>
            <p:cNvSpPr txBox="1">
              <a:spLocks noChangeArrowheads="1"/>
            </p:cNvSpPr>
            <p:nvPr/>
          </p:nvSpPr>
          <p:spPr bwMode="auto">
            <a:xfrm>
              <a:off x="4368" y="182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969" name="Text Box 33"/>
            <p:cNvSpPr txBox="1">
              <a:spLocks noChangeArrowheads="1"/>
            </p:cNvSpPr>
            <p:nvPr/>
          </p:nvSpPr>
          <p:spPr bwMode="auto">
            <a:xfrm>
              <a:off x="4650" y="18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>
              <a:off x="4746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Text Box 35"/>
            <p:cNvSpPr txBox="1">
              <a:spLocks noChangeArrowheads="1"/>
            </p:cNvSpPr>
            <p:nvPr/>
          </p:nvSpPr>
          <p:spPr bwMode="auto">
            <a:xfrm>
              <a:off x="4650" y="225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 flipH="1">
              <a:off x="450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7"/>
            <p:cNvSpPr>
              <a:spLocks noChangeShapeType="1"/>
            </p:cNvSpPr>
            <p:nvPr/>
          </p:nvSpPr>
          <p:spPr bwMode="auto">
            <a:xfrm>
              <a:off x="474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8"/>
            <p:cNvSpPr>
              <a:spLocks noChangeShapeType="1"/>
            </p:cNvSpPr>
            <p:nvPr/>
          </p:nvSpPr>
          <p:spPr bwMode="auto">
            <a:xfrm>
              <a:off x="4842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Text Box 39"/>
            <p:cNvSpPr txBox="1">
              <a:spLocks noChangeArrowheads="1"/>
            </p:cNvSpPr>
            <p:nvPr/>
          </p:nvSpPr>
          <p:spPr bwMode="auto">
            <a:xfrm>
              <a:off x="4386" y="2640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</a:p>
          </p:txBody>
        </p:sp>
        <p:sp>
          <p:nvSpPr>
            <p:cNvPr id="39976" name="Text Box 40"/>
            <p:cNvSpPr txBox="1">
              <a:spLocks noChangeArrowheads="1"/>
            </p:cNvSpPr>
            <p:nvPr/>
          </p:nvSpPr>
          <p:spPr bwMode="auto">
            <a:xfrm>
              <a:off x="4650" y="26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9977" name="Text Box 41"/>
            <p:cNvSpPr txBox="1">
              <a:spLocks noChangeArrowheads="1"/>
            </p:cNvSpPr>
            <p:nvPr/>
          </p:nvSpPr>
          <p:spPr bwMode="auto">
            <a:xfrm>
              <a:off x="4962" y="2640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</a:p>
          </p:txBody>
        </p:sp>
        <p:sp>
          <p:nvSpPr>
            <p:cNvPr id="39978" name="Line 42"/>
            <p:cNvSpPr>
              <a:spLocks noChangeShapeType="1"/>
            </p:cNvSpPr>
            <p:nvPr/>
          </p:nvSpPr>
          <p:spPr bwMode="auto">
            <a:xfrm flipH="1">
              <a:off x="4506" y="28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3"/>
            <p:cNvSpPr>
              <a:spLocks noChangeShapeType="1"/>
            </p:cNvSpPr>
            <p:nvPr/>
          </p:nvSpPr>
          <p:spPr bwMode="auto">
            <a:xfrm>
              <a:off x="474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4"/>
            <p:cNvSpPr>
              <a:spLocks noChangeShapeType="1"/>
            </p:cNvSpPr>
            <p:nvPr/>
          </p:nvSpPr>
          <p:spPr bwMode="auto">
            <a:xfrm>
              <a:off x="4842" y="28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Text Box 45"/>
            <p:cNvSpPr txBox="1">
              <a:spLocks noChangeArrowheads="1"/>
            </p:cNvSpPr>
            <p:nvPr/>
          </p:nvSpPr>
          <p:spPr bwMode="auto">
            <a:xfrm>
              <a:off x="4362" y="30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9982" name="Text Box 46"/>
            <p:cNvSpPr txBox="1">
              <a:spLocks noChangeArrowheads="1"/>
            </p:cNvSpPr>
            <p:nvPr/>
          </p:nvSpPr>
          <p:spPr bwMode="auto">
            <a:xfrm>
              <a:off x="4656" y="302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983" name="Text Box 47"/>
            <p:cNvSpPr txBox="1">
              <a:spLocks noChangeArrowheads="1"/>
            </p:cNvSpPr>
            <p:nvPr/>
          </p:nvSpPr>
          <p:spPr bwMode="auto">
            <a:xfrm>
              <a:off x="4938" y="30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9984" name="Line 48"/>
            <p:cNvSpPr>
              <a:spLocks noChangeShapeType="1"/>
            </p:cNvSpPr>
            <p:nvPr/>
          </p:nvSpPr>
          <p:spPr bwMode="auto">
            <a:xfrm>
              <a:off x="416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Text Box 49"/>
            <p:cNvSpPr txBox="1">
              <a:spLocks noChangeArrowheads="1"/>
            </p:cNvSpPr>
            <p:nvPr/>
          </p:nvSpPr>
          <p:spPr bwMode="auto">
            <a:xfrm>
              <a:off x="4080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9986" name="Line 50"/>
            <p:cNvSpPr>
              <a:spLocks noChangeShapeType="1"/>
            </p:cNvSpPr>
            <p:nvPr/>
          </p:nvSpPr>
          <p:spPr bwMode="auto">
            <a:xfrm>
              <a:off x="38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Text Box 51"/>
            <p:cNvSpPr txBox="1">
              <a:spLocks noChangeArrowheads="1"/>
            </p:cNvSpPr>
            <p:nvPr/>
          </p:nvSpPr>
          <p:spPr bwMode="auto">
            <a:xfrm>
              <a:off x="3792" y="18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9988" name="Line 52"/>
            <p:cNvSpPr>
              <a:spLocks noChangeShapeType="1"/>
            </p:cNvSpPr>
            <p:nvPr/>
          </p:nvSpPr>
          <p:spPr bwMode="auto">
            <a:xfrm>
              <a:off x="4456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Text Box 53"/>
            <p:cNvSpPr txBox="1">
              <a:spLocks noChangeArrowheads="1"/>
            </p:cNvSpPr>
            <p:nvPr/>
          </p:nvSpPr>
          <p:spPr bwMode="auto">
            <a:xfrm>
              <a:off x="4368" y="34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9990" name="Line 54"/>
            <p:cNvSpPr>
              <a:spLocks noChangeShapeType="1"/>
            </p:cNvSpPr>
            <p:nvPr/>
          </p:nvSpPr>
          <p:spPr bwMode="auto">
            <a:xfrm>
              <a:off x="4752" y="8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Text Box 55"/>
            <p:cNvSpPr txBox="1">
              <a:spLocks noChangeArrowheads="1"/>
            </p:cNvSpPr>
            <p:nvPr/>
          </p:nvSpPr>
          <p:spPr bwMode="auto">
            <a:xfrm>
              <a:off x="4656" y="105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9992" name="Line 56"/>
            <p:cNvSpPr>
              <a:spLocks noChangeShapeType="1"/>
            </p:cNvSpPr>
            <p:nvPr/>
          </p:nvSpPr>
          <p:spPr bwMode="auto">
            <a:xfrm>
              <a:off x="4752" y="1248"/>
              <a:ext cx="1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Text Box 57"/>
            <p:cNvSpPr txBox="1">
              <a:spLocks noChangeArrowheads="1"/>
            </p:cNvSpPr>
            <p:nvPr/>
          </p:nvSpPr>
          <p:spPr bwMode="auto">
            <a:xfrm>
              <a:off x="4664" y="144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sp>
        <p:nvSpPr>
          <p:cNvPr id="39994" name="AutoShape 58"/>
          <p:cNvSpPr>
            <a:spLocks noChangeArrowheads="1"/>
          </p:cNvSpPr>
          <p:nvPr/>
        </p:nvSpPr>
        <p:spPr bwMode="auto">
          <a:xfrm>
            <a:off x="5029200" y="3352800"/>
            <a:ext cx="533400" cy="9144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2136775" y="3008313"/>
            <a:ext cx="2292350" cy="3530600"/>
            <a:chOff x="1346" y="1895"/>
            <a:chExt cx="1444" cy="2224"/>
          </a:xfrm>
        </p:grpSpPr>
        <p:sp>
          <p:nvSpPr>
            <p:cNvPr id="39995" name="Text Box 59"/>
            <p:cNvSpPr txBox="1">
              <a:spLocks noChangeArrowheads="1"/>
            </p:cNvSpPr>
            <p:nvPr/>
          </p:nvSpPr>
          <p:spPr bwMode="auto">
            <a:xfrm>
              <a:off x="2108" y="189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996" name="Line 60"/>
            <p:cNvSpPr>
              <a:spLocks noChangeShapeType="1"/>
            </p:cNvSpPr>
            <p:nvPr/>
          </p:nvSpPr>
          <p:spPr bwMode="auto">
            <a:xfrm flipH="1">
              <a:off x="1824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Line 61"/>
            <p:cNvSpPr>
              <a:spLocks noChangeShapeType="1"/>
            </p:cNvSpPr>
            <p:nvPr/>
          </p:nvSpPr>
          <p:spPr bwMode="auto">
            <a:xfrm>
              <a:off x="2256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8" name="Text Box 62"/>
            <p:cNvSpPr txBox="1">
              <a:spLocks noChangeArrowheads="1"/>
            </p:cNvSpPr>
            <p:nvPr/>
          </p:nvSpPr>
          <p:spPr bwMode="auto">
            <a:xfrm>
              <a:off x="2398" y="23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9999" name="Text Box 63"/>
            <p:cNvSpPr txBox="1">
              <a:spLocks noChangeArrowheads="1"/>
            </p:cNvSpPr>
            <p:nvPr/>
          </p:nvSpPr>
          <p:spPr bwMode="auto">
            <a:xfrm>
              <a:off x="1726" y="237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000" name="Line 64"/>
            <p:cNvSpPr>
              <a:spLocks noChangeShapeType="1"/>
            </p:cNvSpPr>
            <p:nvPr/>
          </p:nvSpPr>
          <p:spPr bwMode="auto">
            <a:xfrm flipH="1">
              <a:off x="1442" y="2569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1" name="Line 65"/>
            <p:cNvSpPr>
              <a:spLocks noChangeShapeType="1"/>
            </p:cNvSpPr>
            <p:nvPr/>
          </p:nvSpPr>
          <p:spPr bwMode="auto">
            <a:xfrm>
              <a:off x="1874" y="2569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2" name="Text Box 66"/>
            <p:cNvSpPr txBox="1">
              <a:spLocks noChangeArrowheads="1"/>
            </p:cNvSpPr>
            <p:nvPr/>
          </p:nvSpPr>
          <p:spPr bwMode="auto">
            <a:xfrm>
              <a:off x="2014" y="2880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003" name="Text Box 67"/>
            <p:cNvSpPr txBox="1">
              <a:spLocks noChangeArrowheads="1"/>
            </p:cNvSpPr>
            <p:nvPr/>
          </p:nvSpPr>
          <p:spPr bwMode="auto">
            <a:xfrm>
              <a:off x="1346" y="2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0004" name="Line 68"/>
            <p:cNvSpPr>
              <a:spLocks noChangeShapeType="1"/>
            </p:cNvSpPr>
            <p:nvPr/>
          </p:nvSpPr>
          <p:spPr bwMode="auto">
            <a:xfrm flipH="1">
              <a:off x="1732" y="3097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5" name="Line 69"/>
            <p:cNvSpPr>
              <a:spLocks noChangeShapeType="1"/>
            </p:cNvSpPr>
            <p:nvPr/>
          </p:nvSpPr>
          <p:spPr bwMode="auto">
            <a:xfrm>
              <a:off x="2164" y="3097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6" name="Text Box 70"/>
            <p:cNvSpPr txBox="1">
              <a:spLocks noChangeArrowheads="1"/>
            </p:cNvSpPr>
            <p:nvPr/>
          </p:nvSpPr>
          <p:spPr bwMode="auto">
            <a:xfrm>
              <a:off x="2304" y="3408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007" name="Text Box 71"/>
            <p:cNvSpPr txBox="1">
              <a:spLocks noChangeArrowheads="1"/>
            </p:cNvSpPr>
            <p:nvPr/>
          </p:nvSpPr>
          <p:spPr bwMode="auto">
            <a:xfrm>
              <a:off x="1636" y="34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0008" name="Line 72"/>
            <p:cNvSpPr>
              <a:spLocks noChangeShapeType="1"/>
            </p:cNvSpPr>
            <p:nvPr/>
          </p:nvSpPr>
          <p:spPr bwMode="auto">
            <a:xfrm flipH="1">
              <a:off x="2020" y="3577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9" name="Line 73"/>
            <p:cNvSpPr>
              <a:spLocks noChangeShapeType="1"/>
            </p:cNvSpPr>
            <p:nvPr/>
          </p:nvSpPr>
          <p:spPr bwMode="auto">
            <a:xfrm>
              <a:off x="2452" y="3577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0" name="Text Box 74"/>
            <p:cNvSpPr txBox="1">
              <a:spLocks noChangeArrowheads="1"/>
            </p:cNvSpPr>
            <p:nvPr/>
          </p:nvSpPr>
          <p:spPr bwMode="auto">
            <a:xfrm>
              <a:off x="2594" y="38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0011" name="Text Box 75"/>
            <p:cNvSpPr txBox="1">
              <a:spLocks noChangeArrowheads="1"/>
            </p:cNvSpPr>
            <p:nvPr/>
          </p:nvSpPr>
          <p:spPr bwMode="auto">
            <a:xfrm>
              <a:off x="1924" y="38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nhằng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640960" cy="251914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à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nguồn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à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95880" y="3870340"/>
            <a:ext cx="1606550" cy="1701800"/>
            <a:chOff x="4560" y="2759"/>
            <a:chExt cx="1012" cy="1072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182" y="275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52230" name="Line 6"/>
            <p:cNvSpPr>
              <a:spLocks noChangeShapeType="1"/>
            </p:cNvSpPr>
            <p:nvPr/>
          </p:nvSpPr>
          <p:spPr bwMode="auto">
            <a:xfrm flipH="1">
              <a:off x="4980" y="297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>
              <a:off x="5316" y="29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5376" y="32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4848" y="3168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H="1">
              <a:off x="4656" y="33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4992" y="33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4560" y="36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5040" y="36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714480" y="3870340"/>
            <a:ext cx="1358900" cy="1701800"/>
            <a:chOff x="4608" y="1607"/>
            <a:chExt cx="856" cy="1072"/>
          </a:xfrm>
        </p:grpSpPr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4892" y="1607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 flipH="1">
              <a:off x="4704" y="18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5040" y="18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4608" y="20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5100" y="2064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 flipH="1">
              <a:off x="4896" y="220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>
              <a:off x="5220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4788" y="24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5268" y="24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930505" y="4367228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= 7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7200880" y="4367228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8862"/>
            <a:ext cx="8640960" cy="54006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b="1" i="1" dirty="0">
                <a:solidFill>
                  <a:srgbClr val="0000FF"/>
                </a:solidFill>
              </a:rPr>
              <a:t>S </a:t>
            </a:r>
            <a:r>
              <a:rPr lang="en-US" b="1" dirty="0">
                <a:solidFill>
                  <a:srgbClr val="0000FF"/>
                </a:solidFill>
              </a:rPr>
              <a:t>→ </a:t>
            </a:r>
            <a:r>
              <a:rPr lang="en-US" b="1" i="1" dirty="0">
                <a:solidFill>
                  <a:srgbClr val="0000FF"/>
                </a:solidFill>
              </a:rPr>
              <a:t>S </a:t>
            </a:r>
            <a:r>
              <a:rPr lang="en-US" b="1" dirty="0">
                <a:solidFill>
                  <a:srgbClr val="0000FF"/>
                </a:solidFill>
              </a:rPr>
              <a:t>+ </a:t>
            </a:r>
            <a:r>
              <a:rPr lang="en-US" b="1" i="1" dirty="0">
                <a:solidFill>
                  <a:srgbClr val="0000FF"/>
                </a:solidFill>
              </a:rPr>
              <a:t>S </a:t>
            </a:r>
            <a:r>
              <a:rPr lang="en-US" b="1" dirty="0">
                <a:solidFill>
                  <a:srgbClr val="0000FF"/>
                </a:solidFill>
              </a:rPr>
              <a:t>| </a:t>
            </a:r>
            <a:r>
              <a:rPr lang="en-US" b="1" i="1" dirty="0">
                <a:solidFill>
                  <a:srgbClr val="0000FF"/>
                </a:solidFill>
              </a:rPr>
              <a:t>S </a:t>
            </a:r>
            <a:r>
              <a:rPr lang="en-US" b="1" dirty="0">
                <a:solidFill>
                  <a:srgbClr val="0000FF"/>
                </a:solidFill>
              </a:rPr>
              <a:t>* </a:t>
            </a:r>
            <a:r>
              <a:rPr lang="en-US" b="1" i="1" dirty="0">
                <a:solidFill>
                  <a:srgbClr val="0000FF"/>
                </a:solidFill>
              </a:rPr>
              <a:t>S | </a:t>
            </a:r>
            <a:r>
              <a:rPr lang="en-US" b="1" dirty="0">
                <a:solidFill>
                  <a:srgbClr val="0000FF"/>
                </a:solidFill>
              </a:rPr>
              <a:t>number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Cho </a:t>
            </a:r>
            <a:r>
              <a:rPr lang="en-US" sz="2600" dirty="0" err="1" smtClean="0">
                <a:solidFill>
                  <a:srgbClr val="FF0000"/>
                </a:solidFill>
              </a:rPr>
              <a:t>xâu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vào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b="1" i="1" dirty="0" smtClean="0">
                <a:solidFill>
                  <a:srgbClr val="0000FF"/>
                </a:solidFill>
              </a:rPr>
              <a:t>1 </a:t>
            </a:r>
            <a:r>
              <a:rPr lang="en-US" b="1" i="1" dirty="0">
                <a:solidFill>
                  <a:srgbClr val="0000FF"/>
                </a:solidFill>
              </a:rPr>
              <a:t>+ 2 * 3</a:t>
            </a:r>
          </a:p>
          <a:p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1: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 S + S  1 + S  1 + S * S 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 1 + 2 * S  1 + 2 * 3</a:t>
            </a:r>
          </a:p>
          <a:p>
            <a:r>
              <a:rPr lang="en-US" dirty="0" err="1">
                <a:sym typeface="Symbol" pitchFamily="18" charset="2"/>
              </a:rPr>
              <a:t>Suy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dẫn</a:t>
            </a:r>
            <a:r>
              <a:rPr lang="en-US" dirty="0">
                <a:sym typeface="Symbol" pitchFamily="18" charset="2"/>
              </a:rPr>
              <a:t> 2: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S  S * S  S + S * S  1 + S * S 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 1 + 2 * S  1 + 2 * 3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239000" y="4856039"/>
            <a:ext cx="1606550" cy="1701800"/>
            <a:chOff x="4560" y="2759"/>
            <a:chExt cx="1012" cy="1072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5182" y="275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 flipH="1">
              <a:off x="4980" y="297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>
              <a:off x="5316" y="29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5376" y="32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4848" y="3168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4656" y="33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992" y="33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4560" y="36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5040" y="36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50198" name="AutoShape 22"/>
          <p:cNvSpPr>
            <a:spLocks noChangeArrowheads="1"/>
          </p:cNvSpPr>
          <p:nvPr/>
        </p:nvSpPr>
        <p:spPr bwMode="auto">
          <a:xfrm>
            <a:off x="6781800" y="5124326"/>
            <a:ext cx="3810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315200" y="3027239"/>
            <a:ext cx="1358900" cy="1701800"/>
            <a:chOff x="4608" y="1607"/>
            <a:chExt cx="856" cy="1072"/>
          </a:xfrm>
        </p:grpSpPr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4892" y="1607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 flipH="1">
              <a:off x="4704" y="18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5040" y="18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4608" y="20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5100" y="2064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 flipH="1">
              <a:off x="4896" y="220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>
              <a:off x="5220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4788" y="24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5268" y="24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50199" name="AutoShape 23"/>
          <p:cNvSpPr>
            <a:spLocks noChangeArrowheads="1"/>
          </p:cNvSpPr>
          <p:nvPr/>
        </p:nvSpPr>
        <p:spPr bwMode="auto">
          <a:xfrm>
            <a:off x="6781800" y="3371726"/>
            <a:ext cx="3810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5720" y="928670"/>
            <a:ext cx="69294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solidFill>
                  <a:srgbClr val="FF0000"/>
                </a:solidFill>
              </a:rPr>
              <a:t>Xét</a:t>
            </a:r>
            <a:r>
              <a:rPr lang="en-US" sz="2600" u="sng" dirty="0" smtClean="0">
                <a:solidFill>
                  <a:srgbClr val="FF0000"/>
                </a:solidFill>
              </a:rPr>
              <a:t> </a:t>
            </a:r>
            <a:r>
              <a:rPr lang="en-US" sz="2600" u="sng" dirty="0" err="1" smtClean="0">
                <a:solidFill>
                  <a:srgbClr val="FF0000"/>
                </a:solidFill>
              </a:rPr>
              <a:t>văn</a:t>
            </a:r>
            <a:r>
              <a:rPr lang="en-US" sz="2600" u="sng" dirty="0" smtClean="0">
                <a:solidFill>
                  <a:srgbClr val="FF0000"/>
                </a:solidFill>
              </a:rPr>
              <a:t> </a:t>
            </a:r>
            <a:r>
              <a:rPr lang="en-US" sz="2600" u="sng" dirty="0" err="1" smtClean="0">
                <a:solidFill>
                  <a:srgbClr val="FF0000"/>
                </a:solidFill>
              </a:rPr>
              <a:t>phạm</a:t>
            </a:r>
            <a:r>
              <a:rPr lang="en-US" sz="2600" u="sng" dirty="0" smtClean="0">
                <a:solidFill>
                  <a:srgbClr val="FF0000"/>
                </a:solidFill>
              </a:rPr>
              <a:t>:</a:t>
            </a:r>
            <a:endParaRPr lang="en-US" sz="2600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Loại bỏ nhập nhằng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553200" cy="45259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bỏ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nhằng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endParaRPr lang="en-US" sz="2800" dirty="0"/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>
                <a:solidFill>
                  <a:srgbClr val="0000FF"/>
                </a:solidFill>
              </a:rPr>
              <a:t>S 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i="1" dirty="0">
                <a:solidFill>
                  <a:srgbClr val="0000FF"/>
                </a:solidFill>
              </a:rPr>
              <a:t>S </a:t>
            </a:r>
            <a:r>
              <a:rPr lang="en-US" sz="2400" dirty="0">
                <a:solidFill>
                  <a:srgbClr val="0000FF"/>
                </a:solidFill>
              </a:rPr>
              <a:t>+ </a:t>
            </a:r>
            <a:r>
              <a:rPr lang="en-US" sz="2400" i="1" dirty="0">
                <a:solidFill>
                  <a:srgbClr val="0000FF"/>
                </a:solidFill>
              </a:rPr>
              <a:t>T </a:t>
            </a:r>
            <a:r>
              <a:rPr lang="en-US" sz="2400" dirty="0">
                <a:solidFill>
                  <a:srgbClr val="0000FF"/>
                </a:solidFill>
              </a:rPr>
              <a:t>| </a:t>
            </a:r>
            <a:r>
              <a:rPr lang="en-US" sz="2400" i="1" dirty="0">
                <a:solidFill>
                  <a:srgbClr val="0000FF"/>
                </a:solidFill>
              </a:rPr>
              <a:t>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>
                <a:solidFill>
                  <a:srgbClr val="0000FF"/>
                </a:solidFill>
              </a:rPr>
              <a:t>T 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i="1" dirty="0">
                <a:solidFill>
                  <a:srgbClr val="0000FF"/>
                </a:solidFill>
              </a:rPr>
              <a:t>T </a:t>
            </a:r>
            <a:r>
              <a:rPr lang="en-US" sz="2400" dirty="0">
                <a:solidFill>
                  <a:srgbClr val="0000FF"/>
                </a:solidFill>
              </a:rPr>
              <a:t>* </a:t>
            </a:r>
            <a:r>
              <a:rPr lang="en-US" sz="2400" b="1" dirty="0">
                <a:solidFill>
                  <a:srgbClr val="0000FF"/>
                </a:solidFill>
              </a:rPr>
              <a:t>num </a:t>
            </a:r>
            <a:r>
              <a:rPr lang="en-US" sz="2400" dirty="0">
                <a:solidFill>
                  <a:srgbClr val="0000FF"/>
                </a:solidFill>
              </a:rPr>
              <a:t>| </a:t>
            </a:r>
            <a:r>
              <a:rPr lang="en-US" sz="2400" b="1" dirty="0">
                <a:solidFill>
                  <a:srgbClr val="0000FF"/>
                </a:solidFill>
              </a:rPr>
              <a:t>num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/>
              <a:t>T: </a:t>
            </a: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: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xu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585075" y="25158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H="1">
            <a:off x="7508875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7737475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7813675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356475" y="3124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594600" y="31242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858148" y="307181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7508875" y="3429000"/>
            <a:ext cx="31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356475" y="3657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</a:t>
            </a: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>
            <a:off x="781685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804545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812165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7670800" y="3657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7924800" y="36576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*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8124825" y="3657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7508875" y="4037350"/>
            <a:ext cx="31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362825" y="4191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7813675" y="4037350"/>
            <a:ext cx="31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7661275" y="4191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54295" name="AutoShape 23"/>
          <p:cNvSpPr>
            <a:spLocks noChangeArrowheads="1"/>
          </p:cNvSpPr>
          <p:nvPr/>
        </p:nvSpPr>
        <p:spPr bwMode="auto">
          <a:xfrm>
            <a:off x="4114800" y="3505200"/>
            <a:ext cx="3048000" cy="457200"/>
          </a:xfrm>
          <a:prstGeom prst="rightArrow">
            <a:avLst>
              <a:gd name="adj1" fmla="val 50000"/>
              <a:gd name="adj2" fmla="val 16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ym typeface="Symbol" pitchFamily="18" charset="2"/>
              </a:rPr>
              <a:t>Phân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tích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top-down.</a:t>
            </a:r>
          </a:p>
          <a:p>
            <a:r>
              <a:rPr lang="en-US" dirty="0" err="1" smtClean="0">
                <a:sym typeface="Symbol" pitchFamily="18" charset="2"/>
              </a:rPr>
              <a:t>Phân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tích</a:t>
            </a:r>
            <a:r>
              <a:rPr lang="en-US" dirty="0" smtClean="0">
                <a:sym typeface="Symbol" pitchFamily="18" charset="2"/>
              </a:rPr>
              <a:t> bottom-up.</a:t>
            </a:r>
          </a:p>
          <a:p>
            <a:r>
              <a:rPr lang="en-US" dirty="0" err="1" smtClean="0">
                <a:sym typeface="Symbol" pitchFamily="18" charset="2"/>
              </a:rPr>
              <a:t>Phân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tích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theo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thứ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bậc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toán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tử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r>
              <a:rPr lang="en-US" dirty="0" err="1" smtClean="0">
                <a:sym typeface="Symbol" pitchFamily="18" charset="2"/>
              </a:rPr>
              <a:t>Phân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tích</a:t>
            </a:r>
            <a:r>
              <a:rPr lang="en-US" dirty="0" smtClean="0">
                <a:sym typeface="Symbol" pitchFamily="18" charset="2"/>
              </a:rPr>
              <a:t> LL.  </a:t>
            </a:r>
          </a:p>
          <a:p>
            <a:r>
              <a:rPr lang="en-US" dirty="0" err="1" smtClean="0">
                <a:sym typeface="Symbol" pitchFamily="18" charset="2"/>
              </a:rPr>
              <a:t>Phân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tích</a:t>
            </a:r>
            <a:r>
              <a:rPr lang="en-US" dirty="0" smtClean="0">
                <a:sym typeface="Symbol" pitchFamily="18" charset="2"/>
              </a:rPr>
              <a:t> LR.</a:t>
            </a:r>
          </a:p>
          <a:p>
            <a:r>
              <a:rPr lang="en-US" dirty="0" err="1" smtClean="0">
                <a:sym typeface="Symbol" pitchFamily="18" charset="2"/>
              </a:rPr>
              <a:t>Phân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tích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bảng</a:t>
            </a:r>
            <a:r>
              <a:rPr lang="en-US" dirty="0" smtClean="0">
                <a:sym typeface="Symbol" pitchFamily="18" charset="2"/>
              </a:rPr>
              <a:t> CYK, </a:t>
            </a:r>
            <a:r>
              <a:rPr lang="en-US" dirty="0" err="1" smtClean="0">
                <a:sym typeface="Symbol" pitchFamily="18" charset="2"/>
              </a:rPr>
              <a:t>Earley</a:t>
            </a:r>
            <a:r>
              <a:rPr lang="en-US" dirty="0" smtClean="0">
                <a:sym typeface="Symbol" pitchFamily="18" charset="2"/>
              </a:rPr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top-down</a:t>
            </a: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>
                <a:sym typeface="Symbol" pitchFamily="18" charset="2"/>
              </a:rPr>
              <a:t>Quá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trình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xây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dựng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cây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phân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tích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cú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pháp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theo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lối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từ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gốc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đến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lá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>
                <a:sym typeface="Symbol" pitchFamily="18" charset="2"/>
              </a:rPr>
              <a:t>Xuất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phát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từ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gốc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ký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tự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bắt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đầu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err="1">
                <a:sym typeface="Symbol" pitchFamily="18" charset="2"/>
              </a:rPr>
              <a:t>cố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gắng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áp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dụng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các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sản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xuất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để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xây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dựng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một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cây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tập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các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nhãn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của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lá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từ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trái</a:t>
            </a:r>
            <a:r>
              <a:rPr lang="en-US" dirty="0">
                <a:sym typeface="Symbol" pitchFamily="18" charset="2"/>
              </a:rPr>
              <a:t> qua </a:t>
            </a:r>
            <a:r>
              <a:rPr lang="en-US" dirty="0" err="1">
                <a:sym typeface="Symbol" pitchFamily="18" charset="2"/>
              </a:rPr>
              <a:t>phải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xâu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vào</a:t>
            </a:r>
            <a:endParaRPr lang="en-US" dirty="0" smtClean="0">
              <a:sym typeface="Symbol" pitchFamily="18" charset="2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>
                <a:sym typeface="Symbol" pitchFamily="18" charset="2"/>
              </a:rPr>
              <a:t>Từ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các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lá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có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nhãn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là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các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ký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tự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của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xâu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vào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err="1" smtClean="0">
                <a:sym typeface="Symbol" pitchFamily="18" charset="2"/>
              </a:rPr>
              <a:t>áp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dụng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các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sản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xuất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để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xây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dựng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các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nút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trong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>
                <a:sym typeface="Symbol" pitchFamily="18" charset="2"/>
              </a:rPr>
              <a:t>Nếu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xây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dựng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được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một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nút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gốc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là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ký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tự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bắt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đầu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thì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được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cây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suy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dẫn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cho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xâu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vào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top-down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2 </a:t>
            </a:r>
            <a:r>
              <a:rPr lang="en-US" dirty="0" err="1">
                <a:sym typeface="Symbol" pitchFamily="18" charset="2"/>
              </a:rPr>
              <a:t>phương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pháp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 err="1">
                <a:sym typeface="Symbol" pitchFamily="18" charset="2"/>
              </a:rPr>
              <a:t>Phân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tích</a:t>
            </a:r>
            <a:r>
              <a:rPr lang="en-US" dirty="0">
                <a:sym typeface="Symbol" pitchFamily="18" charset="2"/>
              </a:rPr>
              <a:t> quay </a:t>
            </a:r>
            <a:r>
              <a:rPr lang="en-US" dirty="0" err="1">
                <a:sym typeface="Symbol" pitchFamily="18" charset="2"/>
              </a:rPr>
              <a:t>lui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dirty="0" err="1">
                <a:sym typeface="Symbol" pitchFamily="18" charset="2"/>
              </a:rPr>
              <a:t>trong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quá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trình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xây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dựng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cây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cú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pháp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thực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hiện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thử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lần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lượt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bước</a:t>
            </a:r>
            <a:r>
              <a:rPr lang="en-US" dirty="0">
                <a:sym typeface="Symbol" pitchFamily="18" charset="2"/>
              </a:rPr>
              <a:t> quay </a:t>
            </a:r>
            <a:r>
              <a:rPr lang="en-US" dirty="0" err="1">
                <a:sym typeface="Symbol" pitchFamily="18" charset="2"/>
              </a:rPr>
              <a:t>lại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để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thử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sản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xuất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khác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 err="1">
                <a:sym typeface="Symbol" pitchFamily="18" charset="2"/>
              </a:rPr>
              <a:t>Phân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tích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tất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định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dirty="0" err="1">
                <a:sym typeface="Symbol" pitchFamily="18" charset="2"/>
              </a:rPr>
              <a:t>trong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quá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trình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xây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dựng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cây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cú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pháp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luôn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lựa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chọn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đúng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sản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xuất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cần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dùng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lvl="1"/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smtClean="0"/>
              <a:t>top-down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Input</a:t>
            </a:r>
            <a:r>
              <a:rPr lang="en-US" dirty="0"/>
              <a:t>: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G</a:t>
            </a:r>
            <a:r>
              <a:rPr lang="en-US" dirty="0" smtClean="0"/>
              <a:t>=(</a:t>
            </a:r>
            <a:r>
              <a:rPr lang="el-GR" dirty="0" smtClean="0"/>
              <a:t>Σ</a:t>
            </a:r>
            <a:r>
              <a:rPr lang="en-US" dirty="0" smtClean="0"/>
              <a:t>,∆,P,S),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x</a:t>
            </a:r>
          </a:p>
          <a:p>
            <a:r>
              <a:rPr lang="en-US" b="1" i="1" dirty="0"/>
              <a:t>Output</a:t>
            </a:r>
            <a:r>
              <a:rPr lang="en-US" dirty="0"/>
              <a:t>: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x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x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1, 2, 3…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S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357158" y="1038054"/>
            <a:ext cx="8143932" cy="5715016"/>
            <a:chOff x="678" y="172"/>
            <a:chExt cx="4767" cy="4148"/>
          </a:xfrm>
        </p:grpSpPr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2167" y="172"/>
              <a:ext cx="1530" cy="3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/>
                <a:t>Chương trình nguồn</a:t>
              </a:r>
            </a:p>
          </p:txBody>
        </p:sp>
        <p:sp>
          <p:nvSpPr>
            <p:cNvPr id="72712" name="Text Box 8"/>
            <p:cNvSpPr txBox="1">
              <a:spLocks noChangeArrowheads="1"/>
            </p:cNvSpPr>
            <p:nvPr/>
          </p:nvSpPr>
          <p:spPr bwMode="auto">
            <a:xfrm>
              <a:off x="2167" y="718"/>
              <a:ext cx="1530" cy="3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/>
                <a:t>Phân tích từ vựng</a:t>
              </a:r>
            </a:p>
          </p:txBody>
        </p:sp>
        <p:sp>
          <p:nvSpPr>
            <p:cNvPr id="72713" name="Text Box 9"/>
            <p:cNvSpPr txBox="1">
              <a:spLocks noChangeArrowheads="1"/>
            </p:cNvSpPr>
            <p:nvPr/>
          </p:nvSpPr>
          <p:spPr bwMode="auto">
            <a:xfrm>
              <a:off x="2167" y="1264"/>
              <a:ext cx="1530" cy="32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 dirty="0" err="1"/>
                <a:t>Phân</a:t>
              </a:r>
              <a:r>
                <a:rPr lang="en-US" sz="2000" dirty="0"/>
                <a:t> </a:t>
              </a:r>
              <a:r>
                <a:rPr lang="en-US" sz="2000" dirty="0" err="1"/>
                <a:t>tích</a:t>
              </a:r>
              <a:r>
                <a:rPr lang="en-US" sz="2000" dirty="0"/>
                <a:t> </a:t>
              </a:r>
              <a:r>
                <a:rPr lang="en-US" sz="2000" dirty="0" err="1"/>
                <a:t>cú</a:t>
              </a:r>
              <a:r>
                <a:rPr lang="en-US" sz="2000" dirty="0"/>
                <a:t> </a:t>
              </a:r>
              <a:r>
                <a:rPr lang="en-US" sz="2000" dirty="0" err="1"/>
                <a:t>pháp</a:t>
              </a:r>
              <a:endParaRPr lang="en-US" sz="2000" dirty="0"/>
            </a:p>
          </p:txBody>
        </p:sp>
        <p:sp>
          <p:nvSpPr>
            <p:cNvPr id="72714" name="Text Box 10"/>
            <p:cNvSpPr txBox="1">
              <a:spLocks noChangeArrowheads="1"/>
            </p:cNvSpPr>
            <p:nvPr/>
          </p:nvSpPr>
          <p:spPr bwMode="auto">
            <a:xfrm>
              <a:off x="2167" y="1811"/>
              <a:ext cx="1530" cy="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 dirty="0" err="1"/>
                <a:t>Phân</a:t>
              </a:r>
              <a:r>
                <a:rPr lang="en-US" sz="2000" dirty="0"/>
                <a:t> </a:t>
              </a:r>
              <a:r>
                <a:rPr lang="en-US" sz="2000" dirty="0" err="1"/>
                <a:t>tích</a:t>
              </a:r>
              <a:r>
                <a:rPr lang="en-US" sz="2000" dirty="0"/>
                <a:t> </a:t>
              </a:r>
              <a:r>
                <a:rPr lang="en-US" sz="2000" dirty="0" err="1"/>
                <a:t>ngữ</a:t>
              </a:r>
              <a:r>
                <a:rPr lang="en-US" sz="2000" dirty="0"/>
                <a:t> </a:t>
              </a:r>
              <a:r>
                <a:rPr lang="en-US" sz="2000" dirty="0" err="1"/>
                <a:t>nghĩa</a:t>
              </a:r>
              <a:endParaRPr lang="en-US" sz="2000" dirty="0"/>
            </a:p>
          </p:txBody>
        </p:sp>
        <p:sp>
          <p:nvSpPr>
            <p:cNvPr id="72715" name="Text Box 11"/>
            <p:cNvSpPr txBox="1">
              <a:spLocks noChangeArrowheads="1"/>
            </p:cNvSpPr>
            <p:nvPr/>
          </p:nvSpPr>
          <p:spPr bwMode="auto">
            <a:xfrm>
              <a:off x="2167" y="2356"/>
              <a:ext cx="1530" cy="32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 dirty="0"/>
                <a:t>Sinh </a:t>
              </a:r>
              <a:r>
                <a:rPr lang="en-US" sz="2000" dirty="0" err="1"/>
                <a:t>mã</a:t>
              </a:r>
              <a:r>
                <a:rPr lang="en-US" sz="2000" dirty="0"/>
                <a:t> </a:t>
              </a:r>
              <a:r>
                <a:rPr lang="en-US" sz="2000" dirty="0" err="1"/>
                <a:t>trung</a:t>
              </a:r>
              <a:r>
                <a:rPr lang="en-US" sz="2000" dirty="0"/>
                <a:t> </a:t>
              </a:r>
              <a:r>
                <a:rPr lang="en-US" sz="2000" dirty="0" err="1"/>
                <a:t>gian</a:t>
              </a:r>
              <a:endParaRPr lang="en-US" sz="2000" dirty="0"/>
            </a:p>
          </p:txBody>
        </p:sp>
        <p:sp>
          <p:nvSpPr>
            <p:cNvPr id="72716" name="Text Box 12"/>
            <p:cNvSpPr txBox="1">
              <a:spLocks noChangeArrowheads="1"/>
            </p:cNvSpPr>
            <p:nvPr/>
          </p:nvSpPr>
          <p:spPr bwMode="auto">
            <a:xfrm>
              <a:off x="2167" y="2903"/>
              <a:ext cx="1530" cy="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Tối ưu m</a:t>
              </a:r>
              <a:r>
                <a:rPr lang="en-US" sz="2000"/>
                <a:t>ã</a:t>
              </a:r>
            </a:p>
          </p:txBody>
        </p:sp>
        <p:sp>
          <p:nvSpPr>
            <p:cNvPr id="72717" name="Text Box 13"/>
            <p:cNvSpPr txBox="1">
              <a:spLocks noChangeArrowheads="1"/>
            </p:cNvSpPr>
            <p:nvPr/>
          </p:nvSpPr>
          <p:spPr bwMode="auto">
            <a:xfrm>
              <a:off x="2167" y="3451"/>
              <a:ext cx="1530" cy="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/>
                <a:t>Sinh mã</a:t>
              </a:r>
            </a:p>
          </p:txBody>
        </p:sp>
        <p:sp>
          <p:nvSpPr>
            <p:cNvPr id="72718" name="Text Box 14"/>
            <p:cNvSpPr txBox="1">
              <a:spLocks noChangeArrowheads="1"/>
            </p:cNvSpPr>
            <p:nvPr/>
          </p:nvSpPr>
          <p:spPr bwMode="auto">
            <a:xfrm>
              <a:off x="2167" y="3995"/>
              <a:ext cx="1530" cy="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en-US" sz="2000"/>
                <a:t>Chương trình đích</a:t>
              </a:r>
            </a:p>
          </p:txBody>
        </p:sp>
        <p:cxnSp>
          <p:nvCxnSpPr>
            <p:cNvPr id="72719" name="AutoShape 15"/>
            <p:cNvCxnSpPr>
              <a:cxnSpLocks noChangeShapeType="1"/>
              <a:stCxn id="72712" idx="2"/>
              <a:endCxn id="72713" idx="0"/>
            </p:cNvCxnSpPr>
            <p:nvPr/>
          </p:nvCxnSpPr>
          <p:spPr bwMode="auto">
            <a:xfrm>
              <a:off x="2932" y="1046"/>
              <a:ext cx="1" cy="21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20" name="AutoShape 16"/>
            <p:cNvCxnSpPr>
              <a:cxnSpLocks noChangeShapeType="1"/>
              <a:stCxn id="72713" idx="2"/>
              <a:endCxn id="72714" idx="0"/>
            </p:cNvCxnSpPr>
            <p:nvPr/>
          </p:nvCxnSpPr>
          <p:spPr bwMode="auto">
            <a:xfrm>
              <a:off x="2932" y="1591"/>
              <a:ext cx="1" cy="22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21" name="AutoShape 17"/>
            <p:cNvCxnSpPr>
              <a:cxnSpLocks noChangeShapeType="1"/>
              <a:stCxn id="72714" idx="2"/>
              <a:endCxn id="72715" idx="0"/>
            </p:cNvCxnSpPr>
            <p:nvPr/>
          </p:nvCxnSpPr>
          <p:spPr bwMode="auto">
            <a:xfrm>
              <a:off x="2932" y="2137"/>
              <a:ext cx="1" cy="21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22" name="AutoShape 18"/>
            <p:cNvCxnSpPr>
              <a:cxnSpLocks noChangeShapeType="1"/>
              <a:stCxn id="72715" idx="2"/>
              <a:endCxn id="72716" idx="0"/>
            </p:cNvCxnSpPr>
            <p:nvPr/>
          </p:nvCxnSpPr>
          <p:spPr bwMode="auto">
            <a:xfrm>
              <a:off x="2932" y="2682"/>
              <a:ext cx="1" cy="22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23" name="AutoShape 19"/>
            <p:cNvCxnSpPr>
              <a:cxnSpLocks noChangeShapeType="1"/>
              <a:stCxn id="72716" idx="2"/>
              <a:endCxn id="72717" idx="0"/>
            </p:cNvCxnSpPr>
            <p:nvPr/>
          </p:nvCxnSpPr>
          <p:spPr bwMode="auto">
            <a:xfrm>
              <a:off x="2932" y="3228"/>
              <a:ext cx="1" cy="22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24" name="AutoShape 20"/>
            <p:cNvCxnSpPr>
              <a:cxnSpLocks noChangeShapeType="1"/>
              <a:stCxn id="72717" idx="2"/>
              <a:endCxn id="72718" idx="0"/>
            </p:cNvCxnSpPr>
            <p:nvPr/>
          </p:nvCxnSpPr>
          <p:spPr bwMode="auto">
            <a:xfrm>
              <a:off x="2932" y="3776"/>
              <a:ext cx="1" cy="21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25" name="AutoShape 21"/>
            <p:cNvCxnSpPr>
              <a:cxnSpLocks noChangeShapeType="1"/>
              <a:stCxn id="72711" idx="2"/>
              <a:endCxn id="72712" idx="0"/>
            </p:cNvCxnSpPr>
            <p:nvPr/>
          </p:nvCxnSpPr>
          <p:spPr bwMode="auto">
            <a:xfrm>
              <a:off x="2932" y="499"/>
              <a:ext cx="1" cy="21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2727" name="Text Box 23"/>
            <p:cNvSpPr txBox="1">
              <a:spLocks noChangeArrowheads="1"/>
            </p:cNvSpPr>
            <p:nvPr/>
          </p:nvSpPr>
          <p:spPr bwMode="auto">
            <a:xfrm>
              <a:off x="678" y="1860"/>
              <a:ext cx="983" cy="4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r>
                <a:rPr lang="en-US" sz="2000" dirty="0" err="1"/>
                <a:t>Quản</a:t>
              </a:r>
              <a:r>
                <a:rPr lang="en-US" sz="2000" dirty="0"/>
                <a:t> </a:t>
              </a:r>
              <a:r>
                <a:rPr lang="en-US" sz="2000" dirty="0" err="1"/>
                <a:t>lý</a:t>
              </a:r>
              <a:r>
                <a:rPr lang="en-US" sz="2000" dirty="0"/>
                <a:t> </a:t>
              </a:r>
              <a:r>
                <a:rPr lang="en-US" sz="2000" dirty="0" err="1"/>
                <a:t>bảng</a:t>
              </a:r>
              <a:r>
                <a:rPr lang="en-US" sz="2000" dirty="0"/>
                <a:t> </a:t>
              </a:r>
              <a:r>
                <a:rPr lang="en-US" sz="2000" dirty="0" err="1"/>
                <a:t>ký</a:t>
              </a:r>
              <a:r>
                <a:rPr lang="en-US" sz="2000" dirty="0"/>
                <a:t> </a:t>
              </a:r>
              <a:r>
                <a:rPr lang="en-US" sz="2000" dirty="0" err="1"/>
                <a:t>hiệu</a:t>
              </a:r>
              <a:endParaRPr lang="en-US" sz="2000" dirty="0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4462" y="1920"/>
              <a:ext cx="983" cy="4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r>
                <a:rPr lang="en-US" sz="2000"/>
                <a:t>Xử lý lỗi</a:t>
              </a:r>
            </a:p>
          </p:txBody>
        </p:sp>
        <p:cxnSp>
          <p:nvCxnSpPr>
            <p:cNvPr id="72729" name="AutoShape 25"/>
            <p:cNvCxnSpPr>
              <a:cxnSpLocks noChangeShapeType="1"/>
              <a:stCxn id="72727" idx="3"/>
              <a:endCxn id="72712" idx="1"/>
            </p:cNvCxnSpPr>
            <p:nvPr/>
          </p:nvCxnSpPr>
          <p:spPr bwMode="auto">
            <a:xfrm flipV="1">
              <a:off x="1661" y="882"/>
              <a:ext cx="506" cy="119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0" name="AutoShape 26"/>
            <p:cNvCxnSpPr>
              <a:cxnSpLocks noChangeShapeType="1"/>
              <a:stCxn id="72727" idx="3"/>
              <a:endCxn id="72713" idx="1"/>
            </p:cNvCxnSpPr>
            <p:nvPr/>
          </p:nvCxnSpPr>
          <p:spPr bwMode="auto">
            <a:xfrm flipV="1">
              <a:off x="1661" y="1428"/>
              <a:ext cx="506" cy="6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1" name="AutoShape 27"/>
            <p:cNvCxnSpPr>
              <a:cxnSpLocks noChangeShapeType="1"/>
              <a:stCxn id="72727" idx="3"/>
              <a:endCxn id="72714" idx="1"/>
            </p:cNvCxnSpPr>
            <p:nvPr/>
          </p:nvCxnSpPr>
          <p:spPr bwMode="auto">
            <a:xfrm flipV="1">
              <a:off x="1661" y="1974"/>
              <a:ext cx="506" cy="10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2" name="AutoShape 28"/>
            <p:cNvCxnSpPr>
              <a:cxnSpLocks noChangeShapeType="1"/>
              <a:stCxn id="72727" idx="3"/>
              <a:endCxn id="72715" idx="1"/>
            </p:cNvCxnSpPr>
            <p:nvPr/>
          </p:nvCxnSpPr>
          <p:spPr bwMode="auto">
            <a:xfrm>
              <a:off x="1661" y="2079"/>
              <a:ext cx="506" cy="4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3" name="AutoShape 29"/>
            <p:cNvCxnSpPr>
              <a:cxnSpLocks noChangeShapeType="1"/>
              <a:stCxn id="72727" idx="3"/>
              <a:endCxn id="72716" idx="1"/>
            </p:cNvCxnSpPr>
            <p:nvPr/>
          </p:nvCxnSpPr>
          <p:spPr bwMode="auto">
            <a:xfrm>
              <a:off x="1661" y="2079"/>
              <a:ext cx="506" cy="98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4" name="AutoShape 30"/>
            <p:cNvCxnSpPr>
              <a:cxnSpLocks noChangeShapeType="1"/>
              <a:stCxn id="72727" idx="3"/>
              <a:endCxn id="72717" idx="1"/>
            </p:cNvCxnSpPr>
            <p:nvPr/>
          </p:nvCxnSpPr>
          <p:spPr bwMode="auto">
            <a:xfrm>
              <a:off x="1661" y="2079"/>
              <a:ext cx="506" cy="15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5" name="AutoShape 31"/>
            <p:cNvCxnSpPr>
              <a:cxnSpLocks noChangeShapeType="1"/>
              <a:stCxn id="72728" idx="1"/>
              <a:endCxn id="72712" idx="3"/>
            </p:cNvCxnSpPr>
            <p:nvPr/>
          </p:nvCxnSpPr>
          <p:spPr bwMode="auto">
            <a:xfrm flipH="1" flipV="1">
              <a:off x="3697" y="882"/>
              <a:ext cx="765" cy="125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6" name="AutoShape 32"/>
            <p:cNvCxnSpPr>
              <a:cxnSpLocks noChangeShapeType="1"/>
              <a:stCxn id="72728" idx="1"/>
              <a:endCxn id="72713" idx="3"/>
            </p:cNvCxnSpPr>
            <p:nvPr/>
          </p:nvCxnSpPr>
          <p:spPr bwMode="auto">
            <a:xfrm flipH="1" flipV="1">
              <a:off x="3697" y="1428"/>
              <a:ext cx="765" cy="71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7" name="AutoShape 33"/>
            <p:cNvCxnSpPr>
              <a:cxnSpLocks noChangeShapeType="1"/>
              <a:stCxn id="72728" idx="1"/>
              <a:endCxn id="72714" idx="3"/>
            </p:cNvCxnSpPr>
            <p:nvPr/>
          </p:nvCxnSpPr>
          <p:spPr bwMode="auto">
            <a:xfrm flipH="1" flipV="1">
              <a:off x="3697" y="1974"/>
              <a:ext cx="765" cy="16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8" name="AutoShape 34"/>
            <p:cNvCxnSpPr>
              <a:cxnSpLocks noChangeShapeType="1"/>
              <a:stCxn id="72728" idx="1"/>
              <a:endCxn id="72715" idx="3"/>
            </p:cNvCxnSpPr>
            <p:nvPr/>
          </p:nvCxnSpPr>
          <p:spPr bwMode="auto">
            <a:xfrm flipH="1">
              <a:off x="3697" y="2138"/>
              <a:ext cx="765" cy="38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39" name="AutoShape 35"/>
            <p:cNvCxnSpPr>
              <a:cxnSpLocks noChangeShapeType="1"/>
              <a:stCxn id="72728" idx="1"/>
              <a:endCxn id="72716" idx="3"/>
            </p:cNvCxnSpPr>
            <p:nvPr/>
          </p:nvCxnSpPr>
          <p:spPr bwMode="auto">
            <a:xfrm flipH="1">
              <a:off x="3697" y="2138"/>
              <a:ext cx="765" cy="92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40" name="AutoShape 36"/>
            <p:cNvCxnSpPr>
              <a:cxnSpLocks noChangeShapeType="1"/>
              <a:stCxn id="72728" idx="1"/>
              <a:endCxn id="72717" idx="3"/>
            </p:cNvCxnSpPr>
            <p:nvPr/>
          </p:nvCxnSpPr>
          <p:spPr bwMode="auto">
            <a:xfrm flipH="1">
              <a:off x="3697" y="2138"/>
              <a:ext cx="765" cy="147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smtClean="0"/>
              <a:t>top-down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2:</a:t>
            </a:r>
          </a:p>
          <a:p>
            <a:pPr lvl="1"/>
            <a:r>
              <a:rPr lang="en-US"/>
              <a:t>Nếu nút hoạt động là một kí hiệu không kết thúc A:</a:t>
            </a:r>
          </a:p>
          <a:p>
            <a:pPr lvl="2"/>
            <a:r>
              <a:rPr lang="en-US"/>
              <a:t>Chọn sản xuất đầu tiên có A làm vế trái để tạo ra k con trực tiếp của A (A</a:t>
            </a:r>
            <a:r>
              <a:rPr lang="en-US">
                <a:sym typeface="Symbol" pitchFamily="18" charset="2"/>
              </a:rPr>
              <a:t>X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X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…X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/>
              <a:t>), sau đó lấy </a:t>
            </a:r>
            <a:r>
              <a:rPr lang="en-US">
                <a:sym typeface="Symbol" pitchFamily="18" charset="2"/>
              </a:rPr>
              <a:t>X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/>
              <a:t> làm nút hoạt động.</a:t>
            </a:r>
          </a:p>
          <a:p>
            <a:pPr lvl="2"/>
            <a:r>
              <a:rPr lang="en-US"/>
              <a:t>Nếu k = 0 (A</a:t>
            </a:r>
            <a:r>
              <a:rPr lang="en-US">
                <a:sym typeface="Symbol" pitchFamily="18" charset="2"/>
              </a:rPr>
              <a:t></a:t>
            </a:r>
            <a:r>
              <a:rPr lang="en-US"/>
              <a:t>) thì nút hoạt động là nút bên phải của A trên cây.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smtClean="0"/>
              <a:t>top-down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2:</a:t>
            </a:r>
          </a:p>
          <a:p>
            <a:pPr lvl="1"/>
            <a:r>
              <a:rPr lang="en-US"/>
              <a:t>Nếu nút hoạt động là kí hiệu kết thúc a thì sẽ so sánh a với kí hiệu cần phân tích:</a:t>
            </a:r>
          </a:p>
          <a:p>
            <a:pPr lvl="2"/>
            <a:r>
              <a:rPr lang="en-US"/>
              <a:t>Trùng nhau: </a:t>
            </a:r>
            <a:r>
              <a:rPr lang="en-US" i="1"/>
              <a:t>nút hoạt động</a:t>
            </a:r>
            <a:r>
              <a:rPr lang="en-US"/>
              <a:t> là nút bên phải của a trên cây và </a:t>
            </a:r>
            <a:r>
              <a:rPr lang="en-US" i="1"/>
              <a:t>kí hiệu cần phân tích</a:t>
            </a:r>
            <a:r>
              <a:rPr lang="en-US"/>
              <a:t> là kí hiệu tiếp theo trên xâu vào.</a:t>
            </a:r>
          </a:p>
          <a:p>
            <a:pPr lvl="2"/>
            <a:r>
              <a:rPr lang="en-US"/>
              <a:t>Không trùng: quay lại 1 bước để thử một sản xuất khác. Nếu tất cả sản xuất đã được thử thì quay lại bước trước đó.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smtClean="0"/>
              <a:t>top-down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Quá trình dừng lại khi:</a:t>
            </a:r>
          </a:p>
          <a:p>
            <a:pPr lvl="1"/>
            <a:r>
              <a:rPr lang="en-US"/>
              <a:t>Tạo ra cây suy dẫn cho xâu vào</a:t>
            </a:r>
          </a:p>
          <a:p>
            <a:pPr lvl="1"/>
            <a:r>
              <a:rPr lang="en-US"/>
              <a:t>Thử hết khả năng nhưng không xây dựng lên cây suy dẫn. Tức là xâu không được đoán nhận</a:t>
            </a:r>
          </a:p>
          <a:p>
            <a:r>
              <a:rPr lang="en-US"/>
              <a:t>Điều kiện dừng: văn phạm không có đệ qui trái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smtClean="0"/>
              <a:t>top-down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Ví dụ: Cho văn phạm sau</a:t>
            </a:r>
          </a:p>
          <a:p>
            <a:pPr lvl="1"/>
            <a:r>
              <a:rPr lang="en-US"/>
              <a:t>S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cAd</a:t>
            </a:r>
          </a:p>
          <a:p>
            <a:pPr lvl="1"/>
            <a:r>
              <a:rPr lang="en-US"/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ab | a</a:t>
            </a:r>
          </a:p>
          <a:p>
            <a:r>
              <a:rPr lang="en-US"/>
              <a:t>Xâu vào là cad</a:t>
            </a:r>
          </a:p>
          <a:p>
            <a:r>
              <a:rPr lang="en-US"/>
              <a:t>Đánh số sản xuất:</a:t>
            </a:r>
          </a:p>
          <a:p>
            <a:pPr lvl="1"/>
            <a:r>
              <a:rPr lang="en-US"/>
              <a:t>(1) : S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cAd		</a:t>
            </a:r>
          </a:p>
          <a:p>
            <a:pPr lvl="1"/>
            <a:r>
              <a:rPr lang="en-US"/>
              <a:t>(2) : 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ab</a:t>
            </a:r>
          </a:p>
          <a:p>
            <a:pPr lvl="1"/>
            <a:r>
              <a:rPr lang="en-US"/>
              <a:t>(3) : 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smtClean="0"/>
              <a:t>top-down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0325"/>
            <a:ext cx="8229600" cy="790575"/>
          </a:xfrm>
        </p:spPr>
        <p:txBody>
          <a:bodyPr/>
          <a:lstStyle/>
          <a:p>
            <a:r>
              <a:rPr lang="en-US"/>
              <a:t>Quá trình phân tích top-down</a:t>
            </a:r>
          </a:p>
        </p:txBody>
      </p:sp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20900"/>
            <a:ext cx="8534400" cy="418306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43808" y="3040494"/>
            <a:ext cx="648072" cy="21602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71800" y="291767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smtClean="0"/>
              <a:t>top-down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640960" cy="5233784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: </a:t>
            </a:r>
            <a:r>
              <a:rPr lang="en-US" dirty="0"/>
              <a:t>Cho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/>
              <a:t>S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sym typeface="Symbol" pitchFamily="18" charset="2"/>
              </a:rPr>
              <a:t>aSbS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S 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sym typeface="Symbol" pitchFamily="18" charset="2"/>
              </a:rPr>
              <a:t>aS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S  c</a:t>
            </a:r>
            <a:endParaRPr lang="en-US" dirty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top-down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chemeClr val="tx1"/>
                </a:solidFill>
              </a:rPr>
              <a:t>aacbc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Phân tích bottom-up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Đây là phương pháp gạt thu gọn (shift Reduce Parsing).</a:t>
            </a:r>
          </a:p>
          <a:p>
            <a:r>
              <a:rPr lang="en-US"/>
              <a:t>Sử dụng Stack S dùng để chứa kí hiệu của văn phạm cần phân tích. </a:t>
            </a:r>
          </a:p>
          <a:p>
            <a:r>
              <a:rPr lang="en-US"/>
              <a:t>Mỗi bước thực hiện một trong hai hành động </a:t>
            </a:r>
            <a:r>
              <a:rPr lang="en-US" b="1"/>
              <a:t>gạt</a:t>
            </a:r>
            <a:r>
              <a:rPr lang="en-US"/>
              <a:t> hoặc </a:t>
            </a:r>
            <a:r>
              <a:rPr lang="en-US" b="1"/>
              <a:t>thu gọn</a:t>
            </a:r>
            <a:r>
              <a:rPr lang="en-US"/>
              <a:t>. Luôn thử thu gọn trước khi gạt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Phân tích bottom-up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Input: Văn phạm G không có </a:t>
            </a:r>
            <a:r>
              <a:rPr lang="en-US">
                <a:sym typeface="Symbol" pitchFamily="18" charset="2"/>
              </a:rPr>
              <a:t></a:t>
            </a:r>
            <a:r>
              <a:rPr lang="en-US"/>
              <a:t>-sản xuất và 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  A </a:t>
            </a:r>
            <a:r>
              <a:rPr lang="en-US">
                <a:sym typeface="Symbol" pitchFamily="18" charset="2"/>
              </a:rPr>
              <a:t></a:t>
            </a:r>
            <a:r>
              <a:rPr lang="en-US" baseline="30000"/>
              <a:t>+</a:t>
            </a:r>
            <a:r>
              <a:rPr lang="en-US"/>
              <a:t> A, xâu vào x</a:t>
            </a:r>
          </a:p>
          <a:p>
            <a:r>
              <a:rPr lang="en-US"/>
              <a:t>Output: x có được đoán nhận hay không?</a:t>
            </a:r>
          </a:p>
          <a:p>
            <a:r>
              <a:rPr lang="en-US"/>
              <a:t>Thuật toán:</a:t>
            </a:r>
          </a:p>
          <a:p>
            <a:pPr lvl="1"/>
            <a:r>
              <a:rPr lang="en-US"/>
              <a:t>Bước 1: Gạt ký tự đầu tiên của xâu x vào Stack S</a:t>
            </a:r>
          </a:p>
          <a:p>
            <a:pPr lvl="1"/>
            <a:r>
              <a:rPr lang="en-US"/>
              <a:t>Bước 2: Lặp</a:t>
            </a:r>
          </a:p>
          <a:p>
            <a:pPr lvl="2"/>
            <a:r>
              <a:rPr lang="en-US"/>
              <a:t>Xét mọi xâu </a:t>
            </a:r>
            <a:r>
              <a:rPr lang="en-US">
                <a:sym typeface="Symbol" pitchFamily="18" charset="2"/>
              </a:rPr>
              <a:t></a:t>
            </a:r>
            <a:r>
              <a:rPr lang="en-US"/>
              <a:t> có thể trên đỉnh Stack. Ví dụ: Stack có abcd </a:t>
            </a:r>
            <a:r>
              <a:rPr lang="en-US">
                <a:sym typeface="Symbol" pitchFamily="18" charset="2"/>
              </a:rPr>
              <a:t></a:t>
            </a:r>
            <a:r>
              <a:rPr lang="en-US"/>
              <a:t>  d, cd, bcd, abcd.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Phân tích bottom-up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Nếu tồn tại 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</a:t>
            </a:r>
            <a:r>
              <a:rPr lang="en-US"/>
              <a:t> thì thực hiện thu gọn:</a:t>
            </a:r>
          </a:p>
          <a:p>
            <a:pPr lvl="2"/>
            <a:r>
              <a:rPr lang="en-US"/>
              <a:t>Lấy tất cả các ký hiệu của xâu </a:t>
            </a:r>
            <a:r>
              <a:rPr lang="en-US">
                <a:sym typeface="Symbol" pitchFamily="18" charset="2"/>
              </a:rPr>
              <a:t></a:t>
            </a:r>
            <a:r>
              <a:rPr lang="en-US"/>
              <a:t> trong Stack.</a:t>
            </a:r>
          </a:p>
          <a:p>
            <a:pPr lvl="2"/>
            <a:r>
              <a:rPr lang="en-US"/>
              <a:t>Đẩy ký hiệu A vào Stack.</a:t>
            </a:r>
          </a:p>
          <a:p>
            <a:pPr lvl="2"/>
            <a:r>
              <a:rPr lang="en-US"/>
              <a:t>Trong trường hợp có nhiều xâu </a:t>
            </a:r>
            <a:r>
              <a:rPr lang="en-US">
                <a:sym typeface="Symbol" pitchFamily="18" charset="2"/>
              </a:rPr>
              <a:t></a:t>
            </a:r>
            <a:r>
              <a:rPr lang="en-US"/>
              <a:t> cùng thỏa mãn thì đánh số để thử lần lượt.</a:t>
            </a:r>
          </a:p>
          <a:p>
            <a:pPr lvl="1"/>
            <a:r>
              <a:rPr lang="en-US"/>
              <a:t>Nếu không thể thu gọn thì gạt ký hiệu tiếp theo trên xâu vào x vào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Phân tích bottom-up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Nếu đã gạt hết ký hiệu trên x mà trong Stack không phải còn S thì quay lui lại địa chỉ sau cùng mà ở đó đã tiến hành thu gọn (khôi phục hiện trạng xâu vào, Stack tại thời điểm trước khi thu gọn)</a:t>
            </a:r>
          </a:p>
          <a:p>
            <a:r>
              <a:rPr lang="en-US"/>
              <a:t>Nếu còn một thu gọn nào khác có thể thì sẽ tiến hành thử theo thu gọn đó.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logic)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NNLT,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hay </a:t>
            </a:r>
            <a:r>
              <a:rPr lang="en-US" dirty="0" err="1"/>
              <a:t>chưa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Phân tích bottom-up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Thuật toán dừng khi đã gạt hết các ký hiệu trên xâu vào và trong Stack chỉ có một ký hiệu S. Khi đó ta kết luận xâu vào x được đoán nhận.</a:t>
            </a:r>
          </a:p>
          <a:p>
            <a:r>
              <a:rPr lang="en-US"/>
              <a:t>Ngược lại, khi thử hết các trường hợp mà trong Stack không chứa chỉ S thì kết luận xâu x không được đoán nhận.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Phân tích bottom-up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Ví dụ: Cho văn phạm</a:t>
            </a:r>
          </a:p>
          <a:p>
            <a:pPr lvl="1"/>
            <a:r>
              <a:rPr lang="en-US"/>
              <a:t>S </a:t>
            </a:r>
            <a:r>
              <a:rPr lang="en-US">
                <a:sym typeface="Symbol" pitchFamily="18" charset="2"/>
              </a:rPr>
              <a:t> aABe</a:t>
            </a:r>
          </a:p>
          <a:p>
            <a:pPr lvl="1"/>
            <a:r>
              <a:rPr lang="en-US">
                <a:sym typeface="Symbol" pitchFamily="18" charset="2"/>
              </a:rPr>
              <a:t>A  Abc | b</a:t>
            </a:r>
          </a:p>
          <a:p>
            <a:pPr lvl="1"/>
            <a:r>
              <a:rPr lang="en-US">
                <a:sym typeface="Symbol" pitchFamily="18" charset="2"/>
              </a:rPr>
              <a:t>B  d</a:t>
            </a:r>
          </a:p>
          <a:p>
            <a:r>
              <a:rPr lang="en-US">
                <a:sym typeface="Symbol" pitchFamily="18" charset="2"/>
              </a:rPr>
              <a:t>Xâu vào: abbcde</a:t>
            </a:r>
          </a:p>
          <a:p>
            <a:endParaRPr lang="en-US">
              <a:sym typeface="Symbol" pitchFamily="18" charset="2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7467600" cy="6388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logic)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Pascal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khuyết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00FF"/>
                </a:solidFill>
              </a:rPr>
              <a:t>If</a:t>
            </a:r>
            <a:r>
              <a:rPr lang="en-US" dirty="0"/>
              <a:t> &lt;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then</a:t>
            </a:r>
            <a:r>
              <a:rPr lang="en-US" dirty="0"/>
              <a:t> &lt;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a &gt; b then a := b 	</a:t>
            </a:r>
            <a:r>
              <a:rPr lang="en-US" dirty="0">
                <a:sym typeface="Symbol" pitchFamily="18" charset="2"/>
              </a:rPr>
              <a:t>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đúng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cú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pháp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If a := b then a &gt; b	 </a:t>
            </a:r>
            <a:r>
              <a:rPr lang="en-US" dirty="0" err="1">
                <a:sym typeface="Wingdings" pitchFamily="2" charset="2"/>
              </a:rPr>
              <a:t>sai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cú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pháp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cú pháp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0" y="1295400"/>
            <a:ext cx="350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r>
              <a:rPr lang="en-US" dirty="0"/>
              <a:t> (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)</a:t>
            </a:r>
          </a:p>
          <a:p>
            <a:pPr algn="l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 (a == 0) min = a;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3429000" y="1447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7162800" y="144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638800" y="1600200"/>
            <a:ext cx="3048000" cy="3762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Phân tích từ vựng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7162800" y="1981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638800" y="3200400"/>
            <a:ext cx="3048000" cy="404813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Phân tích cú pháp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7162800" y="3581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638800" y="4724400"/>
            <a:ext cx="3048000" cy="3762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Phân tích ngữ nghĩa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57200" y="31242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828800" y="3048000"/>
            <a:ext cx="3429000" cy="1692275"/>
            <a:chOff x="1152" y="1920"/>
            <a:chExt cx="2160" cy="1066"/>
          </a:xfrm>
        </p:grpSpPr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2112" y="192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</a:rPr>
                <a:t>if</a:t>
              </a:r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 flipH="1">
              <a:off x="1632" y="211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>
              <a:off x="1632" y="254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>
              <a:off x="2352" y="2112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Text Box 44"/>
            <p:cNvSpPr txBox="1">
              <a:spLocks noChangeArrowheads="1"/>
            </p:cNvSpPr>
            <p:nvPr/>
          </p:nvSpPr>
          <p:spPr bwMode="auto">
            <a:xfrm>
              <a:off x="1440" y="230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</a:rPr>
                <a:t>==</a:t>
              </a:r>
            </a:p>
          </p:txBody>
        </p:sp>
        <p:sp>
          <p:nvSpPr>
            <p:cNvPr id="8237" name="Text Box 45"/>
            <p:cNvSpPr txBox="1">
              <a:spLocks noChangeArrowheads="1"/>
            </p:cNvSpPr>
            <p:nvPr/>
          </p:nvSpPr>
          <p:spPr bwMode="auto">
            <a:xfrm>
              <a:off x="2208" y="23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</a:rPr>
                <a:t>=</a:t>
              </a:r>
            </a:p>
          </p:txBody>
        </p:sp>
        <p:sp>
          <p:nvSpPr>
            <p:cNvPr id="8238" name="Text Box 46"/>
            <p:cNvSpPr txBox="1">
              <a:spLocks noChangeArrowheads="1"/>
            </p:cNvSpPr>
            <p:nvPr/>
          </p:nvSpPr>
          <p:spPr bwMode="auto">
            <a:xfrm>
              <a:off x="3024" y="23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</a:rPr>
                <a:t>;</a:t>
              </a:r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 flipH="1">
              <a:off x="1248" y="254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>
              <a:off x="2256" y="21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49"/>
            <p:cNvSpPr>
              <a:spLocks noChangeShapeType="1"/>
            </p:cNvSpPr>
            <p:nvPr/>
          </p:nvSpPr>
          <p:spPr bwMode="auto">
            <a:xfrm flipH="1">
              <a:off x="2112" y="254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Text Box 50"/>
            <p:cNvSpPr txBox="1">
              <a:spLocks noChangeArrowheads="1"/>
            </p:cNvSpPr>
            <p:nvPr/>
          </p:nvSpPr>
          <p:spPr bwMode="auto">
            <a:xfrm>
              <a:off x="1152" y="2736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8243" name="Text Box 51"/>
            <p:cNvSpPr txBox="1">
              <a:spLocks noChangeArrowheads="1"/>
            </p:cNvSpPr>
            <p:nvPr/>
          </p:nvSpPr>
          <p:spPr bwMode="auto">
            <a:xfrm>
              <a:off x="1680" y="2736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8244" name="Text Box 52"/>
            <p:cNvSpPr txBox="1">
              <a:spLocks noChangeArrowheads="1"/>
            </p:cNvSpPr>
            <p:nvPr/>
          </p:nvSpPr>
          <p:spPr bwMode="auto">
            <a:xfrm>
              <a:off x="1920" y="273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</a:rPr>
                <a:t>min</a:t>
              </a:r>
            </a:p>
          </p:txBody>
        </p:sp>
        <p:sp>
          <p:nvSpPr>
            <p:cNvPr id="8245" name="Text Box 53"/>
            <p:cNvSpPr txBox="1">
              <a:spLocks noChangeArrowheads="1"/>
            </p:cNvSpPr>
            <p:nvPr/>
          </p:nvSpPr>
          <p:spPr bwMode="auto">
            <a:xfrm>
              <a:off x="2448" y="2736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2352" y="254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72" name="Line 80"/>
          <p:cNvSpPr>
            <a:spLocks noChangeShapeType="1"/>
          </p:cNvSpPr>
          <p:nvPr/>
        </p:nvSpPr>
        <p:spPr bwMode="auto">
          <a:xfrm>
            <a:off x="71628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3" name="Line 81"/>
          <p:cNvSpPr>
            <a:spLocks noChangeShapeType="1"/>
          </p:cNvSpPr>
          <p:nvPr/>
        </p:nvSpPr>
        <p:spPr bwMode="auto">
          <a:xfrm flipH="1">
            <a:off x="5181600" y="4191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4" name="Line 82"/>
          <p:cNvSpPr>
            <a:spLocks noChangeShapeType="1"/>
          </p:cNvSpPr>
          <p:nvPr/>
        </p:nvSpPr>
        <p:spPr bwMode="auto">
          <a:xfrm>
            <a:off x="7162800" y="510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6" name="Text Box 84"/>
          <p:cNvSpPr txBox="1">
            <a:spLocks noChangeArrowheads="1"/>
          </p:cNvSpPr>
          <p:nvPr/>
        </p:nvSpPr>
        <p:spPr bwMode="auto">
          <a:xfrm>
            <a:off x="457200" y="2057400"/>
            <a:ext cx="3614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(token)</a:t>
            </a:r>
          </a:p>
        </p:txBody>
      </p:sp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533400" y="2643182"/>
          <a:ext cx="5346700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Id:a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==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Id:min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Id:a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1" name="Line 109"/>
          <p:cNvSpPr>
            <a:spLocks noChangeShapeType="1"/>
          </p:cNvSpPr>
          <p:nvPr/>
        </p:nvSpPr>
        <p:spPr bwMode="auto">
          <a:xfrm>
            <a:off x="7162800" y="1981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2" name="Line 110"/>
          <p:cNvSpPr>
            <a:spLocks noChangeShapeType="1"/>
          </p:cNvSpPr>
          <p:nvPr/>
        </p:nvSpPr>
        <p:spPr bwMode="auto">
          <a:xfrm flipH="1">
            <a:off x="5943600" y="282751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cú pháp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/>
              <a:t>Kiểm tra tính đúng đắn về cú pháp của chương trình nguồn</a:t>
            </a:r>
          </a:p>
          <a:p>
            <a:r>
              <a:rPr lang="en-US"/>
              <a:t>Xác định chức năng của các thành phần trong chương trình nguồn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57200" y="3733800"/>
            <a:ext cx="3328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</a:rPr>
              <a:t>I gave him the book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191000" y="3505200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câu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140075" y="3849688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454275" y="43068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chủ ngữ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435475" y="38496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054475" y="43068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vị ngữ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664075" y="38496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121275" y="4306888"/>
            <a:ext cx="180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bổ ngữ trực tiếp</a:t>
            </a: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968875" y="3849688"/>
            <a:ext cx="2895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102475" y="4306888"/>
            <a:ext cx="183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bổ ngữ gián tiếp</a:t>
            </a: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7864475" y="4687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178675" y="4992688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cụm danh từ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7026275" y="5334000"/>
            <a:ext cx="82232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400800" y="56388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quán từ</a:t>
            </a: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8001000" y="5334000"/>
            <a:ext cx="39687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7940675" y="56388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danh từ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30480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2943225" y="5029200"/>
            <a:ext cx="304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442595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4114800" y="5029200"/>
            <a:ext cx="782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FF"/>
                </a:solidFill>
              </a:rPr>
              <a:t>gave</a:t>
            </a: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587375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5562600" y="5029200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FF"/>
                </a:solidFill>
              </a:rPr>
              <a:t>him</a:t>
            </a: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6875463" y="596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6564313" y="6350000"/>
            <a:ext cx="595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FF"/>
                </a:solidFill>
              </a:rPr>
              <a:t>the</a:t>
            </a: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8464550" y="596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8153400" y="6350000"/>
            <a:ext cx="8354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FF"/>
                </a:solidFill>
              </a:rPr>
              <a:t>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cú pháp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Input: Dãy các từ tố</a:t>
            </a:r>
          </a:p>
          <a:p>
            <a:r>
              <a:rPr lang="en-US"/>
              <a:t>Output: Cây cú pháp</a:t>
            </a:r>
          </a:p>
          <a:p>
            <a:r>
              <a:rPr lang="en-US"/>
              <a:t>Cài đặt: </a:t>
            </a:r>
          </a:p>
          <a:p>
            <a:pPr lvl="1"/>
            <a:r>
              <a:rPr lang="en-US"/>
              <a:t>Duyệt qua dãy các từ tố</a:t>
            </a:r>
          </a:p>
          <a:p>
            <a:pPr lvl="1"/>
            <a:r>
              <a:rPr lang="en-US"/>
              <a:t>Xây dựng cây cú pháp</a:t>
            </a:r>
          </a:p>
          <a:p>
            <a:pPr lvl="1"/>
            <a:r>
              <a:rPr lang="en-US"/>
              <a:t>Loại bỏ các cú pháp thừa trong cây cú pháp</a:t>
            </a:r>
          </a:p>
          <a:p>
            <a:pPr lvl="1">
              <a:buFontTx/>
              <a:buNone/>
            </a:pPr>
            <a:r>
              <a:rPr lang="en-US"/>
              <a:t>VD: a+b </a:t>
            </a:r>
            <a:r>
              <a:rPr lang="en-US">
                <a:sym typeface="Symbol" pitchFamily="18" charset="2"/>
              </a:rPr>
              <a:t> (a)+(b)  ((a)+((b)))</a:t>
            </a:r>
            <a:endParaRPr lang="en-US">
              <a:cs typeface="Arial" charset="0"/>
              <a:sym typeface="Symbol" pitchFamily="18" charset="2"/>
            </a:endParaRPr>
          </a:p>
          <a:p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689725" y="506571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bin_op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6019800" y="5486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867400" y="57912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+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70866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934200" y="5791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7315200" y="5486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924800" y="5791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cú pháp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Phân tích cú pháp không làm tất cả mọi công đoạn của chương trình dịch</a:t>
            </a:r>
          </a:p>
          <a:p>
            <a:r>
              <a:rPr lang="en-US"/>
              <a:t>Ví dụ: kiểm tra kiểu, khai báo biến, khởi tạo biến</a:t>
            </a:r>
          </a:p>
          <a:p>
            <a:r>
              <a:rPr lang="en-US"/>
              <a:t>Để lại cho phần phân tích ngữ nghĩa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 CFG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: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tố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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ym typeface="Symbol" pitchFamily="18" charset="2"/>
              </a:rPr>
              <a:t>Kí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hiệu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không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kết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thúc</a:t>
            </a:r>
            <a:r>
              <a:rPr lang="en-US" sz="2800" dirty="0">
                <a:sym typeface="Symbol" pitchFamily="18" charset="2"/>
              </a:rPr>
              <a:t>: </a:t>
            </a:r>
            <a:r>
              <a:rPr lang="en-US" sz="2800" dirty="0" err="1">
                <a:sym typeface="Symbol" pitchFamily="18" charset="2"/>
              </a:rPr>
              <a:t>Các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biến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cú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pháp</a:t>
            </a: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ym typeface="Symbol" pitchFamily="18" charset="2"/>
              </a:rPr>
              <a:t>Kí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hiệu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bắt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đầu</a:t>
            </a:r>
            <a:r>
              <a:rPr lang="en-US" sz="2800" dirty="0">
                <a:sym typeface="Symbol" pitchFamily="18" charset="2"/>
              </a:rPr>
              <a:t>: S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ym typeface="Symbol" pitchFamily="18" charset="2"/>
              </a:rPr>
              <a:t>Các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sản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xuất</a:t>
            </a:r>
            <a:r>
              <a:rPr lang="en-US" sz="2800" dirty="0">
                <a:sym typeface="Symbol" pitchFamily="18" charset="2"/>
              </a:rPr>
              <a:t>: 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S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(S)S</a:t>
            </a:r>
            <a:endParaRPr lang="en-US" sz="2800" dirty="0">
              <a:solidFill>
                <a:srgbClr val="0000FF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>
                <a:sym typeface="Symbol" pitchFamily="18" charset="2"/>
              </a:rPr>
              <a:t>Chỉ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ra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cách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phát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triển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các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kí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hiệu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không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kết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thúc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thành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các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xâu</a:t>
            </a:r>
            <a:endParaRPr 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>
                <a:sym typeface="Symbol" pitchFamily="18" charset="2"/>
              </a:rPr>
              <a:t>Vế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trái</a:t>
            </a:r>
            <a:r>
              <a:rPr lang="en-US" sz="2400" dirty="0">
                <a:sym typeface="Symbol" pitchFamily="18" charset="2"/>
              </a:rPr>
              <a:t>: </a:t>
            </a:r>
            <a:r>
              <a:rPr lang="en-US" sz="2400" dirty="0" err="1">
                <a:sym typeface="Symbol" pitchFamily="18" charset="2"/>
              </a:rPr>
              <a:t>kí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hiệu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không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kết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thúc</a:t>
            </a:r>
            <a:endParaRPr 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>
                <a:sym typeface="Symbol" pitchFamily="18" charset="2"/>
              </a:rPr>
              <a:t>Vế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phải</a:t>
            </a:r>
            <a:r>
              <a:rPr lang="en-US" sz="2400" dirty="0">
                <a:sym typeface="Symbol" pitchFamily="18" charset="2"/>
              </a:rPr>
              <a:t>: </a:t>
            </a:r>
            <a:r>
              <a:rPr lang="en-US" sz="2400" dirty="0" err="1">
                <a:sym typeface="Symbol" pitchFamily="18" charset="2"/>
              </a:rPr>
              <a:t>xâu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gồm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kí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hiệu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kết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thúc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và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không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kết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thúc</a:t>
            </a: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ym typeface="Symbol" pitchFamily="18" charset="2"/>
              </a:rPr>
              <a:t>Có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thể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gộp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nhiều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sản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xuất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có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chung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vế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trái</a:t>
            </a:r>
            <a:endParaRPr lang="en-US" sz="2800" dirty="0">
              <a:sym typeface="Symbol" pitchFamily="18" charset="2"/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S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(S)S |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563&quot;/&gt;&lt;/object&gt;&lt;object type=&quot;3&quot; unique_id=&quot;10005&quot;&gt;&lt;property id=&quot;20148&quot; value=&quot;5&quot;/&gt;&lt;property id=&quot;20300&quot; value=&quot;Slide 2 - &amp;quot;Nội dung chính&amp;quot;&quot;/&gt;&lt;property id=&quot;20307&quot; value=&quot;564&quot;/&gt;&lt;/object&gt;&lt;object type=&quot;3&quot; unique_id=&quot;10006&quot;&gt;&lt;property id=&quot;20148&quot; value=&quot;5&quot;/&gt;&lt;property id=&quot;20300&quot; value=&quot;Slide 3&quot;/&gt;&lt;property id=&quot;20307&quot; value=&quot;590&quot;/&gt;&lt;/object&gt;&lt;object type=&quot;3&quot; unique_id=&quot;10007&quot;&gt;&lt;property id=&quot;20148&quot; value=&quot;5&quot;/&gt;&lt;property id=&quot;20300&quot; value=&quot;Slide 4 - &amp;quot;2.a. Cấu trúc tĩnh (cấu trúc logic)&amp;quot;&quot;/&gt;&lt;property id=&quot;20307&quot; value=&quot;591&quot;/&gt;&lt;/object&gt;&lt;object type=&quot;3&quot; unique_id=&quot;10008&quot;&gt;&lt;property id=&quot;20148&quot; value=&quot;5&quot;/&gt;&lt;property id=&quot;20300&quot; value=&quot;Slide 5 - &amp;quot;2.a. Cấu trúc tĩnh (cấu trúc logic)&amp;quot;&quot;/&gt;&lt;property id=&quot;20307&quot; value=&quot;592&quot;/&gt;&lt;/object&gt;&lt;object type=&quot;3&quot; unique_id=&quot;10009&quot;&gt;&lt;property id=&quot;20148&quot; value=&quot;5&quot;/&gt;&lt;property id=&quot;20300&quot; value=&quot;Slide 6 - &amp;quot;Phân tích cú pháp&amp;quot;&quot;/&gt;&lt;property id=&quot;20307&quot; value=&quot;565&quot;/&gt;&lt;/object&gt;&lt;object type=&quot;3&quot; unique_id=&quot;10010&quot;&gt;&lt;property id=&quot;20148&quot; value=&quot;5&quot;/&gt;&lt;property id=&quot;20300&quot; value=&quot;Slide 7 - &amp;quot;Phân tích cú pháp&amp;quot;&quot;/&gt;&lt;property id=&quot;20307&quot; value=&quot;566&quot;/&gt;&lt;/object&gt;&lt;object type=&quot;3&quot; unique_id=&quot;10011&quot;&gt;&lt;property id=&quot;20148&quot; value=&quot;5&quot;/&gt;&lt;property id=&quot;20300&quot; value=&quot;Slide 8 - &amp;quot;Phân tích cú pháp&amp;quot;&quot;/&gt;&lt;property id=&quot;20307&quot; value=&quot;567&quot;/&gt;&lt;/object&gt;&lt;object type=&quot;3&quot; unique_id=&quot;10012&quot;&gt;&lt;property id=&quot;20148&quot; value=&quot;5&quot;/&gt;&lt;property id=&quot;20300&quot; value=&quot;Slide 9 - &amp;quot;Phân tích cú pháp&amp;quot;&quot;/&gt;&lt;property id=&quot;20307&quot; value=&quot;568&quot;/&gt;&lt;/object&gt;&lt;object type=&quot;3&quot; unique_id=&quot;10013&quot;&gt;&lt;property id=&quot;20148&quot; value=&quot;5&quot;/&gt;&lt;property id=&quot;20300&quot; value=&quot;Slide 10 - &amp;quot;Phân tích cú pháp&amp;quot;&quot;/&gt;&lt;property id=&quot;20307&quot; value=&quot;569&quot;/&gt;&lt;/object&gt;&lt;object type=&quot;3&quot; unique_id=&quot;10014&quot;&gt;&lt;property id=&quot;20148&quot; value=&quot;5&quot;/&gt;&lt;property id=&quot;20300&quot; value=&quot;Slide 11 - &amp;quot;Đặc tả cú pháp của ngôn ngữ&amp;quot;&quot;/&gt;&lt;property id=&quot;20307&quot; value=&quot;570&quot;/&gt;&lt;/object&gt;&lt;object type=&quot;3&quot; unique_id=&quot;10015&quot;&gt;&lt;property id=&quot;20148&quot; value=&quot;5&quot;/&gt;&lt;property id=&quot;20300&quot; value=&quot;Slide 12 - &amp;quot;Giới hạn của REs&amp;quot;&quot;/&gt;&lt;property id=&quot;20307&quot; value=&quot;571&quot;/&gt;&lt;/object&gt;&lt;object type=&quot;3&quot; unique_id=&quot;10016&quot;&gt;&lt;property id=&quot;20148&quot; value=&quot;5&quot;/&gt;&lt;property id=&quot;20300&quot; value=&quot;Slide 13 - &amp;quot;Cần cách mô tả mạnh hơn&amp;quot;&quot;/&gt;&lt;property id=&quot;20307&quot; value=&quot;572&quot;/&gt;&lt;/object&gt;&lt;object type=&quot;3&quot; unique_id=&quot;10017&quot;&gt;&lt;property id=&quot;20148&quot; value=&quot;5&quot;/&gt;&lt;property id=&quot;20300&quot; value=&quot;Slide 14 - &amp;quot;Văn phạm phi ngữ cảnh (CFG)&amp;quot;&quot;/&gt;&lt;property id=&quot;20307&quot; value=&quot;573&quot;/&gt;&lt;/object&gt;&lt;object type=&quot;3&quot; unique_id=&quot;10018&quot;&gt;&lt;property id=&quot;20148&quot; value=&quot;5&quot;/&gt;&lt;property id=&quot;20300&quot; value=&quot;Slide 15 - &amp;quot;Văn phạm phi ngữ cảnh (CFG)&amp;quot;&quot;/&gt;&lt;property id=&quot;20307&quot; value=&quot;613&quot;/&gt;&lt;/object&gt;&lt;object type=&quot;3&quot; unique_id=&quot;10019&quot;&gt;&lt;property id=&quot;20148&quot; value=&quot;5&quot;/&gt;&lt;property id=&quot;20300&quot; value=&quot;Slide 16 - &amp;quot;Định nghĩa CFG&amp;quot;&quot;/&gt;&lt;property id=&quot;20307&quot; value=&quot;574&quot;/&gt;&lt;/object&gt;&lt;object type=&quot;3&quot; unique_id=&quot;10020&quot;&gt;&lt;property id=&quot;20148&quot; value=&quot;5&quot;/&gt;&lt;property id=&quot;20300&quot; value=&quot;Slide 17 - &amp;quot;Giới hạn của CFG&amp;quot;&quot;/&gt;&lt;property id=&quot;20307&quot; value=&quot;614&quot;/&gt;&lt;/object&gt;&lt;object type=&quot;3&quot; unique_id=&quot;10021&quot;&gt;&lt;property id=&quot;20148&quot; value=&quot;5&quot;/&gt;&lt;property id=&quot;20300&quot; value=&quot;Slide 18 - &amp;quot;Dẫn xuất&amp;quot;&quot;/&gt;&lt;property id=&quot;20307&quot; value=&quot;578&quot;/&gt;&lt;/object&gt;&lt;object type=&quot;3&quot; unique_id=&quot;10022&quot;&gt;&lt;property id=&quot;20148&quot; value=&quot;5&quot;/&gt;&lt;property id=&quot;20300&quot; value=&quot;Slide 19 - &amp;quot;Dẫn xuất&amp;quot;&quot;/&gt;&lt;property id=&quot;20307&quot; value=&quot;581&quot;/&gt;&lt;/object&gt;&lt;object type=&quot;3&quot; unique_id=&quot;10023&quot;&gt;&lt;property id=&quot;20148&quot; value=&quot;5&quot;/&gt;&lt;property id=&quot;20300&quot; value=&quot;Slide 20 - &amp;quot;Ví dụ&amp;quot;&quot;/&gt;&lt;property id=&quot;20307&quot; value=&quot;576&quot;/&gt;&lt;/object&gt;&lt;object type=&quot;3&quot; unique_id=&quot;10024&quot;&gt;&lt;property id=&quot;20148&quot; value=&quot;5&quot;/&gt;&lt;property id=&quot;20300&quot; value=&quot;Slide 21 - &amp;quot;Suy dẫn trái&amp;quot;&quot;/&gt;&lt;property id=&quot;20307&quot; value=&quot;577&quot;/&gt;&lt;/object&gt;&lt;object type=&quot;3&quot; unique_id=&quot;10025&quot;&gt;&lt;property id=&quot;20148&quot; value=&quot;5&quot;/&gt;&lt;property id=&quot;20300&quot; value=&quot;Slide 22 - &amp;quot;Suy dẫn phải&amp;quot;&quot;/&gt;&lt;property id=&quot;20307&quot; value=&quot;615&quot;/&gt;&lt;/object&gt;&lt;object type=&quot;3&quot; unique_id=&quot;10026&quot;&gt;&lt;property id=&quot;20148&quot; value=&quot;5&quot;/&gt;&lt;property id=&quot;20300&quot; value=&quot;Slide 23 - &amp;quot;Cây suy dẫn&amp;quot;&quot;/&gt;&lt;property id=&quot;20307&quot; value=&quot;579&quot;/&gt;&lt;/object&gt;&lt;object type=&quot;3&quot; unique_id=&quot;10027&quot;&gt;&lt;property id=&quot;20148&quot; value=&quot;5&quot;/&gt;&lt;property id=&quot;20300&quot; value=&quot;Slide 24 - &amp;quot;Cây cú pháp&amp;quot;&quot;/&gt;&lt;property id=&quot;20307&quot; value=&quot;580&quot;/&gt;&lt;/object&gt;&lt;object type=&quot;3&quot; unique_id=&quot;10028&quot;&gt;&lt;property id=&quot;20148&quot; value=&quot;5&quot;/&gt;&lt;property id=&quot;20300&quot; value=&quot;Slide 25 - &amp;quot;Văn phạm nhập nhằng&amp;quot;&quot;/&gt;&lt;property id=&quot;20307&quot; value=&quot;616&quot;/&gt;&lt;/object&gt;&lt;object type=&quot;3&quot; unique_id=&quot;10029&quot;&gt;&lt;property id=&quot;20148&quot; value=&quot;5&quot;/&gt;&lt;property id=&quot;20300&quot; value=&quot;Slide 26 - &amp;quot;Ví dụ 1&amp;quot;&quot;/&gt;&lt;property id=&quot;20307&quot; value=&quot;585&quot;/&gt;&lt;/object&gt;&lt;object type=&quot;3&quot; unique_id=&quot;10030&quot;&gt;&lt;property id=&quot;20148&quot; value=&quot;5&quot;/&gt;&lt;property id=&quot;20300&quot; value=&quot;Slide 27 - &amp;quot;Loại bỏ nhập nhằng&amp;quot;&quot;/&gt;&lt;property id=&quot;20307&quot; value=&quot;587&quot;/&gt;&lt;/object&gt;&lt;object type=&quot;3&quot; unique_id=&quot;10031&quot;&gt;&lt;property id=&quot;20148&quot; value=&quot;5&quot;/&gt;&lt;property id=&quot;20300&quot; value=&quot;Slide 28 - &amp;quot;Ví dụ 2&amp;quot;&quot;/&gt;&lt;property id=&quot;20307&quot; value=&quot;594&quot;/&gt;&lt;/object&gt;&lt;object type=&quot;3&quot; unique_id=&quot;10032&quot;&gt;&lt;property id=&quot;20148&quot; value=&quot;5&quot;/&gt;&lt;property id=&quot;20300&quot; value=&quot;Slide 29 - &amp;quot;Ví dụ 2&amp;quot;&quot;/&gt;&lt;property id=&quot;20307&quot; value=&quot;596&quot;/&gt;&lt;/object&gt;&lt;object type=&quot;3&quot; unique_id=&quot;10033&quot;&gt;&lt;property id=&quot;20148&quot; value=&quot;5&quot;/&gt;&lt;property id=&quot;20300&quot; value=&quot;Slide 30 - &amp;quot;Các chiến lược phân tích cú pháp&amp;quot;&quot;/&gt;&lt;property id=&quot;20307&quot; value=&quot;617&quot;/&gt;&lt;/object&gt;&lt;object type=&quot;3&quot; unique_id=&quot;10034&quot;&gt;&lt;property id=&quot;20148&quot; value=&quot;5&quot;/&gt;&lt;property id=&quot;20300&quot; value=&quot;Slide 31 - &amp;quot;1. Chiến lược phân tích top-down&amp;quot;&quot;/&gt;&lt;property id=&quot;20307&quot; value=&quot;597&quot;/&gt;&lt;/object&gt;&lt;object type=&quot;3&quot; unique_id=&quot;10035&quot;&gt;&lt;property id=&quot;20148&quot; value=&quot;5&quot;/&gt;&lt;property id=&quot;20300&quot; value=&quot;Slide 32 - &amp;quot;Chiến lược phân tích top-down (tt)&amp;quot;&quot;/&gt;&lt;property id=&quot;20307&quot; value=&quot;599&quot;/&gt;&lt;/object&gt;&lt;object type=&quot;3&quot; unique_id=&quot;10036&quot;&gt;&lt;property id=&quot;20148&quot; value=&quot;5&quot;/&gt;&lt;property id=&quot;20300&quot; value=&quot;Slide 33 - &amp;quot;1. Chiến lược phân tích top-down (tt)&amp;quot;&quot;/&gt;&lt;property id=&quot;20307&quot; value=&quot;600&quot;/&gt;&lt;/object&gt;&lt;object type=&quot;3&quot; unique_id=&quot;10037&quot;&gt;&lt;property id=&quot;20148&quot; value=&quot;5&quot;/&gt;&lt;property id=&quot;20300&quot; value=&quot;Slide 34 - &amp;quot;1. Chiến lược phân tích top-down (tt)&amp;quot;&quot;/&gt;&lt;property id=&quot;20307&quot; value=&quot;601&quot;/&gt;&lt;/object&gt;&lt;object type=&quot;3&quot; unique_id=&quot;10038&quot;&gt;&lt;property id=&quot;20148&quot; value=&quot;5&quot;/&gt;&lt;property id=&quot;20300&quot; value=&quot;Slide 35 - &amp;quot;1. Chiến lược phân tích top-down (tt)&amp;quot;&quot;/&gt;&lt;property id=&quot;20307&quot; value=&quot;602&quot;/&gt;&lt;/object&gt;&lt;object type=&quot;3&quot; unique_id=&quot;10039&quot;&gt;&lt;property id=&quot;20148&quot; value=&quot;5&quot;/&gt;&lt;property id=&quot;20300&quot; value=&quot;Slide 36 - &amp;quot;1. Chiến lược phân tích top-down (tt)&amp;quot;&quot;/&gt;&lt;property id=&quot;20307&quot; value=&quot;603&quot;/&gt;&lt;/object&gt;&lt;object type=&quot;3&quot; unique_id=&quot;10040&quot;&gt;&lt;property id=&quot;20148&quot; value=&quot;5&quot;/&gt;&lt;property id=&quot;20300&quot; value=&quot;Slide 37 - &amp;quot;1. Chiến lược phân tích top-down (tt)&amp;quot;&quot;/&gt;&lt;property id=&quot;20307&quot; value=&quot;604&quot;/&gt;&lt;/object&gt;&lt;object type=&quot;3&quot; unique_id=&quot;10041&quot;&gt;&lt;property id=&quot;20148&quot; value=&quot;5&quot;/&gt;&lt;property id=&quot;20300&quot; value=&quot;Slide 38 - &amp;quot;1. Chiến lược phân tích top-down (tt)&amp;quot;&quot;/&gt;&lt;property id=&quot;20307&quot; value=&quot;605&quot;/&gt;&lt;/object&gt;&lt;object type=&quot;3&quot; unique_id=&quot;10042&quot;&gt;&lt;property id=&quot;20148&quot; value=&quot;5&quot;/&gt;&lt;property id=&quot;20300&quot; value=&quot;Slide 39 - &amp;quot;1. Chiến lược phân tích top-down (tt)&amp;quot;&quot;/&gt;&lt;property id=&quot;20307&quot; value=&quot;622&quot;/&gt;&lt;/object&gt;&lt;object type=&quot;3&quot; unique_id=&quot;10043&quot;&gt;&lt;property id=&quot;20148&quot; value=&quot;5&quot;/&gt;&lt;property id=&quot;20300&quot; value=&quot;Slide 40 - &amp;quot;Loại bỏ đệ qui trái&amp;quot;&quot;/&gt;&lt;property id=&quot;20307&quot; value=&quot;618&quot;/&gt;&lt;/object&gt;&lt;object type=&quot;3&quot; unique_id=&quot;10044&quot;&gt;&lt;property id=&quot;20148&quot; value=&quot;5&quot;/&gt;&lt;property id=&quot;20300&quot; value=&quot;Slide 41 - &amp;quot;Loại bỏ đệ qui trái – Đệ qui trái trực tiếp&amp;quot;&quot;/&gt;&lt;property id=&quot;20307&quot; value=&quot;619&quot;/&gt;&lt;/object&gt;&lt;object type=&quot;3&quot; unique_id=&quot;10045&quot;&gt;&lt;property id=&quot;20148&quot; value=&quot;5&quot;/&gt;&lt;property id=&quot;20300&quot; value=&quot;Slide 42 - &amp;quot;Loại bỏ đệ qui trái – Đệ qui trái gián tiếp&amp;quot;&quot;/&gt;&lt;property id=&quot;20307&quot; value=&quot;620&quot;/&gt;&lt;/object&gt;&lt;object type=&quot;3&quot; unique_id=&quot;10046&quot;&gt;&lt;property id=&quot;20148&quot; value=&quot;5&quot;/&gt;&lt;property id=&quot;20300&quot; value=&quot;Slide 43 - &amp;quot;Loại bỏ đệ qui trái – Ví dụ&amp;quot;&quot;/&gt;&lt;property id=&quot;20307&quot; value=&quot;621&quot;/&gt;&lt;/object&gt;&lt;object type=&quot;3&quot; unique_id=&quot;10047&quot;&gt;&lt;property id=&quot;20148&quot; value=&quot;5&quot;/&gt;&lt;property id=&quot;20300&quot; value=&quot;Slide 44 - &amp;quot;3. Phân tích bottom-up&amp;quot;&quot;/&gt;&lt;property id=&quot;20307&quot; value=&quot;606&quot;/&gt;&lt;/object&gt;&lt;object type=&quot;3&quot; unique_id=&quot;10048&quot;&gt;&lt;property id=&quot;20148&quot; value=&quot;5&quot;/&gt;&lt;property id=&quot;20300&quot; value=&quot;Slide 45 - &amp;quot;3. Phân tích bottom-up&amp;quot;&quot;/&gt;&lt;property id=&quot;20307&quot; value=&quot;607&quot;/&gt;&lt;/object&gt;&lt;object type=&quot;3&quot; unique_id=&quot;10049&quot;&gt;&lt;property id=&quot;20148&quot; value=&quot;5&quot;/&gt;&lt;property id=&quot;20300&quot; value=&quot;Slide 46 - &amp;quot;3. Phân tích bottom-up&amp;quot;&quot;/&gt;&lt;property id=&quot;20307&quot; value=&quot;608&quot;/&gt;&lt;/object&gt;&lt;object type=&quot;3&quot; unique_id=&quot;10050&quot;&gt;&lt;property id=&quot;20148&quot; value=&quot;5&quot;/&gt;&lt;property id=&quot;20300&quot; value=&quot;Slide 47 - &amp;quot;3. Phân tích bottom-up&amp;quot;&quot;/&gt;&lt;property id=&quot;20307&quot; value=&quot;609&quot;/&gt;&lt;/object&gt;&lt;object type=&quot;3&quot; unique_id=&quot;10051&quot;&gt;&lt;property id=&quot;20148&quot; value=&quot;5&quot;/&gt;&lt;property id=&quot;20300&quot; value=&quot;Slide 48 - &amp;quot;3. Phân tích bottom-up&amp;quot;&quot;/&gt;&lt;property id=&quot;20307&quot; value=&quot;610&quot;/&gt;&lt;/object&gt;&lt;object type=&quot;3&quot; unique_id=&quot;10052&quot;&gt;&lt;property id=&quot;20148&quot; value=&quot;5&quot;/&gt;&lt;property id=&quot;20300&quot; value=&quot;Slide 49 - &amp;quot;3. Phân tích bottom-up&amp;quot;&quot;/&gt;&lt;property id=&quot;20307&quot; value=&quot;611&quot;/&gt;&lt;/object&gt;&lt;object type=&quot;3&quot; unique_id=&quot;10053&quot;&gt;&lt;property id=&quot;20148&quot; value=&quot;5&quot;/&gt;&lt;property id=&quot;20300&quot; value=&quot;Slide 50&quot;/&gt;&lt;property id=&quot;20307&quot; value=&quot;61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ค่าเริ่มต้นการออกแบบ">
  <a:themeElements>
    <a:clrScheme name="ค่าเริ่มต้นการออกแบบ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ค่าเริ่มต้นการออกแบบ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412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ค่าเริ่มต้นการออกแบบ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18201</TotalTime>
  <Words>1918</Words>
  <Application>Microsoft Office PowerPoint</Application>
  <PresentationFormat>On-screen Show (4:3)</PresentationFormat>
  <Paragraphs>324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Angsana New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ค่าเริ่มต้นการออกแบบ</vt:lpstr>
      <vt:lpstr>Custom Design</vt:lpstr>
      <vt:lpstr>PowerPoint Presentation</vt:lpstr>
      <vt:lpstr>PowerPoint Presentation</vt:lpstr>
      <vt:lpstr> Cấu trúc tĩnh (cấu trúc logic)</vt:lpstr>
      <vt:lpstr> Cấu trúc tĩnh (cấu trúc logic)</vt:lpstr>
      <vt:lpstr>Phân tích cú pháp</vt:lpstr>
      <vt:lpstr>Phân tích cú pháp</vt:lpstr>
      <vt:lpstr>Phân tích cú pháp</vt:lpstr>
      <vt:lpstr>Phân tích cú pháp</vt:lpstr>
      <vt:lpstr>Định nghĩa CFG</vt:lpstr>
      <vt:lpstr>Dẫn xuất</vt:lpstr>
      <vt:lpstr>Cây suy dẫn</vt:lpstr>
      <vt:lpstr>Cây cú pháp</vt:lpstr>
      <vt:lpstr>Văn phạm nhập nhằng</vt:lpstr>
      <vt:lpstr>Ví dụ 1</vt:lpstr>
      <vt:lpstr>Loại bỏ nhập nhằng</vt:lpstr>
      <vt:lpstr>Các chiến lược phân tích cú pháp</vt:lpstr>
      <vt:lpstr>1. Chiến lược phân tích top-down</vt:lpstr>
      <vt:lpstr>1. Chiến lược phân tích top-down (tt)</vt:lpstr>
      <vt:lpstr>1. Chiến lược phân tích top-down (tt)</vt:lpstr>
      <vt:lpstr>1. Chiến lược phân tích top-down (tt)</vt:lpstr>
      <vt:lpstr>1. Chiến lược phân tích top-down (tt)</vt:lpstr>
      <vt:lpstr>1. Chiến lược phân tích top-down (tt)</vt:lpstr>
      <vt:lpstr>1. Chiến lược phân tích top-down (tt)</vt:lpstr>
      <vt:lpstr>1. Chiến lược phân tích top-down (tt)</vt:lpstr>
      <vt:lpstr>1. Chiến lược phân tích top-down (tt)</vt:lpstr>
      <vt:lpstr>3. Phân tích bottom-up</vt:lpstr>
      <vt:lpstr>3. Phân tích bottom-up</vt:lpstr>
      <vt:lpstr>3. Phân tích bottom-up</vt:lpstr>
      <vt:lpstr>3. Phân tích bottom-up</vt:lpstr>
      <vt:lpstr>3. Phân tích bottom-up</vt:lpstr>
      <vt:lpstr>3. Phân tích bottom-up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Mcrosoft</dc:creator>
  <cp:lastModifiedBy>THU</cp:lastModifiedBy>
  <cp:revision>432</cp:revision>
  <dcterms:created xsi:type="dcterms:W3CDTF">2005-09-05T02:37:23Z</dcterms:created>
  <dcterms:modified xsi:type="dcterms:W3CDTF">2021-03-13T23:56:12Z</dcterms:modified>
</cp:coreProperties>
</file>