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92F65-B29F-47FE-A610-3B32DF3F02E7}" v="53" dt="2022-08-01T03:21:3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Thị Minh Khoa" userId="ce0bfe92-6d66-4529-b90d-4e135c868503" providerId="ADAL" clId="{57392F65-B29F-47FE-A610-3B32DF3F02E7}"/>
    <pc:docChg chg="undo custSel modSld">
      <pc:chgData name="Trần Thị Minh Khoa" userId="ce0bfe92-6d66-4529-b90d-4e135c868503" providerId="ADAL" clId="{57392F65-B29F-47FE-A610-3B32DF3F02E7}" dt="2022-08-01T03:21:33.413" v="63" actId="1076"/>
      <pc:docMkLst>
        <pc:docMk/>
      </pc:docMkLst>
      <pc:sldChg chg="addSp delSp modSp mod setBg addAnim modAnim">
        <pc:chgData name="Trần Thị Minh Khoa" userId="ce0bfe92-6d66-4529-b90d-4e135c868503" providerId="ADAL" clId="{57392F65-B29F-47FE-A610-3B32DF3F02E7}" dt="2022-08-01T03:21:33.413" v="63" actId="1076"/>
        <pc:sldMkLst>
          <pc:docMk/>
          <pc:sldMk cId="47196806" sldId="257"/>
        </pc:sldMkLst>
        <pc:spChg chg="add del">
          <ac:chgData name="Trần Thị Minh Khoa" userId="ce0bfe92-6d66-4529-b90d-4e135c868503" providerId="ADAL" clId="{57392F65-B29F-47FE-A610-3B32DF3F02E7}" dt="2022-08-01T03:20:18.559" v="56" actId="478"/>
          <ac:spMkLst>
            <pc:docMk/>
            <pc:sldMk cId="47196806" sldId="257"/>
            <ac:spMk id="2" creationId="{DCDFD993-1277-4375-4856-B650A5BAC65E}"/>
          </ac:spMkLst>
        </pc:spChg>
        <pc:spChg chg="mod">
          <ac:chgData name="Trần Thị Minh Khoa" userId="ce0bfe92-6d66-4529-b90d-4e135c868503" providerId="ADAL" clId="{57392F65-B29F-47FE-A610-3B32DF3F02E7}" dt="2022-08-01T03:01:50.661" v="3" actId="26606"/>
          <ac:spMkLst>
            <pc:docMk/>
            <pc:sldMk cId="47196806" sldId="257"/>
            <ac:spMk id="8" creationId="{00000000-0000-0000-0000-000000000000}"/>
          </ac:spMkLst>
        </pc:spChg>
        <pc:spChg chg="mod ord">
          <ac:chgData name="Trần Thị Minh Khoa" userId="ce0bfe92-6d66-4529-b90d-4e135c868503" providerId="ADAL" clId="{57392F65-B29F-47FE-A610-3B32DF3F02E7}" dt="2022-08-01T03:01:50.661" v="3" actId="26606"/>
          <ac:spMkLst>
            <pc:docMk/>
            <pc:sldMk cId="47196806" sldId="257"/>
            <ac:spMk id="10" creationId="{00000000-0000-0000-0000-000000000000}"/>
          </ac:spMkLst>
        </pc:spChg>
        <pc:spChg chg="mod">
          <ac:chgData name="Trần Thị Minh Khoa" userId="ce0bfe92-6d66-4529-b90d-4e135c868503" providerId="ADAL" clId="{57392F65-B29F-47FE-A610-3B32DF3F02E7}" dt="2022-08-01T03:11:10.905" v="54" actId="1076"/>
          <ac:spMkLst>
            <pc:docMk/>
            <pc:sldMk cId="47196806" sldId="257"/>
            <ac:spMk id="4098" creationId="{00000000-0000-0000-0000-000000000000}"/>
          </ac:spMkLst>
        </pc:spChg>
        <pc:spChg chg="add">
          <ac:chgData name="Trần Thị Minh Khoa" userId="ce0bfe92-6d66-4529-b90d-4e135c868503" providerId="ADAL" clId="{57392F65-B29F-47FE-A610-3B32DF3F02E7}" dt="2022-08-01T03:01:50.661" v="3" actId="26606"/>
          <ac:spMkLst>
            <pc:docMk/>
            <pc:sldMk cId="47196806" sldId="257"/>
            <ac:spMk id="4103" creationId="{06DA9DF9-31F7-4056-B42E-878CC92417B8}"/>
          </ac:spMkLst>
        </pc:spChg>
        <pc:picChg chg="add mod">
          <ac:chgData name="Trần Thị Minh Khoa" userId="ce0bfe92-6d66-4529-b90d-4e135c868503" providerId="ADAL" clId="{57392F65-B29F-47FE-A610-3B32DF3F02E7}" dt="2022-08-01T03:01:50.661" v="3" actId="26606"/>
          <ac:picMkLst>
            <pc:docMk/>
            <pc:sldMk cId="47196806" sldId="257"/>
            <ac:picMk id="6" creationId="{F897558E-E1E2-32B4-8D45-E5D336FA23D5}"/>
          </ac:picMkLst>
        </pc:picChg>
        <pc:picChg chg="del">
          <ac:chgData name="Trần Thị Minh Khoa" userId="ce0bfe92-6d66-4529-b90d-4e135c868503" providerId="ADAL" clId="{57392F65-B29F-47FE-A610-3B32DF3F02E7}" dt="2022-08-01T03:00:05.024" v="0" actId="478"/>
          <ac:picMkLst>
            <pc:docMk/>
            <pc:sldMk cId="47196806" sldId="257"/>
            <ac:picMk id="7" creationId="{00000000-0000-0000-0000-000000000000}"/>
          </ac:picMkLst>
        </pc:picChg>
        <pc:picChg chg="add del mod">
          <ac:chgData name="Trần Thị Minh Khoa" userId="ce0bfe92-6d66-4529-b90d-4e135c868503" providerId="ADAL" clId="{57392F65-B29F-47FE-A610-3B32DF3F02E7}" dt="2022-08-01T03:21:30.442" v="62" actId="478"/>
          <ac:picMkLst>
            <pc:docMk/>
            <pc:sldMk cId="47196806" sldId="257"/>
            <ac:picMk id="1028" creationId="{6FC36D4A-FD55-501A-AD55-D1E678EC3D25}"/>
          </ac:picMkLst>
        </pc:picChg>
        <pc:picChg chg="add mod">
          <ac:chgData name="Trần Thị Minh Khoa" userId="ce0bfe92-6d66-4529-b90d-4e135c868503" providerId="ADAL" clId="{57392F65-B29F-47FE-A610-3B32DF3F02E7}" dt="2022-08-01T03:21:33.413" v="63" actId="1076"/>
          <ac:picMkLst>
            <pc:docMk/>
            <pc:sldMk cId="47196806" sldId="257"/>
            <ac:picMk id="1030" creationId="{C0343778-96B8-0F6C-60D2-BCA491B327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8308E-2941-4A94-949F-6FB8CD589A7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5FCC3-427D-4BBB-A1B6-CFBCBAC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B6712CE-360B-432F-B35E-B40F4B8DA271}" type="slidenum">
              <a:rPr lang="en-US" altLang="en-US" smtClean="0">
                <a:ea typeface="ＭＳ Ｐゴシック" charset="-128"/>
              </a:rPr>
              <a:pPr defTabSz="965200"/>
              <a:t>1</a:t>
            </a:fld>
            <a:endParaRPr lang="en-US" altLang="en-US">
              <a:ea typeface="ＭＳ Ｐゴシック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19138"/>
            <a:ext cx="6399213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4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DE7A06D5-36FD-4728-90BF-D6D9F349EAE6}" type="slidenum">
              <a:rPr lang="en-US" sz="1300">
                <a:latin typeface="Times New Roman" pitchFamily="18" charset="0"/>
              </a:rPr>
              <a:pPr algn="r"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022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E2CC432-B79B-44B7-81AE-CE3F953103A6}" type="slidenum">
              <a:rPr lang="en-US" sz="1300" smtClean="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91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2315C3-798D-4BBF-A5B0-9EDFA0826C8A}" type="slidenum">
              <a:rPr lang="en-US" sz="1300" smtClean="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21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8F9410A-B85B-450C-B6A2-65452CFEF700}" type="slidenum">
              <a:rPr lang="en-US" sz="1300" smtClean="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881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D81BAA6-9966-4E7B-B598-AB0A92A5C842}" type="slidenum">
              <a:rPr lang="en-US" sz="1300" smtClean="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73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4E898D-5FAD-4708-846C-87ED9BCE0B60}" type="slidenum">
              <a:rPr lang="en-US" sz="1300" smtClean="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95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B6DB830-F361-4CAA-A76D-12197CA05A3B}" type="slidenum">
              <a:rPr lang="en-US" sz="1300" smtClean="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8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96C2-89FD-4989-B442-F1114052A9B7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124C-7811-41B5-B924-8CE94ED80A41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E815-E87F-4BB5-9B94-2A1641292F05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C735-64D2-48A7-A921-71C9D020C57E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956-289E-4F24-A4F8-31B76517AA30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2EC3-5D4A-4630-80D6-7E6D3D7BE1D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DC28-9409-4BBA-A126-90DDBF0B6EDA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2D6-39DC-4253-A17F-2CD34F1978C0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E97B-ED99-437A-A10D-DDB4BC2CF3FA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3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1483-63F2-467B-BA0A-C5D922583208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E4F-A9F9-4EAA-9767-51C4230FC47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1D04-F7E3-404C-B3DD-9FAD0D18AFE1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D87A-C0CD-4CF0-9263-BF6F426A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.png"/><Relationship Id="rId18" Type="http://schemas.openxmlformats.org/officeDocument/2006/relationships/image" Target="../media/image18.png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nic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18" Type="http://schemas.openxmlformats.org/officeDocument/2006/relationships/image" Target="../media/image18.png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18" Type="http://schemas.openxmlformats.org/officeDocument/2006/relationships/image" Target="../media/image18.png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9233" y="1943049"/>
            <a:ext cx="4620584" cy="2971901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</a:pPr>
            <a:r>
              <a:rPr lang="en-US" sz="4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Chapter 1: Computer Network &amp; Internet</a:t>
            </a:r>
            <a:br>
              <a:rPr lang="en-US" sz="1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Computer Networking: A Top-Down Approach </a:t>
            </a:r>
            <a:b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6</a:t>
            </a:r>
            <a:r>
              <a:rPr lang="en-US" sz="1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edition </a:t>
            </a:r>
            <a:b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Jim Kurose, Keith Ross</a:t>
            </a:r>
            <a:b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Addison-Wesley</a:t>
            </a:r>
            <a:b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endParaRPr lang="en-US" altLang="en-US" sz="4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07CCE3-2C9B-4D6C-A30D-E2A6BFF4958C}" type="datetime1">
              <a:rPr lang="en-US" smtClean="0"/>
              <a:t>8/1/2022</a:t>
            </a:fld>
            <a:endParaRPr lang="en-US"/>
          </a:p>
        </p:txBody>
      </p:sp>
      <p:pic>
        <p:nvPicPr>
          <p:cNvPr id="6" name="Picture 1" descr="6e_cover.jpg">
            <a:extLst>
              <a:ext uri="{FF2B5EF4-FFF2-40B4-BE49-F238E27FC236}">
                <a16:creationId xmlns:a16="http://schemas.microsoft.com/office/drawing/2014/main" id="{F897558E-E1E2-32B4-8D45-E5D336FA2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2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BC4879-CD92-4010-9082-9ABACA3D938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30" name="Picture 6" descr="Khoa Công nghệ thông tin– Trường Đại học Công nghiệp TP. Hồ Chí Minh">
            <a:extLst>
              <a:ext uri="{FF2B5EF4-FFF2-40B4-BE49-F238E27FC236}">
                <a16:creationId xmlns:a16="http://schemas.microsoft.com/office/drawing/2014/main" id="{C0343778-96B8-0F6C-60D2-BCA491B3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0"/>
            <a:ext cx="55245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191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600" dirty="0">
                <a:latin typeface="Comic Sans MS" panose="030F0702030302020204" pitchFamily="66" charset="0"/>
              </a:rPr>
              <a:t>1.1 What is the Internet?</a:t>
            </a:r>
          </a:p>
          <a:p>
            <a:pPr>
              <a:buNone/>
            </a:pPr>
            <a:r>
              <a:rPr lang="en-U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1.2 Network edge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end systems, access networks, links</a:t>
            </a:r>
          </a:p>
          <a:p>
            <a:pPr>
              <a:buNone/>
            </a:pPr>
            <a:r>
              <a:rPr lang="en-US" sz="2600" dirty="0">
                <a:latin typeface="Comic Sans MS" panose="030F0702030302020204" pitchFamily="66" charset="0"/>
              </a:rPr>
              <a:t>1.3 Network core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network structure</a:t>
            </a:r>
          </a:p>
          <a:p>
            <a:pPr>
              <a:buNone/>
            </a:pPr>
            <a:r>
              <a:rPr lang="en-US" sz="2600" dirty="0">
                <a:latin typeface="Comic Sans MS" panose="030F0702030302020204" pitchFamily="66" charset="0"/>
              </a:rPr>
              <a:t>1.4 Delay, loss and throughput </a:t>
            </a:r>
          </a:p>
          <a:p>
            <a:pPr>
              <a:buNone/>
            </a:pPr>
            <a:r>
              <a:rPr lang="en-US" sz="2600" dirty="0">
                <a:latin typeface="Comic Sans MS" panose="030F0702030302020204" pitchFamily="66" charset="0"/>
              </a:rPr>
              <a:t>1.5 Protocol layers, service models</a:t>
            </a:r>
          </a:p>
          <a:p>
            <a:pPr>
              <a:buNone/>
            </a:pPr>
            <a:r>
              <a:rPr lang="en-US" sz="2600" dirty="0">
                <a:latin typeface="Comic Sans MS" panose="030F0702030302020204" pitchFamily="66" charset="0"/>
              </a:rPr>
              <a:t>1.6 Networks under attack: security</a:t>
            </a:r>
          </a:p>
          <a:p>
            <a:pPr>
              <a:buNone/>
            </a:pPr>
            <a:r>
              <a:rPr lang="en-US" sz="2600" dirty="0">
                <a:latin typeface="Comic Sans MS" panose="030F0702030302020204" pitchFamily="66" charset="0"/>
              </a:rPr>
              <a:t>1.7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AD0263-5BEF-48CF-98EE-F01B405805F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52800" y="11614"/>
            <a:ext cx="7315200" cy="892175"/>
          </a:xfrm>
        </p:spPr>
        <p:txBody>
          <a:bodyPr/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A closer look at network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41513" y="1381125"/>
            <a:ext cx="4203700" cy="1509914"/>
          </a:xfrm>
        </p:spPr>
        <p:txBody>
          <a:bodyPr/>
          <a:lstStyle/>
          <a:p>
            <a:pPr eaLnBrk="1" hangingPunct="1">
              <a:buSzPct val="75000"/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network edge:</a:t>
            </a:r>
          </a:p>
          <a:p>
            <a:pPr lvl="1" eaLnBrk="1" hangingPunct="1">
              <a:buSzPct val="75000"/>
            </a:pPr>
            <a:r>
              <a:rPr lang="en-US" sz="2000" dirty="0">
                <a:latin typeface="Comic Sans MS" panose="030F0702030302020204" pitchFamily="66" charset="0"/>
                <a:ea typeface="ＭＳ Ｐゴシック" pitchFamily="34" charset="-128"/>
              </a:rPr>
              <a:t>hosts: clients and servers</a:t>
            </a:r>
          </a:p>
          <a:p>
            <a:pPr lvl="1" eaLnBrk="1" hangingPunct="1">
              <a:buSzPct val="75000"/>
            </a:pPr>
            <a:r>
              <a:rPr lang="en-US" sz="2000" dirty="0">
                <a:latin typeface="Comic Sans MS" panose="030F0702030302020204" pitchFamily="66" charset="0"/>
                <a:ea typeface="ＭＳ Ｐゴシック" pitchFamily="34" charset="-128"/>
              </a:rPr>
              <a:t>servers often in data centers</a:t>
            </a:r>
          </a:p>
        </p:txBody>
      </p:sp>
      <p:sp>
        <p:nvSpPr>
          <p:cNvPr id="10088" name="Rectangle 872"/>
          <p:cNvSpPr>
            <a:spLocks noChangeArrowheads="1"/>
          </p:cNvSpPr>
          <p:nvPr/>
        </p:nvSpPr>
        <p:spPr bwMode="auto">
          <a:xfrm>
            <a:off x="1943100" y="3068638"/>
            <a:ext cx="4027488" cy="155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</a:rPr>
              <a:t>access networks, physical media:</a:t>
            </a:r>
            <a:r>
              <a:rPr lang="en-US" sz="2000" dirty="0">
                <a:latin typeface="Comic Sans MS" panose="030F0702030302020204" pitchFamily="66" charset="0"/>
              </a:rPr>
              <a:t> wired, wireless communication links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089" name="Rectangle 873"/>
          <p:cNvSpPr>
            <a:spLocks noChangeArrowheads="1"/>
          </p:cNvSpPr>
          <p:nvPr/>
        </p:nvSpPr>
        <p:spPr bwMode="auto">
          <a:xfrm>
            <a:off x="1971675" y="4784726"/>
            <a:ext cx="3810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</a:rPr>
              <a:t>network core: </a:t>
            </a:r>
          </a:p>
          <a:p>
            <a:pPr marL="628650" lvl="1" indent="-17145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 sz="2000" dirty="0">
                <a:latin typeface="Comic Sans MS" panose="030F0702030302020204" pitchFamily="66" charset="0"/>
              </a:rPr>
              <a:t>interconnected routers</a:t>
            </a:r>
          </a:p>
          <a:p>
            <a:pPr marL="628650" lvl="1" indent="-17145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 sz="2000" dirty="0">
                <a:latin typeface="Comic Sans MS" panose="030F0702030302020204" pitchFamily="66" charset="0"/>
              </a:rPr>
              <a:t>network of networks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18440" name="Group 733"/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18442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5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8795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96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8446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75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18793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94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76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8791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92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77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8789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90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78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18787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88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8479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80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18785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86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481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87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80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83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84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81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2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2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87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72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75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6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73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4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3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87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64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67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8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65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66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4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875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5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5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56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59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0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57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58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85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86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874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4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4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48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51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2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49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50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7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873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3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3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40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43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4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41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2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8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872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3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3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32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35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36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33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4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9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872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2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2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24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27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8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25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6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0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87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16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19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0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17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8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1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870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0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70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08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11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2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09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0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2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869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69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69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700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703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4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701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2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3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868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69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869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692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8695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6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693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4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4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18687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88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495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18685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86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496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8667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867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7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7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7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7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7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7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7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7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7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8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8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8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8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68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1866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69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7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18498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18499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18500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18501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18502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8635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36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7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38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39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40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665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66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41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42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63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64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43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4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45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661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62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46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47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659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60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48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9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0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1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2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3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4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5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6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657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8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03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8603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4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05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08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633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4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09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10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31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2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11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2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13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629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0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14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15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627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28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16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7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8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9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0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21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2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3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4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625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6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04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8580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1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2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83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4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5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6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7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8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9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90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7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8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9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0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1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2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1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2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3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4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5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05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8557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8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9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60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1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2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3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4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5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6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67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4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9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8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9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0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1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2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3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06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18534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5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6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37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8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9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0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44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51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2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3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4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5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6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45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07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18532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08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18509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10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11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12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13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4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8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19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26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7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8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9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30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31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20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1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2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3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50D663AC-6C5C-4CB3-AA02-A76FFE48309D}" type="slidenum">
              <a:rPr lang="en-US" sz="1200">
                <a:latin typeface="Tahoma" pitchFamily="34" charset="0"/>
              </a:rPr>
              <a:pPr/>
              <a:t>11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1E0E9-6900-4B6E-8614-2D219EA9FCDC}" type="datetime1">
              <a:rPr lang="en-US" smtClean="0"/>
              <a:t>8/1/2022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1054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end systems (hosts):</a:t>
            </a:r>
          </a:p>
          <a:p>
            <a:pPr lvl="1"/>
            <a:r>
              <a:rPr lang="en-US" sz="1800" dirty="0"/>
              <a:t>run application programs</a:t>
            </a:r>
          </a:p>
          <a:p>
            <a:pPr lvl="1"/>
            <a:r>
              <a:rPr lang="en-US" sz="1800" dirty="0"/>
              <a:t>e.g. Web, email</a:t>
            </a:r>
          </a:p>
          <a:p>
            <a:pPr lvl="1"/>
            <a:r>
              <a:rPr lang="en-US" sz="1800" dirty="0"/>
              <a:t>at “edge of network”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client/server model</a:t>
            </a:r>
          </a:p>
          <a:p>
            <a:pPr lvl="1"/>
            <a:r>
              <a:rPr lang="en-US" sz="1800" dirty="0"/>
              <a:t>client host requests, receives  service from always-on server</a:t>
            </a:r>
          </a:p>
          <a:p>
            <a:pPr lvl="1"/>
            <a:r>
              <a:rPr lang="en-US" sz="1800" dirty="0"/>
              <a:t>e.g. Web browser/server; email client/server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peer-peer model:</a:t>
            </a:r>
          </a:p>
          <a:p>
            <a:pPr lvl="1"/>
            <a:r>
              <a:rPr lang="en-US" sz="1800" dirty="0"/>
              <a:t>minimal (or no) use of dedicated servers</a:t>
            </a:r>
          </a:p>
          <a:p>
            <a:pPr lvl="1"/>
            <a:r>
              <a:rPr lang="en-US" sz="1800" dirty="0"/>
              <a:t>e.g. Skype, </a:t>
            </a:r>
            <a:r>
              <a:rPr lang="en-US" sz="1800" dirty="0" err="1"/>
              <a:t>BitTorrent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9C817-D7F8-4AC6-82BC-C3288D4E7D27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956" y="1739901"/>
            <a:ext cx="3713844" cy="401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9673" y="173101"/>
            <a:ext cx="7398327" cy="835025"/>
          </a:xfrm>
        </p:spPr>
        <p:txBody>
          <a:bodyPr/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Access networks and physical media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54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9673" y="173101"/>
            <a:ext cx="7398327" cy="835025"/>
          </a:xfrm>
        </p:spPr>
        <p:txBody>
          <a:bodyPr/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Access networks and physical media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24076" y="1371600"/>
            <a:ext cx="4316309" cy="50101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Q: How to connect end systems to edge router?</a:t>
            </a:r>
          </a:p>
          <a:p>
            <a:pPr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  <a:ea typeface="ＭＳ Ｐゴシック" pitchFamily="34" charset="-128"/>
              </a:rPr>
              <a:t>residential access nets</a:t>
            </a:r>
          </a:p>
          <a:p>
            <a:pPr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  <a:ea typeface="ＭＳ Ｐゴシック" pitchFamily="34" charset="-128"/>
              </a:rPr>
              <a:t>institutional access networks (school, company)</a:t>
            </a:r>
          </a:p>
          <a:p>
            <a:pPr eaLnBrk="1" hangingPunct="1">
              <a:spcAft>
                <a:spcPct val="300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  <a:ea typeface="ＭＳ Ｐゴシック" pitchFamily="34" charset="-128"/>
              </a:rPr>
              <a:t>mobile access networks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keep in mind: </a:t>
            </a:r>
          </a:p>
          <a:p>
            <a:pPr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  <a:ea typeface="ＭＳ Ｐゴシック" pitchFamily="34" charset="-128"/>
              </a:rPr>
              <a:t>bandwidth (bits per second) of access network?</a:t>
            </a:r>
          </a:p>
          <a:p>
            <a:pPr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  <a:ea typeface="ＭＳ Ｐゴシック" pitchFamily="34" charset="-128"/>
              </a:rPr>
              <a:t>shared or dedicated?</a:t>
            </a:r>
          </a:p>
        </p:txBody>
      </p:sp>
      <p:sp>
        <p:nvSpPr>
          <p:cNvPr id="19461" name="Freeform 665"/>
          <p:cNvSpPr>
            <a:spLocks/>
          </p:cNvSpPr>
          <p:nvPr/>
        </p:nvSpPr>
        <p:spPr bwMode="auto">
          <a:xfrm>
            <a:off x="6726239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2" name="Group 666"/>
          <p:cNvGrpSpPr>
            <a:grpSpLocks/>
          </p:cNvGrpSpPr>
          <p:nvPr/>
        </p:nvGrpSpPr>
        <p:grpSpPr bwMode="auto">
          <a:xfrm>
            <a:off x="6894513" y="3048000"/>
            <a:ext cx="1458912" cy="933450"/>
            <a:chOff x="2889" y="1631"/>
            <a:chExt cx="980" cy="743"/>
          </a:xfrm>
        </p:grpSpPr>
        <p:sp>
          <p:nvSpPr>
            <p:cNvPr id="19908" name="Rectangle 667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09" name="AutoShape 668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19463" name="Freeform 669"/>
          <p:cNvSpPr>
            <a:spLocks/>
          </p:cNvSpPr>
          <p:nvPr/>
        </p:nvSpPr>
        <p:spPr bwMode="auto">
          <a:xfrm>
            <a:off x="6888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670"/>
          <p:cNvSpPr>
            <a:spLocks noChangeShapeType="1"/>
          </p:cNvSpPr>
          <p:nvPr/>
        </p:nvSpPr>
        <p:spPr bwMode="auto">
          <a:xfrm rot="-5400000">
            <a:off x="9369426" y="5162551"/>
            <a:ext cx="523875" cy="13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671"/>
          <p:cNvSpPr>
            <a:spLocks noChangeShapeType="1"/>
          </p:cNvSpPr>
          <p:nvPr/>
        </p:nvSpPr>
        <p:spPr bwMode="auto">
          <a:xfrm rot="5400000" flipV="1">
            <a:off x="9515476" y="5443539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672"/>
          <p:cNvSpPr>
            <a:spLocks noChangeShapeType="1"/>
          </p:cNvSpPr>
          <p:nvPr/>
        </p:nvSpPr>
        <p:spPr bwMode="auto">
          <a:xfrm rot="-5400000">
            <a:off x="9701213" y="5116513"/>
            <a:ext cx="0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674"/>
          <p:cNvSpPr>
            <a:spLocks noChangeShapeType="1"/>
          </p:cNvSpPr>
          <p:nvPr/>
        </p:nvSpPr>
        <p:spPr bwMode="auto">
          <a:xfrm>
            <a:off x="7624764" y="4776788"/>
            <a:ext cx="217487" cy="10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675"/>
          <p:cNvSpPr>
            <a:spLocks noChangeShapeType="1"/>
          </p:cNvSpPr>
          <p:nvPr/>
        </p:nvSpPr>
        <p:spPr bwMode="auto">
          <a:xfrm flipV="1">
            <a:off x="7366000" y="5038726"/>
            <a:ext cx="407988" cy="74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678"/>
          <p:cNvSpPr>
            <a:spLocks noChangeShapeType="1"/>
          </p:cNvSpPr>
          <p:nvPr/>
        </p:nvSpPr>
        <p:spPr bwMode="auto">
          <a:xfrm flipH="1">
            <a:off x="7791451" y="5102226"/>
            <a:ext cx="144463" cy="1698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679"/>
          <p:cNvSpPr>
            <a:spLocks noChangeShapeType="1"/>
          </p:cNvSpPr>
          <p:nvPr/>
        </p:nvSpPr>
        <p:spPr bwMode="auto">
          <a:xfrm flipH="1" flipV="1">
            <a:off x="8110538" y="5110163"/>
            <a:ext cx="76200" cy="1635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680"/>
          <p:cNvSpPr>
            <a:spLocks noChangeShapeType="1"/>
          </p:cNvSpPr>
          <p:nvPr/>
        </p:nvSpPr>
        <p:spPr bwMode="auto">
          <a:xfrm>
            <a:off x="8267700" y="5056189"/>
            <a:ext cx="503238" cy="269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682"/>
          <p:cNvSpPr>
            <a:spLocks noChangeShapeType="1"/>
          </p:cNvSpPr>
          <p:nvPr/>
        </p:nvSpPr>
        <p:spPr bwMode="auto">
          <a:xfrm>
            <a:off x="7808913" y="3551238"/>
            <a:ext cx="0" cy="106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683"/>
          <p:cNvSpPr>
            <a:spLocks noChangeShapeType="1"/>
          </p:cNvSpPr>
          <p:nvPr/>
        </p:nvSpPr>
        <p:spPr bwMode="auto">
          <a:xfrm flipV="1">
            <a:off x="7415214" y="3736976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74" name="Picture 684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9" y="3548064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5" name="Line 685"/>
          <p:cNvSpPr>
            <a:spLocks noChangeShapeType="1"/>
          </p:cNvSpPr>
          <p:nvPr/>
        </p:nvSpPr>
        <p:spPr bwMode="auto">
          <a:xfrm rot="5400000" flipV="1">
            <a:off x="9518651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686"/>
          <p:cNvSpPr>
            <a:spLocks noChangeShapeType="1"/>
          </p:cNvSpPr>
          <p:nvPr/>
        </p:nvSpPr>
        <p:spPr bwMode="auto">
          <a:xfrm flipV="1">
            <a:off x="7418389" y="3733801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77" name="Picture 708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3546475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8" name="Freeform 709"/>
          <p:cNvSpPr>
            <a:spLocks/>
          </p:cNvSpPr>
          <p:nvPr/>
        </p:nvSpPr>
        <p:spPr bwMode="auto">
          <a:xfrm>
            <a:off x="8539163" y="35306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Freeform 710"/>
          <p:cNvSpPr>
            <a:spLocks/>
          </p:cNvSpPr>
          <p:nvPr/>
        </p:nvSpPr>
        <p:spPr bwMode="auto">
          <a:xfrm>
            <a:off x="8547101" y="2005014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711"/>
          <p:cNvSpPr>
            <a:spLocks noChangeShapeType="1"/>
          </p:cNvSpPr>
          <p:nvPr/>
        </p:nvSpPr>
        <p:spPr bwMode="auto">
          <a:xfrm>
            <a:off x="8920163" y="3816350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Line 712"/>
          <p:cNvSpPr>
            <a:spLocks noChangeShapeType="1"/>
          </p:cNvSpPr>
          <p:nvPr/>
        </p:nvSpPr>
        <p:spPr bwMode="auto">
          <a:xfrm>
            <a:off x="9017000" y="3736975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713"/>
          <p:cNvSpPr>
            <a:spLocks noChangeShapeType="1"/>
          </p:cNvSpPr>
          <p:nvPr/>
        </p:nvSpPr>
        <p:spPr bwMode="auto">
          <a:xfrm flipV="1">
            <a:off x="9253539" y="3822701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Line 714"/>
          <p:cNvSpPr>
            <a:spLocks noChangeShapeType="1"/>
          </p:cNvSpPr>
          <p:nvPr/>
        </p:nvSpPr>
        <p:spPr bwMode="auto">
          <a:xfrm>
            <a:off x="8247064" y="2590801"/>
            <a:ext cx="509587" cy="31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715"/>
          <p:cNvSpPr>
            <a:spLocks noChangeShapeType="1"/>
          </p:cNvSpPr>
          <p:nvPr/>
        </p:nvSpPr>
        <p:spPr bwMode="auto">
          <a:xfrm>
            <a:off x="8882064" y="4700588"/>
            <a:ext cx="390525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Line 716"/>
          <p:cNvSpPr>
            <a:spLocks noChangeShapeType="1"/>
          </p:cNvSpPr>
          <p:nvPr/>
        </p:nvSpPr>
        <p:spPr bwMode="auto">
          <a:xfrm flipV="1">
            <a:off x="8261351" y="4687889"/>
            <a:ext cx="322263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Line 717"/>
          <p:cNvSpPr>
            <a:spLocks noChangeShapeType="1"/>
          </p:cNvSpPr>
          <p:nvPr/>
        </p:nvSpPr>
        <p:spPr bwMode="auto">
          <a:xfrm flipV="1">
            <a:off x="8304213" y="4979988"/>
            <a:ext cx="971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Line 718"/>
          <p:cNvSpPr>
            <a:spLocks noChangeShapeType="1"/>
          </p:cNvSpPr>
          <p:nvPr/>
        </p:nvSpPr>
        <p:spPr bwMode="auto">
          <a:xfrm flipV="1">
            <a:off x="9101139" y="2495551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Line 719"/>
          <p:cNvSpPr>
            <a:spLocks noChangeShapeType="1"/>
          </p:cNvSpPr>
          <p:nvPr/>
        </p:nvSpPr>
        <p:spPr bwMode="auto">
          <a:xfrm>
            <a:off x="8929688" y="2668588"/>
            <a:ext cx="0" cy="82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720"/>
          <p:cNvSpPr>
            <a:spLocks noChangeShapeType="1"/>
          </p:cNvSpPr>
          <p:nvPr/>
        </p:nvSpPr>
        <p:spPr bwMode="auto">
          <a:xfrm flipV="1">
            <a:off x="9101139" y="2565401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721"/>
          <p:cNvSpPr>
            <a:spLocks noChangeShapeType="1"/>
          </p:cNvSpPr>
          <p:nvPr/>
        </p:nvSpPr>
        <p:spPr bwMode="auto">
          <a:xfrm>
            <a:off x="9466263" y="256381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722"/>
          <p:cNvSpPr>
            <a:spLocks noChangeShapeType="1"/>
          </p:cNvSpPr>
          <p:nvPr/>
        </p:nvSpPr>
        <p:spPr bwMode="auto">
          <a:xfrm>
            <a:off x="9120188" y="2870200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723"/>
          <p:cNvSpPr>
            <a:spLocks noChangeShapeType="1"/>
          </p:cNvSpPr>
          <p:nvPr/>
        </p:nvSpPr>
        <p:spPr bwMode="auto">
          <a:xfrm>
            <a:off x="9674225" y="2860675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Line 724"/>
          <p:cNvSpPr>
            <a:spLocks noChangeShapeType="1"/>
          </p:cNvSpPr>
          <p:nvPr/>
        </p:nvSpPr>
        <p:spPr bwMode="auto">
          <a:xfrm flipH="1">
            <a:off x="8820151" y="2936875"/>
            <a:ext cx="98425" cy="7048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Line 725"/>
          <p:cNvSpPr>
            <a:spLocks noChangeShapeType="1"/>
          </p:cNvSpPr>
          <p:nvPr/>
        </p:nvSpPr>
        <p:spPr bwMode="auto">
          <a:xfrm flipH="1">
            <a:off x="9412289" y="2936876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Line 726"/>
          <p:cNvSpPr>
            <a:spLocks noChangeShapeType="1"/>
          </p:cNvSpPr>
          <p:nvPr/>
        </p:nvSpPr>
        <p:spPr bwMode="auto">
          <a:xfrm flipV="1">
            <a:off x="8796338" y="4078288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6" name="Line 727"/>
          <p:cNvSpPr>
            <a:spLocks noChangeShapeType="1"/>
          </p:cNvSpPr>
          <p:nvPr/>
        </p:nvSpPr>
        <p:spPr bwMode="auto">
          <a:xfrm>
            <a:off x="9869488" y="2859088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7" name="Line 728"/>
          <p:cNvSpPr>
            <a:spLocks noChangeShapeType="1"/>
          </p:cNvSpPr>
          <p:nvPr/>
        </p:nvSpPr>
        <p:spPr bwMode="auto">
          <a:xfrm>
            <a:off x="7813675" y="2406650"/>
            <a:ext cx="152400" cy="95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Oval 407"/>
          <p:cNvSpPr>
            <a:spLocks noChangeArrowheads="1"/>
          </p:cNvSpPr>
          <p:nvPr/>
        </p:nvSpPr>
        <p:spPr bwMode="auto">
          <a:xfrm>
            <a:off x="7878763" y="2565400"/>
            <a:ext cx="387350" cy="952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9499" name="Rectangle 410"/>
          <p:cNvSpPr>
            <a:spLocks noChangeArrowheads="1"/>
          </p:cNvSpPr>
          <p:nvPr/>
        </p:nvSpPr>
        <p:spPr bwMode="auto">
          <a:xfrm>
            <a:off x="7878764" y="2555875"/>
            <a:ext cx="388937" cy="587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9500" name="Oval 411"/>
          <p:cNvSpPr>
            <a:spLocks noChangeArrowheads="1"/>
          </p:cNvSpPr>
          <p:nvPr/>
        </p:nvSpPr>
        <p:spPr bwMode="auto">
          <a:xfrm>
            <a:off x="7877175" y="2490789"/>
            <a:ext cx="387350" cy="1111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9501" name="Group 732"/>
          <p:cNvGrpSpPr>
            <a:grpSpLocks/>
          </p:cNvGrpSpPr>
          <p:nvPr/>
        </p:nvGrpSpPr>
        <p:grpSpPr bwMode="auto">
          <a:xfrm>
            <a:off x="7954964" y="2519364"/>
            <a:ext cx="219075" cy="52387"/>
            <a:chOff x="2468" y="1332"/>
            <a:chExt cx="310" cy="60"/>
          </a:xfrm>
        </p:grpSpPr>
        <p:sp>
          <p:nvSpPr>
            <p:cNvPr id="19906" name="Freeform 733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07" name="Freeform 734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02" name="Line 735"/>
          <p:cNvSpPr>
            <a:spLocks noChangeShapeType="1"/>
          </p:cNvSpPr>
          <p:nvPr/>
        </p:nvSpPr>
        <p:spPr bwMode="auto">
          <a:xfrm>
            <a:off x="7878763" y="2543176"/>
            <a:ext cx="0" cy="746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3" name="Line 736"/>
          <p:cNvSpPr>
            <a:spLocks noChangeShapeType="1"/>
          </p:cNvSpPr>
          <p:nvPr/>
        </p:nvSpPr>
        <p:spPr bwMode="auto">
          <a:xfrm>
            <a:off x="8264525" y="2546351"/>
            <a:ext cx="0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04" name="Group 737"/>
          <p:cNvGrpSpPr>
            <a:grpSpLocks/>
          </p:cNvGrpSpPr>
          <p:nvPr/>
        </p:nvGrpSpPr>
        <p:grpSpPr bwMode="auto">
          <a:xfrm>
            <a:off x="8726489" y="2493964"/>
            <a:ext cx="390525" cy="174625"/>
            <a:chOff x="4334" y="1470"/>
            <a:chExt cx="246" cy="107"/>
          </a:xfrm>
        </p:grpSpPr>
        <p:sp>
          <p:nvSpPr>
            <p:cNvPr id="1989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9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90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901" name="Group 741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904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5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02" name="Line 744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03" name="Line 745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05" name="Group 746"/>
          <p:cNvGrpSpPr>
            <a:grpSpLocks/>
          </p:cNvGrpSpPr>
          <p:nvPr/>
        </p:nvGrpSpPr>
        <p:grpSpPr bwMode="auto">
          <a:xfrm>
            <a:off x="8737601" y="2757489"/>
            <a:ext cx="390525" cy="174625"/>
            <a:chOff x="4334" y="1470"/>
            <a:chExt cx="246" cy="107"/>
          </a:xfrm>
        </p:grpSpPr>
        <p:sp>
          <p:nvSpPr>
            <p:cNvPr id="1989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9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9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93" name="Group 75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96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7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94" name="Line 75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95" name="Line 75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06" name="Group 755"/>
          <p:cNvGrpSpPr>
            <a:grpSpLocks/>
          </p:cNvGrpSpPr>
          <p:nvPr/>
        </p:nvGrpSpPr>
        <p:grpSpPr bwMode="auto">
          <a:xfrm>
            <a:off x="9286876" y="2759076"/>
            <a:ext cx="390525" cy="174625"/>
            <a:chOff x="4334" y="1470"/>
            <a:chExt cx="246" cy="107"/>
          </a:xfrm>
        </p:grpSpPr>
        <p:sp>
          <p:nvSpPr>
            <p:cNvPr id="1988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8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8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85" name="Group 75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88" name="Freeform 76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9" name="Freeform 76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86" name="Line 76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7" name="Line 76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07" name="Group 764"/>
          <p:cNvGrpSpPr>
            <a:grpSpLocks/>
          </p:cNvGrpSpPr>
          <p:nvPr/>
        </p:nvGrpSpPr>
        <p:grpSpPr bwMode="auto">
          <a:xfrm>
            <a:off x="9213851" y="2393951"/>
            <a:ext cx="390525" cy="174625"/>
            <a:chOff x="4334" y="1470"/>
            <a:chExt cx="246" cy="107"/>
          </a:xfrm>
        </p:grpSpPr>
        <p:sp>
          <p:nvSpPr>
            <p:cNvPr id="1987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7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7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77" name="Group 76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80" name="Freeform 76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1" name="Freeform 77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78" name="Line 77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9" name="Line 77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08" name="Group 773"/>
          <p:cNvGrpSpPr>
            <a:grpSpLocks/>
          </p:cNvGrpSpPr>
          <p:nvPr/>
        </p:nvGrpSpPr>
        <p:grpSpPr bwMode="auto">
          <a:xfrm>
            <a:off x="9261476" y="3644901"/>
            <a:ext cx="492125" cy="206375"/>
            <a:chOff x="4334" y="1470"/>
            <a:chExt cx="246" cy="107"/>
          </a:xfrm>
        </p:grpSpPr>
        <p:sp>
          <p:nvSpPr>
            <p:cNvPr id="1986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6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6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69" name="Group 77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72" name="Freeform 77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3" name="Freeform 77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70" name="Line 78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1" name="Line 78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09" name="Line 782"/>
          <p:cNvSpPr>
            <a:spLocks noChangeShapeType="1"/>
          </p:cNvSpPr>
          <p:nvPr/>
        </p:nvSpPr>
        <p:spPr bwMode="auto">
          <a:xfrm>
            <a:off x="7951788" y="3743325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10" name="Group 783"/>
          <p:cNvGrpSpPr>
            <a:grpSpLocks/>
          </p:cNvGrpSpPr>
          <p:nvPr/>
        </p:nvGrpSpPr>
        <p:grpSpPr bwMode="auto">
          <a:xfrm>
            <a:off x="8610601" y="3632201"/>
            <a:ext cx="492125" cy="206375"/>
            <a:chOff x="4334" y="1470"/>
            <a:chExt cx="246" cy="107"/>
          </a:xfrm>
        </p:grpSpPr>
        <p:sp>
          <p:nvSpPr>
            <p:cNvPr id="1985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5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6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61" name="Group 78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64" name="Freeform 7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5" name="Freeform 7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62" name="Line 79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3" name="Line 79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1" name="Group 792"/>
          <p:cNvGrpSpPr>
            <a:grpSpLocks/>
          </p:cNvGrpSpPr>
          <p:nvPr/>
        </p:nvGrpSpPr>
        <p:grpSpPr bwMode="auto">
          <a:xfrm>
            <a:off x="8921751" y="3911601"/>
            <a:ext cx="492125" cy="206375"/>
            <a:chOff x="4334" y="1470"/>
            <a:chExt cx="246" cy="107"/>
          </a:xfrm>
        </p:grpSpPr>
        <p:sp>
          <p:nvSpPr>
            <p:cNvPr id="1985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5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5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53" name="Group 79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56" name="Freeform 7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7" name="Freeform 7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54" name="Line 79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5" name="Line 80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2" name="Group 801"/>
          <p:cNvGrpSpPr>
            <a:grpSpLocks/>
          </p:cNvGrpSpPr>
          <p:nvPr/>
        </p:nvGrpSpPr>
        <p:grpSpPr bwMode="auto">
          <a:xfrm>
            <a:off x="9115425" y="4806951"/>
            <a:ext cx="622300" cy="244475"/>
            <a:chOff x="4334" y="1470"/>
            <a:chExt cx="246" cy="107"/>
          </a:xfrm>
        </p:grpSpPr>
        <p:sp>
          <p:nvSpPr>
            <p:cNvPr id="1984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4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4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45" name="Group 80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48" name="Freeform 8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Freeform 8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46" name="Line 80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7" name="Line 80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3" name="Group 810"/>
          <p:cNvGrpSpPr>
            <a:grpSpLocks/>
          </p:cNvGrpSpPr>
          <p:nvPr/>
        </p:nvGrpSpPr>
        <p:grpSpPr bwMode="auto">
          <a:xfrm>
            <a:off x="8489950" y="4508501"/>
            <a:ext cx="622300" cy="244475"/>
            <a:chOff x="4334" y="1470"/>
            <a:chExt cx="246" cy="107"/>
          </a:xfrm>
        </p:grpSpPr>
        <p:sp>
          <p:nvSpPr>
            <p:cNvPr id="1983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3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3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37" name="Group 81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40" name="Freeform 8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1" name="Freeform 8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38" name="Line 81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9" name="Line 81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4" name="Group 819"/>
          <p:cNvGrpSpPr>
            <a:grpSpLocks/>
          </p:cNvGrpSpPr>
          <p:nvPr/>
        </p:nvGrpSpPr>
        <p:grpSpPr bwMode="auto">
          <a:xfrm>
            <a:off x="7766050" y="4851401"/>
            <a:ext cx="622300" cy="244475"/>
            <a:chOff x="4334" y="1470"/>
            <a:chExt cx="246" cy="107"/>
          </a:xfrm>
        </p:grpSpPr>
        <p:sp>
          <p:nvSpPr>
            <p:cNvPr id="1982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2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2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29" name="Group 82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32" name="Freeform 82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3" name="Freeform 82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30" name="Line 82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1" name="Line 82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5" name="Group 828"/>
          <p:cNvGrpSpPr>
            <a:grpSpLocks/>
          </p:cNvGrpSpPr>
          <p:nvPr/>
        </p:nvGrpSpPr>
        <p:grpSpPr bwMode="auto">
          <a:xfrm>
            <a:off x="7575551" y="3644900"/>
            <a:ext cx="390525" cy="171450"/>
            <a:chOff x="4334" y="1470"/>
            <a:chExt cx="246" cy="107"/>
          </a:xfrm>
        </p:grpSpPr>
        <p:sp>
          <p:nvSpPr>
            <p:cNvPr id="1981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81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82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821" name="Group 83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9824" name="Freeform 8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25" name="Freeform 8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22" name="Line 83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3" name="Line 83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6" name="Group 837"/>
          <p:cNvGrpSpPr>
            <a:grpSpLocks/>
          </p:cNvGrpSpPr>
          <p:nvPr/>
        </p:nvGrpSpPr>
        <p:grpSpPr bwMode="auto">
          <a:xfrm>
            <a:off x="7548564" y="1744663"/>
            <a:ext cx="517525" cy="508000"/>
            <a:chOff x="2922" y="1424"/>
            <a:chExt cx="326" cy="320"/>
          </a:xfrm>
        </p:grpSpPr>
        <p:sp>
          <p:nvSpPr>
            <p:cNvPr id="19810" name="Oval 838"/>
            <p:cNvSpPr>
              <a:spLocks noChangeArrowheads="1"/>
            </p:cNvSpPr>
            <p:nvPr/>
          </p:nvSpPr>
          <p:spPr bwMode="auto">
            <a:xfrm>
              <a:off x="2922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11" name="Group 83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9813" name="Oval 84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14" name="Oval 84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15" name="Oval 84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16" name="Oval 84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17" name="Freeform 84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0"/>
                  <a:gd name="T31" fmla="*/ 0 h 956"/>
                  <a:gd name="T32" fmla="*/ 1180 w 1180"/>
                  <a:gd name="T33" fmla="*/ 956 h 9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12" name="Freeform 84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0"/>
                <a:gd name="T31" fmla="*/ 0 h 956"/>
                <a:gd name="T32" fmla="*/ 1180 w 1180"/>
                <a:gd name="T33" fmla="*/ 956 h 9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7" name="Group 846"/>
          <p:cNvGrpSpPr>
            <a:grpSpLocks/>
          </p:cNvGrpSpPr>
          <p:nvPr/>
        </p:nvGrpSpPr>
        <p:grpSpPr bwMode="auto">
          <a:xfrm>
            <a:off x="7662864" y="1989139"/>
            <a:ext cx="282575" cy="477837"/>
            <a:chOff x="3748" y="1253"/>
            <a:chExt cx="178" cy="301"/>
          </a:xfrm>
        </p:grpSpPr>
        <p:sp>
          <p:nvSpPr>
            <p:cNvPr id="19794" name="Line 270"/>
            <p:cNvSpPr>
              <a:spLocks noChangeShapeType="1"/>
            </p:cNvSpPr>
            <p:nvPr/>
          </p:nvSpPr>
          <p:spPr bwMode="auto">
            <a:xfrm flipH="1">
              <a:off x="3748" y="1276"/>
              <a:ext cx="89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95" name="Line 271"/>
            <p:cNvSpPr>
              <a:spLocks noChangeShapeType="1"/>
            </p:cNvSpPr>
            <p:nvPr/>
          </p:nvSpPr>
          <p:spPr bwMode="auto">
            <a:xfrm>
              <a:off x="3837" y="1276"/>
              <a:ext cx="89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96" name="Line 272"/>
            <p:cNvSpPr>
              <a:spLocks noChangeShapeType="1"/>
            </p:cNvSpPr>
            <p:nvPr/>
          </p:nvSpPr>
          <p:spPr bwMode="auto">
            <a:xfrm>
              <a:off x="3748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97" name="Line 273"/>
            <p:cNvSpPr>
              <a:spLocks noChangeShapeType="1"/>
            </p:cNvSpPr>
            <p:nvPr/>
          </p:nvSpPr>
          <p:spPr bwMode="auto">
            <a:xfrm flipH="1">
              <a:off x="3837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98" name="Line 274"/>
            <p:cNvSpPr>
              <a:spLocks noChangeShapeType="1"/>
            </p:cNvSpPr>
            <p:nvPr/>
          </p:nvSpPr>
          <p:spPr bwMode="auto">
            <a:xfrm>
              <a:off x="3837" y="128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99" name="Line 275"/>
            <p:cNvSpPr>
              <a:spLocks noChangeShapeType="1"/>
            </p:cNvSpPr>
            <p:nvPr/>
          </p:nvSpPr>
          <p:spPr bwMode="auto">
            <a:xfrm flipV="1">
              <a:off x="3748" y="1501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0" name="Line 276"/>
            <p:cNvSpPr>
              <a:spLocks noChangeShapeType="1"/>
            </p:cNvSpPr>
            <p:nvPr/>
          </p:nvSpPr>
          <p:spPr bwMode="auto">
            <a:xfrm flipH="1" flipV="1">
              <a:off x="3837" y="1501"/>
              <a:ext cx="89" cy="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1" name="Line 277"/>
            <p:cNvSpPr>
              <a:spLocks noChangeShapeType="1"/>
            </p:cNvSpPr>
            <p:nvPr/>
          </p:nvSpPr>
          <p:spPr bwMode="auto">
            <a:xfrm>
              <a:off x="3786" y="1418"/>
              <a:ext cx="51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2" name="Line 278"/>
            <p:cNvSpPr>
              <a:spLocks noChangeShapeType="1"/>
            </p:cNvSpPr>
            <p:nvPr/>
          </p:nvSpPr>
          <p:spPr bwMode="auto">
            <a:xfrm flipV="1">
              <a:off x="3837" y="1418"/>
              <a:ext cx="54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3" name="Line 279"/>
            <p:cNvSpPr>
              <a:spLocks noChangeShapeType="1"/>
            </p:cNvSpPr>
            <p:nvPr/>
          </p:nvSpPr>
          <p:spPr bwMode="auto">
            <a:xfrm>
              <a:off x="3768" y="1455"/>
              <a:ext cx="66" cy="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4" name="Line 280"/>
            <p:cNvSpPr>
              <a:spLocks noChangeShapeType="1"/>
            </p:cNvSpPr>
            <p:nvPr/>
          </p:nvSpPr>
          <p:spPr bwMode="auto">
            <a:xfrm flipV="1">
              <a:off x="3837" y="1461"/>
              <a:ext cx="6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5" name="Line 281"/>
            <p:cNvSpPr>
              <a:spLocks noChangeShapeType="1"/>
            </p:cNvSpPr>
            <p:nvPr/>
          </p:nvSpPr>
          <p:spPr bwMode="auto">
            <a:xfrm flipV="1">
              <a:off x="3837" y="1381"/>
              <a:ext cx="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6" name="Line 282"/>
            <p:cNvSpPr>
              <a:spLocks noChangeShapeType="1"/>
            </p:cNvSpPr>
            <p:nvPr/>
          </p:nvSpPr>
          <p:spPr bwMode="auto">
            <a:xfrm flipV="1">
              <a:off x="3837" y="1329"/>
              <a:ext cx="2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7" name="Line 283"/>
            <p:cNvSpPr>
              <a:spLocks noChangeShapeType="1"/>
            </p:cNvSpPr>
            <p:nvPr/>
          </p:nvSpPr>
          <p:spPr bwMode="auto">
            <a:xfrm>
              <a:off x="3798" y="1377"/>
              <a:ext cx="42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8" name="Line 284"/>
            <p:cNvSpPr>
              <a:spLocks noChangeShapeType="1"/>
            </p:cNvSpPr>
            <p:nvPr/>
          </p:nvSpPr>
          <p:spPr bwMode="auto">
            <a:xfrm>
              <a:off x="3817" y="1327"/>
              <a:ext cx="24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09" name="Oval 862"/>
            <p:cNvSpPr>
              <a:spLocks noChangeArrowheads="1"/>
            </p:cNvSpPr>
            <p:nvPr/>
          </p:nvSpPr>
          <p:spPr bwMode="auto">
            <a:xfrm>
              <a:off x="3821" y="1253"/>
              <a:ext cx="30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8" name="Group 863"/>
          <p:cNvGrpSpPr>
            <a:grpSpLocks/>
          </p:cNvGrpSpPr>
          <p:nvPr/>
        </p:nvGrpSpPr>
        <p:grpSpPr bwMode="auto">
          <a:xfrm>
            <a:off x="6842126" y="1997075"/>
            <a:ext cx="519113" cy="128588"/>
            <a:chOff x="2199" y="955"/>
            <a:chExt cx="2547" cy="506"/>
          </a:xfrm>
        </p:grpSpPr>
        <p:sp>
          <p:nvSpPr>
            <p:cNvPr id="19788" name="Freeform 86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9" name="Freeform 86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0" name="Freeform 86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1" name="Freeform 86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2" name="Freeform 86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73 w 646"/>
                <a:gd name="T1" fmla="*/ 1642 h 300"/>
                <a:gd name="T2" fmla="*/ 673 w 646"/>
                <a:gd name="T3" fmla="*/ 1387 h 300"/>
                <a:gd name="T4" fmla="*/ 837 w 646"/>
                <a:gd name="T5" fmla="*/ 1046 h 300"/>
                <a:gd name="T6" fmla="*/ 864 w 646"/>
                <a:gd name="T7" fmla="*/ 586 h 300"/>
                <a:gd name="T8" fmla="*/ 633 w 646"/>
                <a:gd name="T9" fmla="*/ 328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3" name="Freeform 86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9" name="Group 870"/>
          <p:cNvGrpSpPr>
            <a:grpSpLocks/>
          </p:cNvGrpSpPr>
          <p:nvPr/>
        </p:nvGrpSpPr>
        <p:grpSpPr bwMode="auto">
          <a:xfrm>
            <a:off x="7065963" y="1539875"/>
            <a:ext cx="519112" cy="128588"/>
            <a:chOff x="2199" y="955"/>
            <a:chExt cx="2547" cy="506"/>
          </a:xfrm>
        </p:grpSpPr>
        <p:sp>
          <p:nvSpPr>
            <p:cNvPr id="19782" name="Freeform 87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3" name="Freeform 87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4" name="Freeform 87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5" name="Freeform 87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6" name="Freeform 87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73 w 646"/>
                <a:gd name="T1" fmla="*/ 1642 h 300"/>
                <a:gd name="T2" fmla="*/ 673 w 646"/>
                <a:gd name="T3" fmla="*/ 1387 h 300"/>
                <a:gd name="T4" fmla="*/ 837 w 646"/>
                <a:gd name="T5" fmla="*/ 1046 h 300"/>
                <a:gd name="T6" fmla="*/ 864 w 646"/>
                <a:gd name="T7" fmla="*/ 586 h 300"/>
                <a:gd name="T8" fmla="*/ 633 w 646"/>
                <a:gd name="T9" fmla="*/ 328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7" name="Freeform 87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20" name="Line 877"/>
          <p:cNvSpPr>
            <a:spLocks noChangeShapeType="1"/>
          </p:cNvSpPr>
          <p:nvPr/>
        </p:nvSpPr>
        <p:spPr bwMode="auto">
          <a:xfrm flipH="1" flipV="1">
            <a:off x="7150100" y="2027238"/>
            <a:ext cx="39688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21" name="Group 885"/>
          <p:cNvGrpSpPr>
            <a:grpSpLocks/>
          </p:cNvGrpSpPr>
          <p:nvPr/>
        </p:nvGrpSpPr>
        <p:grpSpPr bwMode="auto">
          <a:xfrm>
            <a:off x="6916738" y="3527425"/>
            <a:ext cx="519112" cy="128588"/>
            <a:chOff x="2199" y="955"/>
            <a:chExt cx="2547" cy="506"/>
          </a:xfrm>
        </p:grpSpPr>
        <p:sp>
          <p:nvSpPr>
            <p:cNvPr id="19776" name="Freeform 886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7" name="Freeform 887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8" name="Freeform 888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9" name="Freeform 889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0" name="Freeform 890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73 w 646"/>
                <a:gd name="T1" fmla="*/ 1642 h 300"/>
                <a:gd name="T2" fmla="*/ 673 w 646"/>
                <a:gd name="T3" fmla="*/ 1387 h 300"/>
                <a:gd name="T4" fmla="*/ 837 w 646"/>
                <a:gd name="T5" fmla="*/ 1046 h 300"/>
                <a:gd name="T6" fmla="*/ 864 w 646"/>
                <a:gd name="T7" fmla="*/ 586 h 300"/>
                <a:gd name="T8" fmla="*/ 633 w 646"/>
                <a:gd name="T9" fmla="*/ 328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1" name="Freeform 891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22" name="Line 892"/>
          <p:cNvSpPr>
            <a:spLocks noChangeShapeType="1"/>
          </p:cNvSpPr>
          <p:nvPr/>
        </p:nvSpPr>
        <p:spPr bwMode="auto">
          <a:xfrm>
            <a:off x="7302500" y="3119438"/>
            <a:ext cx="20638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23" name="Group 893"/>
          <p:cNvGrpSpPr>
            <a:grpSpLocks/>
          </p:cNvGrpSpPr>
          <p:nvPr/>
        </p:nvGrpSpPr>
        <p:grpSpPr bwMode="auto">
          <a:xfrm>
            <a:off x="8531226" y="5005389"/>
            <a:ext cx="519113" cy="128587"/>
            <a:chOff x="2199" y="955"/>
            <a:chExt cx="2547" cy="506"/>
          </a:xfrm>
        </p:grpSpPr>
        <p:sp>
          <p:nvSpPr>
            <p:cNvPr id="19770" name="Freeform 89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1" name="Freeform 89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2" name="Freeform 89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3" name="Freeform 89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4" name="Freeform 89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73 w 646"/>
                <a:gd name="T1" fmla="*/ 1642 h 300"/>
                <a:gd name="T2" fmla="*/ 673 w 646"/>
                <a:gd name="T3" fmla="*/ 1387 h 300"/>
                <a:gd name="T4" fmla="*/ 837 w 646"/>
                <a:gd name="T5" fmla="*/ 1046 h 300"/>
                <a:gd name="T6" fmla="*/ 864 w 646"/>
                <a:gd name="T7" fmla="*/ 586 h 300"/>
                <a:gd name="T8" fmla="*/ 633 w 646"/>
                <a:gd name="T9" fmla="*/ 328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5" name="Freeform 89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24" name="Group 900"/>
          <p:cNvGrpSpPr>
            <a:grpSpLocks/>
          </p:cNvGrpSpPr>
          <p:nvPr/>
        </p:nvGrpSpPr>
        <p:grpSpPr bwMode="auto">
          <a:xfrm>
            <a:off x="8769351" y="5429250"/>
            <a:ext cx="519113" cy="128588"/>
            <a:chOff x="2199" y="955"/>
            <a:chExt cx="2547" cy="506"/>
          </a:xfrm>
        </p:grpSpPr>
        <p:sp>
          <p:nvSpPr>
            <p:cNvPr id="19764" name="Freeform 90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5" name="Freeform 90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6" name="Freeform 90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7" name="Freeform 90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8" name="Freeform 90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73 w 646"/>
                <a:gd name="T1" fmla="*/ 1642 h 300"/>
                <a:gd name="T2" fmla="*/ 673 w 646"/>
                <a:gd name="T3" fmla="*/ 1387 h 300"/>
                <a:gd name="T4" fmla="*/ 837 w 646"/>
                <a:gd name="T5" fmla="*/ 1046 h 300"/>
                <a:gd name="T6" fmla="*/ 864 w 646"/>
                <a:gd name="T7" fmla="*/ 586 h 300"/>
                <a:gd name="T8" fmla="*/ 633 w 646"/>
                <a:gd name="T9" fmla="*/ 328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9" name="Freeform 90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25" name="Group 907"/>
          <p:cNvGrpSpPr>
            <a:grpSpLocks/>
          </p:cNvGrpSpPr>
          <p:nvPr/>
        </p:nvGrpSpPr>
        <p:grpSpPr bwMode="auto">
          <a:xfrm>
            <a:off x="8345488" y="5408614"/>
            <a:ext cx="519112" cy="128587"/>
            <a:chOff x="2199" y="955"/>
            <a:chExt cx="2547" cy="506"/>
          </a:xfrm>
        </p:grpSpPr>
        <p:sp>
          <p:nvSpPr>
            <p:cNvPr id="19758" name="Freeform 908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59" name="Freeform 909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0" name="Freeform 910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1" name="Freeform 911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2" name="Freeform 912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73 w 646"/>
                <a:gd name="T1" fmla="*/ 1642 h 300"/>
                <a:gd name="T2" fmla="*/ 673 w 646"/>
                <a:gd name="T3" fmla="*/ 1387 h 300"/>
                <a:gd name="T4" fmla="*/ 837 w 646"/>
                <a:gd name="T5" fmla="*/ 1046 h 300"/>
                <a:gd name="T6" fmla="*/ 864 w 646"/>
                <a:gd name="T7" fmla="*/ 586 h 300"/>
                <a:gd name="T8" fmla="*/ 633 w 646"/>
                <a:gd name="T9" fmla="*/ 328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3" name="Freeform 913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526" name="Picture 915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5" y="5056189"/>
            <a:ext cx="4333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28" name="Line 918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529" name="Group 919"/>
          <p:cNvGrpSpPr>
            <a:grpSpLocks/>
          </p:cNvGrpSpPr>
          <p:nvPr/>
        </p:nvGrpSpPr>
        <p:grpSpPr bwMode="auto">
          <a:xfrm flipH="1">
            <a:off x="7299325" y="4533901"/>
            <a:ext cx="414338" cy="373063"/>
            <a:chOff x="2839" y="3501"/>
            <a:chExt cx="755" cy="803"/>
          </a:xfrm>
        </p:grpSpPr>
        <p:pic>
          <p:nvPicPr>
            <p:cNvPr id="19756" name="Picture 92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57" name="Freeform 92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30" name="Group 922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19754" name="Picture 923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55" name="Freeform 92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31" name="Group 925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19752" name="Picture 926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53" name="Freeform 92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32" name="Group 928"/>
          <p:cNvGrpSpPr>
            <a:grpSpLocks/>
          </p:cNvGrpSpPr>
          <p:nvPr/>
        </p:nvGrpSpPr>
        <p:grpSpPr bwMode="auto">
          <a:xfrm>
            <a:off x="8074025" y="5238750"/>
            <a:ext cx="427038" cy="350838"/>
            <a:chOff x="2839" y="3501"/>
            <a:chExt cx="755" cy="803"/>
          </a:xfrm>
        </p:grpSpPr>
        <p:pic>
          <p:nvPicPr>
            <p:cNvPr id="19750" name="Picture 9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51" name="Freeform 93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9533" name="Picture 931" descr="car_icon_smal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3" y="1720851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34" name="Group 932"/>
          <p:cNvGrpSpPr>
            <a:grpSpLocks/>
          </p:cNvGrpSpPr>
          <p:nvPr/>
        </p:nvGrpSpPr>
        <p:grpSpPr bwMode="auto">
          <a:xfrm>
            <a:off x="7142164" y="1558926"/>
            <a:ext cx="415925" cy="373063"/>
            <a:chOff x="2756" y="1866"/>
            <a:chExt cx="462" cy="463"/>
          </a:xfrm>
        </p:grpSpPr>
        <p:pic>
          <p:nvPicPr>
            <p:cNvPr id="19748" name="Picture 933" descr="iphone_stylized_smal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49" name="Picture 934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" y="1866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535" name="Picture 936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50577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36" name="Group 938"/>
          <p:cNvGrpSpPr>
            <a:grpSpLocks/>
          </p:cNvGrpSpPr>
          <p:nvPr/>
        </p:nvGrpSpPr>
        <p:grpSpPr bwMode="auto">
          <a:xfrm>
            <a:off x="9764713" y="5002213"/>
            <a:ext cx="227012" cy="481012"/>
            <a:chOff x="4140" y="429"/>
            <a:chExt cx="1425" cy="2396"/>
          </a:xfrm>
        </p:grpSpPr>
        <p:sp>
          <p:nvSpPr>
            <p:cNvPr id="19716" name="Freeform 9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7" name="Rectangle 940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8" name="Freeform 9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9" name="Freeform 9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20" name="Rectangle 943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721" name="Group 9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46" name="AutoShape 94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47" name="AutoShape 946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2" name="Rectangle 947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723" name="Group 9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744" name="AutoShape 949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45" name="AutoShape 950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4" name="Rectangle 951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5" name="Rectangle 952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726" name="Group 9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742" name="AutoShape 954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43" name="AutoShape 955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7" name="Freeform 9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28" name="Group 9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740" name="AutoShape 958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41" name="AutoShape 959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9" name="Rectangle 960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0" name="Freeform 9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31" name="Freeform 9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32" name="Oval 963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3" name="Freeform 9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34" name="AutoShape 965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5" name="AutoShape 966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6" name="Oval 967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7" name="Oval 968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738" name="Oval 969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9" name="Rectangle 970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37" name="Group 971"/>
          <p:cNvGrpSpPr>
            <a:grpSpLocks/>
          </p:cNvGrpSpPr>
          <p:nvPr/>
        </p:nvGrpSpPr>
        <p:grpSpPr bwMode="auto">
          <a:xfrm>
            <a:off x="9448801" y="5303838"/>
            <a:ext cx="227013" cy="481012"/>
            <a:chOff x="4140" y="429"/>
            <a:chExt cx="1425" cy="2396"/>
          </a:xfrm>
        </p:grpSpPr>
        <p:sp>
          <p:nvSpPr>
            <p:cNvPr id="19684" name="Freeform 9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5" name="Rectangle 973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6" name="Freeform 9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7" name="Freeform 9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8" name="Rectangle 976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89" name="Group 9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14" name="AutoShape 97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15" name="AutoShape 979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90" name="Rectangle 980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91" name="Group 9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712" name="AutoShape 982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13" name="AutoShape 983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92" name="Rectangle 984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3" name="Rectangle 985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94" name="Group 9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710" name="AutoShape 987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11" name="AutoShape 988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95" name="Freeform 9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96" name="Group 9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708" name="AutoShape 991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09" name="AutoShape 992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97" name="Rectangle 993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98" name="Freeform 9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9" name="Freeform 9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0" name="Oval 996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1" name="Freeform 9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" name="AutoShape 998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3" name="AutoShape 999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4" name="Oval 1000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5" name="Oval 1001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706" name="Oval 1002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7" name="Rectangle 1003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38" name="Group 1004"/>
          <p:cNvGrpSpPr>
            <a:grpSpLocks/>
          </p:cNvGrpSpPr>
          <p:nvPr/>
        </p:nvGrpSpPr>
        <p:grpSpPr bwMode="auto">
          <a:xfrm>
            <a:off x="6826250" y="2043114"/>
            <a:ext cx="534988" cy="407987"/>
            <a:chOff x="877" y="1008"/>
            <a:chExt cx="2747" cy="2591"/>
          </a:xfrm>
        </p:grpSpPr>
        <p:pic>
          <p:nvPicPr>
            <p:cNvPr id="19661" name="Picture 1005" descr="antenna_stylize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662" name="Picture 1006" descr="laptop_keyboar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3" name="Freeform 100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1 w 2982"/>
                <a:gd name="T5" fmla="*/ 1 h 2442"/>
                <a:gd name="T6" fmla="*/ 1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9664" name="Picture 1008" descr="scree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5" name="Freeform 100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 w 2528"/>
                <a:gd name="T3" fmla="*/ 1 h 455"/>
                <a:gd name="T4" fmla="*/ 1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6" name="Freeform 101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7" name="Freeform 101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8" name="Freeform 101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 w 2773"/>
                <a:gd name="T5" fmla="*/ 1 h 738"/>
                <a:gd name="T6" fmla="*/ 1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9" name="Freeform 101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 w 637"/>
                <a:gd name="T1" fmla="*/ 0 h 1659"/>
                <a:gd name="T2" fmla="*/ 1 w 637"/>
                <a:gd name="T3" fmla="*/ 0 h 1659"/>
                <a:gd name="T4" fmla="*/ 1 w 637"/>
                <a:gd name="T5" fmla="*/ 11 h 1659"/>
                <a:gd name="T6" fmla="*/ 0 w 637"/>
                <a:gd name="T7" fmla="*/ 11 h 1659"/>
                <a:gd name="T8" fmla="*/ 1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0" name="Freeform 101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6 w 2216"/>
                <a:gd name="T5" fmla="*/ 4 h 550"/>
                <a:gd name="T6" fmla="*/ 6 w 2216"/>
                <a:gd name="T7" fmla="*/ 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71" name="Group 101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678" name="Freeform 101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9" name="Freeform 101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0" name="Freeform 101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1" name="Freeform 101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2" name="Freeform 102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3" name="Freeform 102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72" name="Freeform 102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1 h 792"/>
                <a:gd name="T8" fmla="*/ 1 w 990"/>
                <a:gd name="T9" fmla="*/ 1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3" name="Freeform 102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4" name="Freeform 102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" name="Freeform 102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" name="Freeform 102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7" name="Freeform 102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 h 723"/>
                <a:gd name="T6" fmla="*/ 0 w 2532"/>
                <a:gd name="T7" fmla="*/ 1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539" name="Picture 1030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8421689" y="57356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40" name="Freeform 1031"/>
          <p:cNvSpPr>
            <a:spLocks/>
          </p:cNvSpPr>
          <p:nvPr/>
        </p:nvSpPr>
        <p:spPr bwMode="auto">
          <a:xfrm>
            <a:off x="8550275" y="55800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541" name="Picture 1032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1" y="55848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42" name="Freeform 1033"/>
          <p:cNvSpPr>
            <a:spLocks/>
          </p:cNvSpPr>
          <p:nvPr/>
        </p:nvSpPr>
        <p:spPr bwMode="auto">
          <a:xfrm>
            <a:off x="8607426" y="5573714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3" name="Freeform 1034"/>
          <p:cNvSpPr>
            <a:spLocks/>
          </p:cNvSpPr>
          <p:nvPr/>
        </p:nvSpPr>
        <p:spPr bwMode="auto">
          <a:xfrm>
            <a:off x="8548689" y="5573714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4" name="Freeform 1035"/>
          <p:cNvSpPr>
            <a:spLocks/>
          </p:cNvSpPr>
          <p:nvPr/>
        </p:nvSpPr>
        <p:spPr bwMode="auto">
          <a:xfrm>
            <a:off x="8791576" y="5602289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5" name="Freeform 1036"/>
          <p:cNvSpPr>
            <a:spLocks/>
          </p:cNvSpPr>
          <p:nvPr/>
        </p:nvSpPr>
        <p:spPr bwMode="auto">
          <a:xfrm>
            <a:off x="8547101" y="57261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6" name="Freeform 1037"/>
          <p:cNvSpPr>
            <a:spLocks/>
          </p:cNvSpPr>
          <p:nvPr/>
        </p:nvSpPr>
        <p:spPr bwMode="auto">
          <a:xfrm>
            <a:off x="8799513" y="5603876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7" name="Freeform 1038"/>
          <p:cNvSpPr>
            <a:spLocks/>
          </p:cNvSpPr>
          <p:nvPr/>
        </p:nvSpPr>
        <p:spPr bwMode="auto">
          <a:xfrm>
            <a:off x="8547101" y="57356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48" name="Group 1039"/>
          <p:cNvGrpSpPr>
            <a:grpSpLocks/>
          </p:cNvGrpSpPr>
          <p:nvPr/>
        </p:nvGrpSpPr>
        <p:grpSpPr bwMode="auto">
          <a:xfrm>
            <a:off x="8543926" y="5800725"/>
            <a:ext cx="87313" cy="38100"/>
            <a:chOff x="1740" y="2642"/>
            <a:chExt cx="752" cy="327"/>
          </a:xfrm>
        </p:grpSpPr>
        <p:sp>
          <p:nvSpPr>
            <p:cNvPr id="19655" name="Freeform 1040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6" name="Freeform 1041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7" name="Freeform 1042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8" name="Freeform 1043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9" name="Freeform 1044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0" name="Freeform 1045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49" name="Freeform 1046"/>
          <p:cNvSpPr>
            <a:spLocks/>
          </p:cNvSpPr>
          <p:nvPr/>
        </p:nvSpPr>
        <p:spPr bwMode="auto">
          <a:xfrm>
            <a:off x="8693151" y="5807076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0" name="Freeform 1047"/>
          <p:cNvSpPr>
            <a:spLocks/>
          </p:cNvSpPr>
          <p:nvPr/>
        </p:nvSpPr>
        <p:spPr bwMode="auto">
          <a:xfrm>
            <a:off x="8421688" y="5813426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1" name="Freeform 1048"/>
          <p:cNvSpPr>
            <a:spLocks/>
          </p:cNvSpPr>
          <p:nvPr/>
        </p:nvSpPr>
        <p:spPr bwMode="auto">
          <a:xfrm>
            <a:off x="8423275" y="5799139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Freeform 1049"/>
          <p:cNvSpPr>
            <a:spLocks/>
          </p:cNvSpPr>
          <p:nvPr/>
        </p:nvSpPr>
        <p:spPr bwMode="auto">
          <a:xfrm>
            <a:off x="8423276" y="57388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3" name="Freeform 1050"/>
          <p:cNvSpPr>
            <a:spLocks/>
          </p:cNvSpPr>
          <p:nvPr/>
        </p:nvSpPr>
        <p:spPr bwMode="auto">
          <a:xfrm>
            <a:off x="8431214" y="5802314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4" name="Freeform 1051"/>
          <p:cNvSpPr>
            <a:spLocks/>
          </p:cNvSpPr>
          <p:nvPr/>
        </p:nvSpPr>
        <p:spPr bwMode="auto">
          <a:xfrm flipV="1">
            <a:off x="8688389" y="5797551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555" name="Picture 1054" descr="laptop_keyboar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105650" y="3290888"/>
            <a:ext cx="3635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6" name="Freeform 1055"/>
          <p:cNvSpPr>
            <a:spLocks/>
          </p:cNvSpPr>
          <p:nvPr/>
        </p:nvSpPr>
        <p:spPr bwMode="auto">
          <a:xfrm>
            <a:off x="7226300" y="3135313"/>
            <a:ext cx="292100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557" name="Picture 1056" descr="scree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88" y="3140075"/>
            <a:ext cx="266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" name="Freeform 1057"/>
          <p:cNvSpPr>
            <a:spLocks/>
          </p:cNvSpPr>
          <p:nvPr/>
        </p:nvSpPr>
        <p:spPr bwMode="auto">
          <a:xfrm>
            <a:off x="7280275" y="3128964"/>
            <a:ext cx="247650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" name="Freeform 1058"/>
          <p:cNvSpPr>
            <a:spLocks/>
          </p:cNvSpPr>
          <p:nvPr/>
        </p:nvSpPr>
        <p:spPr bwMode="auto">
          <a:xfrm>
            <a:off x="7224713" y="3128964"/>
            <a:ext cx="68262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" name="Freeform 1059"/>
          <p:cNvSpPr>
            <a:spLocks/>
          </p:cNvSpPr>
          <p:nvPr/>
        </p:nvSpPr>
        <p:spPr bwMode="auto">
          <a:xfrm>
            <a:off x="7451726" y="3157539"/>
            <a:ext cx="74613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" name="Freeform 1060"/>
          <p:cNvSpPr>
            <a:spLocks/>
          </p:cNvSpPr>
          <p:nvPr/>
        </p:nvSpPr>
        <p:spPr bwMode="auto">
          <a:xfrm>
            <a:off x="7223126" y="3281363"/>
            <a:ext cx="27146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" name="Freeform 1061"/>
          <p:cNvSpPr>
            <a:spLocks/>
          </p:cNvSpPr>
          <p:nvPr/>
        </p:nvSpPr>
        <p:spPr bwMode="auto">
          <a:xfrm>
            <a:off x="7459663" y="3159126"/>
            <a:ext cx="69850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3" name="Freeform 1062"/>
          <p:cNvSpPr>
            <a:spLocks/>
          </p:cNvSpPr>
          <p:nvPr/>
        </p:nvSpPr>
        <p:spPr bwMode="auto">
          <a:xfrm>
            <a:off x="7223125" y="3290888"/>
            <a:ext cx="242888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64" name="Group 1063"/>
          <p:cNvGrpSpPr>
            <a:grpSpLocks/>
          </p:cNvGrpSpPr>
          <p:nvPr/>
        </p:nvGrpSpPr>
        <p:grpSpPr bwMode="auto">
          <a:xfrm>
            <a:off x="7219951" y="3355975"/>
            <a:ext cx="80963" cy="38100"/>
            <a:chOff x="1740" y="2642"/>
            <a:chExt cx="752" cy="327"/>
          </a:xfrm>
        </p:grpSpPr>
        <p:sp>
          <p:nvSpPr>
            <p:cNvPr id="19649" name="Freeform 1064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0" name="Freeform 1065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1" name="Freeform 1066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2" name="Freeform 1067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3" name="Freeform 1068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4" name="Freeform 1069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5" name="Freeform 1070"/>
          <p:cNvSpPr>
            <a:spLocks/>
          </p:cNvSpPr>
          <p:nvPr/>
        </p:nvSpPr>
        <p:spPr bwMode="auto">
          <a:xfrm>
            <a:off x="7359651" y="3362326"/>
            <a:ext cx="10001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6" name="Freeform 1071"/>
          <p:cNvSpPr>
            <a:spLocks/>
          </p:cNvSpPr>
          <p:nvPr/>
        </p:nvSpPr>
        <p:spPr bwMode="auto">
          <a:xfrm>
            <a:off x="7107238" y="3368676"/>
            <a:ext cx="254000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7" name="Freeform 1072"/>
          <p:cNvSpPr>
            <a:spLocks/>
          </p:cNvSpPr>
          <p:nvPr/>
        </p:nvSpPr>
        <p:spPr bwMode="auto">
          <a:xfrm>
            <a:off x="7107239" y="3354389"/>
            <a:ext cx="1587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8" name="Freeform 1073"/>
          <p:cNvSpPr>
            <a:spLocks/>
          </p:cNvSpPr>
          <p:nvPr/>
        </p:nvSpPr>
        <p:spPr bwMode="auto">
          <a:xfrm>
            <a:off x="7107239" y="3294063"/>
            <a:ext cx="117475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9" name="Freeform 1074"/>
          <p:cNvSpPr>
            <a:spLocks/>
          </p:cNvSpPr>
          <p:nvPr/>
        </p:nvSpPr>
        <p:spPr bwMode="auto">
          <a:xfrm>
            <a:off x="7115175" y="3357564"/>
            <a:ext cx="241300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0" name="Freeform 1075"/>
          <p:cNvSpPr>
            <a:spLocks/>
          </p:cNvSpPr>
          <p:nvPr/>
        </p:nvSpPr>
        <p:spPr bwMode="auto">
          <a:xfrm flipV="1">
            <a:off x="7354889" y="3352801"/>
            <a:ext cx="9842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71" name="Group 1076"/>
          <p:cNvGrpSpPr>
            <a:grpSpLocks/>
          </p:cNvGrpSpPr>
          <p:nvPr/>
        </p:nvGrpSpPr>
        <p:grpSpPr bwMode="auto">
          <a:xfrm flipH="1">
            <a:off x="7464425" y="3222626"/>
            <a:ext cx="414338" cy="373063"/>
            <a:chOff x="2839" y="3501"/>
            <a:chExt cx="755" cy="803"/>
          </a:xfrm>
        </p:grpSpPr>
        <p:pic>
          <p:nvPicPr>
            <p:cNvPr id="19647" name="Picture 107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48" name="Freeform 107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9572" name="Picture 1081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8853489" y="56721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73" name="Freeform 1082"/>
          <p:cNvSpPr>
            <a:spLocks/>
          </p:cNvSpPr>
          <p:nvPr/>
        </p:nvSpPr>
        <p:spPr bwMode="auto">
          <a:xfrm>
            <a:off x="8982075" y="55165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574" name="Picture 1083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51" y="55213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75" name="Freeform 1084"/>
          <p:cNvSpPr>
            <a:spLocks/>
          </p:cNvSpPr>
          <p:nvPr/>
        </p:nvSpPr>
        <p:spPr bwMode="auto">
          <a:xfrm>
            <a:off x="9039226" y="5510214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6" name="Freeform 1085"/>
          <p:cNvSpPr>
            <a:spLocks/>
          </p:cNvSpPr>
          <p:nvPr/>
        </p:nvSpPr>
        <p:spPr bwMode="auto">
          <a:xfrm>
            <a:off x="8980489" y="5510214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7" name="Freeform 1086"/>
          <p:cNvSpPr>
            <a:spLocks/>
          </p:cNvSpPr>
          <p:nvPr/>
        </p:nvSpPr>
        <p:spPr bwMode="auto">
          <a:xfrm>
            <a:off x="9223376" y="5538789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8" name="Freeform 1087"/>
          <p:cNvSpPr>
            <a:spLocks/>
          </p:cNvSpPr>
          <p:nvPr/>
        </p:nvSpPr>
        <p:spPr bwMode="auto">
          <a:xfrm>
            <a:off x="8978901" y="56626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9" name="Freeform 1088"/>
          <p:cNvSpPr>
            <a:spLocks/>
          </p:cNvSpPr>
          <p:nvPr/>
        </p:nvSpPr>
        <p:spPr bwMode="auto">
          <a:xfrm>
            <a:off x="9231313" y="5540376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0" name="Freeform 1089"/>
          <p:cNvSpPr>
            <a:spLocks/>
          </p:cNvSpPr>
          <p:nvPr/>
        </p:nvSpPr>
        <p:spPr bwMode="auto">
          <a:xfrm>
            <a:off x="8978901" y="56721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81" name="Group 1090"/>
          <p:cNvGrpSpPr>
            <a:grpSpLocks/>
          </p:cNvGrpSpPr>
          <p:nvPr/>
        </p:nvGrpSpPr>
        <p:grpSpPr bwMode="auto">
          <a:xfrm>
            <a:off x="8975726" y="5737225"/>
            <a:ext cx="87313" cy="38100"/>
            <a:chOff x="1740" y="2642"/>
            <a:chExt cx="752" cy="327"/>
          </a:xfrm>
        </p:grpSpPr>
        <p:sp>
          <p:nvSpPr>
            <p:cNvPr id="19641" name="Freeform 1091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2" name="Freeform 1092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3" name="Freeform 1093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4" name="Freeform 1094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5" name="Freeform 1095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6" name="Freeform 1096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82" name="Freeform 1097"/>
          <p:cNvSpPr>
            <a:spLocks/>
          </p:cNvSpPr>
          <p:nvPr/>
        </p:nvSpPr>
        <p:spPr bwMode="auto">
          <a:xfrm>
            <a:off x="9124951" y="5743576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Freeform 1098"/>
          <p:cNvSpPr>
            <a:spLocks/>
          </p:cNvSpPr>
          <p:nvPr/>
        </p:nvSpPr>
        <p:spPr bwMode="auto">
          <a:xfrm>
            <a:off x="8853488" y="5749926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4" name="Freeform 1099"/>
          <p:cNvSpPr>
            <a:spLocks/>
          </p:cNvSpPr>
          <p:nvPr/>
        </p:nvSpPr>
        <p:spPr bwMode="auto">
          <a:xfrm>
            <a:off x="8855075" y="5735639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5" name="Freeform 1100"/>
          <p:cNvSpPr>
            <a:spLocks/>
          </p:cNvSpPr>
          <p:nvPr/>
        </p:nvSpPr>
        <p:spPr bwMode="auto">
          <a:xfrm>
            <a:off x="8855076" y="56753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6" name="Freeform 1101"/>
          <p:cNvSpPr>
            <a:spLocks/>
          </p:cNvSpPr>
          <p:nvPr/>
        </p:nvSpPr>
        <p:spPr bwMode="auto">
          <a:xfrm>
            <a:off x="8863014" y="5738814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7" name="Freeform 1102"/>
          <p:cNvSpPr>
            <a:spLocks/>
          </p:cNvSpPr>
          <p:nvPr/>
        </p:nvSpPr>
        <p:spPr bwMode="auto">
          <a:xfrm flipV="1">
            <a:off x="9120189" y="5734051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88" name="Group 1103"/>
          <p:cNvGrpSpPr>
            <a:grpSpLocks/>
          </p:cNvGrpSpPr>
          <p:nvPr/>
        </p:nvGrpSpPr>
        <p:grpSpPr bwMode="auto">
          <a:xfrm>
            <a:off x="7875589" y="2493963"/>
            <a:ext cx="390525" cy="169862"/>
            <a:chOff x="4650" y="1129"/>
            <a:chExt cx="246" cy="95"/>
          </a:xfrm>
        </p:grpSpPr>
        <p:sp>
          <p:nvSpPr>
            <p:cNvPr id="1963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63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63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636" name="Group 110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639" name="Freeform 11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0" name="Freeform 11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37" name="Line 111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8" name="Line 111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89" name="Group 1112"/>
          <p:cNvGrpSpPr>
            <a:grpSpLocks/>
          </p:cNvGrpSpPr>
          <p:nvPr/>
        </p:nvGrpSpPr>
        <p:grpSpPr bwMode="auto">
          <a:xfrm>
            <a:off x="7575551" y="3641726"/>
            <a:ext cx="390525" cy="169863"/>
            <a:chOff x="4650" y="1129"/>
            <a:chExt cx="246" cy="95"/>
          </a:xfrm>
        </p:grpSpPr>
        <p:sp>
          <p:nvSpPr>
            <p:cNvPr id="1962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62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62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628" name="Group 111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631" name="Freeform 11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2" name="Freeform 11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29" name="Line 111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0" name="Line 112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90" name="Group 878"/>
          <p:cNvGrpSpPr>
            <a:grpSpLocks/>
          </p:cNvGrpSpPr>
          <p:nvPr/>
        </p:nvGrpSpPr>
        <p:grpSpPr bwMode="auto">
          <a:xfrm>
            <a:off x="7053263" y="3016250"/>
            <a:ext cx="519112" cy="128588"/>
            <a:chOff x="2199" y="955"/>
            <a:chExt cx="2547" cy="506"/>
          </a:xfrm>
        </p:grpSpPr>
        <p:sp>
          <p:nvSpPr>
            <p:cNvPr id="19619" name="Freeform 879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0" name="Freeform 880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1" name="Freeform 881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2" name="Freeform 882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3" name="Freeform 883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73 w 646"/>
                <a:gd name="T1" fmla="*/ 1642 h 300"/>
                <a:gd name="T2" fmla="*/ 673 w 646"/>
                <a:gd name="T3" fmla="*/ 1387 h 300"/>
                <a:gd name="T4" fmla="*/ 837 w 646"/>
                <a:gd name="T5" fmla="*/ 1046 h 300"/>
                <a:gd name="T6" fmla="*/ 864 w 646"/>
                <a:gd name="T7" fmla="*/ 586 h 300"/>
                <a:gd name="T8" fmla="*/ 633 w 646"/>
                <a:gd name="T9" fmla="*/ 328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4" name="Freeform 884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91" name="Group 1121"/>
          <p:cNvGrpSpPr>
            <a:grpSpLocks/>
          </p:cNvGrpSpPr>
          <p:nvPr/>
        </p:nvGrpSpPr>
        <p:grpSpPr bwMode="auto">
          <a:xfrm>
            <a:off x="7772400" y="4852988"/>
            <a:ext cx="617538" cy="247650"/>
            <a:chOff x="2356" y="1300"/>
            <a:chExt cx="555" cy="194"/>
          </a:xfrm>
        </p:grpSpPr>
        <p:sp>
          <p:nvSpPr>
            <p:cNvPr id="1961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61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61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614" name="Group 112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9617" name="Freeform 11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8" name="Freeform 11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15" name="Line 1128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6" name="Line 1129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92" name="Group 1130"/>
          <p:cNvGrpSpPr>
            <a:grpSpLocks/>
          </p:cNvGrpSpPr>
          <p:nvPr/>
        </p:nvGrpSpPr>
        <p:grpSpPr bwMode="auto">
          <a:xfrm>
            <a:off x="8493125" y="4510088"/>
            <a:ext cx="617538" cy="247650"/>
            <a:chOff x="2356" y="1300"/>
            <a:chExt cx="555" cy="194"/>
          </a:xfrm>
        </p:grpSpPr>
        <p:sp>
          <p:nvSpPr>
            <p:cNvPr id="1960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60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60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606" name="Group 113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9609" name="Freeform 11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0" name="Freeform 11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07" name="Line 1137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8" name="Line 1138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93" name="Group 1139"/>
          <p:cNvGrpSpPr>
            <a:grpSpLocks/>
          </p:cNvGrpSpPr>
          <p:nvPr/>
        </p:nvGrpSpPr>
        <p:grpSpPr bwMode="auto">
          <a:xfrm>
            <a:off x="9109075" y="4811713"/>
            <a:ext cx="617538" cy="247650"/>
            <a:chOff x="2356" y="1300"/>
            <a:chExt cx="555" cy="194"/>
          </a:xfrm>
        </p:grpSpPr>
        <p:sp>
          <p:nvSpPr>
            <p:cNvPr id="1959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59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959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598" name="Group 114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9601" name="Freeform 11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Freeform 11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99" name="Line 1146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0" name="Line 1147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607FAE80-246E-4791-935B-78D80699876F}" type="slidenum">
              <a:rPr lang="en-US" sz="1200">
                <a:latin typeface="Tahoma" pitchFamily="34" charset="0"/>
              </a:rPr>
              <a:pPr/>
              <a:t>13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E9CA0-FE11-42FD-820F-E51080CD4CAA}" type="datetime1">
              <a:rPr lang="en-US" smtClean="0"/>
              <a:t>8/1/2022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Ethernet Internet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83101"/>
            <a:ext cx="8229600" cy="1643063"/>
          </a:xfrm>
        </p:spPr>
        <p:txBody>
          <a:bodyPr/>
          <a:lstStyle/>
          <a:p>
            <a:r>
              <a:rPr lang="en-US" sz="2400"/>
              <a:t>Typically used in companies, universities, etc…</a:t>
            </a:r>
          </a:p>
          <a:p>
            <a:r>
              <a:rPr lang="en-US" sz="2400"/>
              <a:t>10 Mbps, 100Mbps, 1Gbps, 10Gbps Ethernet</a:t>
            </a:r>
          </a:p>
          <a:p>
            <a:r>
              <a:rPr lang="en-US" sz="2400"/>
              <a:t>Today, end systems typically connect into Ethernet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1F45A7-7227-4F93-A1B9-ABC7A4EF8941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901" y="1401926"/>
            <a:ext cx="5541963" cy="30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234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0" y="3537981"/>
            <a:ext cx="5683250" cy="258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Home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 home network components: </a:t>
            </a:r>
          </a:p>
          <a:p>
            <a:pPr lvl="1"/>
            <a:r>
              <a:rPr lang="en-US"/>
              <a:t>DSL or cable modem</a:t>
            </a:r>
          </a:p>
          <a:p>
            <a:pPr lvl="1"/>
            <a:r>
              <a:rPr lang="en-US"/>
              <a:t>router/firewall/NAT</a:t>
            </a:r>
          </a:p>
          <a:p>
            <a:pPr lvl="1"/>
            <a:r>
              <a:rPr lang="en-US"/>
              <a:t>Ethernet</a:t>
            </a:r>
          </a:p>
          <a:p>
            <a:pPr lvl="1"/>
            <a:r>
              <a:rPr lang="en-US"/>
              <a:t>wireless access point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868317-FBB3-4BC6-A7BE-BAD943CA4642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32301"/>
            <a:ext cx="8229600" cy="1693863"/>
          </a:xfrm>
        </p:spPr>
        <p:txBody>
          <a:bodyPr>
            <a:normAutofit lnSpcReduction="10000"/>
          </a:bodyPr>
          <a:lstStyle/>
          <a:p>
            <a:r>
              <a:rPr lang="en-US" sz="2400"/>
              <a:t>uses existing telephone infrastructure</a:t>
            </a:r>
          </a:p>
          <a:p>
            <a:r>
              <a:rPr lang="en-US" sz="2400"/>
              <a:t>up to 1 Mbps upstream </a:t>
            </a:r>
          </a:p>
          <a:p>
            <a:r>
              <a:rPr lang="en-US" sz="2400"/>
              <a:t>up to 8 Mbps downstream </a:t>
            </a:r>
          </a:p>
          <a:p>
            <a:r>
              <a:rPr lang="en-US" sz="2400"/>
              <a:t>dedicated physical line to telephone central office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89D1B-99BA-4602-903B-F1CBB43B96D0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3600" y="1199776"/>
            <a:ext cx="5162550" cy="334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52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Cable Network Architecture: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2C293-7AC6-427D-AE70-2AADB969D368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664" y="1677989"/>
            <a:ext cx="78390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Residential access: cable modems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EDA76-871D-43CF-889A-EA8F3AD0CB46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0" y="1596992"/>
            <a:ext cx="6311900" cy="460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806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Residential access: cable modems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cable TV infrastructure, rather than telephone infrastructure</a:t>
            </a:r>
          </a:p>
          <a:p>
            <a:r>
              <a:rPr lang="en-US"/>
              <a:t>HFC: hybrid fiber coax</a:t>
            </a:r>
          </a:p>
          <a:p>
            <a:pPr lvl="1"/>
            <a:r>
              <a:rPr lang="en-US"/>
              <a:t>symmetric: up to 30Mbps downstream, 2 Mbps upstream</a:t>
            </a:r>
          </a:p>
          <a:p>
            <a:r>
              <a:rPr lang="en-US"/>
              <a:t>network of cable, fiber attaches homes to ISP router</a:t>
            </a:r>
          </a:p>
          <a:p>
            <a:pPr lvl="1"/>
            <a:r>
              <a:rPr lang="en-US"/>
              <a:t>homes share access to router </a:t>
            </a:r>
          </a:p>
          <a:p>
            <a:pPr lvl="1"/>
            <a:r>
              <a:rPr lang="en-US"/>
              <a:t>unlike DSL, which has dedicated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AD2138-701A-4D32-9F42-44020C34C0C4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0128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1.1 What is the Internet?</a:t>
            </a:r>
          </a:p>
          <a:p>
            <a:pPr>
              <a:buNone/>
            </a:pPr>
            <a:r>
              <a:rPr lang="en-US" sz="2600" dirty="0">
                <a:latin typeface="Comic Sans MS" panose="030F0702030302020204" pitchFamily="66" charset="0"/>
              </a:rPr>
              <a:t>1.2 Network edge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end systems, access networks, links</a:t>
            </a:r>
          </a:p>
          <a:p>
            <a:pPr>
              <a:buNone/>
            </a:pPr>
            <a:r>
              <a:rPr lang="en-US" sz="2600" dirty="0">
                <a:latin typeface="Comic Sans MS" panose="030F0702030302020204" pitchFamily="66" charset="0"/>
              </a:rPr>
              <a:t>1.3 Network core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network structure</a:t>
            </a:r>
          </a:p>
          <a:p>
            <a:pPr>
              <a:buNone/>
            </a:pPr>
            <a:r>
              <a:rPr lang="en-US" sz="2600" dirty="0">
                <a:latin typeface="Comic Sans MS" panose="030F0702030302020204" pitchFamily="66" charset="0"/>
              </a:rPr>
              <a:t>1.4 Delay, loss and throughput </a:t>
            </a:r>
          </a:p>
          <a:p>
            <a:pPr>
              <a:buNone/>
            </a:pPr>
            <a:r>
              <a:rPr lang="en-US" sz="2600" i="1" dirty="0">
                <a:solidFill>
                  <a:srgbClr val="FFC000"/>
                </a:solidFill>
                <a:latin typeface="Comic Sans MS" panose="030F0702030302020204" pitchFamily="66" charset="0"/>
              </a:rPr>
              <a:t>1.5 Protocol layers, service models (</a:t>
            </a:r>
            <a:r>
              <a:rPr lang="en-US" i="1" dirty="0">
                <a:solidFill>
                  <a:srgbClr val="FFC000"/>
                </a:solidFill>
              </a:rPr>
              <a:t>self-studying)</a:t>
            </a:r>
            <a:endParaRPr lang="en-US" sz="2600" i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sz="2600" i="1" dirty="0">
                <a:solidFill>
                  <a:srgbClr val="FFC000"/>
                </a:solidFill>
                <a:latin typeface="Comic Sans MS" panose="030F0702030302020204" pitchFamily="66" charset="0"/>
              </a:rPr>
              <a:t>1.6 Networks under attack: security (</a:t>
            </a:r>
            <a:r>
              <a:rPr lang="en-US" i="1" dirty="0">
                <a:solidFill>
                  <a:srgbClr val="FFC000"/>
                </a:solidFill>
              </a:rPr>
              <a:t>self-studying)</a:t>
            </a:r>
            <a:endParaRPr lang="en-US" sz="2600" i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sz="2600" i="1" dirty="0">
                <a:solidFill>
                  <a:srgbClr val="FFC000"/>
                </a:solidFill>
                <a:latin typeface="Comic Sans MS" panose="030F0702030302020204" pitchFamily="66" charset="0"/>
              </a:rPr>
              <a:t>1.7 History (</a:t>
            </a:r>
            <a:r>
              <a:rPr lang="en-US" i="1" dirty="0">
                <a:solidFill>
                  <a:srgbClr val="FFC000"/>
                </a:solidFill>
              </a:rPr>
              <a:t>self-studying)</a:t>
            </a:r>
            <a:endParaRPr lang="en-US" sz="2600" i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84EDF-3B86-4135-8571-611398A6EC9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54630" y="1371601"/>
            <a:ext cx="9013371" cy="4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Our goal:</a:t>
            </a:r>
            <a:r>
              <a:rPr lang="en-US" sz="2600" dirty="0">
                <a:latin typeface="Comic Sans MS" panose="030F0702030302020204" pitchFamily="66" charset="0"/>
                <a:ea typeface="ＭＳ Ｐゴシック" pitchFamily="34" charset="-128"/>
              </a:rPr>
              <a:t> get </a:t>
            </a:r>
            <a:r>
              <a:rPr lang="ja-JP" altLang="en-US" sz="2600" dirty="0">
                <a:latin typeface="Comic Sans MS" panose="030F0702030302020204" pitchFamily="66" charset="0"/>
                <a:ea typeface="ＭＳ Ｐゴシック" pitchFamily="34" charset="-128"/>
              </a:rPr>
              <a:t>“</a:t>
            </a:r>
            <a:r>
              <a:rPr lang="en-US" altLang="ja-JP" sz="2600" dirty="0">
                <a:latin typeface="Comic Sans MS" panose="030F0702030302020204" pitchFamily="66" charset="0"/>
                <a:ea typeface="ＭＳ Ｐゴシック" pitchFamily="34" charset="-128"/>
              </a:rPr>
              <a:t>feel</a:t>
            </a:r>
            <a:r>
              <a:rPr lang="ja-JP" altLang="en-US" sz="2600" dirty="0">
                <a:latin typeface="Comic Sans MS" panose="030F0702030302020204" pitchFamily="66" charset="0"/>
                <a:ea typeface="ＭＳ Ｐゴシック" pitchFamily="34" charset="-128"/>
              </a:rPr>
              <a:t>”</a:t>
            </a:r>
            <a:r>
              <a:rPr lang="en-US" altLang="ja-JP" sz="2600" dirty="0">
                <a:latin typeface="Comic Sans MS" panose="030F0702030302020204" pitchFamily="66" charset="0"/>
                <a:ea typeface="ＭＳ Ｐゴシック" pitchFamily="34" charset="-128"/>
              </a:rPr>
              <a:t> some basic terminology and concepts.</a:t>
            </a:r>
          </a:p>
        </p:txBody>
      </p:sp>
    </p:spTree>
    <p:extLst>
      <p:ext uri="{BB962C8B-B14F-4D97-AF65-F5344CB8AC3E}">
        <p14:creationId xmlns:p14="http://schemas.microsoft.com/office/powerpoint/2010/main" val="17695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1.1 What is the Internet?</a:t>
            </a:r>
          </a:p>
          <a:p>
            <a:pPr>
              <a:buNone/>
            </a:pPr>
            <a:r>
              <a:rPr lang="en-US"/>
              <a:t>1.2 Network edge</a:t>
            </a:r>
          </a:p>
          <a:p>
            <a:pPr lvl="1"/>
            <a:r>
              <a:rPr lang="en-US"/>
              <a:t>end systems, access networks, links</a:t>
            </a: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1.3 Network core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network structure</a:t>
            </a:r>
          </a:p>
          <a:p>
            <a:pPr>
              <a:buNone/>
            </a:pPr>
            <a:r>
              <a:rPr lang="en-US"/>
              <a:t>1.4 Delay, loss and throughput </a:t>
            </a:r>
          </a:p>
          <a:p>
            <a:pPr>
              <a:buNone/>
            </a:pPr>
            <a:r>
              <a:rPr lang="en-US"/>
              <a:t>1.5 Protocol layers, service models</a:t>
            </a:r>
          </a:p>
          <a:p>
            <a:pPr>
              <a:buNone/>
            </a:pPr>
            <a:r>
              <a:rPr lang="en-US"/>
              <a:t>1.6 Networks under attack: security</a:t>
            </a:r>
          </a:p>
          <a:p>
            <a:pPr>
              <a:buNone/>
            </a:pPr>
            <a:r>
              <a:rPr lang="en-US"/>
              <a:t>1.7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911387-C290-43D4-B93F-D67B84550D61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The Network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60900" cy="4525963"/>
          </a:xfrm>
        </p:spPr>
        <p:txBody>
          <a:bodyPr/>
          <a:lstStyle/>
          <a:p>
            <a:r>
              <a:rPr lang="en-US"/>
              <a:t>mesh of interconnected routers</a:t>
            </a:r>
          </a:p>
          <a:p>
            <a:r>
              <a:rPr lang="en-US"/>
              <a:t>the fundamental  question: how is data  transferred through net?</a:t>
            </a:r>
          </a:p>
          <a:p>
            <a:pPr lvl="1"/>
            <a:r>
              <a:rPr lang="en-US"/>
              <a:t>circuit switching: dedicated circuit per call: telephone net</a:t>
            </a:r>
          </a:p>
          <a:p>
            <a:pPr lvl="1"/>
            <a:r>
              <a:rPr lang="en-US"/>
              <a:t>packet-switching: data sent thru net in discrete “chunks”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1C64A-3DA8-43B5-B391-58925DBF9571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7650" y="1600200"/>
            <a:ext cx="36195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96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Network Core: 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851400" cy="4525963"/>
          </a:xfrm>
        </p:spPr>
        <p:txBody>
          <a:bodyPr/>
          <a:lstStyle/>
          <a:p>
            <a:r>
              <a:rPr lang="en-US" dirty="0"/>
              <a:t>end-end resources reserved for “call”</a:t>
            </a:r>
          </a:p>
          <a:p>
            <a:pPr lvl="1"/>
            <a:r>
              <a:rPr lang="en-US" dirty="0"/>
              <a:t>link bandwidth, switch capacity</a:t>
            </a:r>
          </a:p>
          <a:p>
            <a:pPr lvl="1"/>
            <a:r>
              <a:rPr lang="en-US" dirty="0"/>
              <a:t>dedicated resources: no sharing</a:t>
            </a:r>
          </a:p>
          <a:p>
            <a:pPr lvl="1"/>
            <a:r>
              <a:rPr lang="en-US" dirty="0"/>
              <a:t>circuit-like (guaranteed) performance</a:t>
            </a:r>
          </a:p>
          <a:p>
            <a:pPr lvl="1"/>
            <a:r>
              <a:rPr lang="en-US" dirty="0"/>
              <a:t>call setup required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379A4-F972-4D9B-B019-7DC08DD59ED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01" y="1303480"/>
            <a:ext cx="3862388" cy="492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08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Network Core: 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network resources (e.g., bandwidth) divided into “pieces”</a:t>
            </a:r>
          </a:p>
          <a:p>
            <a:pPr lvl="1"/>
            <a:r>
              <a:rPr lang="en-US"/>
              <a:t>pieces allocated to calls</a:t>
            </a:r>
          </a:p>
          <a:p>
            <a:pPr lvl="1"/>
            <a:r>
              <a:rPr lang="en-US"/>
              <a:t>resource piece idle if not used by owning call (no sharing)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dividing link bandwidth into “pieces”</a:t>
            </a:r>
          </a:p>
          <a:p>
            <a:pPr lvl="1"/>
            <a:r>
              <a:rPr lang="en-US"/>
              <a:t>frequency division</a:t>
            </a:r>
          </a:p>
          <a:p>
            <a:pPr lvl="1"/>
            <a:r>
              <a:rPr lang="en-US"/>
              <a:t>time division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1520F9-92DC-4391-A96A-EECDD2018580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5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Network Core: Packet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Switching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2400"/>
              <a:t>Each end-end data stream divided into packets</a:t>
            </a:r>
          </a:p>
          <a:p>
            <a:r>
              <a:rPr lang="en-US" sz="2400"/>
              <a:t>user A, B packets share network resources </a:t>
            </a:r>
          </a:p>
          <a:p>
            <a:r>
              <a:rPr lang="en-US" sz="2400"/>
              <a:t>each packet uses full link bandwidth </a:t>
            </a:r>
          </a:p>
          <a:p>
            <a:r>
              <a:rPr lang="en-US" sz="2400"/>
              <a:t>resources used as needed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400"/>
              <a:t>Resource contention: </a:t>
            </a:r>
          </a:p>
          <a:p>
            <a:r>
              <a:rPr lang="en-US" sz="2400"/>
              <a:t>aggregate resource demand can exceed amount available</a:t>
            </a:r>
          </a:p>
          <a:p>
            <a:r>
              <a:rPr lang="en-US" sz="2400"/>
              <a:t>congestion: packets queue, wait for link use</a:t>
            </a:r>
          </a:p>
          <a:p>
            <a:r>
              <a:rPr lang="en-US" sz="2400"/>
              <a:t>store and forward: packets move one hop at a time</a:t>
            </a:r>
          </a:p>
          <a:p>
            <a:pPr lvl="1"/>
            <a:r>
              <a:rPr lang="en-US" sz="1800"/>
              <a:t>node receives complete packet before forwarding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B375-540E-4F55-87FA-89D57538FED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0464" y="4673247"/>
            <a:ext cx="2852737" cy="176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8065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Packet-switching: store-and-forward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1503A-96F7-4F18-A9CA-5154814FF0CC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1591146"/>
            <a:ext cx="7219950" cy="466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130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Internet structure: network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74206-DD26-43BE-819D-38460328996F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0461" y="1547740"/>
            <a:ext cx="7277100" cy="466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33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Tier-1 ISP: e.g.,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029119-9D63-4587-B14C-B1FE35732C1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2801" y="1554407"/>
            <a:ext cx="8145463" cy="467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9228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Internet structure: network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/>
              <a:t>“tier-2” ISPs: smaller (often regional) ISPs</a:t>
            </a:r>
          </a:p>
          <a:p>
            <a:r>
              <a:rPr lang="en-US" sz="2000"/>
              <a:t>connect to one or more tier-1 (provider) ISPs</a:t>
            </a:r>
          </a:p>
          <a:p>
            <a:pPr lvl="1"/>
            <a:r>
              <a:rPr lang="en-US" sz="1600"/>
              <a:t>each tier-1 has many tier-2 customer nets</a:t>
            </a:r>
          </a:p>
          <a:p>
            <a:pPr lvl="1"/>
            <a:r>
              <a:rPr lang="en-US" sz="1600"/>
              <a:t>tier 2 pays tier 1 provider</a:t>
            </a:r>
          </a:p>
          <a:p>
            <a:r>
              <a:rPr lang="en-US" sz="2000"/>
              <a:t>tier-2 nets sometimes peer directly with each other (bypassing tier 1) , or at IXP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BED0EF-52ED-457E-AE59-8584444C8F02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300" y="3604845"/>
            <a:ext cx="5880100" cy="271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3666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1" y="3156845"/>
            <a:ext cx="5146661" cy="305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Internet structure: network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“Tier-3” ISPs, local ISPs </a:t>
            </a:r>
          </a:p>
          <a:p>
            <a:r>
              <a:rPr lang="en-US"/>
              <a:t>customer of tier 1 or tier 2 network</a:t>
            </a:r>
          </a:p>
          <a:p>
            <a:pPr lvl="1"/>
            <a:r>
              <a:rPr lang="en-US"/>
              <a:t>last hop (“access”) network (closest to end systems)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F61E0E-3A97-459C-A5FA-E7D350CACE4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5338" y="83626"/>
            <a:ext cx="7202487" cy="936625"/>
          </a:xfrm>
        </p:spPr>
        <p:txBody>
          <a:bodyPr/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What’</a:t>
            </a:r>
            <a:r>
              <a:rPr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 the Internet?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81350" y="1436688"/>
            <a:ext cx="3779838" cy="1731248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SzPct val="75000"/>
              <a:buFont typeface="Wingdings" panose="05000000000000000000" pitchFamily="2" charset="2"/>
              <a:buChar char="v"/>
            </a:pPr>
            <a:r>
              <a:rPr lang="en-US" sz="2000" dirty="0">
                <a:latin typeface="Comic Sans MS" panose="030F0702030302020204" pitchFamily="66" charset="0"/>
                <a:ea typeface="ＭＳ Ｐゴシック" pitchFamily="34" charset="-128"/>
              </a:rPr>
              <a:t>millions of connected computing devices: </a:t>
            </a:r>
          </a:p>
          <a:p>
            <a:pPr marL="631825" lvl="1" indent="-231775">
              <a:spcBef>
                <a:spcPct val="15000"/>
              </a:spcBef>
              <a:buSzPct val="75000"/>
            </a:pP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hosts </a:t>
            </a:r>
            <a:r>
              <a:rPr lang="en-US" sz="2000" i="1" dirty="0">
                <a:latin typeface="Comic Sans MS" panose="030F0702030302020204" pitchFamily="66" charset="0"/>
                <a:ea typeface="ＭＳ Ｐゴシック" pitchFamily="34" charset="-128"/>
              </a:rPr>
              <a:t>=</a:t>
            </a: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 end </a:t>
            </a:r>
            <a:r>
              <a:rPr lang="en-US" sz="2000" i="1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systems</a:t>
            </a:r>
            <a:r>
              <a:rPr lang="en-US" sz="2000" i="1">
                <a:solidFill>
                  <a:srgbClr val="FF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 = end devices</a:t>
            </a:r>
            <a:endParaRPr lang="en-US" sz="2000" i="1" dirty="0">
              <a:solidFill>
                <a:srgbClr val="FF0000"/>
              </a:solidFill>
              <a:latin typeface="Comic Sans MS" panose="030F0702030302020204" pitchFamily="66" charset="0"/>
              <a:ea typeface="ＭＳ Ｐゴシック" pitchFamily="34" charset="-128"/>
            </a:endParaRPr>
          </a:p>
          <a:p>
            <a:pPr marL="631825" lvl="1" indent="-231775">
              <a:buSzPct val="75000"/>
            </a:pPr>
            <a:r>
              <a:rPr lang="en-US" sz="2000" dirty="0">
                <a:latin typeface="Comic Sans MS" panose="030F0702030302020204" pitchFamily="66" charset="0"/>
                <a:ea typeface="Arial" pitchFamily="34" charset="0"/>
              </a:rPr>
              <a:t>running </a:t>
            </a: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  <a:ea typeface="Arial" pitchFamily="34" charset="0"/>
              </a:rPr>
              <a:t>network apps</a:t>
            </a:r>
            <a:endParaRPr lang="en-US" sz="2000" dirty="0">
              <a:solidFill>
                <a:srgbClr val="CC0000"/>
              </a:solidFill>
              <a:latin typeface="Comic Sans MS" panose="030F0702030302020204" pitchFamily="66" charset="0"/>
              <a:ea typeface="Arial" pitchFamily="34" charset="0"/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3266951" y="3199567"/>
            <a:ext cx="3368675" cy="14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latin typeface="Comic Sans MS" panose="030F0702030302020204" pitchFamily="66" charset="0"/>
                <a:ea typeface="ＭＳ Ｐゴシック" pitchFamily="34" charset="-128"/>
              </a:rPr>
              <a:t>communication links</a:t>
            </a: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fiber, copper, radio, satellite</a:t>
            </a: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latin typeface="Comic Sans MS" panose="030F0702030302020204" pitchFamily="66" charset="0"/>
              </a:rPr>
              <a:t>transmission rate: </a:t>
            </a: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</a:rPr>
              <a:t>bandwidth</a:t>
            </a:r>
            <a:endParaRPr lang="en-US" sz="2000" dirty="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3252847" y="5186646"/>
            <a:ext cx="3779837" cy="135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</a:rPr>
              <a:t>Packet switches:</a:t>
            </a:r>
            <a:r>
              <a:rPr lang="en-US" sz="2000" dirty="0">
                <a:latin typeface="Comic Sans MS" panose="030F0702030302020204" pitchFamily="66" charset="0"/>
              </a:rPr>
              <a:t> forward packets (chunks of data)</a:t>
            </a:r>
          </a:p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C00000"/>
                </a:solidFill>
                <a:latin typeface="Comic Sans MS" panose="030F0702030302020204" pitchFamily="66" charset="0"/>
              </a:rPr>
              <a:t>routers</a:t>
            </a:r>
            <a:r>
              <a:rPr lang="en-US" sz="2000" dirty="0">
                <a:latin typeface="Comic Sans MS" panose="030F0702030302020204" pitchFamily="66" charset="0"/>
              </a:rPr>
              <a:t> and </a:t>
            </a:r>
            <a:r>
              <a:rPr lang="en-US" sz="2000" i="1" dirty="0">
                <a:solidFill>
                  <a:srgbClr val="C00000"/>
                </a:solidFill>
                <a:latin typeface="Comic Sans MS" panose="030F0702030302020204" pitchFamily="66" charset="0"/>
              </a:rPr>
              <a:t>switches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1862138" y="3454400"/>
            <a:ext cx="1573212" cy="1060450"/>
            <a:chOff x="98" y="2320"/>
            <a:chExt cx="991" cy="668"/>
          </a:xfrm>
        </p:grpSpPr>
        <p:sp>
          <p:nvSpPr>
            <p:cNvPr id="11709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sp>
          <p:nvSpPr>
            <p:cNvPr id="11710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grpSp>
          <p:nvGrpSpPr>
            <p:cNvPr id="11711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11716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171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2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3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3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3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73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11717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18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712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11714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15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713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2157413" y="5457825"/>
            <a:ext cx="646112" cy="477838"/>
            <a:chOff x="293" y="3440"/>
            <a:chExt cx="407" cy="301"/>
          </a:xfrm>
        </p:grpSpPr>
        <p:sp>
          <p:nvSpPr>
            <p:cNvPr id="11699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400"/>
                <a:t>router</a:t>
              </a:r>
            </a:p>
          </p:txBody>
        </p:sp>
        <p:grpSp>
          <p:nvGrpSpPr>
            <p:cNvPr id="11700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1170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70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70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704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707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8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05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6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74" name="Group 1"/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11344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47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1697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8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1348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8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77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11695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96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378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1693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94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379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1691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92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380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11689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90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1381" name="Picture 60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382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11687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88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383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167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8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8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82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85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6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3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4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84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167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7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7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74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77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8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75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6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85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166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6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6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66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69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0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67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8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86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165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5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5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58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61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2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59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0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87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88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164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4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4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50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53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4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51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2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89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163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4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4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42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45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6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43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4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0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163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3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3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34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37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8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35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6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1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162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2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2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26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29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0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27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8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2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161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1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1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18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21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22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19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0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3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160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0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0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10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13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14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11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2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4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159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0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0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602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605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06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03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4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5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159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59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59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1594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97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98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95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6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11589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90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397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11587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88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398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156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15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115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7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99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11400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11401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11402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11403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11404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15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5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5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5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5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5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5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5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05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1505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6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07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8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9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510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535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6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11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512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533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4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13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4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515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531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2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16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17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529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18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9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0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1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2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3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4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5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6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27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8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06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1482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83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84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85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86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7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8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9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0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1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92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499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0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1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2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3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4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93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4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5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6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7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8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07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1459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60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61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62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63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4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5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6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7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8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69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476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7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8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9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0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1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70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08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11436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37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38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39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40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1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2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3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4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5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46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453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4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5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6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7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8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47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8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9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0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1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2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09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11434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35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10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11411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12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13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14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15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6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7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8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9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0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21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428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9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30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31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32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33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22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3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4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5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6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7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1857375" y="1322389"/>
            <a:ext cx="1555750" cy="1622425"/>
            <a:chOff x="210" y="833"/>
            <a:chExt cx="980" cy="1022"/>
          </a:xfrm>
        </p:grpSpPr>
        <p:sp>
          <p:nvSpPr>
            <p:cNvPr id="11277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smartphone</a:t>
              </a:r>
            </a:p>
          </p:txBody>
        </p:sp>
        <p:sp>
          <p:nvSpPr>
            <p:cNvPr id="11278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400"/>
                <a:t>PC</a:t>
              </a:r>
            </a:p>
          </p:txBody>
        </p:sp>
        <p:sp>
          <p:nvSpPr>
            <p:cNvPr id="11279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400"/>
                <a:t>server</a:t>
              </a:r>
            </a:p>
          </p:txBody>
        </p:sp>
        <p:sp>
          <p:nvSpPr>
            <p:cNvPr id="11280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laptop</a:t>
              </a:r>
            </a:p>
          </p:txBody>
        </p:sp>
        <p:grpSp>
          <p:nvGrpSpPr>
            <p:cNvPr id="11281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11342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43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282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11340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1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283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11317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18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19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320" name="Picture 1092" descr="screen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21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2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3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4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6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27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334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5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6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7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8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9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28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9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0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1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2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3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4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11285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6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9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90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315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6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91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92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313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4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93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95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311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2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96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97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309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0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98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0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1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3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307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3450" y="646322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Tahoma" pitchFamily="34" charset="0"/>
              </a:rPr>
              <a:t>1-</a:t>
            </a:r>
            <a:fld id="{6C86BDA7-DFC6-447A-897D-5D391A2F2299}" type="slidenum">
              <a:rPr lang="en-US" sz="1200">
                <a:latin typeface="Tahoma" pitchFamily="34" charset="0"/>
              </a:rPr>
              <a:pPr/>
              <a:t>3</a:t>
            </a:fld>
            <a:endParaRPr lang="en-US" sz="1200" dirty="0">
              <a:latin typeface="Tahom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89325" y="6475101"/>
            <a:ext cx="2133600" cy="365125"/>
          </a:xfrm>
        </p:spPr>
        <p:txBody>
          <a:bodyPr/>
          <a:lstStyle/>
          <a:p>
            <a:pPr>
              <a:defRPr/>
            </a:pPr>
            <a:fld id="{833C375D-9367-4812-8058-0DE8F173EE60}" type="datetime1">
              <a:rPr lang="en-US" smtClean="0"/>
              <a:t>8/1/2022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0200" y="2415118"/>
            <a:ext cx="6642100" cy="387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Internet structure: network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packet passes through many networks from source host to destination host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772F9A-DF92-482D-8624-075F288E2D6E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1.1 What is the Internet?</a:t>
            </a:r>
          </a:p>
          <a:p>
            <a:pPr>
              <a:buNone/>
            </a:pPr>
            <a:r>
              <a:rPr lang="en-US"/>
              <a:t>1.2 Network edge</a:t>
            </a:r>
          </a:p>
          <a:p>
            <a:pPr lvl="1"/>
            <a:r>
              <a:rPr lang="en-US"/>
              <a:t>end systems, access networks, links</a:t>
            </a:r>
          </a:p>
          <a:p>
            <a:pPr>
              <a:buNone/>
            </a:pPr>
            <a:r>
              <a:rPr lang="en-US"/>
              <a:t>1.3 Network core</a:t>
            </a:r>
          </a:p>
          <a:p>
            <a:pPr lvl="1"/>
            <a:r>
              <a:rPr lang="en-US"/>
              <a:t>network structure</a:t>
            </a: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1.4 Delay, loss and throughput </a:t>
            </a:r>
          </a:p>
          <a:p>
            <a:pPr>
              <a:buNone/>
            </a:pPr>
            <a:r>
              <a:rPr lang="en-US"/>
              <a:t>1.5 Protocol layers, service models</a:t>
            </a:r>
          </a:p>
          <a:p>
            <a:pPr>
              <a:buNone/>
            </a:pPr>
            <a:r>
              <a:rPr lang="en-US"/>
              <a:t>1.6 Networks under attack: security</a:t>
            </a:r>
          </a:p>
          <a:p>
            <a:pPr>
              <a:buNone/>
            </a:pPr>
            <a:r>
              <a:rPr lang="en-US"/>
              <a:t>1.7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6F050-B790-4961-8F84-DF79DE8F04FB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4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How do loss and delay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packets queue in router buffers </a:t>
            </a:r>
          </a:p>
          <a:p>
            <a:pPr lvl="1"/>
            <a:r>
              <a:rPr lang="en-US"/>
              <a:t>packet arrival rate to link exceeds output link capacity</a:t>
            </a:r>
          </a:p>
          <a:p>
            <a:pPr lvl="1"/>
            <a:r>
              <a:rPr lang="en-US"/>
              <a:t>packets queue, wait for turn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55DAEE-31D8-4344-8C98-C8B821BD8D5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200" y="3583009"/>
            <a:ext cx="5786745" cy="27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6186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Four sources of packet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18EE1-A92E-416A-877D-E4310F2592DB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0549" y="1587500"/>
            <a:ext cx="742846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71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Four sources of packet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72C6D7-BA1E-40C6-82A9-71AFB8C992C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380330"/>
            <a:ext cx="6999288" cy="492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428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7839" y="5033964"/>
            <a:ext cx="62579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“Real” Internet delays and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 “real” Internet delay &amp; loss look like? </a:t>
            </a:r>
          </a:p>
          <a:p>
            <a:r>
              <a:rPr lang="en-US"/>
              <a:t>Traceroute program: provides delay measurement from source to router along end-end Internet path towards destination. For all i:</a:t>
            </a:r>
          </a:p>
          <a:p>
            <a:pPr lvl="1"/>
            <a:r>
              <a:rPr lang="en-US"/>
              <a:t>sends three packets that will reach router i on path towards destination</a:t>
            </a:r>
          </a:p>
          <a:p>
            <a:pPr lvl="1"/>
            <a:r>
              <a:rPr lang="en-US"/>
              <a:t>router i will return packets to sender</a:t>
            </a:r>
          </a:p>
          <a:p>
            <a:pPr lvl="1"/>
            <a:r>
              <a:rPr lang="en-US"/>
              <a:t>sender times interval between transmission and reply.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732E7-DBE0-45C3-9273-812FC4C16DBB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0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“Real” Internet delays and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73328-7711-407F-9B88-41C15A99A20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1476828"/>
            <a:ext cx="7838143" cy="475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6956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 (aka buffer) preceding link in buffer has finite capacity</a:t>
            </a:r>
          </a:p>
          <a:p>
            <a:r>
              <a:rPr lang="en-US"/>
              <a:t>packet arriving to full queue dropped (aka lost)</a:t>
            </a:r>
          </a:p>
          <a:p>
            <a:r>
              <a:rPr lang="en-US"/>
              <a:t>lost packet may be retransmitted by previous node, by source end system, or not at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1829F6-C18A-4471-961D-2977967B835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5800" y="3977018"/>
            <a:ext cx="6043923" cy="222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599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throughput: rate (bits/time unit) at which bits transferred between sender/receiver</a:t>
            </a:r>
          </a:p>
          <a:p>
            <a:pPr lvl="1"/>
            <a:r>
              <a:rPr lang="en-US"/>
              <a:t>instantaneous: rate at given point in time</a:t>
            </a:r>
          </a:p>
          <a:p>
            <a:pPr lvl="1"/>
            <a:r>
              <a:rPr lang="en-US"/>
              <a:t>average: rate over longer period of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D6EBCC-8982-4313-B1B7-095FFC0E2EEB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29183"/>
            <a:ext cx="8027988" cy="243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4998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Throughput (more)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6C6A3B-71A9-4EB0-9994-7F2252594F40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1" y="1499903"/>
            <a:ext cx="8069263" cy="485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935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Growth of Internet 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556687-512E-4F65-90BD-F0D90C8E3948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384" y="1372456"/>
            <a:ext cx="7249444" cy="480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2037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Throughput: Internet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051300" cy="4686300"/>
          </a:xfrm>
        </p:spPr>
        <p:txBody>
          <a:bodyPr/>
          <a:lstStyle/>
          <a:p>
            <a:r>
              <a:rPr lang="en-US"/>
              <a:t>per-connection end-end throughput: min(Rc,Rs,R/10)</a:t>
            </a:r>
          </a:p>
          <a:p>
            <a:r>
              <a:rPr lang="en-US"/>
              <a:t>in practice: Rc or Rs is often bottleneck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21ED80-3C64-4324-9423-849BED04749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9082" y="1612900"/>
            <a:ext cx="3872356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2072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Protocol “Layers”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Networks are complex, with many “pieces”:</a:t>
            </a:r>
          </a:p>
          <a:p>
            <a:r>
              <a:rPr lang="en-US"/>
              <a:t>hosts</a:t>
            </a:r>
          </a:p>
          <a:p>
            <a:r>
              <a:rPr lang="en-US"/>
              <a:t>routers</a:t>
            </a:r>
          </a:p>
          <a:p>
            <a:r>
              <a:rPr lang="en-US"/>
              <a:t>links of various media</a:t>
            </a:r>
          </a:p>
          <a:p>
            <a:r>
              <a:rPr lang="en-US"/>
              <a:t>applications</a:t>
            </a:r>
          </a:p>
          <a:p>
            <a:r>
              <a:rPr lang="en-US"/>
              <a:t>protocols</a:t>
            </a:r>
          </a:p>
          <a:p>
            <a:r>
              <a:rPr lang="en-US"/>
              <a:t>hardware, software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955801"/>
            <a:ext cx="4038600" cy="4170363"/>
          </a:xfrm>
        </p:spPr>
        <p:txBody>
          <a:bodyPr/>
          <a:lstStyle/>
          <a:p>
            <a:pPr algn="ctr">
              <a:buNone/>
            </a:pPr>
            <a:r>
              <a:rPr lang="en-US" b="1"/>
              <a:t>Question: </a:t>
            </a:r>
          </a:p>
          <a:p>
            <a:pPr algn="ctr"/>
            <a:r>
              <a:rPr lang="en-US"/>
              <a:t>Is there any hope of organizing structure of network?</a:t>
            </a:r>
          </a:p>
          <a:p>
            <a:pPr algn="ctr"/>
            <a:r>
              <a:rPr lang="en-US"/>
              <a:t>Or at least our discussion of networks?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3D1B62-C514-439E-BAF6-952C11E2B4F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6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Organization of air travel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5B404D-B60C-4F0D-8754-43DC00EC7AEA}" type="datetime1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3566" y="1587501"/>
            <a:ext cx="7082873" cy="458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0138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Layering of airline functionality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4495801"/>
            <a:ext cx="8229600" cy="1630363"/>
          </a:xfrm>
        </p:spPr>
        <p:txBody>
          <a:bodyPr/>
          <a:lstStyle/>
          <a:p>
            <a:pPr>
              <a:buNone/>
            </a:pPr>
            <a:r>
              <a:rPr lang="en-US"/>
              <a:t>Layers: each layer implements a service</a:t>
            </a:r>
          </a:p>
          <a:p>
            <a:r>
              <a:rPr lang="en-US"/>
              <a:t>via its own internal-layer actions</a:t>
            </a:r>
          </a:p>
          <a:p>
            <a:r>
              <a:rPr lang="en-US"/>
              <a:t>relying on services provided by layer below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F2DCD-8868-467A-BC3F-80E7E43A8E21}" type="datetime1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25" y="1428750"/>
            <a:ext cx="88201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185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Why layering?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Dealing with complex systems:</a:t>
            </a:r>
          </a:p>
          <a:p>
            <a:r>
              <a:rPr lang="en-US"/>
              <a:t>explicit structure allows identification, relationship of complex system’s pieces</a:t>
            </a:r>
          </a:p>
          <a:p>
            <a:pPr lvl="1"/>
            <a:r>
              <a:rPr lang="en-US"/>
              <a:t>layered reference model for discussion</a:t>
            </a:r>
          </a:p>
          <a:p>
            <a:r>
              <a:rPr lang="en-US"/>
              <a:t>modularization eases maintenance, updating of system</a:t>
            </a:r>
          </a:p>
          <a:p>
            <a:pPr lvl="1"/>
            <a:r>
              <a:rPr lang="en-US"/>
              <a:t>change of implementation of layer’s service transparent to rest of system</a:t>
            </a:r>
          </a:p>
          <a:p>
            <a:pPr lvl="1"/>
            <a:r>
              <a:rPr lang="en-US"/>
              <a:t>e.g., change in gate procedure doesn’t affect rest of system</a:t>
            </a:r>
          </a:p>
          <a:p>
            <a:r>
              <a:rPr lang="en-US"/>
              <a:t>layering considered harmful?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0B541E-3CF9-4A58-B908-C15445E6B8D5}" type="datetime1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1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Internet protocol stack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600200"/>
            <a:ext cx="6019800" cy="4673600"/>
          </a:xfrm>
        </p:spPr>
        <p:txBody>
          <a:bodyPr/>
          <a:lstStyle/>
          <a:p>
            <a:r>
              <a:rPr lang="en-US" sz="2400"/>
              <a:t>application: supporting network applications</a:t>
            </a:r>
          </a:p>
          <a:p>
            <a:pPr lvl="1"/>
            <a:r>
              <a:rPr lang="en-US" sz="2000"/>
              <a:t>FTP, SMTP, HTTP</a:t>
            </a:r>
          </a:p>
          <a:p>
            <a:r>
              <a:rPr lang="en-US" sz="2400"/>
              <a:t>transport: process-process data transfer</a:t>
            </a:r>
          </a:p>
          <a:p>
            <a:pPr lvl="1"/>
            <a:r>
              <a:rPr lang="en-US" sz="1800"/>
              <a:t>TCP, UDP</a:t>
            </a:r>
          </a:p>
          <a:p>
            <a:r>
              <a:rPr lang="en-US" sz="2400"/>
              <a:t>network: routing of datagrams from source to destination</a:t>
            </a:r>
          </a:p>
          <a:p>
            <a:pPr lvl="1"/>
            <a:r>
              <a:rPr lang="en-US" sz="1800"/>
              <a:t>IP, routing protocols</a:t>
            </a:r>
          </a:p>
          <a:p>
            <a:r>
              <a:rPr lang="en-US" sz="2400"/>
              <a:t>link: data transfer between neighboring network elements</a:t>
            </a:r>
          </a:p>
          <a:p>
            <a:pPr lvl="1"/>
            <a:r>
              <a:rPr lang="en-US" sz="1800"/>
              <a:t>Ethernet, 802.111 (WiFi), PPP</a:t>
            </a:r>
          </a:p>
          <a:p>
            <a:r>
              <a:rPr lang="en-US" sz="2400"/>
              <a:t>physical: bits “on the wire”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D7C82-6BA7-4560-9ECF-0764CAD419A2}" type="datetime1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2993-66D0-4D4C-A934-F1D0C5866D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5925" y="1568450"/>
            <a:ext cx="2388001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540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(F&amp;M) Figure 1.13: Communication through an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09FEAA-17D8-47B1-977C-294E08EBA1EF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5700" y="1478288"/>
            <a:ext cx="7227399" cy="48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8751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(F&amp;M) Figure 1.14: Logical connections between layers in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81F6C6-4215-448E-B09A-33252A718FE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2324"/>
            <a:ext cx="8585200" cy="427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030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71FCF-BD42-4568-A6DD-381CFEF3358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1402858"/>
            <a:ext cx="6921500" cy="488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1635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ISO/OSI reference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864100" cy="4525963"/>
          </a:xfrm>
        </p:spPr>
        <p:txBody>
          <a:bodyPr/>
          <a:lstStyle/>
          <a:p>
            <a:r>
              <a:rPr lang="en-US" sz="2400"/>
              <a:t>presentation: allow applications to interpret meaning of data, e.g., encryption, compression, machine-specific conventions</a:t>
            </a:r>
          </a:p>
          <a:p>
            <a:r>
              <a:rPr lang="en-US" sz="2400"/>
              <a:t>session: synchronization, checkpointing, recovery of data exchange</a:t>
            </a:r>
          </a:p>
          <a:p>
            <a:r>
              <a:rPr lang="en-US" sz="2400"/>
              <a:t>Internet stack “missing” these layers!</a:t>
            </a:r>
          </a:p>
          <a:p>
            <a:pPr lvl="1"/>
            <a:r>
              <a:rPr lang="en-US" sz="1800"/>
              <a:t>these services, if needed, must be implemented in application</a:t>
            </a:r>
          </a:p>
          <a:p>
            <a:pPr lvl="1"/>
            <a:r>
              <a:rPr lang="en-US" sz="1800"/>
              <a:t>needed?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AC943A-2F53-435A-B21A-55307DBE53FC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1650" y="1700214"/>
            <a:ext cx="22479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513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Internet</a:t>
            </a:r>
            <a:r>
              <a:rPr lang="en-US" dirty="0"/>
              <a:t>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appliances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BEAD9F-E201-4C2B-B99F-01569B405101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800" y="1489223"/>
            <a:ext cx="7558088" cy="471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991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Who runs Internet?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IP address &amp; Internet Naming administered by Network Information Centre (NIC)</a:t>
            </a:r>
          </a:p>
          <a:p>
            <a:pPr lvl="1"/>
            <a:r>
              <a:rPr lang="en-US" sz="1800"/>
              <a:t>Refer to: www.sgnic.net.sg; </a:t>
            </a:r>
            <a:r>
              <a:rPr lang="en-US" sz="1800">
                <a:hlinkClick r:id="rId2"/>
              </a:rPr>
              <a:t>www.apnic.org</a:t>
            </a:r>
            <a:endParaRPr lang="en-US" sz="1800"/>
          </a:p>
          <a:p>
            <a:r>
              <a:rPr lang="en-US" sz="2400"/>
              <a:t>The Internet Society (ISOC) - Provides leadership in Internet related standards, education, and policy around the world.</a:t>
            </a:r>
          </a:p>
          <a:p>
            <a:r>
              <a:rPr lang="en-US" sz="2400"/>
              <a:t>The Internet Architecture Board (IAB) -Authority to issue and update technical standards regarding Internet protocols.</a:t>
            </a:r>
          </a:p>
          <a:p>
            <a:r>
              <a:rPr lang="en-US" sz="2400"/>
              <a:t>Internet Engineering Task Force (IETF) - Protocol engineering, development and standardization arm of the IAB.</a:t>
            </a:r>
          </a:p>
          <a:p>
            <a:pPr lvl="1"/>
            <a:r>
              <a:rPr lang="en-US" sz="1800"/>
              <a:t>Internet standards are published as RFCs (Request For Comments) </a:t>
            </a:r>
          </a:p>
          <a:p>
            <a:pPr lvl="1"/>
            <a:r>
              <a:rPr lang="en-US" sz="1800"/>
              <a:t>Refer to: www.ietf.org; for RFCs: http://www.ietf.org/rfc.html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7476FF-64D7-4180-A438-B98DF69EA141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60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Internet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Internet Standards are developed by IETF (Internet Engineering Task Force) www.ietf.org </a:t>
            </a:r>
          </a:p>
          <a:p>
            <a:r>
              <a:rPr lang="en-US" sz="2400"/>
              <a:t>IETF Standards documents are called RFCs (Request For Comments) http://www.ietf.org/rfc.html </a:t>
            </a:r>
          </a:p>
          <a:p>
            <a:r>
              <a:rPr lang="en-US" sz="2400"/>
              <a:t>They define protocols such as TCP, IP, HTTP, SMTP</a:t>
            </a:r>
          </a:p>
          <a:p>
            <a:r>
              <a:rPr lang="en-US" sz="2400"/>
              <a:t>There are nearly 7000 RFCs (July 2013)</a:t>
            </a:r>
          </a:p>
          <a:p>
            <a:r>
              <a:rPr lang="en-US" sz="2400"/>
              <a:t>LAN/MAN Standards – are defined by IEEE 802 LAN/MAN Standards Committee. (Ethernet, WiFi…) http://www.ieee.org/portal/site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8A4EF-372F-4ED1-AC93-5DF3C6F284F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3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35506"/>
            <a:ext cx="8229600" cy="4790658"/>
          </a:xfrm>
        </p:spPr>
        <p:txBody>
          <a:bodyPr/>
          <a:lstStyle/>
          <a:p>
            <a:pPr>
              <a:buNone/>
            </a:pPr>
            <a:r>
              <a:rPr lang="en-US" dirty="0"/>
              <a:t>1.1 What is the Internet?</a:t>
            </a:r>
          </a:p>
          <a:p>
            <a:pPr>
              <a:buNone/>
            </a:pPr>
            <a:r>
              <a:rPr lang="en-US" dirty="0"/>
              <a:t>1.2 Network edge</a:t>
            </a:r>
          </a:p>
          <a:p>
            <a:pPr lvl="1"/>
            <a:r>
              <a:rPr lang="en-US" dirty="0"/>
              <a:t>end systems, access networks, links</a:t>
            </a:r>
          </a:p>
          <a:p>
            <a:pPr>
              <a:buNone/>
            </a:pPr>
            <a:r>
              <a:rPr lang="en-US" dirty="0"/>
              <a:t>1.3 Network core</a:t>
            </a:r>
          </a:p>
          <a:p>
            <a:pPr lvl="1"/>
            <a:r>
              <a:rPr lang="en-US" dirty="0"/>
              <a:t>network structure</a:t>
            </a:r>
          </a:p>
          <a:p>
            <a:pPr>
              <a:buNone/>
            </a:pPr>
            <a:r>
              <a:rPr lang="en-US" dirty="0"/>
              <a:t>1.4 Delay, loss and throughput </a:t>
            </a:r>
          </a:p>
          <a:p>
            <a:pPr>
              <a:buNone/>
            </a:pPr>
            <a:r>
              <a:rPr lang="en-US" i="1" dirty="0">
                <a:solidFill>
                  <a:srgbClr val="FFC000"/>
                </a:solidFill>
              </a:rPr>
              <a:t>1.5 Protocol layers, service models</a:t>
            </a:r>
          </a:p>
          <a:p>
            <a:pPr>
              <a:buNone/>
            </a:pPr>
            <a:r>
              <a:rPr lang="en-US" i="1" dirty="0">
                <a:solidFill>
                  <a:srgbClr val="FFC000"/>
                </a:solidFill>
              </a:rPr>
              <a:t>1.6 Networks under attack: security</a:t>
            </a:r>
          </a:p>
          <a:p>
            <a:pPr>
              <a:buNone/>
            </a:pPr>
            <a:r>
              <a:rPr lang="en-US" i="1" dirty="0">
                <a:solidFill>
                  <a:srgbClr val="FFC000"/>
                </a:solidFill>
              </a:rPr>
              <a:t>1.7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5E2DA-3A25-409C-A90C-2DC9163FAA30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6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66506" y="1516063"/>
            <a:ext cx="5335382" cy="4457700"/>
          </a:xfrm>
        </p:spPr>
        <p:txBody>
          <a:bodyPr/>
          <a:lstStyle/>
          <a:p>
            <a:pPr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Internet: </a:t>
            </a:r>
            <a:r>
              <a:rPr lang="ja-JP" altLang="en-US" sz="2400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network of networks</a:t>
            </a:r>
            <a:r>
              <a:rPr lang="ja-JP" altLang="en-US" sz="2400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”</a:t>
            </a:r>
            <a:endParaRPr lang="en-US" altLang="ja-JP" sz="2400" dirty="0">
              <a:solidFill>
                <a:srgbClr val="CC0000"/>
              </a:solidFill>
              <a:latin typeface="Comic Sans MS" panose="030F0702030302020204" pitchFamily="66" charset="0"/>
              <a:ea typeface="ＭＳ Ｐゴシック" pitchFamily="34" charset="-128"/>
            </a:endParaRPr>
          </a:p>
          <a:p>
            <a:pPr lvl="1" eaLnBrk="1" hangingPunct="1"/>
            <a:r>
              <a:rPr lang="en-US" sz="2000" dirty="0">
                <a:latin typeface="Comic Sans MS" panose="030F0702030302020204" pitchFamily="66" charset="0"/>
                <a:ea typeface="Arial" pitchFamily="34" charset="0"/>
              </a:rPr>
              <a:t>Interconnected ISPs</a:t>
            </a:r>
          </a:p>
          <a:p>
            <a:pPr lvl="1" eaLnBrk="1" hangingPunct="1"/>
            <a:endParaRPr lang="en-US" sz="2000" dirty="0">
              <a:latin typeface="Comic Sans MS" panose="030F0702030302020204" pitchFamily="66" charset="0"/>
              <a:ea typeface="Arial" pitchFamily="34" charset="0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protocols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 </a:t>
            </a:r>
            <a:r>
              <a:rPr lang="en-US" sz="2400" dirty="0">
                <a:latin typeface="Comic Sans MS" panose="030F0702030302020204" pitchFamily="66" charset="0"/>
                <a:ea typeface="ＭＳ Ｐゴシック" pitchFamily="34" charset="-128"/>
              </a:rPr>
              <a:t>control sending, receiving of </a:t>
            </a:r>
            <a:r>
              <a:rPr lang="en-US" sz="2400" dirty="0" err="1">
                <a:latin typeface="Comic Sans MS" panose="030F0702030302020204" pitchFamily="66" charset="0"/>
                <a:ea typeface="ＭＳ Ｐゴシック" pitchFamily="34" charset="-128"/>
              </a:rPr>
              <a:t>msgs</a:t>
            </a:r>
            <a:endParaRPr lang="en-US" sz="2400" dirty="0">
              <a:latin typeface="Comic Sans MS" panose="030F0702030302020204" pitchFamily="66" charset="0"/>
              <a:ea typeface="ＭＳ Ｐゴシック" pitchFamily="34" charset="-128"/>
            </a:endParaRPr>
          </a:p>
          <a:p>
            <a:pPr lvl="1" eaLnBrk="1" hangingPunct="1"/>
            <a:r>
              <a:rPr lang="en-US" sz="2000" dirty="0">
                <a:latin typeface="Comic Sans MS" panose="030F0702030302020204" pitchFamily="66" charset="0"/>
                <a:ea typeface="Arial" pitchFamily="34" charset="0"/>
              </a:rPr>
              <a:t>e.g., TCP, IP, HTTP, Skype,  802.11</a:t>
            </a:r>
          </a:p>
          <a:p>
            <a:pPr lvl="1" eaLnBrk="1" hangingPunct="1"/>
            <a:endParaRPr lang="en-US" dirty="0">
              <a:latin typeface="Comic Sans MS" panose="030F0702030302020204" pitchFamily="66" charset="0"/>
              <a:ea typeface="Arial" pitchFamily="34" charset="0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Internet  standards</a:t>
            </a:r>
          </a:p>
          <a:p>
            <a:pPr lvl="1" eaLnBrk="1" hangingPunct="1"/>
            <a:r>
              <a:rPr lang="en-US" sz="2000" dirty="0">
                <a:latin typeface="Comic Sans MS" panose="030F0702030302020204" pitchFamily="66" charset="0"/>
                <a:ea typeface="Arial" pitchFamily="34" charset="0"/>
              </a:rPr>
              <a:t>RFC: Request for comments</a:t>
            </a:r>
          </a:p>
          <a:p>
            <a:pPr lvl="1" eaLnBrk="1" hangingPunct="1"/>
            <a:r>
              <a:rPr lang="en-US" sz="2000" dirty="0">
                <a:latin typeface="Comic Sans MS" panose="030F0702030302020204" pitchFamily="66" charset="0"/>
                <a:ea typeface="Arial" pitchFamily="34" charset="0"/>
              </a:rPr>
              <a:t>IETF: Internet Engineering Task Force</a:t>
            </a:r>
          </a:p>
        </p:txBody>
      </p:sp>
      <p:grpSp>
        <p:nvGrpSpPr>
          <p:cNvPr id="13318" name="Group 366"/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13320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3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3673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74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3324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53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13671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72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54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3669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70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55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3667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68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56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13665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66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3357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58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13663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664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359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365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5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5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58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61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62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659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60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0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364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4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4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50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53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54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651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52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1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363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4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4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42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45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46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643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44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2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363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3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3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34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37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38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635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6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63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64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362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2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2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26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29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30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627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8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5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361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1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1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18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21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22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619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0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6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360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0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0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10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13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14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611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12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7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359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0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0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602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605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06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603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04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8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359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59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59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594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597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98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95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6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9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358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58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58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586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589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90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87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88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0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357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57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57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578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581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82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79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80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1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356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56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56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3570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573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74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71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72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2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13565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66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373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13563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64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374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3545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354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4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5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6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6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6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1354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47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75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13376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13377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13378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13379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13380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3513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4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15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6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7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518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543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44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519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520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541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42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521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2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523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539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40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524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25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537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38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526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7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8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9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30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31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32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33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34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535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36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81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3481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2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83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4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5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486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511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12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87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488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509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10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89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90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491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507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08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92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93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505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06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94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95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6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7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98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9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00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01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02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503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04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82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3458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59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60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3461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62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3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4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5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6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7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68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475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6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7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8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9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80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69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0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1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2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3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4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3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3435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36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7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3438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9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0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1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2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3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4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45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452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3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4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5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6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7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46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7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8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9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0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1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4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13412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13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14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3415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16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8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9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22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429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0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1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2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3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4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23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5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13410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11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86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13387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88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89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3390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1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2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4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6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97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404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5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6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7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8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9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98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7505" y="649287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1-</a:t>
            </a:r>
            <a:fld id="{C52EDD5A-A687-4823-AE2A-58ECA3182B6A}" type="slidenum">
              <a:rPr lang="en-US"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pPr/>
              <a:t>6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Tahoma" pitchFamily="34" charset="0"/>
            </a:endParaRPr>
          </a:p>
        </p:txBody>
      </p:sp>
      <p:sp>
        <p:nvSpPr>
          <p:cNvPr id="363" name="Rectangle 2"/>
          <p:cNvSpPr txBox="1">
            <a:spLocks noChangeArrowheads="1"/>
          </p:cNvSpPr>
          <p:nvPr/>
        </p:nvSpPr>
        <p:spPr bwMode="auto">
          <a:xfrm>
            <a:off x="3335338" y="83626"/>
            <a:ext cx="720248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What’</a:t>
            </a:r>
            <a:r>
              <a:rPr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 the Internet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CC64E-579F-48D9-8D82-81AEBBB1CF54}" type="datetime1">
              <a:rPr lang="en-US" smtClean="0"/>
              <a:t>8/1/2022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40925" y="74864"/>
            <a:ext cx="7232073" cy="846137"/>
          </a:xfrm>
        </p:spPr>
        <p:txBody>
          <a:bodyPr/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What</a:t>
            </a:r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’</a:t>
            </a:r>
            <a:r>
              <a:rPr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 the Internet: a service 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98651" y="1655764"/>
            <a:ext cx="4435475" cy="4105275"/>
          </a:xfrm>
        </p:spPr>
        <p:txBody>
          <a:bodyPr/>
          <a:lstStyle/>
          <a:p>
            <a:pPr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Infrastructure that provides services to applications:</a:t>
            </a:r>
            <a:endParaRPr lang="en-US" sz="2000" dirty="0">
              <a:latin typeface="Comic Sans MS" panose="030F0702030302020204" pitchFamily="66" charset="0"/>
              <a:ea typeface="ＭＳ Ｐゴシック" pitchFamily="34" charset="-128"/>
            </a:endParaRPr>
          </a:p>
          <a:p>
            <a:pPr lvl="1" eaLnBrk="1" hangingPunct="1"/>
            <a:r>
              <a:rPr lang="en-US" sz="2000" dirty="0">
                <a:latin typeface="Comic Sans MS" panose="030F0702030302020204" pitchFamily="66" charset="0"/>
                <a:ea typeface="Arial" pitchFamily="34" charset="0"/>
              </a:rPr>
              <a:t>Web, VoIP, email, games, e-commerce, social nets, …</a:t>
            </a:r>
          </a:p>
          <a:p>
            <a:pPr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pitchFamily="34" charset="-128"/>
              </a:rPr>
              <a:t>provides programming interface to apps</a:t>
            </a:r>
          </a:p>
          <a:p>
            <a:pPr lvl="1" eaLnBrk="1" hangingPunct="1"/>
            <a:r>
              <a:rPr lang="en-US" sz="2000" dirty="0">
                <a:latin typeface="Comic Sans MS" panose="030F0702030302020204" pitchFamily="66" charset="0"/>
                <a:ea typeface="Arial" pitchFamily="34" charset="0"/>
              </a:rPr>
              <a:t>hooks that allow sending and receiving  app programs to </a:t>
            </a:r>
            <a:r>
              <a:rPr lang="ja-JP" altLang="en-US" sz="2000" dirty="0">
                <a:latin typeface="Comic Sans MS" panose="030F0702030302020204" pitchFamily="66" charset="0"/>
                <a:ea typeface="ＭＳ Ｐゴシック" pitchFamily="34" charset="-128"/>
              </a:rPr>
              <a:t>“</a:t>
            </a:r>
            <a:r>
              <a:rPr lang="en-US" altLang="ja-JP" sz="2000" dirty="0">
                <a:latin typeface="Comic Sans MS" panose="030F0702030302020204" pitchFamily="66" charset="0"/>
                <a:ea typeface="ＭＳ Ｐゴシック" pitchFamily="34" charset="-128"/>
              </a:rPr>
              <a:t>connect</a:t>
            </a:r>
            <a:r>
              <a:rPr lang="ja-JP" altLang="en-US" sz="2000" dirty="0">
                <a:latin typeface="Comic Sans MS" panose="030F0702030302020204" pitchFamily="66" charset="0"/>
                <a:ea typeface="ＭＳ Ｐゴシック" pitchFamily="34" charset="-128"/>
              </a:rPr>
              <a:t>”</a:t>
            </a:r>
            <a:r>
              <a:rPr lang="en-US" altLang="ja-JP" sz="2000" dirty="0">
                <a:latin typeface="Comic Sans MS" panose="030F0702030302020204" pitchFamily="66" charset="0"/>
                <a:ea typeface="ＭＳ Ｐゴシック" pitchFamily="34" charset="-128"/>
              </a:rPr>
              <a:t> to Internet</a:t>
            </a:r>
          </a:p>
          <a:p>
            <a:pPr lvl="1" eaLnBrk="1" hangingPunct="1"/>
            <a:r>
              <a:rPr lang="en-US" sz="2000" dirty="0">
                <a:latin typeface="Comic Sans MS" panose="030F0702030302020204" pitchFamily="66" charset="0"/>
                <a:ea typeface="Arial" pitchFamily="34" charset="0"/>
              </a:rPr>
              <a:t>provides service options, analogous to postal service</a:t>
            </a:r>
          </a:p>
        </p:txBody>
      </p:sp>
      <p:grpSp>
        <p:nvGrpSpPr>
          <p:cNvPr id="14341" name="Group 725"/>
          <p:cNvGrpSpPr>
            <a:grpSpLocks/>
          </p:cNvGrpSpPr>
          <p:nvPr/>
        </p:nvGrpSpPr>
        <p:grpSpPr bwMode="auto">
          <a:xfrm>
            <a:off x="6691314" y="1395413"/>
            <a:ext cx="3551237" cy="4743450"/>
            <a:chOff x="5202238" y="1384300"/>
            <a:chExt cx="3551237" cy="4743450"/>
          </a:xfrm>
        </p:grpSpPr>
        <p:sp>
          <p:nvSpPr>
            <p:cNvPr id="14344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47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4697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98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4348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428"/>
            <p:cNvSpPr>
              <a:spLocks noChangeShapeType="1"/>
            </p:cNvSpPr>
            <p:nvPr/>
          </p:nvSpPr>
          <p:spPr bwMode="auto">
            <a:xfrm rot="-5400000">
              <a:off x="7845425" y="5159375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430"/>
            <p:cNvSpPr>
              <a:spLocks noChangeShapeType="1"/>
            </p:cNvSpPr>
            <p:nvPr/>
          </p:nvSpPr>
          <p:spPr bwMode="auto">
            <a:xfrm rot="-5400000">
              <a:off x="8177213" y="5116512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431"/>
            <p:cNvSpPr>
              <a:spLocks noChangeShapeType="1"/>
            </p:cNvSpPr>
            <p:nvPr/>
          </p:nvSpPr>
          <p:spPr bwMode="auto">
            <a:xfrm>
              <a:off x="7358063" y="4697412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432"/>
            <p:cNvSpPr>
              <a:spLocks noChangeShapeType="1"/>
            </p:cNvSpPr>
            <p:nvPr/>
          </p:nvSpPr>
          <p:spPr bwMode="auto">
            <a:xfrm flipV="1">
              <a:off x="6737350" y="4684712"/>
              <a:ext cx="322263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433"/>
            <p:cNvSpPr>
              <a:spLocks noChangeShapeType="1"/>
            </p:cNvSpPr>
            <p:nvPr/>
          </p:nvSpPr>
          <p:spPr bwMode="auto">
            <a:xfrm flipV="1">
              <a:off x="6780213" y="4976812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435"/>
            <p:cNvSpPr>
              <a:spLocks noChangeShapeType="1"/>
            </p:cNvSpPr>
            <p:nvPr/>
          </p:nvSpPr>
          <p:spPr bwMode="auto">
            <a:xfrm>
              <a:off x="6100763" y="4773612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436"/>
            <p:cNvSpPr>
              <a:spLocks noChangeShapeType="1"/>
            </p:cNvSpPr>
            <p:nvPr/>
          </p:nvSpPr>
          <p:spPr bwMode="auto">
            <a:xfrm flipV="1">
              <a:off x="5842000" y="4983162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440"/>
            <p:cNvSpPr>
              <a:spLocks noChangeShapeType="1"/>
            </p:cNvSpPr>
            <p:nvPr/>
          </p:nvSpPr>
          <p:spPr bwMode="auto">
            <a:xfrm flipH="1" flipV="1">
              <a:off x="6588125" y="5097462"/>
              <a:ext cx="74613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441"/>
            <p:cNvSpPr>
              <a:spLocks noChangeShapeType="1"/>
            </p:cNvSpPr>
            <p:nvPr/>
          </p:nvSpPr>
          <p:spPr bwMode="auto">
            <a:xfrm>
              <a:off x="6743700" y="5053012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443"/>
            <p:cNvSpPr>
              <a:spLocks noChangeShapeType="1"/>
            </p:cNvSpPr>
            <p:nvPr/>
          </p:nvSpPr>
          <p:spPr bwMode="auto">
            <a:xfrm>
              <a:off x="6281738" y="3522662"/>
              <a:ext cx="0" cy="13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445"/>
            <p:cNvSpPr>
              <a:spLocks noChangeShapeType="1"/>
            </p:cNvSpPr>
            <p:nvPr/>
          </p:nvSpPr>
          <p:spPr bwMode="auto">
            <a:xfrm>
              <a:off x="7405688" y="2665412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447"/>
            <p:cNvSpPr>
              <a:spLocks noChangeShapeType="1"/>
            </p:cNvSpPr>
            <p:nvPr/>
          </p:nvSpPr>
          <p:spPr bwMode="auto">
            <a:xfrm>
              <a:off x="7942263" y="2560637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541"/>
            <p:cNvSpPr>
              <a:spLocks noChangeShapeType="1"/>
            </p:cNvSpPr>
            <p:nvPr/>
          </p:nvSpPr>
          <p:spPr bwMode="auto">
            <a:xfrm flipV="1">
              <a:off x="7272338" y="4075112"/>
              <a:ext cx="227012" cy="436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77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14695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96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378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4693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94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379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4691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92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380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14689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90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4381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82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14687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88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383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467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82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85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6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83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4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84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467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7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7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74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77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78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75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76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85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466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6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6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66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69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70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67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8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86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465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5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5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58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61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62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59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0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7" name="Line 693"/>
            <p:cNvSpPr>
              <a:spLocks noChangeShapeType="1"/>
            </p:cNvSpPr>
            <p:nvPr/>
          </p:nvSpPr>
          <p:spPr bwMode="auto">
            <a:xfrm>
              <a:off x="8345488" y="2855912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88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464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4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4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50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53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4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51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2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89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463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4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4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42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45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6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43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4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0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463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3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3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34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37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38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35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36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1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462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2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2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26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29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30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27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8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2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461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1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1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18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21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2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19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0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3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460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0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0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10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13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14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11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2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4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459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0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0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602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605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06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03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4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5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459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59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59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594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597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98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95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6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96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14589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90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397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14587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88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398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456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145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145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57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99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14400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14401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14402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14403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14404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45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5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5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5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5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05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4505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6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7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8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9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10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535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36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11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12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33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34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13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14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15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31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32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16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517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529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30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18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19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0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1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22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3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24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25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26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527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28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06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4482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83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84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4485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86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7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8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9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0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1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92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499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0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1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2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3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4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93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4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5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6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7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8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07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4459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60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61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4462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63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4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5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6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7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8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69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476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7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8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9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0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1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70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1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2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3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4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5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08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14436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37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38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4439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40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4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5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46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453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4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5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6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7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8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47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8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9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0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1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2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09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14434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35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410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14411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12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13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4414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15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6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7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8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9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0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21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428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29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0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1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2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3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22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3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4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5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6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7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2D85EFA2-6C18-48BB-A4A0-EAAE6295B09D}" type="slidenum">
              <a:rPr lang="en-US" sz="1200">
                <a:latin typeface="Tahoma" pitchFamily="34" charset="0"/>
              </a:rPr>
              <a:pPr/>
              <a:t>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01C1E8-F804-4C40-A3D3-DB1EFE92C35F}" type="datetime1">
              <a:rPr lang="en-US" smtClean="0"/>
              <a:t>8/1/2022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55800" y="135124"/>
            <a:ext cx="5657850" cy="868363"/>
          </a:xfrm>
        </p:spPr>
        <p:txBody>
          <a:bodyPr/>
          <a:lstStyle/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What’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 a protocol?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70100" y="1371600"/>
            <a:ext cx="3581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human protocols:</a:t>
            </a:r>
          </a:p>
          <a:p>
            <a:pPr eaLnBrk="1" hangingPunct="1">
              <a:buSzPct val="75000"/>
            </a:pP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what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 the time?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 sz="240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I have a question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 sz="240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>
                <a:ea typeface="ＭＳ Ｐゴシック" pitchFamily="34" charset="-128"/>
              </a:rPr>
              <a:t>introductions</a:t>
            </a:r>
            <a:endParaRPr lang="en-US">
              <a:ea typeface="ＭＳ Ｐゴシック" pitchFamily="34" charset="-128"/>
            </a:endParaRPr>
          </a:p>
          <a:p>
            <a:pPr lvl="1" eaLnBrk="1" hangingPunct="1"/>
            <a:endParaRPr lang="en-US" sz="2000">
              <a:ea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… specific msgs sent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… specific actions taken when msgs received, or other events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38550" y="1371600"/>
            <a:ext cx="4224650" cy="2590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network protocols:</a:t>
            </a:r>
          </a:p>
          <a:p>
            <a:pPr eaLnBrk="1" hangingPunct="1">
              <a:buSzPct val="75000"/>
            </a:pPr>
            <a:r>
              <a:rPr lang="en-US" sz="2400" dirty="0">
                <a:ea typeface="ＭＳ Ｐゴシック" pitchFamily="34" charset="-128"/>
              </a:rPr>
              <a:t>machines rather than humans</a:t>
            </a:r>
          </a:p>
          <a:p>
            <a:pPr eaLnBrk="1" hangingPunct="1">
              <a:buSzPct val="75000"/>
            </a:pPr>
            <a:r>
              <a:rPr lang="en-US" sz="2400" dirty="0">
                <a:ea typeface="ＭＳ Ｐゴシック" pitchFamily="34" charset="-128"/>
              </a:rPr>
              <a:t>all communication activity in Internet governed by protocols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5867400" y="3885888"/>
            <a:ext cx="44958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   protocols</a:t>
            </a:r>
            <a:r>
              <a:rPr lang="en-US" sz="2400" i="1" dirty="0">
                <a:latin typeface="Comic Sans MS" panose="030F0702030302020204" pitchFamily="66" charset="0"/>
              </a:rPr>
              <a:t> define </a:t>
            </a: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format</a:t>
            </a:r>
            <a:r>
              <a:rPr lang="en-US" sz="2400" i="1" dirty="0">
                <a:latin typeface="Comic Sans MS" panose="030F0702030302020204" pitchFamily="66" charset="0"/>
              </a:rPr>
              <a:t>, </a:t>
            </a: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order</a:t>
            </a:r>
            <a:r>
              <a:rPr lang="en-US" sz="2400" i="1" dirty="0">
                <a:latin typeface="Comic Sans MS" panose="030F0702030302020204" pitchFamily="66" charset="0"/>
              </a:rPr>
              <a:t> of </a:t>
            </a:r>
            <a:r>
              <a:rPr lang="en-US" sz="2400" i="1" dirty="0" err="1">
                <a:solidFill>
                  <a:srgbClr val="CC0000"/>
                </a:solidFill>
                <a:latin typeface="Comic Sans MS" panose="030F0702030302020204" pitchFamily="66" charset="0"/>
              </a:rPr>
              <a:t>msgs</a:t>
            </a: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 sent and received</a:t>
            </a:r>
            <a:r>
              <a:rPr lang="en-US" sz="2400" i="1" dirty="0">
                <a:latin typeface="Comic Sans MS" panose="030F0702030302020204" pitchFamily="66" charset="0"/>
              </a:rPr>
              <a:t> among network entities, and </a:t>
            </a: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actions taken</a:t>
            </a:r>
            <a:r>
              <a:rPr lang="en-US" sz="2400" i="1" dirty="0">
                <a:latin typeface="Comic Sans MS" panose="030F0702030302020204" pitchFamily="66" charset="0"/>
              </a:rPr>
              <a:t> on </a:t>
            </a:r>
            <a:r>
              <a:rPr lang="en-US" sz="2400" i="1" dirty="0" err="1">
                <a:latin typeface="Comic Sans MS" panose="030F0702030302020204" pitchFamily="66" charset="0"/>
              </a:rPr>
              <a:t>msg</a:t>
            </a:r>
            <a:r>
              <a:rPr lang="en-US" sz="2400" i="1" dirty="0">
                <a:latin typeface="Comic Sans MS" panose="030F0702030302020204" pitchFamily="66" charset="0"/>
              </a:rPr>
              <a:t> transmission, receipt</a:t>
            </a:r>
            <a:r>
              <a:rPr 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5859464" y="3874013"/>
            <a:ext cx="4503737" cy="2620962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3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48450" y="647510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1-</a:t>
            </a:r>
            <a:fld id="{41ED917F-640A-4F0D-8EF1-4B177C34756F}" type="slidenum">
              <a:rPr lang="en-US"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pPr/>
              <a:t>8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2500B-A573-4692-8905-7F94C13BBC50}" type="datetime1">
              <a:rPr lang="en-US" smtClean="0"/>
              <a:t>8/1/2022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371600"/>
            <a:ext cx="8153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a human protocol and a computer network protocol:</a:t>
            </a:r>
          </a:p>
          <a:p>
            <a:pPr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2152650" y="5862638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800">
                <a:latin typeface="Gill Sans MT" charset="0"/>
              </a:rPr>
              <a:t> other human protocols? </a:t>
            </a:r>
          </a:p>
        </p:txBody>
      </p:sp>
      <p:sp>
        <p:nvSpPr>
          <p:cNvPr id="16389" name="Line 10"/>
          <p:cNvSpPr>
            <a:spLocks noChangeShapeType="1"/>
          </p:cNvSpPr>
          <p:nvPr/>
        </p:nvSpPr>
        <p:spPr bwMode="auto">
          <a:xfrm>
            <a:off x="2781301" y="2771776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0" name="Picture 62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2376489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3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4" y="2771776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64"/>
          <p:cNvSpPr txBox="1">
            <a:spLocks noChangeArrowheads="1"/>
          </p:cNvSpPr>
          <p:nvPr/>
        </p:nvSpPr>
        <p:spPr bwMode="auto">
          <a:xfrm>
            <a:off x="3222626" y="24844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16393" name="Line 66"/>
          <p:cNvSpPr>
            <a:spLocks noChangeShapeType="1"/>
          </p:cNvSpPr>
          <p:nvPr/>
        </p:nvSpPr>
        <p:spPr bwMode="auto">
          <a:xfrm flipV="1">
            <a:off x="2473326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67"/>
          <p:cNvSpPr txBox="1">
            <a:spLocks noChangeArrowheads="1"/>
          </p:cNvSpPr>
          <p:nvPr/>
        </p:nvSpPr>
        <p:spPr bwMode="auto">
          <a:xfrm>
            <a:off x="3213101" y="310832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16395" name="Line 70"/>
          <p:cNvSpPr>
            <a:spLocks noChangeShapeType="1"/>
          </p:cNvSpPr>
          <p:nvPr/>
        </p:nvSpPr>
        <p:spPr bwMode="auto">
          <a:xfrm>
            <a:off x="2457451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6" name="Group 72"/>
          <p:cNvGrpSpPr>
            <a:grpSpLocks/>
          </p:cNvGrpSpPr>
          <p:nvPr/>
        </p:nvGrpSpPr>
        <p:grpSpPr bwMode="auto">
          <a:xfrm>
            <a:off x="2995613" y="3694114"/>
            <a:ext cx="1014412" cy="701675"/>
            <a:chOff x="761" y="2747"/>
            <a:chExt cx="639" cy="442"/>
          </a:xfrm>
        </p:grpSpPr>
        <p:sp>
          <p:nvSpPr>
            <p:cNvPr id="16457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6458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000">
                  <a:solidFill>
                    <a:srgbClr val="CC0000"/>
                  </a:solidFill>
                </a:rPr>
                <a:t>Got the</a:t>
              </a:r>
            </a:p>
            <a:p>
              <a:pPr algn="ctr"/>
              <a:r>
                <a:rPr lang="en-US" sz="2000">
                  <a:solidFill>
                    <a:srgbClr val="CC0000"/>
                  </a:solidFill>
                </a:rPr>
                <a:t>time?</a:t>
              </a:r>
            </a:p>
          </p:txBody>
        </p:sp>
      </p:grpSp>
      <p:sp>
        <p:nvSpPr>
          <p:cNvPr id="16397" name="Line 73"/>
          <p:cNvSpPr>
            <a:spLocks noChangeShapeType="1"/>
          </p:cNvSpPr>
          <p:nvPr/>
        </p:nvSpPr>
        <p:spPr bwMode="auto">
          <a:xfrm flipV="1">
            <a:off x="2619376" y="4333876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8" name="Group 76"/>
          <p:cNvGrpSpPr>
            <a:grpSpLocks/>
          </p:cNvGrpSpPr>
          <p:nvPr/>
        </p:nvGrpSpPr>
        <p:grpSpPr bwMode="auto">
          <a:xfrm>
            <a:off x="3089276" y="4338638"/>
            <a:ext cx="796925" cy="457200"/>
            <a:chOff x="1046" y="2771"/>
            <a:chExt cx="502" cy="288"/>
          </a:xfrm>
        </p:grpSpPr>
        <p:sp>
          <p:nvSpPr>
            <p:cNvPr id="16455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6456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solidFill>
                    <a:srgbClr val="CC0000"/>
                  </a:solidFill>
                </a:rPr>
                <a:t>2:00</a:t>
              </a:r>
            </a:p>
          </p:txBody>
        </p:sp>
      </p:grpSp>
      <p:sp>
        <p:nvSpPr>
          <p:cNvPr id="16399" name="Line 85"/>
          <p:cNvSpPr>
            <a:spLocks noChangeShapeType="1"/>
          </p:cNvSpPr>
          <p:nvPr/>
        </p:nvSpPr>
        <p:spPr bwMode="auto">
          <a:xfrm flipV="1">
            <a:off x="6689725" y="4525964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89"/>
          <p:cNvSpPr>
            <a:spLocks noChangeShapeType="1"/>
          </p:cNvSpPr>
          <p:nvPr/>
        </p:nvSpPr>
        <p:spPr bwMode="auto">
          <a:xfrm>
            <a:off x="6704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90"/>
          <p:cNvSpPr>
            <a:spLocks noChangeShapeType="1"/>
          </p:cNvSpPr>
          <p:nvPr/>
        </p:nvSpPr>
        <p:spPr bwMode="auto">
          <a:xfrm flipV="1">
            <a:off x="6642100" y="3317876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92"/>
          <p:cNvSpPr>
            <a:spLocks noChangeArrowheads="1"/>
          </p:cNvSpPr>
          <p:nvPr/>
        </p:nvSpPr>
        <p:spPr bwMode="auto">
          <a:xfrm>
            <a:off x="7077076" y="3340100"/>
            <a:ext cx="14382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6403" name="Text Box 91"/>
          <p:cNvSpPr txBox="1">
            <a:spLocks noChangeArrowheads="1"/>
          </p:cNvSpPr>
          <p:nvPr/>
        </p:nvSpPr>
        <p:spPr bwMode="auto">
          <a:xfrm>
            <a:off x="6894513" y="3341688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response</a:t>
            </a:r>
          </a:p>
        </p:txBody>
      </p:sp>
      <p:sp>
        <p:nvSpPr>
          <p:cNvPr id="16404" name="Line 94"/>
          <p:cNvSpPr>
            <a:spLocks noChangeShapeType="1"/>
          </p:cNvSpPr>
          <p:nvPr/>
        </p:nvSpPr>
        <p:spPr bwMode="auto">
          <a:xfrm>
            <a:off x="6689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05" name="Group 97"/>
          <p:cNvGrpSpPr>
            <a:grpSpLocks/>
          </p:cNvGrpSpPr>
          <p:nvPr/>
        </p:nvGrpSpPr>
        <p:grpSpPr bwMode="auto">
          <a:xfrm>
            <a:off x="6902451" y="4029076"/>
            <a:ext cx="3794125" cy="366713"/>
            <a:chOff x="3212" y="2597"/>
            <a:chExt cx="2390" cy="231"/>
          </a:xfrm>
        </p:grpSpPr>
        <p:sp>
          <p:nvSpPr>
            <p:cNvPr id="16453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6454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800">
                  <a:solidFill>
                    <a:srgbClr val="CC0000"/>
                  </a:solidFill>
                </a:rPr>
                <a:t>Get</a:t>
              </a:r>
              <a:r>
                <a:rPr lang="en-US" sz="1400">
                  <a:solidFill>
                    <a:srgbClr val="CC0000"/>
                  </a:solidFill>
                </a:rPr>
                <a:t> http://www.awl.com/kurose-ross</a:t>
              </a:r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16406" name="Rectangle 99"/>
          <p:cNvSpPr>
            <a:spLocks noChangeArrowheads="1"/>
          </p:cNvSpPr>
          <p:nvPr/>
        </p:nvSpPr>
        <p:spPr bwMode="auto">
          <a:xfrm>
            <a:off x="7458076" y="4624389"/>
            <a:ext cx="919163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6407" name="Text Box 100"/>
          <p:cNvSpPr txBox="1">
            <a:spLocks noChangeArrowheads="1"/>
          </p:cNvSpPr>
          <p:nvPr/>
        </p:nvSpPr>
        <p:spPr bwMode="auto">
          <a:xfrm>
            <a:off x="7424739" y="45100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&lt;file&gt;</a:t>
            </a:r>
          </a:p>
        </p:txBody>
      </p:sp>
      <p:sp>
        <p:nvSpPr>
          <p:cNvPr id="16408" name="Line 101"/>
          <p:cNvSpPr>
            <a:spLocks noChangeShapeType="1"/>
          </p:cNvSpPr>
          <p:nvPr/>
        </p:nvSpPr>
        <p:spPr bwMode="auto">
          <a:xfrm>
            <a:off x="5581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09" name="Group 105"/>
          <p:cNvGrpSpPr>
            <a:grpSpLocks/>
          </p:cNvGrpSpPr>
          <p:nvPr/>
        </p:nvGrpSpPr>
        <p:grpSpPr bwMode="auto">
          <a:xfrm>
            <a:off x="5259389" y="4972051"/>
            <a:ext cx="720725" cy="396875"/>
            <a:chOff x="2198" y="3221"/>
            <a:chExt cx="454" cy="250"/>
          </a:xfrm>
        </p:grpSpPr>
        <p:sp>
          <p:nvSpPr>
            <p:cNvPr id="16451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52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200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16410" name="Rectangle 52"/>
          <p:cNvSpPr>
            <a:spLocks noChangeArrowheads="1"/>
          </p:cNvSpPr>
          <p:nvPr/>
        </p:nvSpPr>
        <p:spPr bwMode="auto">
          <a:xfrm>
            <a:off x="6989763" y="2751139"/>
            <a:ext cx="1365250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91"/>
          <p:cNvSpPr txBox="1">
            <a:spLocks noChangeArrowheads="1"/>
          </p:cNvSpPr>
          <p:nvPr/>
        </p:nvSpPr>
        <p:spPr bwMode="auto">
          <a:xfrm>
            <a:off x="6938963" y="2682875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request</a:t>
            </a:r>
          </a:p>
        </p:txBody>
      </p:sp>
      <p:grpSp>
        <p:nvGrpSpPr>
          <p:cNvPr id="16414" name="Group 57"/>
          <p:cNvGrpSpPr>
            <a:grpSpLocks/>
          </p:cNvGrpSpPr>
          <p:nvPr/>
        </p:nvGrpSpPr>
        <p:grpSpPr bwMode="auto">
          <a:xfrm>
            <a:off x="8936038" y="2782888"/>
            <a:ext cx="431800" cy="755650"/>
            <a:chOff x="4140" y="429"/>
            <a:chExt cx="1425" cy="2396"/>
          </a:xfrm>
        </p:grpSpPr>
        <p:sp>
          <p:nvSpPr>
            <p:cNvPr id="16419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4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49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5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6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47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7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9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445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30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31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443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32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441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90"/>
          <p:cNvGrpSpPr>
            <a:grpSpLocks/>
          </p:cNvGrpSpPr>
          <p:nvPr/>
        </p:nvGrpSpPr>
        <p:grpSpPr bwMode="auto">
          <a:xfrm>
            <a:off x="5799138" y="2339976"/>
            <a:ext cx="893762" cy="828675"/>
            <a:chOff x="-44" y="1473"/>
            <a:chExt cx="981" cy="1105"/>
          </a:xfrm>
        </p:grpSpPr>
        <p:pic>
          <p:nvPicPr>
            <p:cNvPr id="16417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8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4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F79E1B30-0C6C-4E7A-91CA-A8F155053B8D}" type="slidenum">
              <a:rPr lang="en-US" sz="1200">
                <a:latin typeface="Tahoma" pitchFamily="34" charset="0"/>
              </a:rPr>
              <a:pPr/>
              <a:t>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4255800" y="135124"/>
            <a:ext cx="56578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What’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 a protocol?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6B964-5354-4EC0-A4D2-06390E15D3A3}" type="datetime1">
              <a:rPr lang="en-US" smtClean="0"/>
              <a:t>8/1/2022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2012</Words>
  <Application>Microsoft Office PowerPoint</Application>
  <PresentationFormat>Widescreen</PresentationFormat>
  <Paragraphs>432</Paragraphs>
  <Slides>52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Chapter 1: Computer Network &amp; Internet Computer Networking: A Top-Down Approach  6th edition  Jim Kurose, Keith Ross Addison-Wesley </vt:lpstr>
      <vt:lpstr>Outline</vt:lpstr>
      <vt:lpstr>What’s the Internet?</vt:lpstr>
      <vt:lpstr>Growth of Internet Hosts</vt:lpstr>
      <vt:lpstr>Internet appliances</vt:lpstr>
      <vt:lpstr>PowerPoint Presentation</vt:lpstr>
      <vt:lpstr>What’s the Internet: a service view</vt:lpstr>
      <vt:lpstr>What’s a protocol?</vt:lpstr>
      <vt:lpstr>PowerPoint Presentation</vt:lpstr>
      <vt:lpstr>Outline</vt:lpstr>
      <vt:lpstr>A closer look at network structure</vt:lpstr>
      <vt:lpstr>Access networks and physical media</vt:lpstr>
      <vt:lpstr>Access networks and physical media</vt:lpstr>
      <vt:lpstr>Ethernet Internet access</vt:lpstr>
      <vt:lpstr>Home networks</vt:lpstr>
      <vt:lpstr>Digital Subscriber Line (DSL)</vt:lpstr>
      <vt:lpstr>Cable Network Architecture: Overview</vt:lpstr>
      <vt:lpstr>Residential access: cable modems</vt:lpstr>
      <vt:lpstr>Residential access: cable modems</vt:lpstr>
      <vt:lpstr>Outline</vt:lpstr>
      <vt:lpstr>The Network Core</vt:lpstr>
      <vt:lpstr>Network Core: Circuit Switching</vt:lpstr>
      <vt:lpstr>Network Core: Circuit Switching</vt:lpstr>
      <vt:lpstr>Network Core: Packet  Switching</vt:lpstr>
      <vt:lpstr>Packet-switching: store-and-forward</vt:lpstr>
      <vt:lpstr>Internet structure: network of networks</vt:lpstr>
      <vt:lpstr>Tier-1 ISP: e.g., Sprint</vt:lpstr>
      <vt:lpstr>Internet structure: network of networks</vt:lpstr>
      <vt:lpstr>Internet structure: network of networks</vt:lpstr>
      <vt:lpstr>Internet structure: network of networks</vt:lpstr>
      <vt:lpstr>Outline</vt:lpstr>
      <vt:lpstr>How do loss and delay occur?</vt:lpstr>
      <vt:lpstr>Four sources of packet delay</vt:lpstr>
      <vt:lpstr>Four sources of packet delay</vt:lpstr>
      <vt:lpstr>“Real” Internet delays and routes</vt:lpstr>
      <vt:lpstr>“Real” Internet delays and routes</vt:lpstr>
      <vt:lpstr>Packet loss</vt:lpstr>
      <vt:lpstr>Throughput</vt:lpstr>
      <vt:lpstr>Throughput (more)</vt:lpstr>
      <vt:lpstr>Throughput: Internet scenario</vt:lpstr>
      <vt:lpstr>Protocol “Layers”</vt:lpstr>
      <vt:lpstr>Organization of air travel</vt:lpstr>
      <vt:lpstr>Layering of airline functionality</vt:lpstr>
      <vt:lpstr>Why layering?</vt:lpstr>
      <vt:lpstr>Internet protocol stack</vt:lpstr>
      <vt:lpstr>(F&amp;M) Figure 1.13: Communication through an internet</vt:lpstr>
      <vt:lpstr>(F&amp;M) Figure 1.14: Logical connections between layers in TCP/IP</vt:lpstr>
      <vt:lpstr>Encapsulation</vt:lpstr>
      <vt:lpstr>ISO/OSI reference model</vt:lpstr>
      <vt:lpstr>Who runs Internet?</vt:lpstr>
      <vt:lpstr>Internet Standards</vt:lpstr>
      <vt:lpstr>Outline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Tran Thi Minh Khoa</cp:lastModifiedBy>
  <cp:revision>2</cp:revision>
  <dcterms:created xsi:type="dcterms:W3CDTF">2020-02-01T05:06:35Z</dcterms:created>
  <dcterms:modified xsi:type="dcterms:W3CDTF">2022-08-01T03:21:37Z</dcterms:modified>
</cp:coreProperties>
</file>