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308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FC129D-0F9A-48D1-BE66-88D84111B486}" v="6" dt="2022-08-01T03:22:39.8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9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microsoft.com/office/2016/11/relationships/changesInfo" Target="changesInfos/changesInfo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ần Thị Minh Khoa" userId="ce0bfe92-6d66-4529-b90d-4e135c868503" providerId="ADAL" clId="{6DFC129D-0F9A-48D1-BE66-88D84111B486}"/>
    <pc:docChg chg="addSld delSld modSld">
      <pc:chgData name="Trần Thị Minh Khoa" userId="ce0bfe92-6d66-4529-b90d-4e135c868503" providerId="ADAL" clId="{6DFC129D-0F9A-48D1-BE66-88D84111B486}" dt="2022-08-01T03:22:39.811" v="28" actId="1076"/>
      <pc:docMkLst>
        <pc:docMk/>
      </pc:docMkLst>
      <pc:sldChg chg="del">
        <pc:chgData name="Trần Thị Minh Khoa" userId="ce0bfe92-6d66-4529-b90d-4e135c868503" providerId="ADAL" clId="{6DFC129D-0F9A-48D1-BE66-88D84111B486}" dt="2022-08-01T03:08:56.284" v="0" actId="47"/>
        <pc:sldMkLst>
          <pc:docMk/>
          <pc:sldMk cId="3310019782" sldId="256"/>
        </pc:sldMkLst>
      </pc:sldChg>
      <pc:sldChg chg="del">
        <pc:chgData name="Trần Thị Minh Khoa" userId="ce0bfe92-6d66-4529-b90d-4e135c868503" providerId="ADAL" clId="{6DFC129D-0F9A-48D1-BE66-88D84111B486}" dt="2022-08-01T03:12:57.827" v="24" actId="47"/>
        <pc:sldMkLst>
          <pc:docMk/>
          <pc:sldMk cId="329555439" sldId="257"/>
        </pc:sldMkLst>
      </pc:sldChg>
      <pc:sldChg chg="addSp delSp modSp add mod setBg delDesignElem">
        <pc:chgData name="Trần Thị Minh Khoa" userId="ce0bfe92-6d66-4529-b90d-4e135c868503" providerId="ADAL" clId="{6DFC129D-0F9A-48D1-BE66-88D84111B486}" dt="2022-08-01T03:22:39.811" v="28" actId="1076"/>
        <pc:sldMkLst>
          <pc:docMk/>
          <pc:sldMk cId="489577822" sldId="308"/>
        </pc:sldMkLst>
        <pc:spChg chg="mod">
          <ac:chgData name="Trần Thị Minh Khoa" userId="ce0bfe92-6d66-4529-b90d-4e135c868503" providerId="ADAL" clId="{6DFC129D-0F9A-48D1-BE66-88D84111B486}" dt="2022-08-01T03:22:39.811" v="28" actId="1076"/>
          <ac:spMkLst>
            <pc:docMk/>
            <pc:sldMk cId="489577822" sldId="308"/>
            <ac:spMk id="49156" creationId="{00000000-0000-0000-0000-000000000000}"/>
          </ac:spMkLst>
        </pc:spChg>
        <pc:spChg chg="del">
          <ac:chgData name="Trần Thị Minh Khoa" userId="ce0bfe92-6d66-4529-b90d-4e135c868503" providerId="ADAL" clId="{6DFC129D-0F9A-48D1-BE66-88D84111B486}" dt="2022-08-01T03:12:42.837" v="2"/>
          <ac:spMkLst>
            <pc:docMk/>
            <pc:sldMk cId="489577822" sldId="308"/>
            <ac:spMk id="49158" creationId="{D009D6D5-DAC2-4A8B-A17A-E206B9012D09}"/>
          </ac:spMkLst>
        </pc:spChg>
        <pc:picChg chg="add mod">
          <ac:chgData name="Trần Thị Minh Khoa" userId="ce0bfe92-6d66-4529-b90d-4e135c868503" providerId="ADAL" clId="{6DFC129D-0F9A-48D1-BE66-88D84111B486}" dt="2022-08-01T03:22:37.504" v="27" actId="1076"/>
          <ac:picMkLst>
            <pc:docMk/>
            <pc:sldMk cId="489577822" sldId="308"/>
            <ac:picMk id="6" creationId="{C0343778-96B8-0F6C-60D2-BCA491B327F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B70177-DF44-41BE-8CA0-23289A978B55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98617-C7B0-4802-82A2-25F4C6284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042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57530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464635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795110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022972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002384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083967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956120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92687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980508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639194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22746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27872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594975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350756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22646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74794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003557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892551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821819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70828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866284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4068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161036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317615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46594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043774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23649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1221115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835508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3469662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8675763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231765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6444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844731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402268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6209321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4443142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1337020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980201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368416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797173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5962079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5507552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15036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-</a:t>
            </a:r>
            <a:r>
              <a:rPr lang="en-US" baseline="0" dirty="0"/>
              <a:t> </a:t>
            </a:r>
            <a:r>
              <a:rPr lang="en-US" baseline="0" dirty="0" err="1"/>
              <a:t>Đảm</a:t>
            </a:r>
            <a:r>
              <a:rPr lang="en-US" baseline="0" dirty="0"/>
              <a:t> </a:t>
            </a:r>
            <a:r>
              <a:rPr lang="en-US" baseline="0" dirty="0" err="1"/>
              <a:t>bảo</a:t>
            </a:r>
            <a:r>
              <a:rPr lang="en-US" baseline="0" dirty="0"/>
              <a:t> </a:t>
            </a:r>
            <a:r>
              <a:rPr lang="en-US" baseline="0" dirty="0" err="1"/>
              <a:t>độ</a:t>
            </a:r>
            <a:r>
              <a:rPr lang="en-US" baseline="0" dirty="0"/>
              <a:t> </a:t>
            </a:r>
            <a:r>
              <a:rPr lang="en-US" baseline="0" dirty="0" err="1"/>
              <a:t>trễ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băng</a:t>
            </a:r>
            <a:r>
              <a:rPr lang="en-US" dirty="0"/>
              <a:t> </a:t>
            </a:r>
            <a:r>
              <a:rPr lang="en-US" dirty="0" err="1"/>
              <a:t>thông</a:t>
            </a:r>
            <a:endParaRPr lang="en-US" dirty="0"/>
          </a:p>
          <a:p>
            <a:pPr marL="171450" indent="-171450">
              <a:buFontTx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814315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01885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1600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74949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519319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8690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0F05-EA13-493F-A24B-2E4B186436EB}" type="datetime1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661A-5C6C-443C-8B4D-B8C596DC7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99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A4C96-78F9-4A81-88F2-506755A35C06}" type="datetime1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661A-5C6C-443C-8B4D-B8C596DC7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8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038B-AE28-4395-B104-0760314C0958}" type="datetime1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661A-5C6C-443C-8B4D-B8C596DC7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286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E6EDD-1861-43F7-B0F2-7E008353E7E9}" type="datetime1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661A-5C6C-443C-8B4D-B8C596DC7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140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3EE93-C858-4955-ABB7-E85C0C282F4C}" type="datetime1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661A-5C6C-443C-8B4D-B8C596DC7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80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292B2-16CC-4C3D-A73B-4279B57C0AE0}" type="datetime1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661A-5C6C-443C-8B4D-B8C596DC7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73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7751-26DB-4189-8859-8639C42416C4}" type="datetime1">
              <a:rPr lang="en-US" smtClean="0"/>
              <a:t>8/1/2022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661A-5C6C-443C-8B4D-B8C596DC7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54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A1546-3407-4A1D-915F-7C36760D5368}" type="datetime1">
              <a:rPr lang="en-US" smtClean="0"/>
              <a:t>8/1/2022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661A-5C6C-443C-8B4D-B8C596DC7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406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D6E8B-7115-4529-8104-4C7DAD0DC2D4}" type="datetime1">
              <a:rPr lang="en-US" smtClean="0"/>
              <a:t>8/1/2022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661A-5C6C-443C-8B4D-B8C596DC7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61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F1561-908E-4B91-8171-2E8FA627DABC}" type="datetime1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661A-5C6C-443C-8B4D-B8C596DC7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33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D059-36C9-4902-8285-1B3600E94F8A}" type="datetime1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661A-5C6C-443C-8B4D-B8C596DC7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66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322B6-4107-4BAC-A629-7CBCD36ADF22}" type="datetime1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E661A-5C6C-443C-8B4D-B8C596DC7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91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20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19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838200" y="1788548"/>
            <a:ext cx="4619621" cy="384366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</a:pPr>
            <a:r>
              <a:rPr lang="en-US" sz="4000" b="1" dirty="0">
                <a:latin typeface="+mn-lt"/>
                <a:ea typeface="+mn-ea"/>
              </a:rPr>
              <a:t>Chapter 3: Transport Layer</a:t>
            </a:r>
            <a:endParaRPr lang="en-US" b="1" dirty="0">
              <a:latin typeface="+mn-lt"/>
              <a:ea typeface="+mn-ea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</a:pPr>
            <a:r>
              <a:rPr lang="en-US" i="1" dirty="0">
                <a:latin typeface="+mn-lt"/>
                <a:ea typeface="+mn-ea"/>
              </a:rPr>
              <a:t>Computer Networking: A Top-Down Approach </a:t>
            </a:r>
            <a:br>
              <a:rPr lang="en-US" dirty="0">
                <a:latin typeface="+mn-lt"/>
                <a:ea typeface="+mn-ea"/>
              </a:rPr>
            </a:br>
            <a:r>
              <a:rPr lang="en-US" dirty="0">
                <a:latin typeface="+mn-lt"/>
                <a:ea typeface="+mn-ea"/>
              </a:rPr>
              <a:t>6</a:t>
            </a:r>
            <a:r>
              <a:rPr lang="en-US" baseline="30000" dirty="0">
                <a:latin typeface="+mn-lt"/>
                <a:ea typeface="+mn-ea"/>
              </a:rPr>
              <a:t>th</a:t>
            </a:r>
            <a:r>
              <a:rPr lang="en-US" dirty="0">
                <a:latin typeface="+mn-lt"/>
                <a:ea typeface="+mn-ea"/>
              </a:rPr>
              <a:t> edition </a:t>
            </a:r>
            <a:br>
              <a:rPr lang="en-US" dirty="0">
                <a:latin typeface="+mn-lt"/>
                <a:ea typeface="+mn-ea"/>
              </a:rPr>
            </a:br>
            <a:r>
              <a:rPr lang="en-US" dirty="0">
                <a:latin typeface="+mn-lt"/>
                <a:ea typeface="+mn-ea"/>
              </a:rPr>
              <a:t>Jim Kurose, Keith Ross</a:t>
            </a:r>
            <a:br>
              <a:rPr lang="en-US" dirty="0">
                <a:latin typeface="+mn-lt"/>
                <a:ea typeface="+mn-ea"/>
              </a:rPr>
            </a:br>
            <a:r>
              <a:rPr lang="en-US" dirty="0">
                <a:latin typeface="+mn-lt"/>
                <a:ea typeface="+mn-ea"/>
              </a:rPr>
              <a:t>Addison-Wesley</a:t>
            </a:r>
          </a:p>
        </p:txBody>
      </p:sp>
      <p:pic>
        <p:nvPicPr>
          <p:cNvPr id="4" name="Picture 1" descr="6e_cover.jpg">
            <a:extLst>
              <a:ext uri="{FF2B5EF4-FFF2-40B4-BE49-F238E27FC236}">
                <a16:creationId xmlns:a16="http://schemas.microsoft.com/office/drawing/2014/main" id="{86E348F6-B434-CF41-04A8-F5ED55C2CB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52" r="-1" b="-1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62D78B-F583-A5ED-507F-B1310F013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8CEA-1827-4E69-96F8-5CEE2005F2AC}" type="datetime1">
              <a:rPr lang="en-US" smtClean="0"/>
              <a:t>8/1/2022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B60789-48F7-C78D-1C16-A499B588D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66C98-AFA5-4185-ABEC-78CCC517C60F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 descr="Khoa Công nghệ thông tin– Trường Đại học Công nghiệp TP. Hồ Chí Minh">
            <a:extLst>
              <a:ext uri="{FF2B5EF4-FFF2-40B4-BE49-F238E27FC236}">
                <a16:creationId xmlns:a16="http://schemas.microsoft.com/office/drawing/2014/main" id="{C0343778-96B8-0F6C-60D2-BCA491B32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524500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9577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Connectionless demultiplexing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07304E-6609-4F25-BEB0-19DDCF8890E1}" type="datetime1">
              <a:rPr lang="en-US" smtClean="0"/>
              <a:t>8/1/2022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1A2993-66D0-4D4C-A934-F1D0C5866DE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1651000" y="1495426"/>
            <a:ext cx="4940300" cy="185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290513">
              <a:buFont typeface="Wingdings" pitchFamily="2" charset="2"/>
              <a:buChar char="v"/>
              <a:defRPr/>
            </a:pPr>
            <a:r>
              <a:rPr lang="en-US" i="1"/>
              <a:t>recall:</a:t>
            </a:r>
            <a:r>
              <a:rPr lang="en-US"/>
              <a:t> created socket has host-local port #:</a:t>
            </a:r>
          </a:p>
          <a:p>
            <a:pPr marL="347663" indent="-290513">
              <a:buNone/>
              <a:defRPr/>
            </a:pPr>
            <a:r>
              <a:rPr lang="en-US" sz="2000" b="1">
                <a:latin typeface="Courier New" pitchFamily="49" charset="0"/>
              </a:rPr>
              <a:t>  DatagramSocket mySocket1        = new DatagramSocket(</a:t>
            </a:r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12534</a:t>
            </a:r>
            <a:r>
              <a:rPr lang="en-US" sz="2000" b="1">
                <a:latin typeface="Courier New" pitchFamily="49" charset="0"/>
              </a:rPr>
              <a:t>);</a:t>
            </a:r>
          </a:p>
          <a:p>
            <a:pPr marL="347663" indent="-290513">
              <a:buNone/>
              <a:defRPr/>
            </a:pPr>
            <a:endParaRPr lang="en-US" sz="2000">
              <a:latin typeface="Courier New" pitchFamily="49" charset="0"/>
            </a:endParaRPr>
          </a:p>
        </p:txBody>
      </p:sp>
      <p:sp>
        <p:nvSpPr>
          <p:cNvPr id="16" name="Rectangle 105"/>
          <p:cNvSpPr txBox="1">
            <a:spLocks noChangeArrowheads="1"/>
          </p:cNvSpPr>
          <p:nvPr/>
        </p:nvSpPr>
        <p:spPr bwMode="auto">
          <a:xfrm>
            <a:off x="1836738" y="3723493"/>
            <a:ext cx="4114800" cy="236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Char char="v"/>
              <a:defRPr/>
            </a:pPr>
            <a:r>
              <a:rPr lang="en-US">
                <a:ea typeface="ＭＳ Ｐゴシック" charset="0"/>
              </a:rPr>
              <a:t>when host receives UDP segment: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checks destination port # in segment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directs UDP segment to socket with that port #</a:t>
            </a:r>
          </a:p>
        </p:txBody>
      </p:sp>
      <p:sp>
        <p:nvSpPr>
          <p:cNvPr id="17" name="Rectangle 108"/>
          <p:cNvSpPr>
            <a:spLocks noChangeArrowheads="1"/>
          </p:cNvSpPr>
          <p:nvPr/>
        </p:nvSpPr>
        <p:spPr bwMode="auto">
          <a:xfrm>
            <a:off x="6202364" y="1108076"/>
            <a:ext cx="4465637" cy="2252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7663" indent="-290513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/>
            </a:pPr>
            <a:endParaRPr lang="en-US" sz="2000" dirty="0">
              <a:latin typeface="Courier New" pitchFamily="49" charset="0"/>
              <a:ea typeface="MS PGothic" pitchFamily="34" charset="-128"/>
            </a:endParaRPr>
          </a:p>
          <a:p>
            <a:pPr marL="347663" indent="-290513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/>
            </a:pPr>
            <a:r>
              <a:rPr lang="en-US" sz="2800" i="1" dirty="0">
                <a:latin typeface="Gill Sans MT" pitchFamily="-84" charset="0"/>
                <a:ea typeface="MS PGothic" pitchFamily="34" charset="-128"/>
              </a:rPr>
              <a:t>recall:</a:t>
            </a:r>
            <a:r>
              <a:rPr lang="en-US" sz="2800" dirty="0">
                <a:latin typeface="Gill Sans MT" pitchFamily="-84" charset="0"/>
                <a:ea typeface="MS PGothic" pitchFamily="34" charset="-128"/>
              </a:rPr>
              <a:t> when creating datagram to send into UDP socket, must specify</a:t>
            </a:r>
          </a:p>
          <a:p>
            <a:pPr marL="850900" lvl="1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/>
            </a:pPr>
            <a:r>
              <a:rPr lang="en-US" sz="2400" dirty="0">
                <a:latin typeface="Gill Sans MT" pitchFamily="-84" charset="0"/>
                <a:ea typeface="MS PGothic" pitchFamily="34" charset="-128"/>
              </a:rPr>
              <a:t>destination IP address</a:t>
            </a:r>
          </a:p>
          <a:p>
            <a:pPr marL="850900" lvl="1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/>
            </a:pPr>
            <a:r>
              <a:rPr lang="en-US" sz="2400" dirty="0">
                <a:latin typeface="Gill Sans MT" pitchFamily="-84" charset="0"/>
                <a:ea typeface="MS PGothic" pitchFamily="34" charset="-128"/>
              </a:rPr>
              <a:t>destination port #</a:t>
            </a:r>
          </a:p>
        </p:txBody>
      </p:sp>
      <p:sp>
        <p:nvSpPr>
          <p:cNvPr id="18" name="Rectangle 111"/>
          <p:cNvSpPr>
            <a:spLocks noChangeArrowheads="1"/>
          </p:cNvSpPr>
          <p:nvPr/>
        </p:nvSpPr>
        <p:spPr bwMode="auto">
          <a:xfrm>
            <a:off x="6784976" y="3733678"/>
            <a:ext cx="3432175" cy="214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400">
                <a:latin typeface="Gill Sans MT" charset="0"/>
                <a:ea typeface="ＭＳ Ｐゴシック" charset="0"/>
              </a:rPr>
              <a:t>IP datagrams with </a:t>
            </a:r>
            <a:r>
              <a:rPr lang="en-US" sz="2400" i="1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same dest. port #,</a:t>
            </a:r>
            <a:r>
              <a:rPr lang="en-US" sz="2400">
                <a:latin typeface="Gill Sans MT" charset="0"/>
                <a:ea typeface="ＭＳ Ｐゴシック" charset="0"/>
              </a:rPr>
              <a:t> but different source IP addresses and/or source port numbers will be directed to </a:t>
            </a:r>
            <a:r>
              <a:rPr lang="en-US" sz="2400" i="1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same socket </a:t>
            </a:r>
            <a:r>
              <a:rPr lang="en-US" sz="2400">
                <a:latin typeface="Gill Sans MT" charset="0"/>
                <a:ea typeface="ＭＳ Ｐゴシック" charset="0"/>
              </a:rPr>
              <a:t>at dest</a:t>
            </a:r>
          </a:p>
        </p:txBody>
      </p:sp>
      <p:sp>
        <p:nvSpPr>
          <p:cNvPr id="19" name="Line 112"/>
          <p:cNvSpPr>
            <a:spLocks noChangeShapeType="1"/>
          </p:cNvSpPr>
          <p:nvPr/>
        </p:nvSpPr>
        <p:spPr bwMode="auto">
          <a:xfrm>
            <a:off x="2924176" y="3541713"/>
            <a:ext cx="584517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" name="AutoShape 113"/>
          <p:cNvSpPr>
            <a:spLocks noChangeArrowheads="1"/>
          </p:cNvSpPr>
          <p:nvPr/>
        </p:nvSpPr>
        <p:spPr bwMode="auto">
          <a:xfrm>
            <a:off x="5991225" y="4770438"/>
            <a:ext cx="560388" cy="311150"/>
          </a:xfrm>
          <a:prstGeom prst="rightArrow">
            <a:avLst>
              <a:gd name="adj1" fmla="val 50000"/>
              <a:gd name="adj2" fmla="val 45026"/>
            </a:avLst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89117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Connectionless demux (cont)</a:t>
            </a:r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CE5F01-F4C3-4E84-9F31-C706294510C4}" type="datetime1">
              <a:rPr lang="en-US" smtClean="0"/>
              <a:t>8/1/2022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1A2993-66D0-4D4C-A934-F1D0C5866DE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28" name="Rectangle 44"/>
          <p:cNvSpPr txBox="1">
            <a:spLocks noChangeArrowheads="1"/>
          </p:cNvSpPr>
          <p:nvPr/>
        </p:nvSpPr>
        <p:spPr bwMode="auto">
          <a:xfrm>
            <a:off x="4394201" y="1147175"/>
            <a:ext cx="3211513" cy="72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038" indent="-173038">
              <a:buNone/>
              <a:defRPr/>
            </a:pPr>
            <a:r>
              <a:rPr lang="en-US" sz="2000" b="1">
                <a:latin typeface="Courier New" pitchFamily="49" charset="0"/>
              </a:rPr>
              <a:t>DatagramSocket serverSocket = new DatagramSocket</a:t>
            </a:r>
          </a:p>
          <a:p>
            <a:pPr marL="173038" indent="-173038">
              <a:buNone/>
              <a:defRPr/>
            </a:pPr>
            <a:r>
              <a:rPr lang="en-US" sz="2000" b="1">
                <a:latin typeface="Courier New" pitchFamily="49" charset="0"/>
              </a:rPr>
              <a:t> (</a:t>
            </a:r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6428</a:t>
            </a:r>
            <a:r>
              <a:rPr lang="en-US" sz="2000" b="1">
                <a:latin typeface="Courier New" pitchFamily="49" charset="0"/>
              </a:rPr>
              <a:t>);</a:t>
            </a:r>
          </a:p>
          <a:p>
            <a:pPr marL="173038" indent="-173038">
              <a:buFont typeface="Wingdings" pitchFamily="2" charset="2"/>
              <a:buChar char="v"/>
              <a:defRPr/>
            </a:pPr>
            <a:endParaRPr lang="en-US" sz="4000"/>
          </a:p>
        </p:txBody>
      </p:sp>
      <p:sp>
        <p:nvSpPr>
          <p:cNvPr id="29" name="Freeform 89"/>
          <p:cNvSpPr>
            <a:spLocks/>
          </p:cNvSpPr>
          <p:nvPr/>
        </p:nvSpPr>
        <p:spPr bwMode="auto">
          <a:xfrm>
            <a:off x="4713288" y="2304463"/>
            <a:ext cx="552450" cy="20828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Freeform 97"/>
          <p:cNvSpPr>
            <a:spLocks/>
          </p:cNvSpPr>
          <p:nvPr/>
        </p:nvSpPr>
        <p:spPr bwMode="auto">
          <a:xfrm>
            <a:off x="1928814" y="2609264"/>
            <a:ext cx="460375" cy="2193925"/>
          </a:xfrm>
          <a:custGeom>
            <a:avLst/>
            <a:gdLst>
              <a:gd name="T0" fmla="*/ 2147483647 w 290"/>
              <a:gd name="T1" fmla="*/ 2147483647 h 1382"/>
              <a:gd name="T2" fmla="*/ 0 w 290"/>
              <a:gd name="T3" fmla="*/ 2147483647 h 1382"/>
              <a:gd name="T4" fmla="*/ 2147483647 w 290"/>
              <a:gd name="T5" fmla="*/ 0 h 1382"/>
              <a:gd name="T6" fmla="*/ 2147483647 w 290"/>
              <a:gd name="T7" fmla="*/ 2147483647 h 1382"/>
              <a:gd name="T8" fmla="*/ 2147483647 w 290"/>
              <a:gd name="T9" fmla="*/ 2147483647 h 1382"/>
              <a:gd name="T10" fmla="*/ 2147483647 w 290"/>
              <a:gd name="T11" fmla="*/ 2147483647 h 138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0" h="1382">
                <a:moveTo>
                  <a:pt x="15" y="1382"/>
                </a:moveTo>
                <a:lnTo>
                  <a:pt x="0" y="1360"/>
                </a:lnTo>
                <a:lnTo>
                  <a:pt x="290" y="0"/>
                </a:lnTo>
                <a:lnTo>
                  <a:pt x="284" y="1258"/>
                </a:lnTo>
                <a:lnTo>
                  <a:pt x="182" y="1382"/>
                </a:lnTo>
                <a:lnTo>
                  <a:pt x="15" y="1382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Rectangle 23"/>
          <p:cNvSpPr>
            <a:spLocks noChangeArrowheads="1"/>
          </p:cNvSpPr>
          <p:nvPr/>
        </p:nvSpPr>
        <p:spPr bwMode="auto">
          <a:xfrm>
            <a:off x="2433639" y="2575925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9pPr>
          </a:lstStyle>
          <a:p>
            <a:pPr algn="l"/>
            <a:endParaRPr lang="en-US" altLang="en-US" sz="2400">
              <a:latin typeface="Times New Roman" charset="0"/>
            </a:endParaRPr>
          </a:p>
        </p:txBody>
      </p:sp>
      <p:sp>
        <p:nvSpPr>
          <p:cNvPr id="32" name="Rectangle 24"/>
          <p:cNvSpPr>
            <a:spLocks noChangeArrowheads="1"/>
          </p:cNvSpPr>
          <p:nvPr/>
        </p:nvSpPr>
        <p:spPr bwMode="auto">
          <a:xfrm>
            <a:off x="2395539" y="2629901"/>
            <a:ext cx="12731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9pPr>
          </a:lstStyle>
          <a:p>
            <a:pPr algn="l"/>
            <a:endParaRPr lang="en-US" altLang="en-US" sz="2400">
              <a:latin typeface="Times New Roman" charset="0"/>
            </a:endParaRPr>
          </a:p>
        </p:txBody>
      </p:sp>
      <p:sp>
        <p:nvSpPr>
          <p:cNvPr id="33" name="Line 25"/>
          <p:cNvSpPr>
            <a:spLocks noChangeShapeType="1"/>
          </p:cNvSpPr>
          <p:nvPr/>
        </p:nvSpPr>
        <p:spPr bwMode="auto">
          <a:xfrm>
            <a:off x="2405063" y="3390314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Text Box 26"/>
          <p:cNvSpPr txBox="1">
            <a:spLocks noChangeArrowheads="1"/>
          </p:cNvSpPr>
          <p:nvPr/>
        </p:nvSpPr>
        <p:spPr bwMode="auto">
          <a:xfrm>
            <a:off x="2362201" y="3372851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transport</a:t>
            </a:r>
          </a:p>
        </p:txBody>
      </p:sp>
      <p:sp>
        <p:nvSpPr>
          <p:cNvPr id="35" name="Line 27"/>
          <p:cNvSpPr>
            <a:spLocks noChangeShapeType="1"/>
          </p:cNvSpPr>
          <p:nvPr/>
        </p:nvSpPr>
        <p:spPr bwMode="auto">
          <a:xfrm>
            <a:off x="2413000" y="3710989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28"/>
          <p:cNvSpPr>
            <a:spLocks noChangeShapeType="1"/>
          </p:cNvSpPr>
          <p:nvPr/>
        </p:nvSpPr>
        <p:spPr bwMode="auto">
          <a:xfrm>
            <a:off x="2398713" y="4020551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Line 29"/>
          <p:cNvSpPr>
            <a:spLocks noChangeShapeType="1"/>
          </p:cNvSpPr>
          <p:nvPr/>
        </p:nvSpPr>
        <p:spPr bwMode="auto">
          <a:xfrm>
            <a:off x="2398713" y="4306301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Text Box 26"/>
          <p:cNvSpPr txBox="1">
            <a:spLocks noChangeArrowheads="1"/>
          </p:cNvSpPr>
          <p:nvPr/>
        </p:nvSpPr>
        <p:spPr bwMode="auto">
          <a:xfrm>
            <a:off x="2397126" y="2620376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application</a:t>
            </a:r>
          </a:p>
        </p:txBody>
      </p: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2352676" y="4277726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physical</a:t>
            </a:r>
          </a:p>
        </p:txBody>
      </p:sp>
      <p:sp>
        <p:nvSpPr>
          <p:cNvPr id="40" name="Text Box 26"/>
          <p:cNvSpPr txBox="1">
            <a:spLocks noChangeArrowheads="1"/>
          </p:cNvSpPr>
          <p:nvPr/>
        </p:nvSpPr>
        <p:spPr bwMode="auto">
          <a:xfrm>
            <a:off x="2371726" y="3991976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link</a:t>
            </a:r>
          </a:p>
        </p:txBody>
      </p:sp>
      <p:sp>
        <p:nvSpPr>
          <p:cNvPr id="41" name="Text Box 26"/>
          <p:cNvSpPr txBox="1">
            <a:spLocks noChangeArrowheads="1"/>
          </p:cNvSpPr>
          <p:nvPr/>
        </p:nvSpPr>
        <p:spPr bwMode="auto">
          <a:xfrm>
            <a:off x="2362201" y="3696701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network</a:t>
            </a:r>
          </a:p>
        </p:txBody>
      </p:sp>
      <p:sp>
        <p:nvSpPr>
          <p:cNvPr id="42" name="Oval 110"/>
          <p:cNvSpPr>
            <a:spLocks noChangeArrowheads="1"/>
          </p:cNvSpPr>
          <p:nvPr/>
        </p:nvSpPr>
        <p:spPr bwMode="auto">
          <a:xfrm>
            <a:off x="2732089" y="2906125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P3</a:t>
            </a:r>
          </a:p>
        </p:txBody>
      </p:sp>
      <p:grpSp>
        <p:nvGrpSpPr>
          <p:cNvPr id="43" name="Group 111"/>
          <p:cNvGrpSpPr>
            <a:grpSpLocks/>
          </p:cNvGrpSpPr>
          <p:nvPr/>
        </p:nvGrpSpPr>
        <p:grpSpPr bwMode="auto">
          <a:xfrm>
            <a:off x="2700338" y="3229975"/>
            <a:ext cx="620712" cy="228600"/>
            <a:chOff x="1287" y="2524"/>
            <a:chExt cx="260" cy="100"/>
          </a:xfrm>
        </p:grpSpPr>
        <p:sp>
          <p:nvSpPr>
            <p:cNvPr id="44" name="Rectangle 112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45" name="Rectangle 113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46" name="Rectangle 114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47" name="Rectangle 115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MS PGothic" pitchFamily="34" charset="-128"/>
              </a:endParaRPr>
            </a:p>
          </p:txBody>
        </p:sp>
      </p:grpSp>
      <p:sp>
        <p:nvSpPr>
          <p:cNvPr id="48" name="Rectangle 23"/>
          <p:cNvSpPr>
            <a:spLocks noChangeArrowheads="1"/>
          </p:cNvSpPr>
          <p:nvPr/>
        </p:nvSpPr>
        <p:spPr bwMode="auto">
          <a:xfrm>
            <a:off x="5260976" y="2342563"/>
            <a:ext cx="1497013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9pPr>
          </a:lstStyle>
          <a:p>
            <a:pPr algn="l"/>
            <a:endParaRPr lang="en-US" altLang="en-US" sz="2400">
              <a:latin typeface="Times New Roman" charset="0"/>
            </a:endParaRPr>
          </a:p>
        </p:txBody>
      </p:sp>
      <p:sp>
        <p:nvSpPr>
          <p:cNvPr id="49" name="Rectangle 24"/>
          <p:cNvSpPr>
            <a:spLocks noChangeArrowheads="1"/>
          </p:cNvSpPr>
          <p:nvPr/>
        </p:nvSpPr>
        <p:spPr bwMode="auto">
          <a:xfrm>
            <a:off x="5226050" y="2396538"/>
            <a:ext cx="1473200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9pPr>
          </a:lstStyle>
          <a:p>
            <a:pPr algn="l"/>
            <a:endParaRPr lang="en-US" altLang="en-US" sz="2400">
              <a:latin typeface="Times New Roman" charset="0"/>
            </a:endParaRPr>
          </a:p>
        </p:txBody>
      </p:sp>
      <p:sp>
        <p:nvSpPr>
          <p:cNvPr id="50" name="Line 25"/>
          <p:cNvSpPr>
            <a:spLocks noChangeShapeType="1"/>
          </p:cNvSpPr>
          <p:nvPr/>
        </p:nvSpPr>
        <p:spPr bwMode="auto">
          <a:xfrm>
            <a:off x="5232400" y="3166476"/>
            <a:ext cx="146050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 Box 26"/>
          <p:cNvSpPr txBox="1">
            <a:spLocks noChangeArrowheads="1"/>
          </p:cNvSpPr>
          <p:nvPr/>
        </p:nvSpPr>
        <p:spPr bwMode="auto">
          <a:xfrm>
            <a:off x="5303839" y="3149014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transport</a:t>
            </a:r>
          </a:p>
        </p:txBody>
      </p:sp>
      <p:sp>
        <p:nvSpPr>
          <p:cNvPr id="52" name="Line 27"/>
          <p:cNvSpPr>
            <a:spLocks noChangeShapeType="1"/>
          </p:cNvSpPr>
          <p:nvPr/>
        </p:nvSpPr>
        <p:spPr bwMode="auto">
          <a:xfrm>
            <a:off x="5233989" y="3483975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Text Box 26"/>
          <p:cNvSpPr txBox="1">
            <a:spLocks noChangeArrowheads="1"/>
          </p:cNvSpPr>
          <p:nvPr/>
        </p:nvSpPr>
        <p:spPr bwMode="auto">
          <a:xfrm>
            <a:off x="5300664" y="2363201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application</a:t>
            </a:r>
          </a:p>
        </p:txBody>
      </p:sp>
      <p:sp>
        <p:nvSpPr>
          <p:cNvPr id="54" name="Text Box 26"/>
          <p:cNvSpPr txBox="1">
            <a:spLocks noChangeArrowheads="1"/>
          </p:cNvSpPr>
          <p:nvPr/>
        </p:nvSpPr>
        <p:spPr bwMode="auto">
          <a:xfrm>
            <a:off x="5297489" y="4053889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physical</a:t>
            </a:r>
          </a:p>
        </p:txBody>
      </p:sp>
      <p:sp>
        <p:nvSpPr>
          <p:cNvPr id="55" name="Text Box 26"/>
          <p:cNvSpPr txBox="1">
            <a:spLocks noChangeArrowheads="1"/>
          </p:cNvSpPr>
          <p:nvPr/>
        </p:nvSpPr>
        <p:spPr bwMode="auto">
          <a:xfrm>
            <a:off x="5297489" y="3768139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link</a:t>
            </a:r>
          </a:p>
        </p:txBody>
      </p:sp>
      <p:sp>
        <p:nvSpPr>
          <p:cNvPr id="56" name="Text Box 26"/>
          <p:cNvSpPr txBox="1">
            <a:spLocks noChangeArrowheads="1"/>
          </p:cNvSpPr>
          <p:nvPr/>
        </p:nvSpPr>
        <p:spPr bwMode="auto">
          <a:xfrm>
            <a:off x="5297489" y="3469689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network</a:t>
            </a:r>
          </a:p>
        </p:txBody>
      </p:sp>
      <p:sp>
        <p:nvSpPr>
          <p:cNvPr id="57" name="Line 27"/>
          <p:cNvSpPr>
            <a:spLocks noChangeShapeType="1"/>
          </p:cNvSpPr>
          <p:nvPr/>
        </p:nvSpPr>
        <p:spPr bwMode="auto">
          <a:xfrm>
            <a:off x="5230814" y="3795125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Line 27"/>
          <p:cNvSpPr>
            <a:spLocks noChangeShapeType="1"/>
          </p:cNvSpPr>
          <p:nvPr/>
        </p:nvSpPr>
        <p:spPr bwMode="auto">
          <a:xfrm>
            <a:off x="5227639" y="4093575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Oval 128"/>
          <p:cNvSpPr>
            <a:spLocks noChangeArrowheads="1"/>
          </p:cNvSpPr>
          <p:nvPr/>
        </p:nvSpPr>
        <p:spPr bwMode="auto">
          <a:xfrm>
            <a:off x="5645150" y="2702925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P1</a:t>
            </a:r>
          </a:p>
        </p:txBody>
      </p:sp>
      <p:grpSp>
        <p:nvGrpSpPr>
          <p:cNvPr id="60" name="Group 134"/>
          <p:cNvGrpSpPr>
            <a:grpSpLocks/>
          </p:cNvGrpSpPr>
          <p:nvPr/>
        </p:nvGrpSpPr>
        <p:grpSpPr bwMode="auto">
          <a:xfrm>
            <a:off x="5516563" y="3018838"/>
            <a:ext cx="887412" cy="228600"/>
            <a:chOff x="1383" y="2620"/>
            <a:chExt cx="260" cy="100"/>
          </a:xfrm>
        </p:grpSpPr>
        <p:sp>
          <p:nvSpPr>
            <p:cNvPr id="61" name="Rectangle 135"/>
            <p:cNvSpPr>
              <a:spLocks noChangeArrowheads="1"/>
            </p:cNvSpPr>
            <p:nvPr/>
          </p:nvSpPr>
          <p:spPr bwMode="auto">
            <a:xfrm>
              <a:off x="1383" y="2620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62" name="Rectangle 136"/>
            <p:cNvSpPr>
              <a:spLocks noChangeArrowheads="1"/>
            </p:cNvSpPr>
            <p:nvPr/>
          </p:nvSpPr>
          <p:spPr bwMode="auto">
            <a:xfrm>
              <a:off x="1434" y="2633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63" name="Rectangle 137"/>
            <p:cNvSpPr>
              <a:spLocks noChangeArrowheads="1"/>
            </p:cNvSpPr>
            <p:nvPr/>
          </p:nvSpPr>
          <p:spPr bwMode="auto">
            <a:xfrm>
              <a:off x="1599" y="2678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64" name="Rectangle 138"/>
            <p:cNvSpPr>
              <a:spLocks noChangeArrowheads="1"/>
            </p:cNvSpPr>
            <p:nvPr/>
          </p:nvSpPr>
          <p:spPr bwMode="auto">
            <a:xfrm>
              <a:off x="1394" y="2679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MS PGothic" pitchFamily="34" charset="-128"/>
              </a:endParaRPr>
            </a:p>
          </p:txBody>
        </p:sp>
      </p:grpSp>
      <p:sp>
        <p:nvSpPr>
          <p:cNvPr id="65" name="Rectangle 23"/>
          <p:cNvSpPr>
            <a:spLocks noChangeArrowheads="1"/>
          </p:cNvSpPr>
          <p:nvPr/>
        </p:nvSpPr>
        <p:spPr bwMode="auto">
          <a:xfrm>
            <a:off x="8267700" y="2567988"/>
            <a:ext cx="1296988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9pPr>
          </a:lstStyle>
          <a:p>
            <a:pPr algn="l"/>
            <a:endParaRPr lang="en-US" altLang="en-US" sz="2400">
              <a:latin typeface="Times New Roman" charset="0"/>
            </a:endParaRPr>
          </a:p>
        </p:txBody>
      </p:sp>
      <p:sp>
        <p:nvSpPr>
          <p:cNvPr id="66" name="Rectangle 24"/>
          <p:cNvSpPr>
            <a:spLocks noChangeArrowheads="1"/>
          </p:cNvSpPr>
          <p:nvPr/>
        </p:nvSpPr>
        <p:spPr bwMode="auto">
          <a:xfrm>
            <a:off x="8229601" y="2621963"/>
            <a:ext cx="1273175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9pPr>
          </a:lstStyle>
          <a:p>
            <a:pPr algn="l"/>
            <a:endParaRPr lang="en-US" altLang="en-US" sz="2400">
              <a:latin typeface="Times New Roman" charset="0"/>
            </a:endParaRPr>
          </a:p>
        </p:txBody>
      </p:sp>
      <p:sp>
        <p:nvSpPr>
          <p:cNvPr id="67" name="Line 25"/>
          <p:cNvSpPr>
            <a:spLocks noChangeShapeType="1"/>
          </p:cNvSpPr>
          <p:nvPr/>
        </p:nvSpPr>
        <p:spPr bwMode="auto">
          <a:xfrm>
            <a:off x="8239125" y="3382376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Text Box 26"/>
          <p:cNvSpPr txBox="1">
            <a:spLocks noChangeArrowheads="1"/>
          </p:cNvSpPr>
          <p:nvPr/>
        </p:nvSpPr>
        <p:spPr bwMode="auto">
          <a:xfrm>
            <a:off x="8196264" y="3364914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transport</a:t>
            </a:r>
          </a:p>
        </p:txBody>
      </p:sp>
      <p:sp>
        <p:nvSpPr>
          <p:cNvPr id="69" name="Line 27"/>
          <p:cNvSpPr>
            <a:spLocks noChangeShapeType="1"/>
          </p:cNvSpPr>
          <p:nvPr/>
        </p:nvSpPr>
        <p:spPr bwMode="auto">
          <a:xfrm>
            <a:off x="8247063" y="3703051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Line 28"/>
          <p:cNvSpPr>
            <a:spLocks noChangeShapeType="1"/>
          </p:cNvSpPr>
          <p:nvPr/>
        </p:nvSpPr>
        <p:spPr bwMode="auto">
          <a:xfrm>
            <a:off x="8232775" y="4012614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Line 29"/>
          <p:cNvSpPr>
            <a:spLocks noChangeShapeType="1"/>
          </p:cNvSpPr>
          <p:nvPr/>
        </p:nvSpPr>
        <p:spPr bwMode="auto">
          <a:xfrm>
            <a:off x="8232775" y="4298364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Text Box 26"/>
          <p:cNvSpPr txBox="1">
            <a:spLocks noChangeArrowheads="1"/>
          </p:cNvSpPr>
          <p:nvPr/>
        </p:nvSpPr>
        <p:spPr bwMode="auto">
          <a:xfrm>
            <a:off x="8231189" y="2612439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application</a:t>
            </a:r>
          </a:p>
        </p:txBody>
      </p:sp>
      <p:sp>
        <p:nvSpPr>
          <p:cNvPr id="73" name="Text Box 26"/>
          <p:cNvSpPr txBox="1">
            <a:spLocks noChangeArrowheads="1"/>
          </p:cNvSpPr>
          <p:nvPr/>
        </p:nvSpPr>
        <p:spPr bwMode="auto">
          <a:xfrm>
            <a:off x="8186739" y="4269789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physical</a:t>
            </a:r>
          </a:p>
        </p:txBody>
      </p:sp>
      <p:sp>
        <p:nvSpPr>
          <p:cNvPr id="74" name="Text Box 26"/>
          <p:cNvSpPr txBox="1">
            <a:spLocks noChangeArrowheads="1"/>
          </p:cNvSpPr>
          <p:nvPr/>
        </p:nvSpPr>
        <p:spPr bwMode="auto">
          <a:xfrm>
            <a:off x="8205789" y="3984039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link</a:t>
            </a:r>
          </a:p>
        </p:txBody>
      </p:sp>
      <p:sp>
        <p:nvSpPr>
          <p:cNvPr id="75" name="Text Box 26"/>
          <p:cNvSpPr txBox="1">
            <a:spLocks noChangeArrowheads="1"/>
          </p:cNvSpPr>
          <p:nvPr/>
        </p:nvSpPr>
        <p:spPr bwMode="auto">
          <a:xfrm>
            <a:off x="8196264" y="3688764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network</a:t>
            </a:r>
          </a:p>
        </p:txBody>
      </p:sp>
      <p:sp>
        <p:nvSpPr>
          <p:cNvPr id="76" name="Oval 153"/>
          <p:cNvSpPr>
            <a:spLocks noChangeArrowheads="1"/>
          </p:cNvSpPr>
          <p:nvPr/>
        </p:nvSpPr>
        <p:spPr bwMode="auto">
          <a:xfrm>
            <a:off x="8566150" y="2920413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P4</a:t>
            </a:r>
          </a:p>
        </p:txBody>
      </p:sp>
      <p:sp>
        <p:nvSpPr>
          <p:cNvPr id="77" name="Freeform 154"/>
          <p:cNvSpPr>
            <a:spLocks/>
          </p:cNvSpPr>
          <p:nvPr/>
        </p:nvSpPr>
        <p:spPr bwMode="auto">
          <a:xfrm>
            <a:off x="9526589" y="2588625"/>
            <a:ext cx="504825" cy="2133600"/>
          </a:xfrm>
          <a:custGeom>
            <a:avLst/>
            <a:gdLst>
              <a:gd name="T0" fmla="*/ 2147483647 w 318"/>
              <a:gd name="T1" fmla="*/ 2147483647 h 1344"/>
              <a:gd name="T2" fmla="*/ 2147483647 w 318"/>
              <a:gd name="T3" fmla="*/ 0 h 1344"/>
              <a:gd name="T4" fmla="*/ 0 w 318"/>
              <a:gd name="T5" fmla="*/ 2147483647 h 1344"/>
              <a:gd name="T6" fmla="*/ 2147483647 w 318"/>
              <a:gd name="T7" fmla="*/ 2147483647 h 1344"/>
              <a:gd name="T8" fmla="*/ 2147483647 w 318"/>
              <a:gd name="T9" fmla="*/ 2147483647 h 1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8" h="1344">
                <a:moveTo>
                  <a:pt x="318" y="1344"/>
                </a:moveTo>
                <a:lnTo>
                  <a:pt x="12" y="0"/>
                </a:lnTo>
                <a:lnTo>
                  <a:pt x="0" y="1224"/>
                </a:lnTo>
                <a:lnTo>
                  <a:pt x="121" y="1344"/>
                </a:lnTo>
                <a:lnTo>
                  <a:pt x="318" y="1344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8" name="Group 156"/>
          <p:cNvGrpSpPr>
            <a:grpSpLocks/>
          </p:cNvGrpSpPr>
          <p:nvPr/>
        </p:nvGrpSpPr>
        <p:grpSpPr bwMode="auto">
          <a:xfrm>
            <a:off x="8559801" y="3252200"/>
            <a:ext cx="620713" cy="204788"/>
            <a:chOff x="1287" y="2524"/>
            <a:chExt cx="260" cy="100"/>
          </a:xfrm>
        </p:grpSpPr>
        <p:sp>
          <p:nvSpPr>
            <p:cNvPr id="79" name="Rectangle 157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80" name="Rectangle 158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81" name="Rectangle 159"/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82" name="Rectangle 160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MS PGothic" pitchFamily="34" charset="-128"/>
              </a:endParaRPr>
            </a:p>
          </p:txBody>
        </p:sp>
      </p:grpSp>
      <p:sp>
        <p:nvSpPr>
          <p:cNvPr id="83" name="Rectangle 173"/>
          <p:cNvSpPr>
            <a:spLocks noChangeArrowheads="1"/>
          </p:cNvSpPr>
          <p:nvPr/>
        </p:nvSpPr>
        <p:spPr bwMode="auto">
          <a:xfrm>
            <a:off x="7686676" y="1578975"/>
            <a:ext cx="2659063" cy="65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115888" indent="-11588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defRPr/>
            </a:pPr>
            <a:r>
              <a:rPr lang="en-US" b="1">
                <a:latin typeface="Courier New" pitchFamily="49" charset="0"/>
                <a:ea typeface="MS PGothic" pitchFamily="34" charset="-128"/>
              </a:rPr>
              <a:t>DatagramSocket mySocket1 = new DatagramSocket (</a:t>
            </a:r>
            <a:r>
              <a:rPr lang="en-US" b="1">
                <a:solidFill>
                  <a:srgbClr val="CC0000"/>
                </a:solidFill>
                <a:latin typeface="Courier New" pitchFamily="49" charset="0"/>
                <a:ea typeface="MS PGothic" pitchFamily="34" charset="-128"/>
              </a:rPr>
              <a:t>5775</a:t>
            </a:r>
            <a:r>
              <a:rPr lang="en-US" b="1">
                <a:latin typeface="Courier New" pitchFamily="49" charset="0"/>
                <a:ea typeface="MS PGothic" pitchFamily="34" charset="-128"/>
              </a:rPr>
              <a:t>);</a:t>
            </a:r>
          </a:p>
          <a:p>
            <a:pPr marL="115888" indent="-11588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defRPr/>
            </a:pPr>
            <a:endParaRPr lang="en-US">
              <a:latin typeface="Courier New" pitchFamily="49" charset="0"/>
              <a:ea typeface="MS PGothic" pitchFamily="34" charset="-128"/>
            </a:endParaRPr>
          </a:p>
        </p:txBody>
      </p:sp>
      <p:sp>
        <p:nvSpPr>
          <p:cNvPr id="84" name="Rectangle 174"/>
          <p:cNvSpPr>
            <a:spLocks noChangeArrowheads="1"/>
          </p:cNvSpPr>
          <p:nvPr/>
        </p:nvSpPr>
        <p:spPr bwMode="auto">
          <a:xfrm>
            <a:off x="1720851" y="1529764"/>
            <a:ext cx="2613025" cy="65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115888" indent="-11588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defRPr/>
            </a:pPr>
            <a:r>
              <a:rPr lang="en-US" b="1">
                <a:latin typeface="Courier New" pitchFamily="49" charset="0"/>
                <a:ea typeface="MS PGothic" pitchFamily="34" charset="-128"/>
              </a:rPr>
              <a:t>DatagramSocket mySocket2 = new DatagramSocket</a:t>
            </a:r>
          </a:p>
          <a:p>
            <a:pPr marL="115888" indent="-11588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defRPr/>
            </a:pPr>
            <a:r>
              <a:rPr lang="en-US" b="1">
                <a:latin typeface="Courier New" pitchFamily="49" charset="0"/>
                <a:ea typeface="MS PGothic" pitchFamily="34" charset="-128"/>
              </a:rPr>
              <a:t> (</a:t>
            </a:r>
            <a:r>
              <a:rPr lang="en-US" b="1">
                <a:solidFill>
                  <a:srgbClr val="CC0000"/>
                </a:solidFill>
                <a:latin typeface="Courier New" pitchFamily="49" charset="0"/>
                <a:ea typeface="MS PGothic" pitchFamily="34" charset="-128"/>
              </a:rPr>
              <a:t>9157</a:t>
            </a:r>
            <a:r>
              <a:rPr lang="en-US" b="1">
                <a:latin typeface="Courier New" pitchFamily="49" charset="0"/>
                <a:ea typeface="MS PGothic" pitchFamily="34" charset="-128"/>
              </a:rPr>
              <a:t>);</a:t>
            </a:r>
          </a:p>
          <a:p>
            <a:pPr marL="115888" indent="-11588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defRPr/>
            </a:pPr>
            <a:endParaRPr lang="en-US" sz="2000">
              <a:latin typeface="Courier New" pitchFamily="49" charset="0"/>
              <a:ea typeface="MS PGothic" pitchFamily="34" charset="-128"/>
            </a:endParaRPr>
          </a:p>
        </p:txBody>
      </p:sp>
      <p:sp>
        <p:nvSpPr>
          <p:cNvPr id="85" name="Line 177"/>
          <p:cNvSpPr>
            <a:spLocks noChangeShapeType="1"/>
          </p:cNvSpPr>
          <p:nvPr/>
        </p:nvSpPr>
        <p:spPr bwMode="auto">
          <a:xfrm>
            <a:off x="2936875" y="3333163"/>
            <a:ext cx="0" cy="217646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6" name="Line 178"/>
          <p:cNvSpPr>
            <a:spLocks noChangeShapeType="1"/>
          </p:cNvSpPr>
          <p:nvPr/>
        </p:nvSpPr>
        <p:spPr bwMode="auto">
          <a:xfrm>
            <a:off x="5867400" y="3091864"/>
            <a:ext cx="12700" cy="2408237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7" name="Line 180"/>
          <p:cNvSpPr>
            <a:spLocks noChangeShapeType="1"/>
          </p:cNvSpPr>
          <p:nvPr/>
        </p:nvSpPr>
        <p:spPr bwMode="auto">
          <a:xfrm>
            <a:off x="2936876" y="5492163"/>
            <a:ext cx="293687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8" name="Line 181"/>
          <p:cNvSpPr>
            <a:spLocks noChangeShapeType="1"/>
          </p:cNvSpPr>
          <p:nvPr/>
        </p:nvSpPr>
        <p:spPr bwMode="auto">
          <a:xfrm>
            <a:off x="5743575" y="3104563"/>
            <a:ext cx="0" cy="22463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9" name="Line 182"/>
          <p:cNvSpPr>
            <a:spLocks noChangeShapeType="1"/>
          </p:cNvSpPr>
          <p:nvPr/>
        </p:nvSpPr>
        <p:spPr bwMode="auto">
          <a:xfrm>
            <a:off x="3044826" y="5333413"/>
            <a:ext cx="274002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0" name="Line 183"/>
          <p:cNvSpPr>
            <a:spLocks noChangeShapeType="1"/>
          </p:cNvSpPr>
          <p:nvPr/>
        </p:nvSpPr>
        <p:spPr bwMode="auto">
          <a:xfrm>
            <a:off x="3038475" y="3320463"/>
            <a:ext cx="12700" cy="20177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1" name="Line 184"/>
          <p:cNvSpPr>
            <a:spLocks noChangeShapeType="1"/>
          </p:cNvSpPr>
          <p:nvPr/>
        </p:nvSpPr>
        <p:spPr bwMode="auto">
          <a:xfrm>
            <a:off x="8947150" y="3371263"/>
            <a:ext cx="0" cy="217646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" name="Line 185"/>
          <p:cNvSpPr>
            <a:spLocks noChangeShapeType="1"/>
          </p:cNvSpPr>
          <p:nvPr/>
        </p:nvSpPr>
        <p:spPr bwMode="auto">
          <a:xfrm>
            <a:off x="8829675" y="3339513"/>
            <a:ext cx="12700" cy="20177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3" name="Line 186"/>
          <p:cNvSpPr>
            <a:spLocks noChangeShapeType="1"/>
          </p:cNvSpPr>
          <p:nvPr/>
        </p:nvSpPr>
        <p:spPr bwMode="auto">
          <a:xfrm>
            <a:off x="6010275" y="3110914"/>
            <a:ext cx="12700" cy="2408237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4" name="Line 187"/>
          <p:cNvSpPr>
            <a:spLocks noChangeShapeType="1"/>
          </p:cNvSpPr>
          <p:nvPr/>
        </p:nvSpPr>
        <p:spPr bwMode="auto">
          <a:xfrm>
            <a:off x="6143625" y="3123613"/>
            <a:ext cx="0" cy="22463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5" name="Line 188"/>
          <p:cNvSpPr>
            <a:spLocks noChangeShapeType="1"/>
          </p:cNvSpPr>
          <p:nvPr/>
        </p:nvSpPr>
        <p:spPr bwMode="auto">
          <a:xfrm>
            <a:off x="6032501" y="5511213"/>
            <a:ext cx="293687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6" name="Line 189"/>
          <p:cNvSpPr>
            <a:spLocks noChangeShapeType="1"/>
          </p:cNvSpPr>
          <p:nvPr/>
        </p:nvSpPr>
        <p:spPr bwMode="auto">
          <a:xfrm>
            <a:off x="6118226" y="5342938"/>
            <a:ext cx="274002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97" name="Group 196"/>
          <p:cNvGrpSpPr>
            <a:grpSpLocks/>
          </p:cNvGrpSpPr>
          <p:nvPr/>
        </p:nvGrpSpPr>
        <p:grpSpPr bwMode="auto">
          <a:xfrm>
            <a:off x="2641600" y="5592179"/>
            <a:ext cx="1657350" cy="657226"/>
            <a:chOff x="1310" y="3697"/>
            <a:chExt cx="1044" cy="414"/>
          </a:xfrm>
        </p:grpSpPr>
        <p:sp>
          <p:nvSpPr>
            <p:cNvPr id="98" name="Rectangle 193"/>
            <p:cNvSpPr>
              <a:spLocks noChangeArrowheads="1"/>
            </p:cNvSpPr>
            <p:nvPr/>
          </p:nvSpPr>
          <p:spPr bwMode="auto">
            <a:xfrm>
              <a:off x="1553" y="3697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99" name="Line 194"/>
            <p:cNvSpPr>
              <a:spLocks noChangeShapeType="1"/>
            </p:cNvSpPr>
            <p:nvPr/>
          </p:nvSpPr>
          <p:spPr bwMode="auto">
            <a:xfrm flipV="1">
              <a:off x="2179" y="3770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0" name="Text Box 195"/>
            <p:cNvSpPr txBox="1">
              <a:spLocks noChangeArrowheads="1"/>
            </p:cNvSpPr>
            <p:nvPr/>
          </p:nvSpPr>
          <p:spPr bwMode="auto">
            <a:xfrm>
              <a:off x="1310" y="3822"/>
              <a:ext cx="1002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85000"/>
                </a:lnSpc>
                <a:defRPr/>
              </a:pPr>
              <a:r>
                <a:rPr lang="en-US" sz="1400"/>
                <a:t>source port: 9157</a:t>
              </a:r>
            </a:p>
            <a:p>
              <a:pPr algn="r">
                <a:lnSpc>
                  <a:spcPct val="85000"/>
                </a:lnSpc>
                <a:defRPr/>
              </a:pPr>
              <a:r>
                <a:rPr lang="en-US" sz="1400"/>
                <a:t>dest port: 6428</a:t>
              </a:r>
            </a:p>
          </p:txBody>
        </p:sp>
      </p:grpSp>
      <p:grpSp>
        <p:nvGrpSpPr>
          <p:cNvPr id="101" name="Group 201"/>
          <p:cNvGrpSpPr>
            <a:grpSpLocks/>
          </p:cNvGrpSpPr>
          <p:nvPr/>
        </p:nvGrpSpPr>
        <p:grpSpPr bwMode="auto">
          <a:xfrm>
            <a:off x="3952876" y="4715879"/>
            <a:ext cx="1704975" cy="657226"/>
            <a:chOff x="2741" y="3750"/>
            <a:chExt cx="1074" cy="414"/>
          </a:xfrm>
        </p:grpSpPr>
        <p:sp>
          <p:nvSpPr>
            <p:cNvPr id="102" name="Rectangle 198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103" name="Line 199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4" name="Text Box 200"/>
            <p:cNvSpPr txBox="1">
              <a:spLocks noChangeArrowheads="1"/>
            </p:cNvSpPr>
            <p:nvPr/>
          </p:nvSpPr>
          <p:spPr bwMode="auto">
            <a:xfrm>
              <a:off x="2813" y="3875"/>
              <a:ext cx="1002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85000"/>
                </a:lnSpc>
                <a:defRPr/>
              </a:pPr>
              <a:r>
                <a:rPr lang="en-US" sz="1400"/>
                <a:t>source port: 6428</a:t>
              </a:r>
            </a:p>
            <a:p>
              <a:pPr algn="l">
                <a:lnSpc>
                  <a:spcPct val="85000"/>
                </a:lnSpc>
                <a:defRPr/>
              </a:pPr>
              <a:r>
                <a:rPr lang="en-US" sz="1400"/>
                <a:t>dest port: 9157</a:t>
              </a:r>
            </a:p>
          </p:txBody>
        </p:sp>
      </p:grpSp>
      <p:grpSp>
        <p:nvGrpSpPr>
          <p:cNvPr id="105" name="Group 202"/>
          <p:cNvGrpSpPr>
            <a:grpSpLocks/>
          </p:cNvGrpSpPr>
          <p:nvPr/>
        </p:nvGrpSpPr>
        <p:grpSpPr bwMode="auto">
          <a:xfrm>
            <a:off x="6967538" y="4715879"/>
            <a:ext cx="1350962" cy="657226"/>
            <a:chOff x="1503" y="3697"/>
            <a:chExt cx="851" cy="414"/>
          </a:xfrm>
        </p:grpSpPr>
        <p:sp>
          <p:nvSpPr>
            <p:cNvPr id="106" name="Rectangle 203"/>
            <p:cNvSpPr>
              <a:spLocks noChangeArrowheads="1"/>
            </p:cNvSpPr>
            <p:nvPr/>
          </p:nvSpPr>
          <p:spPr bwMode="auto">
            <a:xfrm>
              <a:off x="1553" y="3697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107" name="Line 204"/>
            <p:cNvSpPr>
              <a:spLocks noChangeShapeType="1"/>
            </p:cNvSpPr>
            <p:nvPr/>
          </p:nvSpPr>
          <p:spPr bwMode="auto">
            <a:xfrm flipV="1">
              <a:off x="2179" y="3770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" name="Text Box 205"/>
            <p:cNvSpPr txBox="1">
              <a:spLocks noChangeArrowheads="1"/>
            </p:cNvSpPr>
            <p:nvPr/>
          </p:nvSpPr>
          <p:spPr bwMode="auto">
            <a:xfrm>
              <a:off x="1503" y="3822"/>
              <a:ext cx="8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85000"/>
                </a:lnSpc>
                <a:defRPr/>
              </a:pPr>
              <a:r>
                <a:rPr lang="en-US" sz="1400"/>
                <a:t>source port: ?</a:t>
              </a:r>
            </a:p>
            <a:p>
              <a:pPr algn="r">
                <a:lnSpc>
                  <a:spcPct val="85000"/>
                </a:lnSpc>
                <a:defRPr/>
              </a:pPr>
              <a:r>
                <a:rPr lang="en-US" sz="1400"/>
                <a:t>dest port: ?</a:t>
              </a:r>
            </a:p>
          </p:txBody>
        </p:sp>
      </p:grpSp>
      <p:grpSp>
        <p:nvGrpSpPr>
          <p:cNvPr id="109" name="Group 206"/>
          <p:cNvGrpSpPr>
            <a:grpSpLocks/>
          </p:cNvGrpSpPr>
          <p:nvPr/>
        </p:nvGrpSpPr>
        <p:grpSpPr bwMode="auto">
          <a:xfrm>
            <a:off x="6218239" y="5569954"/>
            <a:ext cx="1398587" cy="657226"/>
            <a:chOff x="2741" y="3750"/>
            <a:chExt cx="881" cy="414"/>
          </a:xfrm>
        </p:grpSpPr>
        <p:sp>
          <p:nvSpPr>
            <p:cNvPr id="110" name="Rectangle 207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111" name="Line 208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" name="Text Box 209"/>
            <p:cNvSpPr txBox="1">
              <a:spLocks noChangeArrowheads="1"/>
            </p:cNvSpPr>
            <p:nvPr/>
          </p:nvSpPr>
          <p:spPr bwMode="auto">
            <a:xfrm>
              <a:off x="2813" y="3875"/>
              <a:ext cx="8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85000"/>
                </a:lnSpc>
                <a:defRPr/>
              </a:pPr>
              <a:r>
                <a:rPr lang="en-US" sz="1400"/>
                <a:t>source port: ?</a:t>
              </a:r>
            </a:p>
            <a:p>
              <a:pPr algn="l">
                <a:lnSpc>
                  <a:spcPct val="85000"/>
                </a:lnSpc>
                <a:defRPr/>
              </a:pPr>
              <a:r>
                <a:rPr lang="en-US" sz="1400"/>
                <a:t>dest port: ?</a:t>
              </a:r>
            </a:p>
          </p:txBody>
        </p:sp>
      </p:grpSp>
      <p:grpSp>
        <p:nvGrpSpPr>
          <p:cNvPr id="113" name="Group 214"/>
          <p:cNvGrpSpPr>
            <a:grpSpLocks/>
          </p:cNvGrpSpPr>
          <p:nvPr/>
        </p:nvGrpSpPr>
        <p:grpSpPr bwMode="auto">
          <a:xfrm>
            <a:off x="1524000" y="4207876"/>
            <a:ext cx="711200" cy="669925"/>
            <a:chOff x="-44" y="1473"/>
            <a:chExt cx="981" cy="1105"/>
          </a:xfrm>
        </p:grpSpPr>
        <p:pic>
          <p:nvPicPr>
            <p:cNvPr id="114" name="Picture 21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5" name="Freeform 21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326 w 356"/>
                <a:gd name="T3" fmla="*/ 131 h 368"/>
                <a:gd name="T4" fmla="*/ 2759 w 356"/>
                <a:gd name="T5" fmla="*/ 2736 h 368"/>
                <a:gd name="T6" fmla="*/ 608 w 356"/>
                <a:gd name="T7" fmla="*/ 3422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16" name="Group 217"/>
          <p:cNvGrpSpPr>
            <a:grpSpLocks/>
          </p:cNvGrpSpPr>
          <p:nvPr/>
        </p:nvGrpSpPr>
        <p:grpSpPr bwMode="auto">
          <a:xfrm flipH="1">
            <a:off x="9793288" y="4331701"/>
            <a:ext cx="711200" cy="669925"/>
            <a:chOff x="-44" y="1473"/>
            <a:chExt cx="981" cy="1105"/>
          </a:xfrm>
        </p:grpSpPr>
        <p:pic>
          <p:nvPicPr>
            <p:cNvPr id="117" name="Picture 218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8" name="Freeform 21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326 w 356"/>
                <a:gd name="T3" fmla="*/ 131 h 368"/>
                <a:gd name="T4" fmla="*/ 2759 w 356"/>
                <a:gd name="T5" fmla="*/ 2736 h 368"/>
                <a:gd name="T6" fmla="*/ 608 w 356"/>
                <a:gd name="T7" fmla="*/ 3422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19" name="Group 220"/>
          <p:cNvGrpSpPr>
            <a:grpSpLocks/>
          </p:cNvGrpSpPr>
          <p:nvPr/>
        </p:nvGrpSpPr>
        <p:grpSpPr bwMode="auto">
          <a:xfrm>
            <a:off x="4616451" y="3730038"/>
            <a:ext cx="358775" cy="704850"/>
            <a:chOff x="4140" y="429"/>
            <a:chExt cx="1425" cy="2396"/>
          </a:xfrm>
        </p:grpSpPr>
        <p:sp>
          <p:nvSpPr>
            <p:cNvPr id="120" name="Freeform 221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4 w 354"/>
                <a:gd name="T1" fmla="*/ 0 h 2742"/>
                <a:gd name="T2" fmla="*/ 74 w 354"/>
                <a:gd name="T3" fmla="*/ 95 h 2742"/>
                <a:gd name="T4" fmla="*/ 73 w 354"/>
                <a:gd name="T5" fmla="*/ 734 h 2742"/>
                <a:gd name="T6" fmla="*/ 0 w 354"/>
                <a:gd name="T7" fmla="*/ 768 h 2742"/>
                <a:gd name="T8" fmla="*/ 1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Rectangle 222"/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122" name="Freeform 223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45 w 211"/>
                <a:gd name="T3" fmla="*/ 61 h 2537"/>
                <a:gd name="T4" fmla="*/ 2 w 211"/>
                <a:gd name="T5" fmla="*/ 69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Freeform 224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70 w 328"/>
                <a:gd name="T3" fmla="*/ 36 h 226"/>
                <a:gd name="T4" fmla="*/ 70 w 328"/>
                <a:gd name="T5" fmla="*/ 64 h 226"/>
                <a:gd name="T6" fmla="*/ 0 w 328"/>
                <a:gd name="T7" fmla="*/ 2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Rectangle 225"/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MS PGothic" pitchFamily="34" charset="-128"/>
              </a:endParaRPr>
            </a:p>
          </p:txBody>
        </p:sp>
        <p:grpSp>
          <p:nvGrpSpPr>
            <p:cNvPr id="125" name="Group 22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50" name="AutoShape 227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51" name="AutoShape 228"/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126" name="Rectangle 229"/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MS PGothic" pitchFamily="34" charset="-128"/>
              </a:endParaRPr>
            </a:p>
          </p:txBody>
        </p:sp>
        <p:grpSp>
          <p:nvGrpSpPr>
            <p:cNvPr id="127" name="Group 23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48" name="AutoShape 231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5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49" name="AutoShape 232"/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128" name="Rectangle 233"/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129" name="Rectangle 234"/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MS PGothic" pitchFamily="34" charset="-128"/>
              </a:endParaRPr>
            </a:p>
          </p:txBody>
        </p:sp>
        <p:grpSp>
          <p:nvGrpSpPr>
            <p:cNvPr id="130" name="Group 23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46" name="AutoShape 236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47" name="AutoShape 237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131" name="Freeform 238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70 w 328"/>
                <a:gd name="T3" fmla="*/ 35 h 226"/>
                <a:gd name="T4" fmla="*/ 70 w 328"/>
                <a:gd name="T5" fmla="*/ 62 h 226"/>
                <a:gd name="T6" fmla="*/ 0 w 328"/>
                <a:gd name="T7" fmla="*/ 2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2" name="Group 23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44" name="AutoShape 240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45" name="AutoShape 241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133" name="Rectangle 242"/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134" name="Freeform 243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62 w 296"/>
                <a:gd name="T3" fmla="*/ 39 h 256"/>
                <a:gd name="T4" fmla="*/ 62 w 296"/>
                <a:gd name="T5" fmla="*/ 71 h 256"/>
                <a:gd name="T6" fmla="*/ 0 w 296"/>
                <a:gd name="T7" fmla="*/ 2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Freeform 244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65 w 304"/>
                <a:gd name="T3" fmla="*/ 46 h 288"/>
                <a:gd name="T4" fmla="*/ 61 w 304"/>
                <a:gd name="T5" fmla="*/ 81 h 288"/>
                <a:gd name="T6" fmla="*/ 2 w 304"/>
                <a:gd name="T7" fmla="*/ 35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Oval 245"/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137" name="Freeform 246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0 h 240"/>
                <a:gd name="T2" fmla="*/ 2 w 306"/>
                <a:gd name="T3" fmla="*/ 68 h 240"/>
                <a:gd name="T4" fmla="*/ 65 w 306"/>
                <a:gd name="T5" fmla="*/ 31 h 240"/>
                <a:gd name="T6" fmla="*/ 62 w 306"/>
                <a:gd name="T7" fmla="*/ 0 h 240"/>
                <a:gd name="T8" fmla="*/ 0 w 306"/>
                <a:gd name="T9" fmla="*/ 3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AutoShape 247"/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139" name="AutoShape 248"/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140" name="Oval 249"/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141" name="Oval 250"/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solidFill>
                  <a:srgbClr val="FF0000"/>
                </a:solidFill>
                <a:latin typeface="Arial" pitchFamily="34" charset="0"/>
                <a:ea typeface="MS PGothic" pitchFamily="34" charset="-128"/>
                <a:cs typeface="Arial" pitchFamily="34" charset="0"/>
              </a:endParaRPr>
            </a:p>
          </p:txBody>
        </p:sp>
        <p:sp>
          <p:nvSpPr>
            <p:cNvPr id="142" name="Oval 251"/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143" name="Rectangle 252"/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MS PGothic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7204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500"/>
                            </p:stCondLst>
                            <p:childTnLst>
                              <p:par>
                                <p:cTn id="8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uild="p"/>
      <p:bldP spid="84" grpId="0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Connection-oriented </a:t>
            </a:r>
            <a:r>
              <a:rPr lang="en-US" dirty="0" err="1"/>
              <a:t>demux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983741" y="1681988"/>
            <a:ext cx="3688079" cy="37805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247015" indent="-342900">
              <a:buClr>
                <a:srgbClr val="000098"/>
              </a:buClr>
              <a:buSzPct val="75000"/>
              <a:buFont typeface="Wingdings"/>
              <a:buChar char=""/>
              <a:tabLst>
                <a:tab pos="355600" algn="l"/>
              </a:tabLst>
            </a:pPr>
            <a:r>
              <a:rPr sz="2400" spc="-15" dirty="0">
                <a:latin typeface="Comic Sans MS"/>
                <a:cs typeface="Comic Sans MS"/>
              </a:rPr>
              <a:t>TCP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mic Sans MS"/>
                <a:cs typeface="Comic Sans MS"/>
              </a:rPr>
              <a:t>socket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ide</a:t>
            </a:r>
            <a:r>
              <a:rPr sz="2400" spc="-10" dirty="0">
                <a:latin typeface="Comic Sans MS"/>
                <a:cs typeface="Comic Sans MS"/>
              </a:rPr>
              <a:t>n</a:t>
            </a:r>
            <a:r>
              <a:rPr sz="2400" spc="-5" dirty="0">
                <a:latin typeface="Comic Sans MS"/>
                <a:cs typeface="Comic Sans MS"/>
              </a:rPr>
              <a:t>tified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omic Sans MS"/>
                <a:cs typeface="Comic Sans MS"/>
              </a:rPr>
              <a:t>b</a:t>
            </a:r>
            <a:r>
              <a:rPr sz="2400" spc="-15" dirty="0">
                <a:latin typeface="Comic Sans MS"/>
                <a:cs typeface="Comic Sans MS"/>
              </a:rPr>
              <a:t>y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4</a:t>
            </a:r>
            <a:r>
              <a:rPr sz="2400" spc="-10" dirty="0">
                <a:latin typeface="Comic Sans MS"/>
                <a:cs typeface="Comic Sans MS"/>
              </a:rPr>
              <a:t>-</a:t>
            </a:r>
            <a:r>
              <a:rPr sz="2400" spc="-20" dirty="0">
                <a:latin typeface="Comic Sans MS"/>
                <a:cs typeface="Comic Sans MS"/>
              </a:rPr>
              <a:t>tuple:</a:t>
            </a:r>
            <a:endParaRPr sz="2400">
              <a:latin typeface="Comic Sans MS"/>
              <a:cs typeface="Comic Sans MS"/>
            </a:endParaRPr>
          </a:p>
          <a:p>
            <a:pPr marL="755650" lvl="1" indent="-285750">
              <a:spcBef>
                <a:spcPts val="495"/>
              </a:spcBef>
              <a:buClr>
                <a:srgbClr val="000098"/>
              </a:buClr>
              <a:buFont typeface="Wingdings"/>
              <a:buChar char=""/>
              <a:tabLst>
                <a:tab pos="755650" algn="l"/>
              </a:tabLst>
            </a:pPr>
            <a:r>
              <a:rPr sz="2000" spc="-15" dirty="0">
                <a:solidFill>
                  <a:srgbClr val="FF0000"/>
                </a:solidFill>
                <a:latin typeface="Comic Sans MS"/>
                <a:cs typeface="Comic Sans MS"/>
              </a:rPr>
              <a:t>source</a:t>
            </a:r>
            <a:r>
              <a:rPr sz="2000" spc="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FF0000"/>
                </a:solidFill>
                <a:latin typeface="Comic Sans MS"/>
                <a:cs typeface="Comic Sans MS"/>
              </a:rPr>
              <a:t>I</a:t>
            </a:r>
            <a:r>
              <a:rPr sz="2000" spc="-15" dirty="0">
                <a:solidFill>
                  <a:srgbClr val="FF0000"/>
                </a:solidFill>
                <a:latin typeface="Comic Sans MS"/>
                <a:cs typeface="Comic Sans MS"/>
              </a:rPr>
              <a:t>P</a:t>
            </a:r>
            <a:r>
              <a:rPr sz="2000" spc="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FF0000"/>
                </a:solidFill>
                <a:latin typeface="Comic Sans MS"/>
                <a:cs typeface="Comic Sans MS"/>
              </a:rPr>
              <a:t>a</a:t>
            </a:r>
            <a:r>
              <a:rPr sz="2000" spc="-20" dirty="0">
                <a:solidFill>
                  <a:srgbClr val="FF0000"/>
                </a:solidFill>
                <a:latin typeface="Comic Sans MS"/>
                <a:cs typeface="Comic Sans MS"/>
              </a:rPr>
              <a:t>d</a:t>
            </a:r>
            <a:r>
              <a:rPr sz="2000" spc="-15" dirty="0">
                <a:solidFill>
                  <a:srgbClr val="FF0000"/>
                </a:solidFill>
                <a:latin typeface="Comic Sans MS"/>
                <a:cs typeface="Comic Sans MS"/>
              </a:rPr>
              <a:t>dress</a:t>
            </a:r>
            <a:endParaRPr sz="2000">
              <a:latin typeface="Comic Sans MS"/>
              <a:cs typeface="Comic Sans MS"/>
            </a:endParaRPr>
          </a:p>
          <a:p>
            <a:pPr marL="755650" lvl="1" indent="-285750">
              <a:spcBef>
                <a:spcPts val="480"/>
              </a:spcBef>
              <a:buClr>
                <a:srgbClr val="000098"/>
              </a:buClr>
              <a:buFont typeface="Wingdings"/>
              <a:buChar char=""/>
              <a:tabLst>
                <a:tab pos="755650" algn="l"/>
              </a:tabLst>
            </a:pPr>
            <a:r>
              <a:rPr sz="2000" spc="-15" dirty="0">
                <a:solidFill>
                  <a:srgbClr val="FF0000"/>
                </a:solidFill>
                <a:latin typeface="Comic Sans MS"/>
                <a:cs typeface="Comic Sans MS"/>
              </a:rPr>
              <a:t>source</a:t>
            </a:r>
            <a:r>
              <a:rPr sz="2000" spc="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omic Sans MS"/>
                <a:cs typeface="Comic Sans MS"/>
              </a:rPr>
              <a:t>port</a:t>
            </a:r>
            <a:r>
              <a:rPr sz="2000" spc="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FF0000"/>
                </a:solidFill>
                <a:latin typeface="Comic Sans MS"/>
                <a:cs typeface="Comic Sans MS"/>
              </a:rPr>
              <a:t>number</a:t>
            </a:r>
            <a:endParaRPr sz="2000">
              <a:latin typeface="Comic Sans MS"/>
              <a:cs typeface="Comic Sans MS"/>
            </a:endParaRPr>
          </a:p>
          <a:p>
            <a:pPr marL="755650" lvl="1" indent="-285750">
              <a:spcBef>
                <a:spcPts val="480"/>
              </a:spcBef>
              <a:buClr>
                <a:srgbClr val="000098"/>
              </a:buClr>
              <a:buFont typeface="Wingdings"/>
              <a:buChar char=""/>
              <a:tabLst>
                <a:tab pos="755650" algn="l"/>
              </a:tabLst>
            </a:pPr>
            <a:r>
              <a:rPr sz="2000" spc="-20" dirty="0">
                <a:solidFill>
                  <a:srgbClr val="FF0000"/>
                </a:solidFill>
                <a:latin typeface="Comic Sans MS"/>
                <a:cs typeface="Comic Sans MS"/>
              </a:rPr>
              <a:t>des</a:t>
            </a:r>
            <a:r>
              <a:rPr sz="2000" spc="-10" dirty="0">
                <a:solidFill>
                  <a:srgbClr val="FF0000"/>
                </a:solidFill>
                <a:latin typeface="Comic Sans MS"/>
                <a:cs typeface="Comic Sans MS"/>
              </a:rPr>
              <a:t>t</a:t>
            </a:r>
            <a:r>
              <a:rPr sz="2000" spc="1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FF0000"/>
                </a:solidFill>
                <a:latin typeface="Comic Sans MS"/>
                <a:cs typeface="Comic Sans MS"/>
              </a:rPr>
              <a:t>I</a:t>
            </a:r>
            <a:r>
              <a:rPr sz="2000" spc="-15" dirty="0">
                <a:solidFill>
                  <a:srgbClr val="FF0000"/>
                </a:solidFill>
                <a:latin typeface="Comic Sans MS"/>
                <a:cs typeface="Comic Sans MS"/>
              </a:rPr>
              <a:t>P</a:t>
            </a:r>
            <a:r>
              <a:rPr sz="2000" spc="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FF0000"/>
                </a:solidFill>
                <a:latin typeface="Comic Sans MS"/>
                <a:cs typeface="Comic Sans MS"/>
              </a:rPr>
              <a:t>a</a:t>
            </a:r>
            <a:r>
              <a:rPr sz="2000" spc="-20" dirty="0">
                <a:solidFill>
                  <a:srgbClr val="FF0000"/>
                </a:solidFill>
                <a:latin typeface="Comic Sans MS"/>
                <a:cs typeface="Comic Sans MS"/>
              </a:rPr>
              <a:t>d</a:t>
            </a:r>
            <a:r>
              <a:rPr sz="2000" spc="-15" dirty="0">
                <a:solidFill>
                  <a:srgbClr val="FF0000"/>
                </a:solidFill>
                <a:latin typeface="Comic Sans MS"/>
                <a:cs typeface="Comic Sans MS"/>
              </a:rPr>
              <a:t>dress</a:t>
            </a:r>
            <a:endParaRPr sz="2000">
              <a:latin typeface="Comic Sans MS"/>
              <a:cs typeface="Comic Sans MS"/>
            </a:endParaRPr>
          </a:p>
          <a:p>
            <a:pPr marL="755650" lvl="1" indent="-285750">
              <a:spcBef>
                <a:spcPts val="480"/>
              </a:spcBef>
              <a:buClr>
                <a:srgbClr val="000098"/>
              </a:buClr>
              <a:buFont typeface="Wingdings"/>
              <a:buChar char=""/>
              <a:tabLst>
                <a:tab pos="755650" algn="l"/>
              </a:tabLst>
            </a:pPr>
            <a:r>
              <a:rPr sz="2000" spc="-20" dirty="0">
                <a:solidFill>
                  <a:srgbClr val="FF0000"/>
                </a:solidFill>
                <a:latin typeface="Comic Sans MS"/>
                <a:cs typeface="Comic Sans MS"/>
              </a:rPr>
              <a:t>des</a:t>
            </a:r>
            <a:r>
              <a:rPr sz="2000" spc="-10" dirty="0">
                <a:solidFill>
                  <a:srgbClr val="FF0000"/>
                </a:solidFill>
                <a:latin typeface="Comic Sans MS"/>
                <a:cs typeface="Comic Sans MS"/>
              </a:rPr>
              <a:t>t</a:t>
            </a:r>
            <a:r>
              <a:rPr sz="2000" spc="1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omic Sans MS"/>
                <a:cs typeface="Comic Sans MS"/>
              </a:rPr>
              <a:t>port</a:t>
            </a:r>
            <a:r>
              <a:rPr sz="2000" spc="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FF0000"/>
                </a:solidFill>
                <a:latin typeface="Comic Sans MS"/>
                <a:cs typeface="Comic Sans MS"/>
              </a:rPr>
              <a:t>number</a:t>
            </a:r>
            <a:endParaRPr sz="2000">
              <a:latin typeface="Comic Sans MS"/>
              <a:cs typeface="Comic Sans MS"/>
            </a:endParaRPr>
          </a:p>
          <a:p>
            <a:pPr marL="355600" marR="5080" indent="-342900">
              <a:spcBef>
                <a:spcPts val="560"/>
              </a:spcBef>
              <a:buClr>
                <a:srgbClr val="000098"/>
              </a:buClr>
              <a:buSzPct val="75000"/>
              <a:buFont typeface="Wingdings"/>
              <a:buChar char=""/>
              <a:tabLst>
                <a:tab pos="355600" algn="l"/>
              </a:tabLst>
            </a:pPr>
            <a:r>
              <a:rPr sz="2400" spc="-5" dirty="0">
                <a:latin typeface="Comic Sans MS"/>
                <a:cs typeface="Comic Sans MS"/>
              </a:rPr>
              <a:t>rec</a:t>
            </a:r>
            <a:r>
              <a:rPr sz="2400" dirty="0">
                <a:latin typeface="Comic Sans MS"/>
                <a:cs typeface="Comic Sans MS"/>
              </a:rPr>
              <a:t>v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mic Sans MS"/>
                <a:cs typeface="Comic Sans MS"/>
              </a:rPr>
              <a:t>host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mic Sans MS"/>
                <a:cs typeface="Comic Sans MS"/>
              </a:rPr>
              <a:t>uses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omic Sans MS"/>
                <a:cs typeface="Comic Sans MS"/>
              </a:rPr>
              <a:t>all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four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omic Sans MS"/>
                <a:cs typeface="Comic Sans MS"/>
              </a:rPr>
              <a:t>value</a:t>
            </a:r>
            <a:r>
              <a:rPr sz="2400" spc="-15" dirty="0">
                <a:latin typeface="Comic Sans MS"/>
                <a:cs typeface="Comic Sans MS"/>
              </a:rPr>
              <a:t>s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t</a:t>
            </a:r>
            <a:r>
              <a:rPr sz="2400" dirty="0">
                <a:latin typeface="Comic Sans MS"/>
                <a:cs typeface="Comic Sans MS"/>
              </a:rPr>
              <a:t>o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direct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mic Sans MS"/>
                <a:cs typeface="Comic Sans MS"/>
              </a:rPr>
              <a:t>segment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t</a:t>
            </a:r>
            <a:r>
              <a:rPr sz="2400" dirty="0">
                <a:latin typeface="Comic Sans MS"/>
                <a:cs typeface="Comic Sans MS"/>
              </a:rPr>
              <a:t>o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mic Sans MS"/>
                <a:cs typeface="Comic Sans MS"/>
              </a:rPr>
              <a:t>appropriate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mic Sans MS"/>
                <a:cs typeface="Comic Sans MS"/>
              </a:rPr>
              <a:t>socket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8797" y="1681988"/>
            <a:ext cx="3835400" cy="39600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7780" indent="-342900">
              <a:buClr>
                <a:srgbClr val="000098"/>
              </a:buClr>
              <a:buSzPct val="75000"/>
              <a:buFont typeface="Wingdings"/>
              <a:buChar char=""/>
              <a:tabLst>
                <a:tab pos="356235" algn="l"/>
              </a:tabLst>
            </a:pPr>
            <a:r>
              <a:rPr sz="2400" dirty="0">
                <a:latin typeface="Comic Sans MS"/>
                <a:cs typeface="Comic Sans MS"/>
              </a:rPr>
              <a:t>server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mic Sans MS"/>
                <a:cs typeface="Comic Sans MS"/>
              </a:rPr>
              <a:t>host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mic Sans MS"/>
                <a:cs typeface="Comic Sans MS"/>
              </a:rPr>
              <a:t>may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mic Sans MS"/>
                <a:cs typeface="Comic Sans MS"/>
              </a:rPr>
              <a:t>support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mic Sans MS"/>
                <a:cs typeface="Comic Sans MS"/>
              </a:rPr>
              <a:t>many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mic Sans MS"/>
                <a:cs typeface="Comic Sans MS"/>
              </a:rPr>
              <a:t>simultaneous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mic Sans MS"/>
                <a:cs typeface="Comic Sans MS"/>
              </a:rPr>
              <a:t>TCP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mic Sans MS"/>
                <a:cs typeface="Comic Sans MS"/>
              </a:rPr>
              <a:t>socke</a:t>
            </a:r>
            <a:r>
              <a:rPr sz="2400" spc="-25" dirty="0">
                <a:latin typeface="Comic Sans MS"/>
                <a:cs typeface="Comic Sans MS"/>
              </a:rPr>
              <a:t>t</a:t>
            </a:r>
            <a:r>
              <a:rPr sz="2400" spc="-10" dirty="0">
                <a:latin typeface="Comic Sans MS"/>
                <a:cs typeface="Comic Sans MS"/>
              </a:rPr>
              <a:t>s:</a:t>
            </a:r>
            <a:endParaRPr sz="2400">
              <a:latin typeface="Comic Sans MS"/>
              <a:cs typeface="Comic Sans MS"/>
            </a:endParaRPr>
          </a:p>
          <a:p>
            <a:pPr marL="755650" marR="59055" lvl="1" indent="-285750">
              <a:spcBef>
                <a:spcPts val="495"/>
              </a:spcBef>
              <a:buClr>
                <a:srgbClr val="000098"/>
              </a:buClr>
              <a:buFont typeface="Wingdings"/>
              <a:buChar char=""/>
              <a:tabLst>
                <a:tab pos="756285" algn="l"/>
              </a:tabLst>
            </a:pPr>
            <a:r>
              <a:rPr sz="2000" spc="-15" dirty="0">
                <a:latin typeface="Comic Sans MS"/>
                <a:cs typeface="Comic Sans MS"/>
              </a:rPr>
              <a:t>ea</a:t>
            </a:r>
            <a:r>
              <a:rPr sz="2000" spc="-20" dirty="0">
                <a:latin typeface="Comic Sans MS"/>
                <a:cs typeface="Comic Sans MS"/>
              </a:rPr>
              <a:t>c</a:t>
            </a:r>
            <a:r>
              <a:rPr sz="2000" spc="-15" dirty="0">
                <a:latin typeface="Comic Sans MS"/>
                <a:cs typeface="Comic Sans MS"/>
              </a:rPr>
              <a:t>h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socket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identif</a:t>
            </a:r>
            <a:r>
              <a:rPr sz="2000" spc="-20" dirty="0">
                <a:latin typeface="Comic Sans MS"/>
                <a:cs typeface="Comic Sans MS"/>
              </a:rPr>
              <a:t>i</a:t>
            </a:r>
            <a:r>
              <a:rPr sz="2000" spc="-15" dirty="0">
                <a:latin typeface="Comic Sans MS"/>
                <a:cs typeface="Comic Sans MS"/>
              </a:rPr>
              <a:t>ed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omic Sans MS"/>
                <a:cs typeface="Comic Sans MS"/>
              </a:rPr>
              <a:t>by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it</a:t>
            </a:r>
            <a:r>
              <a:rPr sz="2000" spc="-10" dirty="0">
                <a:latin typeface="Comic Sans MS"/>
                <a:cs typeface="Comic Sans MS"/>
              </a:rPr>
              <a:t>s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own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4-tuple</a:t>
            </a:r>
            <a:endParaRPr sz="2000">
              <a:latin typeface="Comic Sans MS"/>
              <a:cs typeface="Comic Sans MS"/>
            </a:endParaRPr>
          </a:p>
          <a:p>
            <a:pPr marL="355600" marR="327025" indent="-342900">
              <a:spcBef>
                <a:spcPts val="560"/>
              </a:spcBef>
              <a:buClr>
                <a:srgbClr val="000098"/>
              </a:buClr>
              <a:buSzPct val="75000"/>
              <a:buFont typeface="Wingdings"/>
              <a:buChar char=""/>
              <a:tabLst>
                <a:tab pos="356235" algn="l"/>
              </a:tabLst>
            </a:pPr>
            <a:r>
              <a:rPr sz="2400" spc="-5" dirty="0">
                <a:latin typeface="Comic Sans MS"/>
                <a:cs typeface="Comic Sans MS"/>
              </a:rPr>
              <a:t>we</a:t>
            </a:r>
            <a:r>
              <a:rPr sz="2400" dirty="0">
                <a:latin typeface="Comic Sans MS"/>
                <a:cs typeface="Comic Sans MS"/>
              </a:rPr>
              <a:t>b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mic Sans MS"/>
                <a:cs typeface="Comic Sans MS"/>
              </a:rPr>
              <a:t>servers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mic Sans MS"/>
                <a:cs typeface="Comic Sans MS"/>
              </a:rPr>
              <a:t>have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differen</a:t>
            </a:r>
            <a:r>
              <a:rPr sz="2400" dirty="0">
                <a:latin typeface="Comic Sans MS"/>
                <a:cs typeface="Comic Sans MS"/>
              </a:rPr>
              <a:t>t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mic Sans MS"/>
                <a:cs typeface="Comic Sans MS"/>
              </a:rPr>
              <a:t>socke</a:t>
            </a:r>
            <a:r>
              <a:rPr sz="2400" spc="-25" dirty="0">
                <a:latin typeface="Comic Sans MS"/>
                <a:cs typeface="Comic Sans MS"/>
              </a:rPr>
              <a:t>t</a:t>
            </a:r>
            <a:r>
              <a:rPr sz="2400" spc="-15" dirty="0">
                <a:latin typeface="Comic Sans MS"/>
                <a:cs typeface="Comic Sans MS"/>
              </a:rPr>
              <a:t>s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for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mic Sans MS"/>
                <a:cs typeface="Comic Sans MS"/>
              </a:rPr>
              <a:t>each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omic Sans MS"/>
                <a:cs typeface="Comic Sans MS"/>
              </a:rPr>
              <a:t>c</a:t>
            </a:r>
            <a:r>
              <a:rPr sz="2400" dirty="0">
                <a:latin typeface="Comic Sans MS"/>
                <a:cs typeface="Comic Sans MS"/>
              </a:rPr>
              <a:t>on</a:t>
            </a:r>
            <a:r>
              <a:rPr sz="2400" spc="-10" dirty="0">
                <a:latin typeface="Comic Sans MS"/>
                <a:cs typeface="Comic Sans MS"/>
              </a:rPr>
              <a:t>n</a:t>
            </a:r>
            <a:r>
              <a:rPr sz="2400" dirty="0">
                <a:latin typeface="Comic Sans MS"/>
                <a:cs typeface="Comic Sans MS"/>
              </a:rPr>
              <a:t>ecting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mic Sans MS"/>
                <a:cs typeface="Comic Sans MS"/>
              </a:rPr>
              <a:t>clie</a:t>
            </a:r>
            <a:r>
              <a:rPr sz="2400" spc="-15" dirty="0">
                <a:latin typeface="Comic Sans MS"/>
                <a:cs typeface="Comic Sans MS"/>
              </a:rPr>
              <a:t>n</a:t>
            </a:r>
            <a:r>
              <a:rPr sz="2400" dirty="0">
                <a:latin typeface="Comic Sans MS"/>
                <a:cs typeface="Comic Sans MS"/>
              </a:rPr>
              <a:t>t</a:t>
            </a:r>
            <a:endParaRPr sz="2400">
              <a:latin typeface="Comic Sans MS"/>
              <a:cs typeface="Comic Sans MS"/>
            </a:endParaRPr>
          </a:p>
          <a:p>
            <a:pPr marL="755650" marR="5080" lvl="1" indent="-285750">
              <a:spcBef>
                <a:spcPts val="495"/>
              </a:spcBef>
              <a:buClr>
                <a:srgbClr val="000098"/>
              </a:buClr>
              <a:buFont typeface="Wingdings"/>
              <a:buChar char=""/>
              <a:tabLst>
                <a:tab pos="756285" algn="l"/>
              </a:tabLst>
            </a:pPr>
            <a:r>
              <a:rPr sz="2000" spc="-20" dirty="0">
                <a:latin typeface="Comic Sans MS"/>
                <a:cs typeface="Comic Sans MS"/>
              </a:rPr>
              <a:t>non</a:t>
            </a:r>
            <a:r>
              <a:rPr sz="2000" spc="-10" dirty="0">
                <a:latin typeface="Comic Sans MS"/>
                <a:cs typeface="Comic Sans MS"/>
              </a:rPr>
              <a:t>-pers</a:t>
            </a:r>
            <a:r>
              <a:rPr sz="2000" spc="-15" dirty="0">
                <a:latin typeface="Comic Sans MS"/>
                <a:cs typeface="Comic Sans MS"/>
              </a:rPr>
              <a:t>ist</a:t>
            </a:r>
            <a:r>
              <a:rPr sz="2000" spc="-10" dirty="0">
                <a:latin typeface="Comic Sans MS"/>
                <a:cs typeface="Comic Sans MS"/>
              </a:rPr>
              <a:t>e</a:t>
            </a:r>
            <a:r>
              <a:rPr sz="2000" spc="-20" dirty="0">
                <a:latin typeface="Comic Sans MS"/>
                <a:cs typeface="Comic Sans MS"/>
              </a:rPr>
              <a:t>n</a:t>
            </a:r>
            <a:r>
              <a:rPr sz="2000" spc="-10" dirty="0">
                <a:latin typeface="Comic Sans MS"/>
                <a:cs typeface="Comic Sans MS"/>
              </a:rPr>
              <a:t>t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omic Sans MS"/>
                <a:cs typeface="Comic Sans MS"/>
              </a:rPr>
              <a:t>HTT</a:t>
            </a:r>
            <a:r>
              <a:rPr sz="2000" spc="-15" dirty="0">
                <a:latin typeface="Comic Sans MS"/>
                <a:cs typeface="Comic Sans MS"/>
              </a:rPr>
              <a:t>P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will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have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differen</a:t>
            </a:r>
            <a:r>
              <a:rPr sz="2000" spc="-10" dirty="0">
                <a:latin typeface="Comic Sans MS"/>
                <a:cs typeface="Comic Sans MS"/>
              </a:rPr>
              <a:t>t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socket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for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ea</a:t>
            </a:r>
            <a:r>
              <a:rPr sz="2000" spc="-20" dirty="0">
                <a:latin typeface="Comic Sans MS"/>
                <a:cs typeface="Comic Sans MS"/>
              </a:rPr>
              <a:t>c</a:t>
            </a:r>
            <a:r>
              <a:rPr sz="2000" spc="-15" dirty="0">
                <a:latin typeface="Comic Sans MS"/>
                <a:cs typeface="Comic Sans MS"/>
              </a:rPr>
              <a:t>h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omic Sans MS"/>
                <a:cs typeface="Comic Sans MS"/>
              </a:rPr>
              <a:t>reque</a:t>
            </a:r>
            <a:r>
              <a:rPr sz="2000" spc="-10" dirty="0">
                <a:latin typeface="Comic Sans MS"/>
                <a:cs typeface="Comic Sans MS"/>
              </a:rPr>
              <a:t>st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108966-E5B3-4403-833A-174B750453F6}" type="datetime1">
              <a:rPr lang="en-US" smtClean="0"/>
              <a:t>8/1/2022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1A2993-66D0-4D4C-A934-F1D0C5866DE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601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itle 9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Connection-oriented </a:t>
            </a:r>
            <a:r>
              <a:rPr lang="en-US" dirty="0" err="1"/>
              <a:t>demux</a:t>
            </a:r>
            <a:r>
              <a:rPr lang="en-US" dirty="0"/>
              <a:t> (cont.)</a:t>
            </a:r>
          </a:p>
        </p:txBody>
      </p:sp>
      <p:sp>
        <p:nvSpPr>
          <p:cNvPr id="96" name="Date Placeholder 9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779C110-49EE-4C48-AA19-641412E7755F}" type="datetime1">
              <a:rPr lang="en-US" smtClean="0"/>
              <a:t>8/1/2022</a:t>
            </a:fld>
            <a:endParaRPr lang="en-US"/>
          </a:p>
        </p:txBody>
      </p:sp>
      <p:sp>
        <p:nvSpPr>
          <p:cNvPr id="97" name="Slide Number Placeholder 9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1A2993-66D0-4D4C-A934-F1D0C5866DE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100" name="Freeform 5"/>
          <p:cNvSpPr>
            <a:spLocks/>
          </p:cNvSpPr>
          <p:nvPr/>
        </p:nvSpPr>
        <p:spPr bwMode="auto">
          <a:xfrm>
            <a:off x="4343400" y="1267584"/>
            <a:ext cx="552450" cy="20828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" name="Freeform 6"/>
          <p:cNvSpPr>
            <a:spLocks/>
          </p:cNvSpPr>
          <p:nvPr/>
        </p:nvSpPr>
        <p:spPr bwMode="auto">
          <a:xfrm>
            <a:off x="1941514" y="1446973"/>
            <a:ext cx="460375" cy="2193925"/>
          </a:xfrm>
          <a:custGeom>
            <a:avLst/>
            <a:gdLst>
              <a:gd name="T0" fmla="*/ 2147483647 w 290"/>
              <a:gd name="T1" fmla="*/ 2147483647 h 1382"/>
              <a:gd name="T2" fmla="*/ 0 w 290"/>
              <a:gd name="T3" fmla="*/ 2147483647 h 1382"/>
              <a:gd name="T4" fmla="*/ 2147483647 w 290"/>
              <a:gd name="T5" fmla="*/ 0 h 1382"/>
              <a:gd name="T6" fmla="*/ 2147483647 w 290"/>
              <a:gd name="T7" fmla="*/ 2147483647 h 1382"/>
              <a:gd name="T8" fmla="*/ 2147483647 w 290"/>
              <a:gd name="T9" fmla="*/ 2147483647 h 1382"/>
              <a:gd name="T10" fmla="*/ 2147483647 w 290"/>
              <a:gd name="T11" fmla="*/ 2147483647 h 138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0" h="1382">
                <a:moveTo>
                  <a:pt x="15" y="1382"/>
                </a:moveTo>
                <a:lnTo>
                  <a:pt x="0" y="1360"/>
                </a:lnTo>
                <a:lnTo>
                  <a:pt x="290" y="0"/>
                </a:lnTo>
                <a:lnTo>
                  <a:pt x="284" y="1258"/>
                </a:lnTo>
                <a:lnTo>
                  <a:pt x="182" y="1382"/>
                </a:lnTo>
                <a:lnTo>
                  <a:pt x="15" y="1382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" name="Rectangle 23"/>
          <p:cNvSpPr>
            <a:spLocks noChangeArrowheads="1"/>
          </p:cNvSpPr>
          <p:nvPr/>
        </p:nvSpPr>
        <p:spPr bwMode="auto">
          <a:xfrm>
            <a:off x="2457450" y="1413634"/>
            <a:ext cx="1296988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9pPr>
          </a:lstStyle>
          <a:p>
            <a:pPr algn="l"/>
            <a:endParaRPr lang="en-US" altLang="en-US" sz="2400">
              <a:latin typeface="Times New Roman" charset="0"/>
            </a:endParaRPr>
          </a:p>
        </p:txBody>
      </p:sp>
      <p:sp>
        <p:nvSpPr>
          <p:cNvPr id="103" name="Rectangle 24"/>
          <p:cNvSpPr>
            <a:spLocks noChangeArrowheads="1"/>
          </p:cNvSpPr>
          <p:nvPr/>
        </p:nvSpPr>
        <p:spPr bwMode="auto">
          <a:xfrm>
            <a:off x="2419351" y="1467610"/>
            <a:ext cx="12731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9pPr>
          </a:lstStyle>
          <a:p>
            <a:pPr algn="l"/>
            <a:endParaRPr lang="en-US" altLang="en-US" sz="2400">
              <a:latin typeface="Times New Roman" charset="0"/>
            </a:endParaRPr>
          </a:p>
        </p:txBody>
      </p:sp>
      <p:sp>
        <p:nvSpPr>
          <p:cNvPr id="104" name="Line 25"/>
          <p:cNvSpPr>
            <a:spLocks noChangeShapeType="1"/>
          </p:cNvSpPr>
          <p:nvPr/>
        </p:nvSpPr>
        <p:spPr bwMode="auto">
          <a:xfrm>
            <a:off x="2428875" y="222802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Text Box 26"/>
          <p:cNvSpPr txBox="1">
            <a:spLocks noChangeArrowheads="1"/>
          </p:cNvSpPr>
          <p:nvPr/>
        </p:nvSpPr>
        <p:spPr bwMode="auto">
          <a:xfrm>
            <a:off x="2386014" y="2210560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transport</a:t>
            </a:r>
          </a:p>
        </p:txBody>
      </p:sp>
      <p:sp>
        <p:nvSpPr>
          <p:cNvPr id="106" name="Line 27"/>
          <p:cNvSpPr>
            <a:spLocks noChangeShapeType="1"/>
          </p:cNvSpPr>
          <p:nvPr/>
        </p:nvSpPr>
        <p:spPr bwMode="auto">
          <a:xfrm>
            <a:off x="2436813" y="254869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" name="Line 28"/>
          <p:cNvSpPr>
            <a:spLocks noChangeShapeType="1"/>
          </p:cNvSpPr>
          <p:nvPr/>
        </p:nvSpPr>
        <p:spPr bwMode="auto">
          <a:xfrm>
            <a:off x="2422525" y="285826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Line 29"/>
          <p:cNvSpPr>
            <a:spLocks noChangeShapeType="1"/>
          </p:cNvSpPr>
          <p:nvPr/>
        </p:nvSpPr>
        <p:spPr bwMode="auto">
          <a:xfrm>
            <a:off x="2422525" y="314401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Text Box 26"/>
          <p:cNvSpPr txBox="1">
            <a:spLocks noChangeArrowheads="1"/>
          </p:cNvSpPr>
          <p:nvPr/>
        </p:nvSpPr>
        <p:spPr bwMode="auto">
          <a:xfrm>
            <a:off x="2420939" y="1458085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application</a:t>
            </a:r>
          </a:p>
        </p:txBody>
      </p:sp>
      <p:sp>
        <p:nvSpPr>
          <p:cNvPr id="110" name="Text Box 26"/>
          <p:cNvSpPr txBox="1">
            <a:spLocks noChangeArrowheads="1"/>
          </p:cNvSpPr>
          <p:nvPr/>
        </p:nvSpPr>
        <p:spPr bwMode="auto">
          <a:xfrm>
            <a:off x="2376489" y="3115435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physical</a:t>
            </a:r>
          </a:p>
        </p:txBody>
      </p:sp>
      <p:sp>
        <p:nvSpPr>
          <p:cNvPr id="111" name="Text Box 26"/>
          <p:cNvSpPr txBox="1">
            <a:spLocks noChangeArrowheads="1"/>
          </p:cNvSpPr>
          <p:nvPr/>
        </p:nvSpPr>
        <p:spPr bwMode="auto">
          <a:xfrm>
            <a:off x="2395539" y="2829685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link</a:t>
            </a:r>
          </a:p>
        </p:txBody>
      </p:sp>
      <p:sp>
        <p:nvSpPr>
          <p:cNvPr id="112" name="Text Box 26"/>
          <p:cNvSpPr txBox="1">
            <a:spLocks noChangeArrowheads="1"/>
          </p:cNvSpPr>
          <p:nvPr/>
        </p:nvSpPr>
        <p:spPr bwMode="auto">
          <a:xfrm>
            <a:off x="2386014" y="2534410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network</a:t>
            </a:r>
          </a:p>
        </p:txBody>
      </p:sp>
      <p:sp>
        <p:nvSpPr>
          <p:cNvPr id="113" name="Oval 19"/>
          <p:cNvSpPr>
            <a:spLocks noChangeArrowheads="1"/>
          </p:cNvSpPr>
          <p:nvPr/>
        </p:nvSpPr>
        <p:spPr bwMode="auto">
          <a:xfrm>
            <a:off x="2755900" y="1743834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P3</a:t>
            </a:r>
          </a:p>
        </p:txBody>
      </p:sp>
      <p:grpSp>
        <p:nvGrpSpPr>
          <p:cNvPr id="114" name="Group 20"/>
          <p:cNvGrpSpPr>
            <a:grpSpLocks/>
          </p:cNvGrpSpPr>
          <p:nvPr/>
        </p:nvGrpSpPr>
        <p:grpSpPr bwMode="auto">
          <a:xfrm>
            <a:off x="2724151" y="2067684"/>
            <a:ext cx="620713" cy="228600"/>
            <a:chOff x="1287" y="2524"/>
            <a:chExt cx="260" cy="100"/>
          </a:xfrm>
        </p:grpSpPr>
        <p:sp>
          <p:nvSpPr>
            <p:cNvPr id="115" name="Rectangle 21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116" name="Rectangle 22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117" name="Rectangle 23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118" name="Rectangle 24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MS PGothic" pitchFamily="34" charset="-128"/>
              </a:endParaRPr>
            </a:p>
          </p:txBody>
        </p:sp>
      </p:grpSp>
      <p:sp>
        <p:nvSpPr>
          <p:cNvPr id="119" name="Rectangle 23"/>
          <p:cNvSpPr>
            <a:spLocks noChangeArrowheads="1"/>
          </p:cNvSpPr>
          <p:nvPr/>
        </p:nvSpPr>
        <p:spPr bwMode="auto">
          <a:xfrm>
            <a:off x="4956175" y="1180272"/>
            <a:ext cx="2254250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9pPr>
          </a:lstStyle>
          <a:p>
            <a:pPr algn="l"/>
            <a:endParaRPr lang="en-US" altLang="en-US" sz="2400">
              <a:latin typeface="Times New Roman" charset="0"/>
            </a:endParaRPr>
          </a:p>
        </p:txBody>
      </p:sp>
      <p:sp>
        <p:nvSpPr>
          <p:cNvPr id="120" name="Rectangle 24"/>
          <p:cNvSpPr>
            <a:spLocks noChangeArrowheads="1"/>
          </p:cNvSpPr>
          <p:nvPr/>
        </p:nvSpPr>
        <p:spPr bwMode="auto">
          <a:xfrm>
            <a:off x="4902201" y="1258060"/>
            <a:ext cx="22256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9pPr>
          </a:lstStyle>
          <a:p>
            <a:pPr algn="l"/>
            <a:endParaRPr lang="en-US" altLang="en-US" sz="2400">
              <a:latin typeface="Times New Roman" charset="0"/>
            </a:endParaRPr>
          </a:p>
        </p:txBody>
      </p:sp>
      <p:sp>
        <p:nvSpPr>
          <p:cNvPr id="121" name="Text Box 26"/>
          <p:cNvSpPr txBox="1">
            <a:spLocks noChangeArrowheads="1"/>
          </p:cNvSpPr>
          <p:nvPr/>
        </p:nvSpPr>
        <p:spPr bwMode="auto">
          <a:xfrm>
            <a:off x="5327651" y="1986723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transport</a:t>
            </a:r>
          </a:p>
        </p:txBody>
      </p:sp>
      <p:sp>
        <p:nvSpPr>
          <p:cNvPr id="122" name="Text Box 26"/>
          <p:cNvSpPr txBox="1">
            <a:spLocks noChangeArrowheads="1"/>
          </p:cNvSpPr>
          <p:nvPr/>
        </p:nvSpPr>
        <p:spPr bwMode="auto">
          <a:xfrm>
            <a:off x="5381626" y="1210435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application</a:t>
            </a:r>
          </a:p>
        </p:txBody>
      </p:sp>
      <p:sp>
        <p:nvSpPr>
          <p:cNvPr id="123" name="Text Box 26"/>
          <p:cNvSpPr txBox="1">
            <a:spLocks noChangeArrowheads="1"/>
          </p:cNvSpPr>
          <p:nvPr/>
        </p:nvSpPr>
        <p:spPr bwMode="auto">
          <a:xfrm>
            <a:off x="5321301" y="2891598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physical</a:t>
            </a:r>
          </a:p>
        </p:txBody>
      </p:sp>
      <p:sp>
        <p:nvSpPr>
          <p:cNvPr id="124" name="Text Box 26"/>
          <p:cNvSpPr txBox="1">
            <a:spLocks noChangeArrowheads="1"/>
          </p:cNvSpPr>
          <p:nvPr/>
        </p:nvSpPr>
        <p:spPr bwMode="auto">
          <a:xfrm>
            <a:off x="5321301" y="2605848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link</a:t>
            </a:r>
          </a:p>
        </p:txBody>
      </p:sp>
      <p:sp>
        <p:nvSpPr>
          <p:cNvPr id="125" name="Oval 36"/>
          <p:cNvSpPr>
            <a:spLocks noChangeArrowheads="1"/>
          </p:cNvSpPr>
          <p:nvPr/>
        </p:nvSpPr>
        <p:spPr bwMode="auto">
          <a:xfrm>
            <a:off x="5021264" y="1516822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P4</a:t>
            </a:r>
          </a:p>
        </p:txBody>
      </p:sp>
      <p:sp>
        <p:nvSpPr>
          <p:cNvPr id="126" name="Rectangle 23"/>
          <p:cNvSpPr>
            <a:spLocks noChangeArrowheads="1"/>
          </p:cNvSpPr>
          <p:nvPr/>
        </p:nvSpPr>
        <p:spPr bwMode="auto">
          <a:xfrm>
            <a:off x="8091489" y="1405697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9pPr>
          </a:lstStyle>
          <a:p>
            <a:pPr algn="l"/>
            <a:endParaRPr lang="en-US" altLang="en-US" sz="2400">
              <a:latin typeface="Times New Roman" charset="0"/>
            </a:endParaRPr>
          </a:p>
        </p:txBody>
      </p:sp>
      <p:sp>
        <p:nvSpPr>
          <p:cNvPr id="127" name="Rectangle 24"/>
          <p:cNvSpPr>
            <a:spLocks noChangeArrowheads="1"/>
          </p:cNvSpPr>
          <p:nvPr/>
        </p:nvSpPr>
        <p:spPr bwMode="auto">
          <a:xfrm>
            <a:off x="7894638" y="1446972"/>
            <a:ext cx="1631950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9pPr>
          </a:lstStyle>
          <a:p>
            <a:pPr algn="l"/>
            <a:endParaRPr lang="en-US" altLang="en-US" sz="2400">
              <a:latin typeface="Times New Roman" charset="0"/>
            </a:endParaRPr>
          </a:p>
        </p:txBody>
      </p:sp>
      <p:sp>
        <p:nvSpPr>
          <p:cNvPr id="128" name="Text Box 26"/>
          <p:cNvSpPr txBox="1">
            <a:spLocks noChangeArrowheads="1"/>
          </p:cNvSpPr>
          <p:nvPr/>
        </p:nvSpPr>
        <p:spPr bwMode="auto">
          <a:xfrm>
            <a:off x="8020051" y="2202623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transport</a:t>
            </a:r>
          </a:p>
        </p:txBody>
      </p:sp>
      <p:sp>
        <p:nvSpPr>
          <p:cNvPr id="129" name="Text Box 26"/>
          <p:cNvSpPr txBox="1">
            <a:spLocks noChangeArrowheads="1"/>
          </p:cNvSpPr>
          <p:nvPr/>
        </p:nvSpPr>
        <p:spPr bwMode="auto">
          <a:xfrm>
            <a:off x="8054976" y="1450148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application</a:t>
            </a:r>
          </a:p>
        </p:txBody>
      </p:sp>
      <p:sp>
        <p:nvSpPr>
          <p:cNvPr id="130" name="Text Box 26"/>
          <p:cNvSpPr txBox="1">
            <a:spLocks noChangeArrowheads="1"/>
          </p:cNvSpPr>
          <p:nvPr/>
        </p:nvSpPr>
        <p:spPr bwMode="auto">
          <a:xfrm>
            <a:off x="8062914" y="3107498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physical</a:t>
            </a:r>
          </a:p>
        </p:txBody>
      </p:sp>
      <p:sp>
        <p:nvSpPr>
          <p:cNvPr id="131" name="Text Box 26"/>
          <p:cNvSpPr txBox="1">
            <a:spLocks noChangeArrowheads="1"/>
          </p:cNvSpPr>
          <p:nvPr/>
        </p:nvSpPr>
        <p:spPr bwMode="auto">
          <a:xfrm>
            <a:off x="8029576" y="2821748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link</a:t>
            </a:r>
          </a:p>
        </p:txBody>
      </p:sp>
      <p:sp>
        <p:nvSpPr>
          <p:cNvPr id="132" name="Text Box 26"/>
          <p:cNvSpPr txBox="1">
            <a:spLocks noChangeArrowheads="1"/>
          </p:cNvSpPr>
          <p:nvPr/>
        </p:nvSpPr>
        <p:spPr bwMode="auto">
          <a:xfrm>
            <a:off x="8020051" y="2526473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network</a:t>
            </a:r>
          </a:p>
        </p:txBody>
      </p:sp>
      <p:sp>
        <p:nvSpPr>
          <p:cNvPr id="133" name="Oval 53"/>
          <p:cNvSpPr>
            <a:spLocks noChangeArrowheads="1"/>
          </p:cNvSpPr>
          <p:nvPr/>
        </p:nvSpPr>
        <p:spPr bwMode="auto">
          <a:xfrm>
            <a:off x="7975600" y="1743834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P2</a:t>
            </a:r>
          </a:p>
        </p:txBody>
      </p:sp>
      <p:sp>
        <p:nvSpPr>
          <p:cNvPr id="134" name="Freeform 54"/>
          <p:cNvSpPr>
            <a:spLocks/>
          </p:cNvSpPr>
          <p:nvPr/>
        </p:nvSpPr>
        <p:spPr bwMode="auto">
          <a:xfrm>
            <a:off x="9550401" y="1426334"/>
            <a:ext cx="504825" cy="2133600"/>
          </a:xfrm>
          <a:custGeom>
            <a:avLst/>
            <a:gdLst>
              <a:gd name="T0" fmla="*/ 2147483647 w 318"/>
              <a:gd name="T1" fmla="*/ 2147483647 h 1344"/>
              <a:gd name="T2" fmla="*/ 2147483647 w 318"/>
              <a:gd name="T3" fmla="*/ 0 h 1344"/>
              <a:gd name="T4" fmla="*/ 0 w 318"/>
              <a:gd name="T5" fmla="*/ 2147483647 h 1344"/>
              <a:gd name="T6" fmla="*/ 2147483647 w 318"/>
              <a:gd name="T7" fmla="*/ 2147483647 h 1344"/>
              <a:gd name="T8" fmla="*/ 2147483647 w 318"/>
              <a:gd name="T9" fmla="*/ 2147483647 h 1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8" h="1344">
                <a:moveTo>
                  <a:pt x="318" y="1344"/>
                </a:moveTo>
                <a:lnTo>
                  <a:pt x="12" y="0"/>
                </a:lnTo>
                <a:lnTo>
                  <a:pt x="0" y="1224"/>
                </a:lnTo>
                <a:lnTo>
                  <a:pt x="121" y="1344"/>
                </a:lnTo>
                <a:lnTo>
                  <a:pt x="318" y="1344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35" name="Group 76"/>
          <p:cNvGrpSpPr>
            <a:grpSpLocks/>
          </p:cNvGrpSpPr>
          <p:nvPr/>
        </p:nvGrpSpPr>
        <p:grpSpPr bwMode="auto">
          <a:xfrm>
            <a:off x="3348038" y="4672768"/>
            <a:ext cx="2016125" cy="657224"/>
            <a:chOff x="1084" y="3697"/>
            <a:chExt cx="1270" cy="414"/>
          </a:xfrm>
        </p:grpSpPr>
        <p:sp>
          <p:nvSpPr>
            <p:cNvPr id="136" name="Rectangle 77"/>
            <p:cNvSpPr>
              <a:spLocks noChangeArrowheads="1"/>
            </p:cNvSpPr>
            <p:nvPr/>
          </p:nvSpPr>
          <p:spPr bwMode="auto">
            <a:xfrm>
              <a:off x="1553" y="3697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137" name="Line 78"/>
            <p:cNvSpPr>
              <a:spLocks noChangeShapeType="1"/>
            </p:cNvSpPr>
            <p:nvPr/>
          </p:nvSpPr>
          <p:spPr bwMode="auto">
            <a:xfrm flipV="1">
              <a:off x="2179" y="3770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8" name="Text Box 79"/>
            <p:cNvSpPr txBox="1">
              <a:spLocks noChangeArrowheads="1"/>
            </p:cNvSpPr>
            <p:nvPr/>
          </p:nvSpPr>
          <p:spPr bwMode="auto">
            <a:xfrm>
              <a:off x="1084" y="3822"/>
              <a:ext cx="1228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85000"/>
                </a:lnSpc>
                <a:defRPr/>
              </a:pPr>
              <a:r>
                <a:rPr lang="en-US" sz="1400"/>
                <a:t>source IP,port: A,9157</a:t>
              </a:r>
            </a:p>
            <a:p>
              <a:pPr algn="r">
                <a:lnSpc>
                  <a:spcPct val="85000"/>
                </a:lnSpc>
                <a:defRPr/>
              </a:pPr>
              <a:r>
                <a:rPr lang="en-US" sz="1400"/>
                <a:t>dest IP, port: B,80</a:t>
              </a:r>
            </a:p>
          </p:txBody>
        </p:sp>
      </p:grpSp>
      <p:grpSp>
        <p:nvGrpSpPr>
          <p:cNvPr id="139" name="Group 80"/>
          <p:cNvGrpSpPr>
            <a:grpSpLocks/>
          </p:cNvGrpSpPr>
          <p:nvPr/>
        </p:nvGrpSpPr>
        <p:grpSpPr bwMode="auto">
          <a:xfrm>
            <a:off x="3190876" y="3982213"/>
            <a:ext cx="1878013" cy="657226"/>
            <a:chOff x="2741" y="3750"/>
            <a:chExt cx="1183" cy="414"/>
          </a:xfrm>
        </p:grpSpPr>
        <p:sp>
          <p:nvSpPr>
            <p:cNvPr id="140" name="Rectangle 81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141" name="Line 82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2" name="Text Box 83"/>
            <p:cNvSpPr txBox="1">
              <a:spLocks noChangeArrowheads="1"/>
            </p:cNvSpPr>
            <p:nvPr/>
          </p:nvSpPr>
          <p:spPr bwMode="auto">
            <a:xfrm>
              <a:off x="2813" y="3875"/>
              <a:ext cx="1111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85000"/>
                </a:lnSpc>
                <a:defRPr/>
              </a:pPr>
              <a:r>
                <a:rPr lang="en-US" sz="1400"/>
                <a:t>source IP,port: B,80</a:t>
              </a:r>
            </a:p>
            <a:p>
              <a:pPr algn="l">
                <a:lnSpc>
                  <a:spcPct val="85000"/>
                </a:lnSpc>
                <a:defRPr/>
              </a:pPr>
              <a:r>
                <a:rPr lang="en-US" sz="1400"/>
                <a:t>dest IP,port: A,9157</a:t>
              </a:r>
            </a:p>
          </p:txBody>
        </p:sp>
      </p:grpSp>
      <p:sp>
        <p:nvSpPr>
          <p:cNvPr id="143" name="Text Box 93"/>
          <p:cNvSpPr txBox="1">
            <a:spLocks noChangeArrowheads="1"/>
          </p:cNvSpPr>
          <p:nvPr/>
        </p:nvSpPr>
        <p:spPr bwMode="auto">
          <a:xfrm flipH="1">
            <a:off x="1612901" y="4207635"/>
            <a:ext cx="1147763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en-US" sz="1800">
                <a:latin typeface="Gill Sans MT" charset="0"/>
              </a:rPr>
              <a:t>host: IP address A</a:t>
            </a:r>
          </a:p>
        </p:txBody>
      </p:sp>
      <p:sp>
        <p:nvSpPr>
          <p:cNvPr id="144" name="Text Box 94"/>
          <p:cNvSpPr txBox="1">
            <a:spLocks noChangeArrowheads="1"/>
          </p:cNvSpPr>
          <p:nvPr/>
        </p:nvSpPr>
        <p:spPr bwMode="auto">
          <a:xfrm flipH="1">
            <a:off x="9369426" y="4104448"/>
            <a:ext cx="1147763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en-US" sz="1800">
                <a:latin typeface="Gill Sans MT" charset="0"/>
              </a:rPr>
              <a:t>host: IP address C</a:t>
            </a:r>
          </a:p>
        </p:txBody>
      </p:sp>
      <p:sp>
        <p:nvSpPr>
          <p:cNvPr id="145" name="Line 96"/>
          <p:cNvSpPr>
            <a:spLocks noChangeShapeType="1"/>
          </p:cNvSpPr>
          <p:nvPr/>
        </p:nvSpPr>
        <p:spPr bwMode="auto">
          <a:xfrm>
            <a:off x="4878388" y="2934459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6" name="Line 97"/>
          <p:cNvSpPr>
            <a:spLocks noChangeShapeType="1"/>
          </p:cNvSpPr>
          <p:nvPr/>
        </p:nvSpPr>
        <p:spPr bwMode="auto">
          <a:xfrm>
            <a:off x="4894263" y="2632834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7" name="Text Box 26"/>
          <p:cNvSpPr txBox="1">
            <a:spLocks noChangeArrowheads="1"/>
          </p:cNvSpPr>
          <p:nvPr/>
        </p:nvSpPr>
        <p:spPr bwMode="auto">
          <a:xfrm>
            <a:off x="5281614" y="2297873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network</a:t>
            </a:r>
          </a:p>
        </p:txBody>
      </p:sp>
      <p:sp>
        <p:nvSpPr>
          <p:cNvPr id="148" name="Line 99"/>
          <p:cNvSpPr>
            <a:spLocks noChangeShapeType="1"/>
          </p:cNvSpPr>
          <p:nvPr/>
        </p:nvSpPr>
        <p:spPr bwMode="auto">
          <a:xfrm>
            <a:off x="4897438" y="2310572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9" name="Line 100"/>
          <p:cNvSpPr>
            <a:spLocks noChangeShapeType="1"/>
          </p:cNvSpPr>
          <p:nvPr/>
        </p:nvSpPr>
        <p:spPr bwMode="auto">
          <a:xfrm>
            <a:off x="4900613" y="1988309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50" name="Group 101"/>
          <p:cNvGrpSpPr>
            <a:grpSpLocks/>
          </p:cNvGrpSpPr>
          <p:nvPr/>
        </p:nvGrpSpPr>
        <p:grpSpPr bwMode="auto">
          <a:xfrm>
            <a:off x="5076826" y="1850197"/>
            <a:ext cx="473075" cy="228600"/>
            <a:chOff x="1287" y="2524"/>
            <a:chExt cx="260" cy="100"/>
          </a:xfrm>
        </p:grpSpPr>
        <p:sp>
          <p:nvSpPr>
            <p:cNvPr id="151" name="Rectangle 102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152" name="Rectangle 103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153" name="Rectangle 104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154" name="Rectangle 105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MS PGothic" pitchFamily="34" charset="-128"/>
              </a:endParaRPr>
            </a:p>
          </p:txBody>
        </p:sp>
      </p:grpSp>
      <p:sp>
        <p:nvSpPr>
          <p:cNvPr id="155" name="Oval 106"/>
          <p:cNvSpPr>
            <a:spLocks noChangeArrowheads="1"/>
          </p:cNvSpPr>
          <p:nvPr/>
        </p:nvSpPr>
        <p:spPr bwMode="auto">
          <a:xfrm>
            <a:off x="6388100" y="1521584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P6</a:t>
            </a:r>
          </a:p>
        </p:txBody>
      </p:sp>
      <p:sp>
        <p:nvSpPr>
          <p:cNvPr id="156" name="Oval 112"/>
          <p:cNvSpPr>
            <a:spLocks noChangeArrowheads="1"/>
          </p:cNvSpPr>
          <p:nvPr/>
        </p:nvSpPr>
        <p:spPr bwMode="auto">
          <a:xfrm>
            <a:off x="5716589" y="1519997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P5</a:t>
            </a:r>
          </a:p>
        </p:txBody>
      </p:sp>
      <p:grpSp>
        <p:nvGrpSpPr>
          <p:cNvPr id="157" name="Group 118"/>
          <p:cNvGrpSpPr>
            <a:grpSpLocks/>
          </p:cNvGrpSpPr>
          <p:nvPr/>
        </p:nvGrpSpPr>
        <p:grpSpPr bwMode="auto">
          <a:xfrm>
            <a:off x="5781676" y="1854959"/>
            <a:ext cx="473075" cy="228600"/>
            <a:chOff x="1287" y="2524"/>
            <a:chExt cx="260" cy="100"/>
          </a:xfrm>
        </p:grpSpPr>
        <p:sp>
          <p:nvSpPr>
            <p:cNvPr id="158" name="Rectangle 119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159" name="Rectangle 120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160" name="Rectangle 121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161" name="Rectangle 122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MS PGothic" pitchFamily="34" charset="-128"/>
              </a:endParaRPr>
            </a:p>
          </p:txBody>
        </p:sp>
      </p:grpSp>
      <p:grpSp>
        <p:nvGrpSpPr>
          <p:cNvPr id="162" name="Group 123"/>
          <p:cNvGrpSpPr>
            <a:grpSpLocks/>
          </p:cNvGrpSpPr>
          <p:nvPr/>
        </p:nvGrpSpPr>
        <p:grpSpPr bwMode="auto">
          <a:xfrm>
            <a:off x="6453189" y="1859722"/>
            <a:ext cx="473075" cy="228600"/>
            <a:chOff x="1287" y="2524"/>
            <a:chExt cx="260" cy="100"/>
          </a:xfrm>
        </p:grpSpPr>
        <p:sp>
          <p:nvSpPr>
            <p:cNvPr id="163" name="Rectangle 124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164" name="Rectangle 125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165" name="Rectangle 126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166" name="Rectangle 127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MS PGothic" pitchFamily="34" charset="-128"/>
              </a:endParaRPr>
            </a:p>
          </p:txBody>
        </p:sp>
      </p:grpSp>
      <p:sp>
        <p:nvSpPr>
          <p:cNvPr id="167" name="Line 133"/>
          <p:cNvSpPr>
            <a:spLocks noChangeShapeType="1"/>
          </p:cNvSpPr>
          <p:nvPr/>
        </p:nvSpPr>
        <p:spPr bwMode="auto">
          <a:xfrm>
            <a:off x="7886700" y="3150359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8" name="Line 134"/>
          <p:cNvSpPr>
            <a:spLocks noChangeShapeType="1"/>
          </p:cNvSpPr>
          <p:nvPr/>
        </p:nvSpPr>
        <p:spPr bwMode="auto">
          <a:xfrm>
            <a:off x="7877175" y="2855084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9" name="Line 135"/>
          <p:cNvSpPr>
            <a:spLocks noChangeShapeType="1"/>
          </p:cNvSpPr>
          <p:nvPr/>
        </p:nvSpPr>
        <p:spPr bwMode="auto">
          <a:xfrm>
            <a:off x="7877175" y="2559809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0" name="Line 136"/>
          <p:cNvSpPr>
            <a:spLocks noChangeShapeType="1"/>
          </p:cNvSpPr>
          <p:nvPr/>
        </p:nvSpPr>
        <p:spPr bwMode="auto">
          <a:xfrm>
            <a:off x="7877175" y="2255009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71" name="Group 128"/>
          <p:cNvGrpSpPr>
            <a:grpSpLocks/>
          </p:cNvGrpSpPr>
          <p:nvPr/>
        </p:nvGrpSpPr>
        <p:grpSpPr bwMode="auto">
          <a:xfrm>
            <a:off x="8029576" y="2081972"/>
            <a:ext cx="473075" cy="228600"/>
            <a:chOff x="1287" y="2524"/>
            <a:chExt cx="260" cy="100"/>
          </a:xfrm>
        </p:grpSpPr>
        <p:sp>
          <p:nvSpPr>
            <p:cNvPr id="172" name="Rectangle 129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173" name="Rectangle 130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174" name="Rectangle 131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175" name="Rectangle 132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MS PGothic" pitchFamily="34" charset="-128"/>
              </a:endParaRPr>
            </a:p>
          </p:txBody>
        </p:sp>
      </p:grpSp>
      <p:grpSp>
        <p:nvGrpSpPr>
          <p:cNvPr id="176" name="Group 137"/>
          <p:cNvGrpSpPr>
            <a:grpSpLocks/>
          </p:cNvGrpSpPr>
          <p:nvPr/>
        </p:nvGrpSpPr>
        <p:grpSpPr bwMode="auto">
          <a:xfrm>
            <a:off x="8824914" y="2072447"/>
            <a:ext cx="473075" cy="228600"/>
            <a:chOff x="1287" y="2524"/>
            <a:chExt cx="260" cy="100"/>
          </a:xfrm>
        </p:grpSpPr>
        <p:sp>
          <p:nvSpPr>
            <p:cNvPr id="177" name="Rectangle 138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178" name="Rectangle 139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179" name="Rectangle 140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180" name="Rectangle 141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MS PGothic" pitchFamily="34" charset="-128"/>
              </a:endParaRPr>
            </a:p>
          </p:txBody>
        </p:sp>
      </p:grpSp>
      <p:sp>
        <p:nvSpPr>
          <p:cNvPr id="181" name="Oval 143"/>
          <p:cNvSpPr>
            <a:spLocks noChangeArrowheads="1"/>
          </p:cNvSpPr>
          <p:nvPr/>
        </p:nvSpPr>
        <p:spPr bwMode="auto">
          <a:xfrm>
            <a:off x="8766175" y="1739072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P3</a:t>
            </a:r>
          </a:p>
        </p:txBody>
      </p:sp>
      <p:sp>
        <p:nvSpPr>
          <p:cNvPr id="182" name="Freeform 144"/>
          <p:cNvSpPr>
            <a:spLocks/>
          </p:cNvSpPr>
          <p:nvPr/>
        </p:nvSpPr>
        <p:spPr bwMode="auto">
          <a:xfrm>
            <a:off x="3017839" y="1942273"/>
            <a:ext cx="2695575" cy="2695575"/>
          </a:xfrm>
          <a:custGeom>
            <a:avLst/>
            <a:gdLst>
              <a:gd name="T0" fmla="*/ 0 w 1698"/>
              <a:gd name="T1" fmla="*/ 2147483647 h 1698"/>
              <a:gd name="T2" fmla="*/ 0 w 1698"/>
              <a:gd name="T3" fmla="*/ 2147483647 h 1698"/>
              <a:gd name="T4" fmla="*/ 2147483647 w 1698"/>
              <a:gd name="T5" fmla="*/ 2147483647 h 1698"/>
              <a:gd name="T6" fmla="*/ 2147483647 w 1698"/>
              <a:gd name="T7" fmla="*/ 2147483647 h 1698"/>
              <a:gd name="T8" fmla="*/ 2147483647 w 1698"/>
              <a:gd name="T9" fmla="*/ 0 h 16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98" h="1698">
                <a:moveTo>
                  <a:pt x="0" y="131"/>
                </a:moveTo>
                <a:lnTo>
                  <a:pt x="0" y="1698"/>
                </a:lnTo>
                <a:lnTo>
                  <a:pt x="1698" y="1690"/>
                </a:lnTo>
                <a:lnTo>
                  <a:pt x="1691" y="148"/>
                </a:lnTo>
                <a:lnTo>
                  <a:pt x="1443" y="0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3" name="Freeform 145"/>
          <p:cNvSpPr>
            <a:spLocks/>
          </p:cNvSpPr>
          <p:nvPr/>
        </p:nvSpPr>
        <p:spPr bwMode="auto">
          <a:xfrm>
            <a:off x="6003926" y="1974023"/>
            <a:ext cx="3089275" cy="3252787"/>
          </a:xfrm>
          <a:custGeom>
            <a:avLst/>
            <a:gdLst>
              <a:gd name="T0" fmla="*/ 0 w 1946"/>
              <a:gd name="T1" fmla="*/ 0 h 1801"/>
              <a:gd name="T2" fmla="*/ 0 w 1946"/>
              <a:gd name="T3" fmla="*/ 2147483647 h 1801"/>
              <a:gd name="T4" fmla="*/ 2147483647 w 1946"/>
              <a:gd name="T5" fmla="*/ 2147483647 h 1801"/>
              <a:gd name="T6" fmla="*/ 2147483647 w 1946"/>
              <a:gd name="T7" fmla="*/ 2147483647 h 180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46" h="1801">
                <a:moveTo>
                  <a:pt x="0" y="0"/>
                </a:moveTo>
                <a:lnTo>
                  <a:pt x="0" y="1801"/>
                </a:lnTo>
                <a:lnTo>
                  <a:pt x="1946" y="1794"/>
                </a:lnTo>
                <a:lnTo>
                  <a:pt x="1925" y="132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4" name="Freeform 146"/>
          <p:cNvSpPr>
            <a:spLocks/>
          </p:cNvSpPr>
          <p:nvPr/>
        </p:nvSpPr>
        <p:spPr bwMode="auto">
          <a:xfrm>
            <a:off x="6662739" y="1962909"/>
            <a:ext cx="1609725" cy="2465388"/>
          </a:xfrm>
          <a:custGeom>
            <a:avLst/>
            <a:gdLst>
              <a:gd name="T0" fmla="*/ 0 w 1014"/>
              <a:gd name="T1" fmla="*/ 0 h 1480"/>
              <a:gd name="T2" fmla="*/ 0 w 1014"/>
              <a:gd name="T3" fmla="*/ 2147483647 h 1480"/>
              <a:gd name="T4" fmla="*/ 2147483647 w 1014"/>
              <a:gd name="T5" fmla="*/ 2147483647 h 1480"/>
              <a:gd name="T6" fmla="*/ 2147483647 w 1014"/>
              <a:gd name="T7" fmla="*/ 2147483647 h 14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14" h="1480">
                <a:moveTo>
                  <a:pt x="0" y="0"/>
                </a:moveTo>
                <a:lnTo>
                  <a:pt x="0" y="1480"/>
                </a:lnTo>
                <a:lnTo>
                  <a:pt x="1014" y="1480"/>
                </a:lnTo>
                <a:lnTo>
                  <a:pt x="1014" y="146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85" name="Group 147"/>
          <p:cNvGrpSpPr>
            <a:grpSpLocks/>
          </p:cNvGrpSpPr>
          <p:nvPr/>
        </p:nvGrpSpPr>
        <p:grpSpPr bwMode="auto">
          <a:xfrm>
            <a:off x="6761164" y="4186993"/>
            <a:ext cx="2063750" cy="657224"/>
            <a:chOff x="2741" y="3750"/>
            <a:chExt cx="1300" cy="414"/>
          </a:xfrm>
        </p:grpSpPr>
        <p:sp>
          <p:nvSpPr>
            <p:cNvPr id="186" name="Rectangle 148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187" name="Line 149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8" name="Text Box 150"/>
            <p:cNvSpPr txBox="1">
              <a:spLocks noChangeArrowheads="1"/>
            </p:cNvSpPr>
            <p:nvPr/>
          </p:nvSpPr>
          <p:spPr bwMode="auto">
            <a:xfrm>
              <a:off x="2813" y="3875"/>
              <a:ext cx="1228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85000"/>
                </a:lnSpc>
                <a:defRPr/>
              </a:pPr>
              <a:r>
                <a:rPr lang="en-US" sz="1400"/>
                <a:t>source IP,port: C,5775</a:t>
              </a:r>
            </a:p>
            <a:p>
              <a:pPr algn="l">
                <a:lnSpc>
                  <a:spcPct val="85000"/>
                </a:lnSpc>
                <a:defRPr/>
              </a:pPr>
              <a:r>
                <a:rPr lang="en-US" sz="1400"/>
                <a:t>dest IP,port: B,80</a:t>
              </a:r>
            </a:p>
          </p:txBody>
        </p:sp>
      </p:grpSp>
      <p:grpSp>
        <p:nvGrpSpPr>
          <p:cNvPr id="189" name="Group 151"/>
          <p:cNvGrpSpPr>
            <a:grpSpLocks/>
          </p:cNvGrpSpPr>
          <p:nvPr/>
        </p:nvGrpSpPr>
        <p:grpSpPr bwMode="auto">
          <a:xfrm>
            <a:off x="6831013" y="4975984"/>
            <a:ext cx="2063750" cy="661988"/>
            <a:chOff x="2741" y="3750"/>
            <a:chExt cx="1300" cy="417"/>
          </a:xfrm>
        </p:grpSpPr>
        <p:sp>
          <p:nvSpPr>
            <p:cNvPr id="190" name="Rectangle 152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191" name="Line 153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2" name="Text Box 154"/>
            <p:cNvSpPr txBox="1">
              <a:spLocks noChangeArrowheads="1"/>
            </p:cNvSpPr>
            <p:nvPr/>
          </p:nvSpPr>
          <p:spPr bwMode="auto">
            <a:xfrm>
              <a:off x="2813" y="3875"/>
              <a:ext cx="1228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85000"/>
                </a:lnSpc>
                <a:defRPr/>
              </a:pPr>
              <a:r>
                <a:rPr lang="en-US" sz="1400" dirty="0"/>
                <a:t>source </a:t>
              </a:r>
              <a:r>
                <a:rPr lang="en-US" sz="1400" dirty="0" err="1"/>
                <a:t>IP,port</a:t>
              </a:r>
              <a:r>
                <a:rPr lang="en-US" sz="1400" dirty="0"/>
                <a:t>: C,9157</a:t>
              </a:r>
            </a:p>
            <a:p>
              <a:pPr algn="l">
                <a:lnSpc>
                  <a:spcPct val="85000"/>
                </a:lnSpc>
                <a:defRPr/>
              </a:pPr>
              <a:r>
                <a:rPr lang="en-US" sz="1400" dirty="0" err="1"/>
                <a:t>dest</a:t>
              </a:r>
              <a:r>
                <a:rPr lang="en-US" sz="1400" dirty="0"/>
                <a:t> </a:t>
              </a:r>
              <a:r>
                <a:rPr lang="en-US" sz="1400" dirty="0" err="1"/>
                <a:t>IP,port</a:t>
              </a:r>
              <a:r>
                <a:rPr lang="en-US" sz="1400" dirty="0"/>
                <a:t>: B,80</a:t>
              </a:r>
            </a:p>
          </p:txBody>
        </p:sp>
      </p:grpSp>
      <p:sp>
        <p:nvSpPr>
          <p:cNvPr id="193" name="Text Box 155"/>
          <p:cNvSpPr txBox="1">
            <a:spLocks noChangeArrowheads="1"/>
          </p:cNvSpPr>
          <p:nvPr/>
        </p:nvSpPr>
        <p:spPr bwMode="auto">
          <a:xfrm>
            <a:off x="2032000" y="5583998"/>
            <a:ext cx="485933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CC0000"/>
                </a:solidFill>
              </a:rPr>
              <a:t>three segments, all destined to IP address: B,</a:t>
            </a:r>
          </a:p>
          <a:p>
            <a:pPr>
              <a:defRPr/>
            </a:pPr>
            <a:r>
              <a:rPr lang="en-US">
                <a:solidFill>
                  <a:srgbClr val="CC0000"/>
                </a:solidFill>
              </a:rPr>
              <a:t> dest port: 80 are demultiplexed to </a:t>
            </a:r>
            <a:r>
              <a:rPr lang="en-US" i="1">
                <a:solidFill>
                  <a:srgbClr val="CC0000"/>
                </a:solidFill>
              </a:rPr>
              <a:t>different </a:t>
            </a:r>
            <a:r>
              <a:rPr lang="en-US">
                <a:solidFill>
                  <a:srgbClr val="CC0000"/>
                </a:solidFill>
              </a:rPr>
              <a:t>sockets</a:t>
            </a:r>
          </a:p>
        </p:txBody>
      </p:sp>
      <p:sp>
        <p:nvSpPr>
          <p:cNvPr id="194" name="Line 156"/>
          <p:cNvSpPr>
            <a:spLocks noChangeShapeType="1"/>
          </p:cNvSpPr>
          <p:nvPr/>
        </p:nvSpPr>
        <p:spPr bwMode="auto">
          <a:xfrm>
            <a:off x="5026025" y="5272847"/>
            <a:ext cx="28575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5" name="Line 157"/>
          <p:cNvSpPr>
            <a:spLocks noChangeShapeType="1"/>
          </p:cNvSpPr>
          <p:nvPr/>
        </p:nvSpPr>
        <p:spPr bwMode="auto">
          <a:xfrm>
            <a:off x="8094663" y="4795009"/>
            <a:ext cx="28575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6" name="Line 158"/>
          <p:cNvSpPr>
            <a:spLocks noChangeShapeType="1"/>
          </p:cNvSpPr>
          <p:nvPr/>
        </p:nvSpPr>
        <p:spPr bwMode="auto">
          <a:xfrm>
            <a:off x="8170863" y="5588759"/>
            <a:ext cx="28575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7" name="Text Box 160"/>
          <p:cNvSpPr txBox="1">
            <a:spLocks noChangeArrowheads="1"/>
          </p:cNvSpPr>
          <p:nvPr/>
        </p:nvSpPr>
        <p:spPr bwMode="auto">
          <a:xfrm flipH="1">
            <a:off x="6570663" y="3204335"/>
            <a:ext cx="1147762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en-US" sz="1800">
                <a:latin typeface="Gill Sans MT" charset="0"/>
              </a:rPr>
              <a:t>server: IP address B</a:t>
            </a:r>
          </a:p>
        </p:txBody>
      </p:sp>
      <p:grpSp>
        <p:nvGrpSpPr>
          <p:cNvPr id="198" name="Group 161"/>
          <p:cNvGrpSpPr>
            <a:grpSpLocks/>
          </p:cNvGrpSpPr>
          <p:nvPr/>
        </p:nvGrpSpPr>
        <p:grpSpPr bwMode="auto">
          <a:xfrm>
            <a:off x="4344989" y="2694747"/>
            <a:ext cx="358775" cy="704850"/>
            <a:chOff x="4140" y="429"/>
            <a:chExt cx="1425" cy="2396"/>
          </a:xfrm>
        </p:grpSpPr>
        <p:sp>
          <p:nvSpPr>
            <p:cNvPr id="199" name="Freeform 162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4 w 354"/>
                <a:gd name="T1" fmla="*/ 0 h 2742"/>
                <a:gd name="T2" fmla="*/ 74 w 354"/>
                <a:gd name="T3" fmla="*/ 95 h 2742"/>
                <a:gd name="T4" fmla="*/ 73 w 354"/>
                <a:gd name="T5" fmla="*/ 734 h 2742"/>
                <a:gd name="T6" fmla="*/ 0 w 354"/>
                <a:gd name="T7" fmla="*/ 768 h 2742"/>
                <a:gd name="T8" fmla="*/ 1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0" name="Rectangle 163"/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201" name="Freeform 164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45 w 211"/>
                <a:gd name="T3" fmla="*/ 61 h 2537"/>
                <a:gd name="T4" fmla="*/ 2 w 211"/>
                <a:gd name="T5" fmla="*/ 69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2" name="Freeform 165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70 w 328"/>
                <a:gd name="T3" fmla="*/ 36 h 226"/>
                <a:gd name="T4" fmla="*/ 70 w 328"/>
                <a:gd name="T5" fmla="*/ 64 h 226"/>
                <a:gd name="T6" fmla="*/ 0 w 328"/>
                <a:gd name="T7" fmla="*/ 2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Rectangle 166"/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MS PGothic" pitchFamily="34" charset="-128"/>
              </a:endParaRPr>
            </a:p>
          </p:txBody>
        </p:sp>
        <p:grpSp>
          <p:nvGrpSpPr>
            <p:cNvPr id="204" name="Group 167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29" name="AutoShape 168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30" name="AutoShape 169"/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205" name="Rectangle 170"/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MS PGothic" pitchFamily="34" charset="-128"/>
              </a:endParaRPr>
            </a:p>
          </p:txBody>
        </p:sp>
        <p:grpSp>
          <p:nvGrpSpPr>
            <p:cNvPr id="206" name="Group 171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27" name="AutoShape 172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5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28" name="AutoShape 173"/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207" name="Rectangle 174"/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208" name="Rectangle 175"/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MS PGothic" pitchFamily="34" charset="-128"/>
              </a:endParaRPr>
            </a:p>
          </p:txBody>
        </p:sp>
        <p:grpSp>
          <p:nvGrpSpPr>
            <p:cNvPr id="209" name="Group 176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25" name="AutoShape 177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26" name="AutoShape 178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210" name="Freeform 179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70 w 328"/>
                <a:gd name="T3" fmla="*/ 35 h 226"/>
                <a:gd name="T4" fmla="*/ 70 w 328"/>
                <a:gd name="T5" fmla="*/ 62 h 226"/>
                <a:gd name="T6" fmla="*/ 0 w 328"/>
                <a:gd name="T7" fmla="*/ 2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11" name="Group 180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23" name="AutoShape 181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24" name="AutoShape 182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212" name="Rectangle 183"/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213" name="Freeform 184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62 w 296"/>
                <a:gd name="T3" fmla="*/ 39 h 256"/>
                <a:gd name="T4" fmla="*/ 62 w 296"/>
                <a:gd name="T5" fmla="*/ 71 h 256"/>
                <a:gd name="T6" fmla="*/ 0 w 296"/>
                <a:gd name="T7" fmla="*/ 2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4" name="Freeform 185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65 w 304"/>
                <a:gd name="T3" fmla="*/ 46 h 288"/>
                <a:gd name="T4" fmla="*/ 61 w 304"/>
                <a:gd name="T5" fmla="*/ 81 h 288"/>
                <a:gd name="T6" fmla="*/ 2 w 304"/>
                <a:gd name="T7" fmla="*/ 35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" name="Oval 186"/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216" name="Freeform 187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0 h 240"/>
                <a:gd name="T2" fmla="*/ 2 w 306"/>
                <a:gd name="T3" fmla="*/ 68 h 240"/>
                <a:gd name="T4" fmla="*/ 65 w 306"/>
                <a:gd name="T5" fmla="*/ 31 h 240"/>
                <a:gd name="T6" fmla="*/ 62 w 306"/>
                <a:gd name="T7" fmla="*/ 0 h 240"/>
                <a:gd name="T8" fmla="*/ 0 w 306"/>
                <a:gd name="T9" fmla="*/ 3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" name="AutoShape 188"/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218" name="AutoShape 189"/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219" name="Oval 190"/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220" name="Oval 191"/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solidFill>
                  <a:srgbClr val="FF0000"/>
                </a:solidFill>
                <a:latin typeface="Arial" pitchFamily="34" charset="0"/>
                <a:ea typeface="MS PGothic" pitchFamily="34" charset="-128"/>
                <a:cs typeface="Arial" pitchFamily="34" charset="0"/>
              </a:endParaRPr>
            </a:p>
          </p:txBody>
        </p:sp>
        <p:sp>
          <p:nvSpPr>
            <p:cNvPr id="221" name="Oval 192"/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222" name="Rectangle 193"/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MS PGothic" pitchFamily="34" charset="-128"/>
              </a:endParaRPr>
            </a:p>
          </p:txBody>
        </p:sp>
      </p:grpSp>
      <p:grpSp>
        <p:nvGrpSpPr>
          <p:cNvPr id="231" name="Group 194"/>
          <p:cNvGrpSpPr>
            <a:grpSpLocks/>
          </p:cNvGrpSpPr>
          <p:nvPr/>
        </p:nvGrpSpPr>
        <p:grpSpPr bwMode="auto">
          <a:xfrm>
            <a:off x="1479550" y="3115435"/>
            <a:ext cx="711200" cy="669925"/>
            <a:chOff x="-44" y="1473"/>
            <a:chExt cx="981" cy="1105"/>
          </a:xfrm>
        </p:grpSpPr>
        <p:pic>
          <p:nvPicPr>
            <p:cNvPr id="232" name="Picture 19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3" name="Freeform 19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326 w 356"/>
                <a:gd name="T3" fmla="*/ 131 h 368"/>
                <a:gd name="T4" fmla="*/ 2759 w 356"/>
                <a:gd name="T5" fmla="*/ 2736 h 368"/>
                <a:gd name="T6" fmla="*/ 608 w 356"/>
                <a:gd name="T7" fmla="*/ 3422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34" name="Group 197"/>
          <p:cNvGrpSpPr>
            <a:grpSpLocks/>
          </p:cNvGrpSpPr>
          <p:nvPr/>
        </p:nvGrpSpPr>
        <p:grpSpPr bwMode="auto">
          <a:xfrm flipH="1">
            <a:off x="9782175" y="3031298"/>
            <a:ext cx="711200" cy="669925"/>
            <a:chOff x="-44" y="1473"/>
            <a:chExt cx="981" cy="1105"/>
          </a:xfrm>
        </p:grpSpPr>
        <p:pic>
          <p:nvPicPr>
            <p:cNvPr id="235" name="Picture 198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6" name="Freeform 19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326 w 356"/>
                <a:gd name="T3" fmla="*/ 131 h 368"/>
                <a:gd name="T4" fmla="*/ 2759 w 356"/>
                <a:gd name="T5" fmla="*/ 2736 h 368"/>
                <a:gd name="T6" fmla="*/ 608 w 356"/>
                <a:gd name="T7" fmla="*/ 3422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32183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0"/>
      <p:bldP spid="194" grpId="0" animBg="1"/>
      <p:bldP spid="195" grpId="0" animBg="1"/>
      <p:bldP spid="19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itle 9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Connection-oriented </a:t>
            </a:r>
            <a:r>
              <a:rPr lang="en-US" dirty="0" err="1"/>
              <a:t>demux</a:t>
            </a:r>
            <a:r>
              <a:rPr lang="en-US" dirty="0"/>
              <a:t> (cont.)</a:t>
            </a:r>
          </a:p>
        </p:txBody>
      </p:sp>
      <p:sp>
        <p:nvSpPr>
          <p:cNvPr id="96" name="Date Placeholder 9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1BE40D-1E40-4201-9B2F-8C8F130D93C0}" type="datetime1">
              <a:rPr lang="en-US" smtClean="0"/>
              <a:t>8/1/2022</a:t>
            </a:fld>
            <a:endParaRPr lang="en-US"/>
          </a:p>
        </p:txBody>
      </p:sp>
      <p:sp>
        <p:nvSpPr>
          <p:cNvPr id="97" name="Slide Number Placeholder 9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1A2993-66D0-4D4C-A934-F1D0C5866DE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237" name="Freeform 4"/>
          <p:cNvSpPr>
            <a:spLocks/>
          </p:cNvSpPr>
          <p:nvPr/>
        </p:nvSpPr>
        <p:spPr bwMode="auto">
          <a:xfrm>
            <a:off x="4354513" y="1754188"/>
            <a:ext cx="552450" cy="20828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8" name="Freeform 5"/>
          <p:cNvSpPr>
            <a:spLocks/>
          </p:cNvSpPr>
          <p:nvPr/>
        </p:nvSpPr>
        <p:spPr bwMode="auto">
          <a:xfrm>
            <a:off x="1962151" y="1933576"/>
            <a:ext cx="460375" cy="2193925"/>
          </a:xfrm>
          <a:custGeom>
            <a:avLst/>
            <a:gdLst>
              <a:gd name="T0" fmla="*/ 2147483647 w 290"/>
              <a:gd name="T1" fmla="*/ 2147483647 h 1382"/>
              <a:gd name="T2" fmla="*/ 0 w 290"/>
              <a:gd name="T3" fmla="*/ 2147483647 h 1382"/>
              <a:gd name="T4" fmla="*/ 2147483647 w 290"/>
              <a:gd name="T5" fmla="*/ 0 h 1382"/>
              <a:gd name="T6" fmla="*/ 2147483647 w 290"/>
              <a:gd name="T7" fmla="*/ 2147483647 h 1382"/>
              <a:gd name="T8" fmla="*/ 2147483647 w 290"/>
              <a:gd name="T9" fmla="*/ 2147483647 h 1382"/>
              <a:gd name="T10" fmla="*/ 2147483647 w 290"/>
              <a:gd name="T11" fmla="*/ 2147483647 h 138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0" h="1382">
                <a:moveTo>
                  <a:pt x="15" y="1382"/>
                </a:moveTo>
                <a:lnTo>
                  <a:pt x="0" y="1360"/>
                </a:lnTo>
                <a:lnTo>
                  <a:pt x="290" y="0"/>
                </a:lnTo>
                <a:lnTo>
                  <a:pt x="284" y="1258"/>
                </a:lnTo>
                <a:lnTo>
                  <a:pt x="182" y="1382"/>
                </a:lnTo>
                <a:lnTo>
                  <a:pt x="15" y="1382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9" name="Rectangle 23"/>
          <p:cNvSpPr>
            <a:spLocks noChangeArrowheads="1"/>
          </p:cNvSpPr>
          <p:nvPr/>
        </p:nvSpPr>
        <p:spPr bwMode="auto">
          <a:xfrm>
            <a:off x="2457450" y="1911350"/>
            <a:ext cx="1296988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9pPr>
          </a:lstStyle>
          <a:p>
            <a:pPr algn="l"/>
            <a:endParaRPr lang="en-US" altLang="en-US" sz="2400">
              <a:latin typeface="Times New Roman" charset="0"/>
            </a:endParaRPr>
          </a:p>
        </p:txBody>
      </p:sp>
      <p:sp>
        <p:nvSpPr>
          <p:cNvPr id="240" name="Rectangle 24"/>
          <p:cNvSpPr>
            <a:spLocks noChangeArrowheads="1"/>
          </p:cNvSpPr>
          <p:nvPr/>
        </p:nvSpPr>
        <p:spPr bwMode="auto">
          <a:xfrm>
            <a:off x="2419351" y="1965326"/>
            <a:ext cx="12731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9pPr>
          </a:lstStyle>
          <a:p>
            <a:pPr algn="l"/>
            <a:endParaRPr lang="en-US" altLang="en-US" sz="2400">
              <a:latin typeface="Times New Roman" charset="0"/>
            </a:endParaRPr>
          </a:p>
        </p:txBody>
      </p:sp>
      <p:sp>
        <p:nvSpPr>
          <p:cNvPr id="241" name="Line 25"/>
          <p:cNvSpPr>
            <a:spLocks noChangeShapeType="1"/>
          </p:cNvSpPr>
          <p:nvPr/>
        </p:nvSpPr>
        <p:spPr bwMode="auto">
          <a:xfrm>
            <a:off x="2428875" y="2725739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" name="Text Box 26"/>
          <p:cNvSpPr txBox="1">
            <a:spLocks noChangeArrowheads="1"/>
          </p:cNvSpPr>
          <p:nvPr/>
        </p:nvSpPr>
        <p:spPr bwMode="auto">
          <a:xfrm>
            <a:off x="2386014" y="2708276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transport</a:t>
            </a:r>
          </a:p>
        </p:txBody>
      </p:sp>
      <p:sp>
        <p:nvSpPr>
          <p:cNvPr id="243" name="Line 27"/>
          <p:cNvSpPr>
            <a:spLocks noChangeShapeType="1"/>
          </p:cNvSpPr>
          <p:nvPr/>
        </p:nvSpPr>
        <p:spPr bwMode="auto">
          <a:xfrm>
            <a:off x="2436813" y="3046414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4" name="Line 28"/>
          <p:cNvSpPr>
            <a:spLocks noChangeShapeType="1"/>
          </p:cNvSpPr>
          <p:nvPr/>
        </p:nvSpPr>
        <p:spPr bwMode="auto">
          <a:xfrm>
            <a:off x="2422525" y="3355976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" name="Line 29"/>
          <p:cNvSpPr>
            <a:spLocks noChangeShapeType="1"/>
          </p:cNvSpPr>
          <p:nvPr/>
        </p:nvSpPr>
        <p:spPr bwMode="auto">
          <a:xfrm>
            <a:off x="2422525" y="3641726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" name="Text Box 26"/>
          <p:cNvSpPr txBox="1">
            <a:spLocks noChangeArrowheads="1"/>
          </p:cNvSpPr>
          <p:nvPr/>
        </p:nvSpPr>
        <p:spPr bwMode="auto">
          <a:xfrm>
            <a:off x="2420939" y="1955801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application</a:t>
            </a:r>
          </a:p>
        </p:txBody>
      </p:sp>
      <p:sp>
        <p:nvSpPr>
          <p:cNvPr id="247" name="Text Box 26"/>
          <p:cNvSpPr txBox="1">
            <a:spLocks noChangeArrowheads="1"/>
          </p:cNvSpPr>
          <p:nvPr/>
        </p:nvSpPr>
        <p:spPr bwMode="auto">
          <a:xfrm>
            <a:off x="2376489" y="3613151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physical</a:t>
            </a:r>
          </a:p>
        </p:txBody>
      </p:sp>
      <p:sp>
        <p:nvSpPr>
          <p:cNvPr id="248" name="Text Box 26"/>
          <p:cNvSpPr txBox="1">
            <a:spLocks noChangeArrowheads="1"/>
          </p:cNvSpPr>
          <p:nvPr/>
        </p:nvSpPr>
        <p:spPr bwMode="auto">
          <a:xfrm>
            <a:off x="2395539" y="3327401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link</a:t>
            </a:r>
          </a:p>
        </p:txBody>
      </p:sp>
      <p:sp>
        <p:nvSpPr>
          <p:cNvPr id="249" name="Text Box 26"/>
          <p:cNvSpPr txBox="1">
            <a:spLocks noChangeArrowheads="1"/>
          </p:cNvSpPr>
          <p:nvPr/>
        </p:nvSpPr>
        <p:spPr bwMode="auto">
          <a:xfrm>
            <a:off x="2386014" y="3032126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network</a:t>
            </a:r>
          </a:p>
        </p:txBody>
      </p:sp>
      <p:sp>
        <p:nvSpPr>
          <p:cNvPr id="250" name="Oval 18"/>
          <p:cNvSpPr>
            <a:spLocks noChangeArrowheads="1"/>
          </p:cNvSpPr>
          <p:nvPr/>
        </p:nvSpPr>
        <p:spPr bwMode="auto">
          <a:xfrm>
            <a:off x="2755900" y="224155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P3</a:t>
            </a:r>
          </a:p>
        </p:txBody>
      </p:sp>
      <p:grpSp>
        <p:nvGrpSpPr>
          <p:cNvPr id="251" name="Group 19"/>
          <p:cNvGrpSpPr>
            <a:grpSpLocks/>
          </p:cNvGrpSpPr>
          <p:nvPr/>
        </p:nvGrpSpPr>
        <p:grpSpPr bwMode="auto">
          <a:xfrm>
            <a:off x="2724151" y="2565400"/>
            <a:ext cx="620713" cy="228600"/>
            <a:chOff x="1287" y="2524"/>
            <a:chExt cx="260" cy="100"/>
          </a:xfrm>
        </p:grpSpPr>
        <p:sp>
          <p:nvSpPr>
            <p:cNvPr id="252" name="Rectangle 20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253" name="Rectangle 21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254" name="Rectangle 22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255" name="Rectangle 23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MS PGothic" pitchFamily="34" charset="-128"/>
              </a:endParaRPr>
            </a:p>
          </p:txBody>
        </p:sp>
      </p:grpSp>
      <p:sp>
        <p:nvSpPr>
          <p:cNvPr id="256" name="Rectangle 23"/>
          <p:cNvSpPr>
            <a:spLocks noChangeArrowheads="1"/>
          </p:cNvSpPr>
          <p:nvPr/>
        </p:nvSpPr>
        <p:spPr bwMode="auto">
          <a:xfrm>
            <a:off x="4956175" y="1677988"/>
            <a:ext cx="2254250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9pPr>
          </a:lstStyle>
          <a:p>
            <a:pPr algn="l"/>
            <a:endParaRPr lang="en-US" altLang="en-US" sz="2400">
              <a:latin typeface="Times New Roman" charset="0"/>
            </a:endParaRPr>
          </a:p>
        </p:txBody>
      </p:sp>
      <p:sp>
        <p:nvSpPr>
          <p:cNvPr id="257" name="Rectangle 24"/>
          <p:cNvSpPr>
            <a:spLocks noChangeArrowheads="1"/>
          </p:cNvSpPr>
          <p:nvPr/>
        </p:nvSpPr>
        <p:spPr bwMode="auto">
          <a:xfrm>
            <a:off x="4902201" y="1755776"/>
            <a:ext cx="22256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9pPr>
          </a:lstStyle>
          <a:p>
            <a:pPr algn="l"/>
            <a:endParaRPr lang="en-US" altLang="en-US" sz="2400">
              <a:latin typeface="Times New Roman" charset="0"/>
            </a:endParaRPr>
          </a:p>
        </p:txBody>
      </p:sp>
      <p:sp>
        <p:nvSpPr>
          <p:cNvPr id="258" name="Text Box 26"/>
          <p:cNvSpPr txBox="1">
            <a:spLocks noChangeArrowheads="1"/>
          </p:cNvSpPr>
          <p:nvPr/>
        </p:nvSpPr>
        <p:spPr bwMode="auto">
          <a:xfrm>
            <a:off x="5327651" y="2484439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transport</a:t>
            </a:r>
          </a:p>
        </p:txBody>
      </p:sp>
      <p:sp>
        <p:nvSpPr>
          <p:cNvPr id="259" name="Text Box 26"/>
          <p:cNvSpPr txBox="1">
            <a:spLocks noChangeArrowheads="1"/>
          </p:cNvSpPr>
          <p:nvPr/>
        </p:nvSpPr>
        <p:spPr bwMode="auto">
          <a:xfrm>
            <a:off x="5381626" y="1708151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application</a:t>
            </a:r>
          </a:p>
        </p:txBody>
      </p:sp>
      <p:sp>
        <p:nvSpPr>
          <p:cNvPr id="260" name="Text Box 26"/>
          <p:cNvSpPr txBox="1">
            <a:spLocks noChangeArrowheads="1"/>
          </p:cNvSpPr>
          <p:nvPr/>
        </p:nvSpPr>
        <p:spPr bwMode="auto">
          <a:xfrm>
            <a:off x="5321301" y="3389314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physical</a:t>
            </a:r>
          </a:p>
        </p:txBody>
      </p:sp>
      <p:sp>
        <p:nvSpPr>
          <p:cNvPr id="261" name="Text Box 26"/>
          <p:cNvSpPr txBox="1">
            <a:spLocks noChangeArrowheads="1"/>
          </p:cNvSpPr>
          <p:nvPr/>
        </p:nvSpPr>
        <p:spPr bwMode="auto">
          <a:xfrm>
            <a:off x="5321301" y="3103564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link</a:t>
            </a:r>
          </a:p>
        </p:txBody>
      </p:sp>
      <p:sp>
        <p:nvSpPr>
          <p:cNvPr id="262" name="Rectangle 23"/>
          <p:cNvSpPr>
            <a:spLocks noChangeArrowheads="1"/>
          </p:cNvSpPr>
          <p:nvPr/>
        </p:nvSpPr>
        <p:spPr bwMode="auto">
          <a:xfrm>
            <a:off x="8091489" y="1903413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9pPr>
          </a:lstStyle>
          <a:p>
            <a:pPr algn="l"/>
            <a:endParaRPr lang="en-US" altLang="en-US" sz="2400">
              <a:latin typeface="Times New Roman" charset="0"/>
            </a:endParaRPr>
          </a:p>
        </p:txBody>
      </p:sp>
      <p:sp>
        <p:nvSpPr>
          <p:cNvPr id="263" name="Rectangle 24"/>
          <p:cNvSpPr>
            <a:spLocks noChangeArrowheads="1"/>
          </p:cNvSpPr>
          <p:nvPr/>
        </p:nvSpPr>
        <p:spPr bwMode="auto">
          <a:xfrm>
            <a:off x="7894638" y="1944688"/>
            <a:ext cx="1631950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9pPr>
          </a:lstStyle>
          <a:p>
            <a:pPr algn="l"/>
            <a:endParaRPr lang="en-US" altLang="en-US" sz="2400">
              <a:latin typeface="Times New Roman" charset="0"/>
            </a:endParaRPr>
          </a:p>
        </p:txBody>
      </p:sp>
      <p:sp>
        <p:nvSpPr>
          <p:cNvPr id="264" name="Text Box 26"/>
          <p:cNvSpPr txBox="1">
            <a:spLocks noChangeArrowheads="1"/>
          </p:cNvSpPr>
          <p:nvPr/>
        </p:nvSpPr>
        <p:spPr bwMode="auto">
          <a:xfrm>
            <a:off x="8020051" y="2700339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transport</a:t>
            </a:r>
          </a:p>
        </p:txBody>
      </p:sp>
      <p:sp>
        <p:nvSpPr>
          <p:cNvPr id="265" name="Text Box 26"/>
          <p:cNvSpPr txBox="1">
            <a:spLocks noChangeArrowheads="1"/>
          </p:cNvSpPr>
          <p:nvPr/>
        </p:nvSpPr>
        <p:spPr bwMode="auto">
          <a:xfrm>
            <a:off x="8054976" y="1947864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application</a:t>
            </a:r>
          </a:p>
        </p:txBody>
      </p:sp>
      <p:sp>
        <p:nvSpPr>
          <p:cNvPr id="266" name="Text Box 26"/>
          <p:cNvSpPr txBox="1">
            <a:spLocks noChangeArrowheads="1"/>
          </p:cNvSpPr>
          <p:nvPr/>
        </p:nvSpPr>
        <p:spPr bwMode="auto">
          <a:xfrm>
            <a:off x="8062914" y="3605214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physical</a:t>
            </a:r>
          </a:p>
        </p:txBody>
      </p:sp>
      <p:sp>
        <p:nvSpPr>
          <p:cNvPr id="267" name="Text Box 26"/>
          <p:cNvSpPr txBox="1">
            <a:spLocks noChangeArrowheads="1"/>
          </p:cNvSpPr>
          <p:nvPr/>
        </p:nvSpPr>
        <p:spPr bwMode="auto">
          <a:xfrm>
            <a:off x="8029576" y="3319464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link</a:t>
            </a:r>
          </a:p>
        </p:txBody>
      </p:sp>
      <p:sp>
        <p:nvSpPr>
          <p:cNvPr id="268" name="Text Box 26"/>
          <p:cNvSpPr txBox="1">
            <a:spLocks noChangeArrowheads="1"/>
          </p:cNvSpPr>
          <p:nvPr/>
        </p:nvSpPr>
        <p:spPr bwMode="auto">
          <a:xfrm>
            <a:off x="8020051" y="3024189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network</a:t>
            </a:r>
          </a:p>
        </p:txBody>
      </p:sp>
      <p:sp>
        <p:nvSpPr>
          <p:cNvPr id="269" name="Oval 38"/>
          <p:cNvSpPr>
            <a:spLocks noChangeArrowheads="1"/>
          </p:cNvSpPr>
          <p:nvPr/>
        </p:nvSpPr>
        <p:spPr bwMode="auto">
          <a:xfrm>
            <a:off x="7975600" y="224155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P2</a:t>
            </a:r>
          </a:p>
        </p:txBody>
      </p:sp>
      <p:sp>
        <p:nvSpPr>
          <p:cNvPr id="270" name="Freeform 39"/>
          <p:cNvSpPr>
            <a:spLocks/>
          </p:cNvSpPr>
          <p:nvPr/>
        </p:nvSpPr>
        <p:spPr bwMode="auto">
          <a:xfrm>
            <a:off x="9528176" y="1924050"/>
            <a:ext cx="504825" cy="2133600"/>
          </a:xfrm>
          <a:custGeom>
            <a:avLst/>
            <a:gdLst>
              <a:gd name="T0" fmla="*/ 2147483647 w 318"/>
              <a:gd name="T1" fmla="*/ 2147483647 h 1344"/>
              <a:gd name="T2" fmla="*/ 2147483647 w 318"/>
              <a:gd name="T3" fmla="*/ 0 h 1344"/>
              <a:gd name="T4" fmla="*/ 0 w 318"/>
              <a:gd name="T5" fmla="*/ 2147483647 h 1344"/>
              <a:gd name="T6" fmla="*/ 2147483647 w 318"/>
              <a:gd name="T7" fmla="*/ 2147483647 h 1344"/>
              <a:gd name="T8" fmla="*/ 2147483647 w 318"/>
              <a:gd name="T9" fmla="*/ 2147483647 h 1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8" h="1344">
                <a:moveTo>
                  <a:pt x="318" y="1344"/>
                </a:moveTo>
                <a:lnTo>
                  <a:pt x="12" y="0"/>
                </a:lnTo>
                <a:lnTo>
                  <a:pt x="0" y="1224"/>
                </a:lnTo>
                <a:lnTo>
                  <a:pt x="121" y="1344"/>
                </a:lnTo>
                <a:lnTo>
                  <a:pt x="318" y="1344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71" name="Group 42"/>
          <p:cNvGrpSpPr>
            <a:grpSpLocks/>
          </p:cNvGrpSpPr>
          <p:nvPr/>
        </p:nvGrpSpPr>
        <p:grpSpPr bwMode="auto">
          <a:xfrm>
            <a:off x="3348038" y="5170484"/>
            <a:ext cx="2016125" cy="657224"/>
            <a:chOff x="1084" y="3697"/>
            <a:chExt cx="1270" cy="414"/>
          </a:xfrm>
        </p:grpSpPr>
        <p:sp>
          <p:nvSpPr>
            <p:cNvPr id="272" name="Rectangle 43"/>
            <p:cNvSpPr>
              <a:spLocks noChangeArrowheads="1"/>
            </p:cNvSpPr>
            <p:nvPr/>
          </p:nvSpPr>
          <p:spPr bwMode="auto">
            <a:xfrm>
              <a:off x="1553" y="3697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273" name="Line 44"/>
            <p:cNvSpPr>
              <a:spLocks noChangeShapeType="1"/>
            </p:cNvSpPr>
            <p:nvPr/>
          </p:nvSpPr>
          <p:spPr bwMode="auto">
            <a:xfrm flipV="1">
              <a:off x="2179" y="3770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" name="Text Box 45"/>
            <p:cNvSpPr txBox="1">
              <a:spLocks noChangeArrowheads="1"/>
            </p:cNvSpPr>
            <p:nvPr/>
          </p:nvSpPr>
          <p:spPr bwMode="auto">
            <a:xfrm>
              <a:off x="1084" y="3822"/>
              <a:ext cx="1228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85000"/>
                </a:lnSpc>
                <a:defRPr/>
              </a:pPr>
              <a:r>
                <a:rPr lang="en-US" sz="1400"/>
                <a:t>source IP,port: A,9157</a:t>
              </a:r>
            </a:p>
            <a:p>
              <a:pPr algn="r">
                <a:lnSpc>
                  <a:spcPct val="85000"/>
                </a:lnSpc>
                <a:defRPr/>
              </a:pPr>
              <a:r>
                <a:rPr lang="en-US" sz="1400"/>
                <a:t>dest IP, port: B,80</a:t>
              </a:r>
            </a:p>
          </p:txBody>
        </p:sp>
      </p:grpSp>
      <p:grpSp>
        <p:nvGrpSpPr>
          <p:cNvPr id="275" name="Group 46"/>
          <p:cNvGrpSpPr>
            <a:grpSpLocks/>
          </p:cNvGrpSpPr>
          <p:nvPr/>
        </p:nvGrpSpPr>
        <p:grpSpPr bwMode="auto">
          <a:xfrm>
            <a:off x="3190876" y="4479929"/>
            <a:ext cx="1878013" cy="657226"/>
            <a:chOff x="2741" y="3750"/>
            <a:chExt cx="1183" cy="414"/>
          </a:xfrm>
        </p:grpSpPr>
        <p:sp>
          <p:nvSpPr>
            <p:cNvPr id="276" name="Rectangle 47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277" name="Line 48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" name="Text Box 49"/>
            <p:cNvSpPr txBox="1">
              <a:spLocks noChangeArrowheads="1"/>
            </p:cNvSpPr>
            <p:nvPr/>
          </p:nvSpPr>
          <p:spPr bwMode="auto">
            <a:xfrm>
              <a:off x="2813" y="3875"/>
              <a:ext cx="1111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85000"/>
                </a:lnSpc>
                <a:defRPr/>
              </a:pPr>
              <a:r>
                <a:rPr lang="en-US" sz="1400"/>
                <a:t>source IP,port: B,80</a:t>
              </a:r>
            </a:p>
            <a:p>
              <a:pPr algn="l">
                <a:lnSpc>
                  <a:spcPct val="85000"/>
                </a:lnSpc>
                <a:defRPr/>
              </a:pPr>
              <a:r>
                <a:rPr lang="en-US" sz="1400"/>
                <a:t>dest IP,port: A,9157</a:t>
              </a:r>
            </a:p>
          </p:txBody>
        </p:sp>
      </p:grpSp>
      <p:sp>
        <p:nvSpPr>
          <p:cNvPr id="279" name="Text Box 50"/>
          <p:cNvSpPr txBox="1">
            <a:spLocks noChangeArrowheads="1"/>
          </p:cNvSpPr>
          <p:nvPr/>
        </p:nvSpPr>
        <p:spPr bwMode="auto">
          <a:xfrm flipH="1">
            <a:off x="1612901" y="4705351"/>
            <a:ext cx="1147763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en-US" sz="1800">
                <a:latin typeface="Gill Sans MT" charset="0"/>
              </a:rPr>
              <a:t>host: IP address A</a:t>
            </a:r>
          </a:p>
        </p:txBody>
      </p:sp>
      <p:sp>
        <p:nvSpPr>
          <p:cNvPr id="280" name="Text Box 51"/>
          <p:cNvSpPr txBox="1">
            <a:spLocks noChangeArrowheads="1"/>
          </p:cNvSpPr>
          <p:nvPr/>
        </p:nvSpPr>
        <p:spPr bwMode="auto">
          <a:xfrm flipH="1">
            <a:off x="9369426" y="4602164"/>
            <a:ext cx="1147763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en-US" sz="1800">
                <a:latin typeface="Gill Sans MT" charset="0"/>
              </a:rPr>
              <a:t>host: IP address C</a:t>
            </a:r>
          </a:p>
        </p:txBody>
      </p:sp>
      <p:sp>
        <p:nvSpPr>
          <p:cNvPr id="281" name="Text Box 52"/>
          <p:cNvSpPr txBox="1">
            <a:spLocks noChangeArrowheads="1"/>
          </p:cNvSpPr>
          <p:nvPr/>
        </p:nvSpPr>
        <p:spPr bwMode="auto">
          <a:xfrm flipH="1">
            <a:off x="6570663" y="3702051"/>
            <a:ext cx="1147762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en-US" sz="1800">
                <a:latin typeface="Gill Sans MT" charset="0"/>
              </a:rPr>
              <a:t>server: IP address B</a:t>
            </a:r>
          </a:p>
        </p:txBody>
      </p:sp>
      <p:sp>
        <p:nvSpPr>
          <p:cNvPr id="282" name="Line 53"/>
          <p:cNvSpPr>
            <a:spLocks noChangeShapeType="1"/>
          </p:cNvSpPr>
          <p:nvPr/>
        </p:nvSpPr>
        <p:spPr bwMode="auto">
          <a:xfrm>
            <a:off x="4878388" y="3432175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3" name="Line 54"/>
          <p:cNvSpPr>
            <a:spLocks noChangeShapeType="1"/>
          </p:cNvSpPr>
          <p:nvPr/>
        </p:nvSpPr>
        <p:spPr bwMode="auto">
          <a:xfrm>
            <a:off x="4894263" y="3130550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4" name="Text Box 26"/>
          <p:cNvSpPr txBox="1">
            <a:spLocks noChangeArrowheads="1"/>
          </p:cNvSpPr>
          <p:nvPr/>
        </p:nvSpPr>
        <p:spPr bwMode="auto">
          <a:xfrm>
            <a:off x="5281614" y="2795589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network</a:t>
            </a:r>
          </a:p>
        </p:txBody>
      </p:sp>
      <p:sp>
        <p:nvSpPr>
          <p:cNvPr id="285" name="Line 56"/>
          <p:cNvSpPr>
            <a:spLocks noChangeShapeType="1"/>
          </p:cNvSpPr>
          <p:nvPr/>
        </p:nvSpPr>
        <p:spPr bwMode="auto">
          <a:xfrm>
            <a:off x="4897438" y="2808288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6" name="Line 57"/>
          <p:cNvSpPr>
            <a:spLocks noChangeShapeType="1"/>
          </p:cNvSpPr>
          <p:nvPr/>
        </p:nvSpPr>
        <p:spPr bwMode="auto">
          <a:xfrm>
            <a:off x="4900613" y="2486025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287" name="Group 58"/>
          <p:cNvGrpSpPr>
            <a:grpSpLocks/>
          </p:cNvGrpSpPr>
          <p:nvPr/>
        </p:nvGrpSpPr>
        <p:grpSpPr bwMode="auto">
          <a:xfrm>
            <a:off x="5076826" y="2347913"/>
            <a:ext cx="473075" cy="228600"/>
            <a:chOff x="1287" y="2524"/>
            <a:chExt cx="260" cy="100"/>
          </a:xfrm>
        </p:grpSpPr>
        <p:sp>
          <p:nvSpPr>
            <p:cNvPr id="288" name="Rectangle 59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289" name="Rectangle 60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290" name="Rectangle 61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291" name="Rectangle 62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MS PGothic" pitchFamily="34" charset="-128"/>
              </a:endParaRPr>
            </a:p>
          </p:txBody>
        </p:sp>
      </p:grpSp>
      <p:grpSp>
        <p:nvGrpSpPr>
          <p:cNvPr id="292" name="Group 65"/>
          <p:cNvGrpSpPr>
            <a:grpSpLocks/>
          </p:cNvGrpSpPr>
          <p:nvPr/>
        </p:nvGrpSpPr>
        <p:grpSpPr bwMode="auto">
          <a:xfrm>
            <a:off x="5781676" y="2352675"/>
            <a:ext cx="473075" cy="228600"/>
            <a:chOff x="1287" y="2524"/>
            <a:chExt cx="260" cy="100"/>
          </a:xfrm>
        </p:grpSpPr>
        <p:sp>
          <p:nvSpPr>
            <p:cNvPr id="293" name="Rectangle 66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294" name="Rectangle 67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295" name="Rectangle 68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296" name="Rectangle 69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MS PGothic" pitchFamily="34" charset="-128"/>
              </a:endParaRPr>
            </a:p>
          </p:txBody>
        </p:sp>
      </p:grpSp>
      <p:grpSp>
        <p:nvGrpSpPr>
          <p:cNvPr id="297" name="Group 70"/>
          <p:cNvGrpSpPr>
            <a:grpSpLocks/>
          </p:cNvGrpSpPr>
          <p:nvPr/>
        </p:nvGrpSpPr>
        <p:grpSpPr bwMode="auto">
          <a:xfrm>
            <a:off x="6453189" y="2357438"/>
            <a:ext cx="473075" cy="228600"/>
            <a:chOff x="1287" y="2524"/>
            <a:chExt cx="260" cy="100"/>
          </a:xfrm>
        </p:grpSpPr>
        <p:sp>
          <p:nvSpPr>
            <p:cNvPr id="298" name="Rectangle 71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299" name="Rectangle 72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300" name="Rectangle 73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301" name="Rectangle 74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MS PGothic" pitchFamily="34" charset="-128"/>
              </a:endParaRPr>
            </a:p>
          </p:txBody>
        </p:sp>
      </p:grpSp>
      <p:sp>
        <p:nvSpPr>
          <p:cNvPr id="302" name="Line 75"/>
          <p:cNvSpPr>
            <a:spLocks noChangeShapeType="1"/>
          </p:cNvSpPr>
          <p:nvPr/>
        </p:nvSpPr>
        <p:spPr bwMode="auto">
          <a:xfrm>
            <a:off x="7886700" y="3648075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3" name="Line 76"/>
          <p:cNvSpPr>
            <a:spLocks noChangeShapeType="1"/>
          </p:cNvSpPr>
          <p:nvPr/>
        </p:nvSpPr>
        <p:spPr bwMode="auto">
          <a:xfrm>
            <a:off x="7877175" y="3352800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4" name="Line 77"/>
          <p:cNvSpPr>
            <a:spLocks noChangeShapeType="1"/>
          </p:cNvSpPr>
          <p:nvPr/>
        </p:nvSpPr>
        <p:spPr bwMode="auto">
          <a:xfrm>
            <a:off x="7877175" y="3057525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5" name="Line 78"/>
          <p:cNvSpPr>
            <a:spLocks noChangeShapeType="1"/>
          </p:cNvSpPr>
          <p:nvPr/>
        </p:nvSpPr>
        <p:spPr bwMode="auto">
          <a:xfrm>
            <a:off x="7877175" y="2752725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306" name="Group 79"/>
          <p:cNvGrpSpPr>
            <a:grpSpLocks/>
          </p:cNvGrpSpPr>
          <p:nvPr/>
        </p:nvGrpSpPr>
        <p:grpSpPr bwMode="auto">
          <a:xfrm>
            <a:off x="8029576" y="2579688"/>
            <a:ext cx="473075" cy="228600"/>
            <a:chOff x="1287" y="2524"/>
            <a:chExt cx="260" cy="100"/>
          </a:xfrm>
        </p:grpSpPr>
        <p:sp>
          <p:nvSpPr>
            <p:cNvPr id="307" name="Rectangle 80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308" name="Rectangle 81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309" name="Rectangle 82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310" name="Rectangle 83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MS PGothic" pitchFamily="34" charset="-128"/>
              </a:endParaRPr>
            </a:p>
          </p:txBody>
        </p:sp>
      </p:grpSp>
      <p:grpSp>
        <p:nvGrpSpPr>
          <p:cNvPr id="311" name="Group 84"/>
          <p:cNvGrpSpPr>
            <a:grpSpLocks/>
          </p:cNvGrpSpPr>
          <p:nvPr/>
        </p:nvGrpSpPr>
        <p:grpSpPr bwMode="auto">
          <a:xfrm>
            <a:off x="8824914" y="2570163"/>
            <a:ext cx="473075" cy="228600"/>
            <a:chOff x="1287" y="2524"/>
            <a:chExt cx="260" cy="100"/>
          </a:xfrm>
        </p:grpSpPr>
        <p:sp>
          <p:nvSpPr>
            <p:cNvPr id="312" name="Rectangle 85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313" name="Rectangle 86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314" name="Rectangle 87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315" name="Rectangle 88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MS PGothic" pitchFamily="34" charset="-128"/>
              </a:endParaRPr>
            </a:p>
          </p:txBody>
        </p:sp>
      </p:grpSp>
      <p:sp>
        <p:nvSpPr>
          <p:cNvPr id="316" name="Oval 89"/>
          <p:cNvSpPr>
            <a:spLocks noChangeArrowheads="1"/>
          </p:cNvSpPr>
          <p:nvPr/>
        </p:nvSpPr>
        <p:spPr bwMode="auto">
          <a:xfrm>
            <a:off x="8766175" y="223678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P3</a:t>
            </a:r>
          </a:p>
        </p:txBody>
      </p:sp>
      <p:sp>
        <p:nvSpPr>
          <p:cNvPr id="317" name="Freeform 90"/>
          <p:cNvSpPr>
            <a:spLocks/>
          </p:cNvSpPr>
          <p:nvPr/>
        </p:nvSpPr>
        <p:spPr bwMode="auto">
          <a:xfrm>
            <a:off x="3017839" y="2439989"/>
            <a:ext cx="2695575" cy="2695575"/>
          </a:xfrm>
          <a:custGeom>
            <a:avLst/>
            <a:gdLst>
              <a:gd name="T0" fmla="*/ 0 w 1698"/>
              <a:gd name="T1" fmla="*/ 2147483647 h 1698"/>
              <a:gd name="T2" fmla="*/ 0 w 1698"/>
              <a:gd name="T3" fmla="*/ 2147483647 h 1698"/>
              <a:gd name="T4" fmla="*/ 2147483647 w 1698"/>
              <a:gd name="T5" fmla="*/ 2147483647 h 1698"/>
              <a:gd name="T6" fmla="*/ 2147483647 w 1698"/>
              <a:gd name="T7" fmla="*/ 2147483647 h 1698"/>
              <a:gd name="T8" fmla="*/ 2147483647 w 1698"/>
              <a:gd name="T9" fmla="*/ 0 h 16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98" h="1698">
                <a:moveTo>
                  <a:pt x="0" y="131"/>
                </a:moveTo>
                <a:lnTo>
                  <a:pt x="0" y="1698"/>
                </a:lnTo>
                <a:lnTo>
                  <a:pt x="1698" y="1690"/>
                </a:lnTo>
                <a:lnTo>
                  <a:pt x="1691" y="148"/>
                </a:lnTo>
                <a:lnTo>
                  <a:pt x="1443" y="0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8" name="Freeform 91"/>
          <p:cNvSpPr>
            <a:spLocks/>
          </p:cNvSpPr>
          <p:nvPr/>
        </p:nvSpPr>
        <p:spPr bwMode="auto">
          <a:xfrm>
            <a:off x="6003926" y="2471739"/>
            <a:ext cx="3089275" cy="3252787"/>
          </a:xfrm>
          <a:custGeom>
            <a:avLst/>
            <a:gdLst>
              <a:gd name="T0" fmla="*/ 0 w 1946"/>
              <a:gd name="T1" fmla="*/ 0 h 1801"/>
              <a:gd name="T2" fmla="*/ 0 w 1946"/>
              <a:gd name="T3" fmla="*/ 2147483647 h 1801"/>
              <a:gd name="T4" fmla="*/ 2147483647 w 1946"/>
              <a:gd name="T5" fmla="*/ 2147483647 h 1801"/>
              <a:gd name="T6" fmla="*/ 2147483647 w 1946"/>
              <a:gd name="T7" fmla="*/ 2147483647 h 180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46" h="1801">
                <a:moveTo>
                  <a:pt x="0" y="0"/>
                </a:moveTo>
                <a:lnTo>
                  <a:pt x="0" y="1801"/>
                </a:lnTo>
                <a:lnTo>
                  <a:pt x="1946" y="1794"/>
                </a:lnTo>
                <a:lnTo>
                  <a:pt x="1925" y="132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9" name="Freeform 92"/>
          <p:cNvSpPr>
            <a:spLocks/>
          </p:cNvSpPr>
          <p:nvPr/>
        </p:nvSpPr>
        <p:spPr bwMode="auto">
          <a:xfrm>
            <a:off x="6662739" y="2460625"/>
            <a:ext cx="1609725" cy="2465388"/>
          </a:xfrm>
          <a:custGeom>
            <a:avLst/>
            <a:gdLst>
              <a:gd name="T0" fmla="*/ 0 w 1014"/>
              <a:gd name="T1" fmla="*/ 0 h 1480"/>
              <a:gd name="T2" fmla="*/ 0 w 1014"/>
              <a:gd name="T3" fmla="*/ 2147483647 h 1480"/>
              <a:gd name="T4" fmla="*/ 2147483647 w 1014"/>
              <a:gd name="T5" fmla="*/ 2147483647 h 1480"/>
              <a:gd name="T6" fmla="*/ 2147483647 w 1014"/>
              <a:gd name="T7" fmla="*/ 2147483647 h 14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14" h="1480">
                <a:moveTo>
                  <a:pt x="0" y="0"/>
                </a:moveTo>
                <a:lnTo>
                  <a:pt x="0" y="1480"/>
                </a:lnTo>
                <a:lnTo>
                  <a:pt x="1014" y="1480"/>
                </a:lnTo>
                <a:lnTo>
                  <a:pt x="1014" y="146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320" name="Group 93"/>
          <p:cNvGrpSpPr>
            <a:grpSpLocks/>
          </p:cNvGrpSpPr>
          <p:nvPr/>
        </p:nvGrpSpPr>
        <p:grpSpPr bwMode="auto">
          <a:xfrm>
            <a:off x="6761164" y="4684709"/>
            <a:ext cx="2063750" cy="657224"/>
            <a:chOff x="2741" y="3750"/>
            <a:chExt cx="1300" cy="414"/>
          </a:xfrm>
        </p:grpSpPr>
        <p:sp>
          <p:nvSpPr>
            <p:cNvPr id="321" name="Rectangle 94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322" name="Line 95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3" name="Text Box 96"/>
            <p:cNvSpPr txBox="1">
              <a:spLocks noChangeArrowheads="1"/>
            </p:cNvSpPr>
            <p:nvPr/>
          </p:nvSpPr>
          <p:spPr bwMode="auto">
            <a:xfrm>
              <a:off x="2813" y="3875"/>
              <a:ext cx="1228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85000"/>
                </a:lnSpc>
                <a:defRPr/>
              </a:pPr>
              <a:r>
                <a:rPr lang="en-US" sz="1400"/>
                <a:t>source IP,port: C,5775</a:t>
              </a:r>
            </a:p>
            <a:p>
              <a:pPr algn="l">
                <a:lnSpc>
                  <a:spcPct val="85000"/>
                </a:lnSpc>
                <a:defRPr/>
              </a:pPr>
              <a:r>
                <a:rPr lang="en-US" sz="1400"/>
                <a:t>dest IP,port: B,80</a:t>
              </a:r>
            </a:p>
          </p:txBody>
        </p:sp>
      </p:grpSp>
      <p:grpSp>
        <p:nvGrpSpPr>
          <p:cNvPr id="324" name="Group 97"/>
          <p:cNvGrpSpPr>
            <a:grpSpLocks/>
          </p:cNvGrpSpPr>
          <p:nvPr/>
        </p:nvGrpSpPr>
        <p:grpSpPr bwMode="auto">
          <a:xfrm>
            <a:off x="6831013" y="5473700"/>
            <a:ext cx="2063750" cy="661988"/>
            <a:chOff x="2741" y="3750"/>
            <a:chExt cx="1300" cy="417"/>
          </a:xfrm>
        </p:grpSpPr>
        <p:sp>
          <p:nvSpPr>
            <p:cNvPr id="325" name="Rectangle 98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326" name="Line 99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7" name="Text Box 100"/>
            <p:cNvSpPr txBox="1">
              <a:spLocks noChangeArrowheads="1"/>
            </p:cNvSpPr>
            <p:nvPr/>
          </p:nvSpPr>
          <p:spPr bwMode="auto">
            <a:xfrm>
              <a:off x="2813" y="3875"/>
              <a:ext cx="1228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85000"/>
                </a:lnSpc>
                <a:defRPr/>
              </a:pPr>
              <a:r>
                <a:rPr lang="en-US" sz="1400" dirty="0"/>
                <a:t>source </a:t>
              </a:r>
              <a:r>
                <a:rPr lang="en-US" sz="1400" dirty="0" err="1"/>
                <a:t>IP,port</a:t>
              </a:r>
              <a:r>
                <a:rPr lang="en-US" sz="1400" dirty="0"/>
                <a:t>: C,9157</a:t>
              </a:r>
            </a:p>
            <a:p>
              <a:pPr algn="l">
                <a:lnSpc>
                  <a:spcPct val="85000"/>
                </a:lnSpc>
                <a:defRPr/>
              </a:pPr>
              <a:r>
                <a:rPr lang="en-US" sz="1400" dirty="0" err="1"/>
                <a:t>dest</a:t>
              </a:r>
              <a:r>
                <a:rPr lang="en-US" sz="1400" dirty="0"/>
                <a:t> </a:t>
              </a:r>
              <a:r>
                <a:rPr lang="en-US" sz="1400" dirty="0" err="1"/>
                <a:t>IP,port</a:t>
              </a:r>
              <a:r>
                <a:rPr lang="en-US" sz="1400" dirty="0"/>
                <a:t>: B,80</a:t>
              </a:r>
            </a:p>
          </p:txBody>
        </p:sp>
      </p:grpSp>
      <p:sp>
        <p:nvSpPr>
          <p:cNvPr id="328" name="Oval 30"/>
          <p:cNvSpPr>
            <a:spLocks noChangeArrowheads="1"/>
          </p:cNvSpPr>
          <p:nvPr/>
        </p:nvSpPr>
        <p:spPr bwMode="auto">
          <a:xfrm>
            <a:off x="5021264" y="2103438"/>
            <a:ext cx="20335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P4</a:t>
            </a:r>
          </a:p>
        </p:txBody>
      </p:sp>
      <p:sp>
        <p:nvSpPr>
          <p:cNvPr id="329" name="Text Box 101"/>
          <p:cNvSpPr txBox="1">
            <a:spLocks noChangeArrowheads="1"/>
          </p:cNvSpPr>
          <p:nvPr/>
        </p:nvSpPr>
        <p:spPr bwMode="auto">
          <a:xfrm>
            <a:off x="6494464" y="1171576"/>
            <a:ext cx="195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>
                <a:solidFill>
                  <a:srgbClr val="CC0000"/>
                </a:solidFill>
              </a:rPr>
              <a:t>threaded server</a:t>
            </a:r>
          </a:p>
        </p:txBody>
      </p:sp>
      <p:sp>
        <p:nvSpPr>
          <p:cNvPr id="330" name="Line 102"/>
          <p:cNvSpPr>
            <a:spLocks noChangeShapeType="1"/>
          </p:cNvSpPr>
          <p:nvPr/>
        </p:nvSpPr>
        <p:spPr bwMode="auto">
          <a:xfrm flipH="1">
            <a:off x="6303964" y="1516064"/>
            <a:ext cx="579437" cy="75247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331" name="Group 104"/>
          <p:cNvGrpSpPr>
            <a:grpSpLocks/>
          </p:cNvGrpSpPr>
          <p:nvPr/>
        </p:nvGrpSpPr>
        <p:grpSpPr bwMode="auto">
          <a:xfrm flipH="1">
            <a:off x="9782175" y="3529014"/>
            <a:ext cx="711200" cy="669925"/>
            <a:chOff x="-44" y="1473"/>
            <a:chExt cx="981" cy="1105"/>
          </a:xfrm>
        </p:grpSpPr>
        <p:pic>
          <p:nvPicPr>
            <p:cNvPr id="332" name="Picture 10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3" name="Freeform 10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326 w 356"/>
                <a:gd name="T3" fmla="*/ 131 h 368"/>
                <a:gd name="T4" fmla="*/ 2759 w 356"/>
                <a:gd name="T5" fmla="*/ 2736 h 368"/>
                <a:gd name="T6" fmla="*/ 608 w 356"/>
                <a:gd name="T7" fmla="*/ 3422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34" name="Group 107"/>
          <p:cNvGrpSpPr>
            <a:grpSpLocks/>
          </p:cNvGrpSpPr>
          <p:nvPr/>
        </p:nvGrpSpPr>
        <p:grpSpPr bwMode="auto">
          <a:xfrm>
            <a:off x="1479550" y="3613151"/>
            <a:ext cx="711200" cy="669925"/>
            <a:chOff x="-44" y="1473"/>
            <a:chExt cx="981" cy="1105"/>
          </a:xfrm>
        </p:grpSpPr>
        <p:pic>
          <p:nvPicPr>
            <p:cNvPr id="335" name="Picture 108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6" name="Freeform 10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326 w 356"/>
                <a:gd name="T3" fmla="*/ 131 h 368"/>
                <a:gd name="T4" fmla="*/ 2759 w 356"/>
                <a:gd name="T5" fmla="*/ 2736 h 368"/>
                <a:gd name="T6" fmla="*/ 608 w 356"/>
                <a:gd name="T7" fmla="*/ 3422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37" name="Group 110"/>
          <p:cNvGrpSpPr>
            <a:grpSpLocks/>
          </p:cNvGrpSpPr>
          <p:nvPr/>
        </p:nvGrpSpPr>
        <p:grpSpPr bwMode="auto">
          <a:xfrm>
            <a:off x="4344989" y="3192463"/>
            <a:ext cx="358775" cy="704850"/>
            <a:chOff x="4140" y="429"/>
            <a:chExt cx="1425" cy="2396"/>
          </a:xfrm>
        </p:grpSpPr>
        <p:sp>
          <p:nvSpPr>
            <p:cNvPr id="338" name="Freeform 111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4 w 354"/>
                <a:gd name="T1" fmla="*/ 0 h 2742"/>
                <a:gd name="T2" fmla="*/ 74 w 354"/>
                <a:gd name="T3" fmla="*/ 95 h 2742"/>
                <a:gd name="T4" fmla="*/ 73 w 354"/>
                <a:gd name="T5" fmla="*/ 734 h 2742"/>
                <a:gd name="T6" fmla="*/ 0 w 354"/>
                <a:gd name="T7" fmla="*/ 768 h 2742"/>
                <a:gd name="T8" fmla="*/ 1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" name="Rectangle 112"/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340" name="Freeform 113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45 w 211"/>
                <a:gd name="T3" fmla="*/ 61 h 2537"/>
                <a:gd name="T4" fmla="*/ 2 w 211"/>
                <a:gd name="T5" fmla="*/ 69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1" name="Freeform 114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70 w 328"/>
                <a:gd name="T3" fmla="*/ 36 h 226"/>
                <a:gd name="T4" fmla="*/ 70 w 328"/>
                <a:gd name="T5" fmla="*/ 64 h 226"/>
                <a:gd name="T6" fmla="*/ 0 w 328"/>
                <a:gd name="T7" fmla="*/ 2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2" name="Rectangle 115"/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MS PGothic" pitchFamily="34" charset="-128"/>
              </a:endParaRPr>
            </a:p>
          </p:txBody>
        </p:sp>
        <p:grpSp>
          <p:nvGrpSpPr>
            <p:cNvPr id="343" name="Group 11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68" name="AutoShape 117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369" name="AutoShape 118"/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344" name="Rectangle 119"/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MS PGothic" pitchFamily="34" charset="-128"/>
              </a:endParaRPr>
            </a:p>
          </p:txBody>
        </p:sp>
        <p:grpSp>
          <p:nvGrpSpPr>
            <p:cNvPr id="345" name="Group 12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66" name="AutoShape 121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5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367" name="AutoShape 122"/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346" name="Rectangle 123"/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347" name="Rectangle 124"/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MS PGothic" pitchFamily="34" charset="-128"/>
              </a:endParaRPr>
            </a:p>
          </p:txBody>
        </p:sp>
        <p:grpSp>
          <p:nvGrpSpPr>
            <p:cNvPr id="348" name="Group 12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64" name="AutoShape 126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365" name="AutoShape 127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349" name="Freeform 128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70 w 328"/>
                <a:gd name="T3" fmla="*/ 35 h 226"/>
                <a:gd name="T4" fmla="*/ 70 w 328"/>
                <a:gd name="T5" fmla="*/ 62 h 226"/>
                <a:gd name="T6" fmla="*/ 0 w 328"/>
                <a:gd name="T7" fmla="*/ 2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50" name="Group 12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62" name="AutoShape 130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363" name="AutoShape 131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351" name="Rectangle 132"/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352" name="Freeform 133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62 w 296"/>
                <a:gd name="T3" fmla="*/ 39 h 256"/>
                <a:gd name="T4" fmla="*/ 62 w 296"/>
                <a:gd name="T5" fmla="*/ 71 h 256"/>
                <a:gd name="T6" fmla="*/ 0 w 296"/>
                <a:gd name="T7" fmla="*/ 2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3" name="Freeform 134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65 w 304"/>
                <a:gd name="T3" fmla="*/ 46 h 288"/>
                <a:gd name="T4" fmla="*/ 61 w 304"/>
                <a:gd name="T5" fmla="*/ 81 h 288"/>
                <a:gd name="T6" fmla="*/ 2 w 304"/>
                <a:gd name="T7" fmla="*/ 35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4" name="Oval 135"/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355" name="Freeform 136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0 h 240"/>
                <a:gd name="T2" fmla="*/ 2 w 306"/>
                <a:gd name="T3" fmla="*/ 68 h 240"/>
                <a:gd name="T4" fmla="*/ 65 w 306"/>
                <a:gd name="T5" fmla="*/ 31 h 240"/>
                <a:gd name="T6" fmla="*/ 62 w 306"/>
                <a:gd name="T7" fmla="*/ 0 h 240"/>
                <a:gd name="T8" fmla="*/ 0 w 306"/>
                <a:gd name="T9" fmla="*/ 3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6" name="AutoShape 137"/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357" name="AutoShape 138"/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358" name="Oval 139"/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359" name="Oval 140"/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solidFill>
                  <a:srgbClr val="FF0000"/>
                </a:solidFill>
                <a:latin typeface="Arial" pitchFamily="34" charset="0"/>
                <a:ea typeface="MS PGothic" pitchFamily="34" charset="-128"/>
                <a:cs typeface="Arial" pitchFamily="34" charset="0"/>
              </a:endParaRPr>
            </a:p>
          </p:txBody>
        </p:sp>
        <p:sp>
          <p:nvSpPr>
            <p:cNvPr id="360" name="Oval 141"/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361" name="Rectangle 142"/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MS PGothic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810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Chapter 3 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36141" y="1681989"/>
            <a:ext cx="3484879" cy="31854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704850" lvl="1" indent="-342900">
              <a:buFont typeface="Comic Sans MS"/>
              <a:buAutoNum type="arabicPeriod"/>
              <a:tabLst>
                <a:tab pos="502284" algn="l"/>
              </a:tabLst>
            </a:pPr>
            <a:r>
              <a:rPr sz="2400" dirty="0">
                <a:latin typeface="Comic Sans MS"/>
                <a:cs typeface="Comic Sans MS"/>
              </a:rPr>
              <a:t>Transpor</a:t>
            </a:r>
            <a:r>
              <a:rPr sz="2400" spc="-10" dirty="0">
                <a:latin typeface="Comic Sans MS"/>
                <a:cs typeface="Comic Sans MS"/>
              </a:rPr>
              <a:t>t</a:t>
            </a:r>
            <a:r>
              <a:rPr sz="2400" spc="-15" dirty="0">
                <a:latin typeface="Comic Sans MS"/>
                <a:cs typeface="Comic Sans MS"/>
              </a:rPr>
              <a:t>-layer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mic Sans MS"/>
                <a:cs typeface="Comic Sans MS"/>
              </a:rPr>
              <a:t>services</a:t>
            </a:r>
            <a:endParaRPr sz="2400">
              <a:latin typeface="Comic Sans MS"/>
              <a:cs typeface="Comic Sans MS"/>
            </a:endParaRPr>
          </a:p>
          <a:p>
            <a:pPr marL="355600" marR="596900" lvl="1" indent="-342900">
              <a:spcBef>
                <a:spcPts val="575"/>
              </a:spcBef>
              <a:buFont typeface="Comic Sans MS"/>
              <a:buAutoNum type="arabicPeriod"/>
              <a:tabLst>
                <a:tab pos="551180" algn="l"/>
              </a:tabLst>
            </a:pPr>
            <a:r>
              <a:rPr sz="2400" dirty="0">
                <a:latin typeface="Comic Sans MS"/>
                <a:cs typeface="Comic Sans MS"/>
              </a:rPr>
              <a:t>Multiplexing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mic Sans MS"/>
                <a:cs typeface="Comic Sans MS"/>
              </a:rPr>
              <a:t>and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demultiplexing</a:t>
            </a:r>
            <a:endParaRPr sz="2400">
              <a:latin typeface="Comic Sans MS"/>
              <a:cs typeface="Comic Sans MS"/>
            </a:endParaRPr>
          </a:p>
          <a:p>
            <a:pPr marL="355600" marR="845185" lvl="1" indent="-342900">
              <a:spcBef>
                <a:spcPts val="575"/>
              </a:spcBef>
              <a:buFont typeface="Comic Sans MS"/>
              <a:buAutoNum type="arabicPeriod"/>
              <a:tabLst>
                <a:tab pos="551180" algn="l"/>
              </a:tabLst>
            </a:pPr>
            <a:r>
              <a:rPr sz="2400" spc="-15" dirty="0">
                <a:solidFill>
                  <a:srgbClr val="FF0000"/>
                </a:solidFill>
                <a:latin typeface="Comic Sans MS"/>
                <a:cs typeface="Comic Sans MS"/>
              </a:rPr>
              <a:t>Conne</a:t>
            </a:r>
            <a:r>
              <a:rPr sz="2400" spc="-30" dirty="0">
                <a:solidFill>
                  <a:srgbClr val="FF0000"/>
                </a:solidFill>
                <a:latin typeface="Comic Sans MS"/>
                <a:cs typeface="Comic Sans MS"/>
              </a:rPr>
              <a:t>c</a:t>
            </a:r>
            <a:r>
              <a:rPr sz="2400" spc="-5" dirty="0">
                <a:solidFill>
                  <a:srgbClr val="FF0000"/>
                </a:solidFill>
                <a:latin typeface="Comic Sans MS"/>
                <a:cs typeface="Comic Sans MS"/>
              </a:rPr>
              <a:t>ti</a:t>
            </a:r>
            <a:r>
              <a:rPr sz="2400" dirty="0">
                <a:solidFill>
                  <a:srgbClr val="FF0000"/>
                </a:solidFill>
                <a:latin typeface="Comic Sans MS"/>
                <a:cs typeface="Comic Sans MS"/>
              </a:rPr>
              <a:t>o</a:t>
            </a:r>
            <a:r>
              <a:rPr sz="2400" spc="-20" dirty="0">
                <a:solidFill>
                  <a:srgbClr val="FF0000"/>
                </a:solidFill>
                <a:latin typeface="Comic Sans MS"/>
                <a:cs typeface="Comic Sans MS"/>
              </a:rPr>
              <a:t>nless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mic Sans MS"/>
                <a:cs typeface="Comic Sans MS"/>
              </a:rPr>
              <a:t>transport</a:t>
            </a:r>
            <a:r>
              <a:rPr sz="2400" dirty="0">
                <a:solidFill>
                  <a:srgbClr val="FF0000"/>
                </a:solidFill>
                <a:latin typeface="Comic Sans MS"/>
                <a:cs typeface="Comic Sans MS"/>
              </a:rPr>
              <a:t>:</a:t>
            </a:r>
            <a:r>
              <a:rPr sz="2400" spc="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Comic Sans MS"/>
                <a:cs typeface="Comic Sans MS"/>
              </a:rPr>
              <a:t>UDP</a:t>
            </a:r>
            <a:endParaRPr sz="2400">
              <a:latin typeface="Comic Sans MS"/>
              <a:cs typeface="Comic Sans MS"/>
            </a:endParaRPr>
          </a:p>
          <a:p>
            <a:pPr marL="550545" lvl="1" indent="-537845">
              <a:spcBef>
                <a:spcPts val="575"/>
              </a:spcBef>
              <a:buFont typeface="Comic Sans MS"/>
              <a:buAutoNum type="arabicPeriod"/>
              <a:tabLst>
                <a:tab pos="551180" algn="l"/>
              </a:tabLst>
            </a:pPr>
            <a:r>
              <a:rPr sz="2400" dirty="0">
                <a:latin typeface="Comic Sans MS"/>
                <a:cs typeface="Comic Sans MS"/>
              </a:rPr>
              <a:t>Pri</a:t>
            </a:r>
            <a:r>
              <a:rPr sz="2400" spc="-15" dirty="0">
                <a:latin typeface="Comic Sans MS"/>
                <a:cs typeface="Comic Sans MS"/>
              </a:rPr>
              <a:t>n</a:t>
            </a:r>
            <a:r>
              <a:rPr sz="2400" dirty="0">
                <a:latin typeface="Comic Sans MS"/>
                <a:cs typeface="Comic Sans MS"/>
              </a:rPr>
              <a:t>ciples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mic Sans MS"/>
                <a:cs typeface="Comic Sans MS"/>
              </a:rPr>
              <a:t>of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reliable</a:t>
            </a:r>
            <a:endParaRPr sz="2400">
              <a:latin typeface="Comic Sans MS"/>
              <a:cs typeface="Comic Sans MS"/>
            </a:endParaRPr>
          </a:p>
          <a:p>
            <a:pPr marL="355600"/>
            <a:r>
              <a:rPr sz="2400" spc="-5" dirty="0">
                <a:latin typeface="Comic Sans MS"/>
                <a:cs typeface="Comic Sans MS"/>
              </a:rPr>
              <a:t>dat</a:t>
            </a:r>
            <a:r>
              <a:rPr sz="2400" dirty="0">
                <a:latin typeface="Comic Sans MS"/>
                <a:cs typeface="Comic Sans MS"/>
              </a:rPr>
              <a:t>a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transfer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8797" y="1681982"/>
            <a:ext cx="3553460" cy="2226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23189" lvl="1" indent="-342900">
              <a:buFont typeface="Comic Sans MS"/>
              <a:buAutoNum type="arabicPeriod" startAt="5"/>
              <a:tabLst>
                <a:tab pos="551180" algn="l"/>
              </a:tabLst>
            </a:pPr>
            <a:r>
              <a:rPr sz="2400" spc="-15" dirty="0">
                <a:latin typeface="Comic Sans MS"/>
                <a:cs typeface="Comic Sans MS"/>
              </a:rPr>
              <a:t>Conne</a:t>
            </a:r>
            <a:r>
              <a:rPr sz="2400" spc="-30" dirty="0">
                <a:latin typeface="Comic Sans MS"/>
                <a:cs typeface="Comic Sans MS"/>
              </a:rPr>
              <a:t>c</a:t>
            </a:r>
            <a:r>
              <a:rPr sz="2400" spc="-5" dirty="0">
                <a:latin typeface="Comic Sans MS"/>
                <a:cs typeface="Comic Sans MS"/>
              </a:rPr>
              <a:t>ti</a:t>
            </a:r>
            <a:r>
              <a:rPr sz="2400" dirty="0">
                <a:latin typeface="Comic Sans MS"/>
                <a:cs typeface="Comic Sans MS"/>
              </a:rPr>
              <a:t>on</a:t>
            </a:r>
            <a:r>
              <a:rPr sz="2400" spc="-10" dirty="0">
                <a:latin typeface="Comic Sans MS"/>
                <a:cs typeface="Comic Sans MS"/>
              </a:rPr>
              <a:t>-</a:t>
            </a:r>
            <a:r>
              <a:rPr sz="2400" dirty="0">
                <a:latin typeface="Comic Sans MS"/>
                <a:cs typeface="Comic Sans MS"/>
              </a:rPr>
              <a:t>oriented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transport</a:t>
            </a:r>
            <a:r>
              <a:rPr sz="2400" dirty="0">
                <a:latin typeface="Comic Sans MS"/>
                <a:cs typeface="Comic Sans MS"/>
              </a:rPr>
              <a:t>: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mic Sans MS"/>
                <a:cs typeface="Comic Sans MS"/>
              </a:rPr>
              <a:t>TCP</a:t>
            </a:r>
            <a:endParaRPr sz="2400">
              <a:latin typeface="Comic Sans MS"/>
              <a:cs typeface="Comic Sans MS"/>
            </a:endParaRPr>
          </a:p>
          <a:p>
            <a:pPr marL="755650" lvl="2" indent="-285750">
              <a:spcBef>
                <a:spcPts val="495"/>
              </a:spcBef>
              <a:buClr>
                <a:srgbClr val="000098"/>
              </a:buClr>
              <a:buFont typeface="Wingdings"/>
              <a:buChar char=""/>
              <a:tabLst>
                <a:tab pos="756285" algn="l"/>
              </a:tabLst>
            </a:pPr>
            <a:r>
              <a:rPr sz="2000" spc="-15" dirty="0">
                <a:latin typeface="Comic Sans MS"/>
                <a:cs typeface="Comic Sans MS"/>
              </a:rPr>
              <a:t>segment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structure</a:t>
            </a:r>
            <a:endParaRPr sz="2000">
              <a:latin typeface="Comic Sans MS"/>
              <a:cs typeface="Comic Sans MS"/>
            </a:endParaRPr>
          </a:p>
          <a:p>
            <a:pPr marL="755650" lvl="2" indent="-285750">
              <a:spcBef>
                <a:spcPts val="480"/>
              </a:spcBef>
              <a:buClr>
                <a:srgbClr val="000098"/>
              </a:buClr>
              <a:buFont typeface="Wingdings"/>
              <a:buChar char=""/>
              <a:tabLst>
                <a:tab pos="756285" algn="l"/>
              </a:tabLst>
            </a:pPr>
            <a:r>
              <a:rPr sz="2000" spc="-15" dirty="0">
                <a:latin typeface="Comic Sans MS"/>
                <a:cs typeface="Comic Sans MS"/>
              </a:rPr>
              <a:t>reliab</a:t>
            </a:r>
            <a:r>
              <a:rPr sz="2000" spc="-5" dirty="0">
                <a:latin typeface="Comic Sans MS"/>
                <a:cs typeface="Comic Sans MS"/>
              </a:rPr>
              <a:t>l</a:t>
            </a:r>
            <a:r>
              <a:rPr sz="2000" spc="-15" dirty="0">
                <a:latin typeface="Comic Sans MS"/>
                <a:cs typeface="Comic Sans MS"/>
              </a:rPr>
              <a:t>e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omic Sans MS"/>
                <a:cs typeface="Comic Sans MS"/>
              </a:rPr>
              <a:t>dat</a:t>
            </a:r>
            <a:r>
              <a:rPr sz="2000" spc="-15" dirty="0">
                <a:latin typeface="Comic Sans MS"/>
                <a:cs typeface="Comic Sans MS"/>
              </a:rPr>
              <a:t>a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transf</a:t>
            </a:r>
            <a:r>
              <a:rPr sz="2000" spc="-25" dirty="0">
                <a:latin typeface="Comic Sans MS"/>
                <a:cs typeface="Comic Sans MS"/>
              </a:rPr>
              <a:t>e</a:t>
            </a:r>
            <a:r>
              <a:rPr sz="2000" spc="-10" dirty="0">
                <a:latin typeface="Comic Sans MS"/>
                <a:cs typeface="Comic Sans MS"/>
              </a:rPr>
              <a:t>r</a:t>
            </a:r>
            <a:endParaRPr sz="2000">
              <a:latin typeface="Comic Sans MS"/>
              <a:cs typeface="Comic Sans MS"/>
            </a:endParaRPr>
          </a:p>
          <a:p>
            <a:pPr marL="755650" lvl="2" indent="-285750">
              <a:spcBef>
                <a:spcPts val="480"/>
              </a:spcBef>
              <a:buClr>
                <a:srgbClr val="000098"/>
              </a:buClr>
              <a:buFont typeface="Wingdings"/>
              <a:buChar char=""/>
              <a:tabLst>
                <a:tab pos="756285" algn="l"/>
              </a:tabLst>
            </a:pPr>
            <a:r>
              <a:rPr sz="2000" spc="-15" dirty="0">
                <a:latin typeface="Comic Sans MS"/>
                <a:cs typeface="Comic Sans MS"/>
              </a:rPr>
              <a:t>flow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control</a:t>
            </a:r>
            <a:endParaRPr sz="2000">
              <a:latin typeface="Comic Sans MS"/>
              <a:cs typeface="Comic Sans MS"/>
            </a:endParaRPr>
          </a:p>
          <a:p>
            <a:pPr marL="755650" lvl="2" indent="-285750">
              <a:spcBef>
                <a:spcPts val="480"/>
              </a:spcBef>
              <a:buClr>
                <a:srgbClr val="000098"/>
              </a:buClr>
              <a:buFont typeface="Wingdings"/>
              <a:buChar char=""/>
              <a:tabLst>
                <a:tab pos="756285" algn="l"/>
              </a:tabLst>
            </a:pPr>
            <a:r>
              <a:rPr sz="2000" spc="-15" dirty="0">
                <a:latin typeface="Comic Sans MS"/>
                <a:cs typeface="Comic Sans MS"/>
              </a:rPr>
              <a:t>conn</a:t>
            </a:r>
            <a:r>
              <a:rPr sz="2000" spc="-25" dirty="0">
                <a:latin typeface="Comic Sans MS"/>
                <a:cs typeface="Comic Sans MS"/>
              </a:rPr>
              <a:t>e</a:t>
            </a:r>
            <a:r>
              <a:rPr sz="2000" spc="-10" dirty="0">
                <a:latin typeface="Comic Sans MS"/>
                <a:cs typeface="Comic Sans MS"/>
              </a:rPr>
              <a:t>ction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manag</a:t>
            </a:r>
            <a:r>
              <a:rPr sz="2000" spc="-25" dirty="0">
                <a:latin typeface="Comic Sans MS"/>
                <a:cs typeface="Comic Sans MS"/>
              </a:rPr>
              <a:t>e</a:t>
            </a:r>
            <a:r>
              <a:rPr sz="2000" spc="-15" dirty="0">
                <a:latin typeface="Comic Sans MS"/>
                <a:cs typeface="Comic Sans MS"/>
              </a:rPr>
              <a:t>ment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B034E7-6A5E-44BF-8722-1DF64AAA748E}" type="datetime1">
              <a:rPr lang="en-US" smtClean="0"/>
              <a:t>8/1/2022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1A2993-66D0-4D4C-A934-F1D0C5866DE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59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UDP: User Datagram Protocol [RFC 768]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31496" y="1521195"/>
            <a:ext cx="3614420" cy="46961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478155" indent="-342900">
              <a:buClr>
                <a:srgbClr val="000098"/>
              </a:buClr>
              <a:buSzPct val="75000"/>
              <a:buFont typeface="Wingdings"/>
              <a:buChar char=""/>
              <a:tabLst>
                <a:tab pos="355600" algn="l"/>
              </a:tabLst>
            </a:pPr>
            <a:r>
              <a:rPr sz="2000" spc="-10" dirty="0">
                <a:latin typeface="Comic Sans MS"/>
                <a:cs typeface="Comic Sans MS"/>
              </a:rPr>
              <a:t>“no</a:t>
            </a:r>
            <a:r>
              <a:rPr sz="2000" spc="-5" dirty="0">
                <a:latin typeface="Comic Sans MS"/>
                <a:cs typeface="Comic Sans MS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frills,”</a:t>
            </a:r>
            <a:r>
              <a:rPr sz="2000" spc="15" dirty="0">
                <a:latin typeface="Comic Sans MS"/>
                <a:cs typeface="Comic Sans MS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“bare</a:t>
            </a:r>
            <a:r>
              <a:rPr sz="2000" spc="15" dirty="0">
                <a:latin typeface="Comic Sans MS"/>
                <a:cs typeface="Comic Sans MS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bones”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spc="-20" dirty="0">
                <a:latin typeface="Comic Sans MS"/>
                <a:cs typeface="Comic Sans MS"/>
              </a:rPr>
              <a:t>Interne</a:t>
            </a:r>
            <a:r>
              <a:rPr sz="2000" spc="-10" dirty="0">
                <a:latin typeface="Comic Sans MS"/>
                <a:cs typeface="Comic Sans MS"/>
              </a:rPr>
              <a:t>t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transport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protocol</a:t>
            </a:r>
            <a:endParaRPr sz="2000">
              <a:latin typeface="Comic Sans MS"/>
              <a:cs typeface="Comic Sans MS"/>
            </a:endParaRPr>
          </a:p>
          <a:p>
            <a:pPr marL="355600" indent="-342900">
              <a:spcBef>
                <a:spcPts val="480"/>
              </a:spcBef>
              <a:buClr>
                <a:srgbClr val="000098"/>
              </a:buClr>
              <a:buSzPct val="75000"/>
              <a:buFont typeface="Wingdings"/>
              <a:buChar char=""/>
              <a:tabLst>
                <a:tab pos="355600" algn="l"/>
              </a:tabLst>
            </a:pPr>
            <a:r>
              <a:rPr sz="2000" spc="-10" dirty="0">
                <a:latin typeface="Comic Sans MS"/>
                <a:cs typeface="Comic Sans MS"/>
              </a:rPr>
              <a:t>“best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effort”</a:t>
            </a:r>
            <a:r>
              <a:rPr sz="2000" spc="-5" dirty="0">
                <a:latin typeface="Comic Sans MS"/>
                <a:cs typeface="Comic Sans MS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service,</a:t>
            </a:r>
            <a:r>
              <a:rPr sz="2000" spc="15" dirty="0">
                <a:latin typeface="Comic Sans MS"/>
                <a:cs typeface="Comic Sans MS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UDP</a:t>
            </a:r>
            <a:endParaRPr sz="2000">
              <a:latin typeface="Comic Sans MS"/>
              <a:cs typeface="Comic Sans MS"/>
            </a:endParaRPr>
          </a:p>
          <a:p>
            <a:pPr marL="355600"/>
            <a:r>
              <a:rPr sz="2000" spc="-15" dirty="0">
                <a:latin typeface="Comic Sans MS"/>
                <a:cs typeface="Comic Sans MS"/>
              </a:rPr>
              <a:t>segments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may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be:</a:t>
            </a:r>
            <a:endParaRPr sz="2000">
              <a:latin typeface="Comic Sans MS"/>
              <a:cs typeface="Comic Sans MS"/>
            </a:endParaRPr>
          </a:p>
          <a:p>
            <a:pPr marL="755650" lvl="1" indent="-285750">
              <a:spcBef>
                <a:spcPts val="480"/>
              </a:spcBef>
              <a:buClr>
                <a:srgbClr val="000098"/>
              </a:buClr>
              <a:buFont typeface="Wingdings"/>
              <a:buChar char=""/>
              <a:tabLst>
                <a:tab pos="755650" algn="l"/>
              </a:tabLst>
            </a:pPr>
            <a:r>
              <a:rPr sz="2000" spc="-15" dirty="0">
                <a:latin typeface="Comic Sans MS"/>
                <a:cs typeface="Comic Sans MS"/>
              </a:rPr>
              <a:t>lost</a:t>
            </a:r>
            <a:endParaRPr sz="2000">
              <a:latin typeface="Comic Sans MS"/>
              <a:cs typeface="Comic Sans MS"/>
            </a:endParaRPr>
          </a:p>
          <a:p>
            <a:pPr marL="755650" marR="205740" lvl="1" indent="-285750">
              <a:spcBef>
                <a:spcPts val="480"/>
              </a:spcBef>
              <a:buClr>
                <a:srgbClr val="000098"/>
              </a:buClr>
              <a:buFont typeface="Wingdings"/>
              <a:buChar char=""/>
              <a:tabLst>
                <a:tab pos="755650" algn="l"/>
              </a:tabLst>
            </a:pPr>
            <a:r>
              <a:rPr sz="2000" spc="-15" dirty="0">
                <a:latin typeface="Comic Sans MS"/>
                <a:cs typeface="Comic Sans MS"/>
              </a:rPr>
              <a:t>delivered</a:t>
            </a:r>
            <a:r>
              <a:rPr sz="2000" spc="14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out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of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order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to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Comic Sans MS"/>
                <a:cs typeface="Comic Sans MS"/>
              </a:rPr>
              <a:t>a</a:t>
            </a:r>
            <a:r>
              <a:rPr sz="2000" spc="-15" dirty="0">
                <a:latin typeface="Comic Sans MS"/>
                <a:cs typeface="Comic Sans MS"/>
              </a:rPr>
              <a:t>pp</a:t>
            </a:r>
            <a:endParaRPr sz="2000">
              <a:latin typeface="Comic Sans MS"/>
              <a:cs typeface="Comic Sans MS"/>
            </a:endParaRPr>
          </a:p>
          <a:p>
            <a:pPr marL="355600" indent="-342900">
              <a:spcBef>
                <a:spcPts val="380"/>
              </a:spcBef>
              <a:buClr>
                <a:srgbClr val="000098"/>
              </a:buClr>
              <a:buSzPct val="71428"/>
              <a:buFont typeface="Wingdings"/>
              <a:buChar char=""/>
              <a:tabLst>
                <a:tab pos="355600" algn="l"/>
              </a:tabLst>
            </a:pPr>
            <a:r>
              <a:rPr sz="2100" spc="-55" dirty="0">
                <a:solidFill>
                  <a:srgbClr val="FF0000"/>
                </a:solidFill>
                <a:latin typeface="Comic Sans MS"/>
                <a:cs typeface="Comic Sans MS"/>
              </a:rPr>
              <a:t>co</a:t>
            </a:r>
            <a:r>
              <a:rPr sz="2100" spc="-65" dirty="0">
                <a:solidFill>
                  <a:srgbClr val="FF0000"/>
                </a:solidFill>
                <a:latin typeface="Comic Sans MS"/>
                <a:cs typeface="Comic Sans MS"/>
              </a:rPr>
              <a:t>n</a:t>
            </a:r>
            <a:r>
              <a:rPr sz="2100" spc="-60" dirty="0">
                <a:solidFill>
                  <a:srgbClr val="FF0000"/>
                </a:solidFill>
                <a:latin typeface="Comic Sans MS"/>
                <a:cs typeface="Comic Sans MS"/>
              </a:rPr>
              <a:t>n</a:t>
            </a:r>
            <a:r>
              <a:rPr sz="2100" spc="-70" dirty="0">
                <a:solidFill>
                  <a:srgbClr val="FF0000"/>
                </a:solidFill>
                <a:latin typeface="Comic Sans MS"/>
                <a:cs typeface="Comic Sans MS"/>
              </a:rPr>
              <a:t>e</a:t>
            </a:r>
            <a:r>
              <a:rPr sz="2100" spc="-45" dirty="0">
                <a:solidFill>
                  <a:srgbClr val="FF0000"/>
                </a:solidFill>
                <a:latin typeface="Comic Sans MS"/>
                <a:cs typeface="Comic Sans MS"/>
              </a:rPr>
              <a:t>cti</a:t>
            </a:r>
            <a:r>
              <a:rPr sz="2100" spc="-70" dirty="0">
                <a:solidFill>
                  <a:srgbClr val="FF0000"/>
                </a:solidFill>
                <a:latin typeface="Comic Sans MS"/>
                <a:cs typeface="Comic Sans MS"/>
              </a:rPr>
              <a:t>o</a:t>
            </a:r>
            <a:r>
              <a:rPr sz="2100" spc="-55" dirty="0">
                <a:solidFill>
                  <a:srgbClr val="FF0000"/>
                </a:solidFill>
                <a:latin typeface="Comic Sans MS"/>
                <a:cs typeface="Comic Sans MS"/>
              </a:rPr>
              <a:t>nless:</a:t>
            </a:r>
            <a:endParaRPr sz="2100">
              <a:latin typeface="Comic Sans MS"/>
              <a:cs typeface="Comic Sans MS"/>
            </a:endParaRPr>
          </a:p>
          <a:p>
            <a:pPr marL="755650" marR="5080" lvl="1" indent="-285750">
              <a:spcBef>
                <a:spcPts val="459"/>
              </a:spcBef>
              <a:buClr>
                <a:srgbClr val="000098"/>
              </a:buClr>
              <a:buFont typeface="Wingdings"/>
              <a:buChar char=""/>
              <a:tabLst>
                <a:tab pos="755650" algn="l"/>
              </a:tabLst>
            </a:pPr>
            <a:r>
              <a:rPr sz="2000" spc="-20" dirty="0">
                <a:latin typeface="Comic Sans MS"/>
                <a:cs typeface="Comic Sans MS"/>
              </a:rPr>
              <a:t>n</a:t>
            </a:r>
            <a:r>
              <a:rPr sz="2000" spc="-15" dirty="0">
                <a:latin typeface="Comic Sans MS"/>
                <a:cs typeface="Comic Sans MS"/>
              </a:rPr>
              <a:t>o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ha</a:t>
            </a:r>
            <a:r>
              <a:rPr sz="2000" spc="-25" dirty="0">
                <a:latin typeface="Comic Sans MS"/>
                <a:cs typeface="Comic Sans MS"/>
              </a:rPr>
              <a:t>n</a:t>
            </a:r>
            <a:r>
              <a:rPr sz="2000" spc="-15" dirty="0">
                <a:latin typeface="Comic Sans MS"/>
                <a:cs typeface="Comic Sans MS"/>
              </a:rPr>
              <a:t>dshaking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omic Sans MS"/>
                <a:cs typeface="Comic Sans MS"/>
              </a:rPr>
              <a:t>between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UDP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sender,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recei</a:t>
            </a:r>
            <a:r>
              <a:rPr sz="2000" spc="-10" dirty="0">
                <a:latin typeface="Comic Sans MS"/>
                <a:cs typeface="Comic Sans MS"/>
              </a:rPr>
              <a:t>ver</a:t>
            </a:r>
            <a:endParaRPr sz="2000">
              <a:latin typeface="Comic Sans MS"/>
              <a:cs typeface="Comic Sans MS"/>
            </a:endParaRPr>
          </a:p>
          <a:p>
            <a:pPr marL="755650" marR="214629" lvl="1" indent="-285750">
              <a:spcBef>
                <a:spcPts val="480"/>
              </a:spcBef>
              <a:buClr>
                <a:srgbClr val="000098"/>
              </a:buClr>
              <a:buFont typeface="Wingdings"/>
              <a:buChar char=""/>
              <a:tabLst>
                <a:tab pos="755650" algn="l"/>
              </a:tabLst>
            </a:pPr>
            <a:r>
              <a:rPr sz="2000" spc="-15" dirty="0">
                <a:latin typeface="Comic Sans MS"/>
                <a:cs typeface="Comic Sans MS"/>
              </a:rPr>
              <a:t>ea</a:t>
            </a:r>
            <a:r>
              <a:rPr sz="2000" spc="-20" dirty="0">
                <a:latin typeface="Comic Sans MS"/>
                <a:cs typeface="Comic Sans MS"/>
              </a:rPr>
              <a:t>c</a:t>
            </a:r>
            <a:r>
              <a:rPr sz="2000" spc="-15" dirty="0">
                <a:latin typeface="Comic Sans MS"/>
                <a:cs typeface="Comic Sans MS"/>
              </a:rPr>
              <a:t>h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UDP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segment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ha</a:t>
            </a:r>
            <a:r>
              <a:rPr sz="2000" spc="-25" dirty="0">
                <a:latin typeface="Comic Sans MS"/>
                <a:cs typeface="Comic Sans MS"/>
              </a:rPr>
              <a:t>n</a:t>
            </a:r>
            <a:r>
              <a:rPr sz="2000" spc="-15" dirty="0">
                <a:latin typeface="Comic Sans MS"/>
                <a:cs typeface="Comic Sans MS"/>
              </a:rPr>
              <a:t>dled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indep</a:t>
            </a:r>
            <a:r>
              <a:rPr sz="2000" spc="-10" dirty="0">
                <a:latin typeface="Comic Sans MS"/>
                <a:cs typeface="Comic Sans MS"/>
              </a:rPr>
              <a:t>e</a:t>
            </a:r>
            <a:r>
              <a:rPr sz="2000" spc="-20" dirty="0">
                <a:latin typeface="Comic Sans MS"/>
                <a:cs typeface="Comic Sans MS"/>
              </a:rPr>
              <a:t>n</a:t>
            </a:r>
            <a:r>
              <a:rPr sz="2000" spc="-10" dirty="0">
                <a:latin typeface="Comic Sans MS"/>
                <a:cs typeface="Comic Sans MS"/>
              </a:rPr>
              <a:t>dently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of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others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15050" y="1638285"/>
            <a:ext cx="4048760" cy="3395801"/>
          </a:xfrm>
          <a:prstGeom prst="rect">
            <a:avLst/>
          </a:prstGeom>
          <a:ln w="19049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43840"/>
            <a:r>
              <a:rPr sz="2400" spc="-20" dirty="0">
                <a:solidFill>
                  <a:srgbClr val="FF0000"/>
                </a:solidFill>
                <a:latin typeface="Comic Sans MS"/>
                <a:cs typeface="Comic Sans MS"/>
              </a:rPr>
              <a:t>Why</a:t>
            </a:r>
            <a:r>
              <a:rPr sz="2400" spc="11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mic Sans MS"/>
                <a:cs typeface="Comic Sans MS"/>
              </a:rPr>
              <a:t>i</a:t>
            </a:r>
            <a:r>
              <a:rPr sz="2400" dirty="0">
                <a:solidFill>
                  <a:srgbClr val="FF0000"/>
                </a:solidFill>
                <a:latin typeface="Comic Sans MS"/>
                <a:cs typeface="Comic Sans MS"/>
              </a:rPr>
              <a:t>s</a:t>
            </a:r>
            <a:r>
              <a:rPr sz="2400" spc="1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mic Sans MS"/>
                <a:cs typeface="Comic Sans MS"/>
              </a:rPr>
              <a:t>ther</a:t>
            </a:r>
            <a:r>
              <a:rPr sz="2400" dirty="0">
                <a:solidFill>
                  <a:srgbClr val="FF0000"/>
                </a:solidFill>
                <a:latin typeface="Comic Sans MS"/>
                <a:cs typeface="Comic Sans MS"/>
              </a:rPr>
              <a:t>e</a:t>
            </a:r>
            <a:r>
              <a:rPr sz="2400" spc="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omic Sans MS"/>
                <a:cs typeface="Comic Sans MS"/>
              </a:rPr>
              <a:t>a</a:t>
            </a:r>
            <a:r>
              <a:rPr sz="2400" spc="1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omic Sans MS"/>
                <a:cs typeface="Comic Sans MS"/>
              </a:rPr>
              <a:t>UDP?</a:t>
            </a:r>
            <a:endParaRPr sz="2400">
              <a:latin typeface="Comic Sans MS"/>
              <a:cs typeface="Comic Sans MS"/>
            </a:endParaRPr>
          </a:p>
          <a:p>
            <a:pPr marL="586740" marR="464820" indent="-342900">
              <a:spcBef>
                <a:spcPts val="495"/>
              </a:spcBef>
              <a:buClr>
                <a:srgbClr val="000098"/>
              </a:buClr>
              <a:buSzPct val="75000"/>
              <a:buFont typeface="Wingdings"/>
              <a:buChar char=""/>
              <a:tabLst>
                <a:tab pos="587375" algn="l"/>
              </a:tabLst>
            </a:pPr>
            <a:r>
              <a:rPr sz="2000" spc="-20" dirty="0">
                <a:latin typeface="Comic Sans MS"/>
                <a:cs typeface="Comic Sans MS"/>
              </a:rPr>
              <a:t>n</a:t>
            </a:r>
            <a:r>
              <a:rPr sz="2000" spc="-15" dirty="0">
                <a:latin typeface="Comic Sans MS"/>
                <a:cs typeface="Comic Sans MS"/>
              </a:rPr>
              <a:t>o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conn</a:t>
            </a:r>
            <a:r>
              <a:rPr sz="2000" spc="-25" dirty="0">
                <a:latin typeface="Comic Sans MS"/>
                <a:cs typeface="Comic Sans MS"/>
              </a:rPr>
              <a:t>e</a:t>
            </a:r>
            <a:r>
              <a:rPr sz="2000" spc="-10" dirty="0">
                <a:latin typeface="Comic Sans MS"/>
                <a:cs typeface="Comic Sans MS"/>
              </a:rPr>
              <a:t>ction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establi</a:t>
            </a:r>
            <a:r>
              <a:rPr sz="2000" spc="-20" dirty="0">
                <a:latin typeface="Comic Sans MS"/>
                <a:cs typeface="Comic Sans MS"/>
              </a:rPr>
              <a:t>s</a:t>
            </a:r>
            <a:r>
              <a:rPr sz="2000" spc="-15" dirty="0">
                <a:latin typeface="Comic Sans MS"/>
                <a:cs typeface="Comic Sans MS"/>
              </a:rPr>
              <a:t>hment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(which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can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add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delay</a:t>
            </a:r>
            <a:r>
              <a:rPr sz="2000" spc="-10" dirty="0">
                <a:latin typeface="Comic Sans MS"/>
                <a:cs typeface="Comic Sans MS"/>
              </a:rPr>
              <a:t>)</a:t>
            </a:r>
            <a:endParaRPr sz="2000">
              <a:latin typeface="Comic Sans MS"/>
              <a:cs typeface="Comic Sans MS"/>
            </a:endParaRPr>
          </a:p>
          <a:p>
            <a:pPr marL="586740" marR="235585" indent="-342900">
              <a:spcBef>
                <a:spcPts val="480"/>
              </a:spcBef>
              <a:buClr>
                <a:srgbClr val="000098"/>
              </a:buClr>
              <a:buSzPct val="75000"/>
              <a:buFont typeface="Wingdings"/>
              <a:buChar char=""/>
              <a:tabLst>
                <a:tab pos="587375" algn="l"/>
              </a:tabLst>
            </a:pPr>
            <a:r>
              <a:rPr sz="2000" spc="-10" dirty="0">
                <a:latin typeface="Comic Sans MS"/>
                <a:cs typeface="Comic Sans MS"/>
              </a:rPr>
              <a:t>simpl</a:t>
            </a:r>
            <a:r>
              <a:rPr sz="2000" spc="-25" dirty="0">
                <a:latin typeface="Comic Sans MS"/>
                <a:cs typeface="Comic Sans MS"/>
              </a:rPr>
              <a:t>e</a:t>
            </a:r>
            <a:r>
              <a:rPr sz="2000" spc="-10" dirty="0">
                <a:latin typeface="Comic Sans MS"/>
                <a:cs typeface="Comic Sans MS"/>
              </a:rPr>
              <a:t>: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omic Sans MS"/>
                <a:cs typeface="Comic Sans MS"/>
              </a:rPr>
              <a:t>n</a:t>
            </a:r>
            <a:r>
              <a:rPr sz="2000" spc="-15" dirty="0">
                <a:latin typeface="Comic Sans MS"/>
                <a:cs typeface="Comic Sans MS"/>
              </a:rPr>
              <a:t>o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conn</a:t>
            </a:r>
            <a:r>
              <a:rPr sz="2000" spc="-25" dirty="0">
                <a:latin typeface="Comic Sans MS"/>
                <a:cs typeface="Comic Sans MS"/>
              </a:rPr>
              <a:t>e</a:t>
            </a:r>
            <a:r>
              <a:rPr sz="2000" spc="-10" dirty="0">
                <a:latin typeface="Comic Sans MS"/>
                <a:cs typeface="Comic Sans MS"/>
              </a:rPr>
              <a:t>ction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state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at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sender,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recei</a:t>
            </a:r>
            <a:r>
              <a:rPr sz="2000" spc="-10" dirty="0">
                <a:latin typeface="Comic Sans MS"/>
                <a:cs typeface="Comic Sans MS"/>
              </a:rPr>
              <a:t>ver</a:t>
            </a:r>
            <a:endParaRPr sz="2000">
              <a:latin typeface="Comic Sans MS"/>
              <a:cs typeface="Comic Sans MS"/>
            </a:endParaRPr>
          </a:p>
          <a:p>
            <a:pPr marL="586740" indent="-342900">
              <a:spcBef>
                <a:spcPts val="480"/>
              </a:spcBef>
              <a:buClr>
                <a:srgbClr val="000098"/>
              </a:buClr>
              <a:buSzPct val="75000"/>
              <a:buFont typeface="Wingdings"/>
              <a:buChar char=""/>
              <a:tabLst>
                <a:tab pos="587375" algn="l"/>
              </a:tabLst>
            </a:pPr>
            <a:r>
              <a:rPr sz="2000" spc="-10" dirty="0">
                <a:latin typeface="Comic Sans MS"/>
                <a:cs typeface="Comic Sans MS"/>
              </a:rPr>
              <a:t>small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segment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he</a:t>
            </a:r>
            <a:r>
              <a:rPr sz="2000" spc="-25" dirty="0">
                <a:latin typeface="Comic Sans MS"/>
                <a:cs typeface="Comic Sans MS"/>
              </a:rPr>
              <a:t>a</a:t>
            </a:r>
            <a:r>
              <a:rPr sz="2000" spc="-20" dirty="0">
                <a:latin typeface="Comic Sans MS"/>
                <a:cs typeface="Comic Sans MS"/>
              </a:rPr>
              <a:t>der</a:t>
            </a:r>
            <a:endParaRPr sz="2000">
              <a:latin typeface="Comic Sans MS"/>
              <a:cs typeface="Comic Sans MS"/>
            </a:endParaRPr>
          </a:p>
          <a:p>
            <a:pPr marL="586740" marR="267335" indent="-342900">
              <a:spcBef>
                <a:spcPts val="480"/>
              </a:spcBef>
              <a:buClr>
                <a:srgbClr val="000098"/>
              </a:buClr>
              <a:buSzPct val="75000"/>
              <a:buFont typeface="Wingdings"/>
              <a:buChar char=""/>
              <a:tabLst>
                <a:tab pos="587375" algn="l"/>
              </a:tabLst>
            </a:pPr>
            <a:r>
              <a:rPr sz="2000" spc="-20" dirty="0">
                <a:latin typeface="Comic Sans MS"/>
                <a:cs typeface="Comic Sans MS"/>
              </a:rPr>
              <a:t>n</a:t>
            </a:r>
            <a:r>
              <a:rPr sz="2000" spc="-15" dirty="0">
                <a:latin typeface="Comic Sans MS"/>
                <a:cs typeface="Comic Sans MS"/>
              </a:rPr>
              <a:t>o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congest</a:t>
            </a:r>
            <a:r>
              <a:rPr sz="2000" spc="-25" dirty="0">
                <a:latin typeface="Comic Sans MS"/>
                <a:cs typeface="Comic Sans MS"/>
              </a:rPr>
              <a:t>i</a:t>
            </a:r>
            <a:r>
              <a:rPr sz="2000" spc="-15" dirty="0">
                <a:latin typeface="Comic Sans MS"/>
                <a:cs typeface="Comic Sans MS"/>
              </a:rPr>
              <a:t>on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control: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UDP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can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blas</a:t>
            </a:r>
            <a:r>
              <a:rPr sz="2000" spc="-10" dirty="0">
                <a:latin typeface="Comic Sans MS"/>
                <a:cs typeface="Comic Sans MS"/>
              </a:rPr>
              <a:t>t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away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as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fas</a:t>
            </a:r>
            <a:r>
              <a:rPr sz="2000" spc="-10" dirty="0">
                <a:latin typeface="Comic Sans MS"/>
                <a:cs typeface="Comic Sans MS"/>
              </a:rPr>
              <a:t>t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as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desired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787845-6D35-4E55-B72F-EAD8DAE78FE4}" type="datetime1">
              <a:rPr lang="en-US" smtClean="0"/>
              <a:t>8/1/2022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1A2993-66D0-4D4C-A934-F1D0C5866DE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953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UDP: more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2031497" y="1529587"/>
            <a:ext cx="3395345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buClr>
                <a:srgbClr val="000098"/>
              </a:buClr>
              <a:buSzPct val="75000"/>
              <a:buFont typeface="Wingdings"/>
              <a:buChar char=""/>
              <a:tabLst>
                <a:tab pos="355600" algn="l"/>
              </a:tabLst>
            </a:pPr>
            <a:r>
              <a:rPr sz="2400" dirty="0">
                <a:latin typeface="Comic Sans MS"/>
                <a:cs typeface="Comic Sans MS"/>
              </a:rPr>
              <a:t>often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mic Sans MS"/>
                <a:cs typeface="Comic Sans MS"/>
              </a:rPr>
              <a:t>used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for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mic Sans MS"/>
                <a:cs typeface="Comic Sans MS"/>
              </a:rPr>
              <a:t>streami</a:t>
            </a:r>
            <a:r>
              <a:rPr sz="2400" spc="-15" dirty="0">
                <a:latin typeface="Comic Sans MS"/>
                <a:cs typeface="Comic Sans MS"/>
              </a:rPr>
              <a:t>ng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mic Sans MS"/>
                <a:cs typeface="Comic Sans MS"/>
              </a:rPr>
              <a:t>multimedia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74396" y="2261108"/>
            <a:ext cx="65659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spc="-15" dirty="0">
                <a:latin typeface="Comic Sans MS"/>
                <a:cs typeface="Comic Sans MS"/>
              </a:rPr>
              <a:t>apps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88697" y="2674583"/>
            <a:ext cx="1941195" cy="6796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buClr>
                <a:srgbClr val="000098"/>
              </a:buClr>
              <a:buFont typeface="Wingdings"/>
              <a:buChar char=""/>
              <a:tabLst>
                <a:tab pos="298450" algn="l"/>
              </a:tabLst>
            </a:pPr>
            <a:r>
              <a:rPr sz="2000" spc="-10" dirty="0">
                <a:latin typeface="Comic Sans MS"/>
                <a:cs typeface="Comic Sans MS"/>
              </a:rPr>
              <a:t>loss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tolerant</a:t>
            </a:r>
            <a:endParaRPr sz="2000">
              <a:latin typeface="Comic Sans MS"/>
              <a:cs typeface="Comic Sans MS"/>
            </a:endParaRPr>
          </a:p>
          <a:p>
            <a:pPr marL="298450" indent="-285750">
              <a:spcBef>
                <a:spcPts val="480"/>
              </a:spcBef>
              <a:buClr>
                <a:srgbClr val="000098"/>
              </a:buClr>
              <a:buFont typeface="Wingdings"/>
              <a:buChar char=""/>
              <a:tabLst>
                <a:tab pos="298450" algn="l"/>
              </a:tabLst>
            </a:pPr>
            <a:r>
              <a:rPr sz="2000" spc="-15" dirty="0">
                <a:latin typeface="Comic Sans MS"/>
                <a:cs typeface="Comic Sans MS"/>
              </a:rPr>
              <a:t>rate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sens</a:t>
            </a:r>
            <a:r>
              <a:rPr sz="2000" spc="-20" dirty="0">
                <a:latin typeface="Comic Sans MS"/>
                <a:cs typeface="Comic Sans MS"/>
              </a:rPr>
              <a:t>i</a:t>
            </a:r>
            <a:r>
              <a:rPr sz="2000" spc="-15" dirty="0">
                <a:latin typeface="Comic Sans MS"/>
                <a:cs typeface="Comic Sans MS"/>
              </a:rPr>
              <a:t>tive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31496" y="3431541"/>
            <a:ext cx="25679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Clr>
                <a:srgbClr val="000098"/>
              </a:buClr>
              <a:buSzPct val="75000"/>
              <a:buFont typeface="Wingdings"/>
              <a:buChar char=""/>
              <a:tabLst>
                <a:tab pos="355600" algn="l"/>
              </a:tabLst>
            </a:pPr>
            <a:r>
              <a:rPr sz="2400" spc="-15" dirty="0">
                <a:latin typeface="Comic Sans MS"/>
                <a:cs typeface="Comic Sans MS"/>
              </a:rPr>
              <a:t>oth</a:t>
            </a:r>
            <a:r>
              <a:rPr sz="2400" spc="-25" dirty="0">
                <a:latin typeface="Comic Sans MS"/>
                <a:cs typeface="Comic Sans MS"/>
              </a:rPr>
              <a:t>e</a:t>
            </a:r>
            <a:r>
              <a:rPr sz="2400" dirty="0">
                <a:latin typeface="Comic Sans MS"/>
                <a:cs typeface="Comic Sans MS"/>
              </a:rPr>
              <a:t>r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omic Sans MS"/>
                <a:cs typeface="Comic Sans MS"/>
              </a:rPr>
              <a:t>UDP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mic Sans MS"/>
                <a:cs typeface="Comic Sans MS"/>
              </a:rPr>
              <a:t>uses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88696" y="3845016"/>
            <a:ext cx="1045844" cy="6796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buClr>
                <a:srgbClr val="000098"/>
              </a:buClr>
              <a:buFont typeface="Wingdings"/>
              <a:buChar char=""/>
              <a:tabLst>
                <a:tab pos="298450" algn="l"/>
              </a:tabLst>
            </a:pPr>
            <a:r>
              <a:rPr sz="2000" spc="-20" dirty="0">
                <a:latin typeface="Comic Sans MS"/>
                <a:cs typeface="Comic Sans MS"/>
              </a:rPr>
              <a:t>DNS</a:t>
            </a:r>
            <a:endParaRPr sz="2000">
              <a:latin typeface="Comic Sans MS"/>
              <a:cs typeface="Comic Sans MS"/>
            </a:endParaRPr>
          </a:p>
          <a:p>
            <a:pPr marL="298450" indent="-285750">
              <a:spcBef>
                <a:spcPts val="480"/>
              </a:spcBef>
              <a:buClr>
                <a:srgbClr val="000098"/>
              </a:buClr>
              <a:buFont typeface="Wingdings"/>
              <a:buChar char=""/>
              <a:tabLst>
                <a:tab pos="298450" algn="l"/>
              </a:tabLst>
            </a:pPr>
            <a:r>
              <a:rPr sz="2000" spc="-5" dirty="0">
                <a:latin typeface="Comic Sans MS"/>
                <a:cs typeface="Comic Sans MS"/>
              </a:rPr>
              <a:t>SNM</a:t>
            </a:r>
            <a:r>
              <a:rPr sz="2000" spc="-15" dirty="0">
                <a:latin typeface="Comic Sans MS"/>
                <a:cs typeface="Comic Sans MS"/>
              </a:rPr>
              <a:t>P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31496" y="4602228"/>
            <a:ext cx="352425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 algn="just">
              <a:buClr>
                <a:srgbClr val="000098"/>
              </a:buClr>
              <a:buSzPct val="75000"/>
              <a:buFont typeface="Wingdings"/>
              <a:buChar char=""/>
              <a:tabLst>
                <a:tab pos="355600" algn="l"/>
              </a:tabLst>
            </a:pPr>
            <a:r>
              <a:rPr sz="2400" spc="-5" dirty="0">
                <a:latin typeface="Comic Sans MS"/>
                <a:cs typeface="Comic Sans MS"/>
              </a:rPr>
              <a:t>reliabl</a:t>
            </a:r>
            <a:r>
              <a:rPr sz="2400" dirty="0">
                <a:latin typeface="Comic Sans MS"/>
                <a:cs typeface="Comic Sans MS"/>
              </a:rPr>
              <a:t>e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transfe</a:t>
            </a:r>
            <a:r>
              <a:rPr sz="2400" dirty="0">
                <a:latin typeface="Comic Sans MS"/>
                <a:cs typeface="Comic Sans MS"/>
              </a:rPr>
              <a:t>r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mic Sans MS"/>
                <a:cs typeface="Comic Sans MS"/>
              </a:rPr>
              <a:t>over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mic Sans MS"/>
                <a:cs typeface="Comic Sans MS"/>
              </a:rPr>
              <a:t>UDP: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mic Sans MS"/>
                <a:cs typeface="Comic Sans MS"/>
              </a:rPr>
              <a:t>add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reliabilit</a:t>
            </a:r>
            <a:r>
              <a:rPr sz="2400" dirty="0">
                <a:latin typeface="Comic Sans MS"/>
                <a:cs typeface="Comic Sans MS"/>
              </a:rPr>
              <a:t>y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mic Sans MS"/>
                <a:cs typeface="Comic Sans MS"/>
              </a:rPr>
              <a:t>at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mic Sans MS"/>
                <a:cs typeface="Comic Sans MS"/>
              </a:rPr>
              <a:t>application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mic Sans MS"/>
                <a:cs typeface="Comic Sans MS"/>
              </a:rPr>
              <a:t>layer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88696" y="5747228"/>
            <a:ext cx="260858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marR="5080" indent="-285750">
              <a:buClr>
                <a:srgbClr val="000098"/>
              </a:buClr>
              <a:buFont typeface="Wingdings"/>
              <a:buChar char=""/>
              <a:tabLst>
                <a:tab pos="298450" algn="l"/>
              </a:tabLst>
            </a:pPr>
            <a:r>
              <a:rPr sz="2000" spc="-15" dirty="0">
                <a:latin typeface="Comic Sans MS"/>
                <a:cs typeface="Comic Sans MS"/>
              </a:rPr>
              <a:t>app</a:t>
            </a:r>
            <a:r>
              <a:rPr sz="2000" spc="-20" dirty="0">
                <a:latin typeface="Comic Sans MS"/>
                <a:cs typeface="Comic Sans MS"/>
              </a:rPr>
              <a:t>l</a:t>
            </a:r>
            <a:r>
              <a:rPr sz="2000" spc="-15" dirty="0">
                <a:latin typeface="Comic Sans MS"/>
                <a:cs typeface="Comic Sans MS"/>
              </a:rPr>
              <a:t>icatio</a:t>
            </a:r>
            <a:r>
              <a:rPr sz="2000" spc="-10" dirty="0">
                <a:latin typeface="Comic Sans MS"/>
                <a:cs typeface="Comic Sans MS"/>
              </a:rPr>
              <a:t>n-s</a:t>
            </a:r>
            <a:r>
              <a:rPr sz="2000" spc="-5" dirty="0">
                <a:latin typeface="Comic Sans MS"/>
                <a:cs typeface="Comic Sans MS"/>
              </a:rPr>
              <a:t>p</a:t>
            </a:r>
            <a:r>
              <a:rPr sz="2000" spc="-10" dirty="0">
                <a:latin typeface="Comic Sans MS"/>
                <a:cs typeface="Comic Sans MS"/>
              </a:rPr>
              <a:t>ecific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error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omic Sans MS"/>
                <a:cs typeface="Comic Sans MS"/>
              </a:rPr>
              <a:t>recovery</a:t>
            </a:r>
            <a:r>
              <a:rPr sz="2000" spc="-5" dirty="0">
                <a:latin typeface="Comic Sans MS"/>
                <a:cs typeface="Comic Sans MS"/>
              </a:rPr>
              <a:t>!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867540" y="2000250"/>
            <a:ext cx="3324860" cy="3200400"/>
          </a:xfrm>
          <a:custGeom>
            <a:avLst/>
            <a:gdLst/>
            <a:ahLst/>
            <a:cxnLst/>
            <a:rect l="l" t="t" r="r" b="b"/>
            <a:pathLst>
              <a:path w="3324859" h="3200400">
                <a:moveTo>
                  <a:pt x="0" y="3200399"/>
                </a:moveTo>
                <a:lnTo>
                  <a:pt x="3324240" y="3200399"/>
                </a:lnTo>
                <a:lnTo>
                  <a:pt x="3324240" y="0"/>
                </a:lnTo>
                <a:lnTo>
                  <a:pt x="0" y="0"/>
                </a:lnTo>
                <a:lnTo>
                  <a:pt x="0" y="3200399"/>
                </a:lnTo>
                <a:close/>
              </a:path>
            </a:pathLst>
          </a:custGeom>
          <a:solidFill>
            <a:srgbClr val="323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91340" y="2095500"/>
            <a:ext cx="3324860" cy="3200400"/>
          </a:xfrm>
          <a:custGeom>
            <a:avLst/>
            <a:gdLst/>
            <a:ahLst/>
            <a:cxnLst/>
            <a:rect l="l" t="t" r="r" b="b"/>
            <a:pathLst>
              <a:path w="3324859" h="3200400">
                <a:moveTo>
                  <a:pt x="0" y="3200399"/>
                </a:moveTo>
                <a:lnTo>
                  <a:pt x="3324240" y="3200399"/>
                </a:lnTo>
                <a:lnTo>
                  <a:pt x="3324240" y="0"/>
                </a:lnTo>
                <a:lnTo>
                  <a:pt x="0" y="0"/>
                </a:lnTo>
                <a:lnTo>
                  <a:pt x="0" y="32003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010912" y="1735645"/>
            <a:ext cx="79184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5" dirty="0">
                <a:latin typeface="Comic Sans MS"/>
                <a:cs typeface="Comic Sans MS"/>
              </a:rPr>
              <a:t>3</a:t>
            </a:r>
            <a:r>
              <a:rPr dirty="0">
                <a:latin typeface="Comic Sans MS"/>
                <a:cs typeface="Comic Sans MS"/>
              </a:rPr>
              <a:t>2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mic Sans MS"/>
                <a:cs typeface="Comic Sans MS"/>
              </a:rPr>
              <a:t>bits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886839" y="1828556"/>
            <a:ext cx="1200150" cy="76200"/>
          </a:xfrm>
          <a:custGeom>
            <a:avLst/>
            <a:gdLst/>
            <a:ahLst/>
            <a:cxnLst/>
            <a:rect l="l" t="t" r="r" b="b"/>
            <a:pathLst>
              <a:path w="1200150" h="76200">
                <a:moveTo>
                  <a:pt x="1124071" y="0"/>
                </a:moveTo>
                <a:lnTo>
                  <a:pt x="1123969" y="28508"/>
                </a:lnTo>
                <a:lnTo>
                  <a:pt x="1136629" y="28559"/>
                </a:lnTo>
                <a:lnTo>
                  <a:pt x="1136629" y="47609"/>
                </a:lnTo>
                <a:lnTo>
                  <a:pt x="1123900" y="47609"/>
                </a:lnTo>
                <a:lnTo>
                  <a:pt x="1123797" y="76199"/>
                </a:lnTo>
                <a:lnTo>
                  <a:pt x="1181461" y="47609"/>
                </a:lnTo>
                <a:lnTo>
                  <a:pt x="1136629" y="47609"/>
                </a:lnTo>
                <a:lnTo>
                  <a:pt x="1181564" y="47558"/>
                </a:lnTo>
                <a:lnTo>
                  <a:pt x="1200149" y="38343"/>
                </a:lnTo>
                <a:lnTo>
                  <a:pt x="1124071" y="0"/>
                </a:lnTo>
                <a:close/>
              </a:path>
              <a:path w="1200150" h="76200">
                <a:moveTo>
                  <a:pt x="1123969" y="28508"/>
                </a:moveTo>
                <a:lnTo>
                  <a:pt x="1123900" y="47558"/>
                </a:lnTo>
                <a:lnTo>
                  <a:pt x="1136629" y="47609"/>
                </a:lnTo>
                <a:lnTo>
                  <a:pt x="1136629" y="28559"/>
                </a:lnTo>
                <a:lnTo>
                  <a:pt x="1123969" y="28508"/>
                </a:lnTo>
                <a:close/>
              </a:path>
              <a:path w="1200150" h="76200">
                <a:moveTo>
                  <a:pt x="0" y="23987"/>
                </a:moveTo>
                <a:lnTo>
                  <a:pt x="0" y="43037"/>
                </a:lnTo>
                <a:lnTo>
                  <a:pt x="1123900" y="47558"/>
                </a:lnTo>
                <a:lnTo>
                  <a:pt x="1123969" y="28508"/>
                </a:lnTo>
                <a:lnTo>
                  <a:pt x="0" y="239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777106" y="1833494"/>
            <a:ext cx="1129030" cy="76200"/>
          </a:xfrm>
          <a:custGeom>
            <a:avLst/>
            <a:gdLst/>
            <a:ahLst/>
            <a:cxnLst/>
            <a:rect l="l" t="t" r="r" b="b"/>
            <a:pathLst>
              <a:path w="1129029" h="76200">
                <a:moveTo>
                  <a:pt x="76199" y="0"/>
                </a:moveTo>
                <a:lnTo>
                  <a:pt x="0" y="38099"/>
                </a:lnTo>
                <a:lnTo>
                  <a:pt x="76199" y="76199"/>
                </a:lnTo>
                <a:lnTo>
                  <a:pt x="76199" y="47640"/>
                </a:lnTo>
                <a:lnTo>
                  <a:pt x="63367" y="47640"/>
                </a:lnTo>
                <a:lnTo>
                  <a:pt x="63367" y="28590"/>
                </a:lnTo>
                <a:lnTo>
                  <a:pt x="76199" y="28590"/>
                </a:lnTo>
                <a:lnTo>
                  <a:pt x="76199" y="0"/>
                </a:lnTo>
                <a:close/>
              </a:path>
              <a:path w="1129029" h="76200">
                <a:moveTo>
                  <a:pt x="76199" y="28590"/>
                </a:moveTo>
                <a:lnTo>
                  <a:pt x="63367" y="28590"/>
                </a:lnTo>
                <a:lnTo>
                  <a:pt x="63367" y="47640"/>
                </a:lnTo>
                <a:lnTo>
                  <a:pt x="76199" y="47640"/>
                </a:lnTo>
                <a:lnTo>
                  <a:pt x="76199" y="28590"/>
                </a:lnTo>
                <a:close/>
              </a:path>
              <a:path w="1129029" h="76200">
                <a:moveTo>
                  <a:pt x="1128643" y="28590"/>
                </a:moveTo>
                <a:lnTo>
                  <a:pt x="76199" y="28590"/>
                </a:lnTo>
                <a:lnTo>
                  <a:pt x="76199" y="47640"/>
                </a:lnTo>
                <a:lnTo>
                  <a:pt x="1128643" y="47640"/>
                </a:lnTo>
                <a:lnTo>
                  <a:pt x="1128643" y="285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299710" y="5593322"/>
            <a:ext cx="249682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000" spc="-15" dirty="0">
                <a:latin typeface="Comic Sans MS"/>
                <a:cs typeface="Comic Sans MS"/>
              </a:rPr>
              <a:t>UDP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segment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omic Sans MS"/>
                <a:cs typeface="Comic Sans MS"/>
              </a:rPr>
              <a:t>format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00319" y="2282503"/>
            <a:ext cx="1450975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715" indent="378460" algn="r"/>
            <a:r>
              <a:rPr dirty="0">
                <a:latin typeface="Comic Sans MS"/>
                <a:cs typeface="Comic Sans MS"/>
              </a:rPr>
              <a:t>Leng</a:t>
            </a:r>
            <a:r>
              <a:rPr spc="-10" dirty="0">
                <a:latin typeface="Comic Sans MS"/>
                <a:cs typeface="Comic Sans MS"/>
              </a:rPr>
              <a:t>th,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mic Sans MS"/>
                <a:cs typeface="Comic Sans MS"/>
              </a:rPr>
              <a:t>in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Comic Sans MS"/>
                <a:cs typeface="Comic Sans MS"/>
              </a:rPr>
              <a:t>byte</a:t>
            </a:r>
            <a:r>
              <a:rPr spc="-10" dirty="0">
                <a:latin typeface="Comic Sans MS"/>
                <a:cs typeface="Comic Sans MS"/>
              </a:rPr>
              <a:t>s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dirty="0">
                <a:latin typeface="Comic Sans MS"/>
                <a:cs typeface="Comic Sans MS"/>
              </a:rPr>
              <a:t>of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Comic Sans MS"/>
                <a:cs typeface="Comic Sans MS"/>
              </a:rPr>
              <a:t>UDP</a:t>
            </a:r>
            <a:endParaRPr>
              <a:latin typeface="Comic Sans MS"/>
              <a:cs typeface="Comic Sans MS"/>
            </a:endParaRPr>
          </a:p>
          <a:p>
            <a:pPr marL="515620" marR="5080" indent="-29209" algn="r"/>
            <a:r>
              <a:rPr spc="-10" dirty="0">
                <a:latin typeface="Comic Sans MS"/>
                <a:cs typeface="Comic Sans MS"/>
              </a:rPr>
              <a:t>seg</a:t>
            </a:r>
            <a:r>
              <a:rPr spc="-25" dirty="0">
                <a:latin typeface="Comic Sans MS"/>
                <a:cs typeface="Comic Sans MS"/>
              </a:rPr>
              <a:t>m</a:t>
            </a:r>
            <a:r>
              <a:rPr dirty="0">
                <a:latin typeface="Comic Sans MS"/>
                <a:cs typeface="Comic Sans MS"/>
              </a:rPr>
              <a:t>ent,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mic Sans MS"/>
                <a:cs typeface="Comic Sans MS"/>
              </a:rPr>
              <a:t>including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omic Sans MS"/>
                <a:cs typeface="Comic Sans MS"/>
              </a:rPr>
              <a:t>header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503670" y="2533773"/>
            <a:ext cx="716280" cy="174625"/>
          </a:xfrm>
          <a:custGeom>
            <a:avLst/>
            <a:gdLst/>
            <a:ahLst/>
            <a:cxnLst/>
            <a:rect l="l" t="t" r="r" b="b"/>
            <a:pathLst>
              <a:path w="716279" h="174625">
                <a:moveTo>
                  <a:pt x="639683" y="146617"/>
                </a:moveTo>
                <a:lnTo>
                  <a:pt x="634105" y="174619"/>
                </a:lnTo>
                <a:lnTo>
                  <a:pt x="716279" y="152278"/>
                </a:lnTo>
                <a:lnTo>
                  <a:pt x="712203" y="149108"/>
                </a:lnTo>
                <a:lnTo>
                  <a:pt x="652150" y="149108"/>
                </a:lnTo>
                <a:lnTo>
                  <a:pt x="639683" y="146617"/>
                </a:lnTo>
                <a:close/>
              </a:path>
              <a:path w="716279" h="174625">
                <a:moveTo>
                  <a:pt x="643404" y="127936"/>
                </a:moveTo>
                <a:lnTo>
                  <a:pt x="639683" y="146617"/>
                </a:lnTo>
                <a:lnTo>
                  <a:pt x="652150" y="149108"/>
                </a:lnTo>
                <a:lnTo>
                  <a:pt x="655838" y="130423"/>
                </a:lnTo>
                <a:lnTo>
                  <a:pt x="643404" y="127936"/>
                </a:lnTo>
                <a:close/>
              </a:path>
              <a:path w="716279" h="174625">
                <a:moveTo>
                  <a:pt x="648980" y="99943"/>
                </a:moveTo>
                <a:lnTo>
                  <a:pt x="643404" y="127936"/>
                </a:lnTo>
                <a:lnTo>
                  <a:pt x="655838" y="130423"/>
                </a:lnTo>
                <a:lnTo>
                  <a:pt x="652150" y="149108"/>
                </a:lnTo>
                <a:lnTo>
                  <a:pt x="712203" y="149108"/>
                </a:lnTo>
                <a:lnTo>
                  <a:pt x="648980" y="99943"/>
                </a:lnTo>
                <a:close/>
              </a:path>
              <a:path w="716279" h="174625">
                <a:moveTo>
                  <a:pt x="3809" y="0"/>
                </a:moveTo>
                <a:lnTo>
                  <a:pt x="0" y="18806"/>
                </a:lnTo>
                <a:lnTo>
                  <a:pt x="639683" y="146617"/>
                </a:lnTo>
                <a:lnTo>
                  <a:pt x="643404" y="127936"/>
                </a:lnTo>
                <a:lnTo>
                  <a:pt x="38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6781816" y="2085976"/>
          <a:ext cx="3324239" cy="32003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8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5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49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mic Sans MS"/>
                          <a:cs typeface="Comic Sans MS"/>
                        </a:rPr>
                        <a:t>source</a:t>
                      </a:r>
                      <a:r>
                        <a:rPr sz="1800" spc="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omic Sans MS"/>
                          <a:cs typeface="Comic Sans MS"/>
                        </a:rPr>
                        <a:t>port</a:t>
                      </a:r>
                      <a:r>
                        <a:rPr sz="1800" spc="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omic Sans MS"/>
                          <a:cs typeface="Comic Sans MS"/>
                        </a:rPr>
                        <a:t>#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0764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mic Sans MS"/>
                          <a:cs typeface="Comic Sans MS"/>
                        </a:rPr>
                        <a:t>des</a:t>
                      </a:r>
                      <a:r>
                        <a:rPr sz="1800" dirty="0">
                          <a:latin typeface="Comic Sans MS"/>
                          <a:cs typeface="Comic Sans MS"/>
                        </a:rPr>
                        <a:t>t</a:t>
                      </a:r>
                      <a:r>
                        <a:rPr sz="1800" spc="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omic Sans MS"/>
                          <a:cs typeface="Comic Sans MS"/>
                        </a:rPr>
                        <a:t>port</a:t>
                      </a:r>
                      <a:r>
                        <a:rPr sz="1800" spc="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omic Sans MS"/>
                          <a:cs typeface="Comic Sans MS"/>
                        </a:rPr>
                        <a:t>#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49">
                <a:tc>
                  <a:txBody>
                    <a:bodyPr/>
                    <a:lstStyle/>
                    <a:p>
                      <a:pPr marL="44767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mic Sans MS"/>
                          <a:cs typeface="Comic Sans MS"/>
                        </a:rPr>
                        <a:t>leng</a:t>
                      </a:r>
                      <a:r>
                        <a:rPr sz="1800" spc="-10" dirty="0">
                          <a:latin typeface="Comic Sans MS"/>
                          <a:cs typeface="Comic Sans MS"/>
                        </a:rPr>
                        <a:t>t</a:t>
                      </a:r>
                      <a:r>
                        <a:rPr sz="1800" dirty="0">
                          <a:latin typeface="Comic Sans MS"/>
                          <a:cs typeface="Comic Sans MS"/>
                        </a:rPr>
                        <a:t>h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5814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mic Sans MS"/>
                          <a:cs typeface="Comic Sans MS"/>
                        </a:rPr>
                        <a:t>ch</a:t>
                      </a:r>
                      <a:r>
                        <a:rPr sz="1800" spc="-10" dirty="0">
                          <a:latin typeface="Comic Sans MS"/>
                          <a:cs typeface="Comic Sans MS"/>
                        </a:rPr>
                        <a:t>e</a:t>
                      </a:r>
                      <a:r>
                        <a:rPr sz="1800" dirty="0">
                          <a:latin typeface="Comic Sans MS"/>
                          <a:cs typeface="Comic Sans MS"/>
                        </a:rPr>
                        <a:t>cksum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0299">
                <a:tc gridSpan="2">
                  <a:txBody>
                    <a:bodyPr/>
                    <a:lstStyle/>
                    <a:p>
                      <a:pPr marL="941705" marR="1041400" algn="ctr">
                        <a:lnSpc>
                          <a:spcPct val="100299"/>
                        </a:lnSpc>
                      </a:pPr>
                      <a:r>
                        <a:rPr sz="2000" spc="-5" dirty="0">
                          <a:latin typeface="Comic Sans MS"/>
                          <a:cs typeface="Comic Sans MS"/>
                        </a:rPr>
                        <a:t>Applicati</a:t>
                      </a:r>
                      <a:r>
                        <a:rPr sz="2000" dirty="0">
                          <a:latin typeface="Comic Sans MS"/>
                          <a:cs typeface="Comic Sans MS"/>
                        </a:rPr>
                        <a:t>on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Comic Sans MS"/>
                          <a:cs typeface="Comic Sans MS"/>
                        </a:rPr>
                        <a:t>data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Comic Sans MS"/>
                          <a:cs typeface="Comic Sans MS"/>
                        </a:rPr>
                        <a:t>(message)</a:t>
                      </a:r>
                      <a:endParaRPr sz="20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1B88BE6-4A2B-4536-81B2-36FF24F43043}" type="datetime1">
              <a:rPr lang="en-US" smtClean="0"/>
              <a:t>8/1/2022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1A2993-66D0-4D4C-A934-F1D0C5866DE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23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UDP checksum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8540" y="2639315"/>
            <a:ext cx="3286760" cy="33316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u="heavy" spc="-5" dirty="0">
                <a:solidFill>
                  <a:srgbClr val="FF0000"/>
                </a:solidFill>
                <a:latin typeface="Comic Sans MS"/>
                <a:cs typeface="Comic Sans MS"/>
              </a:rPr>
              <a:t>Sender:</a:t>
            </a:r>
            <a:endParaRPr sz="2400">
              <a:latin typeface="Comic Sans MS"/>
              <a:cs typeface="Comic Sans MS"/>
            </a:endParaRPr>
          </a:p>
          <a:p>
            <a:pPr marL="355600" marR="120650" indent="-342900">
              <a:spcBef>
                <a:spcPts val="495"/>
              </a:spcBef>
              <a:buClr>
                <a:srgbClr val="000098"/>
              </a:buClr>
              <a:buSzPct val="75000"/>
              <a:buFont typeface="Wingdings"/>
              <a:buChar char=""/>
              <a:tabLst>
                <a:tab pos="355600" algn="l"/>
              </a:tabLst>
            </a:pPr>
            <a:r>
              <a:rPr sz="2000" spc="-15" dirty="0">
                <a:latin typeface="Comic Sans MS"/>
                <a:cs typeface="Comic Sans MS"/>
              </a:rPr>
              <a:t>trea</a:t>
            </a:r>
            <a:r>
              <a:rPr sz="2000" spc="-10" dirty="0">
                <a:latin typeface="Comic Sans MS"/>
                <a:cs typeface="Comic Sans MS"/>
              </a:rPr>
              <a:t>t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segment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contents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as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sequence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of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omic Sans MS"/>
                <a:cs typeface="Comic Sans MS"/>
              </a:rPr>
              <a:t>16</a:t>
            </a:r>
            <a:r>
              <a:rPr sz="2000" spc="-10" dirty="0">
                <a:latin typeface="Comic Sans MS"/>
                <a:cs typeface="Comic Sans MS"/>
              </a:rPr>
              <a:t>-</a:t>
            </a:r>
            <a:r>
              <a:rPr sz="2000" spc="-15" dirty="0">
                <a:latin typeface="Comic Sans MS"/>
                <a:cs typeface="Comic Sans MS"/>
              </a:rPr>
              <a:t>bit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integers</a:t>
            </a:r>
            <a:endParaRPr sz="2000">
              <a:latin typeface="Comic Sans MS"/>
              <a:cs typeface="Comic Sans MS"/>
            </a:endParaRPr>
          </a:p>
          <a:p>
            <a:pPr marL="355600" marR="226060" indent="-342900">
              <a:spcBef>
                <a:spcPts val="480"/>
              </a:spcBef>
              <a:buClr>
                <a:srgbClr val="000098"/>
              </a:buClr>
              <a:buSzPct val="75000"/>
              <a:buFont typeface="Wingdings"/>
              <a:buChar char=""/>
              <a:tabLst>
                <a:tab pos="355600" algn="l"/>
              </a:tabLst>
            </a:pPr>
            <a:r>
              <a:rPr sz="2000" spc="-15" dirty="0">
                <a:latin typeface="Comic Sans MS"/>
                <a:cs typeface="Comic Sans MS"/>
              </a:rPr>
              <a:t>ch</a:t>
            </a:r>
            <a:r>
              <a:rPr sz="2000" spc="-25" dirty="0">
                <a:latin typeface="Comic Sans MS"/>
                <a:cs typeface="Comic Sans MS"/>
              </a:rPr>
              <a:t>e</a:t>
            </a:r>
            <a:r>
              <a:rPr sz="2000" spc="-15" dirty="0">
                <a:latin typeface="Comic Sans MS"/>
                <a:cs typeface="Comic Sans MS"/>
              </a:rPr>
              <a:t>cksum:</a:t>
            </a:r>
            <a:r>
              <a:rPr sz="2000" spc="-5" dirty="0">
                <a:latin typeface="Comic Sans MS"/>
                <a:cs typeface="Comic Sans MS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ad</a:t>
            </a:r>
            <a:r>
              <a:rPr sz="2000" spc="-10" dirty="0">
                <a:latin typeface="Comic Sans MS"/>
                <a:cs typeface="Comic Sans MS"/>
              </a:rPr>
              <a:t>dition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(1’s </a:t>
            </a:r>
            <a:r>
              <a:rPr sz="2000" spc="-15" dirty="0">
                <a:latin typeface="Comic Sans MS"/>
                <a:cs typeface="Comic Sans MS"/>
              </a:rPr>
              <a:t>complem</a:t>
            </a:r>
            <a:r>
              <a:rPr sz="2000" spc="-25" dirty="0">
                <a:latin typeface="Comic Sans MS"/>
                <a:cs typeface="Comic Sans MS"/>
              </a:rPr>
              <a:t>e</a:t>
            </a:r>
            <a:r>
              <a:rPr sz="2000" spc="-20" dirty="0">
                <a:latin typeface="Comic Sans MS"/>
                <a:cs typeface="Comic Sans MS"/>
              </a:rPr>
              <a:t>n</a:t>
            </a:r>
            <a:r>
              <a:rPr sz="2000" spc="-10" dirty="0">
                <a:latin typeface="Comic Sans MS"/>
                <a:cs typeface="Comic Sans MS"/>
              </a:rPr>
              <a:t>t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sum)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of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segment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contents</a:t>
            </a:r>
            <a:endParaRPr sz="2000">
              <a:latin typeface="Comic Sans MS"/>
              <a:cs typeface="Comic Sans MS"/>
            </a:endParaRPr>
          </a:p>
          <a:p>
            <a:pPr marL="355600" marR="5080" indent="-342900">
              <a:spcBef>
                <a:spcPts val="480"/>
              </a:spcBef>
              <a:buClr>
                <a:srgbClr val="000098"/>
              </a:buClr>
              <a:buSzPct val="75000"/>
              <a:buFont typeface="Wingdings"/>
              <a:buChar char=""/>
              <a:tabLst>
                <a:tab pos="355600" algn="l"/>
              </a:tabLst>
            </a:pPr>
            <a:r>
              <a:rPr sz="2000" dirty="0">
                <a:latin typeface="Comic Sans MS"/>
                <a:cs typeface="Comic Sans MS"/>
              </a:rPr>
              <a:t>se</a:t>
            </a:r>
            <a:r>
              <a:rPr sz="2000" spc="-10" dirty="0">
                <a:latin typeface="Comic Sans MS"/>
                <a:cs typeface="Comic Sans MS"/>
              </a:rPr>
              <a:t>n</a:t>
            </a:r>
            <a:r>
              <a:rPr sz="2000" spc="-5" dirty="0">
                <a:latin typeface="Comic Sans MS"/>
                <a:cs typeface="Comic Sans MS"/>
              </a:rPr>
              <a:t>de</a:t>
            </a:r>
            <a:r>
              <a:rPr sz="2000" dirty="0">
                <a:latin typeface="Comic Sans MS"/>
                <a:cs typeface="Comic Sans MS"/>
              </a:rPr>
              <a:t>r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puts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c</a:t>
            </a:r>
            <a:r>
              <a:rPr sz="2000" spc="-25" dirty="0">
                <a:latin typeface="Comic Sans MS"/>
                <a:cs typeface="Comic Sans MS"/>
              </a:rPr>
              <a:t>h</a:t>
            </a:r>
            <a:r>
              <a:rPr sz="2000" spc="-15" dirty="0">
                <a:latin typeface="Comic Sans MS"/>
                <a:cs typeface="Comic Sans MS"/>
              </a:rPr>
              <a:t>e</a:t>
            </a:r>
            <a:r>
              <a:rPr sz="2000" spc="-25" dirty="0">
                <a:latin typeface="Comic Sans MS"/>
                <a:cs typeface="Comic Sans MS"/>
              </a:rPr>
              <a:t>c</a:t>
            </a:r>
            <a:r>
              <a:rPr sz="2000" spc="-20" dirty="0">
                <a:latin typeface="Comic Sans MS"/>
                <a:cs typeface="Comic Sans MS"/>
              </a:rPr>
              <a:t>ksum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value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into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UDP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ch</a:t>
            </a:r>
            <a:r>
              <a:rPr sz="2000" spc="-25" dirty="0">
                <a:latin typeface="Comic Sans MS"/>
                <a:cs typeface="Comic Sans MS"/>
              </a:rPr>
              <a:t>e</a:t>
            </a:r>
            <a:r>
              <a:rPr sz="2000" spc="-15" dirty="0">
                <a:latin typeface="Comic Sans MS"/>
                <a:cs typeface="Comic Sans MS"/>
              </a:rPr>
              <a:t>cksum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field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51197" y="2634488"/>
            <a:ext cx="134493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u="heavy" spc="-5" dirty="0">
                <a:solidFill>
                  <a:srgbClr val="FF0000"/>
                </a:solidFill>
                <a:latin typeface="Comic Sans MS"/>
                <a:cs typeface="Comic Sans MS"/>
              </a:rPr>
              <a:t>Receiver: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51197" y="3052815"/>
            <a:ext cx="3752850" cy="12952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851535" indent="-342900">
              <a:buClr>
                <a:srgbClr val="000098"/>
              </a:buClr>
              <a:buSzPct val="75000"/>
              <a:buFont typeface="Wingdings"/>
              <a:buChar char=""/>
              <a:tabLst>
                <a:tab pos="356235" algn="l"/>
              </a:tabLst>
            </a:pPr>
            <a:r>
              <a:rPr sz="2000" spc="-15" dirty="0">
                <a:latin typeface="Comic Sans MS"/>
                <a:cs typeface="Comic Sans MS"/>
              </a:rPr>
              <a:t>compute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checksum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of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received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segment</a:t>
            </a:r>
            <a:endParaRPr sz="2000">
              <a:latin typeface="Comic Sans MS"/>
              <a:cs typeface="Comic Sans MS"/>
            </a:endParaRPr>
          </a:p>
          <a:p>
            <a:pPr marL="355600" marR="5080" indent="-342900">
              <a:spcBef>
                <a:spcPts val="480"/>
              </a:spcBef>
              <a:buClr>
                <a:srgbClr val="000098"/>
              </a:buClr>
              <a:buSzPct val="75000"/>
              <a:buFont typeface="Wingdings"/>
              <a:buChar char=""/>
              <a:tabLst>
                <a:tab pos="356235" algn="l"/>
              </a:tabLst>
            </a:pPr>
            <a:r>
              <a:rPr sz="2000" spc="-15" dirty="0">
                <a:latin typeface="Comic Sans MS"/>
                <a:cs typeface="Comic Sans MS"/>
              </a:rPr>
              <a:t>ch</a:t>
            </a:r>
            <a:r>
              <a:rPr sz="2000" spc="-25" dirty="0">
                <a:latin typeface="Comic Sans MS"/>
                <a:cs typeface="Comic Sans MS"/>
              </a:rPr>
              <a:t>e</a:t>
            </a:r>
            <a:r>
              <a:rPr sz="2000" spc="-15" dirty="0">
                <a:latin typeface="Comic Sans MS"/>
                <a:cs typeface="Comic Sans MS"/>
              </a:rPr>
              <a:t>ck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if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computed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ch</a:t>
            </a:r>
            <a:r>
              <a:rPr sz="2000" spc="-25" dirty="0">
                <a:latin typeface="Comic Sans MS"/>
                <a:cs typeface="Comic Sans MS"/>
              </a:rPr>
              <a:t>e</a:t>
            </a:r>
            <a:r>
              <a:rPr sz="2000" spc="-15" dirty="0">
                <a:latin typeface="Comic Sans MS"/>
                <a:cs typeface="Comic Sans MS"/>
              </a:rPr>
              <a:t>cksum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equ</a:t>
            </a:r>
            <a:r>
              <a:rPr sz="2000" spc="-25" dirty="0">
                <a:latin typeface="Comic Sans MS"/>
                <a:cs typeface="Comic Sans MS"/>
              </a:rPr>
              <a:t>a</a:t>
            </a:r>
            <a:r>
              <a:rPr sz="2000" spc="-10" dirty="0">
                <a:latin typeface="Comic Sans MS"/>
                <a:cs typeface="Comic Sans MS"/>
              </a:rPr>
              <a:t>ls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ch</a:t>
            </a:r>
            <a:r>
              <a:rPr sz="2000" spc="-25" dirty="0">
                <a:latin typeface="Comic Sans MS"/>
                <a:cs typeface="Comic Sans MS"/>
              </a:rPr>
              <a:t>e</a:t>
            </a:r>
            <a:r>
              <a:rPr sz="2000" spc="-15" dirty="0">
                <a:latin typeface="Comic Sans MS"/>
                <a:cs typeface="Comic Sans MS"/>
              </a:rPr>
              <a:t>cksum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field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value</a:t>
            </a:r>
            <a:r>
              <a:rPr sz="2000" spc="-10" dirty="0">
                <a:latin typeface="Comic Sans MS"/>
                <a:cs typeface="Comic Sans MS"/>
              </a:rPr>
              <a:t>: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08653" y="4389339"/>
            <a:ext cx="3270885" cy="16030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buClr>
                <a:srgbClr val="000098"/>
              </a:buClr>
              <a:buFont typeface="Wingdings"/>
              <a:buChar char=""/>
              <a:tabLst>
                <a:tab pos="298450" algn="l"/>
              </a:tabLst>
            </a:pPr>
            <a:r>
              <a:rPr sz="2000" spc="-20" dirty="0">
                <a:latin typeface="Comic Sans MS"/>
                <a:cs typeface="Comic Sans MS"/>
              </a:rPr>
              <a:t>NO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-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error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omic Sans MS"/>
                <a:cs typeface="Comic Sans MS"/>
              </a:rPr>
              <a:t>detected</a:t>
            </a:r>
            <a:endParaRPr sz="2000">
              <a:latin typeface="Comic Sans MS"/>
              <a:cs typeface="Comic Sans MS"/>
            </a:endParaRPr>
          </a:p>
          <a:p>
            <a:pPr marL="298450" marR="5080" indent="-285750">
              <a:lnSpc>
                <a:spcPts val="2400"/>
              </a:lnSpc>
              <a:spcBef>
                <a:spcPts val="560"/>
              </a:spcBef>
              <a:buClr>
                <a:srgbClr val="000098"/>
              </a:buClr>
              <a:buFont typeface="Wingdings"/>
              <a:buChar char=""/>
              <a:tabLst>
                <a:tab pos="298450" algn="l"/>
              </a:tabLst>
            </a:pPr>
            <a:r>
              <a:rPr sz="2000" spc="-20" dirty="0">
                <a:latin typeface="Comic Sans MS"/>
                <a:cs typeface="Comic Sans MS"/>
              </a:rPr>
              <a:t>YE</a:t>
            </a:r>
            <a:r>
              <a:rPr sz="2000" spc="-15" dirty="0">
                <a:latin typeface="Comic Sans MS"/>
                <a:cs typeface="Comic Sans MS"/>
              </a:rPr>
              <a:t>S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-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omic Sans MS"/>
                <a:cs typeface="Comic Sans MS"/>
              </a:rPr>
              <a:t>n</a:t>
            </a:r>
            <a:r>
              <a:rPr sz="2000" spc="-15" dirty="0">
                <a:latin typeface="Comic Sans MS"/>
                <a:cs typeface="Comic Sans MS"/>
              </a:rPr>
              <a:t>o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error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detected.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100" spc="-70" dirty="0">
                <a:solidFill>
                  <a:srgbClr val="000098"/>
                </a:solidFill>
                <a:latin typeface="Comic Sans MS"/>
                <a:cs typeface="Comic Sans MS"/>
              </a:rPr>
              <a:t>Bu</a:t>
            </a:r>
            <a:r>
              <a:rPr sz="2100" spc="-50" dirty="0">
                <a:solidFill>
                  <a:srgbClr val="000098"/>
                </a:solidFill>
                <a:latin typeface="Comic Sans MS"/>
                <a:cs typeface="Comic Sans MS"/>
              </a:rPr>
              <a:t>t</a:t>
            </a:r>
            <a:r>
              <a:rPr sz="2100" spc="7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100" spc="-65" dirty="0">
                <a:solidFill>
                  <a:srgbClr val="000098"/>
                </a:solidFill>
                <a:latin typeface="Comic Sans MS"/>
                <a:cs typeface="Comic Sans MS"/>
              </a:rPr>
              <a:t>maybe</a:t>
            </a:r>
            <a:r>
              <a:rPr sz="2100" spc="7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100" spc="-55" dirty="0">
                <a:solidFill>
                  <a:srgbClr val="000098"/>
                </a:solidFill>
                <a:latin typeface="Comic Sans MS"/>
                <a:cs typeface="Comic Sans MS"/>
              </a:rPr>
              <a:t>errors</a:t>
            </a:r>
            <a:r>
              <a:rPr sz="2100" spc="-3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100" spc="-65" dirty="0">
                <a:solidFill>
                  <a:srgbClr val="000098"/>
                </a:solidFill>
                <a:latin typeface="Comic Sans MS"/>
                <a:cs typeface="Comic Sans MS"/>
              </a:rPr>
              <a:t>noneth</a:t>
            </a:r>
            <a:r>
              <a:rPr sz="2100" spc="-50" dirty="0">
                <a:solidFill>
                  <a:srgbClr val="000098"/>
                </a:solidFill>
                <a:latin typeface="Comic Sans MS"/>
                <a:cs typeface="Comic Sans MS"/>
              </a:rPr>
              <a:t>eless</a:t>
            </a:r>
            <a:r>
              <a:rPr sz="2100" spc="-55" dirty="0">
                <a:solidFill>
                  <a:srgbClr val="000098"/>
                </a:solidFill>
                <a:latin typeface="Comic Sans MS"/>
                <a:cs typeface="Comic Sans MS"/>
              </a:rPr>
              <a:t>?</a:t>
            </a:r>
            <a:r>
              <a:rPr sz="2100" spc="10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000098"/>
                </a:solidFill>
                <a:latin typeface="Comic Sans MS"/>
                <a:cs typeface="Comic Sans MS"/>
              </a:rPr>
              <a:t>More</a:t>
            </a:r>
            <a:r>
              <a:rPr sz="2000" spc="9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Comic Sans MS"/>
                <a:cs typeface="Comic Sans MS"/>
              </a:rPr>
              <a:t>later</a:t>
            </a:r>
            <a:endParaRPr sz="2000">
              <a:latin typeface="Comic Sans MS"/>
              <a:cs typeface="Comic Sans MS"/>
            </a:endParaRPr>
          </a:p>
          <a:p>
            <a:pPr marL="298450">
              <a:lnSpc>
                <a:spcPts val="2320"/>
              </a:lnSpc>
            </a:pPr>
            <a:r>
              <a:rPr sz="2000" spc="-10" dirty="0">
                <a:solidFill>
                  <a:srgbClr val="000098"/>
                </a:solidFill>
                <a:latin typeface="Comic Sans MS"/>
                <a:cs typeface="Comic Sans MS"/>
              </a:rPr>
              <a:t>….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98197" y="1551685"/>
            <a:ext cx="7765415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u="heavy" spc="-15" dirty="0">
                <a:solidFill>
                  <a:srgbClr val="FF0000"/>
                </a:solidFill>
                <a:latin typeface="Comic Sans MS"/>
                <a:cs typeface="Comic Sans MS"/>
              </a:rPr>
              <a:t>Goal:</a:t>
            </a:r>
            <a:r>
              <a:rPr sz="2400" spc="1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Comic Sans MS"/>
                <a:cs typeface="Comic Sans MS"/>
              </a:rPr>
              <a:t>detect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“</a:t>
            </a:r>
            <a:r>
              <a:rPr sz="2400" spc="-10" dirty="0">
                <a:latin typeface="Comic Sans MS"/>
                <a:cs typeface="Comic Sans MS"/>
              </a:rPr>
              <a:t>e</a:t>
            </a:r>
            <a:r>
              <a:rPr sz="2400" dirty="0">
                <a:latin typeface="Comic Sans MS"/>
                <a:cs typeface="Comic Sans MS"/>
              </a:rPr>
              <a:t>rrors” (e.g.,</a:t>
            </a:r>
            <a:r>
              <a:rPr sz="2400" spc="-1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flipped</a:t>
            </a:r>
            <a:r>
              <a:rPr sz="2400" spc="1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bits)</a:t>
            </a:r>
            <a:r>
              <a:rPr sz="2400" spc="-1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in transmitted</a:t>
            </a:r>
            <a:endParaRPr sz="2400">
              <a:latin typeface="Comic Sans MS"/>
              <a:cs typeface="Comic Sans MS"/>
            </a:endParaRPr>
          </a:p>
          <a:p>
            <a:pPr marL="355600"/>
            <a:r>
              <a:rPr sz="2400" spc="-15" dirty="0">
                <a:latin typeface="Comic Sans MS"/>
                <a:cs typeface="Comic Sans MS"/>
              </a:rPr>
              <a:t>segment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118251-FD78-4BE7-B09D-D7365B653A26}" type="datetime1">
              <a:rPr lang="en-US" smtClean="0"/>
              <a:t>8/1/2022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C85445-B2EB-477F-BE91-EE4EE8348091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677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Internet Checksum Example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AECB-1C8B-4BD3-8C47-441A12043348}" type="datetime1">
              <a:rPr lang="en-US" smtClean="0"/>
              <a:t>8/1/2022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5445-B2EB-477F-BE91-EE4EE8348091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2057400" y="1400175"/>
            <a:ext cx="77724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charset="0"/>
              <a:buNone/>
              <a:defRPr/>
            </a:pPr>
            <a:r>
              <a:rPr lang="en-US" sz="2800" dirty="0">
                <a:ea typeface="ＭＳ Ｐゴシック" charset="0"/>
              </a:rPr>
              <a:t>example: add three words 16-bit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3384550" y="2190750"/>
            <a:ext cx="64008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l">
              <a:defRPr/>
            </a:pPr>
            <a:r>
              <a:rPr lang="en-US" sz="2000" b="1" dirty="0">
                <a:solidFill>
                  <a:schemeClr val="bg1"/>
                </a:solidFill>
                <a:latin typeface="Comic Sans MS" pitchFamily="66" charset="0"/>
              </a:rPr>
              <a:t>1</a:t>
            </a:r>
            <a:r>
              <a:rPr lang="en-US" sz="2000" b="1" dirty="0">
                <a:latin typeface="Comic Sans MS" pitchFamily="66" charset="0"/>
              </a:rPr>
              <a:t>  0110011001100110</a:t>
            </a:r>
          </a:p>
          <a:p>
            <a:pPr algn="l">
              <a:defRPr/>
            </a:pPr>
            <a:r>
              <a:rPr lang="en-US" sz="2000" b="1" dirty="0">
                <a:solidFill>
                  <a:schemeClr val="bg1"/>
                </a:solidFill>
                <a:latin typeface="Comic Sans MS" pitchFamily="66" charset="0"/>
              </a:rPr>
              <a:t>1</a:t>
            </a:r>
            <a:r>
              <a:rPr lang="en-US" sz="2000" b="1" dirty="0">
                <a:latin typeface="Comic Sans MS" pitchFamily="66" charset="0"/>
              </a:rPr>
              <a:t>  0101010101010101</a:t>
            </a:r>
          </a:p>
          <a:p>
            <a:pPr algn="l">
              <a:defRPr/>
            </a:pPr>
            <a:r>
              <a:rPr lang="en-US" sz="2000" b="1" dirty="0">
                <a:latin typeface="Comic Sans MS" pitchFamily="66" charset="0"/>
              </a:rPr>
              <a:t>   0000111100001111</a:t>
            </a:r>
          </a:p>
          <a:p>
            <a:pPr algn="l">
              <a:lnSpc>
                <a:spcPct val="120000"/>
              </a:lnSpc>
              <a:defRPr/>
            </a:pPr>
            <a:endParaRPr lang="en-US" sz="2000" b="1" dirty="0">
              <a:latin typeface="Comic Sans MS" pitchFamily="66" charset="0"/>
            </a:endParaRPr>
          </a:p>
          <a:p>
            <a:pPr>
              <a:defRPr/>
            </a:pPr>
            <a:endParaRPr lang="en-US" sz="2000" b="1" dirty="0">
              <a:latin typeface="Comic Sans MS" pitchFamily="66" charset="0"/>
            </a:endParaRPr>
          </a:p>
          <a:p>
            <a:pPr>
              <a:defRPr/>
            </a:pPr>
            <a:r>
              <a:rPr lang="en-US" sz="2000" b="1" dirty="0">
                <a:latin typeface="Comic Sans MS" pitchFamily="66" charset="0"/>
              </a:rPr>
              <a:t>   1100101011001010</a:t>
            </a:r>
          </a:p>
          <a:p>
            <a:pPr>
              <a:defRPr/>
            </a:pPr>
            <a:r>
              <a:rPr lang="en-US" sz="2000" b="1" dirty="0">
                <a:latin typeface="Comic Sans MS" pitchFamily="66" charset="0"/>
              </a:rPr>
              <a:t>   0011010100110101</a:t>
            </a:r>
          </a:p>
          <a:p>
            <a:pPr algn="l">
              <a:lnSpc>
                <a:spcPct val="120000"/>
              </a:lnSpc>
              <a:defRPr/>
            </a:pPr>
            <a:endParaRPr lang="en-US" sz="2000" b="1" dirty="0">
              <a:latin typeface="Comic Sans MS" pitchFamily="66" charset="0"/>
            </a:endParaRPr>
          </a:p>
        </p:txBody>
      </p:sp>
      <p:sp>
        <p:nvSpPr>
          <p:cNvPr id="16" name="Line 5"/>
          <p:cNvSpPr>
            <a:spLocks noChangeShapeType="1"/>
          </p:cNvSpPr>
          <p:nvPr/>
        </p:nvSpPr>
        <p:spPr bwMode="auto">
          <a:xfrm flipH="1">
            <a:off x="3169454" y="3168298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2693989" y="3757614"/>
            <a:ext cx="6365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2000">
                <a:latin typeface="Comic Sans MS" charset="0"/>
              </a:rPr>
              <a:t>sum</a:t>
            </a:r>
          </a:p>
        </p:txBody>
      </p:sp>
      <p:sp>
        <p:nvSpPr>
          <p:cNvPr id="20" name="Text Box 9"/>
          <p:cNvSpPr txBox="1">
            <a:spLocks noChangeArrowheads="1"/>
          </p:cNvSpPr>
          <p:nvPr/>
        </p:nvSpPr>
        <p:spPr bwMode="auto">
          <a:xfrm>
            <a:off x="2011363" y="4110039"/>
            <a:ext cx="13192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2000">
                <a:latin typeface="Comic Sans MS" charset="0"/>
              </a:rPr>
              <a:t>checksum</a:t>
            </a:r>
          </a:p>
        </p:txBody>
      </p:sp>
      <p:sp>
        <p:nvSpPr>
          <p:cNvPr id="23" name="Text Box 15"/>
          <p:cNvSpPr txBox="1">
            <a:spLocks noChangeArrowheads="1"/>
          </p:cNvSpPr>
          <p:nvPr/>
        </p:nvSpPr>
        <p:spPr bwMode="auto">
          <a:xfrm>
            <a:off x="2373313" y="5043488"/>
            <a:ext cx="7688262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  <a:defRPr/>
            </a:pPr>
            <a:r>
              <a:rPr lang="en-US" sz="2400" i="1">
                <a:latin typeface="Gill Sans MT" pitchFamily="-84" charset="0"/>
              </a:rPr>
              <a:t>Note:</a:t>
            </a:r>
            <a:r>
              <a:rPr lang="en-US" sz="2400">
                <a:latin typeface="Gill Sans MT" pitchFamily="-84" charset="0"/>
              </a:rPr>
              <a:t> when adding numbers, a carryout from the most significant bit needs to be added to the result</a:t>
            </a:r>
          </a:p>
          <a:p>
            <a:pPr>
              <a:defRPr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089988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Chapter 3: Transport Layer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36140" y="1466088"/>
            <a:ext cx="3416300" cy="3349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u="heavy" spc="-5" dirty="0">
                <a:solidFill>
                  <a:srgbClr val="FF0000"/>
                </a:solidFill>
                <a:latin typeface="Comic Sans MS"/>
                <a:cs typeface="Comic Sans MS"/>
              </a:rPr>
              <a:t>Our</a:t>
            </a:r>
            <a:r>
              <a:rPr sz="2400" u="heavy" spc="-10" dirty="0">
                <a:solidFill>
                  <a:srgbClr val="FF0000"/>
                </a:solidFill>
                <a:latin typeface="Comic Sans MS"/>
                <a:cs typeface="Comic Sans MS"/>
              </a:rPr>
              <a:t> g</a:t>
            </a:r>
            <a:r>
              <a:rPr sz="2400" u="heavy" spc="-25" dirty="0">
                <a:solidFill>
                  <a:srgbClr val="FF0000"/>
                </a:solidFill>
                <a:latin typeface="Comic Sans MS"/>
                <a:cs typeface="Comic Sans MS"/>
              </a:rPr>
              <a:t>o</a:t>
            </a:r>
            <a:r>
              <a:rPr sz="2400" u="heavy" spc="-10" dirty="0">
                <a:solidFill>
                  <a:srgbClr val="FF0000"/>
                </a:solidFill>
                <a:latin typeface="Comic Sans MS"/>
                <a:cs typeface="Comic Sans MS"/>
              </a:rPr>
              <a:t>als:</a:t>
            </a:r>
            <a:endParaRPr sz="2400">
              <a:latin typeface="Comic Sans MS"/>
              <a:cs typeface="Comic Sans MS"/>
            </a:endParaRPr>
          </a:p>
          <a:p>
            <a:pPr marL="355600" marR="5080" indent="-342900">
              <a:spcBef>
                <a:spcPts val="575"/>
              </a:spcBef>
              <a:buClr>
                <a:srgbClr val="000098"/>
              </a:buClr>
              <a:buSzPct val="75000"/>
              <a:buFont typeface="Wingdings"/>
              <a:buChar char=""/>
              <a:tabLst>
                <a:tab pos="355600" algn="l"/>
              </a:tabLst>
            </a:pPr>
            <a:r>
              <a:rPr sz="2400" dirty="0">
                <a:latin typeface="Comic Sans MS"/>
                <a:cs typeface="Comic Sans MS"/>
              </a:rPr>
              <a:t>understand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mic Sans MS"/>
                <a:cs typeface="Comic Sans MS"/>
              </a:rPr>
              <a:t>principles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behin</a:t>
            </a:r>
            <a:r>
              <a:rPr sz="2400" dirty="0">
                <a:latin typeface="Comic Sans MS"/>
                <a:cs typeface="Comic Sans MS"/>
              </a:rPr>
              <a:t>d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transport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mic Sans MS"/>
                <a:cs typeface="Comic Sans MS"/>
              </a:rPr>
              <a:t>layer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mic Sans MS"/>
                <a:cs typeface="Comic Sans MS"/>
              </a:rPr>
              <a:t>services:</a:t>
            </a:r>
            <a:endParaRPr sz="2400">
              <a:latin typeface="Comic Sans MS"/>
              <a:cs typeface="Comic Sans MS"/>
            </a:endParaRPr>
          </a:p>
          <a:p>
            <a:pPr marL="755650" marR="17780" lvl="1" indent="-285750">
              <a:spcBef>
                <a:spcPts val="495"/>
              </a:spcBef>
              <a:buClr>
                <a:srgbClr val="000098"/>
              </a:buClr>
              <a:buFont typeface="Wingdings"/>
              <a:buChar char=""/>
              <a:tabLst>
                <a:tab pos="755650" algn="l"/>
              </a:tabLst>
            </a:pPr>
            <a:r>
              <a:rPr sz="2000" spc="-10" dirty="0">
                <a:latin typeface="Comic Sans MS"/>
                <a:cs typeface="Comic Sans MS"/>
              </a:rPr>
              <a:t>multipl</a:t>
            </a:r>
            <a:r>
              <a:rPr sz="2000" spc="-25" dirty="0">
                <a:latin typeface="Comic Sans MS"/>
                <a:cs typeface="Comic Sans MS"/>
              </a:rPr>
              <a:t>e</a:t>
            </a:r>
            <a:r>
              <a:rPr sz="2000" spc="-15" dirty="0">
                <a:latin typeface="Comic Sans MS"/>
                <a:cs typeface="Comic Sans MS"/>
              </a:rPr>
              <a:t>xing/</a:t>
            </a:r>
            <a:r>
              <a:rPr sz="2000" spc="-10" dirty="0">
                <a:latin typeface="Comic Sans MS"/>
                <a:cs typeface="Comic Sans MS"/>
              </a:rPr>
              <a:t>demultipl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exing</a:t>
            </a:r>
            <a:endParaRPr sz="2000">
              <a:latin typeface="Comic Sans MS"/>
              <a:cs typeface="Comic Sans MS"/>
            </a:endParaRPr>
          </a:p>
          <a:p>
            <a:pPr marL="755650" lvl="1" indent="-285750">
              <a:spcBef>
                <a:spcPts val="480"/>
              </a:spcBef>
              <a:buClr>
                <a:srgbClr val="000098"/>
              </a:buClr>
              <a:buFont typeface="Wingdings"/>
              <a:buChar char=""/>
              <a:tabLst>
                <a:tab pos="755650" algn="l"/>
              </a:tabLst>
            </a:pPr>
            <a:r>
              <a:rPr sz="2000" spc="-15" dirty="0">
                <a:latin typeface="Comic Sans MS"/>
                <a:cs typeface="Comic Sans MS"/>
              </a:rPr>
              <a:t>reliab</a:t>
            </a:r>
            <a:r>
              <a:rPr sz="2000" spc="-5" dirty="0">
                <a:latin typeface="Comic Sans MS"/>
                <a:cs typeface="Comic Sans MS"/>
              </a:rPr>
              <a:t>l</a:t>
            </a:r>
            <a:r>
              <a:rPr sz="2000" spc="-15" dirty="0">
                <a:latin typeface="Comic Sans MS"/>
                <a:cs typeface="Comic Sans MS"/>
              </a:rPr>
              <a:t>e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omic Sans MS"/>
                <a:cs typeface="Comic Sans MS"/>
              </a:rPr>
              <a:t>dat</a:t>
            </a:r>
            <a:r>
              <a:rPr sz="2000" spc="-15" dirty="0">
                <a:latin typeface="Comic Sans MS"/>
                <a:cs typeface="Comic Sans MS"/>
              </a:rPr>
              <a:t>a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transf</a:t>
            </a:r>
            <a:r>
              <a:rPr sz="2000" spc="-25" dirty="0">
                <a:latin typeface="Comic Sans MS"/>
                <a:cs typeface="Comic Sans MS"/>
              </a:rPr>
              <a:t>e</a:t>
            </a:r>
            <a:r>
              <a:rPr sz="2000" spc="-10" dirty="0">
                <a:latin typeface="Comic Sans MS"/>
                <a:cs typeface="Comic Sans MS"/>
              </a:rPr>
              <a:t>r</a:t>
            </a:r>
            <a:endParaRPr sz="2000">
              <a:latin typeface="Comic Sans MS"/>
              <a:cs typeface="Comic Sans MS"/>
            </a:endParaRPr>
          </a:p>
          <a:p>
            <a:pPr marL="755650" lvl="1" indent="-285750">
              <a:spcBef>
                <a:spcPts val="480"/>
              </a:spcBef>
              <a:buClr>
                <a:srgbClr val="000098"/>
              </a:buClr>
              <a:buFont typeface="Wingdings"/>
              <a:buChar char=""/>
              <a:tabLst>
                <a:tab pos="755650" algn="l"/>
              </a:tabLst>
            </a:pPr>
            <a:r>
              <a:rPr sz="2000" spc="-15" dirty="0">
                <a:latin typeface="Comic Sans MS"/>
                <a:cs typeface="Comic Sans MS"/>
              </a:rPr>
              <a:t>flow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control</a:t>
            </a:r>
            <a:endParaRPr sz="2000">
              <a:latin typeface="Comic Sans MS"/>
              <a:cs typeface="Comic Sans MS"/>
            </a:endParaRPr>
          </a:p>
          <a:p>
            <a:pPr marL="755650" lvl="1" indent="-285750">
              <a:spcBef>
                <a:spcPts val="480"/>
              </a:spcBef>
              <a:buClr>
                <a:srgbClr val="000098"/>
              </a:buClr>
              <a:buFont typeface="Wingdings"/>
              <a:buChar char=""/>
              <a:tabLst>
                <a:tab pos="755650" algn="l"/>
              </a:tabLst>
            </a:pPr>
            <a:r>
              <a:rPr sz="2000" spc="-15" dirty="0">
                <a:solidFill>
                  <a:srgbClr val="BEBEBE"/>
                </a:solidFill>
                <a:latin typeface="Comic Sans MS"/>
                <a:cs typeface="Comic Sans MS"/>
              </a:rPr>
              <a:t>congest</a:t>
            </a:r>
            <a:r>
              <a:rPr sz="2000" spc="-25" dirty="0">
                <a:solidFill>
                  <a:srgbClr val="BEBEBE"/>
                </a:solidFill>
                <a:latin typeface="Comic Sans MS"/>
                <a:cs typeface="Comic Sans MS"/>
              </a:rPr>
              <a:t>i</a:t>
            </a:r>
            <a:r>
              <a:rPr sz="2000" spc="-15" dirty="0">
                <a:solidFill>
                  <a:srgbClr val="BEBEBE"/>
                </a:solidFill>
                <a:latin typeface="Comic Sans MS"/>
                <a:cs typeface="Comic Sans MS"/>
              </a:rPr>
              <a:t>on</a:t>
            </a:r>
            <a:r>
              <a:rPr sz="2000" spc="114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BEBEBE"/>
                </a:solidFill>
                <a:latin typeface="Comic Sans MS"/>
                <a:cs typeface="Comic Sans MS"/>
              </a:rPr>
              <a:t>control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51224" y="1866901"/>
            <a:ext cx="3745229" cy="28392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322580" indent="-342900" algn="just">
              <a:buClr>
                <a:srgbClr val="000098"/>
              </a:buClr>
              <a:buSzPct val="75000"/>
              <a:buFont typeface="Wingdings"/>
              <a:buChar char=""/>
              <a:tabLst>
                <a:tab pos="355600" algn="l"/>
              </a:tabLst>
            </a:pPr>
            <a:r>
              <a:rPr sz="2400" dirty="0">
                <a:latin typeface="Comic Sans MS"/>
                <a:cs typeface="Comic Sans MS"/>
              </a:rPr>
              <a:t>learn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mic Sans MS"/>
                <a:cs typeface="Comic Sans MS"/>
              </a:rPr>
              <a:t>about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transport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mic Sans MS"/>
                <a:cs typeface="Comic Sans MS"/>
              </a:rPr>
              <a:t>layer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mic Sans MS"/>
                <a:cs typeface="Comic Sans MS"/>
              </a:rPr>
              <a:t>prot</a:t>
            </a:r>
            <a:r>
              <a:rPr sz="2400" spc="-15" dirty="0">
                <a:latin typeface="Comic Sans MS"/>
                <a:cs typeface="Comic Sans MS"/>
              </a:rPr>
              <a:t>ocols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i</a:t>
            </a:r>
            <a:r>
              <a:rPr sz="2400" dirty="0">
                <a:latin typeface="Comic Sans MS"/>
                <a:cs typeface="Comic Sans MS"/>
              </a:rPr>
              <a:t>n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omic Sans MS"/>
                <a:cs typeface="Comic Sans MS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Internet:</a:t>
            </a:r>
            <a:endParaRPr sz="2400">
              <a:latin typeface="Comic Sans MS"/>
              <a:cs typeface="Comic Sans MS"/>
            </a:endParaRPr>
          </a:p>
          <a:p>
            <a:pPr marL="755650" marR="614680" lvl="1" indent="-285750">
              <a:spcBef>
                <a:spcPts val="495"/>
              </a:spcBef>
              <a:buClr>
                <a:srgbClr val="000098"/>
              </a:buClr>
              <a:buFont typeface="Wingdings"/>
              <a:buChar char=""/>
              <a:tabLst>
                <a:tab pos="755650" algn="l"/>
              </a:tabLst>
            </a:pPr>
            <a:r>
              <a:rPr sz="2000" spc="-15" dirty="0">
                <a:latin typeface="Comic Sans MS"/>
                <a:cs typeface="Comic Sans MS"/>
              </a:rPr>
              <a:t>UD</a:t>
            </a:r>
            <a:r>
              <a:rPr sz="2000" spc="-25" dirty="0">
                <a:latin typeface="Comic Sans MS"/>
                <a:cs typeface="Comic Sans MS"/>
              </a:rPr>
              <a:t>P</a:t>
            </a:r>
            <a:r>
              <a:rPr sz="2000" spc="-10" dirty="0">
                <a:latin typeface="Comic Sans MS"/>
                <a:cs typeface="Comic Sans MS"/>
              </a:rPr>
              <a:t>: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connectionless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transport</a:t>
            </a:r>
            <a:endParaRPr sz="2000">
              <a:latin typeface="Comic Sans MS"/>
              <a:cs typeface="Comic Sans MS"/>
            </a:endParaRPr>
          </a:p>
          <a:p>
            <a:pPr marL="755650" marR="5080" lvl="1" indent="-285750">
              <a:spcBef>
                <a:spcPts val="480"/>
              </a:spcBef>
              <a:buClr>
                <a:srgbClr val="000098"/>
              </a:buClr>
              <a:buFont typeface="Wingdings"/>
              <a:buChar char=""/>
              <a:tabLst>
                <a:tab pos="755650" algn="l"/>
              </a:tabLst>
            </a:pPr>
            <a:r>
              <a:rPr sz="2000" spc="-15" dirty="0">
                <a:latin typeface="Comic Sans MS"/>
                <a:cs typeface="Comic Sans MS"/>
              </a:rPr>
              <a:t>TCP: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conne</a:t>
            </a:r>
            <a:r>
              <a:rPr sz="2000" spc="-25" dirty="0">
                <a:latin typeface="Comic Sans MS"/>
                <a:cs typeface="Comic Sans MS"/>
              </a:rPr>
              <a:t>c</a:t>
            </a:r>
            <a:r>
              <a:rPr sz="2000" spc="-15" dirty="0">
                <a:latin typeface="Comic Sans MS"/>
                <a:cs typeface="Comic Sans MS"/>
              </a:rPr>
              <a:t>tion</a:t>
            </a:r>
            <a:r>
              <a:rPr sz="2000" spc="-10" dirty="0">
                <a:latin typeface="Comic Sans MS"/>
                <a:cs typeface="Comic Sans MS"/>
              </a:rPr>
              <a:t>-or</a:t>
            </a:r>
            <a:r>
              <a:rPr sz="2000" spc="-15" dirty="0">
                <a:latin typeface="Comic Sans MS"/>
                <a:cs typeface="Comic Sans MS"/>
              </a:rPr>
              <a:t>i</a:t>
            </a:r>
            <a:r>
              <a:rPr sz="2000" spc="-10" dirty="0">
                <a:latin typeface="Comic Sans MS"/>
                <a:cs typeface="Comic Sans MS"/>
              </a:rPr>
              <a:t>e</a:t>
            </a:r>
            <a:r>
              <a:rPr sz="2000" spc="-20" dirty="0">
                <a:latin typeface="Comic Sans MS"/>
                <a:cs typeface="Comic Sans MS"/>
              </a:rPr>
              <a:t>nted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transport</a:t>
            </a:r>
            <a:endParaRPr sz="2000">
              <a:latin typeface="Comic Sans MS"/>
              <a:cs typeface="Comic Sans MS"/>
            </a:endParaRPr>
          </a:p>
          <a:p>
            <a:pPr marL="755650" lvl="1" indent="-285750">
              <a:spcBef>
                <a:spcPts val="480"/>
              </a:spcBef>
              <a:buClr>
                <a:srgbClr val="000098"/>
              </a:buClr>
              <a:buFont typeface="Wingdings"/>
              <a:buChar char=""/>
              <a:tabLst>
                <a:tab pos="755650" algn="l"/>
              </a:tabLst>
            </a:pPr>
            <a:r>
              <a:rPr sz="2000" spc="-15" dirty="0">
                <a:solidFill>
                  <a:srgbClr val="BEBEBE"/>
                </a:solidFill>
                <a:latin typeface="Comic Sans MS"/>
                <a:cs typeface="Comic Sans MS"/>
              </a:rPr>
              <a:t>TCP</a:t>
            </a:r>
            <a:r>
              <a:rPr sz="2000" spc="9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BEBEBE"/>
                </a:solidFill>
                <a:latin typeface="Comic Sans MS"/>
                <a:cs typeface="Comic Sans MS"/>
              </a:rPr>
              <a:t>cong</a:t>
            </a:r>
            <a:r>
              <a:rPr sz="2000" spc="-25" dirty="0">
                <a:solidFill>
                  <a:srgbClr val="BEBEBE"/>
                </a:solidFill>
                <a:latin typeface="Comic Sans MS"/>
                <a:cs typeface="Comic Sans MS"/>
              </a:rPr>
              <a:t>e</a:t>
            </a:r>
            <a:r>
              <a:rPr sz="2000" spc="-10" dirty="0">
                <a:solidFill>
                  <a:srgbClr val="BEBEBE"/>
                </a:solidFill>
                <a:latin typeface="Comic Sans MS"/>
                <a:cs typeface="Comic Sans MS"/>
              </a:rPr>
              <a:t>stion</a:t>
            </a:r>
            <a:r>
              <a:rPr sz="2000" spc="114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BEBEBE"/>
                </a:solidFill>
                <a:latin typeface="Comic Sans MS"/>
                <a:cs typeface="Comic Sans MS"/>
              </a:rPr>
              <a:t>control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95535E-A12D-415D-9182-C7B8BB23B2C3}" type="datetime1">
              <a:rPr lang="en-US" smtClean="0"/>
              <a:t>8/1/2022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1A2993-66D0-4D4C-A934-F1D0C5866DE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45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Chapter 3 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36141" y="1681989"/>
            <a:ext cx="3484879" cy="31854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704850" lvl="1" indent="-342900">
              <a:buFont typeface="Comic Sans MS"/>
              <a:buAutoNum type="arabicPeriod"/>
              <a:tabLst>
                <a:tab pos="502284" algn="l"/>
              </a:tabLst>
            </a:pPr>
            <a:r>
              <a:rPr sz="2400" dirty="0">
                <a:latin typeface="Comic Sans MS"/>
                <a:cs typeface="Comic Sans MS"/>
              </a:rPr>
              <a:t>Transpor</a:t>
            </a:r>
            <a:r>
              <a:rPr sz="2400" spc="-10" dirty="0">
                <a:latin typeface="Comic Sans MS"/>
                <a:cs typeface="Comic Sans MS"/>
              </a:rPr>
              <a:t>t</a:t>
            </a:r>
            <a:r>
              <a:rPr sz="2400" spc="-15" dirty="0">
                <a:latin typeface="Comic Sans MS"/>
                <a:cs typeface="Comic Sans MS"/>
              </a:rPr>
              <a:t>-layer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mic Sans MS"/>
                <a:cs typeface="Comic Sans MS"/>
              </a:rPr>
              <a:t>services</a:t>
            </a:r>
            <a:endParaRPr sz="2400">
              <a:latin typeface="Comic Sans MS"/>
              <a:cs typeface="Comic Sans MS"/>
            </a:endParaRPr>
          </a:p>
          <a:p>
            <a:pPr marL="355600" marR="596900" lvl="1" indent="-342900">
              <a:spcBef>
                <a:spcPts val="575"/>
              </a:spcBef>
              <a:buFont typeface="Comic Sans MS"/>
              <a:buAutoNum type="arabicPeriod"/>
              <a:tabLst>
                <a:tab pos="551180" algn="l"/>
              </a:tabLst>
            </a:pPr>
            <a:r>
              <a:rPr sz="2400" dirty="0">
                <a:latin typeface="Comic Sans MS"/>
                <a:cs typeface="Comic Sans MS"/>
              </a:rPr>
              <a:t>Multiplexing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mic Sans MS"/>
                <a:cs typeface="Comic Sans MS"/>
              </a:rPr>
              <a:t>and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demultiplexing</a:t>
            </a:r>
            <a:endParaRPr sz="2400">
              <a:latin typeface="Comic Sans MS"/>
              <a:cs typeface="Comic Sans MS"/>
            </a:endParaRPr>
          </a:p>
          <a:p>
            <a:pPr marL="355600" marR="845185" lvl="1" indent="-342900">
              <a:spcBef>
                <a:spcPts val="575"/>
              </a:spcBef>
              <a:buFont typeface="Comic Sans MS"/>
              <a:buAutoNum type="arabicPeriod"/>
              <a:tabLst>
                <a:tab pos="551180" algn="l"/>
              </a:tabLst>
            </a:pPr>
            <a:r>
              <a:rPr sz="2400" spc="-15" dirty="0">
                <a:latin typeface="Comic Sans MS"/>
                <a:cs typeface="Comic Sans MS"/>
              </a:rPr>
              <a:t>Conne</a:t>
            </a:r>
            <a:r>
              <a:rPr sz="2400" spc="-30" dirty="0">
                <a:latin typeface="Comic Sans MS"/>
                <a:cs typeface="Comic Sans MS"/>
              </a:rPr>
              <a:t>c</a:t>
            </a:r>
            <a:r>
              <a:rPr sz="2400" spc="-5" dirty="0">
                <a:latin typeface="Comic Sans MS"/>
                <a:cs typeface="Comic Sans MS"/>
              </a:rPr>
              <a:t>ti</a:t>
            </a:r>
            <a:r>
              <a:rPr sz="2400" dirty="0">
                <a:latin typeface="Comic Sans MS"/>
                <a:cs typeface="Comic Sans MS"/>
              </a:rPr>
              <a:t>o</a:t>
            </a:r>
            <a:r>
              <a:rPr sz="2400" spc="-20" dirty="0">
                <a:latin typeface="Comic Sans MS"/>
                <a:cs typeface="Comic Sans MS"/>
              </a:rPr>
              <a:t>nless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transport</a:t>
            </a:r>
            <a:r>
              <a:rPr sz="2400" dirty="0">
                <a:latin typeface="Comic Sans MS"/>
                <a:cs typeface="Comic Sans MS"/>
              </a:rPr>
              <a:t>: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omic Sans MS"/>
                <a:cs typeface="Comic Sans MS"/>
              </a:rPr>
              <a:t>UDP</a:t>
            </a:r>
            <a:endParaRPr sz="2400">
              <a:latin typeface="Comic Sans MS"/>
              <a:cs typeface="Comic Sans MS"/>
            </a:endParaRPr>
          </a:p>
          <a:p>
            <a:pPr marL="550545" lvl="1" indent="-537845">
              <a:spcBef>
                <a:spcPts val="575"/>
              </a:spcBef>
              <a:buFont typeface="Comic Sans MS"/>
              <a:buAutoNum type="arabicPeriod"/>
              <a:tabLst>
                <a:tab pos="551180" algn="l"/>
              </a:tabLst>
            </a:pPr>
            <a:r>
              <a:rPr sz="2400" dirty="0">
                <a:solidFill>
                  <a:srgbClr val="FF0000"/>
                </a:solidFill>
                <a:latin typeface="Comic Sans MS"/>
                <a:cs typeface="Comic Sans MS"/>
              </a:rPr>
              <a:t>Pri</a:t>
            </a:r>
            <a:r>
              <a:rPr sz="2400" spc="-15" dirty="0">
                <a:solidFill>
                  <a:srgbClr val="FF0000"/>
                </a:solidFill>
                <a:latin typeface="Comic Sans MS"/>
                <a:cs typeface="Comic Sans MS"/>
              </a:rPr>
              <a:t>n</a:t>
            </a:r>
            <a:r>
              <a:rPr sz="2400" dirty="0">
                <a:solidFill>
                  <a:srgbClr val="FF0000"/>
                </a:solidFill>
                <a:latin typeface="Comic Sans MS"/>
                <a:cs typeface="Comic Sans MS"/>
              </a:rPr>
              <a:t>ciples</a:t>
            </a:r>
            <a:r>
              <a:rPr sz="2400" spc="11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Comic Sans MS"/>
                <a:cs typeface="Comic Sans MS"/>
              </a:rPr>
              <a:t>of</a:t>
            </a:r>
            <a:r>
              <a:rPr sz="2400" spc="11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mic Sans MS"/>
                <a:cs typeface="Comic Sans MS"/>
              </a:rPr>
              <a:t>reliable</a:t>
            </a:r>
            <a:endParaRPr sz="2400">
              <a:latin typeface="Comic Sans MS"/>
              <a:cs typeface="Comic Sans MS"/>
            </a:endParaRPr>
          </a:p>
          <a:p>
            <a:pPr marL="355600"/>
            <a:r>
              <a:rPr sz="2400" spc="-5" dirty="0">
                <a:solidFill>
                  <a:srgbClr val="FF0000"/>
                </a:solidFill>
                <a:latin typeface="Comic Sans MS"/>
                <a:cs typeface="Comic Sans MS"/>
              </a:rPr>
              <a:t>dat</a:t>
            </a:r>
            <a:r>
              <a:rPr sz="2400" dirty="0">
                <a:solidFill>
                  <a:srgbClr val="FF0000"/>
                </a:solidFill>
                <a:latin typeface="Comic Sans MS"/>
                <a:cs typeface="Comic Sans MS"/>
              </a:rPr>
              <a:t>a</a:t>
            </a:r>
            <a:r>
              <a:rPr sz="2400" spc="1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mic Sans MS"/>
                <a:cs typeface="Comic Sans MS"/>
              </a:rPr>
              <a:t>transfer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8797" y="1681975"/>
            <a:ext cx="3553460" cy="2226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23189" lvl="1" indent="-342900">
              <a:buFont typeface="Comic Sans MS"/>
              <a:buAutoNum type="arabicPeriod" startAt="5"/>
              <a:tabLst>
                <a:tab pos="551180" algn="l"/>
              </a:tabLst>
            </a:pPr>
            <a:r>
              <a:rPr sz="2400" spc="-15" dirty="0">
                <a:latin typeface="Comic Sans MS"/>
                <a:cs typeface="Comic Sans MS"/>
              </a:rPr>
              <a:t>Conne</a:t>
            </a:r>
            <a:r>
              <a:rPr sz="2400" spc="-30" dirty="0">
                <a:latin typeface="Comic Sans MS"/>
                <a:cs typeface="Comic Sans MS"/>
              </a:rPr>
              <a:t>c</a:t>
            </a:r>
            <a:r>
              <a:rPr sz="2400" spc="-5" dirty="0">
                <a:latin typeface="Comic Sans MS"/>
                <a:cs typeface="Comic Sans MS"/>
              </a:rPr>
              <a:t>ti</a:t>
            </a:r>
            <a:r>
              <a:rPr sz="2400" dirty="0">
                <a:latin typeface="Comic Sans MS"/>
                <a:cs typeface="Comic Sans MS"/>
              </a:rPr>
              <a:t>on</a:t>
            </a:r>
            <a:r>
              <a:rPr sz="2400" spc="-10" dirty="0">
                <a:latin typeface="Comic Sans MS"/>
                <a:cs typeface="Comic Sans MS"/>
              </a:rPr>
              <a:t>-</a:t>
            </a:r>
            <a:r>
              <a:rPr sz="2400" dirty="0">
                <a:latin typeface="Comic Sans MS"/>
                <a:cs typeface="Comic Sans MS"/>
              </a:rPr>
              <a:t>oriented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transport</a:t>
            </a:r>
            <a:r>
              <a:rPr sz="2400" dirty="0">
                <a:latin typeface="Comic Sans MS"/>
                <a:cs typeface="Comic Sans MS"/>
              </a:rPr>
              <a:t>: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mic Sans MS"/>
                <a:cs typeface="Comic Sans MS"/>
              </a:rPr>
              <a:t>TCP</a:t>
            </a:r>
            <a:endParaRPr sz="2400">
              <a:latin typeface="Comic Sans MS"/>
              <a:cs typeface="Comic Sans MS"/>
            </a:endParaRPr>
          </a:p>
          <a:p>
            <a:pPr marL="755650" lvl="2" indent="-285750">
              <a:spcBef>
                <a:spcPts val="495"/>
              </a:spcBef>
              <a:buClr>
                <a:srgbClr val="000098"/>
              </a:buClr>
              <a:buFont typeface="Wingdings"/>
              <a:buChar char=""/>
              <a:tabLst>
                <a:tab pos="756285" algn="l"/>
              </a:tabLst>
            </a:pPr>
            <a:r>
              <a:rPr sz="2000" spc="-15" dirty="0">
                <a:latin typeface="Comic Sans MS"/>
                <a:cs typeface="Comic Sans MS"/>
              </a:rPr>
              <a:t>segment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structure</a:t>
            </a:r>
            <a:endParaRPr sz="2000">
              <a:latin typeface="Comic Sans MS"/>
              <a:cs typeface="Comic Sans MS"/>
            </a:endParaRPr>
          </a:p>
          <a:p>
            <a:pPr marL="755650" lvl="2" indent="-285750">
              <a:spcBef>
                <a:spcPts val="480"/>
              </a:spcBef>
              <a:buClr>
                <a:srgbClr val="000098"/>
              </a:buClr>
              <a:buFont typeface="Wingdings"/>
              <a:buChar char=""/>
              <a:tabLst>
                <a:tab pos="756285" algn="l"/>
              </a:tabLst>
            </a:pPr>
            <a:r>
              <a:rPr sz="2000" spc="-15" dirty="0">
                <a:latin typeface="Comic Sans MS"/>
                <a:cs typeface="Comic Sans MS"/>
              </a:rPr>
              <a:t>reliab</a:t>
            </a:r>
            <a:r>
              <a:rPr sz="2000" spc="-5" dirty="0">
                <a:latin typeface="Comic Sans MS"/>
                <a:cs typeface="Comic Sans MS"/>
              </a:rPr>
              <a:t>l</a:t>
            </a:r>
            <a:r>
              <a:rPr sz="2000" spc="-15" dirty="0">
                <a:latin typeface="Comic Sans MS"/>
                <a:cs typeface="Comic Sans MS"/>
              </a:rPr>
              <a:t>e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omic Sans MS"/>
                <a:cs typeface="Comic Sans MS"/>
              </a:rPr>
              <a:t>dat</a:t>
            </a:r>
            <a:r>
              <a:rPr sz="2000" spc="-15" dirty="0">
                <a:latin typeface="Comic Sans MS"/>
                <a:cs typeface="Comic Sans MS"/>
              </a:rPr>
              <a:t>a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transf</a:t>
            </a:r>
            <a:r>
              <a:rPr sz="2000" spc="-25" dirty="0">
                <a:latin typeface="Comic Sans MS"/>
                <a:cs typeface="Comic Sans MS"/>
              </a:rPr>
              <a:t>e</a:t>
            </a:r>
            <a:r>
              <a:rPr sz="2000" spc="-10" dirty="0">
                <a:latin typeface="Comic Sans MS"/>
                <a:cs typeface="Comic Sans MS"/>
              </a:rPr>
              <a:t>r</a:t>
            </a:r>
            <a:endParaRPr sz="2000">
              <a:latin typeface="Comic Sans MS"/>
              <a:cs typeface="Comic Sans MS"/>
            </a:endParaRPr>
          </a:p>
          <a:p>
            <a:pPr marL="755650" lvl="2" indent="-285750">
              <a:spcBef>
                <a:spcPts val="480"/>
              </a:spcBef>
              <a:buClr>
                <a:srgbClr val="000098"/>
              </a:buClr>
              <a:buFont typeface="Wingdings"/>
              <a:buChar char=""/>
              <a:tabLst>
                <a:tab pos="756285" algn="l"/>
              </a:tabLst>
            </a:pPr>
            <a:r>
              <a:rPr sz="2000" spc="-15" dirty="0">
                <a:latin typeface="Comic Sans MS"/>
                <a:cs typeface="Comic Sans MS"/>
              </a:rPr>
              <a:t>flow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control</a:t>
            </a:r>
            <a:endParaRPr sz="2000">
              <a:latin typeface="Comic Sans MS"/>
              <a:cs typeface="Comic Sans MS"/>
            </a:endParaRPr>
          </a:p>
          <a:p>
            <a:pPr marL="755650" lvl="2" indent="-285750">
              <a:spcBef>
                <a:spcPts val="480"/>
              </a:spcBef>
              <a:buClr>
                <a:srgbClr val="000098"/>
              </a:buClr>
              <a:buFont typeface="Wingdings"/>
              <a:buChar char=""/>
              <a:tabLst>
                <a:tab pos="756285" algn="l"/>
              </a:tabLst>
            </a:pPr>
            <a:r>
              <a:rPr sz="2000" spc="-15" dirty="0">
                <a:latin typeface="Comic Sans MS"/>
                <a:cs typeface="Comic Sans MS"/>
              </a:rPr>
              <a:t>conn</a:t>
            </a:r>
            <a:r>
              <a:rPr sz="2000" spc="-25" dirty="0">
                <a:latin typeface="Comic Sans MS"/>
                <a:cs typeface="Comic Sans MS"/>
              </a:rPr>
              <a:t>e</a:t>
            </a:r>
            <a:r>
              <a:rPr sz="2000" spc="-10" dirty="0">
                <a:latin typeface="Comic Sans MS"/>
                <a:cs typeface="Comic Sans MS"/>
              </a:rPr>
              <a:t>ction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manag</a:t>
            </a:r>
            <a:r>
              <a:rPr sz="2000" spc="-25" dirty="0">
                <a:latin typeface="Comic Sans MS"/>
                <a:cs typeface="Comic Sans MS"/>
              </a:rPr>
              <a:t>e</a:t>
            </a:r>
            <a:r>
              <a:rPr sz="2000" spc="-15" dirty="0">
                <a:latin typeface="Comic Sans MS"/>
                <a:cs typeface="Comic Sans MS"/>
              </a:rPr>
              <a:t>ment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D9421E-B88D-4DDB-B60C-02EE6DA8F09A}" type="datetime1">
              <a:rPr lang="en-US" smtClean="0"/>
              <a:t>8/1/2022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1A2993-66D0-4D4C-A934-F1D0C5866DE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7714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Principles of Reliable data transfer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2059940" y="1419595"/>
            <a:ext cx="5392420" cy="6796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Clr>
                <a:srgbClr val="000098"/>
              </a:buClr>
              <a:buSzPct val="75000"/>
              <a:buFont typeface="Wingdings"/>
              <a:buChar char=""/>
              <a:tabLst>
                <a:tab pos="355600" algn="l"/>
              </a:tabLst>
            </a:pPr>
            <a:r>
              <a:rPr sz="2000" spc="-20" dirty="0">
                <a:latin typeface="Comic Sans MS"/>
                <a:cs typeface="Comic Sans MS"/>
              </a:rPr>
              <a:t>importan</a:t>
            </a:r>
            <a:r>
              <a:rPr sz="2000" spc="-10" dirty="0">
                <a:latin typeface="Comic Sans MS"/>
                <a:cs typeface="Comic Sans MS"/>
              </a:rPr>
              <a:t>t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in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app.,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transport</a:t>
            </a:r>
            <a:r>
              <a:rPr sz="2000" spc="-10" dirty="0">
                <a:latin typeface="Comic Sans MS"/>
                <a:cs typeface="Comic Sans MS"/>
              </a:rPr>
              <a:t>,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link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la</a:t>
            </a:r>
            <a:r>
              <a:rPr sz="2000" spc="-25" dirty="0">
                <a:latin typeface="Comic Sans MS"/>
                <a:cs typeface="Comic Sans MS"/>
              </a:rPr>
              <a:t>y</a:t>
            </a:r>
            <a:r>
              <a:rPr sz="2000" spc="-15" dirty="0">
                <a:latin typeface="Comic Sans MS"/>
                <a:cs typeface="Comic Sans MS"/>
              </a:rPr>
              <a:t>ers</a:t>
            </a:r>
            <a:endParaRPr sz="2000">
              <a:latin typeface="Comic Sans MS"/>
              <a:cs typeface="Comic Sans MS"/>
            </a:endParaRPr>
          </a:p>
          <a:p>
            <a:pPr marL="355600" indent="-342900">
              <a:spcBef>
                <a:spcPts val="480"/>
              </a:spcBef>
              <a:buClr>
                <a:srgbClr val="000098"/>
              </a:buClr>
              <a:buSzPct val="75000"/>
              <a:buFont typeface="Wingdings"/>
              <a:buChar char=""/>
              <a:tabLst>
                <a:tab pos="355600" algn="l"/>
              </a:tabLst>
            </a:pPr>
            <a:r>
              <a:rPr sz="2000" spc="-15" dirty="0">
                <a:latin typeface="Comic Sans MS"/>
                <a:cs typeface="Comic Sans MS"/>
              </a:rPr>
              <a:t>to</a:t>
            </a:r>
            <a:r>
              <a:rPr sz="2000" spc="-10" dirty="0">
                <a:latin typeface="Comic Sans MS"/>
                <a:cs typeface="Comic Sans MS"/>
              </a:rPr>
              <a:t>p-</a:t>
            </a:r>
            <a:r>
              <a:rPr sz="2000" spc="-15" dirty="0">
                <a:latin typeface="Comic Sans MS"/>
                <a:cs typeface="Comic Sans MS"/>
              </a:rPr>
              <a:t>10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list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of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omic Sans MS"/>
                <a:cs typeface="Comic Sans MS"/>
              </a:rPr>
              <a:t>importan</a:t>
            </a:r>
            <a:r>
              <a:rPr sz="2000" spc="-10" dirty="0">
                <a:latin typeface="Comic Sans MS"/>
                <a:cs typeface="Comic Sans MS"/>
              </a:rPr>
              <a:t>t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omic Sans MS"/>
                <a:cs typeface="Comic Sans MS"/>
              </a:rPr>
              <a:t>networkin</a:t>
            </a:r>
            <a:r>
              <a:rPr sz="2000" spc="-15" dirty="0">
                <a:latin typeface="Comic Sans MS"/>
                <a:cs typeface="Comic Sans MS"/>
              </a:rPr>
              <a:t>g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topics!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07697" y="5693406"/>
            <a:ext cx="645477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buClr>
                <a:srgbClr val="000098"/>
              </a:buClr>
              <a:buSzPct val="75000"/>
              <a:buFont typeface="Wingdings"/>
              <a:buChar char=""/>
              <a:tabLst>
                <a:tab pos="355600" algn="l"/>
              </a:tabLst>
            </a:pPr>
            <a:r>
              <a:rPr sz="2000" spc="-15" dirty="0">
                <a:latin typeface="Comic Sans MS"/>
                <a:cs typeface="Comic Sans MS"/>
              </a:rPr>
              <a:t>ch</a:t>
            </a:r>
            <a:r>
              <a:rPr sz="2000" spc="-25" dirty="0">
                <a:latin typeface="Comic Sans MS"/>
                <a:cs typeface="Comic Sans MS"/>
              </a:rPr>
              <a:t>a</a:t>
            </a:r>
            <a:r>
              <a:rPr sz="2000" spc="-15" dirty="0">
                <a:latin typeface="Comic Sans MS"/>
                <a:cs typeface="Comic Sans MS"/>
              </a:rPr>
              <a:t>racteristic</a:t>
            </a:r>
            <a:r>
              <a:rPr sz="2000" spc="-10" dirty="0">
                <a:latin typeface="Comic Sans MS"/>
                <a:cs typeface="Comic Sans MS"/>
              </a:rPr>
              <a:t>s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of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unrel</a:t>
            </a:r>
            <a:r>
              <a:rPr sz="2000" spc="-20" dirty="0">
                <a:latin typeface="Comic Sans MS"/>
                <a:cs typeface="Comic Sans MS"/>
              </a:rPr>
              <a:t>i</a:t>
            </a:r>
            <a:r>
              <a:rPr sz="2000" spc="-10" dirty="0">
                <a:latin typeface="Comic Sans MS"/>
                <a:cs typeface="Comic Sans MS"/>
              </a:rPr>
              <a:t>able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ch</a:t>
            </a:r>
            <a:r>
              <a:rPr sz="2000" spc="-25" dirty="0">
                <a:latin typeface="Comic Sans MS"/>
                <a:cs typeface="Comic Sans MS"/>
              </a:rPr>
              <a:t>a</a:t>
            </a:r>
            <a:r>
              <a:rPr sz="2000" spc="-20" dirty="0">
                <a:latin typeface="Comic Sans MS"/>
                <a:cs typeface="Comic Sans MS"/>
              </a:rPr>
              <a:t>nne</a:t>
            </a:r>
            <a:r>
              <a:rPr sz="2000" spc="-10" dirty="0">
                <a:latin typeface="Comic Sans MS"/>
                <a:cs typeface="Comic Sans MS"/>
              </a:rPr>
              <a:t>l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wil</a:t>
            </a:r>
            <a:r>
              <a:rPr sz="2000" spc="-10" dirty="0">
                <a:latin typeface="Comic Sans MS"/>
                <a:cs typeface="Comic Sans MS"/>
              </a:rPr>
              <a:t>l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d</a:t>
            </a:r>
            <a:r>
              <a:rPr sz="2000" spc="-15" dirty="0">
                <a:latin typeface="Comic Sans MS"/>
                <a:cs typeface="Comic Sans MS"/>
              </a:rPr>
              <a:t>etermine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complexity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of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reliable</a:t>
            </a:r>
            <a:r>
              <a:rPr sz="2000" spc="14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omic Sans MS"/>
                <a:cs typeface="Comic Sans MS"/>
              </a:rPr>
              <a:t>dat</a:t>
            </a:r>
            <a:r>
              <a:rPr sz="2000" spc="-15" dirty="0">
                <a:latin typeface="Comic Sans MS"/>
                <a:cs typeface="Comic Sans MS"/>
              </a:rPr>
              <a:t>a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transf</a:t>
            </a:r>
            <a:r>
              <a:rPr sz="2000" spc="-25" dirty="0">
                <a:latin typeface="Comic Sans MS"/>
                <a:cs typeface="Comic Sans MS"/>
              </a:rPr>
              <a:t>e</a:t>
            </a:r>
            <a:r>
              <a:rPr sz="2000" spc="-10" dirty="0">
                <a:latin typeface="Comic Sans MS"/>
                <a:cs typeface="Comic Sans MS"/>
              </a:rPr>
              <a:t>r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protocol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(</a:t>
            </a:r>
            <a:r>
              <a:rPr sz="2000" spc="-10" dirty="0">
                <a:latin typeface="Comic Sans MS"/>
                <a:cs typeface="Comic Sans MS"/>
              </a:rPr>
              <a:t>r</a:t>
            </a:r>
            <a:r>
              <a:rPr sz="2000" spc="-15" dirty="0">
                <a:latin typeface="Comic Sans MS"/>
                <a:cs typeface="Comic Sans MS"/>
              </a:rPr>
              <a:t>dt)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43151" y="2114540"/>
            <a:ext cx="7623169" cy="33655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86400" y="3276600"/>
            <a:ext cx="4800600" cy="2209800"/>
          </a:xfrm>
          <a:custGeom>
            <a:avLst/>
            <a:gdLst/>
            <a:ahLst/>
            <a:cxnLst/>
            <a:rect l="l" t="t" r="r" b="b"/>
            <a:pathLst>
              <a:path w="4800600" h="2209800">
                <a:moveTo>
                  <a:pt x="0" y="2209799"/>
                </a:moveTo>
                <a:lnTo>
                  <a:pt x="4800599" y="2209799"/>
                </a:lnTo>
                <a:lnTo>
                  <a:pt x="4800599" y="0"/>
                </a:lnTo>
                <a:lnTo>
                  <a:pt x="0" y="0"/>
                </a:lnTo>
                <a:lnTo>
                  <a:pt x="0" y="22097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C9CC49-45F2-4C78-B94A-D796D82D1231}" type="datetime1">
              <a:rPr lang="en-US" smtClean="0"/>
              <a:t>8/1/2022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C85445-B2EB-477F-BE91-EE4EE8348091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2610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Principles of Reliable data transfer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2059940" y="1419595"/>
            <a:ext cx="5392420" cy="6796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Clr>
                <a:srgbClr val="000098"/>
              </a:buClr>
              <a:buSzPct val="75000"/>
              <a:buFont typeface="Wingdings"/>
              <a:buChar char=""/>
              <a:tabLst>
                <a:tab pos="355600" algn="l"/>
              </a:tabLst>
            </a:pPr>
            <a:r>
              <a:rPr sz="2000" spc="-20" dirty="0">
                <a:latin typeface="Comic Sans MS"/>
                <a:cs typeface="Comic Sans MS"/>
              </a:rPr>
              <a:t>importan</a:t>
            </a:r>
            <a:r>
              <a:rPr sz="2000" spc="-10" dirty="0">
                <a:latin typeface="Comic Sans MS"/>
                <a:cs typeface="Comic Sans MS"/>
              </a:rPr>
              <a:t>t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in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app.,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transport</a:t>
            </a:r>
            <a:r>
              <a:rPr sz="2000" spc="-10" dirty="0">
                <a:latin typeface="Comic Sans MS"/>
                <a:cs typeface="Comic Sans MS"/>
              </a:rPr>
              <a:t>,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link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la</a:t>
            </a:r>
            <a:r>
              <a:rPr sz="2000" spc="-25" dirty="0">
                <a:latin typeface="Comic Sans MS"/>
                <a:cs typeface="Comic Sans MS"/>
              </a:rPr>
              <a:t>y</a:t>
            </a:r>
            <a:r>
              <a:rPr sz="2000" spc="-15" dirty="0">
                <a:latin typeface="Comic Sans MS"/>
                <a:cs typeface="Comic Sans MS"/>
              </a:rPr>
              <a:t>ers</a:t>
            </a:r>
            <a:endParaRPr sz="2000">
              <a:latin typeface="Comic Sans MS"/>
              <a:cs typeface="Comic Sans MS"/>
            </a:endParaRPr>
          </a:p>
          <a:p>
            <a:pPr marL="355600" indent="-342900">
              <a:spcBef>
                <a:spcPts val="480"/>
              </a:spcBef>
              <a:buClr>
                <a:srgbClr val="000098"/>
              </a:buClr>
              <a:buSzPct val="75000"/>
              <a:buFont typeface="Wingdings"/>
              <a:buChar char=""/>
              <a:tabLst>
                <a:tab pos="355600" algn="l"/>
              </a:tabLst>
            </a:pPr>
            <a:r>
              <a:rPr sz="2000" spc="-15" dirty="0">
                <a:latin typeface="Comic Sans MS"/>
                <a:cs typeface="Comic Sans MS"/>
              </a:rPr>
              <a:t>to</a:t>
            </a:r>
            <a:r>
              <a:rPr sz="2000" spc="-10" dirty="0">
                <a:latin typeface="Comic Sans MS"/>
                <a:cs typeface="Comic Sans MS"/>
              </a:rPr>
              <a:t>p-</a:t>
            </a:r>
            <a:r>
              <a:rPr sz="2000" spc="-15" dirty="0">
                <a:latin typeface="Comic Sans MS"/>
                <a:cs typeface="Comic Sans MS"/>
              </a:rPr>
              <a:t>10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list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of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omic Sans MS"/>
                <a:cs typeface="Comic Sans MS"/>
              </a:rPr>
              <a:t>importan</a:t>
            </a:r>
            <a:r>
              <a:rPr sz="2000" spc="-10" dirty="0">
                <a:latin typeface="Comic Sans MS"/>
                <a:cs typeface="Comic Sans MS"/>
              </a:rPr>
              <a:t>t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omic Sans MS"/>
                <a:cs typeface="Comic Sans MS"/>
              </a:rPr>
              <a:t>networkin</a:t>
            </a:r>
            <a:r>
              <a:rPr sz="2000" spc="-15" dirty="0">
                <a:latin typeface="Comic Sans MS"/>
                <a:cs typeface="Comic Sans MS"/>
              </a:rPr>
              <a:t>g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topics!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07697" y="5693406"/>
            <a:ext cx="645477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buClr>
                <a:srgbClr val="000098"/>
              </a:buClr>
              <a:buSzPct val="75000"/>
              <a:buFont typeface="Wingdings"/>
              <a:buChar char=""/>
              <a:tabLst>
                <a:tab pos="355600" algn="l"/>
              </a:tabLst>
            </a:pPr>
            <a:r>
              <a:rPr sz="2000" spc="-15" dirty="0">
                <a:latin typeface="Comic Sans MS"/>
                <a:cs typeface="Comic Sans MS"/>
              </a:rPr>
              <a:t>ch</a:t>
            </a:r>
            <a:r>
              <a:rPr sz="2000" spc="-25" dirty="0">
                <a:latin typeface="Comic Sans MS"/>
                <a:cs typeface="Comic Sans MS"/>
              </a:rPr>
              <a:t>a</a:t>
            </a:r>
            <a:r>
              <a:rPr sz="2000" spc="-15" dirty="0">
                <a:latin typeface="Comic Sans MS"/>
                <a:cs typeface="Comic Sans MS"/>
              </a:rPr>
              <a:t>racteristic</a:t>
            </a:r>
            <a:r>
              <a:rPr sz="2000" spc="-10" dirty="0">
                <a:latin typeface="Comic Sans MS"/>
                <a:cs typeface="Comic Sans MS"/>
              </a:rPr>
              <a:t>s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of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unrel</a:t>
            </a:r>
            <a:r>
              <a:rPr sz="2000" spc="-20" dirty="0">
                <a:latin typeface="Comic Sans MS"/>
                <a:cs typeface="Comic Sans MS"/>
              </a:rPr>
              <a:t>i</a:t>
            </a:r>
            <a:r>
              <a:rPr sz="2000" spc="-10" dirty="0">
                <a:latin typeface="Comic Sans MS"/>
                <a:cs typeface="Comic Sans MS"/>
              </a:rPr>
              <a:t>able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ch</a:t>
            </a:r>
            <a:r>
              <a:rPr sz="2000" spc="-25" dirty="0">
                <a:latin typeface="Comic Sans MS"/>
                <a:cs typeface="Comic Sans MS"/>
              </a:rPr>
              <a:t>a</a:t>
            </a:r>
            <a:r>
              <a:rPr sz="2000" spc="-20" dirty="0">
                <a:latin typeface="Comic Sans MS"/>
                <a:cs typeface="Comic Sans MS"/>
              </a:rPr>
              <a:t>nne</a:t>
            </a:r>
            <a:r>
              <a:rPr sz="2000" spc="-10" dirty="0">
                <a:latin typeface="Comic Sans MS"/>
                <a:cs typeface="Comic Sans MS"/>
              </a:rPr>
              <a:t>l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wil</a:t>
            </a:r>
            <a:r>
              <a:rPr sz="2000" spc="-10" dirty="0">
                <a:latin typeface="Comic Sans MS"/>
                <a:cs typeface="Comic Sans MS"/>
              </a:rPr>
              <a:t>l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d</a:t>
            </a:r>
            <a:r>
              <a:rPr sz="2000" spc="-15" dirty="0">
                <a:latin typeface="Comic Sans MS"/>
                <a:cs typeface="Comic Sans MS"/>
              </a:rPr>
              <a:t>etermine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complexity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of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reliable</a:t>
            </a:r>
            <a:r>
              <a:rPr sz="2000" spc="14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omic Sans MS"/>
                <a:cs typeface="Comic Sans MS"/>
              </a:rPr>
              <a:t>dat</a:t>
            </a:r>
            <a:r>
              <a:rPr sz="2000" spc="-15" dirty="0">
                <a:latin typeface="Comic Sans MS"/>
                <a:cs typeface="Comic Sans MS"/>
              </a:rPr>
              <a:t>a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transf</a:t>
            </a:r>
            <a:r>
              <a:rPr sz="2000" spc="-25" dirty="0">
                <a:latin typeface="Comic Sans MS"/>
                <a:cs typeface="Comic Sans MS"/>
              </a:rPr>
              <a:t>e</a:t>
            </a:r>
            <a:r>
              <a:rPr sz="2000" spc="-10" dirty="0">
                <a:latin typeface="Comic Sans MS"/>
                <a:cs typeface="Comic Sans MS"/>
              </a:rPr>
              <a:t>r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protocol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(</a:t>
            </a:r>
            <a:r>
              <a:rPr sz="2000" spc="-10" dirty="0">
                <a:latin typeface="Comic Sans MS"/>
                <a:cs typeface="Comic Sans MS"/>
              </a:rPr>
              <a:t>r</a:t>
            </a:r>
            <a:r>
              <a:rPr sz="2000" spc="-15" dirty="0">
                <a:latin typeface="Comic Sans MS"/>
                <a:cs typeface="Comic Sans MS"/>
              </a:rPr>
              <a:t>dt)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43151" y="2114540"/>
            <a:ext cx="7623169" cy="33655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86400" y="3352800"/>
            <a:ext cx="4648200" cy="1295400"/>
          </a:xfrm>
          <a:custGeom>
            <a:avLst/>
            <a:gdLst/>
            <a:ahLst/>
            <a:cxnLst/>
            <a:rect l="l" t="t" r="r" b="b"/>
            <a:pathLst>
              <a:path w="4648200" h="1295400">
                <a:moveTo>
                  <a:pt x="0" y="1295399"/>
                </a:moveTo>
                <a:lnTo>
                  <a:pt x="4648199" y="1295399"/>
                </a:lnTo>
                <a:lnTo>
                  <a:pt x="4648199" y="0"/>
                </a:lnTo>
                <a:lnTo>
                  <a:pt x="0" y="0"/>
                </a:lnTo>
                <a:lnTo>
                  <a:pt x="0" y="12953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A61969-9CC4-4835-A0DB-897C6B2DA024}" type="datetime1">
              <a:rPr lang="en-US" smtClean="0"/>
              <a:t>8/1/2022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C85445-B2EB-477F-BE91-EE4EE8348091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8053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Principles of Reliable data transfer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2059940" y="1419595"/>
            <a:ext cx="5392420" cy="6796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Clr>
                <a:srgbClr val="000098"/>
              </a:buClr>
              <a:buSzPct val="75000"/>
              <a:buFont typeface="Wingdings"/>
              <a:buChar char=""/>
              <a:tabLst>
                <a:tab pos="355600" algn="l"/>
              </a:tabLst>
            </a:pPr>
            <a:r>
              <a:rPr sz="2000" spc="-20" dirty="0">
                <a:latin typeface="Comic Sans MS"/>
                <a:cs typeface="Comic Sans MS"/>
              </a:rPr>
              <a:t>importan</a:t>
            </a:r>
            <a:r>
              <a:rPr sz="2000" spc="-10" dirty="0">
                <a:latin typeface="Comic Sans MS"/>
                <a:cs typeface="Comic Sans MS"/>
              </a:rPr>
              <a:t>t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in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app.,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transport</a:t>
            </a:r>
            <a:r>
              <a:rPr sz="2000" spc="-10" dirty="0">
                <a:latin typeface="Comic Sans MS"/>
                <a:cs typeface="Comic Sans MS"/>
              </a:rPr>
              <a:t>,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link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la</a:t>
            </a:r>
            <a:r>
              <a:rPr sz="2000" spc="-25" dirty="0">
                <a:latin typeface="Comic Sans MS"/>
                <a:cs typeface="Comic Sans MS"/>
              </a:rPr>
              <a:t>y</a:t>
            </a:r>
            <a:r>
              <a:rPr sz="2000" spc="-15" dirty="0">
                <a:latin typeface="Comic Sans MS"/>
                <a:cs typeface="Comic Sans MS"/>
              </a:rPr>
              <a:t>ers</a:t>
            </a:r>
            <a:endParaRPr sz="2000">
              <a:latin typeface="Comic Sans MS"/>
              <a:cs typeface="Comic Sans MS"/>
            </a:endParaRPr>
          </a:p>
          <a:p>
            <a:pPr marL="355600" indent="-342900">
              <a:spcBef>
                <a:spcPts val="480"/>
              </a:spcBef>
              <a:buClr>
                <a:srgbClr val="000098"/>
              </a:buClr>
              <a:buSzPct val="75000"/>
              <a:buFont typeface="Wingdings"/>
              <a:buChar char=""/>
              <a:tabLst>
                <a:tab pos="355600" algn="l"/>
              </a:tabLst>
            </a:pPr>
            <a:r>
              <a:rPr sz="2000" spc="-15" dirty="0">
                <a:latin typeface="Comic Sans MS"/>
                <a:cs typeface="Comic Sans MS"/>
              </a:rPr>
              <a:t>to</a:t>
            </a:r>
            <a:r>
              <a:rPr sz="2000" spc="-10" dirty="0">
                <a:latin typeface="Comic Sans MS"/>
                <a:cs typeface="Comic Sans MS"/>
              </a:rPr>
              <a:t>p-</a:t>
            </a:r>
            <a:r>
              <a:rPr sz="2000" spc="-15" dirty="0">
                <a:latin typeface="Comic Sans MS"/>
                <a:cs typeface="Comic Sans MS"/>
              </a:rPr>
              <a:t>10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list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of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omic Sans MS"/>
                <a:cs typeface="Comic Sans MS"/>
              </a:rPr>
              <a:t>importan</a:t>
            </a:r>
            <a:r>
              <a:rPr sz="2000" spc="-10" dirty="0">
                <a:latin typeface="Comic Sans MS"/>
                <a:cs typeface="Comic Sans MS"/>
              </a:rPr>
              <a:t>t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omic Sans MS"/>
                <a:cs typeface="Comic Sans MS"/>
              </a:rPr>
              <a:t>networkin</a:t>
            </a:r>
            <a:r>
              <a:rPr sz="2000" spc="-15" dirty="0">
                <a:latin typeface="Comic Sans MS"/>
                <a:cs typeface="Comic Sans MS"/>
              </a:rPr>
              <a:t>g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topics!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07697" y="5693406"/>
            <a:ext cx="645477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buClr>
                <a:srgbClr val="000098"/>
              </a:buClr>
              <a:buSzPct val="75000"/>
              <a:buFont typeface="Wingdings"/>
              <a:buChar char=""/>
              <a:tabLst>
                <a:tab pos="355600" algn="l"/>
              </a:tabLst>
            </a:pPr>
            <a:r>
              <a:rPr sz="2000" spc="-15" dirty="0">
                <a:latin typeface="Comic Sans MS"/>
                <a:cs typeface="Comic Sans MS"/>
              </a:rPr>
              <a:t>ch</a:t>
            </a:r>
            <a:r>
              <a:rPr sz="2000" spc="-25" dirty="0">
                <a:latin typeface="Comic Sans MS"/>
                <a:cs typeface="Comic Sans MS"/>
              </a:rPr>
              <a:t>a</a:t>
            </a:r>
            <a:r>
              <a:rPr sz="2000" spc="-15" dirty="0">
                <a:latin typeface="Comic Sans MS"/>
                <a:cs typeface="Comic Sans MS"/>
              </a:rPr>
              <a:t>racteristic</a:t>
            </a:r>
            <a:r>
              <a:rPr sz="2000" spc="-10" dirty="0">
                <a:latin typeface="Comic Sans MS"/>
                <a:cs typeface="Comic Sans MS"/>
              </a:rPr>
              <a:t>s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of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unrel</a:t>
            </a:r>
            <a:r>
              <a:rPr sz="2000" spc="-20" dirty="0">
                <a:latin typeface="Comic Sans MS"/>
                <a:cs typeface="Comic Sans MS"/>
              </a:rPr>
              <a:t>i</a:t>
            </a:r>
            <a:r>
              <a:rPr sz="2000" spc="-10" dirty="0">
                <a:latin typeface="Comic Sans MS"/>
                <a:cs typeface="Comic Sans MS"/>
              </a:rPr>
              <a:t>able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ch</a:t>
            </a:r>
            <a:r>
              <a:rPr sz="2000" spc="-25" dirty="0">
                <a:latin typeface="Comic Sans MS"/>
                <a:cs typeface="Comic Sans MS"/>
              </a:rPr>
              <a:t>a</a:t>
            </a:r>
            <a:r>
              <a:rPr sz="2000" spc="-20" dirty="0">
                <a:latin typeface="Comic Sans MS"/>
                <a:cs typeface="Comic Sans MS"/>
              </a:rPr>
              <a:t>nne</a:t>
            </a:r>
            <a:r>
              <a:rPr sz="2000" spc="-10" dirty="0">
                <a:latin typeface="Comic Sans MS"/>
                <a:cs typeface="Comic Sans MS"/>
              </a:rPr>
              <a:t>l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wil</a:t>
            </a:r>
            <a:r>
              <a:rPr sz="2000" spc="-10" dirty="0">
                <a:latin typeface="Comic Sans MS"/>
                <a:cs typeface="Comic Sans MS"/>
              </a:rPr>
              <a:t>l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d</a:t>
            </a:r>
            <a:r>
              <a:rPr sz="2000" spc="-15" dirty="0">
                <a:latin typeface="Comic Sans MS"/>
                <a:cs typeface="Comic Sans MS"/>
              </a:rPr>
              <a:t>etermine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complexity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of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reliable</a:t>
            </a:r>
            <a:r>
              <a:rPr sz="2000" spc="14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omic Sans MS"/>
                <a:cs typeface="Comic Sans MS"/>
              </a:rPr>
              <a:t>dat</a:t>
            </a:r>
            <a:r>
              <a:rPr sz="2000" spc="-15" dirty="0">
                <a:latin typeface="Comic Sans MS"/>
                <a:cs typeface="Comic Sans MS"/>
              </a:rPr>
              <a:t>a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transf</a:t>
            </a:r>
            <a:r>
              <a:rPr sz="2000" spc="-25" dirty="0">
                <a:latin typeface="Comic Sans MS"/>
                <a:cs typeface="Comic Sans MS"/>
              </a:rPr>
              <a:t>e</a:t>
            </a:r>
            <a:r>
              <a:rPr sz="2000" spc="-10" dirty="0">
                <a:latin typeface="Comic Sans MS"/>
                <a:cs typeface="Comic Sans MS"/>
              </a:rPr>
              <a:t>r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protocol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(</a:t>
            </a:r>
            <a:r>
              <a:rPr sz="2000" spc="-10" dirty="0">
                <a:latin typeface="Comic Sans MS"/>
                <a:cs typeface="Comic Sans MS"/>
              </a:rPr>
              <a:t>r</a:t>
            </a:r>
            <a:r>
              <a:rPr sz="2000" spc="-15" dirty="0">
                <a:latin typeface="Comic Sans MS"/>
                <a:cs typeface="Comic Sans MS"/>
              </a:rPr>
              <a:t>dt)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43151" y="2114540"/>
            <a:ext cx="7623169" cy="33655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2D5371-94E0-4BAC-8501-2FD177B62C13}" type="datetime1">
              <a:rPr lang="en-US" smtClean="0"/>
              <a:t>8/1/2022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C85445-B2EB-477F-BE91-EE4EE8348091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080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Reliable data transfer: getting started</a:t>
            </a:r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5A19FE-5CC2-4076-81A2-5E8E8F40532B}" type="datetime1">
              <a:rPr lang="en-US" smtClean="0"/>
              <a:t>8/1/2022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1A2993-66D0-4D4C-A934-F1D0C5866DEA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17" name="Picture 3" descr="rdt_part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0" y="2583263"/>
            <a:ext cx="5969000" cy="238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2541589" y="3037289"/>
            <a:ext cx="85311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>
                <a:solidFill>
                  <a:srgbClr val="000099"/>
                </a:solidFill>
                <a:latin typeface="Arial" charset="0"/>
              </a:rPr>
              <a:t>send</a:t>
            </a:r>
          </a:p>
          <a:p>
            <a:pPr>
              <a:defRPr/>
            </a:pPr>
            <a:r>
              <a:rPr lang="en-US" sz="2400">
                <a:solidFill>
                  <a:srgbClr val="000099"/>
                </a:solidFill>
                <a:latin typeface="Arial" charset="0"/>
              </a:rPr>
              <a:t>side</a:t>
            </a: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8716963" y="3046814"/>
            <a:ext cx="117852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>
                <a:solidFill>
                  <a:srgbClr val="000099"/>
                </a:solidFill>
                <a:latin typeface="Arial" charset="0"/>
              </a:rPr>
              <a:t>receive</a:t>
            </a:r>
          </a:p>
          <a:p>
            <a:pPr>
              <a:defRPr/>
            </a:pPr>
            <a:r>
              <a:rPr lang="en-US" sz="2400">
                <a:solidFill>
                  <a:srgbClr val="000099"/>
                </a:solidFill>
                <a:latin typeface="Arial" charset="0"/>
              </a:rPr>
              <a:t>side</a:t>
            </a:r>
          </a:p>
        </p:txBody>
      </p:sp>
      <p:grpSp>
        <p:nvGrpSpPr>
          <p:cNvPr id="20" name="Group 6"/>
          <p:cNvGrpSpPr>
            <a:grpSpLocks/>
          </p:cNvGrpSpPr>
          <p:nvPr/>
        </p:nvGrpSpPr>
        <p:grpSpPr bwMode="auto">
          <a:xfrm>
            <a:off x="1751014" y="1391050"/>
            <a:ext cx="3965575" cy="1416050"/>
            <a:chOff x="143" y="920"/>
            <a:chExt cx="2498" cy="892"/>
          </a:xfrm>
        </p:grpSpPr>
        <p:sp>
          <p:nvSpPr>
            <p:cNvPr id="23" name="Text Box 7"/>
            <p:cNvSpPr txBox="1">
              <a:spLocks noChangeArrowheads="1"/>
            </p:cNvSpPr>
            <p:nvPr/>
          </p:nvSpPr>
          <p:spPr bwMode="auto">
            <a:xfrm>
              <a:off x="143" y="920"/>
              <a:ext cx="2498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r>
                <a:rPr lang="en-US" sz="1800" b="1">
                  <a:solidFill>
                    <a:srgbClr val="FF0000"/>
                  </a:solidFill>
                  <a:latin typeface="Courier New" pitchFamily="49" charset="0"/>
                </a:rPr>
                <a:t>rdt_send():</a:t>
              </a:r>
              <a:r>
                <a:rPr lang="en-US" sz="1800">
                  <a:latin typeface="Times New Roman" pitchFamily="18" charset="0"/>
                </a:rPr>
                <a:t> </a:t>
              </a:r>
              <a:r>
                <a:rPr lang="en-US" sz="1800"/>
                <a:t>called from above, (e.g., by app.). Passed data to </a:t>
              </a:r>
            </a:p>
            <a:p>
              <a:pPr>
                <a:defRPr/>
              </a:pPr>
              <a:r>
                <a:rPr lang="en-US" sz="1800"/>
                <a:t>deliver to receiver upper layer</a:t>
              </a:r>
              <a:endParaRPr lang="en-US" sz="2400"/>
            </a:p>
          </p:txBody>
        </p:sp>
        <p:grpSp>
          <p:nvGrpSpPr>
            <p:cNvPr id="24" name="Group 8"/>
            <p:cNvGrpSpPr>
              <a:grpSpLocks/>
            </p:cNvGrpSpPr>
            <p:nvPr/>
          </p:nvGrpSpPr>
          <p:grpSpPr bwMode="auto">
            <a:xfrm>
              <a:off x="240" y="930"/>
              <a:ext cx="2370" cy="882"/>
              <a:chOff x="240" y="942"/>
              <a:chExt cx="2370" cy="882"/>
            </a:xfrm>
          </p:grpSpPr>
          <p:sp>
            <p:nvSpPr>
              <p:cNvPr id="25" name="Line 9"/>
              <p:cNvSpPr>
                <a:spLocks noChangeShapeType="1"/>
              </p:cNvSpPr>
              <p:nvPr/>
            </p:nvSpPr>
            <p:spPr bwMode="auto">
              <a:xfrm>
                <a:off x="942" y="1500"/>
                <a:ext cx="174" cy="32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Rectangle 10"/>
              <p:cNvSpPr>
                <a:spLocks noChangeArrowheads="1"/>
              </p:cNvSpPr>
              <p:nvPr/>
            </p:nvSpPr>
            <p:spPr bwMode="auto">
              <a:xfrm>
                <a:off x="240" y="942"/>
                <a:ext cx="2370" cy="5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MS PGothic" pitchFamily="34" charset="-128"/>
                </a:endParaRPr>
              </a:p>
            </p:txBody>
          </p:sp>
        </p:grpSp>
      </p:grpSp>
      <p:grpSp>
        <p:nvGrpSpPr>
          <p:cNvPr id="27" name="Group 11"/>
          <p:cNvGrpSpPr>
            <a:grpSpLocks/>
          </p:cNvGrpSpPr>
          <p:nvPr/>
        </p:nvGrpSpPr>
        <p:grpSpPr bwMode="auto">
          <a:xfrm>
            <a:off x="1800226" y="4312050"/>
            <a:ext cx="3762375" cy="1862138"/>
            <a:chOff x="174" y="2760"/>
            <a:chExt cx="2370" cy="1173"/>
          </a:xfrm>
        </p:grpSpPr>
        <p:sp>
          <p:nvSpPr>
            <p:cNvPr id="28" name="Text Box 12"/>
            <p:cNvSpPr txBox="1">
              <a:spLocks noChangeArrowheads="1"/>
            </p:cNvSpPr>
            <p:nvPr/>
          </p:nvSpPr>
          <p:spPr bwMode="auto">
            <a:xfrm>
              <a:off x="233" y="3356"/>
              <a:ext cx="2144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r>
                <a:rPr lang="en-US" sz="1800" b="1">
                  <a:solidFill>
                    <a:srgbClr val="FF0000"/>
                  </a:solidFill>
                  <a:latin typeface="Courier New" pitchFamily="49" charset="0"/>
                </a:rPr>
                <a:t>udt_send():</a:t>
              </a:r>
              <a:r>
                <a:rPr lang="en-US" sz="1800">
                  <a:latin typeface="Times New Roman" pitchFamily="18" charset="0"/>
                </a:rPr>
                <a:t> </a:t>
              </a:r>
              <a:r>
                <a:rPr lang="en-US" sz="1800"/>
                <a:t>called by rdt,</a:t>
              </a:r>
            </a:p>
            <a:p>
              <a:pPr>
                <a:defRPr/>
              </a:pPr>
              <a:r>
                <a:rPr lang="en-US" sz="1800"/>
                <a:t>to transfer packet over </a:t>
              </a:r>
            </a:p>
            <a:p>
              <a:pPr>
                <a:defRPr/>
              </a:pPr>
              <a:r>
                <a:rPr lang="en-US" sz="1800"/>
                <a:t>unreliable channel to receiver</a:t>
              </a:r>
              <a:endParaRPr lang="en-US" sz="2400"/>
            </a:p>
          </p:txBody>
        </p:sp>
        <p:grpSp>
          <p:nvGrpSpPr>
            <p:cNvPr id="29" name="Group 13"/>
            <p:cNvGrpSpPr>
              <a:grpSpLocks/>
            </p:cNvGrpSpPr>
            <p:nvPr/>
          </p:nvGrpSpPr>
          <p:grpSpPr bwMode="auto">
            <a:xfrm>
              <a:off x="174" y="2760"/>
              <a:ext cx="2370" cy="1170"/>
              <a:chOff x="174" y="2760"/>
              <a:chExt cx="2370" cy="1170"/>
            </a:xfrm>
          </p:grpSpPr>
          <p:sp>
            <p:nvSpPr>
              <p:cNvPr id="30" name="Line 14"/>
              <p:cNvSpPr>
                <a:spLocks noChangeShapeType="1"/>
              </p:cNvSpPr>
              <p:nvPr/>
            </p:nvSpPr>
            <p:spPr bwMode="auto">
              <a:xfrm flipV="1">
                <a:off x="882" y="2760"/>
                <a:ext cx="228" cy="606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Rectangle 15"/>
              <p:cNvSpPr>
                <a:spLocks noChangeArrowheads="1"/>
              </p:cNvSpPr>
              <p:nvPr/>
            </p:nvSpPr>
            <p:spPr bwMode="auto">
              <a:xfrm>
                <a:off x="174" y="3372"/>
                <a:ext cx="2370" cy="5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MS PGothic" pitchFamily="34" charset="-128"/>
                </a:endParaRPr>
              </a:p>
            </p:txBody>
          </p:sp>
        </p:grpSp>
      </p:grpSp>
      <p:grpSp>
        <p:nvGrpSpPr>
          <p:cNvPr id="32" name="Group 16"/>
          <p:cNvGrpSpPr>
            <a:grpSpLocks/>
          </p:cNvGrpSpPr>
          <p:nvPr/>
        </p:nvGrpSpPr>
        <p:grpSpPr bwMode="auto">
          <a:xfrm>
            <a:off x="6446839" y="4293001"/>
            <a:ext cx="3965575" cy="1647825"/>
            <a:chOff x="3101" y="2748"/>
            <a:chExt cx="2498" cy="1038"/>
          </a:xfrm>
        </p:grpSpPr>
        <p:sp>
          <p:nvSpPr>
            <p:cNvPr id="33" name="Text Box 17"/>
            <p:cNvSpPr txBox="1">
              <a:spLocks noChangeArrowheads="1"/>
            </p:cNvSpPr>
            <p:nvPr/>
          </p:nvSpPr>
          <p:spPr bwMode="auto">
            <a:xfrm>
              <a:off x="3101" y="3368"/>
              <a:ext cx="249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r>
                <a:rPr lang="en-US" sz="1800" b="1">
                  <a:solidFill>
                    <a:srgbClr val="FF0000"/>
                  </a:solidFill>
                  <a:latin typeface="Courier New" pitchFamily="49" charset="0"/>
                </a:rPr>
                <a:t>rdt_rcv():</a:t>
              </a:r>
              <a:r>
                <a:rPr lang="en-US" sz="1800">
                  <a:latin typeface="Times New Roman" pitchFamily="18" charset="0"/>
                </a:rPr>
                <a:t> </a:t>
              </a:r>
              <a:r>
                <a:rPr lang="en-US" sz="1800"/>
                <a:t>called when packet arrives on rcv-side of channel</a:t>
              </a:r>
              <a:endParaRPr lang="en-US" sz="2400"/>
            </a:p>
          </p:txBody>
        </p:sp>
        <p:grpSp>
          <p:nvGrpSpPr>
            <p:cNvPr id="34" name="Group 18"/>
            <p:cNvGrpSpPr>
              <a:grpSpLocks/>
            </p:cNvGrpSpPr>
            <p:nvPr/>
          </p:nvGrpSpPr>
          <p:grpSpPr bwMode="auto">
            <a:xfrm>
              <a:off x="3162" y="2748"/>
              <a:ext cx="2370" cy="1038"/>
              <a:chOff x="3162" y="2748"/>
              <a:chExt cx="2370" cy="1038"/>
            </a:xfrm>
          </p:grpSpPr>
          <p:sp>
            <p:nvSpPr>
              <p:cNvPr id="35" name="Line 19"/>
              <p:cNvSpPr>
                <a:spLocks noChangeShapeType="1"/>
              </p:cNvSpPr>
              <p:nvPr/>
            </p:nvSpPr>
            <p:spPr bwMode="auto">
              <a:xfrm flipH="1" flipV="1">
                <a:off x="4596" y="2748"/>
                <a:ext cx="300" cy="63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Rectangle 20"/>
              <p:cNvSpPr>
                <a:spLocks noChangeArrowheads="1"/>
              </p:cNvSpPr>
              <p:nvPr/>
            </p:nvSpPr>
            <p:spPr bwMode="auto">
              <a:xfrm>
                <a:off x="3162" y="3390"/>
                <a:ext cx="2370" cy="396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MS PGothic" pitchFamily="34" charset="-128"/>
                </a:endParaRPr>
              </a:p>
            </p:txBody>
          </p:sp>
        </p:grpSp>
      </p:grpSp>
      <p:grpSp>
        <p:nvGrpSpPr>
          <p:cNvPr id="37" name="Group 21"/>
          <p:cNvGrpSpPr>
            <a:grpSpLocks/>
          </p:cNvGrpSpPr>
          <p:nvPr/>
        </p:nvGrpSpPr>
        <p:grpSpPr bwMode="auto">
          <a:xfrm>
            <a:off x="6505576" y="1400576"/>
            <a:ext cx="3762375" cy="1349375"/>
            <a:chOff x="3138" y="926"/>
            <a:chExt cx="2370" cy="850"/>
          </a:xfrm>
        </p:grpSpPr>
        <p:sp>
          <p:nvSpPr>
            <p:cNvPr id="38" name="Text Box 22"/>
            <p:cNvSpPr txBox="1">
              <a:spLocks noChangeArrowheads="1"/>
            </p:cNvSpPr>
            <p:nvPr/>
          </p:nvSpPr>
          <p:spPr bwMode="auto">
            <a:xfrm>
              <a:off x="3215" y="926"/>
              <a:ext cx="207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r>
                <a:rPr lang="en-US" sz="1800" b="1">
                  <a:solidFill>
                    <a:srgbClr val="FF0000"/>
                  </a:solidFill>
                  <a:latin typeface="Courier New" pitchFamily="49" charset="0"/>
                </a:rPr>
                <a:t>deliver_data():</a:t>
              </a:r>
              <a:r>
                <a:rPr lang="en-US" sz="1800">
                  <a:latin typeface="Times New Roman" pitchFamily="18" charset="0"/>
                </a:rPr>
                <a:t> </a:t>
              </a:r>
              <a:r>
                <a:rPr lang="en-US" sz="1800"/>
                <a:t>called by </a:t>
              </a:r>
              <a:r>
                <a:rPr lang="en-US" sz="1800" b="1"/>
                <a:t>rdt</a:t>
              </a:r>
              <a:r>
                <a:rPr lang="en-US" sz="1800"/>
                <a:t> to deliver data to upper</a:t>
              </a:r>
              <a:endParaRPr lang="en-US" sz="2400"/>
            </a:p>
          </p:txBody>
        </p:sp>
        <p:grpSp>
          <p:nvGrpSpPr>
            <p:cNvPr id="39" name="Group 23"/>
            <p:cNvGrpSpPr>
              <a:grpSpLocks/>
            </p:cNvGrpSpPr>
            <p:nvPr/>
          </p:nvGrpSpPr>
          <p:grpSpPr bwMode="auto">
            <a:xfrm>
              <a:off x="3138" y="942"/>
              <a:ext cx="2370" cy="834"/>
              <a:chOff x="3138" y="942"/>
              <a:chExt cx="2370" cy="834"/>
            </a:xfrm>
          </p:grpSpPr>
          <p:sp>
            <p:nvSpPr>
              <p:cNvPr id="40" name="Line 24"/>
              <p:cNvSpPr>
                <a:spLocks noChangeShapeType="1"/>
              </p:cNvSpPr>
              <p:nvPr/>
            </p:nvSpPr>
            <p:spPr bwMode="auto">
              <a:xfrm flipH="1">
                <a:off x="4560" y="1344"/>
                <a:ext cx="150" cy="432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Rectangle 25"/>
              <p:cNvSpPr>
                <a:spLocks noChangeArrowheads="1"/>
              </p:cNvSpPr>
              <p:nvPr/>
            </p:nvSpPr>
            <p:spPr bwMode="auto">
              <a:xfrm>
                <a:off x="3138" y="942"/>
                <a:ext cx="2370" cy="396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MS PGothic" pitchFamily="34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1562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Reliable data transfer: getting started</a:t>
            </a:r>
          </a:p>
        </p:txBody>
      </p:sp>
      <p:sp>
        <p:nvSpPr>
          <p:cNvPr id="3" name="object 3"/>
          <p:cNvSpPr/>
          <p:nvPr/>
        </p:nvSpPr>
        <p:spPr>
          <a:xfrm>
            <a:off x="4695841" y="4619625"/>
            <a:ext cx="809625" cy="876300"/>
          </a:xfrm>
          <a:custGeom>
            <a:avLst/>
            <a:gdLst/>
            <a:ahLst/>
            <a:cxnLst/>
            <a:rect l="l" t="t" r="r" b="b"/>
            <a:pathLst>
              <a:path w="809625" h="876300">
                <a:moveTo>
                  <a:pt x="404865" y="0"/>
                </a:moveTo>
                <a:lnTo>
                  <a:pt x="339179" y="5735"/>
                </a:lnTo>
                <a:lnTo>
                  <a:pt x="276873" y="22341"/>
                </a:lnTo>
                <a:lnTo>
                  <a:pt x="218779" y="48914"/>
                </a:lnTo>
                <a:lnTo>
                  <a:pt x="165730" y="84551"/>
                </a:lnTo>
                <a:lnTo>
                  <a:pt x="118559" y="128349"/>
                </a:lnTo>
                <a:lnTo>
                  <a:pt x="78098" y="179405"/>
                </a:lnTo>
                <a:lnTo>
                  <a:pt x="45178" y="236816"/>
                </a:lnTo>
                <a:lnTo>
                  <a:pt x="20634" y="299679"/>
                </a:lnTo>
                <a:lnTo>
                  <a:pt x="5297" y="367091"/>
                </a:lnTo>
                <a:lnTo>
                  <a:pt x="0" y="438149"/>
                </a:lnTo>
                <a:lnTo>
                  <a:pt x="1341" y="474078"/>
                </a:lnTo>
                <a:lnTo>
                  <a:pt x="11762" y="543426"/>
                </a:lnTo>
                <a:lnTo>
                  <a:pt x="31807" y="608677"/>
                </a:lnTo>
                <a:lnTo>
                  <a:pt x="60643" y="668927"/>
                </a:lnTo>
                <a:lnTo>
                  <a:pt x="97438" y="723273"/>
                </a:lnTo>
                <a:lnTo>
                  <a:pt x="141358" y="770813"/>
                </a:lnTo>
                <a:lnTo>
                  <a:pt x="191572" y="810643"/>
                </a:lnTo>
                <a:lnTo>
                  <a:pt x="247248" y="841861"/>
                </a:lnTo>
                <a:lnTo>
                  <a:pt x="307552" y="863563"/>
                </a:lnTo>
                <a:lnTo>
                  <a:pt x="371652" y="874847"/>
                </a:lnTo>
                <a:lnTo>
                  <a:pt x="404865" y="876299"/>
                </a:lnTo>
                <a:lnTo>
                  <a:pt x="438057" y="874847"/>
                </a:lnTo>
                <a:lnTo>
                  <a:pt x="502122" y="863563"/>
                </a:lnTo>
                <a:lnTo>
                  <a:pt x="562400" y="841861"/>
                </a:lnTo>
                <a:lnTo>
                  <a:pt x="618056" y="810643"/>
                </a:lnTo>
                <a:lnTo>
                  <a:pt x="668259" y="770813"/>
                </a:lnTo>
                <a:lnTo>
                  <a:pt x="712172" y="723273"/>
                </a:lnTo>
                <a:lnTo>
                  <a:pt x="748964" y="668927"/>
                </a:lnTo>
                <a:lnTo>
                  <a:pt x="777799" y="608677"/>
                </a:lnTo>
                <a:lnTo>
                  <a:pt x="797845" y="543426"/>
                </a:lnTo>
                <a:lnTo>
                  <a:pt x="808267" y="474078"/>
                </a:lnTo>
                <a:lnTo>
                  <a:pt x="809609" y="438149"/>
                </a:lnTo>
                <a:lnTo>
                  <a:pt x="808267" y="402221"/>
                </a:lnTo>
                <a:lnTo>
                  <a:pt x="797845" y="332873"/>
                </a:lnTo>
                <a:lnTo>
                  <a:pt x="777799" y="267622"/>
                </a:lnTo>
                <a:lnTo>
                  <a:pt x="748964" y="207372"/>
                </a:lnTo>
                <a:lnTo>
                  <a:pt x="712172" y="153026"/>
                </a:lnTo>
                <a:lnTo>
                  <a:pt x="668259" y="105486"/>
                </a:lnTo>
                <a:lnTo>
                  <a:pt x="618056" y="65656"/>
                </a:lnTo>
                <a:lnTo>
                  <a:pt x="562400" y="34438"/>
                </a:lnTo>
                <a:lnTo>
                  <a:pt x="502122" y="12736"/>
                </a:lnTo>
                <a:lnTo>
                  <a:pt x="438057" y="1452"/>
                </a:lnTo>
                <a:lnTo>
                  <a:pt x="404865" y="0"/>
                </a:lnTo>
                <a:close/>
              </a:path>
            </a:pathLst>
          </a:custGeom>
          <a:solidFill>
            <a:srgbClr val="323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19641" y="4686300"/>
            <a:ext cx="809625" cy="876300"/>
          </a:xfrm>
          <a:custGeom>
            <a:avLst/>
            <a:gdLst/>
            <a:ahLst/>
            <a:cxnLst/>
            <a:rect l="l" t="t" r="r" b="b"/>
            <a:pathLst>
              <a:path w="809625" h="876300">
                <a:moveTo>
                  <a:pt x="404865" y="0"/>
                </a:moveTo>
                <a:lnTo>
                  <a:pt x="339179" y="5735"/>
                </a:lnTo>
                <a:lnTo>
                  <a:pt x="276873" y="22341"/>
                </a:lnTo>
                <a:lnTo>
                  <a:pt x="218779" y="48914"/>
                </a:lnTo>
                <a:lnTo>
                  <a:pt x="165730" y="84551"/>
                </a:lnTo>
                <a:lnTo>
                  <a:pt x="118559" y="128349"/>
                </a:lnTo>
                <a:lnTo>
                  <a:pt x="78098" y="179405"/>
                </a:lnTo>
                <a:lnTo>
                  <a:pt x="45178" y="236816"/>
                </a:lnTo>
                <a:lnTo>
                  <a:pt x="20634" y="299679"/>
                </a:lnTo>
                <a:lnTo>
                  <a:pt x="5297" y="367091"/>
                </a:lnTo>
                <a:lnTo>
                  <a:pt x="0" y="438149"/>
                </a:lnTo>
                <a:lnTo>
                  <a:pt x="1341" y="474078"/>
                </a:lnTo>
                <a:lnTo>
                  <a:pt x="11762" y="543426"/>
                </a:lnTo>
                <a:lnTo>
                  <a:pt x="31807" y="608677"/>
                </a:lnTo>
                <a:lnTo>
                  <a:pt x="60643" y="668927"/>
                </a:lnTo>
                <a:lnTo>
                  <a:pt x="97438" y="723273"/>
                </a:lnTo>
                <a:lnTo>
                  <a:pt x="141358" y="770813"/>
                </a:lnTo>
                <a:lnTo>
                  <a:pt x="191572" y="810643"/>
                </a:lnTo>
                <a:lnTo>
                  <a:pt x="247248" y="841861"/>
                </a:lnTo>
                <a:lnTo>
                  <a:pt x="307552" y="863563"/>
                </a:lnTo>
                <a:lnTo>
                  <a:pt x="371652" y="874847"/>
                </a:lnTo>
                <a:lnTo>
                  <a:pt x="404865" y="876299"/>
                </a:lnTo>
                <a:lnTo>
                  <a:pt x="438057" y="874847"/>
                </a:lnTo>
                <a:lnTo>
                  <a:pt x="502122" y="863563"/>
                </a:lnTo>
                <a:lnTo>
                  <a:pt x="562400" y="841861"/>
                </a:lnTo>
                <a:lnTo>
                  <a:pt x="618056" y="810643"/>
                </a:lnTo>
                <a:lnTo>
                  <a:pt x="668259" y="770813"/>
                </a:lnTo>
                <a:lnTo>
                  <a:pt x="712172" y="723273"/>
                </a:lnTo>
                <a:lnTo>
                  <a:pt x="748964" y="668927"/>
                </a:lnTo>
                <a:lnTo>
                  <a:pt x="777799" y="608677"/>
                </a:lnTo>
                <a:lnTo>
                  <a:pt x="797845" y="543426"/>
                </a:lnTo>
                <a:lnTo>
                  <a:pt x="808267" y="474078"/>
                </a:lnTo>
                <a:lnTo>
                  <a:pt x="809609" y="438149"/>
                </a:lnTo>
                <a:lnTo>
                  <a:pt x="808267" y="402221"/>
                </a:lnTo>
                <a:lnTo>
                  <a:pt x="797845" y="332873"/>
                </a:lnTo>
                <a:lnTo>
                  <a:pt x="777799" y="267622"/>
                </a:lnTo>
                <a:lnTo>
                  <a:pt x="748964" y="207372"/>
                </a:lnTo>
                <a:lnTo>
                  <a:pt x="712172" y="153026"/>
                </a:lnTo>
                <a:lnTo>
                  <a:pt x="668259" y="105486"/>
                </a:lnTo>
                <a:lnTo>
                  <a:pt x="618056" y="65656"/>
                </a:lnTo>
                <a:lnTo>
                  <a:pt x="562400" y="34438"/>
                </a:lnTo>
                <a:lnTo>
                  <a:pt x="502122" y="12736"/>
                </a:lnTo>
                <a:lnTo>
                  <a:pt x="438057" y="1452"/>
                </a:lnTo>
                <a:lnTo>
                  <a:pt x="40486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19641" y="4686300"/>
            <a:ext cx="809625" cy="876300"/>
          </a:xfrm>
          <a:custGeom>
            <a:avLst/>
            <a:gdLst/>
            <a:ahLst/>
            <a:cxnLst/>
            <a:rect l="l" t="t" r="r" b="b"/>
            <a:pathLst>
              <a:path w="809625" h="876300">
                <a:moveTo>
                  <a:pt x="0" y="438149"/>
                </a:moveTo>
                <a:lnTo>
                  <a:pt x="5297" y="367091"/>
                </a:lnTo>
                <a:lnTo>
                  <a:pt x="20634" y="299679"/>
                </a:lnTo>
                <a:lnTo>
                  <a:pt x="45178" y="236816"/>
                </a:lnTo>
                <a:lnTo>
                  <a:pt x="78098" y="179405"/>
                </a:lnTo>
                <a:lnTo>
                  <a:pt x="118559" y="128349"/>
                </a:lnTo>
                <a:lnTo>
                  <a:pt x="165730" y="84551"/>
                </a:lnTo>
                <a:lnTo>
                  <a:pt x="218779" y="48914"/>
                </a:lnTo>
                <a:lnTo>
                  <a:pt x="276873" y="22341"/>
                </a:lnTo>
                <a:lnTo>
                  <a:pt x="339179" y="5735"/>
                </a:lnTo>
                <a:lnTo>
                  <a:pt x="404865" y="0"/>
                </a:lnTo>
                <a:lnTo>
                  <a:pt x="438057" y="1452"/>
                </a:lnTo>
                <a:lnTo>
                  <a:pt x="502122" y="12736"/>
                </a:lnTo>
                <a:lnTo>
                  <a:pt x="562400" y="34438"/>
                </a:lnTo>
                <a:lnTo>
                  <a:pt x="618056" y="65656"/>
                </a:lnTo>
                <a:lnTo>
                  <a:pt x="668259" y="105486"/>
                </a:lnTo>
                <a:lnTo>
                  <a:pt x="712172" y="153026"/>
                </a:lnTo>
                <a:lnTo>
                  <a:pt x="748964" y="207372"/>
                </a:lnTo>
                <a:lnTo>
                  <a:pt x="777799" y="267622"/>
                </a:lnTo>
                <a:lnTo>
                  <a:pt x="797845" y="332873"/>
                </a:lnTo>
                <a:lnTo>
                  <a:pt x="808267" y="402221"/>
                </a:lnTo>
                <a:lnTo>
                  <a:pt x="809609" y="438149"/>
                </a:lnTo>
                <a:lnTo>
                  <a:pt x="808267" y="474078"/>
                </a:lnTo>
                <a:lnTo>
                  <a:pt x="797845" y="543426"/>
                </a:lnTo>
                <a:lnTo>
                  <a:pt x="777799" y="608677"/>
                </a:lnTo>
                <a:lnTo>
                  <a:pt x="748964" y="668927"/>
                </a:lnTo>
                <a:lnTo>
                  <a:pt x="712172" y="723273"/>
                </a:lnTo>
                <a:lnTo>
                  <a:pt x="668259" y="770813"/>
                </a:lnTo>
                <a:lnTo>
                  <a:pt x="618056" y="810643"/>
                </a:lnTo>
                <a:lnTo>
                  <a:pt x="562400" y="841861"/>
                </a:lnTo>
                <a:lnTo>
                  <a:pt x="502122" y="863563"/>
                </a:lnTo>
                <a:lnTo>
                  <a:pt x="438057" y="874847"/>
                </a:lnTo>
                <a:lnTo>
                  <a:pt x="404865" y="876299"/>
                </a:lnTo>
                <a:lnTo>
                  <a:pt x="371652" y="874847"/>
                </a:lnTo>
                <a:lnTo>
                  <a:pt x="307552" y="863563"/>
                </a:lnTo>
                <a:lnTo>
                  <a:pt x="247248" y="841861"/>
                </a:lnTo>
                <a:lnTo>
                  <a:pt x="191572" y="810643"/>
                </a:lnTo>
                <a:lnTo>
                  <a:pt x="141358" y="770813"/>
                </a:lnTo>
                <a:lnTo>
                  <a:pt x="97438" y="723273"/>
                </a:lnTo>
                <a:lnTo>
                  <a:pt x="60643" y="668927"/>
                </a:lnTo>
                <a:lnTo>
                  <a:pt x="31807" y="608677"/>
                </a:lnTo>
                <a:lnTo>
                  <a:pt x="11762" y="543426"/>
                </a:lnTo>
                <a:lnTo>
                  <a:pt x="1341" y="474078"/>
                </a:lnTo>
                <a:lnTo>
                  <a:pt x="0" y="438149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03165" y="4710434"/>
            <a:ext cx="3955415" cy="228600"/>
          </a:xfrm>
          <a:custGeom>
            <a:avLst/>
            <a:gdLst/>
            <a:ahLst/>
            <a:cxnLst/>
            <a:rect l="l" t="t" r="r" b="b"/>
            <a:pathLst>
              <a:path w="3955415" h="228600">
                <a:moveTo>
                  <a:pt x="2166365" y="0"/>
                </a:moveTo>
                <a:lnTo>
                  <a:pt x="2046091" y="880"/>
                </a:lnTo>
                <a:lnTo>
                  <a:pt x="1803897" y="6976"/>
                </a:lnTo>
                <a:lnTo>
                  <a:pt x="1559051" y="18787"/>
                </a:lnTo>
                <a:lnTo>
                  <a:pt x="1311036" y="36063"/>
                </a:lnTo>
                <a:lnTo>
                  <a:pt x="1058936" y="58792"/>
                </a:lnTo>
                <a:lnTo>
                  <a:pt x="802385" y="86736"/>
                </a:lnTo>
                <a:lnTo>
                  <a:pt x="540898" y="119752"/>
                </a:lnTo>
                <a:lnTo>
                  <a:pt x="273557" y="157471"/>
                </a:lnTo>
                <a:lnTo>
                  <a:pt x="0" y="199893"/>
                </a:lnTo>
                <a:lnTo>
                  <a:pt x="4571" y="228087"/>
                </a:lnTo>
                <a:lnTo>
                  <a:pt x="277886" y="185665"/>
                </a:lnTo>
                <a:lnTo>
                  <a:pt x="544829" y="148077"/>
                </a:lnTo>
                <a:lnTo>
                  <a:pt x="805952" y="115061"/>
                </a:lnTo>
                <a:lnTo>
                  <a:pt x="1062106" y="87248"/>
                </a:lnTo>
                <a:lnTo>
                  <a:pt x="1313566" y="64638"/>
                </a:lnTo>
                <a:lnTo>
                  <a:pt x="1561094" y="47243"/>
                </a:lnTo>
                <a:lnTo>
                  <a:pt x="1805299" y="35432"/>
                </a:lnTo>
                <a:lnTo>
                  <a:pt x="2046853" y="29455"/>
                </a:lnTo>
                <a:lnTo>
                  <a:pt x="2893116" y="28574"/>
                </a:lnTo>
                <a:lnTo>
                  <a:pt x="2881000" y="27550"/>
                </a:lnTo>
                <a:lnTo>
                  <a:pt x="2762371" y="18918"/>
                </a:lnTo>
                <a:lnTo>
                  <a:pt x="2643621" y="12060"/>
                </a:lnTo>
                <a:lnTo>
                  <a:pt x="2524749" y="6726"/>
                </a:lnTo>
                <a:lnTo>
                  <a:pt x="2405633" y="2916"/>
                </a:lnTo>
                <a:lnTo>
                  <a:pt x="2286121" y="761"/>
                </a:lnTo>
                <a:lnTo>
                  <a:pt x="2166365" y="0"/>
                </a:lnTo>
                <a:close/>
              </a:path>
              <a:path w="3955415" h="228600">
                <a:moveTo>
                  <a:pt x="3868271" y="192271"/>
                </a:moveTo>
                <a:lnTo>
                  <a:pt x="3862699" y="220217"/>
                </a:lnTo>
                <a:lnTo>
                  <a:pt x="3954696" y="195071"/>
                </a:lnTo>
                <a:lnTo>
                  <a:pt x="3882267" y="195071"/>
                </a:lnTo>
                <a:lnTo>
                  <a:pt x="3868271" y="192271"/>
                </a:lnTo>
                <a:close/>
              </a:path>
              <a:path w="3955415" h="228600">
                <a:moveTo>
                  <a:pt x="3873862" y="164228"/>
                </a:moveTo>
                <a:lnTo>
                  <a:pt x="3868271" y="192271"/>
                </a:lnTo>
                <a:lnTo>
                  <a:pt x="3882267" y="195071"/>
                </a:lnTo>
                <a:lnTo>
                  <a:pt x="3887845" y="166996"/>
                </a:lnTo>
                <a:lnTo>
                  <a:pt x="3873862" y="164228"/>
                </a:lnTo>
                <a:close/>
              </a:path>
              <a:path w="3955415" h="228600">
                <a:moveTo>
                  <a:pt x="3879463" y="136135"/>
                </a:moveTo>
                <a:lnTo>
                  <a:pt x="3873862" y="164228"/>
                </a:lnTo>
                <a:lnTo>
                  <a:pt x="3887845" y="166996"/>
                </a:lnTo>
                <a:lnTo>
                  <a:pt x="3882267" y="195071"/>
                </a:lnTo>
                <a:lnTo>
                  <a:pt x="3954696" y="195071"/>
                </a:lnTo>
                <a:lnTo>
                  <a:pt x="3955176" y="194940"/>
                </a:lnTo>
                <a:lnTo>
                  <a:pt x="3879463" y="136135"/>
                </a:lnTo>
                <a:close/>
              </a:path>
              <a:path w="3955415" h="228600">
                <a:moveTo>
                  <a:pt x="2893116" y="28574"/>
                </a:moveTo>
                <a:lnTo>
                  <a:pt x="2166609" y="28574"/>
                </a:lnTo>
                <a:lnTo>
                  <a:pt x="2285999" y="29336"/>
                </a:lnTo>
                <a:lnTo>
                  <a:pt x="2405115" y="31491"/>
                </a:lnTo>
                <a:lnTo>
                  <a:pt x="2523865" y="35301"/>
                </a:lnTo>
                <a:lnTo>
                  <a:pt x="2642372" y="40635"/>
                </a:lnTo>
                <a:lnTo>
                  <a:pt x="2760725" y="47493"/>
                </a:lnTo>
                <a:lnTo>
                  <a:pt x="2878957" y="56006"/>
                </a:lnTo>
                <a:lnTo>
                  <a:pt x="2997189" y="66162"/>
                </a:lnTo>
                <a:lnTo>
                  <a:pt x="3115696" y="77973"/>
                </a:lnTo>
                <a:lnTo>
                  <a:pt x="3234171" y="91439"/>
                </a:lnTo>
                <a:lnTo>
                  <a:pt x="3352799" y="106679"/>
                </a:lnTo>
                <a:lnTo>
                  <a:pt x="3471793" y="123562"/>
                </a:lnTo>
                <a:lnTo>
                  <a:pt x="3591183" y="142231"/>
                </a:lnTo>
                <a:lnTo>
                  <a:pt x="3711061" y="162686"/>
                </a:lnTo>
                <a:lnTo>
                  <a:pt x="3831457" y="184903"/>
                </a:lnTo>
                <a:lnTo>
                  <a:pt x="3868271" y="192271"/>
                </a:lnTo>
                <a:lnTo>
                  <a:pt x="3873862" y="164228"/>
                </a:lnTo>
                <a:lnTo>
                  <a:pt x="3715755" y="134492"/>
                </a:lnTo>
                <a:lnTo>
                  <a:pt x="3595634" y="113918"/>
                </a:lnTo>
                <a:lnTo>
                  <a:pt x="3475878" y="95249"/>
                </a:lnTo>
                <a:lnTo>
                  <a:pt x="3356488" y="78223"/>
                </a:lnTo>
                <a:lnTo>
                  <a:pt x="3237372" y="62983"/>
                </a:lnTo>
                <a:lnTo>
                  <a:pt x="3118500" y="49529"/>
                </a:lnTo>
                <a:lnTo>
                  <a:pt x="2999750" y="37587"/>
                </a:lnTo>
                <a:lnTo>
                  <a:pt x="2893116" y="2857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448800" y="4724400"/>
            <a:ext cx="810260" cy="876300"/>
          </a:xfrm>
          <a:custGeom>
            <a:avLst/>
            <a:gdLst/>
            <a:ahLst/>
            <a:cxnLst/>
            <a:rect l="l" t="t" r="r" b="b"/>
            <a:pathLst>
              <a:path w="810259" h="876300">
                <a:moveTo>
                  <a:pt x="404865" y="0"/>
                </a:moveTo>
                <a:lnTo>
                  <a:pt x="339187" y="5735"/>
                </a:lnTo>
                <a:lnTo>
                  <a:pt x="276885" y="22341"/>
                </a:lnTo>
                <a:lnTo>
                  <a:pt x="218793" y="48914"/>
                </a:lnTo>
                <a:lnTo>
                  <a:pt x="165744" y="84551"/>
                </a:lnTo>
                <a:lnTo>
                  <a:pt x="118571" y="128349"/>
                </a:lnTo>
                <a:lnTo>
                  <a:pt x="78106" y="179405"/>
                </a:lnTo>
                <a:lnTo>
                  <a:pt x="45184" y="236816"/>
                </a:lnTo>
                <a:lnTo>
                  <a:pt x="20637" y="299679"/>
                </a:lnTo>
                <a:lnTo>
                  <a:pt x="5298" y="367091"/>
                </a:lnTo>
                <a:lnTo>
                  <a:pt x="0" y="438149"/>
                </a:lnTo>
                <a:lnTo>
                  <a:pt x="1341" y="474078"/>
                </a:lnTo>
                <a:lnTo>
                  <a:pt x="11764" y="543426"/>
                </a:lnTo>
                <a:lnTo>
                  <a:pt x="31812" y="608677"/>
                </a:lnTo>
                <a:lnTo>
                  <a:pt x="60650" y="668927"/>
                </a:lnTo>
                <a:lnTo>
                  <a:pt x="97448" y="723273"/>
                </a:lnTo>
                <a:lnTo>
                  <a:pt x="141371" y="770813"/>
                </a:lnTo>
                <a:lnTo>
                  <a:pt x="191586" y="810643"/>
                </a:lnTo>
                <a:lnTo>
                  <a:pt x="247260" y="841861"/>
                </a:lnTo>
                <a:lnTo>
                  <a:pt x="307561" y="863563"/>
                </a:lnTo>
                <a:lnTo>
                  <a:pt x="371656" y="874847"/>
                </a:lnTo>
                <a:lnTo>
                  <a:pt x="404865" y="876299"/>
                </a:lnTo>
                <a:lnTo>
                  <a:pt x="438062" y="874847"/>
                </a:lnTo>
                <a:lnTo>
                  <a:pt x="502134" y="863563"/>
                </a:lnTo>
                <a:lnTo>
                  <a:pt x="562417" y="841861"/>
                </a:lnTo>
                <a:lnTo>
                  <a:pt x="618079" y="810643"/>
                </a:lnTo>
                <a:lnTo>
                  <a:pt x="668284" y="770813"/>
                </a:lnTo>
                <a:lnTo>
                  <a:pt x="712200" y="723273"/>
                </a:lnTo>
                <a:lnTo>
                  <a:pt x="748993" y="668927"/>
                </a:lnTo>
                <a:lnTo>
                  <a:pt x="777829" y="608677"/>
                </a:lnTo>
                <a:lnTo>
                  <a:pt x="797875" y="543426"/>
                </a:lnTo>
                <a:lnTo>
                  <a:pt x="808298" y="474078"/>
                </a:lnTo>
                <a:lnTo>
                  <a:pt x="809640" y="438149"/>
                </a:lnTo>
                <a:lnTo>
                  <a:pt x="808298" y="402221"/>
                </a:lnTo>
                <a:lnTo>
                  <a:pt x="797875" y="332873"/>
                </a:lnTo>
                <a:lnTo>
                  <a:pt x="777829" y="267622"/>
                </a:lnTo>
                <a:lnTo>
                  <a:pt x="748993" y="207372"/>
                </a:lnTo>
                <a:lnTo>
                  <a:pt x="712200" y="153026"/>
                </a:lnTo>
                <a:lnTo>
                  <a:pt x="668284" y="105486"/>
                </a:lnTo>
                <a:lnTo>
                  <a:pt x="618079" y="65656"/>
                </a:lnTo>
                <a:lnTo>
                  <a:pt x="562417" y="34438"/>
                </a:lnTo>
                <a:lnTo>
                  <a:pt x="502134" y="12736"/>
                </a:lnTo>
                <a:lnTo>
                  <a:pt x="438062" y="1452"/>
                </a:lnTo>
                <a:lnTo>
                  <a:pt x="404865" y="0"/>
                </a:lnTo>
                <a:close/>
              </a:path>
            </a:pathLst>
          </a:custGeom>
          <a:solidFill>
            <a:srgbClr val="323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372600" y="4791075"/>
            <a:ext cx="810260" cy="876300"/>
          </a:xfrm>
          <a:custGeom>
            <a:avLst/>
            <a:gdLst/>
            <a:ahLst/>
            <a:cxnLst/>
            <a:rect l="l" t="t" r="r" b="b"/>
            <a:pathLst>
              <a:path w="810259" h="876300">
                <a:moveTo>
                  <a:pt x="404865" y="0"/>
                </a:moveTo>
                <a:lnTo>
                  <a:pt x="339187" y="5735"/>
                </a:lnTo>
                <a:lnTo>
                  <a:pt x="276885" y="22341"/>
                </a:lnTo>
                <a:lnTo>
                  <a:pt x="218793" y="48914"/>
                </a:lnTo>
                <a:lnTo>
                  <a:pt x="165744" y="84551"/>
                </a:lnTo>
                <a:lnTo>
                  <a:pt x="118571" y="128349"/>
                </a:lnTo>
                <a:lnTo>
                  <a:pt x="78106" y="179405"/>
                </a:lnTo>
                <a:lnTo>
                  <a:pt x="45184" y="236816"/>
                </a:lnTo>
                <a:lnTo>
                  <a:pt x="20637" y="299679"/>
                </a:lnTo>
                <a:lnTo>
                  <a:pt x="5298" y="367091"/>
                </a:lnTo>
                <a:lnTo>
                  <a:pt x="0" y="438149"/>
                </a:lnTo>
                <a:lnTo>
                  <a:pt x="1341" y="474078"/>
                </a:lnTo>
                <a:lnTo>
                  <a:pt x="11764" y="543426"/>
                </a:lnTo>
                <a:lnTo>
                  <a:pt x="31812" y="608677"/>
                </a:lnTo>
                <a:lnTo>
                  <a:pt x="60650" y="668927"/>
                </a:lnTo>
                <a:lnTo>
                  <a:pt x="97448" y="723273"/>
                </a:lnTo>
                <a:lnTo>
                  <a:pt x="141371" y="770813"/>
                </a:lnTo>
                <a:lnTo>
                  <a:pt x="191586" y="810643"/>
                </a:lnTo>
                <a:lnTo>
                  <a:pt x="247260" y="841861"/>
                </a:lnTo>
                <a:lnTo>
                  <a:pt x="307561" y="863563"/>
                </a:lnTo>
                <a:lnTo>
                  <a:pt x="371656" y="874847"/>
                </a:lnTo>
                <a:lnTo>
                  <a:pt x="404865" y="876299"/>
                </a:lnTo>
                <a:lnTo>
                  <a:pt x="438062" y="874847"/>
                </a:lnTo>
                <a:lnTo>
                  <a:pt x="502134" y="863563"/>
                </a:lnTo>
                <a:lnTo>
                  <a:pt x="562417" y="841861"/>
                </a:lnTo>
                <a:lnTo>
                  <a:pt x="618079" y="810643"/>
                </a:lnTo>
                <a:lnTo>
                  <a:pt x="668284" y="770813"/>
                </a:lnTo>
                <a:lnTo>
                  <a:pt x="712200" y="723273"/>
                </a:lnTo>
                <a:lnTo>
                  <a:pt x="748993" y="668927"/>
                </a:lnTo>
                <a:lnTo>
                  <a:pt x="777829" y="608677"/>
                </a:lnTo>
                <a:lnTo>
                  <a:pt x="797875" y="543426"/>
                </a:lnTo>
                <a:lnTo>
                  <a:pt x="808298" y="474078"/>
                </a:lnTo>
                <a:lnTo>
                  <a:pt x="809640" y="438149"/>
                </a:lnTo>
                <a:lnTo>
                  <a:pt x="808298" y="402221"/>
                </a:lnTo>
                <a:lnTo>
                  <a:pt x="797875" y="332873"/>
                </a:lnTo>
                <a:lnTo>
                  <a:pt x="777829" y="267622"/>
                </a:lnTo>
                <a:lnTo>
                  <a:pt x="748993" y="207372"/>
                </a:lnTo>
                <a:lnTo>
                  <a:pt x="712200" y="153026"/>
                </a:lnTo>
                <a:lnTo>
                  <a:pt x="668284" y="105486"/>
                </a:lnTo>
                <a:lnTo>
                  <a:pt x="618079" y="65656"/>
                </a:lnTo>
                <a:lnTo>
                  <a:pt x="562417" y="34438"/>
                </a:lnTo>
                <a:lnTo>
                  <a:pt x="502134" y="12736"/>
                </a:lnTo>
                <a:lnTo>
                  <a:pt x="438062" y="1452"/>
                </a:lnTo>
                <a:lnTo>
                  <a:pt x="40486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372600" y="4791075"/>
            <a:ext cx="810260" cy="876300"/>
          </a:xfrm>
          <a:custGeom>
            <a:avLst/>
            <a:gdLst/>
            <a:ahLst/>
            <a:cxnLst/>
            <a:rect l="l" t="t" r="r" b="b"/>
            <a:pathLst>
              <a:path w="810259" h="876300">
                <a:moveTo>
                  <a:pt x="0" y="438149"/>
                </a:moveTo>
                <a:lnTo>
                  <a:pt x="5298" y="367091"/>
                </a:lnTo>
                <a:lnTo>
                  <a:pt x="20637" y="299679"/>
                </a:lnTo>
                <a:lnTo>
                  <a:pt x="45184" y="236816"/>
                </a:lnTo>
                <a:lnTo>
                  <a:pt x="78106" y="179405"/>
                </a:lnTo>
                <a:lnTo>
                  <a:pt x="118571" y="128349"/>
                </a:lnTo>
                <a:lnTo>
                  <a:pt x="165744" y="84551"/>
                </a:lnTo>
                <a:lnTo>
                  <a:pt x="218793" y="48914"/>
                </a:lnTo>
                <a:lnTo>
                  <a:pt x="276885" y="22341"/>
                </a:lnTo>
                <a:lnTo>
                  <a:pt x="339187" y="5735"/>
                </a:lnTo>
                <a:lnTo>
                  <a:pt x="404865" y="0"/>
                </a:lnTo>
                <a:lnTo>
                  <a:pt x="438062" y="1452"/>
                </a:lnTo>
                <a:lnTo>
                  <a:pt x="502134" y="12736"/>
                </a:lnTo>
                <a:lnTo>
                  <a:pt x="562417" y="34438"/>
                </a:lnTo>
                <a:lnTo>
                  <a:pt x="618079" y="65656"/>
                </a:lnTo>
                <a:lnTo>
                  <a:pt x="668284" y="105486"/>
                </a:lnTo>
                <a:lnTo>
                  <a:pt x="712200" y="153026"/>
                </a:lnTo>
                <a:lnTo>
                  <a:pt x="748993" y="207372"/>
                </a:lnTo>
                <a:lnTo>
                  <a:pt x="777829" y="267622"/>
                </a:lnTo>
                <a:lnTo>
                  <a:pt x="797875" y="332873"/>
                </a:lnTo>
                <a:lnTo>
                  <a:pt x="808298" y="402221"/>
                </a:lnTo>
                <a:lnTo>
                  <a:pt x="809640" y="438149"/>
                </a:lnTo>
                <a:lnTo>
                  <a:pt x="808298" y="474078"/>
                </a:lnTo>
                <a:lnTo>
                  <a:pt x="797875" y="543426"/>
                </a:lnTo>
                <a:lnTo>
                  <a:pt x="777829" y="608677"/>
                </a:lnTo>
                <a:lnTo>
                  <a:pt x="748993" y="668927"/>
                </a:lnTo>
                <a:lnTo>
                  <a:pt x="712200" y="723273"/>
                </a:lnTo>
                <a:lnTo>
                  <a:pt x="668284" y="770813"/>
                </a:lnTo>
                <a:lnTo>
                  <a:pt x="618079" y="810643"/>
                </a:lnTo>
                <a:lnTo>
                  <a:pt x="562417" y="841861"/>
                </a:lnTo>
                <a:lnTo>
                  <a:pt x="502134" y="863563"/>
                </a:lnTo>
                <a:lnTo>
                  <a:pt x="438062" y="874847"/>
                </a:lnTo>
                <a:lnTo>
                  <a:pt x="404865" y="876299"/>
                </a:lnTo>
                <a:lnTo>
                  <a:pt x="371656" y="874847"/>
                </a:lnTo>
                <a:lnTo>
                  <a:pt x="307561" y="863563"/>
                </a:lnTo>
                <a:lnTo>
                  <a:pt x="247260" y="841861"/>
                </a:lnTo>
                <a:lnTo>
                  <a:pt x="191586" y="810643"/>
                </a:lnTo>
                <a:lnTo>
                  <a:pt x="141371" y="770813"/>
                </a:lnTo>
                <a:lnTo>
                  <a:pt x="97448" y="723273"/>
                </a:lnTo>
                <a:lnTo>
                  <a:pt x="60650" y="668927"/>
                </a:lnTo>
                <a:lnTo>
                  <a:pt x="31812" y="608677"/>
                </a:lnTo>
                <a:lnTo>
                  <a:pt x="11764" y="543426"/>
                </a:lnTo>
                <a:lnTo>
                  <a:pt x="1341" y="474078"/>
                </a:lnTo>
                <a:lnTo>
                  <a:pt x="0" y="438149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117091" y="1399285"/>
            <a:ext cx="7070725" cy="33265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dirty="0">
                <a:solidFill>
                  <a:srgbClr val="FF0000"/>
                </a:solidFill>
                <a:latin typeface="Comic Sans MS"/>
                <a:cs typeface="Comic Sans MS"/>
              </a:rPr>
              <a:t>We’ll:</a:t>
            </a:r>
            <a:endParaRPr sz="2400">
              <a:latin typeface="Comic Sans MS"/>
              <a:cs typeface="Comic Sans MS"/>
            </a:endParaRPr>
          </a:p>
          <a:p>
            <a:pPr marL="355600" marR="5080" indent="-342900">
              <a:spcBef>
                <a:spcPts val="575"/>
              </a:spcBef>
              <a:buClr>
                <a:srgbClr val="000098"/>
              </a:buClr>
              <a:buSzPct val="75000"/>
              <a:buFont typeface="Wingdings"/>
              <a:buChar char=""/>
              <a:tabLst>
                <a:tab pos="355600" algn="l"/>
              </a:tabLst>
            </a:pPr>
            <a:r>
              <a:rPr sz="2400" spc="-5" dirty="0">
                <a:latin typeface="Comic Sans MS"/>
                <a:cs typeface="Comic Sans MS"/>
              </a:rPr>
              <a:t>incremen</a:t>
            </a:r>
            <a:r>
              <a:rPr sz="2400" spc="-10" dirty="0">
                <a:latin typeface="Comic Sans MS"/>
                <a:cs typeface="Comic Sans MS"/>
              </a:rPr>
              <a:t>tally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omic Sans MS"/>
                <a:cs typeface="Comic Sans MS"/>
              </a:rPr>
              <a:t>develo</a:t>
            </a:r>
            <a:r>
              <a:rPr sz="2400" spc="-15" dirty="0">
                <a:latin typeface="Comic Sans MS"/>
                <a:cs typeface="Comic Sans MS"/>
              </a:rPr>
              <a:t>p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mic Sans MS"/>
                <a:cs typeface="Comic Sans MS"/>
              </a:rPr>
              <a:t>sender,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receive</a:t>
            </a:r>
            <a:r>
              <a:rPr sz="2400" dirty="0">
                <a:latin typeface="Comic Sans MS"/>
                <a:cs typeface="Comic Sans MS"/>
              </a:rPr>
              <a:t>r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mic Sans MS"/>
                <a:cs typeface="Comic Sans MS"/>
              </a:rPr>
              <a:t>sides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mic Sans MS"/>
                <a:cs typeface="Comic Sans MS"/>
              </a:rPr>
              <a:t>of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reliabl</a:t>
            </a:r>
            <a:r>
              <a:rPr sz="2400" dirty="0">
                <a:latin typeface="Comic Sans MS"/>
                <a:cs typeface="Comic Sans MS"/>
              </a:rPr>
              <a:t>e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dat</a:t>
            </a:r>
            <a:r>
              <a:rPr sz="2400" dirty="0">
                <a:latin typeface="Comic Sans MS"/>
                <a:cs typeface="Comic Sans MS"/>
              </a:rPr>
              <a:t>a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transfe</a:t>
            </a:r>
            <a:r>
              <a:rPr sz="2400" dirty="0">
                <a:latin typeface="Comic Sans MS"/>
                <a:cs typeface="Comic Sans MS"/>
              </a:rPr>
              <a:t>r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mic Sans MS"/>
                <a:cs typeface="Comic Sans MS"/>
              </a:rPr>
              <a:t>prot</a:t>
            </a:r>
            <a:r>
              <a:rPr sz="2400" spc="-15" dirty="0">
                <a:latin typeface="Comic Sans MS"/>
                <a:cs typeface="Comic Sans MS"/>
              </a:rPr>
              <a:t>ocol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(rdt)</a:t>
            </a:r>
            <a:endParaRPr sz="2400">
              <a:latin typeface="Comic Sans MS"/>
              <a:cs typeface="Comic Sans MS"/>
            </a:endParaRPr>
          </a:p>
          <a:p>
            <a:pPr marL="355600" indent="-342900">
              <a:spcBef>
                <a:spcPts val="575"/>
              </a:spcBef>
              <a:buClr>
                <a:srgbClr val="000098"/>
              </a:buClr>
              <a:buSzPct val="75000"/>
              <a:buFont typeface="Wingdings"/>
              <a:buChar char=""/>
              <a:tabLst>
                <a:tab pos="355600" algn="l"/>
              </a:tabLst>
            </a:pPr>
            <a:r>
              <a:rPr sz="2400" dirty="0">
                <a:latin typeface="Comic Sans MS"/>
                <a:cs typeface="Comic Sans MS"/>
              </a:rPr>
              <a:t>c</a:t>
            </a:r>
            <a:r>
              <a:rPr sz="2400" spc="-10" dirty="0">
                <a:latin typeface="Comic Sans MS"/>
                <a:cs typeface="Comic Sans MS"/>
              </a:rPr>
              <a:t>o</a:t>
            </a:r>
            <a:r>
              <a:rPr sz="2400" spc="-5" dirty="0">
                <a:latin typeface="Comic Sans MS"/>
                <a:cs typeface="Comic Sans MS"/>
              </a:rPr>
              <a:t>nside</a:t>
            </a:r>
            <a:r>
              <a:rPr sz="2400" dirty="0">
                <a:latin typeface="Comic Sans MS"/>
                <a:cs typeface="Comic Sans MS"/>
              </a:rPr>
              <a:t>r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mic Sans MS"/>
                <a:cs typeface="Comic Sans MS"/>
              </a:rPr>
              <a:t>only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mic Sans MS"/>
                <a:cs typeface="Comic Sans MS"/>
              </a:rPr>
              <a:t>unidire</a:t>
            </a:r>
            <a:r>
              <a:rPr sz="2400" spc="-15" dirty="0">
                <a:latin typeface="Comic Sans MS"/>
                <a:cs typeface="Comic Sans MS"/>
              </a:rPr>
              <a:t>c</a:t>
            </a:r>
            <a:r>
              <a:rPr sz="2400" spc="-5" dirty="0">
                <a:latin typeface="Comic Sans MS"/>
                <a:cs typeface="Comic Sans MS"/>
              </a:rPr>
              <a:t>tiona</a:t>
            </a:r>
            <a:r>
              <a:rPr sz="2400" dirty="0">
                <a:latin typeface="Comic Sans MS"/>
                <a:cs typeface="Comic Sans MS"/>
              </a:rPr>
              <a:t>l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dat</a:t>
            </a:r>
            <a:r>
              <a:rPr sz="2400" dirty="0">
                <a:latin typeface="Comic Sans MS"/>
                <a:cs typeface="Comic Sans MS"/>
              </a:rPr>
              <a:t>a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trans</a:t>
            </a:r>
            <a:r>
              <a:rPr sz="2400" spc="-10" dirty="0">
                <a:latin typeface="Comic Sans MS"/>
                <a:cs typeface="Comic Sans MS"/>
              </a:rPr>
              <a:t>f</a:t>
            </a:r>
            <a:r>
              <a:rPr sz="2400" dirty="0">
                <a:latin typeface="Comic Sans MS"/>
                <a:cs typeface="Comic Sans MS"/>
              </a:rPr>
              <a:t>er</a:t>
            </a:r>
            <a:endParaRPr sz="2400">
              <a:latin typeface="Comic Sans MS"/>
              <a:cs typeface="Comic Sans MS"/>
            </a:endParaRPr>
          </a:p>
          <a:p>
            <a:pPr marL="755650" lvl="1" indent="-285750">
              <a:spcBef>
                <a:spcPts val="495"/>
              </a:spcBef>
              <a:buClr>
                <a:srgbClr val="000098"/>
              </a:buClr>
              <a:buFont typeface="Wingdings"/>
              <a:buChar char=""/>
              <a:tabLst>
                <a:tab pos="755650" algn="l"/>
              </a:tabLst>
            </a:pPr>
            <a:r>
              <a:rPr sz="2000" spc="-20" dirty="0">
                <a:latin typeface="Comic Sans MS"/>
                <a:cs typeface="Comic Sans MS"/>
              </a:rPr>
              <a:t>bu</a:t>
            </a:r>
            <a:r>
              <a:rPr sz="2000" spc="-10" dirty="0">
                <a:latin typeface="Comic Sans MS"/>
                <a:cs typeface="Comic Sans MS"/>
              </a:rPr>
              <a:t>t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control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info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wil</a:t>
            </a:r>
            <a:r>
              <a:rPr sz="2000" spc="-10" dirty="0">
                <a:latin typeface="Comic Sans MS"/>
                <a:cs typeface="Comic Sans MS"/>
              </a:rPr>
              <a:t>l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flow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on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omic Sans MS"/>
                <a:cs typeface="Comic Sans MS"/>
              </a:rPr>
              <a:t>bot</a:t>
            </a:r>
            <a:r>
              <a:rPr sz="2000" spc="-15" dirty="0">
                <a:latin typeface="Comic Sans MS"/>
                <a:cs typeface="Comic Sans MS"/>
              </a:rPr>
              <a:t>h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direction</a:t>
            </a:r>
            <a:r>
              <a:rPr sz="2000" spc="-10" dirty="0">
                <a:latin typeface="Comic Sans MS"/>
                <a:cs typeface="Comic Sans MS"/>
              </a:rPr>
              <a:t>s!</a:t>
            </a:r>
            <a:endParaRPr sz="2000">
              <a:latin typeface="Comic Sans MS"/>
              <a:cs typeface="Comic Sans MS"/>
            </a:endParaRPr>
          </a:p>
          <a:p>
            <a:pPr marL="355600" marR="535940" indent="-342900">
              <a:spcBef>
                <a:spcPts val="560"/>
              </a:spcBef>
              <a:buClr>
                <a:srgbClr val="000098"/>
              </a:buClr>
              <a:buSzPct val="75000"/>
              <a:buFont typeface="Wingdings"/>
              <a:buChar char=""/>
              <a:tabLst>
                <a:tab pos="355600" algn="l"/>
                <a:tab pos="5099050" algn="l"/>
              </a:tabLst>
            </a:pPr>
            <a:r>
              <a:rPr sz="2400" spc="-15" dirty="0">
                <a:latin typeface="Comic Sans MS"/>
                <a:cs typeface="Comic Sans MS"/>
              </a:rPr>
              <a:t>use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finit</a:t>
            </a:r>
            <a:r>
              <a:rPr sz="2400" dirty="0">
                <a:latin typeface="Comic Sans MS"/>
                <a:cs typeface="Comic Sans MS"/>
              </a:rPr>
              <a:t>e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mic Sans MS"/>
                <a:cs typeface="Comic Sans MS"/>
              </a:rPr>
              <a:t>state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mic Sans MS"/>
                <a:cs typeface="Comic Sans MS"/>
              </a:rPr>
              <a:t>machines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mic Sans MS"/>
                <a:cs typeface="Comic Sans MS"/>
              </a:rPr>
              <a:t>(</a:t>
            </a:r>
            <a:r>
              <a:rPr sz="2400" dirty="0">
                <a:latin typeface="Comic Sans MS"/>
                <a:cs typeface="Comic Sans MS"/>
              </a:rPr>
              <a:t>FSM)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Comic Sans MS"/>
                <a:cs typeface="Comic Sans MS"/>
              </a:rPr>
              <a:t>t</a:t>
            </a:r>
            <a:r>
              <a:rPr sz="2400" spc="-15" dirty="0">
                <a:latin typeface="Comic Sans MS"/>
                <a:cs typeface="Comic Sans MS"/>
              </a:rPr>
              <a:t>o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mic Sans MS"/>
                <a:cs typeface="Comic Sans MS"/>
              </a:rPr>
              <a:t>spe</a:t>
            </a:r>
            <a:r>
              <a:rPr sz="2400" spc="-25" dirty="0">
                <a:latin typeface="Comic Sans MS"/>
                <a:cs typeface="Comic Sans MS"/>
              </a:rPr>
              <a:t>c</a:t>
            </a:r>
            <a:r>
              <a:rPr sz="2400" spc="-5" dirty="0">
                <a:latin typeface="Comic Sans MS"/>
                <a:cs typeface="Comic Sans MS"/>
              </a:rPr>
              <a:t>ify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mic Sans MS"/>
                <a:cs typeface="Comic Sans MS"/>
              </a:rPr>
              <a:t>sender,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receiver</a:t>
            </a:r>
            <a:endParaRPr sz="2400">
              <a:latin typeface="Comic Sans MS"/>
              <a:cs typeface="Comic Sans MS"/>
            </a:endParaRPr>
          </a:p>
          <a:p>
            <a:pPr marL="3320415" algn="ctr">
              <a:lnSpc>
                <a:spcPts val="1630"/>
              </a:lnSpc>
            </a:pPr>
            <a:r>
              <a:rPr dirty="0">
                <a:solidFill>
                  <a:srgbClr val="FF0000"/>
                </a:solidFill>
                <a:latin typeface="Comic Sans MS"/>
                <a:cs typeface="Comic Sans MS"/>
              </a:rPr>
              <a:t>event</a:t>
            </a:r>
            <a:r>
              <a:rPr spc="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pc="-10" dirty="0">
                <a:solidFill>
                  <a:srgbClr val="FF0000"/>
                </a:solidFill>
                <a:latin typeface="Comic Sans MS"/>
                <a:cs typeface="Comic Sans MS"/>
              </a:rPr>
              <a:t>causing</a:t>
            </a:r>
            <a:r>
              <a:rPr spc="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pc="-10" dirty="0">
                <a:solidFill>
                  <a:srgbClr val="FF0000"/>
                </a:solidFill>
                <a:latin typeface="Comic Sans MS"/>
                <a:cs typeface="Comic Sans MS"/>
              </a:rPr>
              <a:t>state</a:t>
            </a:r>
            <a:r>
              <a:rPr spc="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FF0000"/>
                </a:solidFill>
                <a:latin typeface="Comic Sans MS"/>
                <a:cs typeface="Comic Sans MS"/>
              </a:rPr>
              <a:t>transition</a:t>
            </a:r>
            <a:endParaRPr>
              <a:latin typeface="Comic Sans MS"/>
              <a:cs typeface="Comic Sans MS"/>
            </a:endParaRPr>
          </a:p>
          <a:p>
            <a:pPr marL="3442970" algn="ctr">
              <a:spcBef>
                <a:spcPts val="165"/>
              </a:spcBef>
            </a:pPr>
            <a:r>
              <a:rPr spc="-10" dirty="0">
                <a:solidFill>
                  <a:srgbClr val="FF0000"/>
                </a:solidFill>
                <a:latin typeface="Comic Sans MS"/>
                <a:cs typeface="Comic Sans MS"/>
              </a:rPr>
              <a:t>actions</a:t>
            </a:r>
            <a:r>
              <a:rPr spc="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pc="-10" dirty="0">
                <a:solidFill>
                  <a:srgbClr val="FF0000"/>
                </a:solidFill>
                <a:latin typeface="Comic Sans MS"/>
                <a:cs typeface="Comic Sans MS"/>
              </a:rPr>
              <a:t>t</a:t>
            </a:r>
            <a:r>
              <a:rPr dirty="0">
                <a:solidFill>
                  <a:srgbClr val="FF0000"/>
                </a:solidFill>
                <a:latin typeface="Comic Sans MS"/>
                <a:cs typeface="Comic Sans MS"/>
              </a:rPr>
              <a:t>aken</a:t>
            </a:r>
            <a:r>
              <a:rPr spc="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FF0000"/>
                </a:solidFill>
                <a:latin typeface="Comic Sans MS"/>
                <a:cs typeface="Comic Sans MS"/>
              </a:rPr>
              <a:t>on</a:t>
            </a:r>
            <a:r>
              <a:rPr spc="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pc="-10" dirty="0">
                <a:solidFill>
                  <a:srgbClr val="FF0000"/>
                </a:solidFill>
                <a:latin typeface="Comic Sans MS"/>
                <a:cs typeface="Comic Sans MS"/>
              </a:rPr>
              <a:t>state</a:t>
            </a:r>
            <a:r>
              <a:rPr spc="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FF0000"/>
                </a:solidFill>
                <a:latin typeface="Comic Sans MS"/>
                <a:cs typeface="Comic Sans MS"/>
              </a:rPr>
              <a:t>transition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67507" y="4901175"/>
            <a:ext cx="65722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0510" marR="5080" indent="-258445"/>
            <a:r>
              <a:rPr sz="2000" spc="-10" dirty="0">
                <a:latin typeface="Comic Sans MS"/>
                <a:cs typeface="Comic Sans MS"/>
              </a:rPr>
              <a:t>state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1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420867" y="5006077"/>
            <a:ext cx="65722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0825" marR="5080" indent="-238760"/>
            <a:r>
              <a:rPr sz="2000" spc="-10" dirty="0">
                <a:latin typeface="Comic Sans MS"/>
                <a:cs typeface="Comic Sans MS"/>
              </a:rPr>
              <a:t>state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2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629291" y="4352925"/>
            <a:ext cx="3381375" cy="0"/>
          </a:xfrm>
          <a:custGeom>
            <a:avLst/>
            <a:gdLst/>
            <a:ahLst/>
            <a:cxnLst/>
            <a:rect l="l" t="t" r="r" b="b"/>
            <a:pathLst>
              <a:path w="3381375">
                <a:moveTo>
                  <a:pt x="0" y="0"/>
                </a:moveTo>
                <a:lnTo>
                  <a:pt x="3381359" y="0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178559" y="4756214"/>
            <a:ext cx="2162175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61925" algn="r"/>
            <a:r>
              <a:rPr spc="-10" dirty="0">
                <a:solidFill>
                  <a:srgbClr val="FF0000"/>
                </a:solidFill>
                <a:latin typeface="Comic Sans MS"/>
                <a:cs typeface="Comic Sans MS"/>
              </a:rPr>
              <a:t>state:</a:t>
            </a:r>
            <a:r>
              <a:rPr spc="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pc="-20" dirty="0">
                <a:latin typeface="Comic Sans MS"/>
                <a:cs typeface="Comic Sans MS"/>
              </a:rPr>
              <a:t>whe</a:t>
            </a:r>
            <a:r>
              <a:rPr dirty="0">
                <a:latin typeface="Comic Sans MS"/>
                <a:cs typeface="Comic Sans MS"/>
              </a:rPr>
              <a:t>n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mic Sans MS"/>
                <a:cs typeface="Comic Sans MS"/>
              </a:rPr>
              <a:t>i</a:t>
            </a:r>
            <a:r>
              <a:rPr dirty="0">
                <a:latin typeface="Comic Sans MS"/>
                <a:cs typeface="Comic Sans MS"/>
              </a:rPr>
              <a:t>n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Comic Sans MS"/>
                <a:cs typeface="Comic Sans MS"/>
              </a:rPr>
              <a:t>this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Comic Sans MS"/>
                <a:cs typeface="Comic Sans MS"/>
              </a:rPr>
              <a:t>“stat</a:t>
            </a:r>
            <a:r>
              <a:rPr spc="-10" dirty="0">
                <a:latin typeface="Comic Sans MS"/>
                <a:cs typeface="Comic Sans MS"/>
              </a:rPr>
              <a:t>e</a:t>
            </a:r>
            <a:r>
              <a:rPr dirty="0">
                <a:latin typeface="Comic Sans MS"/>
                <a:cs typeface="Comic Sans MS"/>
              </a:rPr>
              <a:t>”</a:t>
            </a:r>
            <a:r>
              <a:rPr spc="15" dirty="0">
                <a:latin typeface="Comic Sans MS"/>
                <a:cs typeface="Comic Sans MS"/>
              </a:rPr>
              <a:t> </a:t>
            </a:r>
            <a:r>
              <a:rPr dirty="0">
                <a:latin typeface="Comic Sans MS"/>
                <a:cs typeface="Comic Sans MS"/>
              </a:rPr>
              <a:t>next state uniquely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mic Sans MS"/>
                <a:cs typeface="Comic Sans MS"/>
              </a:rPr>
              <a:t>det</a:t>
            </a:r>
            <a:r>
              <a:rPr spc="-10" dirty="0">
                <a:latin typeface="Comic Sans MS"/>
                <a:cs typeface="Comic Sans MS"/>
              </a:rPr>
              <a:t>e</a:t>
            </a:r>
            <a:r>
              <a:rPr spc="-5" dirty="0">
                <a:latin typeface="Comic Sans MS"/>
                <a:cs typeface="Comic Sans MS"/>
              </a:rPr>
              <a:t>rmined</a:t>
            </a:r>
            <a:endParaRPr>
              <a:latin typeface="Comic Sans MS"/>
              <a:cs typeface="Comic Sans MS"/>
            </a:endParaRPr>
          </a:p>
          <a:p>
            <a:pPr marR="5080" algn="r"/>
            <a:r>
              <a:rPr spc="-20" dirty="0">
                <a:latin typeface="Comic Sans MS"/>
                <a:cs typeface="Comic Sans MS"/>
              </a:rPr>
              <a:t>b</a:t>
            </a:r>
            <a:r>
              <a:rPr spc="-10" dirty="0">
                <a:latin typeface="Comic Sans MS"/>
                <a:cs typeface="Comic Sans MS"/>
              </a:rPr>
              <a:t>y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mic Sans MS"/>
                <a:cs typeface="Comic Sans MS"/>
              </a:rPr>
              <a:t>nex</a:t>
            </a:r>
            <a:r>
              <a:rPr dirty="0">
                <a:latin typeface="Comic Sans MS"/>
                <a:cs typeface="Comic Sans MS"/>
              </a:rPr>
              <a:t>t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dirty="0">
                <a:latin typeface="Comic Sans MS"/>
                <a:cs typeface="Comic Sans MS"/>
              </a:rPr>
              <a:t>ev</a:t>
            </a:r>
            <a:r>
              <a:rPr spc="-10" dirty="0">
                <a:latin typeface="Comic Sans MS"/>
                <a:cs typeface="Comic Sans MS"/>
              </a:rPr>
              <a:t>e</a:t>
            </a:r>
            <a:r>
              <a:rPr spc="-5" dirty="0">
                <a:latin typeface="Comic Sans MS"/>
                <a:cs typeface="Comic Sans MS"/>
              </a:rPr>
              <a:t>nt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937760" y="5562601"/>
            <a:ext cx="93345" cy="584835"/>
          </a:xfrm>
          <a:custGeom>
            <a:avLst/>
            <a:gdLst/>
            <a:ahLst/>
            <a:cxnLst/>
            <a:rect l="l" t="t" r="r" b="b"/>
            <a:pathLst>
              <a:path w="93345" h="584835">
                <a:moveTo>
                  <a:pt x="36142" y="82724"/>
                </a:moveTo>
                <a:lnTo>
                  <a:pt x="35173" y="88629"/>
                </a:lnTo>
                <a:lnTo>
                  <a:pt x="32247" y="103357"/>
                </a:lnTo>
                <a:lnTo>
                  <a:pt x="29077" y="118896"/>
                </a:lnTo>
                <a:lnTo>
                  <a:pt x="25907" y="135075"/>
                </a:lnTo>
                <a:lnTo>
                  <a:pt x="16398" y="187381"/>
                </a:lnTo>
                <a:lnTo>
                  <a:pt x="10546" y="225039"/>
                </a:lnTo>
                <a:lnTo>
                  <a:pt x="5730" y="264913"/>
                </a:lnTo>
                <a:lnTo>
                  <a:pt x="2164" y="306537"/>
                </a:lnTo>
                <a:lnTo>
                  <a:pt x="243" y="349733"/>
                </a:lnTo>
                <a:lnTo>
                  <a:pt x="0" y="372011"/>
                </a:lnTo>
                <a:lnTo>
                  <a:pt x="396" y="394655"/>
                </a:lnTo>
                <a:lnTo>
                  <a:pt x="3047" y="440853"/>
                </a:lnTo>
                <a:lnTo>
                  <a:pt x="8625" y="488109"/>
                </a:lnTo>
                <a:lnTo>
                  <a:pt x="17525" y="536435"/>
                </a:lnTo>
                <a:lnTo>
                  <a:pt x="30114" y="584847"/>
                </a:lnTo>
                <a:lnTo>
                  <a:pt x="57546" y="577202"/>
                </a:lnTo>
                <a:lnTo>
                  <a:pt x="50932" y="553199"/>
                </a:lnTo>
                <a:lnTo>
                  <a:pt x="45354" y="529791"/>
                </a:lnTo>
                <a:lnTo>
                  <a:pt x="36819" y="483440"/>
                </a:lnTo>
                <a:lnTo>
                  <a:pt x="31485" y="437924"/>
                </a:lnTo>
                <a:lnTo>
                  <a:pt x="28955" y="393441"/>
                </a:lnTo>
                <a:lnTo>
                  <a:pt x="28590" y="371511"/>
                </a:lnTo>
                <a:lnTo>
                  <a:pt x="28712" y="349971"/>
                </a:lnTo>
                <a:lnTo>
                  <a:pt x="30601" y="307823"/>
                </a:lnTo>
                <a:lnTo>
                  <a:pt x="34168" y="267343"/>
                </a:lnTo>
                <a:lnTo>
                  <a:pt x="38983" y="228539"/>
                </a:lnTo>
                <a:lnTo>
                  <a:pt x="47762" y="174104"/>
                </a:lnTo>
                <a:lnTo>
                  <a:pt x="50810" y="156959"/>
                </a:lnTo>
                <a:lnTo>
                  <a:pt x="53980" y="140375"/>
                </a:lnTo>
                <a:lnTo>
                  <a:pt x="57028" y="124373"/>
                </a:lnTo>
                <a:lnTo>
                  <a:pt x="60197" y="109048"/>
                </a:lnTo>
                <a:lnTo>
                  <a:pt x="63124" y="94250"/>
                </a:lnTo>
                <a:lnTo>
                  <a:pt x="64367" y="86840"/>
                </a:lnTo>
                <a:lnTo>
                  <a:pt x="36142" y="82724"/>
                </a:lnTo>
                <a:close/>
              </a:path>
              <a:path w="93345" h="584835">
                <a:moveTo>
                  <a:pt x="85483" y="68378"/>
                </a:moveTo>
                <a:lnTo>
                  <a:pt x="38496" y="68378"/>
                </a:lnTo>
                <a:lnTo>
                  <a:pt x="66690" y="72996"/>
                </a:lnTo>
                <a:lnTo>
                  <a:pt x="64367" y="86840"/>
                </a:lnTo>
                <a:lnTo>
                  <a:pt x="92963" y="91010"/>
                </a:lnTo>
                <a:lnTo>
                  <a:pt x="85483" y="68378"/>
                </a:lnTo>
                <a:close/>
              </a:path>
              <a:path w="93345" h="584835">
                <a:moveTo>
                  <a:pt x="38496" y="68378"/>
                </a:moveTo>
                <a:lnTo>
                  <a:pt x="36142" y="82724"/>
                </a:lnTo>
                <a:lnTo>
                  <a:pt x="64367" y="86840"/>
                </a:lnTo>
                <a:lnTo>
                  <a:pt x="66690" y="72996"/>
                </a:lnTo>
                <a:lnTo>
                  <a:pt x="38496" y="68378"/>
                </a:lnTo>
                <a:close/>
              </a:path>
              <a:path w="93345" h="584835">
                <a:moveTo>
                  <a:pt x="62880" y="0"/>
                </a:moveTo>
                <a:lnTo>
                  <a:pt x="8138" y="78641"/>
                </a:lnTo>
                <a:lnTo>
                  <a:pt x="36142" y="82724"/>
                </a:lnTo>
                <a:lnTo>
                  <a:pt x="38496" y="68378"/>
                </a:lnTo>
                <a:lnTo>
                  <a:pt x="85483" y="68378"/>
                </a:lnTo>
                <a:lnTo>
                  <a:pt x="6288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018777" y="5596878"/>
            <a:ext cx="93345" cy="584835"/>
          </a:xfrm>
          <a:custGeom>
            <a:avLst/>
            <a:gdLst/>
            <a:ahLst/>
            <a:cxnLst/>
            <a:rect l="l" t="t" r="r" b="b"/>
            <a:pathLst>
              <a:path w="93345" h="584835">
                <a:moveTo>
                  <a:pt x="0" y="493824"/>
                </a:moveTo>
                <a:lnTo>
                  <a:pt x="30114" y="584847"/>
                </a:lnTo>
                <a:lnTo>
                  <a:pt x="77686" y="516468"/>
                </a:lnTo>
                <a:lnTo>
                  <a:pt x="54498" y="516468"/>
                </a:lnTo>
                <a:lnTo>
                  <a:pt x="26304" y="511850"/>
                </a:lnTo>
                <a:lnTo>
                  <a:pt x="28608" y="498000"/>
                </a:lnTo>
                <a:lnTo>
                  <a:pt x="0" y="493824"/>
                </a:lnTo>
                <a:close/>
              </a:path>
              <a:path w="93345" h="584835">
                <a:moveTo>
                  <a:pt x="28608" y="498000"/>
                </a:moveTo>
                <a:lnTo>
                  <a:pt x="26304" y="511850"/>
                </a:lnTo>
                <a:lnTo>
                  <a:pt x="54498" y="516468"/>
                </a:lnTo>
                <a:lnTo>
                  <a:pt x="56830" y="502119"/>
                </a:lnTo>
                <a:lnTo>
                  <a:pt x="28608" y="498000"/>
                </a:lnTo>
                <a:close/>
              </a:path>
              <a:path w="93345" h="584835">
                <a:moveTo>
                  <a:pt x="56830" y="502119"/>
                </a:moveTo>
                <a:lnTo>
                  <a:pt x="54498" y="516468"/>
                </a:lnTo>
                <a:lnTo>
                  <a:pt x="77686" y="516468"/>
                </a:lnTo>
                <a:lnTo>
                  <a:pt x="84825" y="506205"/>
                </a:lnTo>
                <a:lnTo>
                  <a:pt x="56830" y="502119"/>
                </a:lnTo>
                <a:close/>
              </a:path>
              <a:path w="93345" h="584835">
                <a:moveTo>
                  <a:pt x="62880" y="0"/>
                </a:moveTo>
                <a:lnTo>
                  <a:pt x="35448" y="7644"/>
                </a:lnTo>
                <a:lnTo>
                  <a:pt x="42031" y="31647"/>
                </a:lnTo>
                <a:lnTo>
                  <a:pt x="47640" y="55056"/>
                </a:lnTo>
                <a:lnTo>
                  <a:pt x="56144" y="101406"/>
                </a:lnTo>
                <a:lnTo>
                  <a:pt x="61478" y="146922"/>
                </a:lnTo>
                <a:lnTo>
                  <a:pt x="64007" y="191405"/>
                </a:lnTo>
                <a:lnTo>
                  <a:pt x="64404" y="213335"/>
                </a:lnTo>
                <a:lnTo>
                  <a:pt x="64251" y="234875"/>
                </a:lnTo>
                <a:lnTo>
                  <a:pt x="62362" y="277023"/>
                </a:lnTo>
                <a:lnTo>
                  <a:pt x="58795" y="317598"/>
                </a:lnTo>
                <a:lnTo>
                  <a:pt x="53980" y="356295"/>
                </a:lnTo>
                <a:lnTo>
                  <a:pt x="45201" y="410730"/>
                </a:lnTo>
                <a:lnTo>
                  <a:pt x="42153" y="427887"/>
                </a:lnTo>
                <a:lnTo>
                  <a:pt x="38983" y="444471"/>
                </a:lnTo>
                <a:lnTo>
                  <a:pt x="35935" y="460473"/>
                </a:lnTo>
                <a:lnTo>
                  <a:pt x="32765" y="475798"/>
                </a:lnTo>
                <a:lnTo>
                  <a:pt x="29839" y="490596"/>
                </a:lnTo>
                <a:lnTo>
                  <a:pt x="28608" y="498000"/>
                </a:lnTo>
                <a:lnTo>
                  <a:pt x="56830" y="502119"/>
                </a:lnTo>
                <a:lnTo>
                  <a:pt x="57790" y="496217"/>
                </a:lnTo>
                <a:lnTo>
                  <a:pt x="60716" y="481489"/>
                </a:lnTo>
                <a:lnTo>
                  <a:pt x="70225" y="433008"/>
                </a:lnTo>
                <a:lnTo>
                  <a:pt x="82417" y="359819"/>
                </a:lnTo>
                <a:lnTo>
                  <a:pt x="87264" y="320039"/>
                </a:lnTo>
                <a:lnTo>
                  <a:pt x="90799" y="278309"/>
                </a:lnTo>
                <a:lnTo>
                  <a:pt x="92842" y="235113"/>
                </a:lnTo>
                <a:lnTo>
                  <a:pt x="92963" y="212835"/>
                </a:lnTo>
                <a:lnTo>
                  <a:pt x="92598" y="190192"/>
                </a:lnTo>
                <a:lnTo>
                  <a:pt x="89915" y="143993"/>
                </a:lnTo>
                <a:lnTo>
                  <a:pt x="84338" y="96737"/>
                </a:lnTo>
                <a:lnTo>
                  <a:pt x="75437" y="48411"/>
                </a:lnTo>
                <a:lnTo>
                  <a:pt x="69585" y="24002"/>
                </a:lnTo>
                <a:lnTo>
                  <a:pt x="6288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23033" y="5292602"/>
            <a:ext cx="1577975" cy="767080"/>
          </a:xfrm>
          <a:custGeom>
            <a:avLst/>
            <a:gdLst/>
            <a:ahLst/>
            <a:cxnLst/>
            <a:rect l="l" t="t" r="r" b="b"/>
            <a:pathLst>
              <a:path w="1577975" h="767079">
                <a:moveTo>
                  <a:pt x="1494330" y="741150"/>
                </a:moveTo>
                <a:lnTo>
                  <a:pt x="1481968" y="766940"/>
                </a:lnTo>
                <a:lnTo>
                  <a:pt x="1577858" y="765297"/>
                </a:lnTo>
                <a:lnTo>
                  <a:pt x="1563890" y="747329"/>
                </a:lnTo>
                <a:lnTo>
                  <a:pt x="1507235" y="747329"/>
                </a:lnTo>
                <a:lnTo>
                  <a:pt x="1494330" y="741150"/>
                </a:lnTo>
                <a:close/>
              </a:path>
              <a:path w="1577975" h="767079">
                <a:moveTo>
                  <a:pt x="1506679" y="715390"/>
                </a:moveTo>
                <a:lnTo>
                  <a:pt x="1494330" y="741150"/>
                </a:lnTo>
                <a:lnTo>
                  <a:pt x="1507235" y="747329"/>
                </a:lnTo>
                <a:lnTo>
                  <a:pt x="1519549" y="721553"/>
                </a:lnTo>
                <a:lnTo>
                  <a:pt x="1506679" y="715390"/>
                </a:lnTo>
                <a:close/>
              </a:path>
              <a:path w="1577975" h="767079">
                <a:moveTo>
                  <a:pt x="1519031" y="689622"/>
                </a:moveTo>
                <a:lnTo>
                  <a:pt x="1506679" y="715390"/>
                </a:lnTo>
                <a:lnTo>
                  <a:pt x="1519549" y="721553"/>
                </a:lnTo>
                <a:lnTo>
                  <a:pt x="1507235" y="747329"/>
                </a:lnTo>
                <a:lnTo>
                  <a:pt x="1563890" y="747329"/>
                </a:lnTo>
                <a:lnTo>
                  <a:pt x="1519031" y="689622"/>
                </a:lnTo>
                <a:close/>
              </a:path>
              <a:path w="1577975" h="767079">
                <a:moveTo>
                  <a:pt x="12435" y="0"/>
                </a:moveTo>
                <a:lnTo>
                  <a:pt x="0" y="25645"/>
                </a:lnTo>
                <a:lnTo>
                  <a:pt x="1494330" y="741150"/>
                </a:lnTo>
                <a:lnTo>
                  <a:pt x="1506679" y="715390"/>
                </a:lnTo>
                <a:lnTo>
                  <a:pt x="1243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261357" y="5179126"/>
            <a:ext cx="61468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dirty="0">
                <a:solidFill>
                  <a:srgbClr val="FF0000"/>
                </a:solidFill>
                <a:latin typeface="Comic Sans MS"/>
                <a:cs typeface="Comic Sans MS"/>
              </a:rPr>
              <a:t>event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210557" y="5483930"/>
            <a:ext cx="78359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10" dirty="0">
                <a:solidFill>
                  <a:srgbClr val="FF0000"/>
                </a:solidFill>
                <a:latin typeface="Comic Sans MS"/>
                <a:cs typeface="Comic Sans MS"/>
              </a:rPr>
              <a:t>actions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105541" y="5457825"/>
            <a:ext cx="942975" cy="0"/>
          </a:xfrm>
          <a:custGeom>
            <a:avLst/>
            <a:gdLst/>
            <a:ahLst/>
            <a:cxnLst/>
            <a:rect l="l" t="t" r="r" b="b"/>
            <a:pathLst>
              <a:path w="942975">
                <a:moveTo>
                  <a:pt x="0" y="0"/>
                </a:moveTo>
                <a:lnTo>
                  <a:pt x="942959" y="0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0F8A2E3-0589-495F-B138-787AA8CAB76A}" type="datetime1">
              <a:rPr lang="en-US" smtClean="0"/>
              <a:t>8/1/2022</a:t>
            </a:fld>
            <a:endParaRPr lang="en-US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C85445-B2EB-477F-BE91-EE4EE8348091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50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Rdt1.0: reliable transfer over a reliable channel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34545" y="1426210"/>
            <a:ext cx="5885815" cy="230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Clr>
                <a:srgbClr val="000098"/>
              </a:buClr>
              <a:buSzPct val="75000"/>
              <a:buFont typeface="Wingdings"/>
              <a:buChar char=""/>
              <a:tabLst>
                <a:tab pos="355600" algn="l"/>
              </a:tabLst>
            </a:pPr>
            <a:r>
              <a:rPr sz="2400" dirty="0">
                <a:latin typeface="Comic Sans MS"/>
                <a:cs typeface="Comic Sans MS"/>
              </a:rPr>
              <a:t>underlying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mic Sans MS"/>
                <a:cs typeface="Comic Sans MS"/>
              </a:rPr>
              <a:t>channel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mic Sans MS"/>
                <a:cs typeface="Comic Sans MS"/>
              </a:rPr>
              <a:t>perfe</a:t>
            </a:r>
            <a:r>
              <a:rPr sz="2400" spc="-30" dirty="0">
                <a:latin typeface="Comic Sans MS"/>
                <a:cs typeface="Comic Sans MS"/>
              </a:rPr>
              <a:t>c</a:t>
            </a:r>
            <a:r>
              <a:rPr sz="2400" spc="-15" dirty="0">
                <a:latin typeface="Comic Sans MS"/>
                <a:cs typeface="Comic Sans MS"/>
              </a:rPr>
              <a:t>tly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re</a:t>
            </a:r>
            <a:r>
              <a:rPr sz="2400" spc="5" dirty="0">
                <a:latin typeface="Comic Sans MS"/>
                <a:cs typeface="Comic Sans MS"/>
              </a:rPr>
              <a:t>l</a:t>
            </a:r>
            <a:r>
              <a:rPr sz="2400" spc="-5" dirty="0">
                <a:latin typeface="Comic Sans MS"/>
                <a:cs typeface="Comic Sans MS"/>
              </a:rPr>
              <a:t>iable</a:t>
            </a:r>
            <a:endParaRPr sz="2400" dirty="0">
              <a:latin typeface="Comic Sans MS"/>
              <a:cs typeface="Comic Sans MS"/>
            </a:endParaRPr>
          </a:p>
          <a:p>
            <a:pPr marL="755650" lvl="1" indent="-285750">
              <a:spcBef>
                <a:spcPts val="495"/>
              </a:spcBef>
              <a:buClr>
                <a:srgbClr val="000098"/>
              </a:buClr>
              <a:buFont typeface="Wingdings"/>
              <a:buChar char=""/>
              <a:tabLst>
                <a:tab pos="755650" algn="l"/>
              </a:tabLst>
            </a:pPr>
            <a:r>
              <a:rPr sz="2000" spc="-20" dirty="0">
                <a:latin typeface="Comic Sans MS"/>
                <a:cs typeface="Comic Sans MS"/>
              </a:rPr>
              <a:t>n</a:t>
            </a:r>
            <a:r>
              <a:rPr sz="2000" spc="-15" dirty="0">
                <a:latin typeface="Comic Sans MS"/>
                <a:cs typeface="Comic Sans MS"/>
              </a:rPr>
              <a:t>o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bi</a:t>
            </a:r>
            <a:r>
              <a:rPr sz="2000" spc="-10" dirty="0">
                <a:latin typeface="Comic Sans MS"/>
                <a:cs typeface="Comic Sans MS"/>
              </a:rPr>
              <a:t>t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errors</a:t>
            </a:r>
            <a:endParaRPr sz="2000" dirty="0">
              <a:latin typeface="Comic Sans MS"/>
              <a:cs typeface="Comic Sans MS"/>
            </a:endParaRPr>
          </a:p>
          <a:p>
            <a:pPr marL="755650" lvl="1" indent="-285750">
              <a:spcBef>
                <a:spcPts val="480"/>
              </a:spcBef>
              <a:buClr>
                <a:srgbClr val="000098"/>
              </a:buClr>
              <a:buFont typeface="Wingdings"/>
              <a:buChar char=""/>
              <a:tabLst>
                <a:tab pos="755650" algn="l"/>
              </a:tabLst>
            </a:pPr>
            <a:r>
              <a:rPr sz="2000" spc="-20" dirty="0">
                <a:latin typeface="Comic Sans MS"/>
                <a:cs typeface="Comic Sans MS"/>
              </a:rPr>
              <a:t>n</a:t>
            </a:r>
            <a:r>
              <a:rPr sz="2000" spc="-15" dirty="0">
                <a:latin typeface="Comic Sans MS"/>
                <a:cs typeface="Comic Sans MS"/>
              </a:rPr>
              <a:t>o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loss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of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Comic Sans MS"/>
                <a:cs typeface="Comic Sans MS"/>
              </a:rPr>
              <a:t>p</a:t>
            </a:r>
            <a:r>
              <a:rPr sz="2000" spc="-15" dirty="0">
                <a:latin typeface="Comic Sans MS"/>
                <a:cs typeface="Comic Sans MS"/>
              </a:rPr>
              <a:t>ackets</a:t>
            </a:r>
            <a:endParaRPr sz="2000" dirty="0">
              <a:latin typeface="Comic Sans MS"/>
              <a:cs typeface="Comic Sans MS"/>
            </a:endParaRPr>
          </a:p>
          <a:p>
            <a:pPr marL="355600" indent="-342900">
              <a:spcBef>
                <a:spcPts val="560"/>
              </a:spcBef>
              <a:buClr>
                <a:srgbClr val="000098"/>
              </a:buClr>
              <a:buSzPct val="75000"/>
              <a:buFont typeface="Wingdings"/>
              <a:buChar char=""/>
              <a:tabLst>
                <a:tab pos="355600" algn="l"/>
              </a:tabLst>
            </a:pPr>
            <a:r>
              <a:rPr sz="2400" spc="-15" dirty="0">
                <a:latin typeface="Comic Sans MS"/>
                <a:cs typeface="Comic Sans MS"/>
              </a:rPr>
              <a:t>separate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omic Sans MS"/>
                <a:cs typeface="Comic Sans MS"/>
              </a:rPr>
              <a:t>FSMs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fo</a:t>
            </a:r>
            <a:r>
              <a:rPr sz="2400" dirty="0">
                <a:latin typeface="Comic Sans MS"/>
                <a:cs typeface="Comic Sans MS"/>
              </a:rPr>
              <a:t>r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mic Sans MS"/>
                <a:cs typeface="Comic Sans MS"/>
              </a:rPr>
              <a:t>sender,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receiver:</a:t>
            </a:r>
            <a:endParaRPr sz="2400" dirty="0">
              <a:latin typeface="Comic Sans MS"/>
              <a:cs typeface="Comic Sans MS"/>
            </a:endParaRPr>
          </a:p>
          <a:p>
            <a:pPr marL="755650" lvl="1" indent="-285750">
              <a:spcBef>
                <a:spcPts val="495"/>
              </a:spcBef>
              <a:buClr>
                <a:srgbClr val="000098"/>
              </a:buClr>
              <a:buFont typeface="Wingdings"/>
              <a:buChar char=""/>
              <a:tabLst>
                <a:tab pos="755650" algn="l"/>
              </a:tabLst>
            </a:pPr>
            <a:r>
              <a:rPr sz="2000" spc="-15" dirty="0">
                <a:latin typeface="Comic Sans MS"/>
                <a:cs typeface="Comic Sans MS"/>
              </a:rPr>
              <a:t>sender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sends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omic Sans MS"/>
                <a:cs typeface="Comic Sans MS"/>
              </a:rPr>
              <a:t>dat</a:t>
            </a:r>
            <a:r>
              <a:rPr sz="2000" spc="-15" dirty="0">
                <a:latin typeface="Comic Sans MS"/>
                <a:cs typeface="Comic Sans MS"/>
              </a:rPr>
              <a:t>a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into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underly</a:t>
            </a:r>
            <a:r>
              <a:rPr sz="2000" spc="-20" dirty="0">
                <a:latin typeface="Comic Sans MS"/>
                <a:cs typeface="Comic Sans MS"/>
              </a:rPr>
              <a:t>in</a:t>
            </a:r>
            <a:r>
              <a:rPr sz="2000" spc="-15" dirty="0">
                <a:latin typeface="Comic Sans MS"/>
                <a:cs typeface="Comic Sans MS"/>
              </a:rPr>
              <a:t>g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ch</a:t>
            </a:r>
            <a:r>
              <a:rPr sz="2000" spc="-25" dirty="0">
                <a:latin typeface="Comic Sans MS"/>
                <a:cs typeface="Comic Sans MS"/>
              </a:rPr>
              <a:t>a</a:t>
            </a:r>
            <a:r>
              <a:rPr sz="2000" spc="-15" dirty="0">
                <a:latin typeface="Comic Sans MS"/>
                <a:cs typeface="Comic Sans MS"/>
              </a:rPr>
              <a:t>nnel</a:t>
            </a:r>
            <a:endParaRPr sz="2000" dirty="0">
              <a:latin typeface="Comic Sans MS"/>
              <a:cs typeface="Comic Sans MS"/>
            </a:endParaRPr>
          </a:p>
          <a:p>
            <a:pPr marL="755650" lvl="1" indent="-285750">
              <a:spcBef>
                <a:spcPts val="480"/>
              </a:spcBef>
              <a:buClr>
                <a:srgbClr val="000098"/>
              </a:buClr>
              <a:buFont typeface="Wingdings"/>
              <a:buChar char=""/>
              <a:tabLst>
                <a:tab pos="755650" algn="l"/>
              </a:tabLst>
            </a:pPr>
            <a:r>
              <a:rPr sz="2000" spc="-15" dirty="0">
                <a:latin typeface="Comic Sans MS"/>
                <a:cs typeface="Comic Sans MS"/>
              </a:rPr>
              <a:t>recei</a:t>
            </a:r>
            <a:r>
              <a:rPr sz="2000" spc="-10" dirty="0">
                <a:latin typeface="Comic Sans MS"/>
                <a:cs typeface="Comic Sans MS"/>
              </a:rPr>
              <a:t>ver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omic Sans MS"/>
                <a:cs typeface="Comic Sans MS"/>
              </a:rPr>
              <a:t>rea</a:t>
            </a:r>
            <a:r>
              <a:rPr sz="2000" spc="-15" dirty="0">
                <a:latin typeface="Comic Sans MS"/>
                <a:cs typeface="Comic Sans MS"/>
              </a:rPr>
              <a:t>d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omic Sans MS"/>
                <a:cs typeface="Comic Sans MS"/>
              </a:rPr>
              <a:t>dat</a:t>
            </a:r>
            <a:r>
              <a:rPr sz="2000" spc="-15" dirty="0">
                <a:latin typeface="Comic Sans MS"/>
                <a:cs typeface="Comic Sans MS"/>
              </a:rPr>
              <a:t>a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fro</a:t>
            </a:r>
            <a:r>
              <a:rPr sz="2000" spc="-20" dirty="0">
                <a:latin typeface="Comic Sans MS"/>
                <a:cs typeface="Comic Sans MS"/>
              </a:rPr>
              <a:t>m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underlying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ch</a:t>
            </a:r>
            <a:r>
              <a:rPr sz="2000" spc="-25" dirty="0">
                <a:latin typeface="Comic Sans MS"/>
                <a:cs typeface="Comic Sans MS"/>
              </a:rPr>
              <a:t>a</a:t>
            </a:r>
            <a:r>
              <a:rPr sz="2000" spc="-15" dirty="0">
                <a:latin typeface="Comic Sans MS"/>
                <a:cs typeface="Comic Sans MS"/>
              </a:rPr>
              <a:t>nnel</a:t>
            </a:r>
            <a:endParaRPr sz="2000" dirty="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32040" y="4246627"/>
            <a:ext cx="956310" cy="1011555"/>
          </a:xfrm>
          <a:custGeom>
            <a:avLst/>
            <a:gdLst/>
            <a:ahLst/>
            <a:cxnLst/>
            <a:rect l="l" t="t" r="r" b="b"/>
            <a:pathLst>
              <a:path w="956310" h="1011554">
                <a:moveTo>
                  <a:pt x="0" y="505586"/>
                </a:moveTo>
                <a:lnTo>
                  <a:pt x="1584" y="464114"/>
                </a:lnTo>
                <a:lnTo>
                  <a:pt x="6254" y="423567"/>
                </a:lnTo>
                <a:lnTo>
                  <a:pt x="13887" y="384073"/>
                </a:lnTo>
                <a:lnTo>
                  <a:pt x="24360" y="345765"/>
                </a:lnTo>
                <a:lnTo>
                  <a:pt x="37550" y="308770"/>
                </a:lnTo>
                <a:lnTo>
                  <a:pt x="53334" y="273220"/>
                </a:lnTo>
                <a:lnTo>
                  <a:pt x="71590" y="239245"/>
                </a:lnTo>
                <a:lnTo>
                  <a:pt x="92194" y="206974"/>
                </a:lnTo>
                <a:lnTo>
                  <a:pt x="139954" y="148066"/>
                </a:lnTo>
                <a:lnTo>
                  <a:pt x="195631" y="97535"/>
                </a:lnTo>
                <a:lnTo>
                  <a:pt x="258241" y="56424"/>
                </a:lnTo>
                <a:lnTo>
                  <a:pt x="326801" y="25770"/>
                </a:lnTo>
                <a:lnTo>
                  <a:pt x="400327" y="6616"/>
                </a:lnTo>
                <a:lnTo>
                  <a:pt x="438644" y="1675"/>
                </a:lnTo>
                <a:lnTo>
                  <a:pt x="477834" y="0"/>
                </a:lnTo>
                <a:lnTo>
                  <a:pt x="517025" y="1675"/>
                </a:lnTo>
                <a:lnTo>
                  <a:pt x="555344" y="6616"/>
                </a:lnTo>
                <a:lnTo>
                  <a:pt x="592668" y="14691"/>
                </a:lnTo>
                <a:lnTo>
                  <a:pt x="663841" y="39725"/>
                </a:lnTo>
                <a:lnTo>
                  <a:pt x="729558" y="75737"/>
                </a:lnTo>
                <a:lnTo>
                  <a:pt x="788835" y="121688"/>
                </a:lnTo>
                <a:lnTo>
                  <a:pt x="840687" y="176538"/>
                </a:lnTo>
                <a:lnTo>
                  <a:pt x="884129" y="239245"/>
                </a:lnTo>
                <a:lnTo>
                  <a:pt x="902389" y="273220"/>
                </a:lnTo>
                <a:lnTo>
                  <a:pt x="918178" y="308770"/>
                </a:lnTo>
                <a:lnTo>
                  <a:pt x="931372" y="345765"/>
                </a:lnTo>
                <a:lnTo>
                  <a:pt x="941848" y="384073"/>
                </a:lnTo>
                <a:lnTo>
                  <a:pt x="949484" y="423567"/>
                </a:lnTo>
                <a:lnTo>
                  <a:pt x="954155" y="464114"/>
                </a:lnTo>
                <a:lnTo>
                  <a:pt x="955740" y="505586"/>
                </a:lnTo>
                <a:lnTo>
                  <a:pt x="954155" y="547059"/>
                </a:lnTo>
                <a:lnTo>
                  <a:pt x="949484" y="587606"/>
                </a:lnTo>
                <a:lnTo>
                  <a:pt x="941848" y="627100"/>
                </a:lnTo>
                <a:lnTo>
                  <a:pt x="931372" y="665408"/>
                </a:lnTo>
                <a:lnTo>
                  <a:pt x="918178" y="702403"/>
                </a:lnTo>
                <a:lnTo>
                  <a:pt x="902389" y="737953"/>
                </a:lnTo>
                <a:lnTo>
                  <a:pt x="884129" y="771928"/>
                </a:lnTo>
                <a:lnTo>
                  <a:pt x="863521" y="804199"/>
                </a:lnTo>
                <a:lnTo>
                  <a:pt x="815750" y="863107"/>
                </a:lnTo>
                <a:lnTo>
                  <a:pt x="760063" y="913637"/>
                </a:lnTo>
                <a:lnTo>
                  <a:pt x="697443" y="954749"/>
                </a:lnTo>
                <a:lnTo>
                  <a:pt x="628875" y="985403"/>
                </a:lnTo>
                <a:lnTo>
                  <a:pt x="555344" y="1004557"/>
                </a:lnTo>
                <a:lnTo>
                  <a:pt x="517025" y="1009498"/>
                </a:lnTo>
                <a:lnTo>
                  <a:pt x="477834" y="1011173"/>
                </a:lnTo>
                <a:lnTo>
                  <a:pt x="438644" y="1009498"/>
                </a:lnTo>
                <a:lnTo>
                  <a:pt x="400327" y="1004557"/>
                </a:lnTo>
                <a:lnTo>
                  <a:pt x="363005" y="996482"/>
                </a:lnTo>
                <a:lnTo>
                  <a:pt x="291839" y="971448"/>
                </a:lnTo>
                <a:lnTo>
                  <a:pt x="226131" y="935436"/>
                </a:lnTo>
                <a:lnTo>
                  <a:pt x="166864" y="889485"/>
                </a:lnTo>
                <a:lnTo>
                  <a:pt x="115023" y="834635"/>
                </a:lnTo>
                <a:lnTo>
                  <a:pt x="71590" y="771928"/>
                </a:lnTo>
                <a:lnTo>
                  <a:pt x="53334" y="737953"/>
                </a:lnTo>
                <a:lnTo>
                  <a:pt x="37550" y="702403"/>
                </a:lnTo>
                <a:lnTo>
                  <a:pt x="24360" y="665408"/>
                </a:lnTo>
                <a:lnTo>
                  <a:pt x="13887" y="627100"/>
                </a:lnTo>
                <a:lnTo>
                  <a:pt x="6254" y="587606"/>
                </a:lnTo>
                <a:lnTo>
                  <a:pt x="1584" y="547059"/>
                </a:lnTo>
                <a:lnTo>
                  <a:pt x="0" y="505586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421891" y="4398246"/>
            <a:ext cx="793115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6195" algn="just"/>
            <a:r>
              <a:rPr sz="1600" spc="-65" dirty="0">
                <a:latin typeface="Arial"/>
                <a:cs typeface="Arial"/>
              </a:rPr>
              <a:t>W</a:t>
            </a:r>
            <a:r>
              <a:rPr sz="1600" spc="-5" dirty="0">
                <a:latin typeface="Arial"/>
                <a:cs typeface="Arial"/>
              </a:rPr>
              <a:t>ai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for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call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from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above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139059" y="4384167"/>
            <a:ext cx="456565" cy="716915"/>
          </a:xfrm>
          <a:custGeom>
            <a:avLst/>
            <a:gdLst/>
            <a:ahLst/>
            <a:cxnLst/>
            <a:rect l="l" t="t" r="r" b="b"/>
            <a:pathLst>
              <a:path w="456564" h="716914">
                <a:moveTo>
                  <a:pt x="85974" y="643259"/>
                </a:moveTo>
                <a:lnTo>
                  <a:pt x="2417" y="659642"/>
                </a:lnTo>
                <a:lnTo>
                  <a:pt x="65663" y="716660"/>
                </a:lnTo>
                <a:lnTo>
                  <a:pt x="73347" y="688890"/>
                </a:lnTo>
                <a:lnTo>
                  <a:pt x="61209" y="685799"/>
                </a:lnTo>
                <a:lnTo>
                  <a:pt x="65912" y="667380"/>
                </a:lnTo>
                <a:lnTo>
                  <a:pt x="79299" y="667380"/>
                </a:lnTo>
                <a:lnTo>
                  <a:pt x="85974" y="643259"/>
                </a:lnTo>
                <a:close/>
              </a:path>
              <a:path w="456564" h="716914">
                <a:moveTo>
                  <a:pt x="78428" y="670530"/>
                </a:moveTo>
                <a:lnTo>
                  <a:pt x="108453" y="695324"/>
                </a:lnTo>
                <a:lnTo>
                  <a:pt x="157602" y="698622"/>
                </a:lnTo>
                <a:lnTo>
                  <a:pt x="180843" y="697991"/>
                </a:lnTo>
                <a:lnTo>
                  <a:pt x="224408" y="692408"/>
                </a:lnTo>
                <a:lnTo>
                  <a:pt x="264282" y="681359"/>
                </a:lnTo>
                <a:lnTo>
                  <a:pt x="268631" y="679572"/>
                </a:lnTo>
                <a:lnTo>
                  <a:pt x="157103" y="679572"/>
                </a:lnTo>
                <a:lnTo>
                  <a:pt x="134361" y="678692"/>
                </a:lnTo>
                <a:lnTo>
                  <a:pt x="110358" y="676274"/>
                </a:lnTo>
                <a:lnTo>
                  <a:pt x="85593" y="672333"/>
                </a:lnTo>
                <a:lnTo>
                  <a:pt x="78428" y="670530"/>
                </a:lnTo>
                <a:close/>
              </a:path>
              <a:path w="456564" h="716914">
                <a:moveTo>
                  <a:pt x="65912" y="667380"/>
                </a:moveTo>
                <a:lnTo>
                  <a:pt x="61209" y="685799"/>
                </a:lnTo>
                <a:lnTo>
                  <a:pt x="73347" y="688890"/>
                </a:lnTo>
                <a:lnTo>
                  <a:pt x="78428" y="670530"/>
                </a:lnTo>
                <a:lnTo>
                  <a:pt x="65912" y="667380"/>
                </a:lnTo>
                <a:close/>
              </a:path>
              <a:path w="456564" h="716914">
                <a:moveTo>
                  <a:pt x="244679" y="19049"/>
                </a:moveTo>
                <a:lnTo>
                  <a:pt x="127766" y="19049"/>
                </a:lnTo>
                <a:lnTo>
                  <a:pt x="149732" y="19299"/>
                </a:lnTo>
                <a:lnTo>
                  <a:pt x="170819" y="20954"/>
                </a:lnTo>
                <a:lnTo>
                  <a:pt x="210561" y="28193"/>
                </a:lnTo>
                <a:lnTo>
                  <a:pt x="247137" y="40254"/>
                </a:lnTo>
                <a:lnTo>
                  <a:pt x="295905" y="66674"/>
                </a:lnTo>
                <a:lnTo>
                  <a:pt x="337697" y="101726"/>
                </a:lnTo>
                <a:lnTo>
                  <a:pt x="372368" y="144149"/>
                </a:lnTo>
                <a:lnTo>
                  <a:pt x="399668" y="192273"/>
                </a:lnTo>
                <a:lnTo>
                  <a:pt x="419730" y="244851"/>
                </a:lnTo>
                <a:lnTo>
                  <a:pt x="432434" y="300227"/>
                </a:lnTo>
                <a:lnTo>
                  <a:pt x="437519" y="356996"/>
                </a:lnTo>
                <a:lnTo>
                  <a:pt x="437519" y="375797"/>
                </a:lnTo>
                <a:lnTo>
                  <a:pt x="432303" y="432053"/>
                </a:lnTo>
                <a:lnTo>
                  <a:pt x="419480" y="485906"/>
                </a:lnTo>
                <a:lnTo>
                  <a:pt x="398906" y="535935"/>
                </a:lnTo>
                <a:lnTo>
                  <a:pt x="370581" y="580775"/>
                </a:lnTo>
                <a:lnTo>
                  <a:pt x="334649" y="618875"/>
                </a:lnTo>
                <a:lnTo>
                  <a:pt x="290834" y="648711"/>
                </a:lnTo>
                <a:lnTo>
                  <a:pt x="239018" y="669285"/>
                </a:lnTo>
                <a:lnTo>
                  <a:pt x="199893" y="677036"/>
                </a:lnTo>
                <a:lnTo>
                  <a:pt x="157103" y="679572"/>
                </a:lnTo>
                <a:lnTo>
                  <a:pt x="268631" y="679572"/>
                </a:lnTo>
                <a:lnTo>
                  <a:pt x="317123" y="655451"/>
                </a:lnTo>
                <a:lnTo>
                  <a:pt x="361319" y="619886"/>
                </a:lnTo>
                <a:lnTo>
                  <a:pt x="397001" y="576584"/>
                </a:lnTo>
                <a:lnTo>
                  <a:pt x="424184" y="527054"/>
                </a:lnTo>
                <a:lnTo>
                  <a:pt x="437768" y="491240"/>
                </a:lnTo>
                <a:lnTo>
                  <a:pt x="447543" y="453770"/>
                </a:lnTo>
                <a:lnTo>
                  <a:pt x="453770" y="415289"/>
                </a:lnTo>
                <a:lnTo>
                  <a:pt x="456569" y="375797"/>
                </a:lnTo>
                <a:lnTo>
                  <a:pt x="456569" y="356103"/>
                </a:lnTo>
                <a:lnTo>
                  <a:pt x="453770" y="316479"/>
                </a:lnTo>
                <a:lnTo>
                  <a:pt x="447674" y="277236"/>
                </a:lnTo>
                <a:lnTo>
                  <a:pt x="437900" y="238886"/>
                </a:lnTo>
                <a:lnTo>
                  <a:pt x="424683" y="201680"/>
                </a:lnTo>
                <a:lnTo>
                  <a:pt x="407919" y="166247"/>
                </a:lnTo>
                <a:lnTo>
                  <a:pt x="387726" y="132837"/>
                </a:lnTo>
                <a:lnTo>
                  <a:pt x="363986" y="102239"/>
                </a:lnTo>
                <a:lnTo>
                  <a:pt x="336803" y="74544"/>
                </a:lnTo>
                <a:lnTo>
                  <a:pt x="306074" y="50672"/>
                </a:lnTo>
                <a:lnTo>
                  <a:pt x="272033" y="30729"/>
                </a:lnTo>
                <a:lnTo>
                  <a:pt x="253745" y="22347"/>
                </a:lnTo>
                <a:lnTo>
                  <a:pt x="244679" y="19049"/>
                </a:lnTo>
                <a:close/>
              </a:path>
              <a:path w="456564" h="716914">
                <a:moveTo>
                  <a:pt x="79299" y="667380"/>
                </a:moveTo>
                <a:lnTo>
                  <a:pt x="65912" y="667380"/>
                </a:lnTo>
                <a:lnTo>
                  <a:pt x="78428" y="670530"/>
                </a:lnTo>
                <a:lnTo>
                  <a:pt x="79299" y="667380"/>
                </a:lnTo>
                <a:close/>
              </a:path>
              <a:path w="456564" h="716914">
                <a:moveTo>
                  <a:pt x="126741" y="0"/>
                </a:moveTo>
                <a:lnTo>
                  <a:pt x="78104" y="4190"/>
                </a:lnTo>
                <a:lnTo>
                  <a:pt x="26420" y="15108"/>
                </a:lnTo>
                <a:lnTo>
                  <a:pt x="0" y="22859"/>
                </a:lnTo>
                <a:lnTo>
                  <a:pt x="5333" y="41147"/>
                </a:lnTo>
                <a:lnTo>
                  <a:pt x="31872" y="33278"/>
                </a:lnTo>
                <a:lnTo>
                  <a:pt x="57018" y="27300"/>
                </a:lnTo>
                <a:lnTo>
                  <a:pt x="81533" y="22991"/>
                </a:lnTo>
                <a:lnTo>
                  <a:pt x="105024" y="20324"/>
                </a:lnTo>
                <a:lnTo>
                  <a:pt x="127766" y="19049"/>
                </a:lnTo>
                <a:lnTo>
                  <a:pt x="244679" y="19049"/>
                </a:lnTo>
                <a:lnTo>
                  <a:pt x="234564" y="15371"/>
                </a:lnTo>
                <a:lnTo>
                  <a:pt x="214634" y="9524"/>
                </a:lnTo>
                <a:lnTo>
                  <a:pt x="193928" y="5084"/>
                </a:lnTo>
                <a:lnTo>
                  <a:pt x="172211" y="1904"/>
                </a:lnTo>
                <a:lnTo>
                  <a:pt x="149982" y="249"/>
                </a:lnTo>
                <a:lnTo>
                  <a:pt x="1267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673096" y="4820443"/>
            <a:ext cx="2268855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14"/>
              </a:lnSpc>
            </a:pPr>
            <a:r>
              <a:rPr sz="1600" spc="-5" dirty="0">
                <a:latin typeface="Arial"/>
                <a:cs typeface="Arial"/>
              </a:rPr>
              <a:t>p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cket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=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m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ke</a:t>
            </a:r>
            <a:r>
              <a:rPr sz="1600" spc="-10" dirty="0">
                <a:latin typeface="Arial"/>
                <a:cs typeface="Arial"/>
              </a:rPr>
              <a:t>_</a:t>
            </a:r>
            <a:r>
              <a:rPr sz="1600" spc="-5" dirty="0">
                <a:latin typeface="Arial"/>
                <a:cs typeface="Arial"/>
              </a:rPr>
              <a:t>pkt(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a)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914"/>
              </a:lnSpc>
            </a:pPr>
            <a:r>
              <a:rPr sz="1600" spc="-5" dirty="0">
                <a:latin typeface="Arial"/>
                <a:cs typeface="Arial"/>
              </a:rPr>
              <a:t>ud</a:t>
            </a:r>
            <a:r>
              <a:rPr sz="1600" dirty="0">
                <a:latin typeface="Arial"/>
                <a:cs typeface="Arial"/>
              </a:rPr>
              <a:t>t_se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d(packet)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31694" y="4353043"/>
            <a:ext cx="134683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600" u="heavy" dirty="0">
                <a:latin typeface="Arial"/>
                <a:cs typeface="Arial"/>
              </a:rPr>
              <a:t>rdt</a:t>
            </a:r>
            <a:r>
              <a:rPr sz="1600" u="heavy" spc="-10" dirty="0">
                <a:latin typeface="Arial"/>
                <a:cs typeface="Arial"/>
              </a:rPr>
              <a:t>_</a:t>
            </a:r>
            <a:r>
              <a:rPr sz="1600" u="heavy" dirty="0">
                <a:latin typeface="Arial"/>
                <a:cs typeface="Arial"/>
              </a:rPr>
              <a:t>sen</a:t>
            </a:r>
            <a:r>
              <a:rPr sz="1600" u="heavy" spc="-10" dirty="0">
                <a:latin typeface="Arial"/>
                <a:cs typeface="Arial"/>
              </a:rPr>
              <a:t>d</a:t>
            </a:r>
            <a:r>
              <a:rPr sz="1600" u="heavy" dirty="0">
                <a:latin typeface="Arial"/>
                <a:cs typeface="Arial"/>
              </a:rPr>
              <a:t>(d</a:t>
            </a:r>
            <a:r>
              <a:rPr sz="1600" u="heavy" spc="-10" dirty="0">
                <a:latin typeface="Arial"/>
                <a:cs typeface="Arial"/>
              </a:rPr>
              <a:t>a</a:t>
            </a:r>
            <a:r>
              <a:rPr sz="1600" u="heavy" dirty="0">
                <a:latin typeface="Arial"/>
                <a:cs typeface="Arial"/>
              </a:rPr>
              <a:t>ta)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05644" y="4226684"/>
            <a:ext cx="388620" cy="247015"/>
          </a:xfrm>
          <a:custGeom>
            <a:avLst/>
            <a:gdLst/>
            <a:ahLst/>
            <a:cxnLst/>
            <a:rect l="l" t="t" r="r" b="b"/>
            <a:pathLst>
              <a:path w="388619" h="247014">
                <a:moveTo>
                  <a:pt x="5084" y="0"/>
                </a:moveTo>
                <a:lnTo>
                  <a:pt x="0" y="8000"/>
                </a:lnTo>
                <a:lnTo>
                  <a:pt x="32253" y="28325"/>
                </a:lnTo>
                <a:lnTo>
                  <a:pt x="37325" y="20324"/>
                </a:lnTo>
                <a:lnTo>
                  <a:pt x="5084" y="0"/>
                </a:lnTo>
                <a:close/>
              </a:path>
              <a:path w="388619" h="247014">
                <a:moveTo>
                  <a:pt x="61505" y="35432"/>
                </a:moveTo>
                <a:lnTo>
                  <a:pt x="56433" y="43565"/>
                </a:lnTo>
                <a:lnTo>
                  <a:pt x="88675" y="63889"/>
                </a:lnTo>
                <a:lnTo>
                  <a:pt x="93735" y="55757"/>
                </a:lnTo>
                <a:lnTo>
                  <a:pt x="61505" y="35432"/>
                </a:lnTo>
                <a:close/>
              </a:path>
              <a:path w="388619" h="247014">
                <a:moveTo>
                  <a:pt x="117917" y="70997"/>
                </a:moveTo>
                <a:lnTo>
                  <a:pt x="112858" y="79129"/>
                </a:lnTo>
                <a:lnTo>
                  <a:pt x="145087" y="99440"/>
                </a:lnTo>
                <a:lnTo>
                  <a:pt x="150171" y="91321"/>
                </a:lnTo>
                <a:lnTo>
                  <a:pt x="117917" y="70997"/>
                </a:lnTo>
                <a:close/>
              </a:path>
              <a:path w="388619" h="247014">
                <a:moveTo>
                  <a:pt x="174354" y="106561"/>
                </a:moveTo>
                <a:lnTo>
                  <a:pt x="169270" y="114562"/>
                </a:lnTo>
                <a:lnTo>
                  <a:pt x="201512" y="134873"/>
                </a:lnTo>
                <a:lnTo>
                  <a:pt x="206596" y="126872"/>
                </a:lnTo>
                <a:lnTo>
                  <a:pt x="174354" y="106561"/>
                </a:lnTo>
                <a:close/>
              </a:path>
              <a:path w="388619" h="247014">
                <a:moveTo>
                  <a:pt x="230776" y="142112"/>
                </a:moveTo>
                <a:lnTo>
                  <a:pt x="225692" y="150113"/>
                </a:lnTo>
                <a:lnTo>
                  <a:pt x="257936" y="170438"/>
                </a:lnTo>
                <a:lnTo>
                  <a:pt x="263008" y="162437"/>
                </a:lnTo>
                <a:lnTo>
                  <a:pt x="230776" y="142112"/>
                </a:lnTo>
                <a:close/>
              </a:path>
              <a:path w="388619" h="247014">
                <a:moveTo>
                  <a:pt x="344125" y="173998"/>
                </a:moveTo>
                <a:lnTo>
                  <a:pt x="303525" y="238505"/>
                </a:lnTo>
                <a:lnTo>
                  <a:pt x="388309" y="246887"/>
                </a:lnTo>
                <a:lnTo>
                  <a:pt x="344125" y="173998"/>
                </a:lnTo>
                <a:close/>
              </a:path>
              <a:path w="388619" h="247014">
                <a:moveTo>
                  <a:pt x="287188" y="177545"/>
                </a:moveTo>
                <a:lnTo>
                  <a:pt x="282116" y="185678"/>
                </a:lnTo>
                <a:lnTo>
                  <a:pt x="314370" y="206002"/>
                </a:lnTo>
                <a:lnTo>
                  <a:pt x="319430" y="197870"/>
                </a:lnTo>
                <a:lnTo>
                  <a:pt x="287188" y="1775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640587" y="4232280"/>
            <a:ext cx="955675" cy="1011555"/>
          </a:xfrm>
          <a:custGeom>
            <a:avLst/>
            <a:gdLst/>
            <a:ahLst/>
            <a:cxnLst/>
            <a:rect l="l" t="t" r="r" b="b"/>
            <a:pathLst>
              <a:path w="955675" h="1011554">
                <a:moveTo>
                  <a:pt x="0" y="505586"/>
                </a:moveTo>
                <a:lnTo>
                  <a:pt x="1583" y="464114"/>
                </a:lnTo>
                <a:lnTo>
                  <a:pt x="6251" y="423567"/>
                </a:lnTo>
                <a:lnTo>
                  <a:pt x="13881" y="384073"/>
                </a:lnTo>
                <a:lnTo>
                  <a:pt x="24351" y="345765"/>
                </a:lnTo>
                <a:lnTo>
                  <a:pt x="37537" y="308770"/>
                </a:lnTo>
                <a:lnTo>
                  <a:pt x="53317" y="273220"/>
                </a:lnTo>
                <a:lnTo>
                  <a:pt x="71567" y="239245"/>
                </a:lnTo>
                <a:lnTo>
                  <a:pt x="92165" y="206974"/>
                </a:lnTo>
                <a:lnTo>
                  <a:pt x="139914" y="148066"/>
                </a:lnTo>
                <a:lnTo>
                  <a:pt x="195581" y="97535"/>
                </a:lnTo>
                <a:lnTo>
                  <a:pt x="258183" y="56424"/>
                </a:lnTo>
                <a:lnTo>
                  <a:pt x="326737" y="25770"/>
                </a:lnTo>
                <a:lnTo>
                  <a:pt x="400262" y="6616"/>
                </a:lnTo>
                <a:lnTo>
                  <a:pt x="438581" y="1675"/>
                </a:lnTo>
                <a:lnTo>
                  <a:pt x="477773" y="0"/>
                </a:lnTo>
                <a:lnTo>
                  <a:pt x="516963" y="1675"/>
                </a:lnTo>
                <a:lnTo>
                  <a:pt x="555281" y="6616"/>
                </a:lnTo>
                <a:lnTo>
                  <a:pt x="592605" y="14691"/>
                </a:lnTo>
                <a:lnTo>
                  <a:pt x="663776" y="39725"/>
                </a:lnTo>
                <a:lnTo>
                  <a:pt x="729491" y="75737"/>
                </a:lnTo>
                <a:lnTo>
                  <a:pt x="788767" y="121688"/>
                </a:lnTo>
                <a:lnTo>
                  <a:pt x="840618" y="176538"/>
                </a:lnTo>
                <a:lnTo>
                  <a:pt x="884060" y="239245"/>
                </a:lnTo>
                <a:lnTo>
                  <a:pt x="902320" y="273220"/>
                </a:lnTo>
                <a:lnTo>
                  <a:pt x="918109" y="308770"/>
                </a:lnTo>
                <a:lnTo>
                  <a:pt x="931302" y="345765"/>
                </a:lnTo>
                <a:lnTo>
                  <a:pt x="941778" y="384073"/>
                </a:lnTo>
                <a:lnTo>
                  <a:pt x="949414" y="423567"/>
                </a:lnTo>
                <a:lnTo>
                  <a:pt x="954085" y="464114"/>
                </a:lnTo>
                <a:lnTo>
                  <a:pt x="955669" y="505586"/>
                </a:lnTo>
                <a:lnTo>
                  <a:pt x="954085" y="547059"/>
                </a:lnTo>
                <a:lnTo>
                  <a:pt x="949414" y="587610"/>
                </a:lnTo>
                <a:lnTo>
                  <a:pt x="941778" y="627107"/>
                </a:lnTo>
                <a:lnTo>
                  <a:pt x="931302" y="665421"/>
                </a:lnTo>
                <a:lnTo>
                  <a:pt x="918109" y="702421"/>
                </a:lnTo>
                <a:lnTo>
                  <a:pt x="902320" y="737978"/>
                </a:lnTo>
                <a:lnTo>
                  <a:pt x="884060" y="771962"/>
                </a:lnTo>
                <a:lnTo>
                  <a:pt x="863452" y="804241"/>
                </a:lnTo>
                <a:lnTo>
                  <a:pt x="815682" y="863167"/>
                </a:lnTo>
                <a:lnTo>
                  <a:pt x="759996" y="913715"/>
                </a:lnTo>
                <a:lnTo>
                  <a:pt x="697377" y="954842"/>
                </a:lnTo>
                <a:lnTo>
                  <a:pt x="628811" y="985509"/>
                </a:lnTo>
                <a:lnTo>
                  <a:pt x="555281" y="1004673"/>
                </a:lnTo>
                <a:lnTo>
                  <a:pt x="516963" y="1009616"/>
                </a:lnTo>
                <a:lnTo>
                  <a:pt x="477773" y="1011292"/>
                </a:lnTo>
                <a:lnTo>
                  <a:pt x="438581" y="1009616"/>
                </a:lnTo>
                <a:lnTo>
                  <a:pt x="400262" y="1004673"/>
                </a:lnTo>
                <a:lnTo>
                  <a:pt x="362940" y="996594"/>
                </a:lnTo>
                <a:lnTo>
                  <a:pt x="291777" y="971549"/>
                </a:lnTo>
                <a:lnTo>
                  <a:pt x="226076" y="935521"/>
                </a:lnTo>
                <a:lnTo>
                  <a:pt x="166819" y="889553"/>
                </a:lnTo>
                <a:lnTo>
                  <a:pt x="114989" y="834686"/>
                </a:lnTo>
                <a:lnTo>
                  <a:pt x="71567" y="771962"/>
                </a:lnTo>
                <a:lnTo>
                  <a:pt x="53317" y="737978"/>
                </a:lnTo>
                <a:lnTo>
                  <a:pt x="37537" y="702421"/>
                </a:lnTo>
                <a:lnTo>
                  <a:pt x="24351" y="665421"/>
                </a:lnTo>
                <a:lnTo>
                  <a:pt x="13881" y="627107"/>
                </a:lnTo>
                <a:lnTo>
                  <a:pt x="6251" y="587610"/>
                </a:lnTo>
                <a:lnTo>
                  <a:pt x="1583" y="547059"/>
                </a:lnTo>
                <a:lnTo>
                  <a:pt x="0" y="505586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447544" y="4369940"/>
            <a:ext cx="456565" cy="716915"/>
          </a:xfrm>
          <a:custGeom>
            <a:avLst/>
            <a:gdLst/>
            <a:ahLst/>
            <a:cxnLst/>
            <a:rect l="l" t="t" r="r" b="b"/>
            <a:pathLst>
              <a:path w="456564" h="716914">
                <a:moveTo>
                  <a:pt x="85709" y="643259"/>
                </a:moveTo>
                <a:lnTo>
                  <a:pt x="2164" y="659510"/>
                </a:lnTo>
                <a:lnTo>
                  <a:pt x="65410" y="716660"/>
                </a:lnTo>
                <a:lnTo>
                  <a:pt x="73109" y="688820"/>
                </a:lnTo>
                <a:lnTo>
                  <a:pt x="60959" y="685799"/>
                </a:lnTo>
                <a:lnTo>
                  <a:pt x="65653" y="667262"/>
                </a:lnTo>
                <a:lnTo>
                  <a:pt x="79071" y="667262"/>
                </a:lnTo>
                <a:lnTo>
                  <a:pt x="85709" y="643259"/>
                </a:lnTo>
                <a:close/>
              </a:path>
              <a:path w="456564" h="716914">
                <a:moveTo>
                  <a:pt x="78177" y="670495"/>
                </a:moveTo>
                <a:lnTo>
                  <a:pt x="108325" y="695206"/>
                </a:lnTo>
                <a:lnTo>
                  <a:pt x="157337" y="698635"/>
                </a:lnTo>
                <a:lnTo>
                  <a:pt x="180593" y="697873"/>
                </a:lnTo>
                <a:lnTo>
                  <a:pt x="224271" y="692276"/>
                </a:lnTo>
                <a:lnTo>
                  <a:pt x="264139" y="681227"/>
                </a:lnTo>
                <a:lnTo>
                  <a:pt x="268211" y="679585"/>
                </a:lnTo>
                <a:lnTo>
                  <a:pt x="156850" y="679585"/>
                </a:lnTo>
                <a:lnTo>
                  <a:pt x="134111" y="678560"/>
                </a:lnTo>
                <a:lnTo>
                  <a:pt x="110215" y="676274"/>
                </a:lnTo>
                <a:lnTo>
                  <a:pt x="85343" y="672346"/>
                </a:lnTo>
                <a:lnTo>
                  <a:pt x="78177" y="670495"/>
                </a:lnTo>
                <a:close/>
              </a:path>
              <a:path w="456564" h="716914">
                <a:moveTo>
                  <a:pt x="65653" y="667262"/>
                </a:moveTo>
                <a:lnTo>
                  <a:pt x="60959" y="685799"/>
                </a:lnTo>
                <a:lnTo>
                  <a:pt x="73109" y="688820"/>
                </a:lnTo>
                <a:lnTo>
                  <a:pt x="78177" y="670495"/>
                </a:lnTo>
                <a:lnTo>
                  <a:pt x="65653" y="667262"/>
                </a:lnTo>
                <a:close/>
              </a:path>
              <a:path w="456564" h="716914">
                <a:moveTo>
                  <a:pt x="244512" y="18931"/>
                </a:moveTo>
                <a:lnTo>
                  <a:pt x="127741" y="18931"/>
                </a:lnTo>
                <a:lnTo>
                  <a:pt x="149717" y="19312"/>
                </a:lnTo>
                <a:lnTo>
                  <a:pt x="170809" y="20836"/>
                </a:lnTo>
                <a:lnTo>
                  <a:pt x="210555" y="28075"/>
                </a:lnTo>
                <a:lnTo>
                  <a:pt x="247009" y="40267"/>
                </a:lnTo>
                <a:lnTo>
                  <a:pt x="295777" y="66674"/>
                </a:lnTo>
                <a:lnTo>
                  <a:pt x="337565" y="101726"/>
                </a:lnTo>
                <a:lnTo>
                  <a:pt x="372343" y="144017"/>
                </a:lnTo>
                <a:lnTo>
                  <a:pt x="399653" y="192286"/>
                </a:lnTo>
                <a:lnTo>
                  <a:pt x="419740" y="244733"/>
                </a:lnTo>
                <a:lnTo>
                  <a:pt x="432297" y="300109"/>
                </a:lnTo>
                <a:lnTo>
                  <a:pt x="437509" y="356878"/>
                </a:lnTo>
                <a:lnTo>
                  <a:pt x="437387" y="375797"/>
                </a:lnTo>
                <a:lnTo>
                  <a:pt x="432297" y="431935"/>
                </a:lnTo>
                <a:lnTo>
                  <a:pt x="419465" y="485774"/>
                </a:lnTo>
                <a:lnTo>
                  <a:pt x="398769" y="535948"/>
                </a:lnTo>
                <a:lnTo>
                  <a:pt x="370575" y="580643"/>
                </a:lnTo>
                <a:lnTo>
                  <a:pt x="334517" y="618743"/>
                </a:lnTo>
                <a:lnTo>
                  <a:pt x="290687" y="648593"/>
                </a:lnTo>
                <a:lnTo>
                  <a:pt x="238871" y="669167"/>
                </a:lnTo>
                <a:lnTo>
                  <a:pt x="199765" y="677036"/>
                </a:lnTo>
                <a:lnTo>
                  <a:pt x="156850" y="679585"/>
                </a:lnTo>
                <a:lnTo>
                  <a:pt x="268211" y="679585"/>
                </a:lnTo>
                <a:lnTo>
                  <a:pt x="316870" y="655451"/>
                </a:lnTo>
                <a:lnTo>
                  <a:pt x="347471" y="632722"/>
                </a:lnTo>
                <a:lnTo>
                  <a:pt x="386059" y="591692"/>
                </a:lnTo>
                <a:lnTo>
                  <a:pt x="416051" y="544067"/>
                </a:lnTo>
                <a:lnTo>
                  <a:pt x="437753" y="491108"/>
                </a:lnTo>
                <a:lnTo>
                  <a:pt x="447537" y="453770"/>
                </a:lnTo>
                <a:lnTo>
                  <a:pt x="453755" y="415171"/>
                </a:lnTo>
                <a:lnTo>
                  <a:pt x="456437" y="375797"/>
                </a:lnTo>
                <a:lnTo>
                  <a:pt x="456437" y="355985"/>
                </a:lnTo>
                <a:lnTo>
                  <a:pt x="453755" y="316492"/>
                </a:lnTo>
                <a:lnTo>
                  <a:pt x="447537" y="277249"/>
                </a:lnTo>
                <a:lnTo>
                  <a:pt x="437875" y="238768"/>
                </a:lnTo>
                <a:lnTo>
                  <a:pt x="424677" y="201680"/>
                </a:lnTo>
                <a:lnTo>
                  <a:pt x="407913" y="166247"/>
                </a:lnTo>
                <a:lnTo>
                  <a:pt x="387736" y="132850"/>
                </a:lnTo>
                <a:lnTo>
                  <a:pt x="363961" y="102107"/>
                </a:lnTo>
                <a:lnTo>
                  <a:pt x="336803" y="74557"/>
                </a:lnTo>
                <a:lnTo>
                  <a:pt x="306049" y="50554"/>
                </a:lnTo>
                <a:lnTo>
                  <a:pt x="272033" y="30742"/>
                </a:lnTo>
                <a:lnTo>
                  <a:pt x="253745" y="22360"/>
                </a:lnTo>
                <a:lnTo>
                  <a:pt x="244512" y="18931"/>
                </a:lnTo>
                <a:close/>
              </a:path>
              <a:path w="456564" h="716914">
                <a:moveTo>
                  <a:pt x="79071" y="667262"/>
                </a:moveTo>
                <a:lnTo>
                  <a:pt x="65653" y="667262"/>
                </a:lnTo>
                <a:lnTo>
                  <a:pt x="78177" y="670495"/>
                </a:lnTo>
                <a:lnTo>
                  <a:pt x="79071" y="667262"/>
                </a:lnTo>
                <a:close/>
              </a:path>
              <a:path w="456564" h="716914">
                <a:moveTo>
                  <a:pt x="126613" y="0"/>
                </a:moveTo>
                <a:lnTo>
                  <a:pt x="78089" y="4190"/>
                </a:lnTo>
                <a:lnTo>
                  <a:pt x="26395" y="14990"/>
                </a:lnTo>
                <a:lnTo>
                  <a:pt x="0" y="22859"/>
                </a:lnTo>
                <a:lnTo>
                  <a:pt x="5333" y="41029"/>
                </a:lnTo>
                <a:lnTo>
                  <a:pt x="31729" y="33278"/>
                </a:lnTo>
                <a:lnTo>
                  <a:pt x="57028" y="27313"/>
                </a:lnTo>
                <a:lnTo>
                  <a:pt x="81412" y="22991"/>
                </a:lnTo>
                <a:lnTo>
                  <a:pt x="105034" y="20324"/>
                </a:lnTo>
                <a:lnTo>
                  <a:pt x="127741" y="18931"/>
                </a:lnTo>
                <a:lnTo>
                  <a:pt x="244512" y="18931"/>
                </a:lnTo>
                <a:lnTo>
                  <a:pt x="234574" y="15239"/>
                </a:lnTo>
                <a:lnTo>
                  <a:pt x="214609" y="9524"/>
                </a:lnTo>
                <a:lnTo>
                  <a:pt x="193791" y="4952"/>
                </a:lnTo>
                <a:lnTo>
                  <a:pt x="172211" y="1904"/>
                </a:lnTo>
                <a:lnTo>
                  <a:pt x="149839" y="262"/>
                </a:lnTo>
                <a:lnTo>
                  <a:pt x="1266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314175" y="4212336"/>
            <a:ext cx="388620" cy="247015"/>
          </a:xfrm>
          <a:custGeom>
            <a:avLst/>
            <a:gdLst/>
            <a:ahLst/>
            <a:cxnLst/>
            <a:rect l="l" t="t" r="r" b="b"/>
            <a:pathLst>
              <a:path w="388620" h="247014">
                <a:moveTo>
                  <a:pt x="4968" y="0"/>
                </a:moveTo>
                <a:lnTo>
                  <a:pt x="0" y="8132"/>
                </a:lnTo>
                <a:lnTo>
                  <a:pt x="32156" y="28443"/>
                </a:lnTo>
                <a:lnTo>
                  <a:pt x="37216" y="20324"/>
                </a:lnTo>
                <a:lnTo>
                  <a:pt x="4968" y="0"/>
                </a:lnTo>
                <a:close/>
              </a:path>
              <a:path w="388620" h="247014">
                <a:moveTo>
                  <a:pt x="61478" y="35564"/>
                </a:moveTo>
                <a:lnTo>
                  <a:pt x="56387" y="43565"/>
                </a:lnTo>
                <a:lnTo>
                  <a:pt x="88666" y="63876"/>
                </a:lnTo>
                <a:lnTo>
                  <a:pt x="93725" y="55875"/>
                </a:lnTo>
                <a:lnTo>
                  <a:pt x="61478" y="35564"/>
                </a:lnTo>
                <a:close/>
              </a:path>
              <a:path w="388620" h="247014">
                <a:moveTo>
                  <a:pt x="117866" y="71115"/>
                </a:moveTo>
                <a:lnTo>
                  <a:pt x="112775" y="79116"/>
                </a:lnTo>
                <a:lnTo>
                  <a:pt x="145054" y="99440"/>
                </a:lnTo>
                <a:lnTo>
                  <a:pt x="150113" y="91439"/>
                </a:lnTo>
                <a:lnTo>
                  <a:pt x="117866" y="71115"/>
                </a:lnTo>
                <a:close/>
              </a:path>
              <a:path w="388620" h="247014">
                <a:moveTo>
                  <a:pt x="174254" y="106548"/>
                </a:moveTo>
                <a:lnTo>
                  <a:pt x="169163" y="114680"/>
                </a:lnTo>
                <a:lnTo>
                  <a:pt x="201442" y="135005"/>
                </a:lnTo>
                <a:lnTo>
                  <a:pt x="206501" y="126872"/>
                </a:lnTo>
                <a:lnTo>
                  <a:pt x="174254" y="106548"/>
                </a:lnTo>
                <a:close/>
              </a:path>
              <a:path w="388620" h="247014">
                <a:moveTo>
                  <a:pt x="230764" y="142112"/>
                </a:moveTo>
                <a:lnTo>
                  <a:pt x="225704" y="150245"/>
                </a:lnTo>
                <a:lnTo>
                  <a:pt x="257830" y="170438"/>
                </a:lnTo>
                <a:lnTo>
                  <a:pt x="262889" y="162437"/>
                </a:lnTo>
                <a:lnTo>
                  <a:pt x="230764" y="142112"/>
                </a:lnTo>
                <a:close/>
              </a:path>
              <a:path w="388620" h="247014">
                <a:moveTo>
                  <a:pt x="344058" y="174116"/>
                </a:moveTo>
                <a:lnTo>
                  <a:pt x="303428" y="238637"/>
                </a:lnTo>
                <a:lnTo>
                  <a:pt x="388254" y="246887"/>
                </a:lnTo>
                <a:lnTo>
                  <a:pt x="344058" y="174116"/>
                </a:lnTo>
                <a:close/>
              </a:path>
              <a:path w="388620" h="247014">
                <a:moveTo>
                  <a:pt x="287152" y="177677"/>
                </a:moveTo>
                <a:lnTo>
                  <a:pt x="282092" y="185678"/>
                </a:lnTo>
                <a:lnTo>
                  <a:pt x="314340" y="205989"/>
                </a:lnTo>
                <a:lnTo>
                  <a:pt x="319430" y="197988"/>
                </a:lnTo>
                <a:lnTo>
                  <a:pt x="287152" y="1776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939029" y="4358622"/>
            <a:ext cx="1880235" cy="8156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indent="16510"/>
            <a:r>
              <a:rPr sz="1600" u="heavy" dirty="0">
                <a:latin typeface="Arial"/>
                <a:cs typeface="Arial"/>
              </a:rPr>
              <a:t>rdt</a:t>
            </a:r>
            <a:r>
              <a:rPr sz="1600" u="heavy" spc="-10" dirty="0">
                <a:latin typeface="Arial"/>
                <a:cs typeface="Arial"/>
              </a:rPr>
              <a:t>_</a:t>
            </a:r>
            <a:r>
              <a:rPr sz="1600" u="heavy" dirty="0">
                <a:latin typeface="Arial"/>
                <a:cs typeface="Arial"/>
              </a:rPr>
              <a:t>rcv(p</a:t>
            </a:r>
            <a:r>
              <a:rPr sz="1600" u="heavy" spc="-10" dirty="0">
                <a:latin typeface="Arial"/>
                <a:cs typeface="Arial"/>
              </a:rPr>
              <a:t>a</a:t>
            </a:r>
            <a:r>
              <a:rPr sz="1600" u="heavy" dirty="0">
                <a:latin typeface="Arial"/>
                <a:cs typeface="Arial"/>
              </a:rPr>
              <a:t>ck</a:t>
            </a:r>
            <a:r>
              <a:rPr sz="1600" u="heavy" spc="-5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t)</a:t>
            </a:r>
            <a:endParaRPr sz="1600">
              <a:latin typeface="Arial"/>
              <a:cs typeface="Arial"/>
            </a:endParaRPr>
          </a:p>
          <a:p>
            <a:pPr marL="12700" marR="5080">
              <a:spcBef>
                <a:spcPts val="605"/>
              </a:spcBef>
            </a:pPr>
            <a:r>
              <a:rPr sz="1600" spc="-5" dirty="0">
                <a:latin typeface="Arial"/>
                <a:cs typeface="Arial"/>
              </a:rPr>
              <a:t>extrac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(p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ck</a:t>
            </a:r>
            <a:r>
              <a:rPr sz="1600" spc="-5" dirty="0">
                <a:latin typeface="Arial"/>
                <a:cs typeface="Arial"/>
              </a:rPr>
              <a:t>et,da</a:t>
            </a:r>
            <a:r>
              <a:rPr sz="1600" dirty="0">
                <a:latin typeface="Arial"/>
                <a:cs typeface="Arial"/>
              </a:rPr>
              <a:t>ta)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deliver_da</a:t>
            </a:r>
            <a:r>
              <a:rPr sz="1600" dirty="0">
                <a:latin typeface="Arial"/>
                <a:cs typeface="Arial"/>
              </a:rPr>
              <a:t>ta(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spc="-5" dirty="0">
                <a:latin typeface="Arial"/>
                <a:cs typeface="Arial"/>
              </a:rPr>
              <a:t>at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30751" y="4384022"/>
            <a:ext cx="793115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6195" algn="just"/>
            <a:r>
              <a:rPr sz="1600" spc="-65" dirty="0">
                <a:latin typeface="Arial"/>
                <a:cs typeface="Arial"/>
              </a:rPr>
              <a:t>W</a:t>
            </a:r>
            <a:r>
              <a:rPr sz="1600" spc="-5" dirty="0">
                <a:latin typeface="Arial"/>
                <a:cs typeface="Arial"/>
              </a:rPr>
              <a:t>ai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for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call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from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below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89351" y="5635042"/>
            <a:ext cx="99441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dirty="0">
                <a:solidFill>
                  <a:srgbClr val="FF0000"/>
                </a:solidFill>
                <a:latin typeface="Comic Sans MS"/>
                <a:cs typeface="Comic Sans MS"/>
              </a:rPr>
              <a:t>sender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672838" y="5676391"/>
            <a:ext cx="120840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spc="-5" dirty="0">
                <a:solidFill>
                  <a:srgbClr val="FF0000"/>
                </a:solidFill>
                <a:latin typeface="Comic Sans MS"/>
                <a:cs typeface="Comic Sans MS"/>
              </a:rPr>
              <a:t>receiver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23" name="Date Placeholder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7BBA0F-AA69-440D-BD49-1B06D08A035A}" type="datetime1">
              <a:rPr lang="en-US" smtClean="0"/>
              <a:t>8/1/2022</a:t>
            </a:fld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C85445-B2EB-477F-BE91-EE4EE8348091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762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Rdt2.0: channel with bit errors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524000" y="2549508"/>
            <a:ext cx="9144000" cy="28315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3990" marR="842010" indent="-285750">
              <a:lnSpc>
                <a:spcPts val="2400"/>
              </a:lnSpc>
              <a:buClr>
                <a:srgbClr val="000098"/>
              </a:buClr>
              <a:buSzPct val="95238"/>
              <a:buFont typeface="Wingdings"/>
              <a:buChar char=""/>
              <a:tabLst>
                <a:tab pos="1443990" algn="l"/>
              </a:tabLst>
            </a:pPr>
            <a:r>
              <a:rPr sz="2100" spc="-55" dirty="0">
                <a:solidFill>
                  <a:srgbClr val="FF0000"/>
                </a:solidFill>
                <a:latin typeface="Comic Sans MS"/>
                <a:cs typeface="Comic Sans MS"/>
              </a:rPr>
              <a:t>acknowl</a:t>
            </a:r>
            <a:r>
              <a:rPr sz="2100" spc="-75" dirty="0">
                <a:solidFill>
                  <a:srgbClr val="FF0000"/>
                </a:solidFill>
                <a:latin typeface="Comic Sans MS"/>
                <a:cs typeface="Comic Sans MS"/>
              </a:rPr>
              <a:t>e</a:t>
            </a:r>
            <a:r>
              <a:rPr sz="2100" spc="-65" dirty="0">
                <a:solidFill>
                  <a:srgbClr val="FF0000"/>
                </a:solidFill>
                <a:latin typeface="Comic Sans MS"/>
                <a:cs typeface="Comic Sans MS"/>
              </a:rPr>
              <a:t>dgement</a:t>
            </a:r>
            <a:r>
              <a:rPr sz="2100" spc="-55" dirty="0">
                <a:solidFill>
                  <a:srgbClr val="FF0000"/>
                </a:solidFill>
                <a:latin typeface="Comic Sans MS"/>
                <a:cs typeface="Comic Sans MS"/>
              </a:rPr>
              <a:t>s</a:t>
            </a:r>
            <a:r>
              <a:rPr sz="2100" spc="1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00" spc="-65" dirty="0">
                <a:solidFill>
                  <a:srgbClr val="FF0000"/>
                </a:solidFill>
                <a:latin typeface="Comic Sans MS"/>
                <a:cs typeface="Comic Sans MS"/>
              </a:rPr>
              <a:t>(ACKs)</a:t>
            </a:r>
            <a:r>
              <a:rPr sz="2100" spc="-35" dirty="0">
                <a:solidFill>
                  <a:srgbClr val="FF0000"/>
                </a:solidFill>
                <a:latin typeface="Comic Sans MS"/>
                <a:cs typeface="Comic Sans MS"/>
              </a:rPr>
              <a:t>:</a:t>
            </a:r>
            <a:r>
              <a:rPr sz="2100" spc="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receive</a:t>
            </a:r>
            <a:r>
              <a:rPr sz="2000" spc="-10" dirty="0">
                <a:latin typeface="Comic Sans MS"/>
                <a:cs typeface="Comic Sans MS"/>
              </a:rPr>
              <a:t>r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explicit</a:t>
            </a:r>
            <a:r>
              <a:rPr sz="2000" spc="-20" dirty="0">
                <a:latin typeface="Comic Sans MS"/>
                <a:cs typeface="Comic Sans MS"/>
              </a:rPr>
              <a:t>l</a:t>
            </a:r>
            <a:r>
              <a:rPr sz="2000" spc="-15" dirty="0">
                <a:latin typeface="Comic Sans MS"/>
                <a:cs typeface="Comic Sans MS"/>
              </a:rPr>
              <a:t>y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tell</a:t>
            </a:r>
            <a:r>
              <a:rPr sz="2000" spc="-10" dirty="0">
                <a:latin typeface="Comic Sans MS"/>
                <a:cs typeface="Comic Sans MS"/>
              </a:rPr>
              <a:t>s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sender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omic Sans MS"/>
                <a:cs typeface="Comic Sans MS"/>
              </a:rPr>
              <a:t>tha</a:t>
            </a:r>
            <a:r>
              <a:rPr sz="2000" spc="-10" dirty="0">
                <a:latin typeface="Comic Sans MS"/>
                <a:cs typeface="Comic Sans MS"/>
              </a:rPr>
              <a:t>t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pkt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received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omic Sans MS"/>
                <a:cs typeface="Comic Sans MS"/>
              </a:rPr>
              <a:t>OK</a:t>
            </a:r>
            <a:endParaRPr sz="2000">
              <a:latin typeface="Comic Sans MS"/>
              <a:cs typeface="Comic Sans MS"/>
            </a:endParaRPr>
          </a:p>
          <a:p>
            <a:pPr marL="1443990" marR="1203960" indent="-285750">
              <a:lnSpc>
                <a:spcPts val="2400"/>
              </a:lnSpc>
              <a:spcBef>
                <a:spcPts val="480"/>
              </a:spcBef>
              <a:buClr>
                <a:srgbClr val="000098"/>
              </a:buClr>
              <a:buSzPct val="95238"/>
              <a:buFont typeface="Wingdings"/>
              <a:buChar char=""/>
              <a:tabLst>
                <a:tab pos="1443990" algn="l"/>
              </a:tabLst>
            </a:pPr>
            <a:r>
              <a:rPr sz="2100" spc="-60" dirty="0">
                <a:solidFill>
                  <a:srgbClr val="FF0000"/>
                </a:solidFill>
                <a:latin typeface="Comic Sans MS"/>
                <a:cs typeface="Comic Sans MS"/>
              </a:rPr>
              <a:t>negative</a:t>
            </a:r>
            <a:r>
              <a:rPr sz="2100" spc="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00" spc="-55" dirty="0">
                <a:solidFill>
                  <a:srgbClr val="FF0000"/>
                </a:solidFill>
                <a:latin typeface="Comic Sans MS"/>
                <a:cs typeface="Comic Sans MS"/>
              </a:rPr>
              <a:t>acknowl</a:t>
            </a:r>
            <a:r>
              <a:rPr sz="2100" spc="-75" dirty="0">
                <a:solidFill>
                  <a:srgbClr val="FF0000"/>
                </a:solidFill>
                <a:latin typeface="Comic Sans MS"/>
                <a:cs typeface="Comic Sans MS"/>
              </a:rPr>
              <a:t>e</a:t>
            </a:r>
            <a:r>
              <a:rPr sz="2100" spc="-65" dirty="0">
                <a:solidFill>
                  <a:srgbClr val="FF0000"/>
                </a:solidFill>
                <a:latin typeface="Comic Sans MS"/>
                <a:cs typeface="Comic Sans MS"/>
              </a:rPr>
              <a:t>dgement</a:t>
            </a:r>
            <a:r>
              <a:rPr sz="2100" spc="-55" dirty="0">
                <a:solidFill>
                  <a:srgbClr val="FF0000"/>
                </a:solidFill>
                <a:latin typeface="Comic Sans MS"/>
                <a:cs typeface="Comic Sans MS"/>
              </a:rPr>
              <a:t>s</a:t>
            </a:r>
            <a:r>
              <a:rPr sz="2100" spc="1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00" spc="-65" dirty="0">
                <a:solidFill>
                  <a:srgbClr val="FF0000"/>
                </a:solidFill>
                <a:latin typeface="Comic Sans MS"/>
                <a:cs typeface="Comic Sans MS"/>
              </a:rPr>
              <a:t>(NAKs)</a:t>
            </a:r>
            <a:r>
              <a:rPr sz="2100" spc="-35" dirty="0">
                <a:solidFill>
                  <a:srgbClr val="FF0000"/>
                </a:solidFill>
                <a:latin typeface="Comic Sans MS"/>
                <a:cs typeface="Comic Sans MS"/>
              </a:rPr>
              <a:t>:</a:t>
            </a:r>
            <a:r>
              <a:rPr sz="2100" spc="11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receive</a:t>
            </a:r>
            <a:r>
              <a:rPr sz="2000" spc="-10" dirty="0">
                <a:latin typeface="Comic Sans MS"/>
                <a:cs typeface="Comic Sans MS"/>
              </a:rPr>
              <a:t>r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explicit</a:t>
            </a:r>
            <a:r>
              <a:rPr sz="2000" spc="-20" dirty="0">
                <a:latin typeface="Comic Sans MS"/>
                <a:cs typeface="Comic Sans MS"/>
              </a:rPr>
              <a:t>l</a:t>
            </a:r>
            <a:r>
              <a:rPr sz="2000" spc="-15" dirty="0">
                <a:latin typeface="Comic Sans MS"/>
                <a:cs typeface="Comic Sans MS"/>
              </a:rPr>
              <a:t>y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tell</a:t>
            </a:r>
            <a:r>
              <a:rPr sz="2000" spc="-10" dirty="0">
                <a:latin typeface="Comic Sans MS"/>
                <a:cs typeface="Comic Sans MS"/>
              </a:rPr>
              <a:t>s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sender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omic Sans MS"/>
                <a:cs typeface="Comic Sans MS"/>
              </a:rPr>
              <a:t>tha</a:t>
            </a:r>
            <a:r>
              <a:rPr sz="2000" spc="-10" dirty="0">
                <a:latin typeface="Comic Sans MS"/>
                <a:cs typeface="Comic Sans MS"/>
              </a:rPr>
              <a:t>t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pkt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h</a:t>
            </a:r>
            <a:r>
              <a:rPr sz="2000" spc="-25" dirty="0">
                <a:latin typeface="Comic Sans MS"/>
                <a:cs typeface="Comic Sans MS"/>
              </a:rPr>
              <a:t>a</a:t>
            </a:r>
            <a:r>
              <a:rPr sz="2000" spc="-15" dirty="0">
                <a:latin typeface="Comic Sans MS"/>
                <a:cs typeface="Comic Sans MS"/>
              </a:rPr>
              <a:t>d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errors</a:t>
            </a:r>
            <a:endParaRPr sz="2000">
              <a:latin typeface="Comic Sans MS"/>
              <a:cs typeface="Comic Sans MS"/>
            </a:endParaRPr>
          </a:p>
          <a:p>
            <a:pPr marL="1443990" indent="-285750">
              <a:spcBef>
                <a:spcPts val="400"/>
              </a:spcBef>
              <a:buClr>
                <a:srgbClr val="000098"/>
              </a:buClr>
              <a:buFont typeface="Wingdings"/>
              <a:buChar char=""/>
              <a:tabLst>
                <a:tab pos="1443990" algn="l"/>
              </a:tabLst>
            </a:pPr>
            <a:r>
              <a:rPr sz="2000" spc="-15" dirty="0">
                <a:latin typeface="Comic Sans MS"/>
                <a:cs typeface="Comic Sans MS"/>
              </a:rPr>
              <a:t>sender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retransmit</a:t>
            </a:r>
            <a:r>
              <a:rPr sz="2000" spc="-10" dirty="0">
                <a:latin typeface="Comic Sans MS"/>
                <a:cs typeface="Comic Sans MS"/>
              </a:rPr>
              <a:t>s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pkt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on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recei</a:t>
            </a:r>
            <a:r>
              <a:rPr sz="2000" spc="-10" dirty="0">
                <a:latin typeface="Comic Sans MS"/>
                <a:cs typeface="Comic Sans MS"/>
              </a:rPr>
              <a:t>pt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of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Comic Sans MS"/>
                <a:cs typeface="Comic Sans MS"/>
              </a:rPr>
              <a:t>N</a:t>
            </a:r>
            <a:r>
              <a:rPr sz="2000" spc="-20" dirty="0">
                <a:latin typeface="Comic Sans MS"/>
                <a:cs typeface="Comic Sans MS"/>
              </a:rPr>
              <a:t>AK</a:t>
            </a:r>
            <a:endParaRPr sz="2000">
              <a:latin typeface="Comic Sans MS"/>
              <a:cs typeface="Comic Sans MS"/>
            </a:endParaRPr>
          </a:p>
          <a:p>
            <a:pPr marL="1043940" indent="-342900">
              <a:spcBef>
                <a:spcPts val="440"/>
              </a:spcBef>
              <a:buClr>
                <a:srgbClr val="000098"/>
              </a:buClr>
              <a:buSzPct val="75000"/>
              <a:buFont typeface="Wingdings"/>
              <a:buChar char=""/>
              <a:tabLst>
                <a:tab pos="1043940" algn="l"/>
              </a:tabLst>
            </a:pPr>
            <a:r>
              <a:rPr sz="2400" spc="-5" dirty="0">
                <a:latin typeface="Comic Sans MS"/>
                <a:cs typeface="Comic Sans MS"/>
              </a:rPr>
              <a:t>ne</a:t>
            </a:r>
            <a:r>
              <a:rPr sz="2400" dirty="0">
                <a:latin typeface="Comic Sans MS"/>
                <a:cs typeface="Comic Sans MS"/>
              </a:rPr>
              <a:t>w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omic Sans MS"/>
                <a:cs typeface="Comic Sans MS"/>
              </a:rPr>
              <a:t>me</a:t>
            </a:r>
            <a:r>
              <a:rPr sz="2400" spc="-25" dirty="0">
                <a:latin typeface="Comic Sans MS"/>
                <a:cs typeface="Comic Sans MS"/>
              </a:rPr>
              <a:t>c</a:t>
            </a:r>
            <a:r>
              <a:rPr sz="2400" spc="-15" dirty="0">
                <a:latin typeface="Comic Sans MS"/>
                <a:cs typeface="Comic Sans MS"/>
              </a:rPr>
              <a:t>hanisms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i</a:t>
            </a:r>
            <a:r>
              <a:rPr sz="2400" dirty="0">
                <a:latin typeface="Comic Sans MS"/>
                <a:cs typeface="Comic Sans MS"/>
              </a:rPr>
              <a:t>n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rdt2.</a:t>
            </a:r>
            <a:r>
              <a:rPr sz="2400" b="1" dirty="0">
                <a:latin typeface="Courier New"/>
                <a:cs typeface="Courier New"/>
              </a:rPr>
              <a:t>0</a:t>
            </a:r>
            <a:r>
              <a:rPr sz="2400" b="1" spc="9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omic Sans MS"/>
                <a:cs typeface="Comic Sans MS"/>
              </a:rPr>
              <a:t>(bey</a:t>
            </a:r>
            <a:r>
              <a:rPr sz="2400" spc="-25" dirty="0">
                <a:latin typeface="Comic Sans MS"/>
                <a:cs typeface="Comic Sans MS"/>
              </a:rPr>
              <a:t>o</a:t>
            </a:r>
            <a:r>
              <a:rPr sz="2400" spc="-5" dirty="0">
                <a:latin typeface="Comic Sans MS"/>
                <a:cs typeface="Comic Sans MS"/>
              </a:rPr>
              <a:t>n</a:t>
            </a:r>
            <a:r>
              <a:rPr sz="2400" dirty="0">
                <a:latin typeface="Comic Sans MS"/>
                <a:cs typeface="Comic Sans MS"/>
              </a:rPr>
              <a:t>d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rdt1.0</a:t>
            </a:r>
            <a:r>
              <a:rPr sz="2400" spc="-5" dirty="0">
                <a:latin typeface="Comic Sans MS"/>
                <a:cs typeface="Comic Sans MS"/>
              </a:rPr>
              <a:t>):</a:t>
            </a:r>
            <a:endParaRPr sz="2400">
              <a:latin typeface="Comic Sans MS"/>
              <a:cs typeface="Comic Sans MS"/>
            </a:endParaRPr>
          </a:p>
          <a:p>
            <a:pPr marL="1443990" lvl="1" indent="-285750">
              <a:spcBef>
                <a:spcPts val="615"/>
              </a:spcBef>
              <a:buClr>
                <a:srgbClr val="000098"/>
              </a:buClr>
              <a:buFont typeface="Wingdings"/>
              <a:buChar char=""/>
              <a:tabLst>
                <a:tab pos="1443990" algn="l"/>
              </a:tabLst>
            </a:pPr>
            <a:r>
              <a:rPr sz="2000" spc="-10" dirty="0">
                <a:latin typeface="Comic Sans MS"/>
                <a:cs typeface="Comic Sans MS"/>
              </a:rPr>
              <a:t>error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detection</a:t>
            </a:r>
            <a:endParaRPr sz="2000">
              <a:latin typeface="Comic Sans MS"/>
              <a:cs typeface="Comic Sans MS"/>
            </a:endParaRPr>
          </a:p>
          <a:p>
            <a:pPr marL="1443990" lvl="1" indent="-285750">
              <a:spcBef>
                <a:spcPts val="480"/>
              </a:spcBef>
              <a:buClr>
                <a:srgbClr val="000098"/>
              </a:buClr>
              <a:buFont typeface="Wingdings"/>
              <a:buChar char=""/>
              <a:tabLst>
                <a:tab pos="1443990" algn="l"/>
              </a:tabLst>
            </a:pPr>
            <a:r>
              <a:rPr sz="2000" spc="-15" dirty="0">
                <a:latin typeface="Comic Sans MS"/>
                <a:cs typeface="Comic Sans MS"/>
              </a:rPr>
              <a:t>recei</a:t>
            </a:r>
            <a:r>
              <a:rPr sz="2000" spc="-10" dirty="0">
                <a:latin typeface="Comic Sans MS"/>
                <a:cs typeface="Comic Sans MS"/>
              </a:rPr>
              <a:t>ver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omic Sans MS"/>
                <a:cs typeface="Comic Sans MS"/>
              </a:rPr>
              <a:t>feed</a:t>
            </a:r>
            <a:r>
              <a:rPr sz="2000" spc="-10" dirty="0">
                <a:latin typeface="Comic Sans MS"/>
                <a:cs typeface="Comic Sans MS"/>
              </a:rPr>
              <a:t>back: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control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msgs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omic Sans MS"/>
                <a:cs typeface="Comic Sans MS"/>
              </a:rPr>
              <a:t>(ACK,NAK</a:t>
            </a:r>
            <a:r>
              <a:rPr sz="2000" spc="-10" dirty="0">
                <a:latin typeface="Comic Sans MS"/>
                <a:cs typeface="Comic Sans MS"/>
              </a:rPr>
              <a:t>)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rcv</a:t>
            </a:r>
            <a:r>
              <a:rPr sz="2000" spc="5" dirty="0">
                <a:latin typeface="Comic Sans MS"/>
                <a:cs typeface="Comic Sans MS"/>
              </a:rPr>
              <a:t>r</a:t>
            </a:r>
            <a:r>
              <a:rPr sz="2000" spc="-10" dirty="0">
                <a:latin typeface="Comic Sans MS"/>
                <a:cs typeface="Comic Sans MS"/>
              </a:rPr>
              <a:t>-</a:t>
            </a:r>
            <a:r>
              <a:rPr sz="2000" spc="-20" dirty="0">
                <a:latin typeface="Comic Sans MS"/>
                <a:cs typeface="Comic Sans MS"/>
              </a:rPr>
              <a:t>&gt;sender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0" y="2549509"/>
            <a:ext cx="9144000" cy="3131185"/>
          </a:xfrm>
          <a:custGeom>
            <a:avLst/>
            <a:gdLst/>
            <a:ahLst/>
            <a:cxnLst/>
            <a:rect l="l" t="t" r="r" b="b"/>
            <a:pathLst>
              <a:path w="9144000" h="3131185">
                <a:moveTo>
                  <a:pt x="0" y="3130570"/>
                </a:moveTo>
                <a:lnTo>
                  <a:pt x="9143999" y="3130570"/>
                </a:lnTo>
                <a:lnTo>
                  <a:pt x="9143999" y="0"/>
                </a:lnTo>
                <a:lnTo>
                  <a:pt x="0" y="0"/>
                </a:lnTo>
                <a:lnTo>
                  <a:pt x="0" y="31305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12340" y="1461262"/>
            <a:ext cx="6902450" cy="2541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Clr>
                <a:srgbClr val="000098"/>
              </a:buClr>
              <a:buSzPct val="75000"/>
              <a:buFont typeface="Wingdings"/>
              <a:buChar char=""/>
              <a:tabLst>
                <a:tab pos="355600" algn="l"/>
              </a:tabLst>
            </a:pPr>
            <a:r>
              <a:rPr sz="2400" dirty="0">
                <a:latin typeface="Comic Sans MS"/>
                <a:cs typeface="Comic Sans MS"/>
              </a:rPr>
              <a:t>underlying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mic Sans MS"/>
                <a:cs typeface="Comic Sans MS"/>
              </a:rPr>
              <a:t>channel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mic Sans MS"/>
                <a:cs typeface="Comic Sans MS"/>
              </a:rPr>
              <a:t>may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fli</a:t>
            </a:r>
            <a:r>
              <a:rPr sz="2400" dirty="0">
                <a:latin typeface="Comic Sans MS"/>
                <a:cs typeface="Comic Sans MS"/>
              </a:rPr>
              <a:t>p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bit</a:t>
            </a:r>
            <a:r>
              <a:rPr sz="2400" dirty="0">
                <a:latin typeface="Comic Sans MS"/>
                <a:cs typeface="Comic Sans MS"/>
              </a:rPr>
              <a:t>s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i</a:t>
            </a:r>
            <a:r>
              <a:rPr sz="2400" dirty="0">
                <a:latin typeface="Comic Sans MS"/>
                <a:cs typeface="Comic Sans MS"/>
              </a:rPr>
              <a:t>n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mic Sans MS"/>
                <a:cs typeface="Comic Sans MS"/>
              </a:rPr>
              <a:t>packet</a:t>
            </a:r>
            <a:endParaRPr sz="2400">
              <a:latin typeface="Comic Sans MS"/>
              <a:cs typeface="Comic Sans MS"/>
            </a:endParaRPr>
          </a:p>
          <a:p>
            <a:pPr marL="755650" lvl="1" indent="-285750">
              <a:spcBef>
                <a:spcPts val="495"/>
              </a:spcBef>
              <a:buClr>
                <a:srgbClr val="000098"/>
              </a:buClr>
              <a:buFont typeface="Wingdings"/>
              <a:buChar char=""/>
              <a:tabLst>
                <a:tab pos="755650" algn="l"/>
              </a:tabLst>
            </a:pPr>
            <a:r>
              <a:rPr sz="2000" spc="-15" dirty="0">
                <a:latin typeface="Comic Sans MS"/>
                <a:cs typeface="Comic Sans MS"/>
              </a:rPr>
              <a:t>ch</a:t>
            </a:r>
            <a:r>
              <a:rPr sz="2000" spc="-25" dirty="0">
                <a:latin typeface="Comic Sans MS"/>
                <a:cs typeface="Comic Sans MS"/>
              </a:rPr>
              <a:t>e</a:t>
            </a:r>
            <a:r>
              <a:rPr sz="2000" spc="-15" dirty="0">
                <a:latin typeface="Comic Sans MS"/>
                <a:cs typeface="Comic Sans MS"/>
              </a:rPr>
              <a:t>cksum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to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omic Sans MS"/>
                <a:cs typeface="Comic Sans MS"/>
              </a:rPr>
              <a:t>detec</a:t>
            </a:r>
            <a:r>
              <a:rPr sz="2000" spc="-10" dirty="0">
                <a:latin typeface="Comic Sans MS"/>
                <a:cs typeface="Comic Sans MS"/>
              </a:rPr>
              <a:t>t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b</a:t>
            </a:r>
            <a:r>
              <a:rPr sz="2000" spc="-15" dirty="0">
                <a:latin typeface="Comic Sans MS"/>
                <a:cs typeface="Comic Sans MS"/>
              </a:rPr>
              <a:t>i</a:t>
            </a:r>
            <a:r>
              <a:rPr sz="2000" spc="-10" dirty="0">
                <a:latin typeface="Comic Sans MS"/>
                <a:cs typeface="Comic Sans MS"/>
              </a:rPr>
              <a:t>t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errors</a:t>
            </a:r>
            <a:endParaRPr sz="2000">
              <a:latin typeface="Comic Sans MS"/>
              <a:cs typeface="Comic Sans MS"/>
            </a:endParaRPr>
          </a:p>
          <a:p>
            <a:pPr marL="355600" indent="-342900">
              <a:spcBef>
                <a:spcPts val="459"/>
              </a:spcBef>
              <a:buClr>
                <a:srgbClr val="000098"/>
              </a:buClr>
              <a:buSzPct val="72000"/>
              <a:buFont typeface="Wingdings"/>
              <a:buChar char=""/>
              <a:tabLst>
                <a:tab pos="355600" algn="l"/>
              </a:tabLst>
            </a:pPr>
            <a:r>
              <a:rPr sz="2500" spc="-75" dirty="0">
                <a:latin typeface="Comic Sans MS"/>
                <a:cs typeface="Comic Sans MS"/>
              </a:rPr>
              <a:t>th</a:t>
            </a:r>
            <a:r>
              <a:rPr sz="2500" spc="-70" dirty="0">
                <a:latin typeface="Comic Sans MS"/>
                <a:cs typeface="Comic Sans MS"/>
              </a:rPr>
              <a:t>e</a:t>
            </a:r>
            <a:r>
              <a:rPr sz="2500" spc="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mic Sans MS"/>
                <a:cs typeface="Comic Sans MS"/>
              </a:rPr>
              <a:t>question: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omic Sans MS"/>
                <a:cs typeface="Comic Sans MS"/>
              </a:rPr>
              <a:t>h</a:t>
            </a:r>
            <a:r>
              <a:rPr sz="2400" spc="-15" dirty="0">
                <a:latin typeface="Comic Sans MS"/>
                <a:cs typeface="Comic Sans MS"/>
              </a:rPr>
              <a:t>ow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t</a:t>
            </a:r>
            <a:r>
              <a:rPr sz="2400" dirty="0">
                <a:latin typeface="Comic Sans MS"/>
                <a:cs typeface="Comic Sans MS"/>
              </a:rPr>
              <a:t>o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omic Sans MS"/>
                <a:cs typeface="Comic Sans MS"/>
              </a:rPr>
              <a:t>reco</a:t>
            </a:r>
            <a:r>
              <a:rPr sz="2400" spc="-5" dirty="0">
                <a:latin typeface="Comic Sans MS"/>
                <a:cs typeface="Comic Sans MS"/>
              </a:rPr>
              <a:t>ve</a:t>
            </a:r>
            <a:r>
              <a:rPr sz="2400" dirty="0">
                <a:latin typeface="Comic Sans MS"/>
                <a:cs typeface="Comic Sans MS"/>
              </a:rPr>
              <a:t>r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fro</a:t>
            </a:r>
            <a:r>
              <a:rPr sz="2400" dirty="0">
                <a:latin typeface="Comic Sans MS"/>
                <a:cs typeface="Comic Sans MS"/>
              </a:rPr>
              <a:t>m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mic Sans MS"/>
                <a:cs typeface="Comic Sans MS"/>
              </a:rPr>
              <a:t>err</a:t>
            </a:r>
            <a:r>
              <a:rPr sz="2400" spc="-15" dirty="0">
                <a:latin typeface="Comic Sans MS"/>
                <a:cs typeface="Comic Sans MS"/>
              </a:rPr>
              <a:t>o</a:t>
            </a:r>
            <a:r>
              <a:rPr sz="2400" spc="-5" dirty="0">
                <a:latin typeface="Comic Sans MS"/>
                <a:cs typeface="Comic Sans MS"/>
              </a:rPr>
              <a:t>rs:</a:t>
            </a:r>
            <a:endParaRPr sz="2400">
              <a:latin typeface="Comic Sans MS"/>
              <a:cs typeface="Comic Sans MS"/>
            </a:endParaRPr>
          </a:p>
          <a:p>
            <a:pPr>
              <a:spcBef>
                <a:spcPts val="37"/>
              </a:spcBef>
            </a:pPr>
            <a:endParaRPr sz="2950">
              <a:latin typeface="Times New Roman"/>
              <a:cs typeface="Times New Roman"/>
            </a:endParaRPr>
          </a:p>
          <a:p>
            <a:pPr marL="598170" algn="ctr">
              <a:lnSpc>
                <a:spcPts val="3450"/>
              </a:lnSpc>
            </a:pPr>
            <a:r>
              <a:rPr sz="2950" i="1" spc="-120" dirty="0">
                <a:solidFill>
                  <a:srgbClr val="FF0000"/>
                </a:solidFill>
                <a:latin typeface="Comic Sans MS"/>
                <a:cs typeface="Comic Sans MS"/>
              </a:rPr>
              <a:t>How</a:t>
            </a:r>
            <a:r>
              <a:rPr sz="2950" i="1" spc="-4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950" i="1" spc="-100" dirty="0">
                <a:solidFill>
                  <a:srgbClr val="FF0000"/>
                </a:solidFill>
                <a:latin typeface="Comic Sans MS"/>
                <a:cs typeface="Comic Sans MS"/>
              </a:rPr>
              <a:t>do</a:t>
            </a:r>
            <a:r>
              <a:rPr sz="2950" i="1" spc="-4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950" i="1" spc="-105" dirty="0">
                <a:solidFill>
                  <a:srgbClr val="FF0000"/>
                </a:solidFill>
                <a:latin typeface="Comic Sans MS"/>
                <a:cs typeface="Comic Sans MS"/>
              </a:rPr>
              <a:t>humans</a:t>
            </a:r>
            <a:r>
              <a:rPr sz="2950" i="1" spc="-6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950" i="1" spc="-95" dirty="0">
                <a:solidFill>
                  <a:srgbClr val="FF0000"/>
                </a:solidFill>
                <a:latin typeface="Comic Sans MS"/>
                <a:cs typeface="Comic Sans MS"/>
              </a:rPr>
              <a:t>recover</a:t>
            </a:r>
            <a:r>
              <a:rPr sz="2950" i="1" spc="-4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950" i="1" spc="-105" dirty="0">
                <a:solidFill>
                  <a:srgbClr val="FF0000"/>
                </a:solidFill>
                <a:latin typeface="Comic Sans MS"/>
                <a:cs typeface="Comic Sans MS"/>
              </a:rPr>
              <a:t>from</a:t>
            </a:r>
            <a:r>
              <a:rPr sz="2950" i="1" spc="-4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950" i="1" spc="-85" dirty="0">
                <a:solidFill>
                  <a:srgbClr val="FF0000"/>
                </a:solidFill>
                <a:latin typeface="Comic Sans MS"/>
                <a:cs typeface="Comic Sans MS"/>
              </a:rPr>
              <a:t>“errors”</a:t>
            </a:r>
            <a:endParaRPr sz="2950">
              <a:latin typeface="Comic Sans MS"/>
              <a:cs typeface="Comic Sans MS"/>
            </a:endParaRPr>
          </a:p>
          <a:p>
            <a:pPr marL="599440" algn="ctr">
              <a:lnSpc>
                <a:spcPts val="3450"/>
              </a:lnSpc>
            </a:pPr>
            <a:r>
              <a:rPr sz="2950" spc="-80" dirty="0">
                <a:solidFill>
                  <a:srgbClr val="FF0000"/>
                </a:solidFill>
                <a:latin typeface="Comic Sans MS"/>
                <a:cs typeface="Comic Sans MS"/>
              </a:rPr>
              <a:t>during</a:t>
            </a:r>
            <a:r>
              <a:rPr sz="2950" spc="1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950" spc="-90" dirty="0">
                <a:solidFill>
                  <a:srgbClr val="FF0000"/>
                </a:solidFill>
                <a:latin typeface="Comic Sans MS"/>
                <a:cs typeface="Comic Sans MS"/>
              </a:rPr>
              <a:t>conversation?</a:t>
            </a:r>
            <a:endParaRPr sz="2950">
              <a:latin typeface="Comic Sans MS"/>
              <a:cs typeface="Comic Sans MS"/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5A685F-2F14-41B8-B20B-0F8C0F093C38}" type="datetime1">
              <a:rPr lang="en-US" smtClean="0"/>
              <a:t>8/1/2022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C85445-B2EB-477F-BE91-EE4EE8348091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9004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Rdt2.0: channel with bit errors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2212340" y="1461261"/>
            <a:ext cx="7618730" cy="40985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Clr>
                <a:srgbClr val="000098"/>
              </a:buClr>
              <a:buSzPct val="75000"/>
              <a:buFont typeface="Wingdings"/>
              <a:buChar char=""/>
              <a:tabLst>
                <a:tab pos="355600" algn="l"/>
              </a:tabLst>
            </a:pPr>
            <a:r>
              <a:rPr sz="2400" dirty="0">
                <a:latin typeface="Comic Sans MS"/>
                <a:cs typeface="Comic Sans MS"/>
              </a:rPr>
              <a:t>underlying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mic Sans MS"/>
                <a:cs typeface="Comic Sans MS"/>
              </a:rPr>
              <a:t>channel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mic Sans MS"/>
                <a:cs typeface="Comic Sans MS"/>
              </a:rPr>
              <a:t>may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fli</a:t>
            </a:r>
            <a:r>
              <a:rPr sz="2400" dirty="0">
                <a:latin typeface="Comic Sans MS"/>
                <a:cs typeface="Comic Sans MS"/>
              </a:rPr>
              <a:t>p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bit</a:t>
            </a:r>
            <a:r>
              <a:rPr sz="2400" dirty="0">
                <a:latin typeface="Comic Sans MS"/>
                <a:cs typeface="Comic Sans MS"/>
              </a:rPr>
              <a:t>s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i</a:t>
            </a:r>
            <a:r>
              <a:rPr sz="2400" dirty="0">
                <a:latin typeface="Comic Sans MS"/>
                <a:cs typeface="Comic Sans MS"/>
              </a:rPr>
              <a:t>n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mic Sans MS"/>
                <a:cs typeface="Comic Sans MS"/>
              </a:rPr>
              <a:t>packet</a:t>
            </a:r>
            <a:endParaRPr sz="2400">
              <a:latin typeface="Comic Sans MS"/>
              <a:cs typeface="Comic Sans MS"/>
            </a:endParaRPr>
          </a:p>
          <a:p>
            <a:pPr marL="755650" lvl="1" indent="-285750">
              <a:spcBef>
                <a:spcPts val="495"/>
              </a:spcBef>
              <a:buClr>
                <a:srgbClr val="000098"/>
              </a:buClr>
              <a:buFont typeface="Wingdings"/>
              <a:buChar char=""/>
              <a:tabLst>
                <a:tab pos="755650" algn="l"/>
              </a:tabLst>
            </a:pPr>
            <a:r>
              <a:rPr sz="2000" spc="-15" dirty="0">
                <a:latin typeface="Comic Sans MS"/>
                <a:cs typeface="Comic Sans MS"/>
              </a:rPr>
              <a:t>ch</a:t>
            </a:r>
            <a:r>
              <a:rPr sz="2000" spc="-25" dirty="0">
                <a:latin typeface="Comic Sans MS"/>
                <a:cs typeface="Comic Sans MS"/>
              </a:rPr>
              <a:t>e</a:t>
            </a:r>
            <a:r>
              <a:rPr sz="2000" spc="-15" dirty="0">
                <a:latin typeface="Comic Sans MS"/>
                <a:cs typeface="Comic Sans MS"/>
              </a:rPr>
              <a:t>cksum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to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omic Sans MS"/>
                <a:cs typeface="Comic Sans MS"/>
              </a:rPr>
              <a:t>detec</a:t>
            </a:r>
            <a:r>
              <a:rPr sz="2000" spc="-10" dirty="0">
                <a:latin typeface="Comic Sans MS"/>
                <a:cs typeface="Comic Sans MS"/>
              </a:rPr>
              <a:t>t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b</a:t>
            </a:r>
            <a:r>
              <a:rPr sz="2000" spc="-15" dirty="0">
                <a:latin typeface="Comic Sans MS"/>
                <a:cs typeface="Comic Sans MS"/>
              </a:rPr>
              <a:t>i</a:t>
            </a:r>
            <a:r>
              <a:rPr sz="2000" spc="-10" dirty="0">
                <a:latin typeface="Comic Sans MS"/>
                <a:cs typeface="Comic Sans MS"/>
              </a:rPr>
              <a:t>t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errors</a:t>
            </a:r>
            <a:endParaRPr sz="2000">
              <a:latin typeface="Comic Sans MS"/>
              <a:cs typeface="Comic Sans MS"/>
            </a:endParaRPr>
          </a:p>
          <a:p>
            <a:pPr marL="355600" indent="-342900">
              <a:spcBef>
                <a:spcPts val="459"/>
              </a:spcBef>
              <a:buClr>
                <a:srgbClr val="000098"/>
              </a:buClr>
              <a:buSzPct val="72000"/>
              <a:buFont typeface="Wingdings"/>
              <a:buChar char=""/>
              <a:tabLst>
                <a:tab pos="355600" algn="l"/>
              </a:tabLst>
            </a:pPr>
            <a:r>
              <a:rPr sz="2500" spc="-75" dirty="0">
                <a:latin typeface="Comic Sans MS"/>
                <a:cs typeface="Comic Sans MS"/>
              </a:rPr>
              <a:t>th</a:t>
            </a:r>
            <a:r>
              <a:rPr sz="2500" spc="-70" dirty="0">
                <a:latin typeface="Comic Sans MS"/>
                <a:cs typeface="Comic Sans MS"/>
              </a:rPr>
              <a:t>e</a:t>
            </a:r>
            <a:r>
              <a:rPr sz="2500" spc="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mic Sans MS"/>
                <a:cs typeface="Comic Sans MS"/>
              </a:rPr>
              <a:t>question: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omic Sans MS"/>
                <a:cs typeface="Comic Sans MS"/>
              </a:rPr>
              <a:t>h</a:t>
            </a:r>
            <a:r>
              <a:rPr sz="2400" spc="-15" dirty="0">
                <a:latin typeface="Comic Sans MS"/>
                <a:cs typeface="Comic Sans MS"/>
              </a:rPr>
              <a:t>ow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t</a:t>
            </a:r>
            <a:r>
              <a:rPr sz="2400" dirty="0">
                <a:latin typeface="Comic Sans MS"/>
                <a:cs typeface="Comic Sans MS"/>
              </a:rPr>
              <a:t>o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omic Sans MS"/>
                <a:cs typeface="Comic Sans MS"/>
              </a:rPr>
              <a:t>reco</a:t>
            </a:r>
            <a:r>
              <a:rPr sz="2400" spc="-5" dirty="0">
                <a:latin typeface="Comic Sans MS"/>
                <a:cs typeface="Comic Sans MS"/>
              </a:rPr>
              <a:t>ve</a:t>
            </a:r>
            <a:r>
              <a:rPr sz="2400" dirty="0">
                <a:latin typeface="Comic Sans MS"/>
                <a:cs typeface="Comic Sans MS"/>
              </a:rPr>
              <a:t>r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fro</a:t>
            </a:r>
            <a:r>
              <a:rPr sz="2400" dirty="0">
                <a:latin typeface="Comic Sans MS"/>
                <a:cs typeface="Comic Sans MS"/>
              </a:rPr>
              <a:t>m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mic Sans MS"/>
                <a:cs typeface="Comic Sans MS"/>
              </a:rPr>
              <a:t>err</a:t>
            </a:r>
            <a:r>
              <a:rPr sz="2400" spc="-15" dirty="0">
                <a:latin typeface="Comic Sans MS"/>
                <a:cs typeface="Comic Sans MS"/>
              </a:rPr>
              <a:t>o</a:t>
            </a:r>
            <a:r>
              <a:rPr sz="2400" spc="-5" dirty="0">
                <a:latin typeface="Comic Sans MS"/>
                <a:cs typeface="Comic Sans MS"/>
              </a:rPr>
              <a:t>rs:</a:t>
            </a:r>
            <a:endParaRPr sz="2400">
              <a:latin typeface="Comic Sans MS"/>
              <a:cs typeface="Comic Sans MS"/>
            </a:endParaRPr>
          </a:p>
          <a:p>
            <a:pPr marL="755650" marR="5080" lvl="1" indent="-285750">
              <a:lnSpc>
                <a:spcPts val="2400"/>
              </a:lnSpc>
              <a:spcBef>
                <a:spcPts val="555"/>
              </a:spcBef>
              <a:buClr>
                <a:srgbClr val="000098"/>
              </a:buClr>
              <a:buSzPct val="95238"/>
              <a:buFont typeface="Wingdings"/>
              <a:buChar char=""/>
              <a:tabLst>
                <a:tab pos="755650" algn="l"/>
              </a:tabLst>
            </a:pPr>
            <a:r>
              <a:rPr sz="2100" spc="-55" dirty="0">
                <a:solidFill>
                  <a:srgbClr val="FF0000"/>
                </a:solidFill>
                <a:latin typeface="Comic Sans MS"/>
                <a:cs typeface="Comic Sans MS"/>
              </a:rPr>
              <a:t>acknowl</a:t>
            </a:r>
            <a:r>
              <a:rPr sz="2100" spc="-75" dirty="0">
                <a:solidFill>
                  <a:srgbClr val="FF0000"/>
                </a:solidFill>
                <a:latin typeface="Comic Sans MS"/>
                <a:cs typeface="Comic Sans MS"/>
              </a:rPr>
              <a:t>e</a:t>
            </a:r>
            <a:r>
              <a:rPr sz="2100" spc="-65" dirty="0">
                <a:solidFill>
                  <a:srgbClr val="FF0000"/>
                </a:solidFill>
                <a:latin typeface="Comic Sans MS"/>
                <a:cs typeface="Comic Sans MS"/>
              </a:rPr>
              <a:t>dgement</a:t>
            </a:r>
            <a:r>
              <a:rPr sz="2100" spc="-55" dirty="0">
                <a:solidFill>
                  <a:srgbClr val="FF0000"/>
                </a:solidFill>
                <a:latin typeface="Comic Sans MS"/>
                <a:cs typeface="Comic Sans MS"/>
              </a:rPr>
              <a:t>s</a:t>
            </a:r>
            <a:r>
              <a:rPr sz="2100" spc="1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00" spc="-65" dirty="0">
                <a:solidFill>
                  <a:srgbClr val="FF0000"/>
                </a:solidFill>
                <a:latin typeface="Comic Sans MS"/>
                <a:cs typeface="Comic Sans MS"/>
              </a:rPr>
              <a:t>(ACKs)</a:t>
            </a:r>
            <a:r>
              <a:rPr sz="2100" spc="-35" dirty="0">
                <a:solidFill>
                  <a:srgbClr val="FF0000"/>
                </a:solidFill>
                <a:latin typeface="Comic Sans MS"/>
                <a:cs typeface="Comic Sans MS"/>
              </a:rPr>
              <a:t>:</a:t>
            </a:r>
            <a:r>
              <a:rPr sz="2100" spc="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receive</a:t>
            </a:r>
            <a:r>
              <a:rPr sz="2000" spc="-10" dirty="0">
                <a:latin typeface="Comic Sans MS"/>
                <a:cs typeface="Comic Sans MS"/>
              </a:rPr>
              <a:t>r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explicit</a:t>
            </a:r>
            <a:r>
              <a:rPr sz="2000" spc="-20" dirty="0">
                <a:latin typeface="Comic Sans MS"/>
                <a:cs typeface="Comic Sans MS"/>
              </a:rPr>
              <a:t>l</a:t>
            </a:r>
            <a:r>
              <a:rPr sz="2000" spc="-15" dirty="0">
                <a:latin typeface="Comic Sans MS"/>
                <a:cs typeface="Comic Sans MS"/>
              </a:rPr>
              <a:t>y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tell</a:t>
            </a:r>
            <a:r>
              <a:rPr sz="2000" spc="-10" dirty="0">
                <a:latin typeface="Comic Sans MS"/>
                <a:cs typeface="Comic Sans MS"/>
              </a:rPr>
              <a:t>s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sender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omic Sans MS"/>
                <a:cs typeface="Comic Sans MS"/>
              </a:rPr>
              <a:t>tha</a:t>
            </a:r>
            <a:r>
              <a:rPr sz="2000" spc="-10" dirty="0">
                <a:latin typeface="Comic Sans MS"/>
                <a:cs typeface="Comic Sans MS"/>
              </a:rPr>
              <a:t>t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pkt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received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omic Sans MS"/>
                <a:cs typeface="Comic Sans MS"/>
              </a:rPr>
              <a:t>OK</a:t>
            </a:r>
            <a:endParaRPr sz="2000">
              <a:latin typeface="Comic Sans MS"/>
              <a:cs typeface="Comic Sans MS"/>
            </a:endParaRPr>
          </a:p>
          <a:p>
            <a:pPr marL="755650" marR="367030" lvl="1" indent="-285750">
              <a:lnSpc>
                <a:spcPts val="2400"/>
              </a:lnSpc>
              <a:spcBef>
                <a:spcPts val="480"/>
              </a:spcBef>
              <a:buClr>
                <a:srgbClr val="000098"/>
              </a:buClr>
              <a:buSzPct val="95238"/>
              <a:buFont typeface="Wingdings"/>
              <a:buChar char=""/>
              <a:tabLst>
                <a:tab pos="755650" algn="l"/>
              </a:tabLst>
            </a:pPr>
            <a:r>
              <a:rPr sz="2100" spc="-60" dirty="0">
                <a:solidFill>
                  <a:srgbClr val="FF0000"/>
                </a:solidFill>
                <a:latin typeface="Comic Sans MS"/>
                <a:cs typeface="Comic Sans MS"/>
              </a:rPr>
              <a:t>negative</a:t>
            </a:r>
            <a:r>
              <a:rPr sz="2100" spc="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00" spc="-55" dirty="0">
                <a:solidFill>
                  <a:srgbClr val="FF0000"/>
                </a:solidFill>
                <a:latin typeface="Comic Sans MS"/>
                <a:cs typeface="Comic Sans MS"/>
              </a:rPr>
              <a:t>acknowl</a:t>
            </a:r>
            <a:r>
              <a:rPr sz="2100" spc="-75" dirty="0">
                <a:solidFill>
                  <a:srgbClr val="FF0000"/>
                </a:solidFill>
                <a:latin typeface="Comic Sans MS"/>
                <a:cs typeface="Comic Sans MS"/>
              </a:rPr>
              <a:t>e</a:t>
            </a:r>
            <a:r>
              <a:rPr sz="2100" spc="-65" dirty="0">
                <a:solidFill>
                  <a:srgbClr val="FF0000"/>
                </a:solidFill>
                <a:latin typeface="Comic Sans MS"/>
                <a:cs typeface="Comic Sans MS"/>
              </a:rPr>
              <a:t>dgement</a:t>
            </a:r>
            <a:r>
              <a:rPr sz="2100" spc="-55" dirty="0">
                <a:solidFill>
                  <a:srgbClr val="FF0000"/>
                </a:solidFill>
                <a:latin typeface="Comic Sans MS"/>
                <a:cs typeface="Comic Sans MS"/>
              </a:rPr>
              <a:t>s</a:t>
            </a:r>
            <a:r>
              <a:rPr sz="2100" spc="1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00" spc="-65" dirty="0">
                <a:solidFill>
                  <a:srgbClr val="FF0000"/>
                </a:solidFill>
                <a:latin typeface="Comic Sans MS"/>
                <a:cs typeface="Comic Sans MS"/>
              </a:rPr>
              <a:t>(NAKs)</a:t>
            </a:r>
            <a:r>
              <a:rPr sz="2100" spc="-35" dirty="0">
                <a:solidFill>
                  <a:srgbClr val="FF0000"/>
                </a:solidFill>
                <a:latin typeface="Comic Sans MS"/>
                <a:cs typeface="Comic Sans MS"/>
              </a:rPr>
              <a:t>:</a:t>
            </a:r>
            <a:r>
              <a:rPr sz="2100" spc="11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receive</a:t>
            </a:r>
            <a:r>
              <a:rPr sz="2000" spc="-10" dirty="0">
                <a:latin typeface="Comic Sans MS"/>
                <a:cs typeface="Comic Sans MS"/>
              </a:rPr>
              <a:t>r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explicit</a:t>
            </a:r>
            <a:r>
              <a:rPr sz="2000" spc="-20" dirty="0">
                <a:latin typeface="Comic Sans MS"/>
                <a:cs typeface="Comic Sans MS"/>
              </a:rPr>
              <a:t>l</a:t>
            </a:r>
            <a:r>
              <a:rPr sz="2000" spc="-15" dirty="0">
                <a:latin typeface="Comic Sans MS"/>
                <a:cs typeface="Comic Sans MS"/>
              </a:rPr>
              <a:t>y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tell</a:t>
            </a:r>
            <a:r>
              <a:rPr sz="2000" spc="-10" dirty="0">
                <a:latin typeface="Comic Sans MS"/>
                <a:cs typeface="Comic Sans MS"/>
              </a:rPr>
              <a:t>s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sender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omic Sans MS"/>
                <a:cs typeface="Comic Sans MS"/>
              </a:rPr>
              <a:t>tha</a:t>
            </a:r>
            <a:r>
              <a:rPr sz="2000" spc="-10" dirty="0">
                <a:latin typeface="Comic Sans MS"/>
                <a:cs typeface="Comic Sans MS"/>
              </a:rPr>
              <a:t>t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pkt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h</a:t>
            </a:r>
            <a:r>
              <a:rPr sz="2000" spc="-25" dirty="0">
                <a:latin typeface="Comic Sans MS"/>
                <a:cs typeface="Comic Sans MS"/>
              </a:rPr>
              <a:t>a</a:t>
            </a:r>
            <a:r>
              <a:rPr sz="2000" spc="-15" dirty="0">
                <a:latin typeface="Comic Sans MS"/>
                <a:cs typeface="Comic Sans MS"/>
              </a:rPr>
              <a:t>d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errors</a:t>
            </a:r>
            <a:endParaRPr sz="2000">
              <a:latin typeface="Comic Sans MS"/>
              <a:cs typeface="Comic Sans MS"/>
            </a:endParaRPr>
          </a:p>
          <a:p>
            <a:pPr marL="755650" lvl="1" indent="-285750">
              <a:spcBef>
                <a:spcPts val="400"/>
              </a:spcBef>
              <a:buClr>
                <a:srgbClr val="000098"/>
              </a:buClr>
              <a:buFont typeface="Wingdings"/>
              <a:buChar char=""/>
              <a:tabLst>
                <a:tab pos="755650" algn="l"/>
              </a:tabLst>
            </a:pPr>
            <a:r>
              <a:rPr sz="2000" spc="-15" dirty="0">
                <a:latin typeface="Comic Sans MS"/>
                <a:cs typeface="Comic Sans MS"/>
              </a:rPr>
              <a:t>sender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retransmit</a:t>
            </a:r>
            <a:r>
              <a:rPr sz="2000" spc="-10" dirty="0">
                <a:latin typeface="Comic Sans MS"/>
                <a:cs typeface="Comic Sans MS"/>
              </a:rPr>
              <a:t>s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pkt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on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recei</a:t>
            </a:r>
            <a:r>
              <a:rPr sz="2000" spc="-10" dirty="0">
                <a:latin typeface="Comic Sans MS"/>
                <a:cs typeface="Comic Sans MS"/>
              </a:rPr>
              <a:t>pt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of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Comic Sans MS"/>
                <a:cs typeface="Comic Sans MS"/>
              </a:rPr>
              <a:t>N</a:t>
            </a:r>
            <a:r>
              <a:rPr sz="2000" spc="-20" dirty="0">
                <a:latin typeface="Comic Sans MS"/>
                <a:cs typeface="Comic Sans MS"/>
              </a:rPr>
              <a:t>AK</a:t>
            </a:r>
            <a:endParaRPr sz="2000">
              <a:latin typeface="Comic Sans MS"/>
              <a:cs typeface="Comic Sans MS"/>
            </a:endParaRPr>
          </a:p>
          <a:p>
            <a:pPr marL="355600" indent="-342900">
              <a:spcBef>
                <a:spcPts val="440"/>
              </a:spcBef>
              <a:buClr>
                <a:srgbClr val="000098"/>
              </a:buClr>
              <a:buSzPct val="75000"/>
              <a:buFont typeface="Wingdings"/>
              <a:buChar char=""/>
              <a:tabLst>
                <a:tab pos="355600" algn="l"/>
              </a:tabLst>
            </a:pPr>
            <a:r>
              <a:rPr sz="2400" spc="-5" dirty="0">
                <a:latin typeface="Comic Sans MS"/>
                <a:cs typeface="Comic Sans MS"/>
              </a:rPr>
              <a:t>ne</a:t>
            </a:r>
            <a:r>
              <a:rPr sz="2400" dirty="0">
                <a:latin typeface="Comic Sans MS"/>
                <a:cs typeface="Comic Sans MS"/>
              </a:rPr>
              <a:t>w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omic Sans MS"/>
                <a:cs typeface="Comic Sans MS"/>
              </a:rPr>
              <a:t>me</a:t>
            </a:r>
            <a:r>
              <a:rPr sz="2400" spc="-25" dirty="0">
                <a:latin typeface="Comic Sans MS"/>
                <a:cs typeface="Comic Sans MS"/>
              </a:rPr>
              <a:t>c</a:t>
            </a:r>
            <a:r>
              <a:rPr sz="2400" spc="-15" dirty="0">
                <a:latin typeface="Comic Sans MS"/>
                <a:cs typeface="Comic Sans MS"/>
              </a:rPr>
              <a:t>hanisms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i</a:t>
            </a:r>
            <a:r>
              <a:rPr sz="2400" dirty="0">
                <a:latin typeface="Comic Sans MS"/>
                <a:cs typeface="Comic Sans MS"/>
              </a:rPr>
              <a:t>n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rdt2.</a:t>
            </a:r>
            <a:r>
              <a:rPr sz="2400" b="1" dirty="0">
                <a:latin typeface="Courier New"/>
                <a:cs typeface="Courier New"/>
              </a:rPr>
              <a:t>0</a:t>
            </a:r>
            <a:r>
              <a:rPr sz="2400" b="1" spc="9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omic Sans MS"/>
                <a:cs typeface="Comic Sans MS"/>
              </a:rPr>
              <a:t>(bey</a:t>
            </a:r>
            <a:r>
              <a:rPr sz="2400" spc="-25" dirty="0">
                <a:latin typeface="Comic Sans MS"/>
                <a:cs typeface="Comic Sans MS"/>
              </a:rPr>
              <a:t>o</a:t>
            </a:r>
            <a:r>
              <a:rPr sz="2400" spc="-5" dirty="0">
                <a:latin typeface="Comic Sans MS"/>
                <a:cs typeface="Comic Sans MS"/>
              </a:rPr>
              <a:t>n</a:t>
            </a:r>
            <a:r>
              <a:rPr sz="2400" dirty="0">
                <a:latin typeface="Comic Sans MS"/>
                <a:cs typeface="Comic Sans MS"/>
              </a:rPr>
              <a:t>d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rdt1.0</a:t>
            </a:r>
            <a:r>
              <a:rPr sz="2400" spc="-5" dirty="0">
                <a:latin typeface="Comic Sans MS"/>
                <a:cs typeface="Comic Sans MS"/>
              </a:rPr>
              <a:t>):</a:t>
            </a:r>
            <a:endParaRPr sz="2400">
              <a:latin typeface="Comic Sans MS"/>
              <a:cs typeface="Comic Sans MS"/>
            </a:endParaRPr>
          </a:p>
          <a:p>
            <a:pPr marL="755650" lvl="1" indent="-285750">
              <a:spcBef>
                <a:spcPts val="615"/>
              </a:spcBef>
              <a:buClr>
                <a:srgbClr val="000098"/>
              </a:buClr>
              <a:buFont typeface="Wingdings"/>
              <a:buChar char=""/>
              <a:tabLst>
                <a:tab pos="755650" algn="l"/>
              </a:tabLst>
            </a:pPr>
            <a:r>
              <a:rPr sz="2000" spc="-10" dirty="0">
                <a:latin typeface="Comic Sans MS"/>
                <a:cs typeface="Comic Sans MS"/>
              </a:rPr>
              <a:t>error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detection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(checksum)</a:t>
            </a:r>
            <a:endParaRPr sz="2000">
              <a:latin typeface="Comic Sans MS"/>
              <a:cs typeface="Comic Sans MS"/>
            </a:endParaRPr>
          </a:p>
          <a:p>
            <a:pPr marL="755650" lvl="1" indent="-285750">
              <a:spcBef>
                <a:spcPts val="480"/>
              </a:spcBef>
              <a:buClr>
                <a:srgbClr val="000098"/>
              </a:buClr>
              <a:buFont typeface="Wingdings"/>
              <a:buChar char=""/>
              <a:tabLst>
                <a:tab pos="755650" algn="l"/>
              </a:tabLst>
            </a:pPr>
            <a:r>
              <a:rPr sz="2000" spc="-15" dirty="0">
                <a:latin typeface="Comic Sans MS"/>
                <a:cs typeface="Comic Sans MS"/>
              </a:rPr>
              <a:t>recei</a:t>
            </a:r>
            <a:r>
              <a:rPr sz="2000" spc="-10" dirty="0">
                <a:latin typeface="Comic Sans MS"/>
                <a:cs typeface="Comic Sans MS"/>
              </a:rPr>
              <a:t>ver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omic Sans MS"/>
                <a:cs typeface="Comic Sans MS"/>
              </a:rPr>
              <a:t>feed</a:t>
            </a:r>
            <a:r>
              <a:rPr sz="2000" spc="-10" dirty="0">
                <a:latin typeface="Comic Sans MS"/>
                <a:cs typeface="Comic Sans MS"/>
              </a:rPr>
              <a:t>back: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control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msgs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omic Sans MS"/>
                <a:cs typeface="Comic Sans MS"/>
              </a:rPr>
              <a:t>(ACK,NAK</a:t>
            </a:r>
            <a:r>
              <a:rPr sz="2000" spc="-10" dirty="0">
                <a:latin typeface="Comic Sans MS"/>
                <a:cs typeface="Comic Sans MS"/>
              </a:rPr>
              <a:t>)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rcv</a:t>
            </a:r>
            <a:r>
              <a:rPr sz="2000" spc="5" dirty="0">
                <a:latin typeface="Comic Sans MS"/>
                <a:cs typeface="Comic Sans MS"/>
              </a:rPr>
              <a:t>r</a:t>
            </a:r>
            <a:r>
              <a:rPr sz="2000" spc="-10" dirty="0">
                <a:latin typeface="Comic Sans MS"/>
                <a:cs typeface="Comic Sans MS"/>
              </a:rPr>
              <a:t>-</a:t>
            </a:r>
            <a:r>
              <a:rPr sz="2000" spc="-20" dirty="0">
                <a:latin typeface="Comic Sans MS"/>
                <a:cs typeface="Comic Sans MS"/>
              </a:rPr>
              <a:t>&gt;sender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07B4E0-B8BB-4804-926B-044552DBA96F}" type="datetime1">
              <a:rPr lang="en-US" smtClean="0"/>
              <a:t>8/1/2022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C85445-B2EB-477F-BE91-EE4EE8348091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5512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rdt2.0: FSM specification</a:t>
            </a:r>
            <a:endParaRPr lang="en-US" dirty="0"/>
          </a:p>
        </p:txBody>
      </p:sp>
      <p:sp>
        <p:nvSpPr>
          <p:cNvPr id="3" name="object 3"/>
          <p:cNvSpPr/>
          <p:nvPr/>
        </p:nvSpPr>
        <p:spPr>
          <a:xfrm>
            <a:off x="1866221" y="2032620"/>
            <a:ext cx="3259387" cy="13022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23080" y="2359640"/>
            <a:ext cx="79375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6830" algn="just"/>
            <a:r>
              <a:rPr sz="1600" spc="-60" dirty="0">
                <a:latin typeface="Arial"/>
                <a:cs typeface="Arial"/>
              </a:rPr>
              <a:t>W</a:t>
            </a:r>
            <a:r>
              <a:rPr sz="1600" spc="-5" dirty="0">
                <a:latin typeface="Arial"/>
                <a:cs typeface="Arial"/>
              </a:rPr>
              <a:t>ai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for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call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from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above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07818" y="1556226"/>
            <a:ext cx="329946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/>
            <a:r>
              <a:rPr sz="1600" dirty="0">
                <a:latin typeface="Arial"/>
                <a:cs typeface="Arial"/>
              </a:rPr>
              <a:t>snd</a:t>
            </a:r>
            <a:r>
              <a:rPr sz="1600" spc="-10" dirty="0">
                <a:latin typeface="Arial"/>
                <a:cs typeface="Arial"/>
              </a:rPr>
              <a:t>p</a:t>
            </a:r>
            <a:r>
              <a:rPr sz="1600" dirty="0">
                <a:latin typeface="Arial"/>
                <a:cs typeface="Arial"/>
              </a:rPr>
              <a:t>kt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=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m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ke_</a:t>
            </a:r>
            <a:r>
              <a:rPr sz="1600" spc="-10" dirty="0">
                <a:latin typeface="Arial"/>
                <a:cs typeface="Arial"/>
              </a:rPr>
              <a:t>p</a:t>
            </a:r>
            <a:r>
              <a:rPr sz="1600" dirty="0">
                <a:latin typeface="Arial"/>
                <a:cs typeface="Arial"/>
              </a:rPr>
              <a:t>kt(dat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,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checks</a:t>
            </a:r>
            <a:r>
              <a:rPr sz="1600" spc="-5" dirty="0">
                <a:latin typeface="Arial"/>
                <a:cs typeface="Arial"/>
              </a:rPr>
              <a:t>um</a:t>
            </a:r>
            <a:r>
              <a:rPr sz="1600" dirty="0">
                <a:latin typeface="Arial"/>
                <a:cs typeface="Arial"/>
              </a:rPr>
              <a:t>)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ud</a:t>
            </a:r>
            <a:r>
              <a:rPr sz="1600" dirty="0">
                <a:latin typeface="Arial"/>
                <a:cs typeface="Arial"/>
              </a:rPr>
              <a:t>t_se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d(snd</a:t>
            </a:r>
            <a:r>
              <a:rPr sz="1600" spc="-10" dirty="0">
                <a:latin typeface="Arial"/>
                <a:cs typeface="Arial"/>
              </a:rPr>
              <a:t>p</a:t>
            </a:r>
            <a:r>
              <a:rPr sz="1600" dirty="0">
                <a:latin typeface="Arial"/>
                <a:cs typeface="Arial"/>
              </a:rPr>
              <a:t>kt)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33664" y="1535186"/>
            <a:ext cx="991235" cy="0"/>
          </a:xfrm>
          <a:custGeom>
            <a:avLst/>
            <a:gdLst/>
            <a:ahLst/>
            <a:cxnLst/>
            <a:rect l="l" t="t" r="r" b="b"/>
            <a:pathLst>
              <a:path w="991235">
                <a:moveTo>
                  <a:pt x="0" y="0"/>
                </a:moveTo>
                <a:lnTo>
                  <a:pt x="990657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900928" y="4847572"/>
            <a:ext cx="1790700" cy="12824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marR="5080" indent="-171450"/>
            <a:r>
              <a:rPr sz="1600" dirty="0">
                <a:latin typeface="Arial"/>
                <a:cs typeface="Arial"/>
              </a:rPr>
              <a:t>rdt</a:t>
            </a:r>
            <a:r>
              <a:rPr sz="1600" spc="-10" dirty="0">
                <a:latin typeface="Arial"/>
                <a:cs typeface="Arial"/>
              </a:rPr>
              <a:t>_</a:t>
            </a:r>
            <a:r>
              <a:rPr sz="1600" dirty="0">
                <a:latin typeface="Arial"/>
                <a:cs typeface="Arial"/>
              </a:rPr>
              <a:t>rcv(rcv</a:t>
            </a:r>
            <a:r>
              <a:rPr sz="1600" spc="-5" dirty="0">
                <a:latin typeface="Arial"/>
                <a:cs typeface="Arial"/>
              </a:rPr>
              <a:t>pkt</a:t>
            </a:r>
            <a:r>
              <a:rPr sz="1600" dirty="0">
                <a:latin typeface="Arial"/>
                <a:cs typeface="Arial"/>
              </a:rPr>
              <a:t>)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&amp;&amp;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no</a:t>
            </a:r>
            <a:r>
              <a:rPr sz="1600" dirty="0">
                <a:latin typeface="Arial"/>
                <a:cs typeface="Arial"/>
              </a:rPr>
              <a:t>tcorru</a:t>
            </a:r>
            <a:r>
              <a:rPr sz="1600" spc="-10" dirty="0">
                <a:latin typeface="Arial"/>
                <a:cs typeface="Arial"/>
              </a:rPr>
              <a:t>p</a:t>
            </a:r>
            <a:r>
              <a:rPr sz="1600" dirty="0">
                <a:latin typeface="Arial"/>
                <a:cs typeface="Arial"/>
              </a:rPr>
              <a:t>t(rcv</a:t>
            </a:r>
            <a:r>
              <a:rPr sz="1600" spc="-5" dirty="0">
                <a:latin typeface="Arial"/>
                <a:cs typeface="Arial"/>
              </a:rPr>
              <a:t>pkt)</a:t>
            </a:r>
            <a:endParaRPr sz="1600">
              <a:latin typeface="Arial"/>
              <a:cs typeface="Arial"/>
            </a:endParaRPr>
          </a:p>
          <a:p>
            <a:pPr marL="34290" marR="8255">
              <a:spcBef>
                <a:spcPts val="365"/>
              </a:spcBef>
            </a:pPr>
            <a:r>
              <a:rPr sz="1600" spc="-5" dirty="0">
                <a:latin typeface="Arial"/>
                <a:cs typeface="Arial"/>
              </a:rPr>
              <a:t>extract(rc</a:t>
            </a:r>
            <a:r>
              <a:rPr sz="1600" spc="5" dirty="0">
                <a:latin typeface="Arial"/>
                <a:cs typeface="Arial"/>
              </a:rPr>
              <a:t>v</a:t>
            </a:r>
            <a:r>
              <a:rPr sz="1600" spc="-5" dirty="0">
                <a:latin typeface="Arial"/>
                <a:cs typeface="Arial"/>
              </a:rPr>
              <a:t>pkt,dat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)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deliver_da</a:t>
            </a:r>
            <a:r>
              <a:rPr sz="1600" dirty="0">
                <a:latin typeface="Arial"/>
                <a:cs typeface="Arial"/>
              </a:rPr>
              <a:t>ta(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spc="-5" dirty="0">
                <a:latin typeface="Arial"/>
                <a:cs typeface="Arial"/>
              </a:rPr>
              <a:t>at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)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ud</a:t>
            </a:r>
            <a:r>
              <a:rPr sz="1600" dirty="0">
                <a:latin typeface="Arial"/>
                <a:cs typeface="Arial"/>
              </a:rPr>
              <a:t>t_se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d(ACK)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943851" y="5370576"/>
            <a:ext cx="1489075" cy="0"/>
          </a:xfrm>
          <a:custGeom>
            <a:avLst/>
            <a:gdLst/>
            <a:ahLst/>
            <a:cxnLst/>
            <a:rect l="l" t="t" r="r" b="b"/>
            <a:pathLst>
              <a:path w="1489075">
                <a:moveTo>
                  <a:pt x="0" y="0"/>
                </a:moveTo>
                <a:lnTo>
                  <a:pt x="1489069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674363" y="3557506"/>
            <a:ext cx="295275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600" dirty="0">
                <a:latin typeface="Arial"/>
                <a:cs typeface="Arial"/>
              </a:rPr>
              <a:t>rdt</a:t>
            </a:r>
            <a:r>
              <a:rPr sz="1600" spc="-10" dirty="0">
                <a:latin typeface="Arial"/>
                <a:cs typeface="Arial"/>
              </a:rPr>
              <a:t>_</a:t>
            </a:r>
            <a:r>
              <a:rPr sz="1600" dirty="0">
                <a:latin typeface="Arial"/>
                <a:cs typeface="Arial"/>
              </a:rPr>
              <a:t>rcv(rcv</a:t>
            </a:r>
            <a:r>
              <a:rPr sz="1600" spc="-5" dirty="0">
                <a:latin typeface="Arial"/>
                <a:cs typeface="Arial"/>
              </a:rPr>
              <a:t>pkt</a:t>
            </a:r>
            <a:r>
              <a:rPr sz="1600" dirty="0">
                <a:latin typeface="Arial"/>
                <a:cs typeface="Arial"/>
              </a:rPr>
              <a:t>)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&amp;&amp;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isA</a:t>
            </a:r>
            <a:r>
              <a:rPr sz="1600" spc="-10" dirty="0">
                <a:latin typeface="Arial"/>
                <a:cs typeface="Arial"/>
              </a:rPr>
              <a:t>CK</a:t>
            </a:r>
            <a:r>
              <a:rPr sz="1600" dirty="0">
                <a:latin typeface="Arial"/>
                <a:cs typeface="Arial"/>
              </a:rPr>
              <a:t>(rcv</a:t>
            </a:r>
            <a:r>
              <a:rPr sz="1600" spc="-5" dirty="0">
                <a:latin typeface="Arial"/>
                <a:cs typeface="Arial"/>
              </a:rPr>
              <a:t>p</a:t>
            </a:r>
            <a:r>
              <a:rPr sz="1600" spc="-10" dirty="0">
                <a:latin typeface="Arial"/>
                <a:cs typeface="Arial"/>
              </a:rPr>
              <a:t>k</a:t>
            </a:r>
            <a:r>
              <a:rPr sz="1600" dirty="0">
                <a:latin typeface="Arial"/>
                <a:cs typeface="Arial"/>
              </a:rPr>
              <a:t>t)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97160" y="3816346"/>
            <a:ext cx="991235" cy="0"/>
          </a:xfrm>
          <a:custGeom>
            <a:avLst/>
            <a:gdLst/>
            <a:ahLst/>
            <a:cxnLst/>
            <a:rect l="l" t="t" r="r" b="b"/>
            <a:pathLst>
              <a:path w="991235">
                <a:moveTo>
                  <a:pt x="0" y="0"/>
                </a:moveTo>
                <a:lnTo>
                  <a:pt x="990670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165347" y="2665252"/>
            <a:ext cx="159512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600" spc="-5" dirty="0">
                <a:latin typeface="Arial"/>
                <a:cs typeface="Arial"/>
              </a:rPr>
              <a:t>u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-10" dirty="0">
                <a:latin typeface="Arial"/>
                <a:cs typeface="Arial"/>
              </a:rPr>
              <a:t>_</a:t>
            </a:r>
            <a:r>
              <a:rPr sz="1600" dirty="0">
                <a:latin typeface="Arial"/>
                <a:cs typeface="Arial"/>
              </a:rPr>
              <a:t>se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d(s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d</a:t>
            </a:r>
            <a:r>
              <a:rPr sz="1600" spc="-10" dirty="0">
                <a:latin typeface="Arial"/>
                <a:cs typeface="Arial"/>
              </a:rPr>
              <a:t>p</a:t>
            </a:r>
            <a:r>
              <a:rPr sz="1600" dirty="0">
                <a:latin typeface="Arial"/>
                <a:cs typeface="Arial"/>
              </a:rPr>
              <a:t>kt)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39959" y="1991337"/>
            <a:ext cx="165481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marR="5080" indent="-171450"/>
            <a:r>
              <a:rPr sz="1600" dirty="0">
                <a:latin typeface="Arial"/>
                <a:cs typeface="Arial"/>
              </a:rPr>
              <a:t>rdt</a:t>
            </a:r>
            <a:r>
              <a:rPr sz="1600" spc="-10" dirty="0">
                <a:latin typeface="Arial"/>
                <a:cs typeface="Arial"/>
              </a:rPr>
              <a:t>_</a:t>
            </a:r>
            <a:r>
              <a:rPr sz="1600" dirty="0">
                <a:latin typeface="Arial"/>
                <a:cs typeface="Arial"/>
              </a:rPr>
              <a:t>rcv(rcv</a:t>
            </a:r>
            <a:r>
              <a:rPr sz="1600" spc="-5" dirty="0">
                <a:latin typeface="Arial"/>
                <a:cs typeface="Arial"/>
              </a:rPr>
              <a:t>pkt</a:t>
            </a:r>
            <a:r>
              <a:rPr sz="1600" dirty="0">
                <a:latin typeface="Arial"/>
                <a:cs typeface="Arial"/>
              </a:rPr>
              <a:t>)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&amp;&amp;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isNAK(rcvp</a:t>
            </a:r>
            <a:r>
              <a:rPr sz="1600" dirty="0">
                <a:latin typeface="Arial"/>
                <a:cs typeface="Arial"/>
              </a:rPr>
              <a:t>kt)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180076" y="2600309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0" y="0"/>
                </a:moveTo>
                <a:lnTo>
                  <a:pt x="990599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177027" y="3019280"/>
            <a:ext cx="141478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600" spc="-5" dirty="0">
                <a:latin typeface="Arial"/>
                <a:cs typeface="Arial"/>
              </a:rPr>
              <a:t>ud</a:t>
            </a:r>
            <a:r>
              <a:rPr sz="1600" dirty="0">
                <a:latin typeface="Arial"/>
                <a:cs typeface="Arial"/>
              </a:rPr>
              <a:t>t_se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d(NAK)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181853" y="2418323"/>
            <a:ext cx="1654810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20"/>
              </a:lnSpc>
            </a:pPr>
            <a:r>
              <a:rPr sz="1600" dirty="0">
                <a:latin typeface="Arial"/>
                <a:cs typeface="Arial"/>
              </a:rPr>
              <a:t>rdt</a:t>
            </a:r>
            <a:r>
              <a:rPr sz="1600" spc="-10" dirty="0">
                <a:latin typeface="Arial"/>
                <a:cs typeface="Arial"/>
              </a:rPr>
              <a:t>_</a:t>
            </a:r>
            <a:r>
              <a:rPr sz="1600" dirty="0">
                <a:latin typeface="Arial"/>
                <a:cs typeface="Arial"/>
              </a:rPr>
              <a:t>rcv(rcv</a:t>
            </a:r>
            <a:r>
              <a:rPr sz="1600" spc="-5" dirty="0">
                <a:latin typeface="Arial"/>
                <a:cs typeface="Arial"/>
              </a:rPr>
              <a:t>pkt</a:t>
            </a:r>
            <a:r>
              <a:rPr sz="1600" dirty="0">
                <a:latin typeface="Arial"/>
                <a:cs typeface="Arial"/>
              </a:rPr>
              <a:t>)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&amp;&amp;</a:t>
            </a:r>
            <a:endParaRPr sz="1600">
              <a:latin typeface="Arial"/>
              <a:cs typeface="Arial"/>
            </a:endParaRPr>
          </a:p>
          <a:p>
            <a:pPr marR="81280" algn="ctr">
              <a:lnSpc>
                <a:spcPts val="1920"/>
              </a:lnSpc>
            </a:pPr>
            <a:r>
              <a:rPr sz="1600" dirty="0">
                <a:latin typeface="Arial"/>
                <a:cs typeface="Arial"/>
              </a:rPr>
              <a:t>corr</a:t>
            </a:r>
            <a:r>
              <a:rPr sz="1600" spc="-10" dirty="0">
                <a:latin typeface="Arial"/>
                <a:cs typeface="Arial"/>
              </a:rPr>
              <a:t>u</a:t>
            </a:r>
            <a:r>
              <a:rPr sz="1600" spc="-5" dirty="0">
                <a:latin typeface="Arial"/>
                <a:cs typeface="Arial"/>
              </a:rPr>
              <a:t>p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(rcvpkt)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197839" y="2955919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0" y="0"/>
                </a:moveTo>
                <a:lnTo>
                  <a:pt x="990599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994914" y="2362942"/>
            <a:ext cx="718185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 marR="5080" indent="-19050" algn="just"/>
            <a:r>
              <a:rPr sz="1600" spc="-65" dirty="0">
                <a:latin typeface="Arial"/>
                <a:cs typeface="Arial"/>
              </a:rPr>
              <a:t>W</a:t>
            </a:r>
            <a:r>
              <a:rPr sz="1600" spc="-5" dirty="0">
                <a:latin typeface="Arial"/>
                <a:cs typeface="Arial"/>
              </a:rPr>
              <a:t>ai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for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ACK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or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NAK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851129" y="3484870"/>
            <a:ext cx="440690" cy="257175"/>
          </a:xfrm>
          <a:custGeom>
            <a:avLst/>
            <a:gdLst/>
            <a:ahLst/>
            <a:cxnLst/>
            <a:rect l="l" t="t" r="r" b="b"/>
            <a:pathLst>
              <a:path w="440690" h="257175">
                <a:moveTo>
                  <a:pt x="13990" y="0"/>
                </a:moveTo>
                <a:lnTo>
                  <a:pt x="0" y="24780"/>
                </a:lnTo>
                <a:lnTo>
                  <a:pt x="99578" y="81046"/>
                </a:lnTo>
                <a:lnTo>
                  <a:pt x="113537" y="56144"/>
                </a:lnTo>
                <a:lnTo>
                  <a:pt x="13990" y="0"/>
                </a:lnTo>
                <a:close/>
              </a:path>
              <a:path w="440690" h="257175">
                <a:moveTo>
                  <a:pt x="188213" y="98176"/>
                </a:moveTo>
                <a:lnTo>
                  <a:pt x="174254" y="123078"/>
                </a:lnTo>
                <a:lnTo>
                  <a:pt x="273710" y="179191"/>
                </a:lnTo>
                <a:lnTo>
                  <a:pt x="287792" y="154442"/>
                </a:lnTo>
                <a:lnTo>
                  <a:pt x="188213" y="98176"/>
                </a:lnTo>
                <a:close/>
              </a:path>
              <a:path w="440690" h="257175">
                <a:moveTo>
                  <a:pt x="358708" y="227209"/>
                </a:moveTo>
                <a:lnTo>
                  <a:pt x="344698" y="252100"/>
                </a:lnTo>
                <a:lnTo>
                  <a:pt x="440314" y="256793"/>
                </a:lnTo>
                <a:lnTo>
                  <a:pt x="425066" y="234208"/>
                </a:lnTo>
                <a:lnTo>
                  <a:pt x="371093" y="234208"/>
                </a:lnTo>
                <a:lnTo>
                  <a:pt x="358708" y="227209"/>
                </a:lnTo>
                <a:close/>
              </a:path>
              <a:path w="440690" h="257175">
                <a:moveTo>
                  <a:pt x="372743" y="202273"/>
                </a:moveTo>
                <a:lnTo>
                  <a:pt x="358708" y="227209"/>
                </a:lnTo>
                <a:lnTo>
                  <a:pt x="371093" y="234208"/>
                </a:lnTo>
                <a:lnTo>
                  <a:pt x="385206" y="209306"/>
                </a:lnTo>
                <a:lnTo>
                  <a:pt x="372743" y="202273"/>
                </a:lnTo>
                <a:close/>
              </a:path>
              <a:path w="440690" h="257175">
                <a:moveTo>
                  <a:pt x="386730" y="177424"/>
                </a:moveTo>
                <a:lnTo>
                  <a:pt x="372743" y="202273"/>
                </a:lnTo>
                <a:lnTo>
                  <a:pt x="385206" y="209306"/>
                </a:lnTo>
                <a:lnTo>
                  <a:pt x="371093" y="234208"/>
                </a:lnTo>
                <a:lnTo>
                  <a:pt x="425066" y="234208"/>
                </a:lnTo>
                <a:lnTo>
                  <a:pt x="386730" y="177424"/>
                </a:lnTo>
                <a:close/>
              </a:path>
              <a:path w="440690" h="257175">
                <a:moveTo>
                  <a:pt x="362468" y="196474"/>
                </a:moveTo>
                <a:lnTo>
                  <a:pt x="348386" y="221376"/>
                </a:lnTo>
                <a:lnTo>
                  <a:pt x="358708" y="227209"/>
                </a:lnTo>
                <a:lnTo>
                  <a:pt x="372743" y="202273"/>
                </a:lnTo>
                <a:lnTo>
                  <a:pt x="362468" y="1964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437107" y="3266054"/>
            <a:ext cx="707390" cy="351790"/>
          </a:xfrm>
          <a:custGeom>
            <a:avLst/>
            <a:gdLst/>
            <a:ahLst/>
            <a:cxnLst/>
            <a:rect l="l" t="t" r="r" b="b"/>
            <a:pathLst>
              <a:path w="707390" h="351789">
                <a:moveTo>
                  <a:pt x="631332" y="257799"/>
                </a:moveTo>
                <a:lnTo>
                  <a:pt x="611398" y="351525"/>
                </a:lnTo>
                <a:lnTo>
                  <a:pt x="698388" y="311139"/>
                </a:lnTo>
                <a:lnTo>
                  <a:pt x="689613" y="304159"/>
                </a:lnTo>
                <a:lnTo>
                  <a:pt x="667511" y="304159"/>
                </a:lnTo>
                <a:lnTo>
                  <a:pt x="644408" y="287152"/>
                </a:lnTo>
                <a:lnTo>
                  <a:pt x="653254" y="275237"/>
                </a:lnTo>
                <a:lnTo>
                  <a:pt x="631332" y="257799"/>
                </a:lnTo>
                <a:close/>
              </a:path>
              <a:path w="707390" h="351789">
                <a:moveTo>
                  <a:pt x="332231" y="0"/>
                </a:moveTo>
                <a:lnTo>
                  <a:pt x="289316" y="1402"/>
                </a:lnTo>
                <a:lnTo>
                  <a:pt x="247162" y="5212"/>
                </a:lnTo>
                <a:lnTo>
                  <a:pt x="206380" y="11826"/>
                </a:lnTo>
                <a:lnTo>
                  <a:pt x="167639" y="21092"/>
                </a:lnTo>
                <a:lnTo>
                  <a:pt x="131338" y="33009"/>
                </a:lnTo>
                <a:lnTo>
                  <a:pt x="82692" y="56387"/>
                </a:lnTo>
                <a:lnTo>
                  <a:pt x="42946" y="86746"/>
                </a:lnTo>
                <a:lnTo>
                  <a:pt x="14477" y="124724"/>
                </a:lnTo>
                <a:lnTo>
                  <a:pt x="761" y="169804"/>
                </a:lnTo>
                <a:lnTo>
                  <a:pt x="0" y="186171"/>
                </a:lnTo>
                <a:lnTo>
                  <a:pt x="1036" y="203210"/>
                </a:lnTo>
                <a:lnTo>
                  <a:pt x="16276" y="257434"/>
                </a:lnTo>
                <a:lnTo>
                  <a:pt x="36850" y="296417"/>
                </a:lnTo>
                <a:lnTo>
                  <a:pt x="49926" y="315986"/>
                </a:lnTo>
                <a:lnTo>
                  <a:pt x="73670" y="300227"/>
                </a:lnTo>
                <a:lnTo>
                  <a:pt x="60594" y="280537"/>
                </a:lnTo>
                <a:lnTo>
                  <a:pt x="50291" y="262371"/>
                </a:lnTo>
                <a:lnTo>
                  <a:pt x="31638" y="213238"/>
                </a:lnTo>
                <a:lnTo>
                  <a:pt x="28468" y="184647"/>
                </a:lnTo>
                <a:lnTo>
                  <a:pt x="29352" y="171449"/>
                </a:lnTo>
                <a:lnTo>
                  <a:pt x="47000" y="125973"/>
                </a:lnTo>
                <a:lnTo>
                  <a:pt x="74066" y="97017"/>
                </a:lnTo>
                <a:lnTo>
                  <a:pt x="111892" y="72786"/>
                </a:lnTo>
                <a:lnTo>
                  <a:pt x="158648" y="53583"/>
                </a:lnTo>
                <a:lnTo>
                  <a:pt x="212597" y="39745"/>
                </a:lnTo>
                <a:lnTo>
                  <a:pt x="251338" y="33527"/>
                </a:lnTo>
                <a:lnTo>
                  <a:pt x="291602" y="29839"/>
                </a:lnTo>
                <a:lnTo>
                  <a:pt x="332872" y="28590"/>
                </a:lnTo>
                <a:lnTo>
                  <a:pt x="533740" y="28590"/>
                </a:lnTo>
                <a:lnTo>
                  <a:pt x="520842" y="24627"/>
                </a:lnTo>
                <a:lnTo>
                  <a:pt x="481096" y="14874"/>
                </a:lnTo>
                <a:lnTo>
                  <a:pt x="439673" y="7376"/>
                </a:lnTo>
                <a:lnTo>
                  <a:pt x="397154" y="2529"/>
                </a:lnTo>
                <a:lnTo>
                  <a:pt x="353964" y="121"/>
                </a:lnTo>
                <a:lnTo>
                  <a:pt x="332231" y="0"/>
                </a:lnTo>
                <a:close/>
              </a:path>
              <a:path w="707390" h="351789">
                <a:moveTo>
                  <a:pt x="653254" y="275237"/>
                </a:moveTo>
                <a:lnTo>
                  <a:pt x="644408" y="287152"/>
                </a:lnTo>
                <a:lnTo>
                  <a:pt x="667511" y="304159"/>
                </a:lnTo>
                <a:lnTo>
                  <a:pt x="675678" y="293075"/>
                </a:lnTo>
                <a:lnTo>
                  <a:pt x="653254" y="275237"/>
                </a:lnTo>
                <a:close/>
              </a:path>
              <a:path w="707390" h="351789">
                <a:moveTo>
                  <a:pt x="675678" y="293075"/>
                </a:moveTo>
                <a:lnTo>
                  <a:pt x="667511" y="304159"/>
                </a:lnTo>
                <a:lnTo>
                  <a:pt x="689613" y="304159"/>
                </a:lnTo>
                <a:lnTo>
                  <a:pt x="675678" y="293075"/>
                </a:lnTo>
                <a:close/>
              </a:path>
              <a:path w="707390" h="351789">
                <a:moveTo>
                  <a:pt x="656309" y="271123"/>
                </a:moveTo>
                <a:lnTo>
                  <a:pt x="653254" y="275237"/>
                </a:lnTo>
                <a:lnTo>
                  <a:pt x="675678" y="293075"/>
                </a:lnTo>
                <a:lnTo>
                  <a:pt x="680222" y="286908"/>
                </a:lnTo>
                <a:lnTo>
                  <a:pt x="680618" y="286268"/>
                </a:lnTo>
                <a:lnTo>
                  <a:pt x="680984" y="285628"/>
                </a:lnTo>
                <a:lnTo>
                  <a:pt x="681380" y="284987"/>
                </a:lnTo>
                <a:lnTo>
                  <a:pt x="688112" y="271790"/>
                </a:lnTo>
                <a:lnTo>
                  <a:pt x="655960" y="271790"/>
                </a:lnTo>
                <a:lnTo>
                  <a:pt x="656309" y="271123"/>
                </a:lnTo>
                <a:close/>
              </a:path>
              <a:path w="707390" h="351789">
                <a:moveTo>
                  <a:pt x="657240" y="269869"/>
                </a:moveTo>
                <a:lnTo>
                  <a:pt x="656309" y="271123"/>
                </a:lnTo>
                <a:lnTo>
                  <a:pt x="655960" y="271790"/>
                </a:lnTo>
                <a:lnTo>
                  <a:pt x="657240" y="269869"/>
                </a:lnTo>
                <a:close/>
              </a:path>
              <a:path w="707390" h="351789">
                <a:moveTo>
                  <a:pt x="689091" y="269869"/>
                </a:moveTo>
                <a:lnTo>
                  <a:pt x="657240" y="269869"/>
                </a:lnTo>
                <a:lnTo>
                  <a:pt x="655960" y="271790"/>
                </a:lnTo>
                <a:lnTo>
                  <a:pt x="688112" y="271790"/>
                </a:lnTo>
                <a:lnTo>
                  <a:pt x="689091" y="269869"/>
                </a:lnTo>
                <a:close/>
              </a:path>
              <a:path w="707390" h="351789">
                <a:moveTo>
                  <a:pt x="533740" y="28590"/>
                </a:moveTo>
                <a:lnTo>
                  <a:pt x="332872" y="28590"/>
                </a:lnTo>
                <a:lnTo>
                  <a:pt x="353720" y="28712"/>
                </a:lnTo>
                <a:lnTo>
                  <a:pt x="374416" y="29596"/>
                </a:lnTo>
                <a:lnTo>
                  <a:pt x="415686" y="33162"/>
                </a:lnTo>
                <a:lnTo>
                  <a:pt x="455950" y="38983"/>
                </a:lnTo>
                <a:lnTo>
                  <a:pt x="494812" y="47365"/>
                </a:lnTo>
                <a:lnTo>
                  <a:pt x="531510" y="57790"/>
                </a:lnTo>
                <a:lnTo>
                  <a:pt x="581162" y="77845"/>
                </a:lnTo>
                <a:lnTo>
                  <a:pt x="622310" y="102504"/>
                </a:lnTo>
                <a:lnTo>
                  <a:pt x="653186" y="131307"/>
                </a:lnTo>
                <a:lnTo>
                  <a:pt x="675650" y="175259"/>
                </a:lnTo>
                <a:lnTo>
                  <a:pt x="678332" y="199765"/>
                </a:lnTo>
                <a:lnTo>
                  <a:pt x="677417" y="212841"/>
                </a:lnTo>
                <a:lnTo>
                  <a:pt x="674888" y="226557"/>
                </a:lnTo>
                <a:lnTo>
                  <a:pt x="670438" y="240913"/>
                </a:lnTo>
                <a:lnTo>
                  <a:pt x="664220" y="256031"/>
                </a:lnTo>
                <a:lnTo>
                  <a:pt x="656309" y="271123"/>
                </a:lnTo>
                <a:lnTo>
                  <a:pt x="657240" y="269869"/>
                </a:lnTo>
                <a:lnTo>
                  <a:pt x="689091" y="269869"/>
                </a:lnTo>
                <a:lnTo>
                  <a:pt x="690646" y="266821"/>
                </a:lnTo>
                <a:lnTo>
                  <a:pt x="697870" y="249173"/>
                </a:lnTo>
                <a:lnTo>
                  <a:pt x="702960" y="231647"/>
                </a:lnTo>
                <a:lnTo>
                  <a:pt x="705886" y="214762"/>
                </a:lnTo>
                <a:lnTo>
                  <a:pt x="706892" y="198119"/>
                </a:lnTo>
                <a:lnTo>
                  <a:pt x="705886" y="182117"/>
                </a:lnTo>
                <a:lnTo>
                  <a:pt x="691774" y="137921"/>
                </a:lnTo>
                <a:lnTo>
                  <a:pt x="663580" y="100340"/>
                </a:lnTo>
                <a:lnTo>
                  <a:pt x="624352" y="69220"/>
                </a:lnTo>
                <a:lnTo>
                  <a:pt x="576071" y="44195"/>
                </a:lnTo>
                <a:lnTo>
                  <a:pt x="539892" y="30479"/>
                </a:lnTo>
                <a:lnTo>
                  <a:pt x="533740" y="285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288396" y="3568690"/>
            <a:ext cx="986155" cy="962025"/>
          </a:xfrm>
          <a:custGeom>
            <a:avLst/>
            <a:gdLst/>
            <a:ahLst/>
            <a:cxnLst/>
            <a:rect l="l" t="t" r="r" b="b"/>
            <a:pathLst>
              <a:path w="986154" h="962025">
                <a:moveTo>
                  <a:pt x="492892" y="0"/>
                </a:moveTo>
                <a:lnTo>
                  <a:pt x="452458" y="1594"/>
                </a:lnTo>
                <a:lnTo>
                  <a:pt x="412927" y="6296"/>
                </a:lnTo>
                <a:lnTo>
                  <a:pt x="374424" y="13982"/>
                </a:lnTo>
                <a:lnTo>
                  <a:pt x="337076" y="24527"/>
                </a:lnTo>
                <a:lnTo>
                  <a:pt x="301010" y="37807"/>
                </a:lnTo>
                <a:lnTo>
                  <a:pt x="266352" y="53700"/>
                </a:lnTo>
                <a:lnTo>
                  <a:pt x="201770" y="92825"/>
                </a:lnTo>
                <a:lnTo>
                  <a:pt x="144341" y="140912"/>
                </a:lnTo>
                <a:lnTo>
                  <a:pt x="95081" y="196969"/>
                </a:lnTo>
                <a:lnTo>
                  <a:pt x="55004" y="260006"/>
                </a:lnTo>
                <a:lnTo>
                  <a:pt x="25122" y="329032"/>
                </a:lnTo>
                <a:lnTo>
                  <a:pt x="6449" y="403057"/>
                </a:lnTo>
                <a:lnTo>
                  <a:pt x="1633" y="441634"/>
                </a:lnTo>
                <a:lnTo>
                  <a:pt x="0" y="481090"/>
                </a:lnTo>
                <a:lnTo>
                  <a:pt x="1633" y="520526"/>
                </a:lnTo>
                <a:lnTo>
                  <a:pt x="6449" y="559086"/>
                </a:lnTo>
                <a:lnTo>
                  <a:pt x="14321" y="596646"/>
                </a:lnTo>
                <a:lnTo>
                  <a:pt x="38725" y="668269"/>
                </a:lnTo>
                <a:lnTo>
                  <a:pt x="73831" y="734403"/>
                </a:lnTo>
                <a:lnTo>
                  <a:pt x="118627" y="794057"/>
                </a:lnTo>
                <a:lnTo>
                  <a:pt x="172098" y="846240"/>
                </a:lnTo>
                <a:lnTo>
                  <a:pt x="233230" y="889960"/>
                </a:lnTo>
                <a:lnTo>
                  <a:pt x="301010" y="924228"/>
                </a:lnTo>
                <a:lnTo>
                  <a:pt x="337076" y="937506"/>
                </a:lnTo>
                <a:lnTo>
                  <a:pt x="374424" y="948050"/>
                </a:lnTo>
                <a:lnTo>
                  <a:pt x="412927" y="955734"/>
                </a:lnTo>
                <a:lnTo>
                  <a:pt x="452458" y="960436"/>
                </a:lnTo>
                <a:lnTo>
                  <a:pt x="492892" y="962031"/>
                </a:lnTo>
                <a:lnTo>
                  <a:pt x="533308" y="960436"/>
                </a:lnTo>
                <a:lnTo>
                  <a:pt x="572826" y="955734"/>
                </a:lnTo>
                <a:lnTo>
                  <a:pt x="611319" y="948050"/>
                </a:lnTo>
                <a:lnTo>
                  <a:pt x="648660" y="937506"/>
                </a:lnTo>
                <a:lnTo>
                  <a:pt x="684722" y="924228"/>
                </a:lnTo>
                <a:lnTo>
                  <a:pt x="719377" y="908338"/>
                </a:lnTo>
                <a:lnTo>
                  <a:pt x="783961" y="869220"/>
                </a:lnTo>
                <a:lnTo>
                  <a:pt x="841396" y="821144"/>
                </a:lnTo>
                <a:lnTo>
                  <a:pt x="890667" y="765102"/>
                </a:lnTo>
                <a:lnTo>
                  <a:pt x="930756" y="702084"/>
                </a:lnTo>
                <a:lnTo>
                  <a:pt x="960650" y="633081"/>
                </a:lnTo>
                <a:lnTo>
                  <a:pt x="979331" y="559086"/>
                </a:lnTo>
                <a:lnTo>
                  <a:pt x="984149" y="520526"/>
                </a:lnTo>
                <a:lnTo>
                  <a:pt x="985784" y="481090"/>
                </a:lnTo>
                <a:lnTo>
                  <a:pt x="984149" y="441634"/>
                </a:lnTo>
                <a:lnTo>
                  <a:pt x="979331" y="403057"/>
                </a:lnTo>
                <a:lnTo>
                  <a:pt x="971455" y="365482"/>
                </a:lnTo>
                <a:lnTo>
                  <a:pt x="947041" y="293832"/>
                </a:lnTo>
                <a:lnTo>
                  <a:pt x="911923" y="227677"/>
                </a:lnTo>
                <a:lnTo>
                  <a:pt x="867115" y="168006"/>
                </a:lnTo>
                <a:lnTo>
                  <a:pt x="813636" y="115810"/>
                </a:lnTo>
                <a:lnTo>
                  <a:pt x="752499" y="72080"/>
                </a:lnTo>
                <a:lnTo>
                  <a:pt x="684722" y="37807"/>
                </a:lnTo>
                <a:lnTo>
                  <a:pt x="648660" y="24527"/>
                </a:lnTo>
                <a:lnTo>
                  <a:pt x="611319" y="13982"/>
                </a:lnTo>
                <a:lnTo>
                  <a:pt x="572826" y="6296"/>
                </a:lnTo>
                <a:lnTo>
                  <a:pt x="533308" y="1594"/>
                </a:lnTo>
                <a:lnTo>
                  <a:pt x="4928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288396" y="3568690"/>
            <a:ext cx="986155" cy="962025"/>
          </a:xfrm>
          <a:custGeom>
            <a:avLst/>
            <a:gdLst/>
            <a:ahLst/>
            <a:cxnLst/>
            <a:rect l="l" t="t" r="r" b="b"/>
            <a:pathLst>
              <a:path w="986154" h="962025">
                <a:moveTo>
                  <a:pt x="0" y="481090"/>
                </a:moveTo>
                <a:lnTo>
                  <a:pt x="1633" y="441634"/>
                </a:lnTo>
                <a:lnTo>
                  <a:pt x="6449" y="403057"/>
                </a:lnTo>
                <a:lnTo>
                  <a:pt x="14321" y="365482"/>
                </a:lnTo>
                <a:lnTo>
                  <a:pt x="38725" y="293832"/>
                </a:lnTo>
                <a:lnTo>
                  <a:pt x="73831" y="227677"/>
                </a:lnTo>
                <a:lnTo>
                  <a:pt x="118627" y="168006"/>
                </a:lnTo>
                <a:lnTo>
                  <a:pt x="172098" y="115810"/>
                </a:lnTo>
                <a:lnTo>
                  <a:pt x="233230" y="72080"/>
                </a:lnTo>
                <a:lnTo>
                  <a:pt x="301010" y="37807"/>
                </a:lnTo>
                <a:lnTo>
                  <a:pt x="337076" y="24527"/>
                </a:lnTo>
                <a:lnTo>
                  <a:pt x="374424" y="13982"/>
                </a:lnTo>
                <a:lnTo>
                  <a:pt x="412927" y="6296"/>
                </a:lnTo>
                <a:lnTo>
                  <a:pt x="452458" y="1594"/>
                </a:lnTo>
                <a:lnTo>
                  <a:pt x="492892" y="0"/>
                </a:lnTo>
                <a:lnTo>
                  <a:pt x="533308" y="1594"/>
                </a:lnTo>
                <a:lnTo>
                  <a:pt x="572826" y="6296"/>
                </a:lnTo>
                <a:lnTo>
                  <a:pt x="611319" y="13982"/>
                </a:lnTo>
                <a:lnTo>
                  <a:pt x="648660" y="24527"/>
                </a:lnTo>
                <a:lnTo>
                  <a:pt x="684722" y="37807"/>
                </a:lnTo>
                <a:lnTo>
                  <a:pt x="719377" y="53700"/>
                </a:lnTo>
                <a:lnTo>
                  <a:pt x="783961" y="92825"/>
                </a:lnTo>
                <a:lnTo>
                  <a:pt x="841396" y="140912"/>
                </a:lnTo>
                <a:lnTo>
                  <a:pt x="890667" y="196969"/>
                </a:lnTo>
                <a:lnTo>
                  <a:pt x="930756" y="260006"/>
                </a:lnTo>
                <a:lnTo>
                  <a:pt x="960650" y="329032"/>
                </a:lnTo>
                <a:lnTo>
                  <a:pt x="979331" y="403057"/>
                </a:lnTo>
                <a:lnTo>
                  <a:pt x="984149" y="441634"/>
                </a:lnTo>
                <a:lnTo>
                  <a:pt x="985784" y="481090"/>
                </a:lnTo>
                <a:lnTo>
                  <a:pt x="984149" y="520526"/>
                </a:lnTo>
                <a:lnTo>
                  <a:pt x="979331" y="559086"/>
                </a:lnTo>
                <a:lnTo>
                  <a:pt x="971455" y="596646"/>
                </a:lnTo>
                <a:lnTo>
                  <a:pt x="947041" y="668269"/>
                </a:lnTo>
                <a:lnTo>
                  <a:pt x="911923" y="734403"/>
                </a:lnTo>
                <a:lnTo>
                  <a:pt x="867115" y="794057"/>
                </a:lnTo>
                <a:lnTo>
                  <a:pt x="813636" y="846240"/>
                </a:lnTo>
                <a:lnTo>
                  <a:pt x="752499" y="889960"/>
                </a:lnTo>
                <a:lnTo>
                  <a:pt x="684722" y="924228"/>
                </a:lnTo>
                <a:lnTo>
                  <a:pt x="648660" y="937506"/>
                </a:lnTo>
                <a:lnTo>
                  <a:pt x="611319" y="948050"/>
                </a:lnTo>
                <a:lnTo>
                  <a:pt x="572826" y="955734"/>
                </a:lnTo>
                <a:lnTo>
                  <a:pt x="533308" y="960436"/>
                </a:lnTo>
                <a:lnTo>
                  <a:pt x="492892" y="962031"/>
                </a:lnTo>
                <a:lnTo>
                  <a:pt x="452458" y="960436"/>
                </a:lnTo>
                <a:lnTo>
                  <a:pt x="412927" y="955734"/>
                </a:lnTo>
                <a:lnTo>
                  <a:pt x="374424" y="948050"/>
                </a:lnTo>
                <a:lnTo>
                  <a:pt x="337076" y="937506"/>
                </a:lnTo>
                <a:lnTo>
                  <a:pt x="301010" y="924228"/>
                </a:lnTo>
                <a:lnTo>
                  <a:pt x="266352" y="908338"/>
                </a:lnTo>
                <a:lnTo>
                  <a:pt x="201770" y="869220"/>
                </a:lnTo>
                <a:lnTo>
                  <a:pt x="144341" y="821144"/>
                </a:lnTo>
                <a:lnTo>
                  <a:pt x="95081" y="765102"/>
                </a:lnTo>
                <a:lnTo>
                  <a:pt x="55004" y="702084"/>
                </a:lnTo>
                <a:lnTo>
                  <a:pt x="25122" y="633081"/>
                </a:lnTo>
                <a:lnTo>
                  <a:pt x="6449" y="559086"/>
                </a:lnTo>
                <a:lnTo>
                  <a:pt x="1633" y="520526"/>
                </a:lnTo>
                <a:lnTo>
                  <a:pt x="0" y="48109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8405120" y="3718795"/>
            <a:ext cx="793115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6830" algn="just"/>
            <a:r>
              <a:rPr sz="1600" spc="-65" dirty="0">
                <a:latin typeface="Arial"/>
                <a:cs typeface="Arial"/>
              </a:rPr>
              <a:t>W</a:t>
            </a:r>
            <a:r>
              <a:rPr sz="1600" spc="-5" dirty="0">
                <a:latin typeface="Arial"/>
                <a:cs typeface="Arial"/>
              </a:rPr>
              <a:t>ai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for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call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from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below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449817" y="4464047"/>
            <a:ext cx="707390" cy="352425"/>
          </a:xfrm>
          <a:custGeom>
            <a:avLst/>
            <a:gdLst/>
            <a:ahLst/>
            <a:cxnLst/>
            <a:rect l="l" t="t" r="r" b="b"/>
            <a:pathLst>
              <a:path w="707390" h="352425">
                <a:moveTo>
                  <a:pt x="49926" y="35945"/>
                </a:moveTo>
                <a:lnTo>
                  <a:pt x="25542" y="75319"/>
                </a:lnTo>
                <a:lnTo>
                  <a:pt x="9265" y="113038"/>
                </a:lnTo>
                <a:lnTo>
                  <a:pt x="0" y="165616"/>
                </a:lnTo>
                <a:lnTo>
                  <a:pt x="883" y="181999"/>
                </a:lnTo>
                <a:lnTo>
                  <a:pt x="14599" y="227207"/>
                </a:lnTo>
                <a:lnTo>
                  <a:pt x="42915" y="265175"/>
                </a:lnTo>
                <a:lnTo>
                  <a:pt x="82692" y="295537"/>
                </a:lnTo>
                <a:lnTo>
                  <a:pt x="131307" y="318778"/>
                </a:lnTo>
                <a:lnTo>
                  <a:pt x="167639" y="330839"/>
                </a:lnTo>
                <a:lnTo>
                  <a:pt x="206501" y="339983"/>
                </a:lnTo>
                <a:lnTo>
                  <a:pt x="247131" y="346591"/>
                </a:lnTo>
                <a:lnTo>
                  <a:pt x="289438" y="350519"/>
                </a:lnTo>
                <a:lnTo>
                  <a:pt x="332353" y="351925"/>
                </a:lnTo>
                <a:lnTo>
                  <a:pt x="354086" y="351544"/>
                </a:lnTo>
                <a:lnTo>
                  <a:pt x="397123" y="349127"/>
                </a:lnTo>
                <a:lnTo>
                  <a:pt x="439795" y="344305"/>
                </a:lnTo>
                <a:lnTo>
                  <a:pt x="481218" y="336935"/>
                </a:lnTo>
                <a:lnTo>
                  <a:pt x="520842" y="327160"/>
                </a:lnTo>
                <a:lnTo>
                  <a:pt x="533336" y="323350"/>
                </a:lnTo>
                <a:lnTo>
                  <a:pt x="332872" y="323350"/>
                </a:lnTo>
                <a:lnTo>
                  <a:pt x="312176" y="322969"/>
                </a:lnTo>
                <a:lnTo>
                  <a:pt x="271271" y="320420"/>
                </a:lnTo>
                <a:lnTo>
                  <a:pt x="231647" y="315467"/>
                </a:lnTo>
                <a:lnTo>
                  <a:pt x="193944" y="308110"/>
                </a:lnTo>
                <a:lnTo>
                  <a:pt x="142250" y="292358"/>
                </a:lnTo>
                <a:lnTo>
                  <a:pt x="98297" y="271534"/>
                </a:lnTo>
                <a:lnTo>
                  <a:pt x="63886" y="245626"/>
                </a:lnTo>
                <a:lnTo>
                  <a:pt x="35570" y="204347"/>
                </a:lnTo>
                <a:lnTo>
                  <a:pt x="28590" y="167258"/>
                </a:lnTo>
                <a:lnTo>
                  <a:pt x="29199" y="153424"/>
                </a:lnTo>
                <a:lnTo>
                  <a:pt x="42153" y="106811"/>
                </a:lnTo>
                <a:lnTo>
                  <a:pt x="60716" y="71378"/>
                </a:lnTo>
                <a:lnTo>
                  <a:pt x="73670" y="51815"/>
                </a:lnTo>
                <a:lnTo>
                  <a:pt x="49926" y="35945"/>
                </a:lnTo>
                <a:close/>
              </a:path>
              <a:path w="707390" h="352425">
                <a:moveTo>
                  <a:pt x="656669" y="80758"/>
                </a:moveTo>
                <a:lnTo>
                  <a:pt x="674888" y="124967"/>
                </a:lnTo>
                <a:lnTo>
                  <a:pt x="678423" y="151900"/>
                </a:lnTo>
                <a:lnTo>
                  <a:pt x="677814" y="164342"/>
                </a:lnTo>
                <a:lnTo>
                  <a:pt x="660897" y="209930"/>
                </a:lnTo>
                <a:lnTo>
                  <a:pt x="633862" y="240029"/>
                </a:lnTo>
                <a:lnTo>
                  <a:pt x="595883" y="266200"/>
                </a:lnTo>
                <a:lnTo>
                  <a:pt x="548883" y="287786"/>
                </a:lnTo>
                <a:lnTo>
                  <a:pt x="494781" y="304418"/>
                </a:lnTo>
                <a:lnTo>
                  <a:pt x="456072" y="312682"/>
                </a:lnTo>
                <a:lnTo>
                  <a:pt x="415808" y="318647"/>
                </a:lnTo>
                <a:lnTo>
                  <a:pt x="374538" y="322207"/>
                </a:lnTo>
                <a:lnTo>
                  <a:pt x="332872" y="323350"/>
                </a:lnTo>
                <a:lnTo>
                  <a:pt x="533336" y="323350"/>
                </a:lnTo>
                <a:lnTo>
                  <a:pt x="576071" y="307598"/>
                </a:lnTo>
                <a:lnTo>
                  <a:pt x="624321" y="282583"/>
                </a:lnTo>
                <a:lnTo>
                  <a:pt x="663580" y="251341"/>
                </a:lnTo>
                <a:lnTo>
                  <a:pt x="691774" y="213622"/>
                </a:lnTo>
                <a:lnTo>
                  <a:pt x="706008" y="169544"/>
                </a:lnTo>
                <a:lnTo>
                  <a:pt x="706892" y="153424"/>
                </a:lnTo>
                <a:lnTo>
                  <a:pt x="706008" y="136910"/>
                </a:lnTo>
                <a:lnTo>
                  <a:pt x="702960" y="119896"/>
                </a:lnTo>
                <a:lnTo>
                  <a:pt x="697870" y="102370"/>
                </a:lnTo>
                <a:lnTo>
                  <a:pt x="690768" y="84713"/>
                </a:lnTo>
                <a:lnTo>
                  <a:pt x="689140" y="81533"/>
                </a:lnTo>
                <a:lnTo>
                  <a:pt x="657240" y="81533"/>
                </a:lnTo>
                <a:lnTo>
                  <a:pt x="656669" y="80758"/>
                </a:lnTo>
                <a:close/>
              </a:path>
              <a:path w="707390" h="352425">
                <a:moveTo>
                  <a:pt x="611520" y="0"/>
                </a:moveTo>
                <a:lnTo>
                  <a:pt x="631454" y="93725"/>
                </a:lnTo>
                <a:lnTo>
                  <a:pt x="653359" y="76262"/>
                </a:lnTo>
                <a:lnTo>
                  <a:pt x="644530" y="64270"/>
                </a:lnTo>
                <a:lnTo>
                  <a:pt x="667511" y="47375"/>
                </a:lnTo>
                <a:lnTo>
                  <a:pt x="689594" y="47375"/>
                </a:lnTo>
                <a:lnTo>
                  <a:pt x="698510" y="40267"/>
                </a:lnTo>
                <a:lnTo>
                  <a:pt x="611520" y="0"/>
                </a:lnTo>
                <a:close/>
              </a:path>
              <a:path w="707390" h="352425">
                <a:moveTo>
                  <a:pt x="656081" y="79628"/>
                </a:moveTo>
                <a:lnTo>
                  <a:pt x="656669" y="80758"/>
                </a:lnTo>
                <a:lnTo>
                  <a:pt x="657240" y="81533"/>
                </a:lnTo>
                <a:lnTo>
                  <a:pt x="656081" y="79628"/>
                </a:lnTo>
                <a:close/>
              </a:path>
              <a:path w="707390" h="352425">
                <a:moveTo>
                  <a:pt x="688165" y="79628"/>
                </a:moveTo>
                <a:lnTo>
                  <a:pt x="656081" y="79628"/>
                </a:lnTo>
                <a:lnTo>
                  <a:pt x="657240" y="81533"/>
                </a:lnTo>
                <a:lnTo>
                  <a:pt x="689140" y="81533"/>
                </a:lnTo>
                <a:lnTo>
                  <a:pt x="688165" y="79628"/>
                </a:lnTo>
                <a:close/>
              </a:path>
              <a:path w="707390" h="352425">
                <a:moveTo>
                  <a:pt x="675675" y="58471"/>
                </a:moveTo>
                <a:lnTo>
                  <a:pt x="653359" y="76262"/>
                </a:lnTo>
                <a:lnTo>
                  <a:pt x="656669" y="80758"/>
                </a:lnTo>
                <a:lnTo>
                  <a:pt x="656081" y="79628"/>
                </a:lnTo>
                <a:lnTo>
                  <a:pt x="688165" y="79628"/>
                </a:lnTo>
                <a:lnTo>
                  <a:pt x="681471" y="66556"/>
                </a:lnTo>
                <a:lnTo>
                  <a:pt x="681106" y="65912"/>
                </a:lnTo>
                <a:lnTo>
                  <a:pt x="680709" y="65282"/>
                </a:lnTo>
                <a:lnTo>
                  <a:pt x="680222" y="64651"/>
                </a:lnTo>
                <a:lnTo>
                  <a:pt x="675675" y="58471"/>
                </a:lnTo>
                <a:close/>
              </a:path>
              <a:path w="707390" h="352425">
                <a:moveTo>
                  <a:pt x="667511" y="47375"/>
                </a:moveTo>
                <a:lnTo>
                  <a:pt x="644530" y="64270"/>
                </a:lnTo>
                <a:lnTo>
                  <a:pt x="653359" y="76262"/>
                </a:lnTo>
                <a:lnTo>
                  <a:pt x="675675" y="58471"/>
                </a:lnTo>
                <a:lnTo>
                  <a:pt x="667511" y="47375"/>
                </a:lnTo>
                <a:close/>
              </a:path>
              <a:path w="707390" h="352425">
                <a:moveTo>
                  <a:pt x="689594" y="47375"/>
                </a:moveTo>
                <a:lnTo>
                  <a:pt x="667511" y="47375"/>
                </a:lnTo>
                <a:lnTo>
                  <a:pt x="675675" y="58471"/>
                </a:lnTo>
                <a:lnTo>
                  <a:pt x="689594" y="473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470146" y="3853092"/>
            <a:ext cx="993140" cy="7437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7695"/>
            <a:r>
              <a:rPr sz="1600" spc="1905" dirty="0">
                <a:latin typeface="Symbol"/>
                <a:cs typeface="Symbol"/>
              </a:rPr>
              <a:t></a:t>
            </a:r>
            <a:endParaRPr sz="1600">
              <a:latin typeface="Symbol"/>
              <a:cs typeface="Symbol"/>
            </a:endParaRPr>
          </a:p>
          <a:p>
            <a:pPr marL="12700">
              <a:spcBef>
                <a:spcPts val="980"/>
              </a:spcBef>
            </a:pPr>
            <a:r>
              <a:rPr sz="2400" dirty="0">
                <a:solidFill>
                  <a:srgbClr val="FF0000"/>
                </a:solidFill>
                <a:latin typeface="Comic Sans MS"/>
                <a:cs typeface="Comic Sans MS"/>
              </a:rPr>
              <a:t>sender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517384" y="1561337"/>
            <a:ext cx="120840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spc="-5" dirty="0">
                <a:solidFill>
                  <a:srgbClr val="FF0000"/>
                </a:solidFill>
                <a:latin typeface="Comic Sans MS"/>
                <a:cs typeface="Comic Sans MS"/>
              </a:rPr>
              <a:t>receiver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634739" y="1290347"/>
            <a:ext cx="1346200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05"/>
              </a:lnSpc>
            </a:pPr>
            <a:r>
              <a:rPr sz="1600" dirty="0">
                <a:latin typeface="Arial"/>
                <a:cs typeface="Arial"/>
              </a:rPr>
              <a:t>rd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_s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n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dirty="0">
                <a:latin typeface="Arial"/>
                <a:cs typeface="Arial"/>
              </a:rPr>
              <a:t>(d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Date Placeholder 3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302CF2C-D0FD-4D98-AD02-A16FAF8B0A26}" type="datetime1">
              <a:rPr lang="en-US" smtClean="0"/>
              <a:t>8/1/2022</a:t>
            </a:fld>
            <a:endParaRPr lang="en-US"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C85445-B2EB-477F-BE91-EE4EE8348091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084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Chapter 3 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36141" y="1681989"/>
            <a:ext cx="3484879" cy="31854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704850" lvl="1" indent="-342900">
              <a:buClr>
                <a:srgbClr val="FF0000"/>
              </a:buClr>
              <a:buFont typeface="Comic Sans MS"/>
              <a:buAutoNum type="arabicPeriod"/>
              <a:tabLst>
                <a:tab pos="502284" algn="l"/>
              </a:tabLst>
            </a:pPr>
            <a:r>
              <a:rPr sz="2400" dirty="0">
                <a:solidFill>
                  <a:srgbClr val="FF0000"/>
                </a:solidFill>
                <a:latin typeface="Comic Sans MS"/>
                <a:cs typeface="Comic Sans MS"/>
              </a:rPr>
              <a:t>Transpor</a:t>
            </a:r>
            <a:r>
              <a:rPr sz="2400" spc="-10" dirty="0">
                <a:solidFill>
                  <a:srgbClr val="FF0000"/>
                </a:solidFill>
                <a:latin typeface="Comic Sans MS"/>
                <a:cs typeface="Comic Sans MS"/>
              </a:rPr>
              <a:t>t</a:t>
            </a:r>
            <a:r>
              <a:rPr sz="2400" spc="-15" dirty="0">
                <a:solidFill>
                  <a:srgbClr val="FF0000"/>
                </a:solidFill>
                <a:latin typeface="Comic Sans MS"/>
                <a:cs typeface="Comic Sans MS"/>
              </a:rPr>
              <a:t>-layer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Comic Sans MS"/>
                <a:cs typeface="Comic Sans MS"/>
              </a:rPr>
              <a:t>services</a:t>
            </a:r>
            <a:endParaRPr sz="2400">
              <a:latin typeface="Comic Sans MS"/>
              <a:cs typeface="Comic Sans MS"/>
            </a:endParaRPr>
          </a:p>
          <a:p>
            <a:pPr marL="355600" marR="596900" lvl="1" indent="-342900">
              <a:spcBef>
                <a:spcPts val="575"/>
              </a:spcBef>
              <a:buClr>
                <a:srgbClr val="FF0000"/>
              </a:buClr>
              <a:buFont typeface="Comic Sans MS"/>
              <a:buAutoNum type="arabicPeriod"/>
              <a:tabLst>
                <a:tab pos="551180" algn="l"/>
              </a:tabLst>
            </a:pPr>
            <a:r>
              <a:rPr sz="2400" dirty="0">
                <a:latin typeface="Comic Sans MS"/>
                <a:cs typeface="Comic Sans MS"/>
              </a:rPr>
              <a:t>Multiplexing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mic Sans MS"/>
                <a:cs typeface="Comic Sans MS"/>
              </a:rPr>
              <a:t>and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demultiplexing</a:t>
            </a:r>
            <a:endParaRPr sz="2400">
              <a:latin typeface="Comic Sans MS"/>
              <a:cs typeface="Comic Sans MS"/>
            </a:endParaRPr>
          </a:p>
          <a:p>
            <a:pPr marL="355600" marR="845185" lvl="1" indent="-342900">
              <a:spcBef>
                <a:spcPts val="575"/>
              </a:spcBef>
              <a:buClr>
                <a:srgbClr val="FF0000"/>
              </a:buClr>
              <a:buFont typeface="Comic Sans MS"/>
              <a:buAutoNum type="arabicPeriod"/>
              <a:tabLst>
                <a:tab pos="551180" algn="l"/>
              </a:tabLst>
            </a:pPr>
            <a:r>
              <a:rPr sz="2400" spc="-15" dirty="0">
                <a:latin typeface="Comic Sans MS"/>
                <a:cs typeface="Comic Sans MS"/>
              </a:rPr>
              <a:t>Conne</a:t>
            </a:r>
            <a:r>
              <a:rPr sz="2400" spc="-30" dirty="0">
                <a:latin typeface="Comic Sans MS"/>
                <a:cs typeface="Comic Sans MS"/>
              </a:rPr>
              <a:t>c</a:t>
            </a:r>
            <a:r>
              <a:rPr sz="2400" spc="-5" dirty="0">
                <a:latin typeface="Comic Sans MS"/>
                <a:cs typeface="Comic Sans MS"/>
              </a:rPr>
              <a:t>ti</a:t>
            </a:r>
            <a:r>
              <a:rPr sz="2400" dirty="0">
                <a:latin typeface="Comic Sans MS"/>
                <a:cs typeface="Comic Sans MS"/>
              </a:rPr>
              <a:t>o</a:t>
            </a:r>
            <a:r>
              <a:rPr sz="2400" spc="-20" dirty="0">
                <a:latin typeface="Comic Sans MS"/>
                <a:cs typeface="Comic Sans MS"/>
              </a:rPr>
              <a:t>nless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transport</a:t>
            </a:r>
            <a:r>
              <a:rPr sz="2400" dirty="0">
                <a:latin typeface="Comic Sans MS"/>
                <a:cs typeface="Comic Sans MS"/>
              </a:rPr>
              <a:t>: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omic Sans MS"/>
                <a:cs typeface="Comic Sans MS"/>
              </a:rPr>
              <a:t>UDP</a:t>
            </a:r>
            <a:endParaRPr sz="2400">
              <a:latin typeface="Comic Sans MS"/>
              <a:cs typeface="Comic Sans MS"/>
            </a:endParaRPr>
          </a:p>
          <a:p>
            <a:pPr marL="550545" lvl="1" indent="-537845">
              <a:spcBef>
                <a:spcPts val="575"/>
              </a:spcBef>
              <a:buClr>
                <a:srgbClr val="FF0000"/>
              </a:buClr>
              <a:buFont typeface="Comic Sans MS"/>
              <a:buAutoNum type="arabicPeriod"/>
              <a:tabLst>
                <a:tab pos="551180" algn="l"/>
              </a:tabLst>
            </a:pPr>
            <a:r>
              <a:rPr sz="2400" dirty="0">
                <a:latin typeface="Comic Sans MS"/>
                <a:cs typeface="Comic Sans MS"/>
              </a:rPr>
              <a:t>Pri</a:t>
            </a:r>
            <a:r>
              <a:rPr sz="2400" spc="-15" dirty="0">
                <a:latin typeface="Comic Sans MS"/>
                <a:cs typeface="Comic Sans MS"/>
              </a:rPr>
              <a:t>n</a:t>
            </a:r>
            <a:r>
              <a:rPr sz="2400" dirty="0">
                <a:latin typeface="Comic Sans MS"/>
                <a:cs typeface="Comic Sans MS"/>
              </a:rPr>
              <a:t>ciples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mic Sans MS"/>
                <a:cs typeface="Comic Sans MS"/>
              </a:rPr>
              <a:t>of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reliable</a:t>
            </a:r>
            <a:endParaRPr sz="2400">
              <a:latin typeface="Comic Sans MS"/>
              <a:cs typeface="Comic Sans MS"/>
            </a:endParaRPr>
          </a:p>
          <a:p>
            <a:pPr marL="355600"/>
            <a:r>
              <a:rPr sz="2400" spc="-5" dirty="0">
                <a:latin typeface="Comic Sans MS"/>
                <a:cs typeface="Comic Sans MS"/>
              </a:rPr>
              <a:t>dat</a:t>
            </a:r>
            <a:r>
              <a:rPr sz="2400" dirty="0">
                <a:latin typeface="Comic Sans MS"/>
                <a:cs typeface="Comic Sans MS"/>
              </a:rPr>
              <a:t>a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transfer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8797" y="1681982"/>
            <a:ext cx="3553460" cy="2226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23189" lvl="1" indent="-342900">
              <a:buFont typeface="Comic Sans MS"/>
              <a:buAutoNum type="arabicPeriod" startAt="5"/>
              <a:tabLst>
                <a:tab pos="551180" algn="l"/>
              </a:tabLst>
            </a:pPr>
            <a:r>
              <a:rPr sz="2400" spc="-15" dirty="0">
                <a:latin typeface="Comic Sans MS"/>
                <a:cs typeface="Comic Sans MS"/>
              </a:rPr>
              <a:t>Conne</a:t>
            </a:r>
            <a:r>
              <a:rPr sz="2400" spc="-30" dirty="0">
                <a:latin typeface="Comic Sans MS"/>
                <a:cs typeface="Comic Sans MS"/>
              </a:rPr>
              <a:t>c</a:t>
            </a:r>
            <a:r>
              <a:rPr sz="2400" spc="-5" dirty="0">
                <a:latin typeface="Comic Sans MS"/>
                <a:cs typeface="Comic Sans MS"/>
              </a:rPr>
              <a:t>ti</a:t>
            </a:r>
            <a:r>
              <a:rPr sz="2400" dirty="0">
                <a:latin typeface="Comic Sans MS"/>
                <a:cs typeface="Comic Sans MS"/>
              </a:rPr>
              <a:t>on</a:t>
            </a:r>
            <a:r>
              <a:rPr sz="2400" spc="-10" dirty="0">
                <a:latin typeface="Comic Sans MS"/>
                <a:cs typeface="Comic Sans MS"/>
              </a:rPr>
              <a:t>-</a:t>
            </a:r>
            <a:r>
              <a:rPr sz="2400" dirty="0">
                <a:latin typeface="Comic Sans MS"/>
                <a:cs typeface="Comic Sans MS"/>
              </a:rPr>
              <a:t>oriented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transport</a:t>
            </a:r>
            <a:r>
              <a:rPr sz="2400" dirty="0">
                <a:latin typeface="Comic Sans MS"/>
                <a:cs typeface="Comic Sans MS"/>
              </a:rPr>
              <a:t>: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mic Sans MS"/>
                <a:cs typeface="Comic Sans MS"/>
              </a:rPr>
              <a:t>TCP</a:t>
            </a:r>
            <a:endParaRPr sz="2400" dirty="0">
              <a:latin typeface="Comic Sans MS"/>
              <a:cs typeface="Comic Sans MS"/>
            </a:endParaRPr>
          </a:p>
          <a:p>
            <a:pPr marL="755650" lvl="2" indent="-285750">
              <a:spcBef>
                <a:spcPts val="495"/>
              </a:spcBef>
              <a:buClr>
                <a:srgbClr val="000098"/>
              </a:buClr>
              <a:buFont typeface="Wingdings"/>
              <a:buChar char=""/>
              <a:tabLst>
                <a:tab pos="756285" algn="l"/>
              </a:tabLst>
            </a:pPr>
            <a:r>
              <a:rPr sz="2000" spc="-15" dirty="0">
                <a:latin typeface="Comic Sans MS"/>
                <a:cs typeface="Comic Sans MS"/>
              </a:rPr>
              <a:t>segment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structure</a:t>
            </a:r>
            <a:endParaRPr sz="2000" dirty="0">
              <a:latin typeface="Comic Sans MS"/>
              <a:cs typeface="Comic Sans MS"/>
            </a:endParaRPr>
          </a:p>
          <a:p>
            <a:pPr marL="755650" lvl="2" indent="-285750">
              <a:spcBef>
                <a:spcPts val="480"/>
              </a:spcBef>
              <a:buClr>
                <a:srgbClr val="000098"/>
              </a:buClr>
              <a:buFont typeface="Wingdings"/>
              <a:buChar char=""/>
              <a:tabLst>
                <a:tab pos="756285" algn="l"/>
              </a:tabLst>
            </a:pPr>
            <a:r>
              <a:rPr sz="2000" spc="-15" dirty="0">
                <a:latin typeface="Comic Sans MS"/>
                <a:cs typeface="Comic Sans MS"/>
              </a:rPr>
              <a:t>reliab</a:t>
            </a:r>
            <a:r>
              <a:rPr sz="2000" spc="-5" dirty="0">
                <a:latin typeface="Comic Sans MS"/>
                <a:cs typeface="Comic Sans MS"/>
              </a:rPr>
              <a:t>l</a:t>
            </a:r>
            <a:r>
              <a:rPr sz="2000" spc="-15" dirty="0">
                <a:latin typeface="Comic Sans MS"/>
                <a:cs typeface="Comic Sans MS"/>
              </a:rPr>
              <a:t>e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omic Sans MS"/>
                <a:cs typeface="Comic Sans MS"/>
              </a:rPr>
              <a:t>dat</a:t>
            </a:r>
            <a:r>
              <a:rPr sz="2000" spc="-15" dirty="0">
                <a:latin typeface="Comic Sans MS"/>
                <a:cs typeface="Comic Sans MS"/>
              </a:rPr>
              <a:t>a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transf</a:t>
            </a:r>
            <a:r>
              <a:rPr sz="2000" spc="-25" dirty="0">
                <a:latin typeface="Comic Sans MS"/>
                <a:cs typeface="Comic Sans MS"/>
              </a:rPr>
              <a:t>e</a:t>
            </a:r>
            <a:r>
              <a:rPr sz="2000" spc="-10" dirty="0">
                <a:latin typeface="Comic Sans MS"/>
                <a:cs typeface="Comic Sans MS"/>
              </a:rPr>
              <a:t>r</a:t>
            </a:r>
            <a:endParaRPr sz="2000" dirty="0">
              <a:latin typeface="Comic Sans MS"/>
              <a:cs typeface="Comic Sans MS"/>
            </a:endParaRPr>
          </a:p>
          <a:p>
            <a:pPr marL="755650" lvl="2" indent="-285750">
              <a:spcBef>
                <a:spcPts val="480"/>
              </a:spcBef>
              <a:buClr>
                <a:srgbClr val="000098"/>
              </a:buClr>
              <a:buFont typeface="Wingdings"/>
              <a:buChar char=""/>
              <a:tabLst>
                <a:tab pos="756285" algn="l"/>
              </a:tabLst>
            </a:pPr>
            <a:r>
              <a:rPr sz="2000" spc="-15" dirty="0">
                <a:latin typeface="Comic Sans MS"/>
                <a:cs typeface="Comic Sans MS"/>
              </a:rPr>
              <a:t>flow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control</a:t>
            </a:r>
            <a:endParaRPr sz="2000" dirty="0">
              <a:latin typeface="Comic Sans MS"/>
              <a:cs typeface="Comic Sans MS"/>
            </a:endParaRPr>
          </a:p>
          <a:p>
            <a:pPr marL="755650" lvl="2" indent="-285750">
              <a:spcBef>
                <a:spcPts val="480"/>
              </a:spcBef>
              <a:buClr>
                <a:srgbClr val="000098"/>
              </a:buClr>
              <a:buFont typeface="Wingdings"/>
              <a:buChar char=""/>
              <a:tabLst>
                <a:tab pos="756285" algn="l"/>
              </a:tabLst>
            </a:pPr>
            <a:r>
              <a:rPr sz="2000" spc="-15" dirty="0">
                <a:latin typeface="Comic Sans MS"/>
                <a:cs typeface="Comic Sans MS"/>
              </a:rPr>
              <a:t>conn</a:t>
            </a:r>
            <a:r>
              <a:rPr sz="2000" spc="-25" dirty="0">
                <a:latin typeface="Comic Sans MS"/>
                <a:cs typeface="Comic Sans MS"/>
              </a:rPr>
              <a:t>e</a:t>
            </a:r>
            <a:r>
              <a:rPr sz="2000" spc="-10" dirty="0">
                <a:latin typeface="Comic Sans MS"/>
                <a:cs typeface="Comic Sans MS"/>
              </a:rPr>
              <a:t>ction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manag</a:t>
            </a:r>
            <a:r>
              <a:rPr sz="2000" spc="-25" dirty="0">
                <a:latin typeface="Comic Sans MS"/>
                <a:cs typeface="Comic Sans MS"/>
              </a:rPr>
              <a:t>e</a:t>
            </a:r>
            <a:r>
              <a:rPr sz="2000" spc="-15" dirty="0">
                <a:latin typeface="Comic Sans MS"/>
                <a:cs typeface="Comic Sans MS"/>
              </a:rPr>
              <a:t>ment</a:t>
            </a:r>
            <a:endParaRPr sz="2000" dirty="0">
              <a:latin typeface="Comic Sans MS"/>
              <a:cs typeface="Comic Sans MS"/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828508-9D38-44DD-AC3C-D32A7D56A5BF}" type="datetime1">
              <a:rPr lang="en-US" smtClean="0"/>
              <a:t>8/1/2022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1A2993-66D0-4D4C-A934-F1D0C5866DE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1286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rdt2.0: operation with no errors</a:t>
            </a:r>
            <a:endParaRPr lang="en-US" dirty="0"/>
          </a:p>
        </p:txBody>
      </p:sp>
      <p:sp>
        <p:nvSpPr>
          <p:cNvPr id="41" name="Date Placeholder 4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319086-651F-4E5F-86EC-513E0841FD7C}" type="datetime1">
              <a:rPr lang="en-US" smtClean="0"/>
              <a:t>8/1/2022</a:t>
            </a:fld>
            <a:endParaRPr lang="en-US"/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C85445-B2EB-477F-BE91-EE4EE8348091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38" name="Oval 3"/>
          <p:cNvSpPr>
            <a:spLocks noChangeArrowheads="1"/>
          </p:cNvSpPr>
          <p:nvPr/>
        </p:nvSpPr>
        <p:spPr bwMode="auto">
          <a:xfrm>
            <a:off x="2220914" y="2360273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9pPr>
          </a:lstStyle>
          <a:p>
            <a:endParaRPr lang="en-US" altLang="en-US"/>
          </a:p>
        </p:txBody>
      </p:sp>
      <p:sp>
        <p:nvSpPr>
          <p:cNvPr id="39" name="Text Box 4"/>
          <p:cNvSpPr txBox="1">
            <a:spLocks noChangeArrowheads="1"/>
          </p:cNvSpPr>
          <p:nvPr/>
        </p:nvSpPr>
        <p:spPr bwMode="auto">
          <a:xfrm>
            <a:off x="2119313" y="2444410"/>
            <a:ext cx="1200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9pPr>
          </a:lstStyle>
          <a:p>
            <a:r>
              <a:rPr lang="en-US" altLang="en-US">
                <a:latin typeface="Arial" charset="0"/>
              </a:rPr>
              <a:t>Wait for call from above</a:t>
            </a:r>
            <a:endParaRPr lang="en-US" altLang="en-US">
              <a:latin typeface="Times New Roman" charset="0"/>
            </a:endParaRPr>
          </a:p>
        </p:txBody>
      </p:sp>
      <p:sp>
        <p:nvSpPr>
          <p:cNvPr id="40" name="Text Box 5"/>
          <p:cNvSpPr txBox="1">
            <a:spLocks noChangeArrowheads="1"/>
          </p:cNvSpPr>
          <p:nvPr/>
        </p:nvSpPr>
        <p:spPr bwMode="auto">
          <a:xfrm>
            <a:off x="2528888" y="1641135"/>
            <a:ext cx="36433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9pPr>
          </a:lstStyle>
          <a:p>
            <a:pPr algn="l"/>
            <a:r>
              <a:rPr lang="en-US" altLang="en-US">
                <a:latin typeface="Arial" charset="0"/>
              </a:rPr>
              <a:t>snkpkt = make_pkt(data, checksum)</a:t>
            </a:r>
          </a:p>
          <a:p>
            <a:pPr algn="l"/>
            <a:r>
              <a:rPr lang="en-US" altLang="en-US">
                <a:latin typeface="Arial" charset="0"/>
              </a:rPr>
              <a:t>udt_send(sndpkt)</a:t>
            </a:r>
            <a:endParaRPr lang="en-US" altLang="en-US">
              <a:latin typeface="Times New Roman" charset="0"/>
            </a:endParaRPr>
          </a:p>
        </p:txBody>
      </p:sp>
      <p:sp>
        <p:nvSpPr>
          <p:cNvPr id="43" name="Line 6"/>
          <p:cNvSpPr>
            <a:spLocks noChangeShapeType="1"/>
          </p:cNvSpPr>
          <p:nvPr/>
        </p:nvSpPr>
        <p:spPr bwMode="auto">
          <a:xfrm>
            <a:off x="2633663" y="1685585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7843839" y="5465423"/>
            <a:ext cx="2143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9pPr>
          </a:lstStyle>
          <a:p>
            <a:pPr algn="l"/>
            <a:r>
              <a:rPr lang="en-US" altLang="en-US">
                <a:latin typeface="Arial" charset="0"/>
              </a:rPr>
              <a:t>extract(rcvpkt,data)</a:t>
            </a:r>
          </a:p>
          <a:p>
            <a:pPr algn="l"/>
            <a:r>
              <a:rPr lang="en-US" altLang="en-US">
                <a:latin typeface="Arial" charset="0"/>
              </a:rPr>
              <a:t>deliver_data(data)</a:t>
            </a:r>
          </a:p>
          <a:p>
            <a:pPr algn="l"/>
            <a:r>
              <a:rPr lang="en-US" altLang="en-US">
                <a:latin typeface="Arial" charset="0"/>
              </a:rPr>
              <a:t>udt_send(ACK)</a:t>
            </a:r>
            <a:endParaRPr lang="en-US" altLang="en-US">
              <a:latin typeface="Times New Roman" charset="0"/>
            </a:endParaRPr>
          </a:p>
        </p:txBody>
      </p:sp>
      <p:sp>
        <p:nvSpPr>
          <p:cNvPr id="45" name="Text Box 8"/>
          <p:cNvSpPr txBox="1">
            <a:spLocks noChangeArrowheads="1"/>
          </p:cNvSpPr>
          <p:nvPr/>
        </p:nvSpPr>
        <p:spPr bwMode="auto">
          <a:xfrm>
            <a:off x="7821613" y="4932023"/>
            <a:ext cx="21574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9pPr>
          </a:lstStyle>
          <a:p>
            <a:pPr algn="l"/>
            <a:r>
              <a:rPr lang="en-US" altLang="en-US">
                <a:latin typeface="Arial" charset="0"/>
              </a:rPr>
              <a:t>rdt_rcv(rcvpkt) &amp;&amp; </a:t>
            </a:r>
          </a:p>
          <a:p>
            <a:pPr algn="l"/>
            <a:r>
              <a:rPr lang="en-US" altLang="en-US">
                <a:latin typeface="Arial" charset="0"/>
              </a:rPr>
              <a:t>   notcorrupt(rcvpkt)</a:t>
            </a:r>
            <a:endParaRPr lang="en-US" altLang="en-US">
              <a:latin typeface="Times New Roman" charset="0"/>
            </a:endParaRPr>
          </a:p>
        </p:txBody>
      </p:sp>
      <p:sp>
        <p:nvSpPr>
          <p:cNvPr id="46" name="Line 9"/>
          <p:cNvSpPr>
            <a:spLocks noChangeShapeType="1"/>
          </p:cNvSpPr>
          <p:nvPr/>
        </p:nvSpPr>
        <p:spPr bwMode="auto">
          <a:xfrm>
            <a:off x="7943851" y="5520985"/>
            <a:ext cx="14890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Freeform 10"/>
          <p:cNvSpPr>
            <a:spLocks/>
          </p:cNvSpPr>
          <p:nvPr/>
        </p:nvSpPr>
        <p:spPr bwMode="auto">
          <a:xfrm flipV="1">
            <a:off x="2581276" y="2130085"/>
            <a:ext cx="1800225" cy="247650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Freeform 11"/>
          <p:cNvSpPr>
            <a:spLocks/>
          </p:cNvSpPr>
          <p:nvPr/>
        </p:nvSpPr>
        <p:spPr bwMode="auto">
          <a:xfrm>
            <a:off x="2628901" y="3290547"/>
            <a:ext cx="1800225" cy="247650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Text Box 12"/>
          <p:cNvSpPr txBox="1">
            <a:spLocks noChangeArrowheads="1"/>
          </p:cNvSpPr>
          <p:nvPr/>
        </p:nvSpPr>
        <p:spPr bwMode="auto">
          <a:xfrm>
            <a:off x="2595563" y="3642972"/>
            <a:ext cx="3548062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9pPr>
          </a:lstStyle>
          <a:p>
            <a:pPr algn="l"/>
            <a:r>
              <a:rPr lang="en-US" altLang="en-US">
                <a:latin typeface="Arial" charset="0"/>
              </a:rPr>
              <a:t>rdt_rcv(rcvpkt) &amp;&amp; isACK(rcvpkt)</a:t>
            </a:r>
            <a:endParaRPr lang="en-US" altLang="en-US">
              <a:latin typeface="Times New Roman" charset="0"/>
            </a:endParaRPr>
          </a:p>
        </p:txBody>
      </p:sp>
      <p:sp>
        <p:nvSpPr>
          <p:cNvPr id="50" name="Line 13"/>
          <p:cNvSpPr>
            <a:spLocks noChangeShapeType="1"/>
          </p:cNvSpPr>
          <p:nvPr/>
        </p:nvSpPr>
        <p:spPr bwMode="auto">
          <a:xfrm>
            <a:off x="2697163" y="3966822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Freeform 14"/>
          <p:cNvSpPr>
            <a:spLocks/>
          </p:cNvSpPr>
          <p:nvPr/>
        </p:nvSpPr>
        <p:spPr bwMode="auto">
          <a:xfrm>
            <a:off x="4776789" y="2436473"/>
            <a:ext cx="466725" cy="893763"/>
          </a:xfrm>
          <a:custGeom>
            <a:avLst/>
            <a:gdLst>
              <a:gd name="T0" fmla="*/ 0 w 735"/>
              <a:gd name="T1" fmla="*/ 2147483647 h 1080"/>
              <a:gd name="T2" fmla="*/ 0 w 735"/>
              <a:gd name="T3" fmla="*/ 2147483647 h 108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Text Box 15"/>
          <p:cNvSpPr txBox="1">
            <a:spLocks noChangeArrowheads="1"/>
          </p:cNvSpPr>
          <p:nvPr/>
        </p:nvSpPr>
        <p:spPr bwMode="auto">
          <a:xfrm>
            <a:off x="5086351" y="2750797"/>
            <a:ext cx="1763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9pPr>
          </a:lstStyle>
          <a:p>
            <a:pPr algn="l"/>
            <a:r>
              <a:rPr lang="en-US" altLang="en-US">
                <a:latin typeface="Arial" charset="0"/>
              </a:rPr>
              <a:t>udt_send(sndpkt)</a:t>
            </a:r>
            <a:endParaRPr lang="en-US" altLang="en-US">
              <a:latin typeface="Times New Roman" charset="0"/>
            </a:endParaRPr>
          </a:p>
        </p:txBody>
      </p:sp>
      <p:sp>
        <p:nvSpPr>
          <p:cNvPr id="53" name="Text Box 16"/>
          <p:cNvSpPr txBox="1">
            <a:spLocks noChangeArrowheads="1"/>
          </p:cNvSpPr>
          <p:nvPr/>
        </p:nvSpPr>
        <p:spPr bwMode="auto">
          <a:xfrm>
            <a:off x="5060951" y="2076111"/>
            <a:ext cx="2085975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9pPr>
          </a:lstStyle>
          <a:p>
            <a:pPr algn="l"/>
            <a:r>
              <a:rPr lang="en-US" altLang="en-US">
                <a:latin typeface="Arial" charset="0"/>
              </a:rPr>
              <a:t>rdt_rcv(rcvpkt) &amp;&amp;</a:t>
            </a:r>
          </a:p>
          <a:p>
            <a:pPr algn="l"/>
            <a:r>
              <a:rPr lang="en-US" altLang="en-US">
                <a:latin typeface="Arial" charset="0"/>
              </a:rPr>
              <a:t>   isNAK(rcvpkt)</a:t>
            </a:r>
            <a:endParaRPr lang="en-US" altLang="en-US">
              <a:latin typeface="Times New Roman" charset="0"/>
            </a:endParaRPr>
          </a:p>
        </p:txBody>
      </p:sp>
      <p:sp>
        <p:nvSpPr>
          <p:cNvPr id="54" name="Line 17"/>
          <p:cNvSpPr>
            <a:spLocks noChangeShapeType="1"/>
          </p:cNvSpPr>
          <p:nvPr/>
        </p:nvSpPr>
        <p:spPr bwMode="auto">
          <a:xfrm>
            <a:off x="5180013" y="2750797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5" name="Group 18"/>
          <p:cNvGrpSpPr>
            <a:grpSpLocks/>
          </p:cNvGrpSpPr>
          <p:nvPr/>
        </p:nvGrpSpPr>
        <p:grpSpPr bwMode="auto">
          <a:xfrm>
            <a:off x="8097838" y="2503147"/>
            <a:ext cx="1924050" cy="858838"/>
            <a:chOff x="2222" y="2660"/>
            <a:chExt cx="1212" cy="541"/>
          </a:xfrm>
        </p:grpSpPr>
        <p:sp>
          <p:nvSpPr>
            <p:cNvPr id="56" name="Text Box 19"/>
            <p:cNvSpPr txBox="1">
              <a:spLocks noChangeArrowheads="1"/>
            </p:cNvSpPr>
            <p:nvPr/>
          </p:nvSpPr>
          <p:spPr bwMode="auto">
            <a:xfrm>
              <a:off x="2222" y="3039"/>
              <a:ext cx="115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MS PGothic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MS PGothic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MS PGothic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MS PGothic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MS PGothic" charset="-128"/>
                </a:defRPr>
              </a:lvl9pPr>
            </a:lstStyle>
            <a:p>
              <a:pPr algn="l"/>
              <a:r>
                <a:rPr lang="en-US" altLang="en-US">
                  <a:latin typeface="Arial" charset="0"/>
                </a:rPr>
                <a:t>udt_send(NAK)</a:t>
              </a:r>
              <a:endParaRPr lang="en-US" altLang="en-US">
                <a:latin typeface="Times New Roman" charset="0"/>
              </a:endParaRPr>
            </a:p>
          </p:txBody>
        </p:sp>
        <p:sp>
          <p:nvSpPr>
            <p:cNvPr id="57" name="Text Box 20"/>
            <p:cNvSpPr txBox="1">
              <a:spLocks noChangeArrowheads="1"/>
            </p:cNvSpPr>
            <p:nvPr/>
          </p:nvSpPr>
          <p:spPr bwMode="auto">
            <a:xfrm>
              <a:off x="2225" y="2660"/>
              <a:ext cx="1209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MS PGothic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MS PGothic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MS PGothic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MS PGothic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MS PGothic" charset="-128"/>
                </a:defRPr>
              </a:lvl9pPr>
            </a:lstStyle>
            <a:p>
              <a:pPr algn="l"/>
              <a:r>
                <a:rPr lang="en-US" altLang="en-US">
                  <a:latin typeface="Arial" charset="0"/>
                </a:rPr>
                <a:t>rdt_rcv(rcvpkt) &amp;&amp; </a:t>
              </a:r>
            </a:p>
            <a:p>
              <a:pPr algn="l"/>
              <a:r>
                <a:rPr lang="en-US" altLang="en-US">
                  <a:latin typeface="Arial" charset="0"/>
                </a:rPr>
                <a:t>  corrupt(rcvpkt)</a:t>
              </a:r>
              <a:endParaRPr lang="en-US" altLang="en-US">
                <a:latin typeface="Times New Roman" charset="0"/>
              </a:endParaRPr>
            </a:p>
          </p:txBody>
        </p:sp>
        <p:sp>
          <p:nvSpPr>
            <p:cNvPr id="58" name="Line 21"/>
            <p:cNvSpPr>
              <a:spLocks noChangeShapeType="1"/>
            </p:cNvSpPr>
            <p:nvPr/>
          </p:nvSpPr>
          <p:spPr bwMode="auto">
            <a:xfrm>
              <a:off x="2285" y="3040"/>
              <a:ext cx="62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9" name="Group 22"/>
          <p:cNvGrpSpPr>
            <a:grpSpLocks/>
          </p:cNvGrpSpPr>
          <p:nvPr/>
        </p:nvGrpSpPr>
        <p:grpSpPr bwMode="auto">
          <a:xfrm>
            <a:off x="3816350" y="2372973"/>
            <a:ext cx="1074738" cy="962025"/>
            <a:chOff x="1540" y="2116"/>
            <a:chExt cx="677" cy="606"/>
          </a:xfrm>
        </p:grpSpPr>
        <p:sp>
          <p:nvSpPr>
            <p:cNvPr id="60" name="Oval 23"/>
            <p:cNvSpPr>
              <a:spLocks noChangeArrowheads="1"/>
            </p:cNvSpPr>
            <p:nvPr/>
          </p:nvSpPr>
          <p:spPr bwMode="auto">
            <a:xfrm>
              <a:off x="1565" y="2116"/>
              <a:ext cx="621" cy="6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MS PGothic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MS PGothic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MS PGothic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MS PGothic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MS PGothic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" name="Text Box 24"/>
            <p:cNvSpPr txBox="1">
              <a:spLocks noChangeArrowheads="1"/>
            </p:cNvSpPr>
            <p:nvPr/>
          </p:nvSpPr>
          <p:spPr bwMode="auto">
            <a:xfrm>
              <a:off x="1540" y="2163"/>
              <a:ext cx="677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MS PGothic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MS PGothic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MS PGothic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MS PGothic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MS PGothic" charset="-128"/>
                </a:defRPr>
              </a:lvl9pPr>
            </a:lstStyle>
            <a:p>
              <a:r>
                <a:rPr lang="en-US" altLang="en-US">
                  <a:latin typeface="Arial" charset="0"/>
                </a:rPr>
                <a:t>Wait for ACK or NAK</a:t>
              </a:r>
              <a:endParaRPr lang="en-US" altLang="en-US">
                <a:latin typeface="Times New Roman" charset="0"/>
              </a:endParaRPr>
            </a:p>
          </p:txBody>
        </p:sp>
      </p:grpSp>
      <p:sp>
        <p:nvSpPr>
          <p:cNvPr id="62" name="Freeform 25"/>
          <p:cNvSpPr>
            <a:spLocks/>
          </p:cNvSpPr>
          <p:nvPr/>
        </p:nvSpPr>
        <p:spPr bwMode="auto">
          <a:xfrm>
            <a:off x="8196263" y="3298485"/>
            <a:ext cx="1257300" cy="469900"/>
          </a:xfrm>
          <a:custGeom>
            <a:avLst/>
            <a:gdLst>
              <a:gd name="T0" fmla="*/ 2147483647 w 1500"/>
              <a:gd name="T1" fmla="*/ 2147483647 h 740"/>
              <a:gd name="T2" fmla="*/ 2147483647 w 1500"/>
              <a:gd name="T3" fmla="*/ 2147483647 h 74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" name="Oval 26"/>
          <p:cNvSpPr>
            <a:spLocks noChangeArrowheads="1"/>
          </p:cNvSpPr>
          <p:nvPr/>
        </p:nvSpPr>
        <p:spPr bwMode="auto">
          <a:xfrm>
            <a:off x="8288339" y="3719173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9pPr>
          </a:lstStyle>
          <a:p>
            <a:endParaRPr lang="en-US" altLang="en-US"/>
          </a:p>
        </p:txBody>
      </p:sp>
      <p:sp>
        <p:nvSpPr>
          <p:cNvPr id="64" name="Text Box 27"/>
          <p:cNvSpPr txBox="1">
            <a:spLocks noChangeArrowheads="1"/>
          </p:cNvSpPr>
          <p:nvPr/>
        </p:nvSpPr>
        <p:spPr bwMode="auto">
          <a:xfrm>
            <a:off x="8201025" y="3803310"/>
            <a:ext cx="1200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9pPr>
          </a:lstStyle>
          <a:p>
            <a:r>
              <a:rPr lang="en-US" altLang="en-US">
                <a:latin typeface="Arial" charset="0"/>
              </a:rPr>
              <a:t>Wait for call from below</a:t>
            </a:r>
            <a:endParaRPr lang="en-US" altLang="en-US">
              <a:latin typeface="Times New Roman" charset="0"/>
            </a:endParaRPr>
          </a:p>
        </p:txBody>
      </p:sp>
      <p:sp>
        <p:nvSpPr>
          <p:cNvPr id="65" name="Freeform 28"/>
          <p:cNvSpPr>
            <a:spLocks/>
          </p:cNvSpPr>
          <p:nvPr/>
        </p:nvSpPr>
        <p:spPr bwMode="auto">
          <a:xfrm flipV="1">
            <a:off x="8208963" y="4614522"/>
            <a:ext cx="1257300" cy="469900"/>
          </a:xfrm>
          <a:custGeom>
            <a:avLst/>
            <a:gdLst>
              <a:gd name="T0" fmla="*/ 2147483647 w 1500"/>
              <a:gd name="T1" fmla="*/ 2147483647 h 740"/>
              <a:gd name="T2" fmla="*/ 2147483647 w 1500"/>
              <a:gd name="T3" fmla="*/ 2147483647 h 74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6" name="Group 29"/>
          <p:cNvGrpSpPr>
            <a:grpSpLocks/>
          </p:cNvGrpSpPr>
          <p:nvPr/>
        </p:nvGrpSpPr>
        <p:grpSpPr bwMode="auto">
          <a:xfrm>
            <a:off x="1873250" y="2317411"/>
            <a:ext cx="1333500" cy="1004887"/>
            <a:chOff x="220" y="1365"/>
            <a:chExt cx="840" cy="633"/>
          </a:xfrm>
        </p:grpSpPr>
        <p:sp>
          <p:nvSpPr>
            <p:cNvPr id="67" name="Line 30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Oval 31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MS PGothic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MS PGothic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MS PGothic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MS PGothic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MS PGothic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69" name="Group 32"/>
          <p:cNvGrpSpPr>
            <a:grpSpLocks/>
          </p:cNvGrpSpPr>
          <p:nvPr/>
        </p:nvGrpSpPr>
        <p:grpSpPr bwMode="auto">
          <a:xfrm>
            <a:off x="7858126" y="3647735"/>
            <a:ext cx="1414463" cy="1033462"/>
            <a:chOff x="3990" y="2203"/>
            <a:chExt cx="891" cy="651"/>
          </a:xfrm>
        </p:grpSpPr>
        <p:sp>
          <p:nvSpPr>
            <p:cNvPr id="70" name="Line 33"/>
            <p:cNvSpPr>
              <a:spLocks noChangeShapeType="1"/>
            </p:cNvSpPr>
            <p:nvPr/>
          </p:nvSpPr>
          <p:spPr bwMode="auto">
            <a:xfrm>
              <a:off x="3990" y="2203"/>
              <a:ext cx="273" cy="1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Oval 34"/>
            <p:cNvSpPr>
              <a:spLocks noChangeArrowheads="1"/>
            </p:cNvSpPr>
            <p:nvPr/>
          </p:nvSpPr>
          <p:spPr bwMode="auto">
            <a:xfrm>
              <a:off x="4260" y="2248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MS PGothic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MS PGothic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MS PGothic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MS PGothic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MS PGothic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72" name="Text Box 35"/>
          <p:cNvSpPr txBox="1">
            <a:spLocks noChangeArrowheads="1"/>
          </p:cNvSpPr>
          <p:nvPr/>
        </p:nvSpPr>
        <p:spPr bwMode="auto">
          <a:xfrm>
            <a:off x="2554289" y="1350623"/>
            <a:ext cx="2255837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9pPr>
          </a:lstStyle>
          <a:p>
            <a:pPr algn="l"/>
            <a:r>
              <a:rPr lang="en-US" altLang="en-US">
                <a:latin typeface="Arial" charset="0"/>
              </a:rPr>
              <a:t>rdt_send(data)</a:t>
            </a:r>
            <a:endParaRPr lang="en-US" altLang="en-US">
              <a:latin typeface="Times New Roman" charset="0"/>
            </a:endParaRPr>
          </a:p>
        </p:txBody>
      </p:sp>
      <p:sp>
        <p:nvSpPr>
          <p:cNvPr id="73" name="Line 36"/>
          <p:cNvSpPr>
            <a:spLocks noChangeShapeType="1"/>
          </p:cNvSpPr>
          <p:nvPr/>
        </p:nvSpPr>
        <p:spPr bwMode="auto">
          <a:xfrm>
            <a:off x="2535238" y="1439523"/>
            <a:ext cx="12700" cy="74771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" name="Freeform 37"/>
          <p:cNvSpPr>
            <a:spLocks/>
          </p:cNvSpPr>
          <p:nvPr/>
        </p:nvSpPr>
        <p:spPr bwMode="auto">
          <a:xfrm>
            <a:off x="2535238" y="2157072"/>
            <a:ext cx="6697662" cy="3060700"/>
          </a:xfrm>
          <a:custGeom>
            <a:avLst/>
            <a:gdLst>
              <a:gd name="T0" fmla="*/ 0 w 4219"/>
              <a:gd name="T1" fmla="*/ 2147483647 h 1928"/>
              <a:gd name="T2" fmla="*/ 2147483647 w 4219"/>
              <a:gd name="T3" fmla="*/ 0 h 1928"/>
              <a:gd name="T4" fmla="*/ 2147483647 w 4219"/>
              <a:gd name="T5" fmla="*/ 2147483647 h 1928"/>
              <a:gd name="T6" fmla="*/ 2147483647 w 4219"/>
              <a:gd name="T7" fmla="*/ 2147483647 h 192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219" h="1928">
                <a:moveTo>
                  <a:pt x="0" y="10"/>
                </a:moveTo>
                <a:lnTo>
                  <a:pt x="1003" y="0"/>
                </a:lnTo>
                <a:lnTo>
                  <a:pt x="3387" y="1928"/>
                </a:lnTo>
                <a:lnTo>
                  <a:pt x="4219" y="1928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5" name="Group 38"/>
          <p:cNvGrpSpPr>
            <a:grpSpLocks/>
          </p:cNvGrpSpPr>
          <p:nvPr/>
        </p:nvGrpSpPr>
        <p:grpSpPr bwMode="auto">
          <a:xfrm>
            <a:off x="1871663" y="2317411"/>
            <a:ext cx="1333500" cy="1004887"/>
            <a:chOff x="220" y="1365"/>
            <a:chExt cx="840" cy="633"/>
          </a:xfrm>
        </p:grpSpPr>
        <p:sp>
          <p:nvSpPr>
            <p:cNvPr id="76" name="Line 39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Oval 40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MS PGothic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MS PGothic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MS PGothic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MS PGothic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MS PGothic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78" name="Oval 41"/>
          <p:cNvSpPr>
            <a:spLocks noChangeArrowheads="1"/>
          </p:cNvSpPr>
          <p:nvPr/>
        </p:nvSpPr>
        <p:spPr bwMode="auto">
          <a:xfrm>
            <a:off x="3856039" y="2372973"/>
            <a:ext cx="985837" cy="96202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9pPr>
          </a:lstStyle>
          <a:p>
            <a:endParaRPr lang="en-US" altLang="en-US"/>
          </a:p>
        </p:txBody>
      </p:sp>
      <p:sp>
        <p:nvSpPr>
          <p:cNvPr id="79" name="Line 42"/>
          <p:cNvSpPr>
            <a:spLocks noChangeShapeType="1"/>
          </p:cNvSpPr>
          <p:nvPr/>
        </p:nvSpPr>
        <p:spPr bwMode="auto">
          <a:xfrm flipH="1">
            <a:off x="7785100" y="5052672"/>
            <a:ext cx="12700" cy="11938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Freeform 43"/>
          <p:cNvSpPr>
            <a:spLocks/>
          </p:cNvSpPr>
          <p:nvPr/>
        </p:nvSpPr>
        <p:spPr bwMode="auto">
          <a:xfrm>
            <a:off x="2679700" y="4036672"/>
            <a:ext cx="6667500" cy="2260600"/>
          </a:xfrm>
          <a:custGeom>
            <a:avLst/>
            <a:gdLst>
              <a:gd name="T0" fmla="*/ 2147483647 w 4200"/>
              <a:gd name="T1" fmla="*/ 2147483647 h 1424"/>
              <a:gd name="T2" fmla="*/ 2147483647 w 4200"/>
              <a:gd name="T3" fmla="*/ 2147483647 h 1424"/>
              <a:gd name="T4" fmla="*/ 2147483647 w 4200"/>
              <a:gd name="T5" fmla="*/ 0 h 1424"/>
              <a:gd name="T6" fmla="*/ 0 w 4200"/>
              <a:gd name="T7" fmla="*/ 0 h 14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200" h="1424">
                <a:moveTo>
                  <a:pt x="4200" y="1424"/>
                </a:moveTo>
                <a:lnTo>
                  <a:pt x="3224" y="1424"/>
                </a:lnTo>
                <a:lnTo>
                  <a:pt x="1880" y="0"/>
                </a:ln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1" name="Group 44"/>
          <p:cNvGrpSpPr>
            <a:grpSpLocks/>
          </p:cNvGrpSpPr>
          <p:nvPr/>
        </p:nvGrpSpPr>
        <p:grpSpPr bwMode="auto">
          <a:xfrm>
            <a:off x="1871663" y="2317411"/>
            <a:ext cx="1333500" cy="1004887"/>
            <a:chOff x="220" y="1365"/>
            <a:chExt cx="840" cy="633"/>
          </a:xfrm>
        </p:grpSpPr>
        <p:sp>
          <p:nvSpPr>
            <p:cNvPr id="82" name="Line 45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Oval 46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MS PGothic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MS PGothic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MS PGothic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MS PGothic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MS PGothic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84" name="Oval 47"/>
          <p:cNvSpPr>
            <a:spLocks noChangeArrowheads="1"/>
          </p:cNvSpPr>
          <p:nvPr/>
        </p:nvSpPr>
        <p:spPr bwMode="auto">
          <a:xfrm>
            <a:off x="3852864" y="2377736"/>
            <a:ext cx="985837" cy="9620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9pPr>
          </a:lstStyle>
          <a:p>
            <a:endParaRPr lang="en-US" altLang="en-US"/>
          </a:p>
        </p:txBody>
      </p:sp>
      <p:sp>
        <p:nvSpPr>
          <p:cNvPr id="85" name="Text Box 48"/>
          <p:cNvSpPr txBox="1">
            <a:spLocks noChangeArrowheads="1"/>
          </p:cNvSpPr>
          <p:nvPr/>
        </p:nvSpPr>
        <p:spPr bwMode="auto">
          <a:xfrm>
            <a:off x="2933700" y="4004922"/>
            <a:ext cx="323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Symbol" charset="0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3092646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0"/>
                                            </p:cond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 animBg="1"/>
      <p:bldP spid="78" grpId="0" animBg="1"/>
      <p:bldP spid="79" grpId="0" animBg="1"/>
      <p:bldP spid="80" grpId="0" animBg="1"/>
      <p:bldP spid="84" grpId="0" animBg="1"/>
      <p:bldP spid="84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rdt2.0: error scenario</a:t>
            </a:r>
            <a:endParaRPr lang="en-US" dirty="0"/>
          </a:p>
        </p:txBody>
      </p:sp>
      <p:sp>
        <p:nvSpPr>
          <p:cNvPr id="40" name="object 40"/>
          <p:cNvSpPr txBox="1"/>
          <p:nvPr/>
        </p:nvSpPr>
        <p:spPr>
          <a:xfrm>
            <a:off x="9953759" y="6525462"/>
            <a:ext cx="3302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200" spc="-5" dirty="0">
                <a:latin typeface="Arial"/>
                <a:cs typeface="Arial"/>
              </a:rPr>
              <a:t>3</a:t>
            </a:r>
            <a:r>
              <a:rPr sz="1200" dirty="0">
                <a:latin typeface="Arial"/>
                <a:cs typeface="Arial"/>
              </a:rPr>
              <a:t>-</a:t>
            </a:r>
            <a:r>
              <a:rPr sz="1200" spc="-5" dirty="0">
                <a:latin typeface="Arial"/>
                <a:cs typeface="Arial"/>
              </a:rPr>
              <a:t>30</a:t>
            </a:r>
            <a:endParaRPr sz="1200">
              <a:latin typeface="Arial"/>
              <a:cs typeface="Arial"/>
            </a:endParaRPr>
          </a:p>
        </p:txBody>
      </p:sp>
      <p:sp>
        <p:nvSpPr>
          <p:cNvPr id="45" name="Date Placeholder 4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1B6CC1F-BD10-4536-BEF9-B63B3D907789}" type="datetime1">
              <a:rPr lang="en-US" smtClean="0"/>
              <a:t>8/1/2022</a:t>
            </a:fld>
            <a:endParaRPr lang="en-US"/>
          </a:p>
        </p:txBody>
      </p:sp>
      <p:sp>
        <p:nvSpPr>
          <p:cNvPr id="46" name="Slide Number Placeholder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C85445-B2EB-477F-BE91-EE4EE8348091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43" name="Oval 3"/>
          <p:cNvSpPr>
            <a:spLocks noChangeArrowheads="1"/>
          </p:cNvSpPr>
          <p:nvPr/>
        </p:nvSpPr>
        <p:spPr bwMode="auto">
          <a:xfrm>
            <a:off x="2220914" y="2348697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9pPr>
          </a:lstStyle>
          <a:p>
            <a:endParaRPr lang="en-US" altLang="en-US"/>
          </a:p>
        </p:txBody>
      </p:sp>
      <p:sp>
        <p:nvSpPr>
          <p:cNvPr id="44" name="Text Box 4"/>
          <p:cNvSpPr txBox="1">
            <a:spLocks noChangeArrowheads="1"/>
          </p:cNvSpPr>
          <p:nvPr/>
        </p:nvSpPr>
        <p:spPr bwMode="auto">
          <a:xfrm>
            <a:off x="2119313" y="2432834"/>
            <a:ext cx="1200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9pPr>
          </a:lstStyle>
          <a:p>
            <a:r>
              <a:rPr lang="en-US" altLang="en-US">
                <a:latin typeface="Arial" charset="0"/>
              </a:rPr>
              <a:t>Wait for call from above</a:t>
            </a:r>
            <a:endParaRPr lang="en-US" altLang="en-US">
              <a:latin typeface="Times New Roman" charset="0"/>
            </a:endParaRPr>
          </a:p>
        </p:txBody>
      </p:sp>
      <p:sp>
        <p:nvSpPr>
          <p:cNvPr id="47" name="Text Box 5"/>
          <p:cNvSpPr txBox="1">
            <a:spLocks noChangeArrowheads="1"/>
          </p:cNvSpPr>
          <p:nvPr/>
        </p:nvSpPr>
        <p:spPr bwMode="auto">
          <a:xfrm>
            <a:off x="2528888" y="1629559"/>
            <a:ext cx="36433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9pPr>
          </a:lstStyle>
          <a:p>
            <a:pPr algn="l"/>
            <a:r>
              <a:rPr lang="en-US" altLang="en-US">
                <a:latin typeface="Arial" charset="0"/>
              </a:rPr>
              <a:t>snkpkt = make_pkt(data, checksum)</a:t>
            </a:r>
          </a:p>
          <a:p>
            <a:pPr algn="l"/>
            <a:r>
              <a:rPr lang="en-US" altLang="en-US">
                <a:latin typeface="Arial" charset="0"/>
              </a:rPr>
              <a:t>udt_send(sndpkt)</a:t>
            </a:r>
            <a:endParaRPr lang="en-US" altLang="en-US">
              <a:latin typeface="Times New Roman" charset="0"/>
            </a:endParaRPr>
          </a:p>
        </p:txBody>
      </p:sp>
      <p:sp>
        <p:nvSpPr>
          <p:cNvPr id="48" name="Line 6"/>
          <p:cNvSpPr>
            <a:spLocks noChangeShapeType="1"/>
          </p:cNvSpPr>
          <p:nvPr/>
        </p:nvSpPr>
        <p:spPr bwMode="auto">
          <a:xfrm>
            <a:off x="2633663" y="1674009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Text Box 7"/>
          <p:cNvSpPr txBox="1">
            <a:spLocks noChangeArrowheads="1"/>
          </p:cNvSpPr>
          <p:nvPr/>
        </p:nvSpPr>
        <p:spPr bwMode="auto">
          <a:xfrm>
            <a:off x="7843839" y="5453847"/>
            <a:ext cx="2143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9pPr>
          </a:lstStyle>
          <a:p>
            <a:pPr algn="l"/>
            <a:r>
              <a:rPr lang="en-US" altLang="en-US">
                <a:latin typeface="Arial" charset="0"/>
              </a:rPr>
              <a:t>extract(rcvpkt,data)</a:t>
            </a:r>
          </a:p>
          <a:p>
            <a:pPr algn="l"/>
            <a:r>
              <a:rPr lang="en-US" altLang="en-US">
                <a:latin typeface="Arial" charset="0"/>
              </a:rPr>
              <a:t>deliver_data(data)</a:t>
            </a:r>
          </a:p>
          <a:p>
            <a:pPr algn="l"/>
            <a:r>
              <a:rPr lang="en-US" altLang="en-US">
                <a:latin typeface="Arial" charset="0"/>
              </a:rPr>
              <a:t>udt_send(ACK)</a:t>
            </a:r>
            <a:endParaRPr lang="en-US" altLang="en-US">
              <a:latin typeface="Times New Roman" charset="0"/>
            </a:endParaRPr>
          </a:p>
        </p:txBody>
      </p:sp>
      <p:sp>
        <p:nvSpPr>
          <p:cNvPr id="50" name="Text Box 8"/>
          <p:cNvSpPr txBox="1">
            <a:spLocks noChangeArrowheads="1"/>
          </p:cNvSpPr>
          <p:nvPr/>
        </p:nvSpPr>
        <p:spPr bwMode="auto">
          <a:xfrm>
            <a:off x="7821613" y="4920447"/>
            <a:ext cx="21574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9pPr>
          </a:lstStyle>
          <a:p>
            <a:pPr algn="l"/>
            <a:r>
              <a:rPr lang="en-US" altLang="en-US">
                <a:latin typeface="Arial" charset="0"/>
              </a:rPr>
              <a:t>rdt_rcv(rcvpkt) &amp;&amp; </a:t>
            </a:r>
          </a:p>
          <a:p>
            <a:pPr algn="l"/>
            <a:r>
              <a:rPr lang="en-US" altLang="en-US">
                <a:latin typeface="Arial" charset="0"/>
              </a:rPr>
              <a:t>   notcorrupt(rcvpkt)</a:t>
            </a:r>
            <a:endParaRPr lang="en-US" altLang="en-US">
              <a:latin typeface="Times New Roman" charset="0"/>
            </a:endParaRPr>
          </a:p>
        </p:txBody>
      </p:sp>
      <p:sp>
        <p:nvSpPr>
          <p:cNvPr id="51" name="Line 9"/>
          <p:cNvSpPr>
            <a:spLocks noChangeShapeType="1"/>
          </p:cNvSpPr>
          <p:nvPr/>
        </p:nvSpPr>
        <p:spPr bwMode="auto">
          <a:xfrm>
            <a:off x="7943851" y="5509409"/>
            <a:ext cx="14890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Freeform 10"/>
          <p:cNvSpPr>
            <a:spLocks/>
          </p:cNvSpPr>
          <p:nvPr/>
        </p:nvSpPr>
        <p:spPr bwMode="auto">
          <a:xfrm flipV="1">
            <a:off x="2581276" y="2118509"/>
            <a:ext cx="1800225" cy="247650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Freeform 11"/>
          <p:cNvSpPr>
            <a:spLocks/>
          </p:cNvSpPr>
          <p:nvPr/>
        </p:nvSpPr>
        <p:spPr bwMode="auto">
          <a:xfrm>
            <a:off x="2628901" y="3278971"/>
            <a:ext cx="1800225" cy="247650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Text Box 12"/>
          <p:cNvSpPr txBox="1">
            <a:spLocks noChangeArrowheads="1"/>
          </p:cNvSpPr>
          <p:nvPr/>
        </p:nvSpPr>
        <p:spPr bwMode="auto">
          <a:xfrm>
            <a:off x="2595563" y="3631396"/>
            <a:ext cx="3548062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9pPr>
          </a:lstStyle>
          <a:p>
            <a:pPr algn="l"/>
            <a:r>
              <a:rPr lang="en-US" altLang="en-US">
                <a:latin typeface="Arial" charset="0"/>
              </a:rPr>
              <a:t>rdt_rcv(rcvpkt) &amp;&amp; isACK(rcvpkt)</a:t>
            </a:r>
            <a:endParaRPr lang="en-US" altLang="en-US">
              <a:latin typeface="Times New Roman" charset="0"/>
            </a:endParaRPr>
          </a:p>
        </p:txBody>
      </p:sp>
      <p:sp>
        <p:nvSpPr>
          <p:cNvPr id="55" name="Line 13"/>
          <p:cNvSpPr>
            <a:spLocks noChangeShapeType="1"/>
          </p:cNvSpPr>
          <p:nvPr/>
        </p:nvSpPr>
        <p:spPr bwMode="auto">
          <a:xfrm>
            <a:off x="2697163" y="3955246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Freeform 14"/>
          <p:cNvSpPr>
            <a:spLocks/>
          </p:cNvSpPr>
          <p:nvPr/>
        </p:nvSpPr>
        <p:spPr bwMode="auto">
          <a:xfrm>
            <a:off x="4776789" y="2424897"/>
            <a:ext cx="466725" cy="893763"/>
          </a:xfrm>
          <a:custGeom>
            <a:avLst/>
            <a:gdLst>
              <a:gd name="T0" fmla="*/ 0 w 735"/>
              <a:gd name="T1" fmla="*/ 2147483647 h 1080"/>
              <a:gd name="T2" fmla="*/ 0 w 735"/>
              <a:gd name="T3" fmla="*/ 2147483647 h 108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Text Box 15"/>
          <p:cNvSpPr txBox="1">
            <a:spLocks noChangeArrowheads="1"/>
          </p:cNvSpPr>
          <p:nvPr/>
        </p:nvSpPr>
        <p:spPr bwMode="auto">
          <a:xfrm>
            <a:off x="5086351" y="2739221"/>
            <a:ext cx="1763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9pPr>
          </a:lstStyle>
          <a:p>
            <a:pPr algn="l"/>
            <a:r>
              <a:rPr lang="en-US" altLang="en-US">
                <a:latin typeface="Arial" charset="0"/>
              </a:rPr>
              <a:t>udt_send(sndpkt)</a:t>
            </a:r>
            <a:endParaRPr lang="en-US" altLang="en-US">
              <a:latin typeface="Times New Roman" charset="0"/>
            </a:endParaRPr>
          </a:p>
        </p:txBody>
      </p:sp>
      <p:sp>
        <p:nvSpPr>
          <p:cNvPr id="58" name="Text Box 16"/>
          <p:cNvSpPr txBox="1">
            <a:spLocks noChangeArrowheads="1"/>
          </p:cNvSpPr>
          <p:nvPr/>
        </p:nvSpPr>
        <p:spPr bwMode="auto">
          <a:xfrm>
            <a:off x="5060951" y="2064535"/>
            <a:ext cx="2085975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9pPr>
          </a:lstStyle>
          <a:p>
            <a:pPr algn="l"/>
            <a:r>
              <a:rPr lang="en-US" altLang="en-US">
                <a:latin typeface="Arial" charset="0"/>
              </a:rPr>
              <a:t>rdt_rcv(rcvpkt) &amp;&amp;</a:t>
            </a:r>
          </a:p>
          <a:p>
            <a:pPr algn="l"/>
            <a:r>
              <a:rPr lang="en-US" altLang="en-US">
                <a:latin typeface="Arial" charset="0"/>
              </a:rPr>
              <a:t>   isNAK(rcvpkt)</a:t>
            </a:r>
            <a:endParaRPr lang="en-US" altLang="en-US">
              <a:latin typeface="Times New Roman" charset="0"/>
            </a:endParaRPr>
          </a:p>
        </p:txBody>
      </p:sp>
      <p:sp>
        <p:nvSpPr>
          <p:cNvPr id="59" name="Line 17"/>
          <p:cNvSpPr>
            <a:spLocks noChangeShapeType="1"/>
          </p:cNvSpPr>
          <p:nvPr/>
        </p:nvSpPr>
        <p:spPr bwMode="auto">
          <a:xfrm>
            <a:off x="5180013" y="2739221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0" name="Group 18"/>
          <p:cNvGrpSpPr>
            <a:grpSpLocks/>
          </p:cNvGrpSpPr>
          <p:nvPr/>
        </p:nvGrpSpPr>
        <p:grpSpPr bwMode="auto">
          <a:xfrm>
            <a:off x="8097838" y="2491571"/>
            <a:ext cx="1924050" cy="858838"/>
            <a:chOff x="2222" y="2660"/>
            <a:chExt cx="1212" cy="541"/>
          </a:xfrm>
        </p:grpSpPr>
        <p:sp>
          <p:nvSpPr>
            <p:cNvPr id="61" name="Text Box 19"/>
            <p:cNvSpPr txBox="1">
              <a:spLocks noChangeArrowheads="1"/>
            </p:cNvSpPr>
            <p:nvPr/>
          </p:nvSpPr>
          <p:spPr bwMode="auto">
            <a:xfrm>
              <a:off x="2222" y="3039"/>
              <a:ext cx="115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MS PGothic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MS PGothic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MS PGothic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MS PGothic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MS PGothic" charset="-128"/>
                </a:defRPr>
              </a:lvl9pPr>
            </a:lstStyle>
            <a:p>
              <a:pPr algn="l"/>
              <a:r>
                <a:rPr lang="en-US" altLang="en-US">
                  <a:latin typeface="Arial" charset="0"/>
                </a:rPr>
                <a:t>udt_send(NAK)</a:t>
              </a:r>
              <a:endParaRPr lang="en-US" altLang="en-US">
                <a:latin typeface="Times New Roman" charset="0"/>
              </a:endParaRPr>
            </a:p>
          </p:txBody>
        </p:sp>
        <p:sp>
          <p:nvSpPr>
            <p:cNvPr id="62" name="Text Box 20"/>
            <p:cNvSpPr txBox="1">
              <a:spLocks noChangeArrowheads="1"/>
            </p:cNvSpPr>
            <p:nvPr/>
          </p:nvSpPr>
          <p:spPr bwMode="auto">
            <a:xfrm>
              <a:off x="2225" y="2660"/>
              <a:ext cx="1209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MS PGothic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MS PGothic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MS PGothic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MS PGothic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MS PGothic" charset="-128"/>
                </a:defRPr>
              </a:lvl9pPr>
            </a:lstStyle>
            <a:p>
              <a:pPr algn="l"/>
              <a:r>
                <a:rPr lang="en-US" altLang="en-US">
                  <a:latin typeface="Arial" charset="0"/>
                </a:rPr>
                <a:t>rdt_rcv(rcvpkt) &amp;&amp; </a:t>
              </a:r>
            </a:p>
            <a:p>
              <a:pPr algn="l"/>
              <a:r>
                <a:rPr lang="en-US" altLang="en-US">
                  <a:latin typeface="Arial" charset="0"/>
                </a:rPr>
                <a:t>  corrupt(rcvpkt)</a:t>
              </a:r>
              <a:endParaRPr lang="en-US" altLang="en-US">
                <a:latin typeface="Times New Roman" charset="0"/>
              </a:endParaRPr>
            </a:p>
          </p:txBody>
        </p:sp>
        <p:sp>
          <p:nvSpPr>
            <p:cNvPr id="63" name="Line 21"/>
            <p:cNvSpPr>
              <a:spLocks noChangeShapeType="1"/>
            </p:cNvSpPr>
            <p:nvPr/>
          </p:nvSpPr>
          <p:spPr bwMode="auto">
            <a:xfrm>
              <a:off x="2285" y="3040"/>
              <a:ext cx="62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4" name="Group 22"/>
          <p:cNvGrpSpPr>
            <a:grpSpLocks/>
          </p:cNvGrpSpPr>
          <p:nvPr/>
        </p:nvGrpSpPr>
        <p:grpSpPr bwMode="auto">
          <a:xfrm>
            <a:off x="3816350" y="2361397"/>
            <a:ext cx="1074738" cy="962025"/>
            <a:chOff x="1540" y="2116"/>
            <a:chExt cx="677" cy="606"/>
          </a:xfrm>
        </p:grpSpPr>
        <p:sp>
          <p:nvSpPr>
            <p:cNvPr id="65" name="Oval 23"/>
            <p:cNvSpPr>
              <a:spLocks noChangeArrowheads="1"/>
            </p:cNvSpPr>
            <p:nvPr/>
          </p:nvSpPr>
          <p:spPr bwMode="auto">
            <a:xfrm>
              <a:off x="1565" y="2116"/>
              <a:ext cx="621" cy="6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MS PGothic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MS PGothic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MS PGothic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MS PGothic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MS PGothic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6" name="Text Box 24"/>
            <p:cNvSpPr txBox="1">
              <a:spLocks noChangeArrowheads="1"/>
            </p:cNvSpPr>
            <p:nvPr/>
          </p:nvSpPr>
          <p:spPr bwMode="auto">
            <a:xfrm>
              <a:off x="1540" y="2163"/>
              <a:ext cx="677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MS PGothic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MS PGothic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MS PGothic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MS PGothic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MS PGothic" charset="-128"/>
                </a:defRPr>
              </a:lvl9pPr>
            </a:lstStyle>
            <a:p>
              <a:r>
                <a:rPr lang="en-US" altLang="en-US">
                  <a:latin typeface="Arial" charset="0"/>
                </a:rPr>
                <a:t>Wait for ACK or NAK</a:t>
              </a:r>
              <a:endParaRPr lang="en-US" altLang="en-US">
                <a:latin typeface="Times New Roman" charset="0"/>
              </a:endParaRPr>
            </a:p>
          </p:txBody>
        </p:sp>
      </p:grpSp>
      <p:sp>
        <p:nvSpPr>
          <p:cNvPr id="67" name="Freeform 25"/>
          <p:cNvSpPr>
            <a:spLocks/>
          </p:cNvSpPr>
          <p:nvPr/>
        </p:nvSpPr>
        <p:spPr bwMode="auto">
          <a:xfrm>
            <a:off x="8196263" y="3286909"/>
            <a:ext cx="1257300" cy="469900"/>
          </a:xfrm>
          <a:custGeom>
            <a:avLst/>
            <a:gdLst>
              <a:gd name="T0" fmla="*/ 2147483647 w 1500"/>
              <a:gd name="T1" fmla="*/ 2147483647 h 740"/>
              <a:gd name="T2" fmla="*/ 2147483647 w 1500"/>
              <a:gd name="T3" fmla="*/ 2147483647 h 74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" name="Oval 26"/>
          <p:cNvSpPr>
            <a:spLocks noChangeArrowheads="1"/>
          </p:cNvSpPr>
          <p:nvPr/>
        </p:nvSpPr>
        <p:spPr bwMode="auto">
          <a:xfrm>
            <a:off x="8288339" y="3707597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9pPr>
          </a:lstStyle>
          <a:p>
            <a:endParaRPr lang="en-US" altLang="en-US"/>
          </a:p>
        </p:txBody>
      </p:sp>
      <p:sp>
        <p:nvSpPr>
          <p:cNvPr id="69" name="Text Box 27"/>
          <p:cNvSpPr txBox="1">
            <a:spLocks noChangeArrowheads="1"/>
          </p:cNvSpPr>
          <p:nvPr/>
        </p:nvSpPr>
        <p:spPr bwMode="auto">
          <a:xfrm>
            <a:off x="8201025" y="3791734"/>
            <a:ext cx="1200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9pPr>
          </a:lstStyle>
          <a:p>
            <a:r>
              <a:rPr lang="en-US" altLang="en-US">
                <a:latin typeface="Arial" charset="0"/>
              </a:rPr>
              <a:t>Wait for call from below</a:t>
            </a:r>
            <a:endParaRPr lang="en-US" altLang="en-US">
              <a:latin typeface="Times New Roman" charset="0"/>
            </a:endParaRPr>
          </a:p>
        </p:txBody>
      </p:sp>
      <p:sp>
        <p:nvSpPr>
          <p:cNvPr id="70" name="Freeform 28"/>
          <p:cNvSpPr>
            <a:spLocks/>
          </p:cNvSpPr>
          <p:nvPr/>
        </p:nvSpPr>
        <p:spPr bwMode="auto">
          <a:xfrm flipV="1">
            <a:off x="8208963" y="4602946"/>
            <a:ext cx="1257300" cy="469900"/>
          </a:xfrm>
          <a:custGeom>
            <a:avLst/>
            <a:gdLst>
              <a:gd name="T0" fmla="*/ 2147483647 w 1500"/>
              <a:gd name="T1" fmla="*/ 2147483647 h 740"/>
              <a:gd name="T2" fmla="*/ 2147483647 w 1500"/>
              <a:gd name="T3" fmla="*/ 2147483647 h 74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1" name="Group 29"/>
          <p:cNvGrpSpPr>
            <a:grpSpLocks/>
          </p:cNvGrpSpPr>
          <p:nvPr/>
        </p:nvGrpSpPr>
        <p:grpSpPr bwMode="auto">
          <a:xfrm>
            <a:off x="1873250" y="2305835"/>
            <a:ext cx="1333500" cy="1004887"/>
            <a:chOff x="220" y="1365"/>
            <a:chExt cx="840" cy="633"/>
          </a:xfrm>
        </p:grpSpPr>
        <p:sp>
          <p:nvSpPr>
            <p:cNvPr id="72" name="Line 30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Oval 31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MS PGothic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MS PGothic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MS PGothic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MS PGothic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MS PGothic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74" name="Group 32"/>
          <p:cNvGrpSpPr>
            <a:grpSpLocks/>
          </p:cNvGrpSpPr>
          <p:nvPr/>
        </p:nvGrpSpPr>
        <p:grpSpPr bwMode="auto">
          <a:xfrm>
            <a:off x="7858126" y="3636159"/>
            <a:ext cx="1414463" cy="1033462"/>
            <a:chOff x="3990" y="2203"/>
            <a:chExt cx="891" cy="651"/>
          </a:xfrm>
        </p:grpSpPr>
        <p:sp>
          <p:nvSpPr>
            <p:cNvPr id="75" name="Line 33"/>
            <p:cNvSpPr>
              <a:spLocks noChangeShapeType="1"/>
            </p:cNvSpPr>
            <p:nvPr/>
          </p:nvSpPr>
          <p:spPr bwMode="auto">
            <a:xfrm>
              <a:off x="3990" y="2203"/>
              <a:ext cx="273" cy="1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Oval 34"/>
            <p:cNvSpPr>
              <a:spLocks noChangeArrowheads="1"/>
            </p:cNvSpPr>
            <p:nvPr/>
          </p:nvSpPr>
          <p:spPr bwMode="auto">
            <a:xfrm>
              <a:off x="4260" y="2248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MS PGothic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MS PGothic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MS PGothic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MS PGothic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MS PGothic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77" name="Text Box 35"/>
          <p:cNvSpPr txBox="1">
            <a:spLocks noChangeArrowheads="1"/>
          </p:cNvSpPr>
          <p:nvPr/>
        </p:nvSpPr>
        <p:spPr bwMode="auto">
          <a:xfrm>
            <a:off x="2554289" y="1339047"/>
            <a:ext cx="2255837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9pPr>
          </a:lstStyle>
          <a:p>
            <a:pPr algn="l"/>
            <a:r>
              <a:rPr lang="en-US" altLang="en-US">
                <a:latin typeface="Arial" charset="0"/>
              </a:rPr>
              <a:t>rdt_send(data)</a:t>
            </a:r>
            <a:endParaRPr lang="en-US" altLang="en-US">
              <a:latin typeface="Times New Roman" charset="0"/>
            </a:endParaRPr>
          </a:p>
        </p:txBody>
      </p:sp>
      <p:sp>
        <p:nvSpPr>
          <p:cNvPr id="78" name="Line 36"/>
          <p:cNvSpPr>
            <a:spLocks noChangeShapeType="1"/>
          </p:cNvSpPr>
          <p:nvPr/>
        </p:nvSpPr>
        <p:spPr bwMode="auto">
          <a:xfrm>
            <a:off x="2535238" y="1427947"/>
            <a:ext cx="12700" cy="74771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" name="Freeform 37"/>
          <p:cNvSpPr>
            <a:spLocks/>
          </p:cNvSpPr>
          <p:nvPr/>
        </p:nvSpPr>
        <p:spPr bwMode="auto">
          <a:xfrm>
            <a:off x="2535238" y="2145496"/>
            <a:ext cx="6940550" cy="654050"/>
          </a:xfrm>
          <a:custGeom>
            <a:avLst/>
            <a:gdLst>
              <a:gd name="T0" fmla="*/ 0 w 4372"/>
              <a:gd name="T1" fmla="*/ 2147483647 h 412"/>
              <a:gd name="T2" fmla="*/ 2147483647 w 4372"/>
              <a:gd name="T3" fmla="*/ 0 h 412"/>
              <a:gd name="T4" fmla="*/ 2147483647 w 4372"/>
              <a:gd name="T5" fmla="*/ 2147483647 h 412"/>
              <a:gd name="T6" fmla="*/ 2147483647 w 4372"/>
              <a:gd name="T7" fmla="*/ 2147483647 h 41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372" h="412">
                <a:moveTo>
                  <a:pt x="0" y="10"/>
                </a:moveTo>
                <a:lnTo>
                  <a:pt x="1003" y="0"/>
                </a:lnTo>
                <a:lnTo>
                  <a:pt x="3508" y="412"/>
                </a:lnTo>
                <a:lnTo>
                  <a:pt x="4372" y="412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0" name="Group 38"/>
          <p:cNvGrpSpPr>
            <a:grpSpLocks/>
          </p:cNvGrpSpPr>
          <p:nvPr/>
        </p:nvGrpSpPr>
        <p:grpSpPr bwMode="auto">
          <a:xfrm>
            <a:off x="1871663" y="2305835"/>
            <a:ext cx="1333500" cy="1004887"/>
            <a:chOff x="220" y="1365"/>
            <a:chExt cx="840" cy="633"/>
          </a:xfrm>
        </p:grpSpPr>
        <p:sp>
          <p:nvSpPr>
            <p:cNvPr id="81" name="Line 39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Oval 40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MS PGothic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MS PGothic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MS PGothic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MS PGothic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MS PGothic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83" name="Oval 41"/>
          <p:cNvSpPr>
            <a:spLocks noChangeArrowheads="1"/>
          </p:cNvSpPr>
          <p:nvPr/>
        </p:nvSpPr>
        <p:spPr bwMode="auto">
          <a:xfrm>
            <a:off x="3856039" y="2361397"/>
            <a:ext cx="985837" cy="96202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9pPr>
          </a:lstStyle>
          <a:p>
            <a:endParaRPr lang="en-US" altLang="en-US"/>
          </a:p>
        </p:txBody>
      </p:sp>
      <p:sp>
        <p:nvSpPr>
          <p:cNvPr id="84" name="Line 42"/>
          <p:cNvSpPr>
            <a:spLocks noChangeShapeType="1"/>
          </p:cNvSpPr>
          <p:nvPr/>
        </p:nvSpPr>
        <p:spPr bwMode="auto">
          <a:xfrm flipH="1">
            <a:off x="7785100" y="5041096"/>
            <a:ext cx="12700" cy="11938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" name="Freeform 43"/>
          <p:cNvSpPr>
            <a:spLocks/>
          </p:cNvSpPr>
          <p:nvPr/>
        </p:nvSpPr>
        <p:spPr bwMode="auto">
          <a:xfrm>
            <a:off x="2679700" y="4025096"/>
            <a:ext cx="6667500" cy="2260600"/>
          </a:xfrm>
          <a:custGeom>
            <a:avLst/>
            <a:gdLst>
              <a:gd name="T0" fmla="*/ 2147483647 w 4200"/>
              <a:gd name="T1" fmla="*/ 2147483647 h 1424"/>
              <a:gd name="T2" fmla="*/ 2147483647 w 4200"/>
              <a:gd name="T3" fmla="*/ 2147483647 h 1424"/>
              <a:gd name="T4" fmla="*/ 2147483647 w 4200"/>
              <a:gd name="T5" fmla="*/ 0 h 1424"/>
              <a:gd name="T6" fmla="*/ 0 w 4200"/>
              <a:gd name="T7" fmla="*/ 0 h 14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200" h="1424">
                <a:moveTo>
                  <a:pt x="4200" y="1424"/>
                </a:moveTo>
                <a:lnTo>
                  <a:pt x="3224" y="1424"/>
                </a:lnTo>
                <a:lnTo>
                  <a:pt x="1880" y="0"/>
                </a:ln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6" name="Group 44"/>
          <p:cNvGrpSpPr>
            <a:grpSpLocks/>
          </p:cNvGrpSpPr>
          <p:nvPr/>
        </p:nvGrpSpPr>
        <p:grpSpPr bwMode="auto">
          <a:xfrm>
            <a:off x="1871663" y="2305835"/>
            <a:ext cx="1333500" cy="1004887"/>
            <a:chOff x="220" y="1365"/>
            <a:chExt cx="840" cy="633"/>
          </a:xfrm>
        </p:grpSpPr>
        <p:sp>
          <p:nvSpPr>
            <p:cNvPr id="87" name="Line 45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Oval 46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MS PGothic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MS PGothic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MS PGothic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MS PGothic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MS PGothic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89" name="Oval 47"/>
          <p:cNvSpPr>
            <a:spLocks noChangeArrowheads="1"/>
          </p:cNvSpPr>
          <p:nvPr/>
        </p:nvSpPr>
        <p:spPr bwMode="auto">
          <a:xfrm>
            <a:off x="3852864" y="2366160"/>
            <a:ext cx="985837" cy="9620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9pPr>
          </a:lstStyle>
          <a:p>
            <a:endParaRPr lang="en-US" altLang="en-US"/>
          </a:p>
        </p:txBody>
      </p:sp>
      <p:sp>
        <p:nvSpPr>
          <p:cNvPr id="90" name="Line 48"/>
          <p:cNvSpPr>
            <a:spLocks noChangeShapeType="1"/>
          </p:cNvSpPr>
          <p:nvPr/>
        </p:nvSpPr>
        <p:spPr bwMode="auto">
          <a:xfrm>
            <a:off x="8077200" y="2632859"/>
            <a:ext cx="0" cy="817562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" name="Freeform 49"/>
          <p:cNvSpPr>
            <a:spLocks/>
          </p:cNvSpPr>
          <p:nvPr/>
        </p:nvSpPr>
        <p:spPr bwMode="auto">
          <a:xfrm>
            <a:off x="5181601" y="2355047"/>
            <a:ext cx="4378325" cy="1025525"/>
          </a:xfrm>
          <a:custGeom>
            <a:avLst/>
            <a:gdLst>
              <a:gd name="T0" fmla="*/ 2147483647 w 2758"/>
              <a:gd name="T1" fmla="*/ 2147483647 h 646"/>
              <a:gd name="T2" fmla="*/ 2147483647 w 2758"/>
              <a:gd name="T3" fmla="*/ 2147483647 h 646"/>
              <a:gd name="T4" fmla="*/ 2147483647 w 2758"/>
              <a:gd name="T5" fmla="*/ 0 h 646"/>
              <a:gd name="T6" fmla="*/ 0 w 2758"/>
              <a:gd name="T7" fmla="*/ 0 h 64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58" h="646">
                <a:moveTo>
                  <a:pt x="2758" y="646"/>
                </a:moveTo>
                <a:lnTo>
                  <a:pt x="1763" y="629"/>
                </a:lnTo>
                <a:lnTo>
                  <a:pt x="1039" y="0"/>
                </a:ln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" name="Line 50"/>
          <p:cNvSpPr>
            <a:spLocks noChangeShapeType="1"/>
          </p:cNvSpPr>
          <p:nvPr/>
        </p:nvSpPr>
        <p:spPr bwMode="auto">
          <a:xfrm>
            <a:off x="5072063" y="2229635"/>
            <a:ext cx="0" cy="846137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" name="Freeform 51"/>
          <p:cNvSpPr>
            <a:spLocks/>
          </p:cNvSpPr>
          <p:nvPr/>
        </p:nvSpPr>
        <p:spPr bwMode="auto">
          <a:xfrm>
            <a:off x="5167314" y="3090059"/>
            <a:ext cx="4073525" cy="2133600"/>
          </a:xfrm>
          <a:custGeom>
            <a:avLst/>
            <a:gdLst>
              <a:gd name="T0" fmla="*/ 0 w 2566"/>
              <a:gd name="T1" fmla="*/ 0 h 1344"/>
              <a:gd name="T2" fmla="*/ 2147483647 w 2566"/>
              <a:gd name="T3" fmla="*/ 0 h 1344"/>
              <a:gd name="T4" fmla="*/ 2147483647 w 2566"/>
              <a:gd name="T5" fmla="*/ 2147483647 h 1344"/>
              <a:gd name="T6" fmla="*/ 2147483647 w 2566"/>
              <a:gd name="T7" fmla="*/ 2147483647 h 134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566" h="1344">
                <a:moveTo>
                  <a:pt x="0" y="0"/>
                </a:moveTo>
                <a:lnTo>
                  <a:pt x="1013" y="0"/>
                </a:lnTo>
                <a:lnTo>
                  <a:pt x="1650" y="1344"/>
                </a:lnTo>
                <a:lnTo>
                  <a:pt x="2566" y="1344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" name="Text Box 52"/>
          <p:cNvSpPr txBox="1">
            <a:spLocks noChangeArrowheads="1"/>
          </p:cNvSpPr>
          <p:nvPr/>
        </p:nvSpPr>
        <p:spPr bwMode="auto">
          <a:xfrm>
            <a:off x="2959100" y="4007634"/>
            <a:ext cx="323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Symbol" charset="0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1038365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9" grpId="0" animBg="1"/>
      <p:bldP spid="83" grpId="0" animBg="1"/>
      <p:bldP spid="84" grpId="0" animBg="1"/>
      <p:bldP spid="85" grpId="0" animBg="1"/>
      <p:bldP spid="89" grpId="0" animBg="1"/>
      <p:bldP spid="89" grpId="1" animBg="1"/>
      <p:bldP spid="90" grpId="0" animBg="1"/>
      <p:bldP spid="91" grpId="0" animBg="1"/>
      <p:bldP spid="92" grpId="0" animBg="1"/>
      <p:bldP spid="9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rdt2.0 has a fatal flaw!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DF73EBD-CD7B-4BA3-8492-3BD453C5816F}" type="datetime1">
              <a:rPr lang="en-US" smtClean="0"/>
              <a:t>8/1/2022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1A2993-66D0-4D4C-A934-F1D0C5866DEA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035175" y="1589088"/>
            <a:ext cx="3810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>
                <a:solidFill>
                  <a:srgbClr val="CC0000"/>
                </a:solidFill>
              </a:rPr>
              <a:t>what happens if ACK/NAK corrupted?</a:t>
            </a:r>
          </a:p>
          <a:p>
            <a:pPr>
              <a:lnSpc>
                <a:spcPct val="80000"/>
              </a:lnSpc>
              <a:buFont typeface="Wingdings" pitchFamily="2" charset="2"/>
              <a:buChar char="v"/>
              <a:defRPr/>
            </a:pPr>
            <a:r>
              <a:rPr lang="en-US" sz="2400"/>
              <a:t>sender doesn</a:t>
            </a:r>
            <a:r>
              <a:rPr lang="ja-JP" altLang="en-US" sz="2400"/>
              <a:t>’</a:t>
            </a:r>
            <a:r>
              <a:rPr lang="en-US" altLang="ja-JP" sz="2400"/>
              <a:t>t know what happened at receiver!</a:t>
            </a:r>
          </a:p>
          <a:p>
            <a:pPr>
              <a:lnSpc>
                <a:spcPct val="80000"/>
              </a:lnSpc>
              <a:buFont typeface="Wingdings" pitchFamily="2" charset="2"/>
              <a:buChar char="v"/>
              <a:defRPr/>
            </a:pPr>
            <a:r>
              <a:rPr lang="en-US" sz="2400"/>
              <a:t>can</a:t>
            </a:r>
            <a:r>
              <a:rPr lang="ja-JP" altLang="en-US" sz="2400"/>
              <a:t>’</a:t>
            </a:r>
            <a:r>
              <a:rPr lang="en-US" altLang="ja-JP" sz="2400"/>
              <a:t>t just retransmit: possible duplicate</a:t>
            </a:r>
            <a:endParaRPr lang="en-US" altLang="ja-JP"/>
          </a:p>
          <a:p>
            <a:pPr>
              <a:lnSpc>
                <a:spcPct val="80000"/>
              </a:lnSpc>
              <a:spcBef>
                <a:spcPct val="60000"/>
              </a:spcBef>
              <a:buFont typeface="Wingdings" pitchFamily="2" charset="2"/>
              <a:buNone/>
              <a:defRPr/>
            </a:pPr>
            <a:endParaRPr lang="en-US" sz="2400"/>
          </a:p>
          <a:p>
            <a:pPr>
              <a:lnSpc>
                <a:spcPct val="70000"/>
              </a:lnSpc>
              <a:buFont typeface="Wingdings" pitchFamily="2" charset="2"/>
              <a:buNone/>
              <a:defRPr/>
            </a:pPr>
            <a:endParaRPr lang="en-US"/>
          </a:p>
          <a:p>
            <a:pPr>
              <a:lnSpc>
                <a:spcPct val="70000"/>
              </a:lnSpc>
              <a:buFont typeface="Wingdings" pitchFamily="2" charset="2"/>
              <a:buNone/>
              <a:defRPr/>
            </a:pPr>
            <a:endParaRPr lang="en-US"/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auto">
          <a:xfrm>
            <a:off x="6286018" y="1229808"/>
            <a:ext cx="3810000" cy="3331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  <a:defRPr/>
            </a:pPr>
            <a:r>
              <a:rPr lang="en-US" sz="3200">
                <a:solidFill>
                  <a:srgbClr val="CC0000"/>
                </a:solidFill>
              </a:rPr>
              <a:t>handling duplicates</a:t>
            </a:r>
            <a:r>
              <a:rPr lang="en-US" sz="3200">
                <a:solidFill>
                  <a:srgbClr val="FF0000"/>
                </a:solidFill>
              </a:rPr>
              <a:t>: </a:t>
            </a:r>
          </a:p>
          <a:p>
            <a:pPr>
              <a:buFont typeface="Wingdings" pitchFamily="2" charset="2"/>
              <a:buChar char="v"/>
              <a:defRPr/>
            </a:pPr>
            <a:r>
              <a:rPr lang="en-US" sz="2400" dirty="0"/>
              <a:t>sender retransmits current </a:t>
            </a:r>
            <a:r>
              <a:rPr lang="en-US" sz="2400" dirty="0" err="1"/>
              <a:t>pkt</a:t>
            </a:r>
            <a:r>
              <a:rPr lang="en-US" sz="2400" dirty="0"/>
              <a:t> if ACK/NAK corrupted</a:t>
            </a:r>
          </a:p>
          <a:p>
            <a:pPr>
              <a:buFont typeface="Wingdings" pitchFamily="2" charset="2"/>
              <a:buChar char="v"/>
              <a:defRPr/>
            </a:pPr>
            <a:r>
              <a:rPr lang="en-US" sz="2400" dirty="0"/>
              <a:t>sender adds </a:t>
            </a:r>
            <a:r>
              <a:rPr lang="en-US" sz="2400" i="1" dirty="0">
                <a:solidFill>
                  <a:srgbClr val="000099"/>
                </a:solidFill>
              </a:rPr>
              <a:t>sequence number</a:t>
            </a:r>
            <a:r>
              <a:rPr lang="en-US" sz="2400" dirty="0"/>
              <a:t> to each </a:t>
            </a:r>
            <a:r>
              <a:rPr lang="en-US" sz="2400" dirty="0" err="1"/>
              <a:t>pkt</a:t>
            </a:r>
            <a:endParaRPr lang="en-US" sz="2400" dirty="0"/>
          </a:p>
          <a:p>
            <a:pPr>
              <a:buFont typeface="Wingdings" pitchFamily="2" charset="2"/>
              <a:buChar char="v"/>
              <a:defRPr/>
            </a:pPr>
            <a:r>
              <a:rPr lang="en-US" sz="2400" dirty="0"/>
              <a:t>receiver discards (</a:t>
            </a:r>
            <a:r>
              <a:rPr lang="en-US" sz="2400" dirty="0" err="1"/>
              <a:t>doesn</a:t>
            </a:r>
            <a:r>
              <a:rPr lang="ja-JP" altLang="en-US" sz="2400" dirty="0"/>
              <a:t>’</a:t>
            </a:r>
            <a:r>
              <a:rPr lang="en-US" altLang="ja-JP" sz="2400" dirty="0"/>
              <a:t>t deliver up) duplicate </a:t>
            </a:r>
            <a:r>
              <a:rPr lang="en-US" altLang="ja-JP" sz="2400" dirty="0" err="1"/>
              <a:t>pkt</a:t>
            </a:r>
            <a:endParaRPr lang="en-US" sz="2400" dirty="0"/>
          </a:p>
        </p:txBody>
      </p:sp>
      <p:grpSp>
        <p:nvGrpSpPr>
          <p:cNvPr id="12" name="Group 13"/>
          <p:cNvGrpSpPr>
            <a:grpSpLocks/>
          </p:cNvGrpSpPr>
          <p:nvPr/>
        </p:nvGrpSpPr>
        <p:grpSpPr bwMode="auto">
          <a:xfrm>
            <a:off x="3987801" y="4445001"/>
            <a:ext cx="4092575" cy="1603375"/>
            <a:chOff x="1552" y="2800"/>
            <a:chExt cx="2578" cy="1010"/>
          </a:xfrm>
        </p:grpSpPr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1552" y="2974"/>
              <a:ext cx="2578" cy="836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16" name="Rectangle 9"/>
            <p:cNvSpPr>
              <a:spLocks noChangeArrowheads="1"/>
            </p:cNvSpPr>
            <p:nvPr/>
          </p:nvSpPr>
          <p:spPr bwMode="auto">
            <a:xfrm>
              <a:off x="2226" y="2913"/>
              <a:ext cx="1038" cy="1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17" name="Text Box 10"/>
            <p:cNvSpPr txBox="1">
              <a:spLocks noChangeArrowheads="1"/>
            </p:cNvSpPr>
            <p:nvPr/>
          </p:nvSpPr>
          <p:spPr bwMode="auto">
            <a:xfrm>
              <a:off x="1724" y="2800"/>
              <a:ext cx="1340" cy="3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CC0000"/>
                  </a:solidFill>
                  <a:latin typeface="Gill Sans MT" charset="0"/>
                </a:rPr>
                <a:t>stop and wait</a:t>
              </a:r>
            </a:p>
          </p:txBody>
        </p:sp>
        <p:sp>
          <p:nvSpPr>
            <p:cNvPr id="18" name="Text Box 6"/>
            <p:cNvSpPr txBox="1">
              <a:spLocks noChangeArrowheads="1"/>
            </p:cNvSpPr>
            <p:nvPr/>
          </p:nvSpPr>
          <p:spPr bwMode="auto">
            <a:xfrm>
              <a:off x="1665" y="3052"/>
              <a:ext cx="2452" cy="7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C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85000"/>
                </a:lnSpc>
                <a:defRPr/>
              </a:pPr>
              <a:r>
                <a:rPr lang="en-US" sz="2800">
                  <a:latin typeface="Gill Sans MT" charset="0"/>
                </a:rPr>
                <a:t>sender sends one packet, </a:t>
              </a:r>
            </a:p>
            <a:p>
              <a:pPr algn="l">
                <a:lnSpc>
                  <a:spcPct val="85000"/>
                </a:lnSpc>
                <a:defRPr/>
              </a:pPr>
              <a:r>
                <a:rPr lang="en-US" sz="2800">
                  <a:latin typeface="Gill Sans MT" charset="0"/>
                </a:rPr>
                <a:t>then waits for receiver </a:t>
              </a:r>
            </a:p>
            <a:p>
              <a:pPr algn="l">
                <a:lnSpc>
                  <a:spcPct val="85000"/>
                </a:lnSpc>
                <a:defRPr/>
              </a:pPr>
              <a:r>
                <a:rPr lang="en-US" sz="2800">
                  <a:latin typeface="Gill Sans MT" charset="0"/>
                </a:rPr>
                <a:t>response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4809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rdt2.1: sender, handles garbled ACK/NAKs</a:t>
            </a:r>
          </a:p>
        </p:txBody>
      </p:sp>
      <p:sp>
        <p:nvSpPr>
          <p:cNvPr id="3" name="object 3"/>
          <p:cNvSpPr/>
          <p:nvPr/>
        </p:nvSpPr>
        <p:spPr>
          <a:xfrm>
            <a:off x="4392679" y="2306696"/>
            <a:ext cx="901700" cy="836930"/>
          </a:xfrm>
          <a:custGeom>
            <a:avLst/>
            <a:gdLst/>
            <a:ahLst/>
            <a:cxnLst/>
            <a:rect l="l" t="t" r="r" b="b"/>
            <a:pathLst>
              <a:path w="901700" h="836930">
                <a:moveTo>
                  <a:pt x="0" y="418216"/>
                </a:moveTo>
                <a:lnTo>
                  <a:pt x="5899" y="350371"/>
                </a:lnTo>
                <a:lnTo>
                  <a:pt x="22980" y="286014"/>
                </a:lnTo>
                <a:lnTo>
                  <a:pt x="50315" y="226006"/>
                </a:lnTo>
                <a:lnTo>
                  <a:pt x="86975" y="171208"/>
                </a:lnTo>
                <a:lnTo>
                  <a:pt x="132034" y="122480"/>
                </a:lnTo>
                <a:lnTo>
                  <a:pt x="184564" y="80681"/>
                </a:lnTo>
                <a:lnTo>
                  <a:pt x="243636" y="46674"/>
                </a:lnTo>
                <a:lnTo>
                  <a:pt x="308324" y="21317"/>
                </a:lnTo>
                <a:lnTo>
                  <a:pt x="377700" y="5472"/>
                </a:lnTo>
                <a:lnTo>
                  <a:pt x="450835" y="0"/>
                </a:lnTo>
                <a:lnTo>
                  <a:pt x="487803" y="1386"/>
                </a:lnTo>
                <a:lnTo>
                  <a:pt x="559158" y="12152"/>
                </a:lnTo>
                <a:lnTo>
                  <a:pt x="626300" y="32860"/>
                </a:lnTo>
                <a:lnTo>
                  <a:pt x="688297" y="62650"/>
                </a:lnTo>
                <a:lnTo>
                  <a:pt x="744220" y="100660"/>
                </a:lnTo>
                <a:lnTo>
                  <a:pt x="793141" y="146031"/>
                </a:lnTo>
                <a:lnTo>
                  <a:pt x="834129" y="197902"/>
                </a:lnTo>
                <a:lnTo>
                  <a:pt x="866254" y="255413"/>
                </a:lnTo>
                <a:lnTo>
                  <a:pt x="888588" y="317702"/>
                </a:lnTo>
                <a:lnTo>
                  <a:pt x="900200" y="383911"/>
                </a:lnTo>
                <a:lnTo>
                  <a:pt x="901695" y="418216"/>
                </a:lnTo>
                <a:lnTo>
                  <a:pt x="900200" y="452521"/>
                </a:lnTo>
                <a:lnTo>
                  <a:pt x="888588" y="518736"/>
                </a:lnTo>
                <a:lnTo>
                  <a:pt x="866254" y="581037"/>
                </a:lnTo>
                <a:lnTo>
                  <a:pt x="834129" y="638563"/>
                </a:lnTo>
                <a:lnTo>
                  <a:pt x="793141" y="690452"/>
                </a:lnTo>
                <a:lnTo>
                  <a:pt x="744220" y="735841"/>
                </a:lnTo>
                <a:lnTo>
                  <a:pt x="688297" y="773869"/>
                </a:lnTo>
                <a:lnTo>
                  <a:pt x="626300" y="803674"/>
                </a:lnTo>
                <a:lnTo>
                  <a:pt x="559158" y="824394"/>
                </a:lnTo>
                <a:lnTo>
                  <a:pt x="487803" y="835167"/>
                </a:lnTo>
                <a:lnTo>
                  <a:pt x="450835" y="836554"/>
                </a:lnTo>
                <a:lnTo>
                  <a:pt x="413855" y="835167"/>
                </a:lnTo>
                <a:lnTo>
                  <a:pt x="342484" y="824394"/>
                </a:lnTo>
                <a:lnTo>
                  <a:pt x="275336" y="803674"/>
                </a:lnTo>
                <a:lnTo>
                  <a:pt x="213340" y="773869"/>
                </a:lnTo>
                <a:lnTo>
                  <a:pt x="157423" y="735841"/>
                </a:lnTo>
                <a:lnTo>
                  <a:pt x="108513" y="690452"/>
                </a:lnTo>
                <a:lnTo>
                  <a:pt x="67537" y="638563"/>
                </a:lnTo>
                <a:lnTo>
                  <a:pt x="35424" y="581037"/>
                </a:lnTo>
                <a:lnTo>
                  <a:pt x="13100" y="518736"/>
                </a:lnTo>
                <a:lnTo>
                  <a:pt x="1494" y="452521"/>
                </a:lnTo>
                <a:lnTo>
                  <a:pt x="0" y="418216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63036" y="2457851"/>
            <a:ext cx="844550" cy="6463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/>
            <a:r>
              <a:rPr sz="1400" spc="-70" dirty="0">
                <a:latin typeface="Arial"/>
                <a:cs typeface="Arial"/>
              </a:rPr>
              <a:t>W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spc="-5" dirty="0">
                <a:latin typeface="Arial"/>
                <a:cs typeface="Arial"/>
              </a:rPr>
              <a:t>it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rial"/>
                <a:cs typeface="Arial"/>
              </a:rPr>
              <a:t>for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rial"/>
                <a:cs typeface="Arial"/>
              </a:rPr>
              <a:t>cal</a:t>
            </a:r>
            <a:r>
              <a:rPr sz="1400" spc="-5" dirty="0">
                <a:latin typeface="Arial"/>
                <a:cs typeface="Arial"/>
              </a:rPr>
              <a:t>l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rial"/>
                <a:cs typeface="Arial"/>
              </a:rPr>
              <a:t>0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rial"/>
                <a:cs typeface="Arial"/>
              </a:rPr>
              <a:t>fro</a:t>
            </a:r>
            <a:r>
              <a:rPr sz="1400" spc="-15" dirty="0">
                <a:latin typeface="Arial"/>
                <a:cs typeface="Arial"/>
              </a:rPr>
              <a:t>m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rial"/>
                <a:cs typeface="Arial"/>
              </a:rPr>
              <a:t>above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27188" y="1342882"/>
            <a:ext cx="3526154" cy="5565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670"/>
            <a:r>
              <a:rPr sz="1600" dirty="0">
                <a:latin typeface="Arial"/>
                <a:cs typeface="Arial"/>
              </a:rPr>
              <a:t>rdt</a:t>
            </a:r>
            <a:r>
              <a:rPr sz="1600" spc="-10" dirty="0">
                <a:latin typeface="Arial"/>
                <a:cs typeface="Arial"/>
              </a:rPr>
              <a:t>_</a:t>
            </a:r>
            <a:r>
              <a:rPr sz="1600" dirty="0">
                <a:latin typeface="Arial"/>
                <a:cs typeface="Arial"/>
              </a:rPr>
              <a:t>sen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dirty="0">
                <a:latin typeface="Arial"/>
                <a:cs typeface="Arial"/>
              </a:rPr>
              <a:t>(d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ta)</a:t>
            </a:r>
            <a:endParaRPr sz="1600">
              <a:latin typeface="Arial"/>
              <a:cs typeface="Arial"/>
            </a:endParaRPr>
          </a:p>
          <a:p>
            <a:pPr marL="12700">
              <a:spcBef>
                <a:spcPts val="545"/>
              </a:spcBef>
            </a:pPr>
            <a:r>
              <a:rPr sz="1600" dirty="0">
                <a:latin typeface="Arial"/>
                <a:cs typeface="Arial"/>
              </a:rPr>
              <a:t>snd</a:t>
            </a:r>
            <a:r>
              <a:rPr sz="1600" spc="-10" dirty="0">
                <a:latin typeface="Arial"/>
                <a:cs typeface="Arial"/>
              </a:rPr>
              <a:t>p</a:t>
            </a:r>
            <a:r>
              <a:rPr sz="1600" dirty="0">
                <a:latin typeface="Arial"/>
                <a:cs typeface="Arial"/>
              </a:rPr>
              <a:t>kt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=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m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ke_</a:t>
            </a:r>
            <a:r>
              <a:rPr sz="1600" spc="-10" dirty="0">
                <a:latin typeface="Arial"/>
                <a:cs typeface="Arial"/>
              </a:rPr>
              <a:t>p</a:t>
            </a:r>
            <a:r>
              <a:rPr sz="1600" dirty="0">
                <a:latin typeface="Arial"/>
                <a:cs typeface="Arial"/>
              </a:rPr>
              <a:t>kt(0,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da</a:t>
            </a:r>
            <a:r>
              <a:rPr sz="1600" dirty="0">
                <a:latin typeface="Arial"/>
                <a:cs typeface="Arial"/>
              </a:rPr>
              <a:t>ta,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checks</a:t>
            </a:r>
            <a:r>
              <a:rPr sz="1600" spc="-5" dirty="0">
                <a:latin typeface="Arial"/>
                <a:cs typeface="Arial"/>
              </a:rPr>
              <a:t>um</a:t>
            </a:r>
            <a:r>
              <a:rPr sz="1600" dirty="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27188" y="1886693"/>
            <a:ext cx="159512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600" spc="-5" dirty="0">
                <a:latin typeface="Arial"/>
                <a:cs typeface="Arial"/>
              </a:rPr>
              <a:t>ud</a:t>
            </a:r>
            <a:r>
              <a:rPr sz="1600" dirty="0">
                <a:latin typeface="Arial"/>
                <a:cs typeface="Arial"/>
              </a:rPr>
              <a:t>t_se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d(snd</a:t>
            </a:r>
            <a:r>
              <a:rPr sz="1600" spc="-10" dirty="0">
                <a:latin typeface="Arial"/>
                <a:cs typeface="Arial"/>
              </a:rPr>
              <a:t>p</a:t>
            </a:r>
            <a:r>
              <a:rPr sz="1600" dirty="0">
                <a:latin typeface="Arial"/>
                <a:cs typeface="Arial"/>
              </a:rPr>
              <a:t>kt)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780026" y="1630436"/>
            <a:ext cx="2735580" cy="0"/>
          </a:xfrm>
          <a:custGeom>
            <a:avLst/>
            <a:gdLst/>
            <a:ahLst/>
            <a:cxnLst/>
            <a:rect l="l" t="t" r="r" b="b"/>
            <a:pathLst>
              <a:path w="2735579">
                <a:moveTo>
                  <a:pt x="0" y="0"/>
                </a:moveTo>
                <a:lnTo>
                  <a:pt x="2735214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11501" y="2249424"/>
            <a:ext cx="384810" cy="203200"/>
          </a:xfrm>
          <a:custGeom>
            <a:avLst/>
            <a:gdLst/>
            <a:ahLst/>
            <a:cxnLst/>
            <a:rect l="l" t="t" r="r" b="b"/>
            <a:pathLst>
              <a:path w="384810" h="203200">
                <a:moveTo>
                  <a:pt x="12953" y="0"/>
                </a:moveTo>
                <a:lnTo>
                  <a:pt x="0" y="25511"/>
                </a:lnTo>
                <a:lnTo>
                  <a:pt x="102107" y="76961"/>
                </a:lnTo>
                <a:lnTo>
                  <a:pt x="114930" y="51419"/>
                </a:lnTo>
                <a:lnTo>
                  <a:pt x="12953" y="0"/>
                </a:lnTo>
                <a:close/>
              </a:path>
              <a:path w="384810" h="203200">
                <a:moveTo>
                  <a:pt x="327016" y="126370"/>
                </a:moveTo>
                <a:lnTo>
                  <a:pt x="288416" y="202935"/>
                </a:lnTo>
                <a:lnTo>
                  <a:pt x="384297" y="203210"/>
                </a:lnTo>
                <a:lnTo>
                  <a:pt x="327016" y="126370"/>
                </a:lnTo>
                <a:close/>
              </a:path>
              <a:path w="384810" h="203200">
                <a:moveTo>
                  <a:pt x="191511" y="90037"/>
                </a:moveTo>
                <a:lnTo>
                  <a:pt x="178688" y="115580"/>
                </a:lnTo>
                <a:lnTo>
                  <a:pt x="280665" y="166999"/>
                </a:lnTo>
                <a:lnTo>
                  <a:pt x="293619" y="141488"/>
                </a:lnTo>
                <a:lnTo>
                  <a:pt x="191511" y="900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54982" y="4537579"/>
            <a:ext cx="414020" cy="549275"/>
          </a:xfrm>
          <a:custGeom>
            <a:avLst/>
            <a:gdLst/>
            <a:ahLst/>
            <a:cxnLst/>
            <a:rect l="l" t="t" r="r" b="b"/>
            <a:pathLst>
              <a:path w="414019" h="549275">
                <a:moveTo>
                  <a:pt x="173985" y="28706"/>
                </a:moveTo>
                <a:lnTo>
                  <a:pt x="120776" y="37469"/>
                </a:lnTo>
                <a:lnTo>
                  <a:pt x="77592" y="56519"/>
                </a:lnTo>
                <a:lnTo>
                  <a:pt x="44576" y="84332"/>
                </a:lnTo>
                <a:lnTo>
                  <a:pt x="21086" y="119252"/>
                </a:lnTo>
                <a:lnTo>
                  <a:pt x="6608" y="159389"/>
                </a:lnTo>
                <a:lnTo>
                  <a:pt x="380" y="203204"/>
                </a:lnTo>
                <a:lnTo>
                  <a:pt x="0" y="218444"/>
                </a:lnTo>
                <a:lnTo>
                  <a:pt x="380" y="233815"/>
                </a:lnTo>
                <a:lnTo>
                  <a:pt x="6227" y="280796"/>
                </a:lnTo>
                <a:lnTo>
                  <a:pt x="18419" y="328040"/>
                </a:lnTo>
                <a:lnTo>
                  <a:pt x="36194" y="373892"/>
                </a:lnTo>
                <a:lnTo>
                  <a:pt x="59186" y="417575"/>
                </a:lnTo>
                <a:lnTo>
                  <a:pt x="86618" y="456950"/>
                </a:lnTo>
                <a:lnTo>
                  <a:pt x="118109" y="491371"/>
                </a:lnTo>
                <a:lnTo>
                  <a:pt x="153161" y="519053"/>
                </a:lnTo>
                <a:lnTo>
                  <a:pt x="191393" y="538733"/>
                </a:lnTo>
                <a:lnTo>
                  <a:pt x="232028" y="548521"/>
                </a:lnTo>
                <a:lnTo>
                  <a:pt x="245994" y="549283"/>
                </a:lnTo>
                <a:lnTo>
                  <a:pt x="260222" y="548771"/>
                </a:lnTo>
                <a:lnTo>
                  <a:pt x="302894" y="538615"/>
                </a:lnTo>
                <a:lnTo>
                  <a:pt x="320507" y="530351"/>
                </a:lnTo>
                <a:lnTo>
                  <a:pt x="245363" y="530351"/>
                </a:lnTo>
                <a:lnTo>
                  <a:pt x="233171" y="529471"/>
                </a:lnTo>
                <a:lnTo>
                  <a:pt x="185796" y="515624"/>
                </a:lnTo>
                <a:lnTo>
                  <a:pt x="152018" y="495050"/>
                </a:lnTo>
                <a:lnTo>
                  <a:pt x="120527" y="466987"/>
                </a:lnTo>
                <a:lnTo>
                  <a:pt x="92201" y="432815"/>
                </a:lnTo>
                <a:lnTo>
                  <a:pt x="60066" y="379738"/>
                </a:lnTo>
                <a:lnTo>
                  <a:pt x="41397" y="336685"/>
                </a:lnTo>
                <a:lnTo>
                  <a:pt x="28062" y="291845"/>
                </a:lnTo>
                <a:lnTo>
                  <a:pt x="20442" y="247019"/>
                </a:lnTo>
                <a:lnTo>
                  <a:pt x="19049" y="218063"/>
                </a:lnTo>
                <a:lnTo>
                  <a:pt x="19430" y="203716"/>
                </a:lnTo>
                <a:lnTo>
                  <a:pt x="25277" y="163330"/>
                </a:lnTo>
                <a:lnTo>
                  <a:pt x="38349" y="127135"/>
                </a:lnTo>
                <a:lnTo>
                  <a:pt x="68067" y="87629"/>
                </a:lnTo>
                <a:lnTo>
                  <a:pt x="100071" y="65794"/>
                </a:lnTo>
                <a:lnTo>
                  <a:pt x="141863" y="51815"/>
                </a:lnTo>
                <a:lnTo>
                  <a:pt x="175640" y="47624"/>
                </a:lnTo>
                <a:lnTo>
                  <a:pt x="182834" y="47624"/>
                </a:lnTo>
                <a:lnTo>
                  <a:pt x="184388" y="29056"/>
                </a:lnTo>
                <a:lnTo>
                  <a:pt x="173985" y="28706"/>
                </a:lnTo>
                <a:close/>
              </a:path>
              <a:path w="414019" h="549275">
                <a:moveTo>
                  <a:pt x="398657" y="431291"/>
                </a:moveTo>
                <a:lnTo>
                  <a:pt x="372617" y="464320"/>
                </a:lnTo>
                <a:lnTo>
                  <a:pt x="333624" y="499871"/>
                </a:lnTo>
                <a:lnTo>
                  <a:pt x="295143" y="521207"/>
                </a:lnTo>
                <a:lnTo>
                  <a:pt x="257555" y="529852"/>
                </a:lnTo>
                <a:lnTo>
                  <a:pt x="245363" y="530351"/>
                </a:lnTo>
                <a:lnTo>
                  <a:pt x="320507" y="530351"/>
                </a:lnTo>
                <a:lnTo>
                  <a:pt x="359414" y="503681"/>
                </a:lnTo>
                <a:lnTo>
                  <a:pt x="387227" y="476512"/>
                </a:lnTo>
                <a:lnTo>
                  <a:pt x="413897" y="442603"/>
                </a:lnTo>
                <a:lnTo>
                  <a:pt x="398657" y="431291"/>
                </a:lnTo>
                <a:close/>
              </a:path>
              <a:path w="414019" h="549275">
                <a:moveTo>
                  <a:pt x="182807" y="47939"/>
                </a:moveTo>
                <a:lnTo>
                  <a:pt x="180462" y="75950"/>
                </a:lnTo>
                <a:lnTo>
                  <a:pt x="248821" y="48518"/>
                </a:lnTo>
                <a:lnTo>
                  <a:pt x="195965" y="48518"/>
                </a:lnTo>
                <a:lnTo>
                  <a:pt x="182807" y="47939"/>
                </a:lnTo>
                <a:close/>
              </a:path>
              <a:path w="414019" h="549275">
                <a:moveTo>
                  <a:pt x="184388" y="29056"/>
                </a:moveTo>
                <a:lnTo>
                  <a:pt x="182807" y="47939"/>
                </a:lnTo>
                <a:lnTo>
                  <a:pt x="195965" y="48518"/>
                </a:lnTo>
                <a:lnTo>
                  <a:pt x="196595" y="29468"/>
                </a:lnTo>
                <a:lnTo>
                  <a:pt x="184388" y="29056"/>
                </a:lnTo>
                <a:close/>
              </a:path>
              <a:path w="414019" h="549275">
                <a:moveTo>
                  <a:pt x="186821" y="0"/>
                </a:moveTo>
                <a:lnTo>
                  <a:pt x="184388" y="29056"/>
                </a:lnTo>
                <a:lnTo>
                  <a:pt x="196595" y="29468"/>
                </a:lnTo>
                <a:lnTo>
                  <a:pt x="195965" y="48518"/>
                </a:lnTo>
                <a:lnTo>
                  <a:pt x="248821" y="48518"/>
                </a:lnTo>
                <a:lnTo>
                  <a:pt x="259592" y="44195"/>
                </a:lnTo>
                <a:lnTo>
                  <a:pt x="186821" y="0"/>
                </a:lnTo>
                <a:close/>
              </a:path>
              <a:path w="414019" h="549275">
                <a:moveTo>
                  <a:pt x="182834" y="47624"/>
                </a:moveTo>
                <a:lnTo>
                  <a:pt x="175640" y="47624"/>
                </a:lnTo>
                <a:lnTo>
                  <a:pt x="182807" y="47939"/>
                </a:lnTo>
                <a:lnTo>
                  <a:pt x="182834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300459" y="2254240"/>
            <a:ext cx="937260" cy="865505"/>
          </a:xfrm>
          <a:custGeom>
            <a:avLst/>
            <a:gdLst/>
            <a:ahLst/>
            <a:cxnLst/>
            <a:rect l="l" t="t" r="r" b="b"/>
            <a:pathLst>
              <a:path w="937260" h="865505">
                <a:moveTo>
                  <a:pt x="0" y="432572"/>
                </a:moveTo>
                <a:lnTo>
                  <a:pt x="6133" y="362406"/>
                </a:lnTo>
                <a:lnTo>
                  <a:pt x="23892" y="295846"/>
                </a:lnTo>
                <a:lnTo>
                  <a:pt x="52309" y="233780"/>
                </a:lnTo>
                <a:lnTo>
                  <a:pt x="90421" y="177100"/>
                </a:lnTo>
                <a:lnTo>
                  <a:pt x="137262" y="126697"/>
                </a:lnTo>
                <a:lnTo>
                  <a:pt x="191868" y="83461"/>
                </a:lnTo>
                <a:lnTo>
                  <a:pt x="253272" y="48283"/>
                </a:lnTo>
                <a:lnTo>
                  <a:pt x="320511" y="22052"/>
                </a:lnTo>
                <a:lnTo>
                  <a:pt x="392618" y="5661"/>
                </a:lnTo>
                <a:lnTo>
                  <a:pt x="468629" y="0"/>
                </a:lnTo>
                <a:lnTo>
                  <a:pt x="507050" y="1433"/>
                </a:lnTo>
                <a:lnTo>
                  <a:pt x="581206" y="12571"/>
                </a:lnTo>
                <a:lnTo>
                  <a:pt x="650979" y="33993"/>
                </a:lnTo>
                <a:lnTo>
                  <a:pt x="715404" y="64809"/>
                </a:lnTo>
                <a:lnTo>
                  <a:pt x="773515" y="104128"/>
                </a:lnTo>
                <a:lnTo>
                  <a:pt x="824347" y="151059"/>
                </a:lnTo>
                <a:lnTo>
                  <a:pt x="866936" y="204711"/>
                </a:lnTo>
                <a:lnTo>
                  <a:pt x="900315" y="264195"/>
                </a:lnTo>
                <a:lnTo>
                  <a:pt x="923519" y="328620"/>
                </a:lnTo>
                <a:lnTo>
                  <a:pt x="935584" y="397094"/>
                </a:lnTo>
                <a:lnTo>
                  <a:pt x="937138" y="432572"/>
                </a:lnTo>
                <a:lnTo>
                  <a:pt x="935584" y="468045"/>
                </a:lnTo>
                <a:lnTo>
                  <a:pt x="923519" y="536514"/>
                </a:lnTo>
                <a:lnTo>
                  <a:pt x="900315" y="600935"/>
                </a:lnTo>
                <a:lnTo>
                  <a:pt x="866936" y="660418"/>
                </a:lnTo>
                <a:lnTo>
                  <a:pt x="824347" y="714072"/>
                </a:lnTo>
                <a:lnTo>
                  <a:pt x="773515" y="761006"/>
                </a:lnTo>
                <a:lnTo>
                  <a:pt x="715404" y="800327"/>
                </a:lnTo>
                <a:lnTo>
                  <a:pt x="650979" y="831146"/>
                </a:lnTo>
                <a:lnTo>
                  <a:pt x="581206" y="852570"/>
                </a:lnTo>
                <a:lnTo>
                  <a:pt x="507050" y="863710"/>
                </a:lnTo>
                <a:lnTo>
                  <a:pt x="468629" y="865144"/>
                </a:lnTo>
                <a:lnTo>
                  <a:pt x="430196" y="863710"/>
                </a:lnTo>
                <a:lnTo>
                  <a:pt x="356016" y="852570"/>
                </a:lnTo>
                <a:lnTo>
                  <a:pt x="286222" y="831146"/>
                </a:lnTo>
                <a:lnTo>
                  <a:pt x="221780" y="800327"/>
                </a:lnTo>
                <a:lnTo>
                  <a:pt x="163655" y="761006"/>
                </a:lnTo>
                <a:lnTo>
                  <a:pt x="112811" y="714072"/>
                </a:lnTo>
                <a:lnTo>
                  <a:pt x="70214" y="660418"/>
                </a:lnTo>
                <a:lnTo>
                  <a:pt x="36828" y="600935"/>
                </a:lnTo>
                <a:lnTo>
                  <a:pt x="13620" y="536514"/>
                </a:lnTo>
                <a:lnTo>
                  <a:pt x="1553" y="468045"/>
                </a:lnTo>
                <a:lnTo>
                  <a:pt x="0" y="432572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455415" y="2377587"/>
            <a:ext cx="631825" cy="6463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 marR="5080" indent="-16510" algn="just"/>
            <a:r>
              <a:rPr sz="1400" spc="-70" dirty="0">
                <a:latin typeface="Arial"/>
                <a:cs typeface="Arial"/>
              </a:rPr>
              <a:t>W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spc="-5" dirty="0">
                <a:latin typeface="Arial"/>
                <a:cs typeface="Arial"/>
              </a:rPr>
              <a:t>it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rial"/>
                <a:cs typeface="Arial"/>
              </a:rPr>
              <a:t>for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rial"/>
                <a:cs typeface="Arial"/>
              </a:rPr>
              <a:t>ACK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Arial"/>
                <a:cs typeface="Arial"/>
              </a:rPr>
              <a:t>or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Arial"/>
                <a:cs typeface="Arial"/>
              </a:rPr>
              <a:t>NA</a:t>
            </a:r>
            <a:r>
              <a:rPr sz="1400" spc="-10" dirty="0">
                <a:latin typeface="Arial"/>
                <a:cs typeface="Arial"/>
              </a:rPr>
              <a:t>K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940563" y="2182368"/>
            <a:ext cx="1492250" cy="172720"/>
          </a:xfrm>
          <a:custGeom>
            <a:avLst/>
            <a:gdLst/>
            <a:ahLst/>
            <a:cxnLst/>
            <a:rect l="l" t="t" r="r" b="b"/>
            <a:pathLst>
              <a:path w="1492250" h="172719">
                <a:moveTo>
                  <a:pt x="762365" y="0"/>
                </a:moveTo>
                <a:lnTo>
                  <a:pt x="693541" y="365"/>
                </a:lnTo>
                <a:lnTo>
                  <a:pt x="625083" y="1889"/>
                </a:lnTo>
                <a:lnTo>
                  <a:pt x="557509" y="4815"/>
                </a:lnTo>
                <a:lnTo>
                  <a:pt x="491611" y="9022"/>
                </a:lnTo>
                <a:lnTo>
                  <a:pt x="427360" y="14477"/>
                </a:lnTo>
                <a:lnTo>
                  <a:pt x="365881" y="21214"/>
                </a:lnTo>
                <a:lnTo>
                  <a:pt x="307329" y="29199"/>
                </a:lnTo>
                <a:lnTo>
                  <a:pt x="252465" y="38618"/>
                </a:lnTo>
                <a:lnTo>
                  <a:pt x="201411" y="49286"/>
                </a:lnTo>
                <a:lnTo>
                  <a:pt x="154929" y="61478"/>
                </a:lnTo>
                <a:lnTo>
                  <a:pt x="113659" y="74919"/>
                </a:lnTo>
                <a:lnTo>
                  <a:pt x="77723" y="89915"/>
                </a:lnTo>
                <a:lnTo>
                  <a:pt x="35051" y="115702"/>
                </a:lnTo>
                <a:lnTo>
                  <a:pt x="8503" y="144901"/>
                </a:lnTo>
                <a:lnTo>
                  <a:pt x="8107" y="145420"/>
                </a:lnTo>
                <a:lnTo>
                  <a:pt x="7863" y="145785"/>
                </a:lnTo>
                <a:lnTo>
                  <a:pt x="7741" y="146303"/>
                </a:lnTo>
                <a:lnTo>
                  <a:pt x="3169" y="156088"/>
                </a:lnTo>
                <a:lnTo>
                  <a:pt x="2926" y="156728"/>
                </a:lnTo>
                <a:lnTo>
                  <a:pt x="2651" y="157215"/>
                </a:lnTo>
                <a:lnTo>
                  <a:pt x="2529" y="157855"/>
                </a:lnTo>
                <a:lnTo>
                  <a:pt x="0" y="168005"/>
                </a:lnTo>
                <a:lnTo>
                  <a:pt x="18531" y="172577"/>
                </a:lnTo>
                <a:lnTo>
                  <a:pt x="20626" y="164073"/>
                </a:lnTo>
                <a:lnTo>
                  <a:pt x="20452" y="164073"/>
                </a:lnTo>
                <a:lnTo>
                  <a:pt x="21061" y="162305"/>
                </a:lnTo>
                <a:lnTo>
                  <a:pt x="21278" y="162305"/>
                </a:lnTo>
                <a:lnTo>
                  <a:pt x="24368" y="155691"/>
                </a:lnTo>
                <a:lnTo>
                  <a:pt x="25024" y="154289"/>
                </a:lnTo>
                <a:lnTo>
                  <a:pt x="25214" y="154289"/>
                </a:lnTo>
                <a:lnTo>
                  <a:pt x="30723" y="146182"/>
                </a:lnTo>
                <a:lnTo>
                  <a:pt x="38221" y="138043"/>
                </a:lnTo>
                <a:lnTo>
                  <a:pt x="71749" y="114421"/>
                </a:lnTo>
                <a:lnTo>
                  <a:pt x="120639" y="92720"/>
                </a:lnTo>
                <a:lnTo>
                  <a:pt x="160660" y="79613"/>
                </a:lnTo>
                <a:lnTo>
                  <a:pt x="205983" y="67817"/>
                </a:lnTo>
                <a:lnTo>
                  <a:pt x="256153" y="57393"/>
                </a:lnTo>
                <a:lnTo>
                  <a:pt x="310377" y="48127"/>
                </a:lnTo>
                <a:lnTo>
                  <a:pt x="368411" y="40142"/>
                </a:lnTo>
                <a:lnTo>
                  <a:pt x="460888" y="30479"/>
                </a:lnTo>
                <a:lnTo>
                  <a:pt x="558667" y="23865"/>
                </a:lnTo>
                <a:lnTo>
                  <a:pt x="625845" y="20939"/>
                </a:lnTo>
                <a:lnTo>
                  <a:pt x="693907" y="19415"/>
                </a:lnTo>
                <a:lnTo>
                  <a:pt x="1113260" y="19049"/>
                </a:lnTo>
                <a:lnTo>
                  <a:pt x="1095115" y="17007"/>
                </a:lnTo>
                <a:lnTo>
                  <a:pt x="1031869" y="11186"/>
                </a:lnTo>
                <a:lnTo>
                  <a:pt x="966459" y="6461"/>
                </a:lnTo>
                <a:lnTo>
                  <a:pt x="899403" y="3047"/>
                </a:lnTo>
                <a:lnTo>
                  <a:pt x="831220" y="1005"/>
                </a:lnTo>
                <a:lnTo>
                  <a:pt x="762365" y="0"/>
                </a:lnTo>
                <a:close/>
              </a:path>
              <a:path w="1492250" h="172719">
                <a:moveTo>
                  <a:pt x="1437179" y="116077"/>
                </a:moveTo>
                <a:lnTo>
                  <a:pt x="1415155" y="133228"/>
                </a:lnTo>
                <a:lnTo>
                  <a:pt x="1491995" y="169925"/>
                </a:lnTo>
                <a:lnTo>
                  <a:pt x="1483244" y="125973"/>
                </a:lnTo>
                <a:lnTo>
                  <a:pt x="1445757" y="125973"/>
                </a:lnTo>
                <a:lnTo>
                  <a:pt x="1437503" y="116253"/>
                </a:lnTo>
                <a:lnTo>
                  <a:pt x="1437179" y="116077"/>
                </a:lnTo>
                <a:close/>
              </a:path>
              <a:path w="1492250" h="172719">
                <a:moveTo>
                  <a:pt x="21061" y="162305"/>
                </a:moveTo>
                <a:lnTo>
                  <a:pt x="20452" y="164073"/>
                </a:lnTo>
                <a:lnTo>
                  <a:pt x="20820" y="163285"/>
                </a:lnTo>
                <a:lnTo>
                  <a:pt x="21061" y="162305"/>
                </a:lnTo>
                <a:close/>
              </a:path>
              <a:path w="1492250" h="172719">
                <a:moveTo>
                  <a:pt x="20820" y="163285"/>
                </a:moveTo>
                <a:lnTo>
                  <a:pt x="20452" y="164073"/>
                </a:lnTo>
                <a:lnTo>
                  <a:pt x="20626" y="164073"/>
                </a:lnTo>
                <a:lnTo>
                  <a:pt x="20820" y="163285"/>
                </a:lnTo>
                <a:close/>
              </a:path>
              <a:path w="1492250" h="172719">
                <a:moveTo>
                  <a:pt x="21278" y="162305"/>
                </a:moveTo>
                <a:lnTo>
                  <a:pt x="21061" y="162305"/>
                </a:lnTo>
                <a:lnTo>
                  <a:pt x="20820" y="163285"/>
                </a:lnTo>
                <a:lnTo>
                  <a:pt x="21278" y="162305"/>
                </a:lnTo>
                <a:close/>
              </a:path>
              <a:path w="1492250" h="172719">
                <a:moveTo>
                  <a:pt x="25024" y="154289"/>
                </a:moveTo>
                <a:lnTo>
                  <a:pt x="24262" y="155691"/>
                </a:lnTo>
                <a:lnTo>
                  <a:pt x="24604" y="155188"/>
                </a:lnTo>
                <a:lnTo>
                  <a:pt x="25024" y="154289"/>
                </a:lnTo>
                <a:close/>
              </a:path>
              <a:path w="1492250" h="172719">
                <a:moveTo>
                  <a:pt x="24604" y="155188"/>
                </a:moveTo>
                <a:lnTo>
                  <a:pt x="24262" y="155691"/>
                </a:lnTo>
                <a:lnTo>
                  <a:pt x="24604" y="155188"/>
                </a:lnTo>
                <a:close/>
              </a:path>
              <a:path w="1492250" h="172719">
                <a:moveTo>
                  <a:pt x="25214" y="154289"/>
                </a:moveTo>
                <a:lnTo>
                  <a:pt x="25024" y="154289"/>
                </a:lnTo>
                <a:lnTo>
                  <a:pt x="24604" y="155188"/>
                </a:lnTo>
                <a:lnTo>
                  <a:pt x="25214" y="154289"/>
                </a:lnTo>
                <a:close/>
              </a:path>
              <a:path w="1492250" h="172719">
                <a:moveTo>
                  <a:pt x="1437503" y="116253"/>
                </a:moveTo>
                <a:lnTo>
                  <a:pt x="1445757" y="125973"/>
                </a:lnTo>
                <a:lnTo>
                  <a:pt x="1456129" y="117226"/>
                </a:lnTo>
                <a:lnTo>
                  <a:pt x="1439296" y="117226"/>
                </a:lnTo>
                <a:lnTo>
                  <a:pt x="1437503" y="116253"/>
                </a:lnTo>
                <a:close/>
              </a:path>
              <a:path w="1492250" h="172719">
                <a:moveTo>
                  <a:pt x="1475353" y="86349"/>
                </a:moveTo>
                <a:lnTo>
                  <a:pt x="1452303" y="104299"/>
                </a:lnTo>
                <a:lnTo>
                  <a:pt x="1460357" y="113659"/>
                </a:lnTo>
                <a:lnTo>
                  <a:pt x="1445757" y="125973"/>
                </a:lnTo>
                <a:lnTo>
                  <a:pt x="1483244" y="125973"/>
                </a:lnTo>
                <a:lnTo>
                  <a:pt x="1475353" y="86349"/>
                </a:lnTo>
                <a:close/>
              </a:path>
              <a:path w="1492250" h="172719">
                <a:moveTo>
                  <a:pt x="1437492" y="115834"/>
                </a:moveTo>
                <a:lnTo>
                  <a:pt x="1437284" y="115995"/>
                </a:lnTo>
                <a:lnTo>
                  <a:pt x="1437503" y="116253"/>
                </a:lnTo>
                <a:lnTo>
                  <a:pt x="1439296" y="117226"/>
                </a:lnTo>
                <a:lnTo>
                  <a:pt x="1437492" y="115834"/>
                </a:lnTo>
                <a:close/>
              </a:path>
              <a:path w="1492250" h="172719">
                <a:moveTo>
                  <a:pt x="1452303" y="104299"/>
                </a:moveTo>
                <a:lnTo>
                  <a:pt x="1437492" y="115834"/>
                </a:lnTo>
                <a:lnTo>
                  <a:pt x="1439296" y="117226"/>
                </a:lnTo>
                <a:lnTo>
                  <a:pt x="1456129" y="117226"/>
                </a:lnTo>
                <a:lnTo>
                  <a:pt x="1460357" y="113659"/>
                </a:lnTo>
                <a:lnTo>
                  <a:pt x="1452303" y="104299"/>
                </a:lnTo>
                <a:close/>
              </a:path>
              <a:path w="1492250" h="172719">
                <a:moveTo>
                  <a:pt x="1437284" y="115995"/>
                </a:moveTo>
                <a:lnTo>
                  <a:pt x="1437503" y="116253"/>
                </a:lnTo>
                <a:lnTo>
                  <a:pt x="1437284" y="115995"/>
                </a:lnTo>
                <a:close/>
              </a:path>
              <a:path w="1492250" h="172719">
                <a:moveTo>
                  <a:pt x="1113260" y="19049"/>
                </a:moveTo>
                <a:lnTo>
                  <a:pt x="762487" y="19049"/>
                </a:lnTo>
                <a:lnTo>
                  <a:pt x="830945" y="19933"/>
                </a:lnTo>
                <a:lnTo>
                  <a:pt x="898763" y="22097"/>
                </a:lnTo>
                <a:lnTo>
                  <a:pt x="965453" y="25511"/>
                </a:lnTo>
                <a:lnTo>
                  <a:pt x="1030467" y="30236"/>
                </a:lnTo>
                <a:lnTo>
                  <a:pt x="1093195" y="35935"/>
                </a:lnTo>
                <a:lnTo>
                  <a:pt x="1153271" y="42915"/>
                </a:lnTo>
                <a:lnTo>
                  <a:pt x="1210055" y="51297"/>
                </a:lnTo>
                <a:lnTo>
                  <a:pt x="1262999" y="60716"/>
                </a:lnTo>
                <a:lnTo>
                  <a:pt x="1311645" y="71384"/>
                </a:lnTo>
                <a:lnTo>
                  <a:pt x="1355323" y="83057"/>
                </a:lnTo>
                <a:lnTo>
                  <a:pt x="1393423" y="96011"/>
                </a:lnTo>
                <a:lnTo>
                  <a:pt x="1437179" y="116077"/>
                </a:lnTo>
                <a:lnTo>
                  <a:pt x="1436491" y="115061"/>
                </a:lnTo>
                <a:lnTo>
                  <a:pt x="1438483" y="115061"/>
                </a:lnTo>
                <a:lnTo>
                  <a:pt x="1452303" y="104299"/>
                </a:lnTo>
                <a:lnTo>
                  <a:pt x="1417563" y="85222"/>
                </a:lnTo>
                <a:lnTo>
                  <a:pt x="1380865" y="71231"/>
                </a:lnTo>
                <a:lnTo>
                  <a:pt x="1338833" y="58552"/>
                </a:lnTo>
                <a:lnTo>
                  <a:pt x="1291833" y="47243"/>
                </a:lnTo>
                <a:lnTo>
                  <a:pt x="1240261" y="37094"/>
                </a:lnTo>
                <a:lnTo>
                  <a:pt x="1184788" y="28072"/>
                </a:lnTo>
                <a:lnTo>
                  <a:pt x="1125717" y="20452"/>
                </a:lnTo>
                <a:lnTo>
                  <a:pt x="1113260" y="19049"/>
                </a:lnTo>
                <a:close/>
              </a:path>
              <a:path w="1492250" h="172719">
                <a:moveTo>
                  <a:pt x="1436491" y="115061"/>
                </a:moveTo>
                <a:lnTo>
                  <a:pt x="1437284" y="115995"/>
                </a:lnTo>
                <a:lnTo>
                  <a:pt x="1437492" y="115834"/>
                </a:lnTo>
                <a:lnTo>
                  <a:pt x="1436491" y="115061"/>
                </a:lnTo>
                <a:close/>
              </a:path>
              <a:path w="1492250" h="172719">
                <a:moveTo>
                  <a:pt x="1438483" y="115061"/>
                </a:moveTo>
                <a:lnTo>
                  <a:pt x="1436491" y="115061"/>
                </a:lnTo>
                <a:lnTo>
                  <a:pt x="1437492" y="115834"/>
                </a:lnTo>
                <a:lnTo>
                  <a:pt x="1438483" y="1150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41641" y="2263658"/>
            <a:ext cx="433070" cy="494030"/>
          </a:xfrm>
          <a:custGeom>
            <a:avLst/>
            <a:gdLst/>
            <a:ahLst/>
            <a:cxnLst/>
            <a:rect l="l" t="t" r="r" b="b"/>
            <a:pathLst>
              <a:path w="433070" h="494030">
                <a:moveTo>
                  <a:pt x="234695" y="418459"/>
                </a:moveTo>
                <a:lnTo>
                  <a:pt x="166359" y="469391"/>
                </a:lnTo>
                <a:lnTo>
                  <a:pt x="248046" y="493501"/>
                </a:lnTo>
                <a:lnTo>
                  <a:pt x="243437" y="467593"/>
                </a:lnTo>
                <a:lnTo>
                  <a:pt x="230885" y="467593"/>
                </a:lnTo>
                <a:lnTo>
                  <a:pt x="226954" y="448939"/>
                </a:lnTo>
                <a:lnTo>
                  <a:pt x="239649" y="446302"/>
                </a:lnTo>
                <a:lnTo>
                  <a:pt x="234695" y="418459"/>
                </a:lnTo>
                <a:close/>
              </a:path>
              <a:path w="433070" h="494030">
                <a:moveTo>
                  <a:pt x="239649" y="446302"/>
                </a:moveTo>
                <a:lnTo>
                  <a:pt x="226954" y="448939"/>
                </a:lnTo>
                <a:lnTo>
                  <a:pt x="230885" y="467593"/>
                </a:lnTo>
                <a:lnTo>
                  <a:pt x="242974" y="464994"/>
                </a:lnTo>
                <a:lnTo>
                  <a:pt x="239649" y="446302"/>
                </a:lnTo>
                <a:close/>
              </a:path>
              <a:path w="433070" h="494030">
                <a:moveTo>
                  <a:pt x="242974" y="464994"/>
                </a:moveTo>
                <a:lnTo>
                  <a:pt x="230885" y="467593"/>
                </a:lnTo>
                <a:lnTo>
                  <a:pt x="243437" y="467593"/>
                </a:lnTo>
                <a:lnTo>
                  <a:pt x="242974" y="464994"/>
                </a:lnTo>
                <a:close/>
              </a:path>
              <a:path w="433070" h="494030">
                <a:moveTo>
                  <a:pt x="282592" y="19049"/>
                </a:moveTo>
                <a:lnTo>
                  <a:pt x="194828" y="19049"/>
                </a:lnTo>
                <a:lnTo>
                  <a:pt x="208544" y="19659"/>
                </a:lnTo>
                <a:lnTo>
                  <a:pt x="221741" y="21183"/>
                </a:lnTo>
                <a:lnTo>
                  <a:pt x="259720" y="30479"/>
                </a:lnTo>
                <a:lnTo>
                  <a:pt x="294528" y="46207"/>
                </a:lnTo>
                <a:lnTo>
                  <a:pt x="335401" y="75681"/>
                </a:lnTo>
                <a:lnTo>
                  <a:pt x="368929" y="113385"/>
                </a:lnTo>
                <a:lnTo>
                  <a:pt x="393710" y="156575"/>
                </a:lnTo>
                <a:lnTo>
                  <a:pt x="408950" y="203453"/>
                </a:lnTo>
                <a:lnTo>
                  <a:pt x="413765" y="251947"/>
                </a:lnTo>
                <a:lnTo>
                  <a:pt x="413247" y="264139"/>
                </a:lnTo>
                <a:lnTo>
                  <a:pt x="403738" y="311383"/>
                </a:lnTo>
                <a:lnTo>
                  <a:pt x="381518" y="355335"/>
                </a:lnTo>
                <a:lnTo>
                  <a:pt x="355853" y="385175"/>
                </a:lnTo>
                <a:lnTo>
                  <a:pt x="322082" y="411601"/>
                </a:lnTo>
                <a:lnTo>
                  <a:pt x="279410" y="433425"/>
                </a:lnTo>
                <a:lnTo>
                  <a:pt x="239649" y="446302"/>
                </a:lnTo>
                <a:lnTo>
                  <a:pt x="242974" y="464994"/>
                </a:lnTo>
                <a:lnTo>
                  <a:pt x="287152" y="450829"/>
                </a:lnTo>
                <a:lnTo>
                  <a:pt x="332872" y="427329"/>
                </a:lnTo>
                <a:lnTo>
                  <a:pt x="369569" y="398647"/>
                </a:lnTo>
                <a:lnTo>
                  <a:pt x="397520" y="365607"/>
                </a:lnTo>
                <a:lnTo>
                  <a:pt x="417210" y="329427"/>
                </a:lnTo>
                <a:lnTo>
                  <a:pt x="428762" y="291083"/>
                </a:lnTo>
                <a:lnTo>
                  <a:pt x="432815" y="251703"/>
                </a:lnTo>
                <a:lnTo>
                  <a:pt x="432572" y="238505"/>
                </a:lnTo>
                <a:lnTo>
                  <a:pt x="427481" y="199003"/>
                </a:lnTo>
                <a:lnTo>
                  <a:pt x="415930" y="160629"/>
                </a:lnTo>
                <a:lnTo>
                  <a:pt x="398525" y="124327"/>
                </a:lnTo>
                <a:lnTo>
                  <a:pt x="366765" y="80375"/>
                </a:lnTo>
                <a:lnTo>
                  <a:pt x="337444" y="52425"/>
                </a:lnTo>
                <a:lnTo>
                  <a:pt x="303397" y="29321"/>
                </a:lnTo>
                <a:lnTo>
                  <a:pt x="291205" y="22859"/>
                </a:lnTo>
                <a:lnTo>
                  <a:pt x="282592" y="19049"/>
                </a:lnTo>
                <a:close/>
              </a:path>
              <a:path w="433070" h="494030">
                <a:moveTo>
                  <a:pt x="194553" y="0"/>
                </a:moveTo>
                <a:lnTo>
                  <a:pt x="148346" y="3931"/>
                </a:lnTo>
                <a:lnTo>
                  <a:pt x="100065" y="17251"/>
                </a:lnTo>
                <a:lnTo>
                  <a:pt x="50413" y="40873"/>
                </a:lnTo>
                <a:lnTo>
                  <a:pt x="16642" y="62727"/>
                </a:lnTo>
                <a:lnTo>
                  <a:pt x="0" y="75285"/>
                </a:lnTo>
                <a:lnTo>
                  <a:pt x="11429" y="90525"/>
                </a:lnTo>
                <a:lnTo>
                  <a:pt x="28072" y="77967"/>
                </a:lnTo>
                <a:lnTo>
                  <a:pt x="44317" y="66903"/>
                </a:lnTo>
                <a:lnTo>
                  <a:pt x="91836" y="41147"/>
                </a:lnTo>
                <a:lnTo>
                  <a:pt x="137403" y="25633"/>
                </a:lnTo>
                <a:lnTo>
                  <a:pt x="180990" y="19293"/>
                </a:lnTo>
                <a:lnTo>
                  <a:pt x="194828" y="19049"/>
                </a:lnTo>
                <a:lnTo>
                  <a:pt x="282592" y="19049"/>
                </a:lnTo>
                <a:lnTo>
                  <a:pt x="278526" y="17251"/>
                </a:lnTo>
                <a:lnTo>
                  <a:pt x="238140" y="4815"/>
                </a:lnTo>
                <a:lnTo>
                  <a:pt x="209428" y="609"/>
                </a:lnTo>
                <a:lnTo>
                  <a:pt x="1945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478526" y="1986514"/>
            <a:ext cx="1654810" cy="1014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3400"/>
              </a:lnSpc>
              <a:tabLst>
                <a:tab pos="1576705" algn="l"/>
              </a:tabLst>
            </a:pPr>
            <a:r>
              <a:rPr sz="1600" dirty="0">
                <a:latin typeface="Arial"/>
                <a:cs typeface="Arial"/>
              </a:rPr>
              <a:t>rdt</a:t>
            </a:r>
            <a:r>
              <a:rPr sz="1600" spc="-10" dirty="0">
                <a:latin typeface="Arial"/>
                <a:cs typeface="Arial"/>
              </a:rPr>
              <a:t>_</a:t>
            </a:r>
            <a:r>
              <a:rPr sz="1600" dirty="0">
                <a:latin typeface="Arial"/>
                <a:cs typeface="Arial"/>
              </a:rPr>
              <a:t>rcv(rcv</a:t>
            </a:r>
            <a:r>
              <a:rPr sz="1600" spc="-5" dirty="0">
                <a:latin typeface="Arial"/>
                <a:cs typeface="Arial"/>
              </a:rPr>
              <a:t>pkt</a:t>
            </a:r>
            <a:r>
              <a:rPr sz="1600" dirty="0">
                <a:latin typeface="Arial"/>
                <a:cs typeface="Arial"/>
              </a:rPr>
              <a:t>)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&amp;&amp;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(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corrup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(rcv</a:t>
            </a:r>
            <a:r>
              <a:rPr sz="1600" spc="-5" dirty="0">
                <a:latin typeface="Arial"/>
                <a:cs typeface="Arial"/>
              </a:rPr>
              <a:t>pkt</a:t>
            </a:r>
            <a:r>
              <a:rPr sz="1600" dirty="0">
                <a:latin typeface="Arial"/>
                <a:cs typeface="Arial"/>
              </a:rPr>
              <a:t>)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||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u="heavy" spc="-5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sNAK(rcvp</a:t>
            </a:r>
            <a:r>
              <a:rPr sz="1600" u="heavy" dirty="0">
                <a:latin typeface="Arial"/>
                <a:cs typeface="Arial"/>
              </a:rPr>
              <a:t>kt)</a:t>
            </a:r>
            <a:r>
              <a:rPr sz="1600" u="heavy" spc="-5" dirty="0">
                <a:latin typeface="Arial"/>
                <a:cs typeface="Arial"/>
              </a:rPr>
              <a:t> </a:t>
            </a:r>
            <a:r>
              <a:rPr sz="1600" u="heavy" dirty="0">
                <a:latin typeface="Arial"/>
                <a:cs typeface="Arial"/>
              </a:rPr>
              <a:t>) </a:t>
            </a:r>
            <a:r>
              <a:rPr sz="1600" u="heavy" dirty="0">
                <a:latin typeface="Times New Roman"/>
                <a:cs typeface="Times New Roman"/>
              </a:rPr>
              <a:t>	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ud</a:t>
            </a:r>
            <a:r>
              <a:rPr sz="1600" dirty="0">
                <a:latin typeface="Arial"/>
                <a:cs typeface="Arial"/>
              </a:rPr>
              <a:t>t_se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d(snd</a:t>
            </a:r>
            <a:r>
              <a:rPr sz="1600" spc="-10" dirty="0">
                <a:latin typeface="Arial"/>
                <a:cs typeface="Arial"/>
              </a:rPr>
              <a:t>p</a:t>
            </a:r>
            <a:r>
              <a:rPr sz="1600" dirty="0">
                <a:latin typeface="Arial"/>
                <a:cs typeface="Arial"/>
              </a:rPr>
              <a:t>kt)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321433" y="2920868"/>
            <a:ext cx="103505" cy="1276350"/>
          </a:xfrm>
          <a:custGeom>
            <a:avLst/>
            <a:gdLst/>
            <a:ahLst/>
            <a:cxnLst/>
            <a:rect l="l" t="t" r="r" b="b"/>
            <a:pathLst>
              <a:path w="103505" h="1276350">
                <a:moveTo>
                  <a:pt x="50452" y="58836"/>
                </a:moveTo>
                <a:lnTo>
                  <a:pt x="48636" y="61965"/>
                </a:lnTo>
                <a:lnTo>
                  <a:pt x="47874" y="63489"/>
                </a:lnTo>
                <a:lnTo>
                  <a:pt x="47743" y="64251"/>
                </a:lnTo>
                <a:lnTo>
                  <a:pt x="43683" y="79369"/>
                </a:lnTo>
                <a:lnTo>
                  <a:pt x="32884" y="131307"/>
                </a:lnTo>
                <a:lnTo>
                  <a:pt x="26538" y="171571"/>
                </a:lnTo>
                <a:lnTo>
                  <a:pt x="20823" y="215524"/>
                </a:lnTo>
                <a:lnTo>
                  <a:pt x="15870" y="262889"/>
                </a:lnTo>
                <a:lnTo>
                  <a:pt x="13453" y="287792"/>
                </a:lnTo>
                <a:lnTo>
                  <a:pt x="9643" y="339333"/>
                </a:lnTo>
                <a:lnTo>
                  <a:pt x="6214" y="393435"/>
                </a:lnTo>
                <a:lnTo>
                  <a:pt x="3678" y="449336"/>
                </a:lnTo>
                <a:lnTo>
                  <a:pt x="1773" y="506486"/>
                </a:lnTo>
                <a:lnTo>
                  <a:pt x="499" y="564763"/>
                </a:lnTo>
                <a:lnTo>
                  <a:pt x="0" y="623437"/>
                </a:lnTo>
                <a:lnTo>
                  <a:pt x="249" y="682386"/>
                </a:lnTo>
                <a:lnTo>
                  <a:pt x="1142" y="740785"/>
                </a:lnTo>
                <a:lnTo>
                  <a:pt x="2785" y="798575"/>
                </a:lnTo>
                <a:lnTo>
                  <a:pt x="5071" y="854842"/>
                </a:lnTo>
                <a:lnTo>
                  <a:pt x="8119" y="909574"/>
                </a:lnTo>
                <a:lnTo>
                  <a:pt x="11929" y="962152"/>
                </a:lnTo>
                <a:lnTo>
                  <a:pt x="16382" y="1012063"/>
                </a:lnTo>
                <a:lnTo>
                  <a:pt x="21716" y="1058926"/>
                </a:lnTo>
                <a:lnTo>
                  <a:pt x="27681" y="1102492"/>
                </a:lnTo>
                <a:lnTo>
                  <a:pt x="34408" y="1141984"/>
                </a:lnTo>
                <a:lnTo>
                  <a:pt x="46100" y="1193170"/>
                </a:lnTo>
                <a:lnTo>
                  <a:pt x="59685" y="1233424"/>
                </a:lnTo>
                <a:lnTo>
                  <a:pt x="75437" y="1260988"/>
                </a:lnTo>
                <a:lnTo>
                  <a:pt x="75687" y="1261369"/>
                </a:lnTo>
                <a:lnTo>
                  <a:pt x="76068" y="1261750"/>
                </a:lnTo>
                <a:lnTo>
                  <a:pt x="76318" y="1262131"/>
                </a:lnTo>
                <a:lnTo>
                  <a:pt x="81652" y="1267596"/>
                </a:lnTo>
                <a:lnTo>
                  <a:pt x="82164" y="1267977"/>
                </a:lnTo>
                <a:lnTo>
                  <a:pt x="82545" y="1268476"/>
                </a:lnTo>
                <a:lnTo>
                  <a:pt x="83057" y="1268739"/>
                </a:lnTo>
                <a:lnTo>
                  <a:pt x="88510" y="1272667"/>
                </a:lnTo>
                <a:lnTo>
                  <a:pt x="89272" y="1273180"/>
                </a:lnTo>
                <a:lnTo>
                  <a:pt x="90034" y="1273561"/>
                </a:lnTo>
                <a:lnTo>
                  <a:pt x="90796" y="1273810"/>
                </a:lnTo>
                <a:lnTo>
                  <a:pt x="96511" y="1275978"/>
                </a:lnTo>
                <a:lnTo>
                  <a:pt x="103119" y="1258071"/>
                </a:lnTo>
                <a:lnTo>
                  <a:pt x="100764" y="1257178"/>
                </a:lnTo>
                <a:lnTo>
                  <a:pt x="99559" y="1257178"/>
                </a:lnTo>
                <a:lnTo>
                  <a:pt x="97404" y="1255903"/>
                </a:lnTo>
                <a:lnTo>
                  <a:pt x="97797" y="1255903"/>
                </a:lnTo>
                <a:lnTo>
                  <a:pt x="95688" y="1254379"/>
                </a:lnTo>
                <a:lnTo>
                  <a:pt x="95368" y="1254379"/>
                </a:lnTo>
                <a:lnTo>
                  <a:pt x="94106" y="1253236"/>
                </a:lnTo>
                <a:lnTo>
                  <a:pt x="94277" y="1253236"/>
                </a:lnTo>
                <a:lnTo>
                  <a:pt x="91126" y="1249939"/>
                </a:lnTo>
                <a:lnTo>
                  <a:pt x="90927" y="1249939"/>
                </a:lnTo>
                <a:lnTo>
                  <a:pt x="90034" y="1248796"/>
                </a:lnTo>
                <a:lnTo>
                  <a:pt x="85843" y="1242700"/>
                </a:lnTo>
                <a:lnTo>
                  <a:pt x="81402" y="1234948"/>
                </a:lnTo>
                <a:lnTo>
                  <a:pt x="64388" y="1187836"/>
                </a:lnTo>
                <a:lnTo>
                  <a:pt x="53077" y="1138174"/>
                </a:lnTo>
                <a:lnTo>
                  <a:pt x="46481" y="1099444"/>
                </a:lnTo>
                <a:lnTo>
                  <a:pt x="40504" y="1056522"/>
                </a:lnTo>
                <a:lnTo>
                  <a:pt x="35301" y="1010040"/>
                </a:lnTo>
                <a:lnTo>
                  <a:pt x="30860" y="960510"/>
                </a:lnTo>
                <a:lnTo>
                  <a:pt x="27050" y="908313"/>
                </a:lnTo>
                <a:lnTo>
                  <a:pt x="24002" y="853836"/>
                </a:lnTo>
                <a:lnTo>
                  <a:pt x="21716" y="797813"/>
                </a:lnTo>
                <a:lnTo>
                  <a:pt x="20192" y="740298"/>
                </a:lnTo>
                <a:lnTo>
                  <a:pt x="19299" y="682111"/>
                </a:lnTo>
                <a:lnTo>
                  <a:pt x="19049" y="623437"/>
                </a:lnTo>
                <a:lnTo>
                  <a:pt x="19549" y="565038"/>
                </a:lnTo>
                <a:lnTo>
                  <a:pt x="20823" y="506851"/>
                </a:lnTo>
                <a:lnTo>
                  <a:pt x="22728" y="449976"/>
                </a:lnTo>
                <a:lnTo>
                  <a:pt x="25264" y="394350"/>
                </a:lnTo>
                <a:lnTo>
                  <a:pt x="28574" y="340613"/>
                </a:lnTo>
                <a:lnTo>
                  <a:pt x="32503" y="289194"/>
                </a:lnTo>
                <a:lnTo>
                  <a:pt x="37206" y="240791"/>
                </a:lnTo>
                <a:lnTo>
                  <a:pt x="42409" y="195468"/>
                </a:lnTo>
                <a:lnTo>
                  <a:pt x="48386" y="153802"/>
                </a:lnTo>
                <a:lnTo>
                  <a:pt x="58673" y="99456"/>
                </a:lnTo>
                <a:lnTo>
                  <a:pt x="65561" y="71506"/>
                </a:lnTo>
                <a:lnTo>
                  <a:pt x="65150" y="71506"/>
                </a:lnTo>
                <a:lnTo>
                  <a:pt x="66162" y="69220"/>
                </a:lnTo>
                <a:lnTo>
                  <a:pt x="50452" y="58836"/>
                </a:lnTo>
                <a:close/>
              </a:path>
              <a:path w="103505" h="1276350">
                <a:moveTo>
                  <a:pt x="97404" y="1255903"/>
                </a:moveTo>
                <a:lnTo>
                  <a:pt x="99559" y="1257178"/>
                </a:lnTo>
                <a:lnTo>
                  <a:pt x="98229" y="1256216"/>
                </a:lnTo>
                <a:lnTo>
                  <a:pt x="97404" y="1255903"/>
                </a:lnTo>
                <a:close/>
              </a:path>
              <a:path w="103505" h="1276350">
                <a:moveTo>
                  <a:pt x="98229" y="1256216"/>
                </a:moveTo>
                <a:lnTo>
                  <a:pt x="99559" y="1257178"/>
                </a:lnTo>
                <a:lnTo>
                  <a:pt x="100764" y="1257178"/>
                </a:lnTo>
                <a:lnTo>
                  <a:pt x="98229" y="1256216"/>
                </a:lnTo>
                <a:close/>
              </a:path>
              <a:path w="103505" h="1276350">
                <a:moveTo>
                  <a:pt x="97797" y="1255903"/>
                </a:moveTo>
                <a:lnTo>
                  <a:pt x="97404" y="1255903"/>
                </a:lnTo>
                <a:lnTo>
                  <a:pt x="98229" y="1256216"/>
                </a:lnTo>
                <a:lnTo>
                  <a:pt x="97797" y="1255903"/>
                </a:lnTo>
                <a:close/>
              </a:path>
              <a:path w="103505" h="1276350">
                <a:moveTo>
                  <a:pt x="94106" y="1253236"/>
                </a:moveTo>
                <a:lnTo>
                  <a:pt x="95368" y="1254379"/>
                </a:lnTo>
                <a:lnTo>
                  <a:pt x="94656" y="1253633"/>
                </a:lnTo>
                <a:lnTo>
                  <a:pt x="94106" y="1253236"/>
                </a:lnTo>
                <a:close/>
              </a:path>
              <a:path w="103505" h="1276350">
                <a:moveTo>
                  <a:pt x="94656" y="1253633"/>
                </a:moveTo>
                <a:lnTo>
                  <a:pt x="95368" y="1254379"/>
                </a:lnTo>
                <a:lnTo>
                  <a:pt x="95688" y="1254379"/>
                </a:lnTo>
                <a:lnTo>
                  <a:pt x="94656" y="1253633"/>
                </a:lnTo>
                <a:close/>
              </a:path>
              <a:path w="103505" h="1276350">
                <a:moveTo>
                  <a:pt x="94277" y="1253236"/>
                </a:moveTo>
                <a:lnTo>
                  <a:pt x="94106" y="1253236"/>
                </a:lnTo>
                <a:lnTo>
                  <a:pt x="94656" y="1253633"/>
                </a:lnTo>
                <a:lnTo>
                  <a:pt x="94277" y="1253236"/>
                </a:lnTo>
                <a:close/>
              </a:path>
              <a:path w="103505" h="1276350">
                <a:moveTo>
                  <a:pt x="90034" y="1248796"/>
                </a:moveTo>
                <a:lnTo>
                  <a:pt x="90927" y="1249939"/>
                </a:lnTo>
                <a:lnTo>
                  <a:pt x="90375" y="1249153"/>
                </a:lnTo>
                <a:lnTo>
                  <a:pt x="90034" y="1248796"/>
                </a:lnTo>
                <a:close/>
              </a:path>
              <a:path w="103505" h="1276350">
                <a:moveTo>
                  <a:pt x="90375" y="1249153"/>
                </a:moveTo>
                <a:lnTo>
                  <a:pt x="90927" y="1249939"/>
                </a:lnTo>
                <a:lnTo>
                  <a:pt x="91126" y="1249939"/>
                </a:lnTo>
                <a:lnTo>
                  <a:pt x="90375" y="1249153"/>
                </a:lnTo>
                <a:close/>
              </a:path>
              <a:path w="103505" h="1276350">
                <a:moveTo>
                  <a:pt x="90125" y="1248796"/>
                </a:moveTo>
                <a:lnTo>
                  <a:pt x="90375" y="1249153"/>
                </a:lnTo>
                <a:lnTo>
                  <a:pt x="90125" y="1248796"/>
                </a:lnTo>
                <a:close/>
              </a:path>
              <a:path w="103505" h="1276350">
                <a:moveTo>
                  <a:pt x="93891" y="48402"/>
                </a:moveTo>
                <a:lnTo>
                  <a:pt x="56506" y="48402"/>
                </a:lnTo>
                <a:lnTo>
                  <a:pt x="73020" y="57911"/>
                </a:lnTo>
                <a:lnTo>
                  <a:pt x="66416" y="69320"/>
                </a:lnTo>
                <a:lnTo>
                  <a:pt x="89653" y="84581"/>
                </a:lnTo>
                <a:lnTo>
                  <a:pt x="93891" y="48402"/>
                </a:lnTo>
                <a:close/>
              </a:path>
              <a:path w="103505" h="1276350">
                <a:moveTo>
                  <a:pt x="66162" y="69220"/>
                </a:moveTo>
                <a:lnTo>
                  <a:pt x="65150" y="71506"/>
                </a:lnTo>
                <a:lnTo>
                  <a:pt x="65903" y="70206"/>
                </a:lnTo>
                <a:lnTo>
                  <a:pt x="66162" y="69220"/>
                </a:lnTo>
                <a:close/>
              </a:path>
              <a:path w="103505" h="1276350">
                <a:moveTo>
                  <a:pt x="65903" y="70206"/>
                </a:moveTo>
                <a:lnTo>
                  <a:pt x="65150" y="71506"/>
                </a:lnTo>
                <a:lnTo>
                  <a:pt x="65561" y="71506"/>
                </a:lnTo>
                <a:lnTo>
                  <a:pt x="65903" y="70206"/>
                </a:lnTo>
                <a:close/>
              </a:path>
              <a:path w="103505" h="1276350">
                <a:moveTo>
                  <a:pt x="66263" y="69220"/>
                </a:moveTo>
                <a:lnTo>
                  <a:pt x="65903" y="70206"/>
                </a:lnTo>
                <a:lnTo>
                  <a:pt x="66416" y="69320"/>
                </a:lnTo>
                <a:lnTo>
                  <a:pt x="66263" y="69220"/>
                </a:lnTo>
                <a:close/>
              </a:path>
              <a:path w="103505" h="1276350">
                <a:moveTo>
                  <a:pt x="56506" y="48402"/>
                </a:moveTo>
                <a:lnTo>
                  <a:pt x="50452" y="58836"/>
                </a:lnTo>
                <a:lnTo>
                  <a:pt x="66416" y="69320"/>
                </a:lnTo>
                <a:lnTo>
                  <a:pt x="73020" y="57911"/>
                </a:lnTo>
                <a:lnTo>
                  <a:pt x="56506" y="48402"/>
                </a:lnTo>
                <a:close/>
              </a:path>
              <a:path w="103505" h="1276350">
                <a:moveTo>
                  <a:pt x="99559" y="0"/>
                </a:moveTo>
                <a:lnTo>
                  <a:pt x="26026" y="42793"/>
                </a:lnTo>
                <a:lnTo>
                  <a:pt x="50452" y="58836"/>
                </a:lnTo>
                <a:lnTo>
                  <a:pt x="56506" y="48402"/>
                </a:lnTo>
                <a:lnTo>
                  <a:pt x="93891" y="48402"/>
                </a:lnTo>
                <a:lnTo>
                  <a:pt x="995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24451" y="4779015"/>
            <a:ext cx="1616075" cy="191135"/>
          </a:xfrm>
          <a:custGeom>
            <a:avLst/>
            <a:gdLst/>
            <a:ahLst/>
            <a:cxnLst/>
            <a:rect l="l" t="t" r="r" b="b"/>
            <a:pathLst>
              <a:path w="1616075" h="191135">
                <a:moveTo>
                  <a:pt x="53330" y="56335"/>
                </a:moveTo>
                <a:lnTo>
                  <a:pt x="38266" y="67549"/>
                </a:lnTo>
                <a:lnTo>
                  <a:pt x="40142" y="69841"/>
                </a:lnTo>
                <a:lnTo>
                  <a:pt x="41666" y="71365"/>
                </a:lnTo>
                <a:lnTo>
                  <a:pt x="42550" y="71877"/>
                </a:lnTo>
                <a:lnTo>
                  <a:pt x="57271" y="81021"/>
                </a:lnTo>
                <a:lnTo>
                  <a:pt x="92963" y="98678"/>
                </a:lnTo>
                <a:lnTo>
                  <a:pt x="134873" y="114680"/>
                </a:lnTo>
                <a:lnTo>
                  <a:pt x="208147" y="135504"/>
                </a:lnTo>
                <a:lnTo>
                  <a:pt x="263286" y="147696"/>
                </a:lnTo>
                <a:lnTo>
                  <a:pt x="322966" y="158114"/>
                </a:lnTo>
                <a:lnTo>
                  <a:pt x="386333" y="167258"/>
                </a:lnTo>
                <a:lnTo>
                  <a:pt x="453146" y="174747"/>
                </a:lnTo>
                <a:lnTo>
                  <a:pt x="522488" y="180843"/>
                </a:lnTo>
                <a:lnTo>
                  <a:pt x="593994" y="185546"/>
                </a:lnTo>
                <a:lnTo>
                  <a:pt x="667268" y="188713"/>
                </a:lnTo>
                <a:lnTo>
                  <a:pt x="815858" y="190880"/>
                </a:lnTo>
                <a:lnTo>
                  <a:pt x="964326" y="187451"/>
                </a:lnTo>
                <a:lnTo>
                  <a:pt x="1037081" y="183641"/>
                </a:lnTo>
                <a:lnTo>
                  <a:pt x="1107826" y="178426"/>
                </a:lnTo>
                <a:lnTo>
                  <a:pt x="1173857" y="171949"/>
                </a:lnTo>
                <a:lnTo>
                  <a:pt x="816101" y="171949"/>
                </a:lnTo>
                <a:lnTo>
                  <a:pt x="668030" y="169663"/>
                </a:lnTo>
                <a:lnTo>
                  <a:pt x="595243" y="166615"/>
                </a:lnTo>
                <a:lnTo>
                  <a:pt x="524134" y="161924"/>
                </a:lnTo>
                <a:lnTo>
                  <a:pt x="455157" y="155828"/>
                </a:lnTo>
                <a:lnTo>
                  <a:pt x="389016" y="148327"/>
                </a:lnTo>
                <a:lnTo>
                  <a:pt x="326257" y="139314"/>
                </a:lnTo>
                <a:lnTo>
                  <a:pt x="267461" y="129027"/>
                </a:lnTo>
                <a:lnTo>
                  <a:pt x="213116" y="117216"/>
                </a:lnTo>
                <a:lnTo>
                  <a:pt x="163829" y="104012"/>
                </a:lnTo>
                <a:lnTo>
                  <a:pt x="120395" y="89272"/>
                </a:lnTo>
                <a:lnTo>
                  <a:pt x="83179" y="73270"/>
                </a:lnTo>
                <a:lnTo>
                  <a:pt x="56047" y="57780"/>
                </a:lnTo>
                <a:lnTo>
                  <a:pt x="54863" y="57780"/>
                </a:lnTo>
                <a:lnTo>
                  <a:pt x="53330" y="56335"/>
                </a:lnTo>
                <a:close/>
              </a:path>
              <a:path w="1616075" h="191135">
                <a:moveTo>
                  <a:pt x="1588654" y="27066"/>
                </a:moveTo>
                <a:lnTo>
                  <a:pt x="1549542" y="61340"/>
                </a:lnTo>
                <a:lnTo>
                  <a:pt x="1499859" y="85343"/>
                </a:lnTo>
                <a:lnTo>
                  <a:pt x="1458711" y="99821"/>
                </a:lnTo>
                <a:lnTo>
                  <a:pt x="1411345" y="113025"/>
                </a:lnTo>
                <a:lnTo>
                  <a:pt x="1358645" y="124967"/>
                </a:lnTo>
                <a:lnTo>
                  <a:pt x="1301252" y="135635"/>
                </a:lnTo>
                <a:lnTo>
                  <a:pt x="1239652" y="144898"/>
                </a:lnTo>
                <a:lnTo>
                  <a:pt x="1174485" y="152780"/>
                </a:lnTo>
                <a:lnTo>
                  <a:pt x="1106545" y="159376"/>
                </a:lnTo>
                <a:lnTo>
                  <a:pt x="1036076" y="164591"/>
                </a:lnTo>
                <a:lnTo>
                  <a:pt x="963929" y="168520"/>
                </a:lnTo>
                <a:lnTo>
                  <a:pt x="816101" y="171949"/>
                </a:lnTo>
                <a:lnTo>
                  <a:pt x="1173857" y="171949"/>
                </a:lnTo>
                <a:lnTo>
                  <a:pt x="1241938" y="163829"/>
                </a:lnTo>
                <a:lnTo>
                  <a:pt x="1304025" y="154423"/>
                </a:lnTo>
                <a:lnTo>
                  <a:pt x="1362090" y="143755"/>
                </a:lnTo>
                <a:lnTo>
                  <a:pt x="1415552" y="131563"/>
                </a:lnTo>
                <a:lnTo>
                  <a:pt x="1463801" y="118109"/>
                </a:lnTo>
                <a:lnTo>
                  <a:pt x="1506595" y="103250"/>
                </a:lnTo>
                <a:lnTo>
                  <a:pt x="1543049" y="86736"/>
                </a:lnTo>
                <a:lnTo>
                  <a:pt x="1585203" y="59173"/>
                </a:lnTo>
                <a:lnTo>
                  <a:pt x="1604009" y="38218"/>
                </a:lnTo>
                <a:lnTo>
                  <a:pt x="1604406" y="37837"/>
                </a:lnTo>
                <a:lnTo>
                  <a:pt x="1604650" y="37337"/>
                </a:lnTo>
                <a:lnTo>
                  <a:pt x="1604893" y="36956"/>
                </a:lnTo>
                <a:lnTo>
                  <a:pt x="1609937" y="27812"/>
                </a:lnTo>
                <a:lnTo>
                  <a:pt x="1588251" y="27812"/>
                </a:lnTo>
                <a:lnTo>
                  <a:pt x="1588654" y="27066"/>
                </a:lnTo>
                <a:close/>
              </a:path>
              <a:path w="1616075" h="191135">
                <a:moveTo>
                  <a:pt x="0" y="1011"/>
                </a:moveTo>
                <a:lnTo>
                  <a:pt x="14874" y="84962"/>
                </a:lnTo>
                <a:lnTo>
                  <a:pt x="38266" y="67549"/>
                </a:lnTo>
                <a:lnTo>
                  <a:pt x="30479" y="58030"/>
                </a:lnTo>
                <a:lnTo>
                  <a:pt x="45201" y="45969"/>
                </a:lnTo>
                <a:lnTo>
                  <a:pt x="67255" y="45969"/>
                </a:lnTo>
                <a:lnTo>
                  <a:pt x="75956" y="39492"/>
                </a:lnTo>
                <a:lnTo>
                  <a:pt x="0" y="1011"/>
                </a:lnTo>
                <a:close/>
              </a:path>
              <a:path w="1616075" h="191135">
                <a:moveTo>
                  <a:pt x="45201" y="45969"/>
                </a:moveTo>
                <a:lnTo>
                  <a:pt x="30479" y="58030"/>
                </a:lnTo>
                <a:lnTo>
                  <a:pt x="38266" y="67549"/>
                </a:lnTo>
                <a:lnTo>
                  <a:pt x="53330" y="56335"/>
                </a:lnTo>
                <a:lnTo>
                  <a:pt x="52577" y="55625"/>
                </a:lnTo>
                <a:lnTo>
                  <a:pt x="53101" y="55625"/>
                </a:lnTo>
                <a:lnTo>
                  <a:pt x="45201" y="45969"/>
                </a:lnTo>
                <a:close/>
              </a:path>
              <a:path w="1616075" h="191135">
                <a:moveTo>
                  <a:pt x="53507" y="56203"/>
                </a:moveTo>
                <a:lnTo>
                  <a:pt x="53330" y="56335"/>
                </a:lnTo>
                <a:lnTo>
                  <a:pt x="54863" y="57780"/>
                </a:lnTo>
                <a:lnTo>
                  <a:pt x="53641" y="56286"/>
                </a:lnTo>
                <a:lnTo>
                  <a:pt x="53507" y="56203"/>
                </a:lnTo>
                <a:close/>
              </a:path>
              <a:path w="1616075" h="191135">
                <a:moveTo>
                  <a:pt x="53641" y="56286"/>
                </a:moveTo>
                <a:lnTo>
                  <a:pt x="54863" y="57780"/>
                </a:lnTo>
                <a:lnTo>
                  <a:pt x="56047" y="57780"/>
                </a:lnTo>
                <a:lnTo>
                  <a:pt x="53641" y="56286"/>
                </a:lnTo>
                <a:close/>
              </a:path>
              <a:path w="1616075" h="191135">
                <a:moveTo>
                  <a:pt x="52577" y="55625"/>
                </a:moveTo>
                <a:lnTo>
                  <a:pt x="53330" y="56335"/>
                </a:lnTo>
                <a:lnTo>
                  <a:pt x="53507" y="56203"/>
                </a:lnTo>
                <a:lnTo>
                  <a:pt x="52577" y="55625"/>
                </a:lnTo>
                <a:close/>
              </a:path>
              <a:path w="1616075" h="191135">
                <a:moveTo>
                  <a:pt x="53548" y="56173"/>
                </a:moveTo>
                <a:close/>
              </a:path>
              <a:path w="1616075" h="191135">
                <a:moveTo>
                  <a:pt x="53101" y="55625"/>
                </a:moveTo>
                <a:lnTo>
                  <a:pt x="52577" y="55625"/>
                </a:lnTo>
                <a:lnTo>
                  <a:pt x="53507" y="56203"/>
                </a:lnTo>
                <a:lnTo>
                  <a:pt x="53101" y="55625"/>
                </a:lnTo>
                <a:close/>
              </a:path>
              <a:path w="1616075" h="191135">
                <a:moveTo>
                  <a:pt x="67255" y="45969"/>
                </a:moveTo>
                <a:lnTo>
                  <a:pt x="45201" y="45969"/>
                </a:lnTo>
                <a:lnTo>
                  <a:pt x="53548" y="56173"/>
                </a:lnTo>
                <a:lnTo>
                  <a:pt x="67255" y="45969"/>
                </a:lnTo>
                <a:close/>
              </a:path>
              <a:path w="1616075" h="191135">
                <a:moveTo>
                  <a:pt x="1589166" y="26407"/>
                </a:moveTo>
                <a:lnTo>
                  <a:pt x="1588654" y="27066"/>
                </a:lnTo>
                <a:lnTo>
                  <a:pt x="1588251" y="27812"/>
                </a:lnTo>
                <a:lnTo>
                  <a:pt x="1589166" y="26407"/>
                </a:lnTo>
                <a:close/>
              </a:path>
              <a:path w="1616075" h="191135">
                <a:moveTo>
                  <a:pt x="1610685" y="26407"/>
                </a:moveTo>
                <a:lnTo>
                  <a:pt x="1589166" y="26407"/>
                </a:lnTo>
                <a:lnTo>
                  <a:pt x="1588251" y="27812"/>
                </a:lnTo>
                <a:lnTo>
                  <a:pt x="1609937" y="27812"/>
                </a:lnTo>
                <a:lnTo>
                  <a:pt x="1610502" y="26788"/>
                </a:lnTo>
                <a:lnTo>
                  <a:pt x="1610685" y="26407"/>
                </a:lnTo>
                <a:close/>
              </a:path>
              <a:path w="1616075" h="191135">
                <a:moveTo>
                  <a:pt x="1593542" y="18008"/>
                </a:moveTo>
                <a:lnTo>
                  <a:pt x="1588654" y="27066"/>
                </a:lnTo>
                <a:lnTo>
                  <a:pt x="1589166" y="26407"/>
                </a:lnTo>
                <a:lnTo>
                  <a:pt x="1610685" y="26407"/>
                </a:lnTo>
                <a:lnTo>
                  <a:pt x="1610989" y="25776"/>
                </a:lnTo>
                <a:lnTo>
                  <a:pt x="1611111" y="25145"/>
                </a:lnTo>
                <a:lnTo>
                  <a:pt x="1612977" y="19430"/>
                </a:lnTo>
                <a:lnTo>
                  <a:pt x="1593098" y="19430"/>
                </a:lnTo>
                <a:lnTo>
                  <a:pt x="1593542" y="18008"/>
                </a:lnTo>
                <a:close/>
              </a:path>
              <a:path w="1616075" h="191135">
                <a:moveTo>
                  <a:pt x="1593738" y="17644"/>
                </a:moveTo>
                <a:lnTo>
                  <a:pt x="1593542" y="18008"/>
                </a:lnTo>
                <a:lnTo>
                  <a:pt x="1593098" y="19430"/>
                </a:lnTo>
                <a:lnTo>
                  <a:pt x="1593738" y="17644"/>
                </a:lnTo>
                <a:close/>
              </a:path>
              <a:path w="1616075" h="191135">
                <a:moveTo>
                  <a:pt x="1613560" y="17644"/>
                </a:moveTo>
                <a:lnTo>
                  <a:pt x="1593738" y="17644"/>
                </a:lnTo>
                <a:lnTo>
                  <a:pt x="1593098" y="19430"/>
                </a:lnTo>
                <a:lnTo>
                  <a:pt x="1612977" y="19430"/>
                </a:lnTo>
                <a:lnTo>
                  <a:pt x="1613560" y="17644"/>
                </a:lnTo>
                <a:close/>
              </a:path>
              <a:path w="1616075" h="191135">
                <a:moveTo>
                  <a:pt x="1596139" y="9684"/>
                </a:moveTo>
                <a:lnTo>
                  <a:pt x="1593542" y="18008"/>
                </a:lnTo>
                <a:lnTo>
                  <a:pt x="1593738" y="17644"/>
                </a:lnTo>
                <a:lnTo>
                  <a:pt x="1613560" y="17644"/>
                </a:lnTo>
                <a:lnTo>
                  <a:pt x="1614556" y="14596"/>
                </a:lnTo>
                <a:lnTo>
                  <a:pt x="1614677" y="14096"/>
                </a:lnTo>
                <a:lnTo>
                  <a:pt x="1614921" y="12822"/>
                </a:lnTo>
                <a:lnTo>
                  <a:pt x="1615140" y="10786"/>
                </a:lnTo>
                <a:lnTo>
                  <a:pt x="1596024" y="10786"/>
                </a:lnTo>
                <a:lnTo>
                  <a:pt x="1596139" y="9684"/>
                </a:lnTo>
                <a:close/>
              </a:path>
              <a:path w="1616075" h="191135">
                <a:moveTo>
                  <a:pt x="1596389" y="8881"/>
                </a:moveTo>
                <a:lnTo>
                  <a:pt x="1596139" y="9684"/>
                </a:lnTo>
                <a:lnTo>
                  <a:pt x="1596024" y="10786"/>
                </a:lnTo>
                <a:lnTo>
                  <a:pt x="1596389" y="8881"/>
                </a:lnTo>
                <a:close/>
              </a:path>
              <a:path w="1616075" h="191135">
                <a:moveTo>
                  <a:pt x="1615344" y="8881"/>
                </a:moveTo>
                <a:lnTo>
                  <a:pt x="1596389" y="8881"/>
                </a:lnTo>
                <a:lnTo>
                  <a:pt x="1596024" y="10786"/>
                </a:lnTo>
                <a:lnTo>
                  <a:pt x="1615140" y="10786"/>
                </a:lnTo>
                <a:lnTo>
                  <a:pt x="1615344" y="8881"/>
                </a:lnTo>
                <a:close/>
              </a:path>
              <a:path w="1616075" h="191135">
                <a:moveTo>
                  <a:pt x="1597151" y="0"/>
                </a:moveTo>
                <a:lnTo>
                  <a:pt x="1596139" y="9684"/>
                </a:lnTo>
                <a:lnTo>
                  <a:pt x="1596389" y="8881"/>
                </a:lnTo>
                <a:lnTo>
                  <a:pt x="1615344" y="8881"/>
                </a:lnTo>
                <a:lnTo>
                  <a:pt x="1616080" y="2023"/>
                </a:lnTo>
                <a:lnTo>
                  <a:pt x="15971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072883" y="2851283"/>
            <a:ext cx="160020" cy="1373505"/>
          </a:xfrm>
          <a:custGeom>
            <a:avLst/>
            <a:gdLst/>
            <a:ahLst/>
            <a:cxnLst/>
            <a:rect l="l" t="t" r="r" b="b"/>
            <a:pathLst>
              <a:path w="160020" h="1373504">
                <a:moveTo>
                  <a:pt x="33771" y="1294378"/>
                </a:moveTo>
                <a:lnTo>
                  <a:pt x="1005" y="1373114"/>
                </a:lnTo>
                <a:lnTo>
                  <a:pt x="83576" y="1352040"/>
                </a:lnTo>
                <a:lnTo>
                  <a:pt x="71729" y="1338324"/>
                </a:lnTo>
                <a:lnTo>
                  <a:pt x="55747" y="1338324"/>
                </a:lnTo>
                <a:lnTo>
                  <a:pt x="42428" y="1324727"/>
                </a:lnTo>
                <a:lnTo>
                  <a:pt x="51852" y="1315311"/>
                </a:lnTo>
                <a:lnTo>
                  <a:pt x="33771" y="1294378"/>
                </a:lnTo>
                <a:close/>
              </a:path>
              <a:path w="160020" h="1373504">
                <a:moveTo>
                  <a:pt x="51852" y="1315311"/>
                </a:moveTo>
                <a:lnTo>
                  <a:pt x="42428" y="1324727"/>
                </a:lnTo>
                <a:lnTo>
                  <a:pt x="55747" y="1338324"/>
                </a:lnTo>
                <a:lnTo>
                  <a:pt x="64364" y="1329798"/>
                </a:lnTo>
                <a:lnTo>
                  <a:pt x="52313" y="1315845"/>
                </a:lnTo>
                <a:lnTo>
                  <a:pt x="52059" y="1315845"/>
                </a:lnTo>
                <a:lnTo>
                  <a:pt x="52155" y="1315662"/>
                </a:lnTo>
                <a:lnTo>
                  <a:pt x="51852" y="1315311"/>
                </a:lnTo>
                <a:close/>
              </a:path>
              <a:path w="160020" h="1373504">
                <a:moveTo>
                  <a:pt x="64364" y="1329798"/>
                </a:moveTo>
                <a:lnTo>
                  <a:pt x="55747" y="1338324"/>
                </a:lnTo>
                <a:lnTo>
                  <a:pt x="71729" y="1338324"/>
                </a:lnTo>
                <a:lnTo>
                  <a:pt x="64364" y="1329798"/>
                </a:lnTo>
                <a:close/>
              </a:path>
              <a:path w="160020" h="1373504">
                <a:moveTo>
                  <a:pt x="74705" y="1313428"/>
                </a:moveTo>
                <a:lnTo>
                  <a:pt x="53736" y="1313428"/>
                </a:lnTo>
                <a:lnTo>
                  <a:pt x="52172" y="1315683"/>
                </a:lnTo>
                <a:lnTo>
                  <a:pt x="64364" y="1329798"/>
                </a:lnTo>
                <a:lnTo>
                  <a:pt x="67177" y="1327013"/>
                </a:lnTo>
                <a:lnTo>
                  <a:pt x="67939" y="1326251"/>
                </a:lnTo>
                <a:lnTo>
                  <a:pt x="68458" y="1325489"/>
                </a:lnTo>
                <a:lnTo>
                  <a:pt x="68976" y="1324608"/>
                </a:lnTo>
                <a:lnTo>
                  <a:pt x="74705" y="1313428"/>
                </a:lnTo>
                <a:close/>
              </a:path>
              <a:path w="160020" h="1373504">
                <a:moveTo>
                  <a:pt x="52155" y="1315662"/>
                </a:moveTo>
                <a:lnTo>
                  <a:pt x="52059" y="1315845"/>
                </a:lnTo>
                <a:lnTo>
                  <a:pt x="52172" y="1315683"/>
                </a:lnTo>
                <a:close/>
              </a:path>
              <a:path w="160020" h="1373504">
                <a:moveTo>
                  <a:pt x="52172" y="1315683"/>
                </a:moveTo>
                <a:lnTo>
                  <a:pt x="52059" y="1315845"/>
                </a:lnTo>
                <a:lnTo>
                  <a:pt x="52313" y="1315845"/>
                </a:lnTo>
                <a:lnTo>
                  <a:pt x="52172" y="1315683"/>
                </a:lnTo>
                <a:close/>
              </a:path>
              <a:path w="160020" h="1373504">
                <a:moveTo>
                  <a:pt x="53736" y="1313428"/>
                </a:moveTo>
                <a:lnTo>
                  <a:pt x="52859" y="1314304"/>
                </a:lnTo>
                <a:lnTo>
                  <a:pt x="52155" y="1315662"/>
                </a:lnTo>
                <a:lnTo>
                  <a:pt x="53736" y="1313428"/>
                </a:lnTo>
                <a:close/>
              </a:path>
              <a:path w="160020" h="1373504">
                <a:moveTo>
                  <a:pt x="52859" y="1314304"/>
                </a:moveTo>
                <a:lnTo>
                  <a:pt x="51852" y="1315311"/>
                </a:lnTo>
                <a:lnTo>
                  <a:pt x="52155" y="1315662"/>
                </a:lnTo>
                <a:lnTo>
                  <a:pt x="52859" y="1314304"/>
                </a:lnTo>
                <a:close/>
              </a:path>
              <a:path w="160020" h="1373504">
                <a:moveTo>
                  <a:pt x="21546" y="25834"/>
                </a:moveTo>
                <a:lnTo>
                  <a:pt x="49408" y="58277"/>
                </a:lnTo>
                <a:lnTo>
                  <a:pt x="69098" y="100309"/>
                </a:lnTo>
                <a:lnTo>
                  <a:pt x="86746" y="154929"/>
                </a:lnTo>
                <a:lnTo>
                  <a:pt x="97017" y="197357"/>
                </a:lnTo>
                <a:lnTo>
                  <a:pt x="106436" y="244083"/>
                </a:lnTo>
                <a:lnTo>
                  <a:pt x="114696" y="294619"/>
                </a:lnTo>
                <a:lnTo>
                  <a:pt x="121798" y="348355"/>
                </a:lnTo>
                <a:lnTo>
                  <a:pt x="127772" y="404865"/>
                </a:lnTo>
                <a:lnTo>
                  <a:pt x="134752" y="493775"/>
                </a:lnTo>
                <a:lnTo>
                  <a:pt x="137800" y="555101"/>
                </a:lnTo>
                <a:lnTo>
                  <a:pt x="139842" y="617463"/>
                </a:lnTo>
                <a:lnTo>
                  <a:pt x="140725" y="680465"/>
                </a:lnTo>
                <a:lnTo>
                  <a:pt x="140451" y="743437"/>
                </a:lnTo>
                <a:lnTo>
                  <a:pt x="138927" y="806074"/>
                </a:lnTo>
                <a:lnTo>
                  <a:pt x="136276" y="867643"/>
                </a:lnTo>
                <a:lnTo>
                  <a:pt x="132466" y="928115"/>
                </a:lnTo>
                <a:lnTo>
                  <a:pt x="127375" y="986661"/>
                </a:lnTo>
                <a:lnTo>
                  <a:pt x="121279" y="1042668"/>
                </a:lnTo>
                <a:lnTo>
                  <a:pt x="113781" y="1096008"/>
                </a:lnTo>
                <a:lnTo>
                  <a:pt x="105277" y="1145919"/>
                </a:lnTo>
                <a:lnTo>
                  <a:pt x="95371" y="1192020"/>
                </a:lnTo>
                <a:lnTo>
                  <a:pt x="84581" y="1233668"/>
                </a:lnTo>
                <a:lnTo>
                  <a:pt x="72511" y="1270506"/>
                </a:lnTo>
                <a:lnTo>
                  <a:pt x="52859" y="1314304"/>
                </a:lnTo>
                <a:lnTo>
                  <a:pt x="53736" y="1313428"/>
                </a:lnTo>
                <a:lnTo>
                  <a:pt x="74705" y="1313428"/>
                </a:lnTo>
                <a:lnTo>
                  <a:pt x="76199" y="1310511"/>
                </a:lnTo>
                <a:lnTo>
                  <a:pt x="96652" y="1259076"/>
                </a:lnTo>
                <a:lnTo>
                  <a:pt x="108447" y="1218559"/>
                </a:lnTo>
                <a:lnTo>
                  <a:pt x="119115" y="1173732"/>
                </a:lnTo>
                <a:lnTo>
                  <a:pt x="128412" y="1124833"/>
                </a:lnTo>
                <a:lnTo>
                  <a:pt x="136519" y="1072505"/>
                </a:lnTo>
                <a:lnTo>
                  <a:pt x="143377" y="1017260"/>
                </a:lnTo>
                <a:lnTo>
                  <a:pt x="148986" y="959348"/>
                </a:lnTo>
                <a:lnTo>
                  <a:pt x="155326" y="868923"/>
                </a:lnTo>
                <a:lnTo>
                  <a:pt x="157855" y="806836"/>
                </a:lnTo>
                <a:lnTo>
                  <a:pt x="159379" y="743833"/>
                </a:lnTo>
                <a:lnTo>
                  <a:pt x="159774" y="680344"/>
                </a:lnTo>
                <a:lnTo>
                  <a:pt x="158892" y="617219"/>
                </a:lnTo>
                <a:lnTo>
                  <a:pt x="156850" y="554461"/>
                </a:lnTo>
                <a:lnTo>
                  <a:pt x="153680" y="492739"/>
                </a:lnTo>
                <a:lnTo>
                  <a:pt x="149351" y="432694"/>
                </a:lnTo>
                <a:lnTo>
                  <a:pt x="143896" y="374385"/>
                </a:lnTo>
                <a:lnTo>
                  <a:pt x="137281" y="318637"/>
                </a:lnTo>
                <a:lnTo>
                  <a:pt x="129539" y="265937"/>
                </a:lnTo>
                <a:lnTo>
                  <a:pt x="120639" y="216651"/>
                </a:lnTo>
                <a:lnTo>
                  <a:pt x="110611" y="171175"/>
                </a:lnTo>
                <a:lnTo>
                  <a:pt x="99303" y="130180"/>
                </a:lnTo>
                <a:lnTo>
                  <a:pt x="87111" y="93847"/>
                </a:lnTo>
                <a:lnTo>
                  <a:pt x="66172" y="49408"/>
                </a:lnTo>
                <a:lnTo>
                  <a:pt x="49918" y="26273"/>
                </a:lnTo>
                <a:lnTo>
                  <a:pt x="22341" y="26273"/>
                </a:lnTo>
                <a:lnTo>
                  <a:pt x="21546" y="25834"/>
                </a:lnTo>
                <a:close/>
              </a:path>
              <a:path w="160020" h="1373504">
                <a:moveTo>
                  <a:pt x="20970" y="25389"/>
                </a:moveTo>
                <a:lnTo>
                  <a:pt x="21546" y="25834"/>
                </a:lnTo>
                <a:lnTo>
                  <a:pt x="22341" y="26273"/>
                </a:lnTo>
                <a:lnTo>
                  <a:pt x="20970" y="25389"/>
                </a:lnTo>
                <a:close/>
              </a:path>
              <a:path w="160020" h="1373504">
                <a:moveTo>
                  <a:pt x="49074" y="25389"/>
                </a:moveTo>
                <a:lnTo>
                  <a:pt x="20970" y="25389"/>
                </a:lnTo>
                <a:lnTo>
                  <a:pt x="22341" y="26273"/>
                </a:lnTo>
                <a:lnTo>
                  <a:pt x="49918" y="26273"/>
                </a:lnTo>
                <a:lnTo>
                  <a:pt x="49074" y="25389"/>
                </a:lnTo>
                <a:close/>
              </a:path>
              <a:path w="160020" h="1373504">
                <a:moveTo>
                  <a:pt x="14795" y="22108"/>
                </a:moveTo>
                <a:lnTo>
                  <a:pt x="21546" y="25834"/>
                </a:lnTo>
                <a:lnTo>
                  <a:pt x="20970" y="25389"/>
                </a:lnTo>
                <a:lnTo>
                  <a:pt x="49074" y="25389"/>
                </a:lnTo>
                <a:lnTo>
                  <a:pt x="46161" y="22341"/>
                </a:lnTo>
                <a:lnTo>
                  <a:pt x="15483" y="22341"/>
                </a:lnTo>
                <a:lnTo>
                  <a:pt x="14795" y="22108"/>
                </a:lnTo>
                <a:close/>
              </a:path>
              <a:path w="160020" h="1373504">
                <a:moveTo>
                  <a:pt x="13837" y="21579"/>
                </a:moveTo>
                <a:lnTo>
                  <a:pt x="14795" y="22108"/>
                </a:lnTo>
                <a:lnTo>
                  <a:pt x="15483" y="22341"/>
                </a:lnTo>
                <a:lnTo>
                  <a:pt x="13837" y="21579"/>
                </a:lnTo>
                <a:close/>
              </a:path>
              <a:path w="160020" h="1373504">
                <a:moveTo>
                  <a:pt x="45433" y="21579"/>
                </a:moveTo>
                <a:lnTo>
                  <a:pt x="13837" y="21579"/>
                </a:lnTo>
                <a:lnTo>
                  <a:pt x="15483" y="22341"/>
                </a:lnTo>
                <a:lnTo>
                  <a:pt x="46161" y="22341"/>
                </a:lnTo>
                <a:lnTo>
                  <a:pt x="45433" y="21579"/>
                </a:lnTo>
                <a:close/>
              </a:path>
              <a:path w="160020" h="1373504">
                <a:moveTo>
                  <a:pt x="8128" y="19846"/>
                </a:moveTo>
                <a:lnTo>
                  <a:pt x="14795" y="22108"/>
                </a:lnTo>
                <a:lnTo>
                  <a:pt x="13837" y="21579"/>
                </a:lnTo>
                <a:lnTo>
                  <a:pt x="45433" y="21579"/>
                </a:lnTo>
                <a:lnTo>
                  <a:pt x="43861" y="19933"/>
                </a:lnTo>
                <a:lnTo>
                  <a:pt x="8900" y="19933"/>
                </a:lnTo>
                <a:lnTo>
                  <a:pt x="8128" y="19846"/>
                </a:lnTo>
                <a:close/>
              </a:path>
              <a:path w="160020" h="1373504">
                <a:moveTo>
                  <a:pt x="6857" y="19415"/>
                </a:moveTo>
                <a:lnTo>
                  <a:pt x="8128" y="19846"/>
                </a:lnTo>
                <a:lnTo>
                  <a:pt x="8900" y="19933"/>
                </a:lnTo>
                <a:lnTo>
                  <a:pt x="6857" y="19415"/>
                </a:lnTo>
                <a:close/>
              </a:path>
              <a:path w="160020" h="1373504">
                <a:moveTo>
                  <a:pt x="43366" y="19415"/>
                </a:moveTo>
                <a:lnTo>
                  <a:pt x="6857" y="19415"/>
                </a:lnTo>
                <a:lnTo>
                  <a:pt x="8900" y="19933"/>
                </a:lnTo>
                <a:lnTo>
                  <a:pt x="43861" y="19933"/>
                </a:lnTo>
                <a:lnTo>
                  <a:pt x="43366" y="19415"/>
                </a:lnTo>
                <a:close/>
              </a:path>
              <a:path w="160020" h="1373504">
                <a:moveTo>
                  <a:pt x="1920" y="0"/>
                </a:moveTo>
                <a:lnTo>
                  <a:pt x="0" y="18928"/>
                </a:lnTo>
                <a:lnTo>
                  <a:pt x="8128" y="19846"/>
                </a:lnTo>
                <a:lnTo>
                  <a:pt x="6857" y="19415"/>
                </a:lnTo>
                <a:lnTo>
                  <a:pt x="43366" y="19415"/>
                </a:lnTo>
                <a:lnTo>
                  <a:pt x="41909" y="17891"/>
                </a:lnTo>
                <a:lnTo>
                  <a:pt x="32887" y="10546"/>
                </a:lnTo>
                <a:lnTo>
                  <a:pt x="32522" y="10149"/>
                </a:lnTo>
                <a:lnTo>
                  <a:pt x="32003" y="9905"/>
                </a:lnTo>
                <a:lnTo>
                  <a:pt x="31485" y="9631"/>
                </a:lnTo>
                <a:lnTo>
                  <a:pt x="23103" y="4937"/>
                </a:lnTo>
                <a:lnTo>
                  <a:pt x="22616" y="4693"/>
                </a:lnTo>
                <a:lnTo>
                  <a:pt x="22097" y="4450"/>
                </a:lnTo>
                <a:lnTo>
                  <a:pt x="21457" y="4175"/>
                </a:lnTo>
                <a:lnTo>
                  <a:pt x="12953" y="1402"/>
                </a:lnTo>
                <a:lnTo>
                  <a:pt x="12313" y="1127"/>
                </a:lnTo>
                <a:lnTo>
                  <a:pt x="11551" y="1005"/>
                </a:lnTo>
                <a:lnTo>
                  <a:pt x="10911" y="883"/>
                </a:lnTo>
                <a:lnTo>
                  <a:pt x="19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968496" y="5091155"/>
            <a:ext cx="3526154" cy="8412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indent="25400">
              <a:tabLst>
                <a:tab pos="2994660" algn="l"/>
              </a:tabLst>
            </a:pPr>
            <a:r>
              <a:rPr sz="1600" u="heavy" spc="-100" dirty="0">
                <a:latin typeface="Arial"/>
                <a:cs typeface="Arial"/>
              </a:rPr>
              <a:t> </a:t>
            </a:r>
            <a:r>
              <a:rPr sz="1600" u="heavy" dirty="0">
                <a:latin typeface="Arial"/>
                <a:cs typeface="Arial"/>
              </a:rPr>
              <a:t>rdt</a:t>
            </a:r>
            <a:r>
              <a:rPr sz="1600" u="heavy" spc="-10" dirty="0">
                <a:latin typeface="Arial"/>
                <a:cs typeface="Arial"/>
              </a:rPr>
              <a:t>_</a:t>
            </a:r>
            <a:r>
              <a:rPr sz="1600" u="heavy" dirty="0">
                <a:latin typeface="Arial"/>
                <a:cs typeface="Arial"/>
              </a:rPr>
              <a:t>sen</a:t>
            </a:r>
            <a:r>
              <a:rPr sz="1600" u="heavy" spc="-10" dirty="0">
                <a:latin typeface="Arial"/>
                <a:cs typeface="Arial"/>
              </a:rPr>
              <a:t>d</a:t>
            </a:r>
            <a:r>
              <a:rPr sz="1600" u="heavy" dirty="0">
                <a:latin typeface="Arial"/>
                <a:cs typeface="Arial"/>
              </a:rPr>
              <a:t>(d</a:t>
            </a:r>
            <a:r>
              <a:rPr sz="1600" u="heavy" spc="-10" dirty="0">
                <a:latin typeface="Arial"/>
                <a:cs typeface="Arial"/>
              </a:rPr>
              <a:t>a</a:t>
            </a:r>
            <a:r>
              <a:rPr sz="1600" u="heavy" dirty="0">
                <a:latin typeface="Arial"/>
                <a:cs typeface="Arial"/>
              </a:rPr>
              <a:t>ta) </a:t>
            </a:r>
            <a:r>
              <a:rPr sz="1600" u="heavy" dirty="0">
                <a:latin typeface="Times New Roman"/>
                <a:cs typeface="Times New Roman"/>
              </a:rPr>
              <a:t>	</a:t>
            </a:r>
            <a:endParaRPr sz="1600">
              <a:latin typeface="Times New Roman"/>
              <a:cs typeface="Times New Roman"/>
            </a:endParaRPr>
          </a:p>
          <a:p>
            <a:pPr marL="12700" marR="5080">
              <a:spcBef>
                <a:spcPts val="750"/>
              </a:spcBef>
            </a:pPr>
            <a:r>
              <a:rPr sz="1600" dirty="0">
                <a:latin typeface="Arial"/>
                <a:cs typeface="Arial"/>
              </a:rPr>
              <a:t>snd</a:t>
            </a:r>
            <a:r>
              <a:rPr sz="1600" spc="-10" dirty="0">
                <a:latin typeface="Arial"/>
                <a:cs typeface="Arial"/>
              </a:rPr>
              <a:t>p</a:t>
            </a:r>
            <a:r>
              <a:rPr sz="1600" dirty="0">
                <a:latin typeface="Arial"/>
                <a:cs typeface="Arial"/>
              </a:rPr>
              <a:t>kt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=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m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ke_</a:t>
            </a:r>
            <a:r>
              <a:rPr sz="1600" spc="-10" dirty="0">
                <a:latin typeface="Arial"/>
                <a:cs typeface="Arial"/>
              </a:rPr>
              <a:t>p</a:t>
            </a:r>
            <a:r>
              <a:rPr sz="1600" dirty="0">
                <a:latin typeface="Arial"/>
                <a:cs typeface="Arial"/>
              </a:rPr>
              <a:t>kt(1,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da</a:t>
            </a:r>
            <a:r>
              <a:rPr sz="1600" dirty="0">
                <a:latin typeface="Arial"/>
                <a:cs typeface="Arial"/>
              </a:rPr>
              <a:t>ta,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checks</a:t>
            </a:r>
            <a:r>
              <a:rPr sz="1600" spc="-5" dirty="0">
                <a:latin typeface="Arial"/>
                <a:cs typeface="Arial"/>
              </a:rPr>
              <a:t>um</a:t>
            </a:r>
            <a:r>
              <a:rPr sz="1600" dirty="0">
                <a:latin typeface="Arial"/>
                <a:cs typeface="Arial"/>
              </a:rPr>
              <a:t>)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ud</a:t>
            </a:r>
            <a:r>
              <a:rPr sz="1600" dirty="0">
                <a:latin typeface="Arial"/>
                <a:cs typeface="Arial"/>
              </a:rPr>
              <a:t>t_se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d(snd</a:t>
            </a:r>
            <a:r>
              <a:rPr sz="1600" spc="-10" dirty="0">
                <a:latin typeface="Arial"/>
                <a:cs typeface="Arial"/>
              </a:rPr>
              <a:t>p</a:t>
            </a:r>
            <a:r>
              <a:rPr sz="1600" dirty="0">
                <a:latin typeface="Arial"/>
                <a:cs typeface="Arial"/>
              </a:rPr>
              <a:t>kt)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295901" y="3239243"/>
            <a:ext cx="1945639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600" dirty="0">
                <a:latin typeface="Arial"/>
                <a:cs typeface="Arial"/>
              </a:rPr>
              <a:t>rdt</a:t>
            </a:r>
            <a:r>
              <a:rPr sz="1600" spc="-10" dirty="0">
                <a:latin typeface="Arial"/>
                <a:cs typeface="Arial"/>
              </a:rPr>
              <a:t>_</a:t>
            </a:r>
            <a:r>
              <a:rPr sz="1600" dirty="0">
                <a:latin typeface="Arial"/>
                <a:cs typeface="Arial"/>
              </a:rPr>
              <a:t>rcv(rcv</a:t>
            </a:r>
            <a:r>
              <a:rPr sz="1600" spc="-5" dirty="0">
                <a:latin typeface="Arial"/>
                <a:cs typeface="Arial"/>
              </a:rPr>
              <a:t>pkt)</a:t>
            </a:r>
            <a:endParaRPr sz="1600">
              <a:latin typeface="Arial"/>
              <a:cs typeface="Arial"/>
            </a:endParaRPr>
          </a:p>
          <a:p>
            <a:pPr marL="12700"/>
            <a:r>
              <a:rPr sz="1600" dirty="0">
                <a:latin typeface="Arial"/>
                <a:cs typeface="Arial"/>
              </a:rPr>
              <a:t>&amp;&amp;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no</a:t>
            </a:r>
            <a:r>
              <a:rPr sz="1600" dirty="0">
                <a:latin typeface="Arial"/>
                <a:cs typeface="Arial"/>
              </a:rPr>
              <a:t>tcorru</a:t>
            </a:r>
            <a:r>
              <a:rPr sz="1600" spc="-10" dirty="0">
                <a:latin typeface="Arial"/>
                <a:cs typeface="Arial"/>
              </a:rPr>
              <a:t>p</a:t>
            </a:r>
            <a:r>
              <a:rPr sz="1600" dirty="0">
                <a:latin typeface="Arial"/>
                <a:cs typeface="Arial"/>
              </a:rPr>
              <a:t>t(rcv</a:t>
            </a:r>
            <a:r>
              <a:rPr sz="1600" spc="-5" dirty="0">
                <a:latin typeface="Arial"/>
                <a:cs typeface="Arial"/>
              </a:rPr>
              <a:t>pkt)</a:t>
            </a:r>
            <a:endParaRPr sz="1600">
              <a:latin typeface="Arial"/>
              <a:cs typeface="Arial"/>
            </a:endParaRPr>
          </a:p>
          <a:p>
            <a:pPr marL="12700"/>
            <a:r>
              <a:rPr sz="1600" dirty="0">
                <a:latin typeface="Arial"/>
                <a:cs typeface="Arial"/>
              </a:rPr>
              <a:t>&amp;&amp;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isACK(rcvp</a:t>
            </a:r>
            <a:r>
              <a:rPr sz="1600" dirty="0">
                <a:latin typeface="Arial"/>
                <a:cs typeface="Arial"/>
              </a:rPr>
              <a:t>kt)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345436" y="3984629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0" y="0"/>
                </a:moveTo>
                <a:lnTo>
                  <a:pt x="990599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323592" y="5500862"/>
            <a:ext cx="159512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600" spc="-5" dirty="0">
                <a:latin typeface="Arial"/>
                <a:cs typeface="Arial"/>
              </a:rPr>
              <a:t>ud</a:t>
            </a:r>
            <a:r>
              <a:rPr sz="1600" dirty="0">
                <a:latin typeface="Arial"/>
                <a:cs typeface="Arial"/>
              </a:rPr>
              <a:t>t_se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d(snd</a:t>
            </a:r>
            <a:r>
              <a:rPr sz="1600" spc="-10" dirty="0">
                <a:latin typeface="Arial"/>
                <a:cs typeface="Arial"/>
              </a:rPr>
              <a:t>p</a:t>
            </a:r>
            <a:r>
              <a:rPr sz="1600" dirty="0">
                <a:latin typeface="Arial"/>
                <a:cs typeface="Arial"/>
              </a:rPr>
              <a:t>kt)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298192" y="4683996"/>
            <a:ext cx="165481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/>
            <a:r>
              <a:rPr sz="1600" dirty="0">
                <a:latin typeface="Arial"/>
                <a:cs typeface="Arial"/>
              </a:rPr>
              <a:t>rdt</a:t>
            </a:r>
            <a:r>
              <a:rPr sz="1600" spc="-10" dirty="0">
                <a:latin typeface="Arial"/>
                <a:cs typeface="Arial"/>
              </a:rPr>
              <a:t>_</a:t>
            </a:r>
            <a:r>
              <a:rPr sz="1600" dirty="0">
                <a:latin typeface="Arial"/>
                <a:cs typeface="Arial"/>
              </a:rPr>
              <a:t>rcv(rcv</a:t>
            </a:r>
            <a:r>
              <a:rPr sz="1600" spc="-5" dirty="0">
                <a:latin typeface="Arial"/>
                <a:cs typeface="Arial"/>
              </a:rPr>
              <a:t>pkt</a:t>
            </a:r>
            <a:r>
              <a:rPr sz="1600" dirty="0">
                <a:latin typeface="Arial"/>
                <a:cs typeface="Arial"/>
              </a:rPr>
              <a:t>)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&amp;&amp;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(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corrup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(rcv</a:t>
            </a:r>
            <a:r>
              <a:rPr sz="1600" spc="-5" dirty="0">
                <a:latin typeface="Arial"/>
                <a:cs typeface="Arial"/>
              </a:rPr>
              <a:t>pkt</a:t>
            </a:r>
            <a:r>
              <a:rPr sz="1600" dirty="0">
                <a:latin typeface="Arial"/>
                <a:cs typeface="Arial"/>
              </a:rPr>
              <a:t>)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||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isNAK(rcvp</a:t>
            </a:r>
            <a:r>
              <a:rPr sz="1600" dirty="0">
                <a:latin typeface="Arial"/>
                <a:cs typeface="Arial"/>
              </a:rPr>
              <a:t>kt)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335210" y="5443596"/>
            <a:ext cx="1557655" cy="0"/>
          </a:xfrm>
          <a:custGeom>
            <a:avLst/>
            <a:gdLst/>
            <a:ahLst/>
            <a:cxnLst/>
            <a:rect l="l" t="t" r="r" b="b"/>
            <a:pathLst>
              <a:path w="1557655">
                <a:moveTo>
                  <a:pt x="0" y="0"/>
                </a:moveTo>
                <a:lnTo>
                  <a:pt x="1557335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241047" y="3082017"/>
            <a:ext cx="1945639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600" dirty="0">
                <a:latin typeface="Arial"/>
                <a:cs typeface="Arial"/>
              </a:rPr>
              <a:t>rdt</a:t>
            </a:r>
            <a:r>
              <a:rPr sz="1600" spc="-10" dirty="0">
                <a:latin typeface="Arial"/>
                <a:cs typeface="Arial"/>
              </a:rPr>
              <a:t>_</a:t>
            </a:r>
            <a:r>
              <a:rPr sz="1600" dirty="0">
                <a:latin typeface="Arial"/>
                <a:cs typeface="Arial"/>
              </a:rPr>
              <a:t>rcv(rcv</a:t>
            </a:r>
            <a:r>
              <a:rPr sz="1600" spc="-5" dirty="0">
                <a:latin typeface="Arial"/>
                <a:cs typeface="Arial"/>
              </a:rPr>
              <a:t>pkt)</a:t>
            </a:r>
            <a:endParaRPr sz="1600">
              <a:latin typeface="Arial"/>
              <a:cs typeface="Arial"/>
            </a:endParaRPr>
          </a:p>
          <a:p>
            <a:pPr marL="12700"/>
            <a:r>
              <a:rPr sz="1600" dirty="0">
                <a:latin typeface="Arial"/>
                <a:cs typeface="Arial"/>
              </a:rPr>
              <a:t>&amp;&amp;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no</a:t>
            </a:r>
            <a:r>
              <a:rPr sz="1600" dirty="0">
                <a:latin typeface="Arial"/>
                <a:cs typeface="Arial"/>
              </a:rPr>
              <a:t>tcorru</a:t>
            </a:r>
            <a:r>
              <a:rPr sz="1600" spc="-10" dirty="0">
                <a:latin typeface="Arial"/>
                <a:cs typeface="Arial"/>
              </a:rPr>
              <a:t>p</a:t>
            </a:r>
            <a:r>
              <a:rPr sz="1600" dirty="0">
                <a:latin typeface="Arial"/>
                <a:cs typeface="Arial"/>
              </a:rPr>
              <a:t>t(rcv</a:t>
            </a:r>
            <a:r>
              <a:rPr sz="1600" spc="-5" dirty="0">
                <a:latin typeface="Arial"/>
                <a:cs typeface="Arial"/>
              </a:rPr>
              <a:t>pkt)</a:t>
            </a:r>
            <a:endParaRPr sz="1600">
              <a:latin typeface="Arial"/>
              <a:cs typeface="Arial"/>
            </a:endParaRPr>
          </a:p>
          <a:p>
            <a:pPr marL="12700"/>
            <a:r>
              <a:rPr sz="1600" dirty="0">
                <a:latin typeface="Arial"/>
                <a:cs typeface="Arial"/>
              </a:rPr>
              <a:t>&amp;&amp;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isACK(rcvp</a:t>
            </a:r>
            <a:r>
              <a:rPr sz="1600" dirty="0">
                <a:latin typeface="Arial"/>
                <a:cs typeface="Arial"/>
              </a:rPr>
              <a:t>kt)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306634" y="3854446"/>
            <a:ext cx="1738630" cy="0"/>
          </a:xfrm>
          <a:custGeom>
            <a:avLst/>
            <a:gdLst/>
            <a:ahLst/>
            <a:cxnLst/>
            <a:rect l="l" t="t" r="r" b="b"/>
            <a:pathLst>
              <a:path w="1738630">
                <a:moveTo>
                  <a:pt x="0" y="0"/>
                </a:moveTo>
                <a:lnTo>
                  <a:pt x="1738310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513576" y="4200525"/>
            <a:ext cx="900430" cy="824230"/>
          </a:xfrm>
          <a:custGeom>
            <a:avLst/>
            <a:gdLst/>
            <a:ahLst/>
            <a:cxnLst/>
            <a:rect l="l" t="t" r="r" b="b"/>
            <a:pathLst>
              <a:path w="900429" h="824229">
                <a:moveTo>
                  <a:pt x="449976" y="0"/>
                </a:moveTo>
                <a:lnTo>
                  <a:pt x="376975" y="5390"/>
                </a:lnTo>
                <a:lnTo>
                  <a:pt x="307729" y="20998"/>
                </a:lnTo>
                <a:lnTo>
                  <a:pt x="243164" y="45976"/>
                </a:lnTo>
                <a:lnTo>
                  <a:pt x="184204" y="79475"/>
                </a:lnTo>
                <a:lnTo>
                  <a:pt x="131776" y="120650"/>
                </a:lnTo>
                <a:lnTo>
                  <a:pt x="86805" y="168652"/>
                </a:lnTo>
                <a:lnTo>
                  <a:pt x="50216" y="222635"/>
                </a:lnTo>
                <a:lnTo>
                  <a:pt x="22935" y="281751"/>
                </a:lnTo>
                <a:lnTo>
                  <a:pt x="5888" y="345152"/>
                </a:lnTo>
                <a:lnTo>
                  <a:pt x="0" y="411992"/>
                </a:lnTo>
                <a:lnTo>
                  <a:pt x="1491" y="445770"/>
                </a:lnTo>
                <a:lnTo>
                  <a:pt x="13074" y="510971"/>
                </a:lnTo>
                <a:lnTo>
                  <a:pt x="35354" y="572322"/>
                </a:lnTo>
                <a:lnTo>
                  <a:pt x="67404" y="628972"/>
                </a:lnTo>
                <a:lnTo>
                  <a:pt x="108300" y="680074"/>
                </a:lnTo>
                <a:lnTo>
                  <a:pt x="157116" y="724776"/>
                </a:lnTo>
                <a:lnTo>
                  <a:pt x="212926" y="762230"/>
                </a:lnTo>
                <a:lnTo>
                  <a:pt x="274804" y="791586"/>
                </a:lnTo>
                <a:lnTo>
                  <a:pt x="341825" y="811994"/>
                </a:lnTo>
                <a:lnTo>
                  <a:pt x="413064" y="822605"/>
                </a:lnTo>
                <a:lnTo>
                  <a:pt x="449976" y="823971"/>
                </a:lnTo>
                <a:lnTo>
                  <a:pt x="486884" y="822605"/>
                </a:lnTo>
                <a:lnTo>
                  <a:pt x="558122" y="811994"/>
                </a:lnTo>
                <a:lnTo>
                  <a:pt x="625149" y="791586"/>
                </a:lnTo>
                <a:lnTo>
                  <a:pt x="687038" y="762230"/>
                </a:lnTo>
                <a:lnTo>
                  <a:pt x="742862" y="724776"/>
                </a:lnTo>
                <a:lnTo>
                  <a:pt x="791694" y="680074"/>
                </a:lnTo>
                <a:lnTo>
                  <a:pt x="832605" y="628972"/>
                </a:lnTo>
                <a:lnTo>
                  <a:pt x="864670" y="572322"/>
                </a:lnTo>
                <a:lnTo>
                  <a:pt x="886961" y="510971"/>
                </a:lnTo>
                <a:lnTo>
                  <a:pt x="898551" y="445770"/>
                </a:lnTo>
                <a:lnTo>
                  <a:pt x="900043" y="411992"/>
                </a:lnTo>
                <a:lnTo>
                  <a:pt x="898551" y="378195"/>
                </a:lnTo>
                <a:lnTo>
                  <a:pt x="886961" y="312968"/>
                </a:lnTo>
                <a:lnTo>
                  <a:pt x="864670" y="251604"/>
                </a:lnTo>
                <a:lnTo>
                  <a:pt x="832605" y="194949"/>
                </a:lnTo>
                <a:lnTo>
                  <a:pt x="791694" y="143851"/>
                </a:lnTo>
                <a:lnTo>
                  <a:pt x="742862" y="99156"/>
                </a:lnTo>
                <a:lnTo>
                  <a:pt x="687038" y="61713"/>
                </a:lnTo>
                <a:lnTo>
                  <a:pt x="625149" y="32369"/>
                </a:lnTo>
                <a:lnTo>
                  <a:pt x="558122" y="11970"/>
                </a:lnTo>
                <a:lnTo>
                  <a:pt x="486884" y="1365"/>
                </a:lnTo>
                <a:lnTo>
                  <a:pt x="4499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513576" y="4200525"/>
            <a:ext cx="900430" cy="824230"/>
          </a:xfrm>
          <a:custGeom>
            <a:avLst/>
            <a:gdLst/>
            <a:ahLst/>
            <a:cxnLst/>
            <a:rect l="l" t="t" r="r" b="b"/>
            <a:pathLst>
              <a:path w="900429" h="824229">
                <a:moveTo>
                  <a:pt x="0" y="411992"/>
                </a:moveTo>
                <a:lnTo>
                  <a:pt x="5888" y="345152"/>
                </a:lnTo>
                <a:lnTo>
                  <a:pt x="22935" y="281751"/>
                </a:lnTo>
                <a:lnTo>
                  <a:pt x="50216" y="222635"/>
                </a:lnTo>
                <a:lnTo>
                  <a:pt x="86805" y="168652"/>
                </a:lnTo>
                <a:lnTo>
                  <a:pt x="131776" y="120650"/>
                </a:lnTo>
                <a:lnTo>
                  <a:pt x="184204" y="79475"/>
                </a:lnTo>
                <a:lnTo>
                  <a:pt x="243164" y="45976"/>
                </a:lnTo>
                <a:lnTo>
                  <a:pt x="307729" y="20998"/>
                </a:lnTo>
                <a:lnTo>
                  <a:pt x="376975" y="5390"/>
                </a:lnTo>
                <a:lnTo>
                  <a:pt x="449976" y="0"/>
                </a:lnTo>
                <a:lnTo>
                  <a:pt x="486884" y="1365"/>
                </a:lnTo>
                <a:lnTo>
                  <a:pt x="558122" y="11970"/>
                </a:lnTo>
                <a:lnTo>
                  <a:pt x="625149" y="32369"/>
                </a:lnTo>
                <a:lnTo>
                  <a:pt x="687038" y="61713"/>
                </a:lnTo>
                <a:lnTo>
                  <a:pt x="742862" y="99156"/>
                </a:lnTo>
                <a:lnTo>
                  <a:pt x="791694" y="143851"/>
                </a:lnTo>
                <a:lnTo>
                  <a:pt x="832605" y="194949"/>
                </a:lnTo>
                <a:lnTo>
                  <a:pt x="864670" y="251604"/>
                </a:lnTo>
                <a:lnTo>
                  <a:pt x="886961" y="312968"/>
                </a:lnTo>
                <a:lnTo>
                  <a:pt x="898551" y="378195"/>
                </a:lnTo>
                <a:lnTo>
                  <a:pt x="900043" y="411992"/>
                </a:lnTo>
                <a:lnTo>
                  <a:pt x="898551" y="445770"/>
                </a:lnTo>
                <a:lnTo>
                  <a:pt x="886961" y="510971"/>
                </a:lnTo>
                <a:lnTo>
                  <a:pt x="864670" y="572322"/>
                </a:lnTo>
                <a:lnTo>
                  <a:pt x="832605" y="628972"/>
                </a:lnTo>
                <a:lnTo>
                  <a:pt x="791694" y="680074"/>
                </a:lnTo>
                <a:lnTo>
                  <a:pt x="742862" y="724776"/>
                </a:lnTo>
                <a:lnTo>
                  <a:pt x="687038" y="762230"/>
                </a:lnTo>
                <a:lnTo>
                  <a:pt x="625149" y="791586"/>
                </a:lnTo>
                <a:lnTo>
                  <a:pt x="558122" y="811994"/>
                </a:lnTo>
                <a:lnTo>
                  <a:pt x="486884" y="822605"/>
                </a:lnTo>
                <a:lnTo>
                  <a:pt x="449976" y="823971"/>
                </a:lnTo>
                <a:lnTo>
                  <a:pt x="413064" y="822605"/>
                </a:lnTo>
                <a:lnTo>
                  <a:pt x="341825" y="811994"/>
                </a:lnTo>
                <a:lnTo>
                  <a:pt x="274804" y="791586"/>
                </a:lnTo>
                <a:lnTo>
                  <a:pt x="212926" y="762230"/>
                </a:lnTo>
                <a:lnTo>
                  <a:pt x="157116" y="724776"/>
                </a:lnTo>
                <a:lnTo>
                  <a:pt x="108300" y="680074"/>
                </a:lnTo>
                <a:lnTo>
                  <a:pt x="67404" y="628972"/>
                </a:lnTo>
                <a:lnTo>
                  <a:pt x="35354" y="572322"/>
                </a:lnTo>
                <a:lnTo>
                  <a:pt x="13074" y="510971"/>
                </a:lnTo>
                <a:lnTo>
                  <a:pt x="1491" y="445770"/>
                </a:lnTo>
                <a:lnTo>
                  <a:pt x="0" y="411992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538217" y="4355232"/>
            <a:ext cx="844550" cy="6463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50165" algn="ctr"/>
            <a:r>
              <a:rPr sz="1400" spc="-70" dirty="0">
                <a:latin typeface="Arial"/>
                <a:cs typeface="Arial"/>
              </a:rPr>
              <a:t>W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spc="-5" dirty="0">
                <a:latin typeface="Arial"/>
                <a:cs typeface="Arial"/>
              </a:rPr>
              <a:t>it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rial"/>
                <a:cs typeface="Arial"/>
              </a:rPr>
              <a:t>for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rial"/>
                <a:cs typeface="Arial"/>
              </a:rPr>
              <a:t>cal</a:t>
            </a:r>
            <a:r>
              <a:rPr sz="1400" spc="-5" dirty="0">
                <a:latin typeface="Arial"/>
                <a:cs typeface="Arial"/>
              </a:rPr>
              <a:t>l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rial"/>
                <a:cs typeface="Arial"/>
              </a:rPr>
              <a:t>1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rial"/>
                <a:cs typeface="Arial"/>
              </a:rPr>
              <a:t>from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rial"/>
                <a:cs typeface="Arial"/>
              </a:rPr>
              <a:t>above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252971" y="4146554"/>
            <a:ext cx="900430" cy="824230"/>
          </a:xfrm>
          <a:custGeom>
            <a:avLst/>
            <a:gdLst/>
            <a:ahLst/>
            <a:cxnLst/>
            <a:rect l="l" t="t" r="r" b="b"/>
            <a:pathLst>
              <a:path w="900429" h="824229">
                <a:moveTo>
                  <a:pt x="449970" y="0"/>
                </a:moveTo>
                <a:lnTo>
                  <a:pt x="376975" y="5390"/>
                </a:lnTo>
                <a:lnTo>
                  <a:pt x="307733" y="20998"/>
                </a:lnTo>
                <a:lnTo>
                  <a:pt x="243170" y="45975"/>
                </a:lnTo>
                <a:lnTo>
                  <a:pt x="184211" y="79475"/>
                </a:lnTo>
                <a:lnTo>
                  <a:pt x="131782" y="120648"/>
                </a:lnTo>
                <a:lnTo>
                  <a:pt x="86809" y="168650"/>
                </a:lnTo>
                <a:lnTo>
                  <a:pt x="50219" y="222631"/>
                </a:lnTo>
                <a:lnTo>
                  <a:pt x="22937" y="281744"/>
                </a:lnTo>
                <a:lnTo>
                  <a:pt x="5888" y="345143"/>
                </a:lnTo>
                <a:lnTo>
                  <a:pt x="0" y="411979"/>
                </a:lnTo>
                <a:lnTo>
                  <a:pt x="1491" y="445758"/>
                </a:lnTo>
                <a:lnTo>
                  <a:pt x="13075" y="510960"/>
                </a:lnTo>
                <a:lnTo>
                  <a:pt x="35356" y="572312"/>
                </a:lnTo>
                <a:lnTo>
                  <a:pt x="67409" y="628964"/>
                </a:lnTo>
                <a:lnTo>
                  <a:pt x="108306" y="680067"/>
                </a:lnTo>
                <a:lnTo>
                  <a:pt x="157122" y="724771"/>
                </a:lnTo>
                <a:lnTo>
                  <a:pt x="212932" y="762226"/>
                </a:lnTo>
                <a:lnTo>
                  <a:pt x="274809" y="791584"/>
                </a:lnTo>
                <a:lnTo>
                  <a:pt x="341827" y="811993"/>
                </a:lnTo>
                <a:lnTo>
                  <a:pt x="413061" y="822605"/>
                </a:lnTo>
                <a:lnTo>
                  <a:pt x="449970" y="823971"/>
                </a:lnTo>
                <a:lnTo>
                  <a:pt x="486878" y="822605"/>
                </a:lnTo>
                <a:lnTo>
                  <a:pt x="558118" y="811993"/>
                </a:lnTo>
                <a:lnTo>
                  <a:pt x="625148" y="791584"/>
                </a:lnTo>
                <a:lnTo>
                  <a:pt x="687041" y="762226"/>
                </a:lnTo>
                <a:lnTo>
                  <a:pt x="742869" y="724771"/>
                </a:lnTo>
                <a:lnTo>
                  <a:pt x="791705" y="680067"/>
                </a:lnTo>
                <a:lnTo>
                  <a:pt x="832621" y="628964"/>
                </a:lnTo>
                <a:lnTo>
                  <a:pt x="864690" y="572312"/>
                </a:lnTo>
                <a:lnTo>
                  <a:pt x="886984" y="510960"/>
                </a:lnTo>
                <a:lnTo>
                  <a:pt x="898575" y="445758"/>
                </a:lnTo>
                <a:lnTo>
                  <a:pt x="900068" y="411979"/>
                </a:lnTo>
                <a:lnTo>
                  <a:pt x="898575" y="378184"/>
                </a:lnTo>
                <a:lnTo>
                  <a:pt x="886984" y="312961"/>
                </a:lnTo>
                <a:lnTo>
                  <a:pt x="864690" y="251599"/>
                </a:lnTo>
                <a:lnTo>
                  <a:pt x="832621" y="194946"/>
                </a:lnTo>
                <a:lnTo>
                  <a:pt x="791705" y="143849"/>
                </a:lnTo>
                <a:lnTo>
                  <a:pt x="742869" y="99155"/>
                </a:lnTo>
                <a:lnTo>
                  <a:pt x="687041" y="61713"/>
                </a:lnTo>
                <a:lnTo>
                  <a:pt x="625148" y="32368"/>
                </a:lnTo>
                <a:lnTo>
                  <a:pt x="558118" y="11970"/>
                </a:lnTo>
                <a:lnTo>
                  <a:pt x="486878" y="1365"/>
                </a:lnTo>
                <a:lnTo>
                  <a:pt x="4499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52971" y="4146554"/>
            <a:ext cx="900430" cy="824230"/>
          </a:xfrm>
          <a:custGeom>
            <a:avLst/>
            <a:gdLst/>
            <a:ahLst/>
            <a:cxnLst/>
            <a:rect l="l" t="t" r="r" b="b"/>
            <a:pathLst>
              <a:path w="900429" h="824229">
                <a:moveTo>
                  <a:pt x="0" y="411979"/>
                </a:moveTo>
                <a:lnTo>
                  <a:pt x="5888" y="345143"/>
                </a:lnTo>
                <a:lnTo>
                  <a:pt x="22937" y="281744"/>
                </a:lnTo>
                <a:lnTo>
                  <a:pt x="50219" y="222631"/>
                </a:lnTo>
                <a:lnTo>
                  <a:pt x="86809" y="168650"/>
                </a:lnTo>
                <a:lnTo>
                  <a:pt x="131782" y="120648"/>
                </a:lnTo>
                <a:lnTo>
                  <a:pt x="184211" y="79475"/>
                </a:lnTo>
                <a:lnTo>
                  <a:pt x="243170" y="45975"/>
                </a:lnTo>
                <a:lnTo>
                  <a:pt x="307733" y="20998"/>
                </a:lnTo>
                <a:lnTo>
                  <a:pt x="376975" y="5390"/>
                </a:lnTo>
                <a:lnTo>
                  <a:pt x="449970" y="0"/>
                </a:lnTo>
                <a:lnTo>
                  <a:pt x="486878" y="1365"/>
                </a:lnTo>
                <a:lnTo>
                  <a:pt x="558118" y="11970"/>
                </a:lnTo>
                <a:lnTo>
                  <a:pt x="625148" y="32368"/>
                </a:lnTo>
                <a:lnTo>
                  <a:pt x="687041" y="61713"/>
                </a:lnTo>
                <a:lnTo>
                  <a:pt x="742869" y="99155"/>
                </a:lnTo>
                <a:lnTo>
                  <a:pt x="791705" y="143849"/>
                </a:lnTo>
                <a:lnTo>
                  <a:pt x="832621" y="194946"/>
                </a:lnTo>
                <a:lnTo>
                  <a:pt x="864690" y="251599"/>
                </a:lnTo>
                <a:lnTo>
                  <a:pt x="886984" y="312961"/>
                </a:lnTo>
                <a:lnTo>
                  <a:pt x="898575" y="378184"/>
                </a:lnTo>
                <a:lnTo>
                  <a:pt x="900068" y="411979"/>
                </a:lnTo>
                <a:lnTo>
                  <a:pt x="898575" y="445758"/>
                </a:lnTo>
                <a:lnTo>
                  <a:pt x="886984" y="510960"/>
                </a:lnTo>
                <a:lnTo>
                  <a:pt x="864690" y="572312"/>
                </a:lnTo>
                <a:lnTo>
                  <a:pt x="832621" y="628964"/>
                </a:lnTo>
                <a:lnTo>
                  <a:pt x="791705" y="680067"/>
                </a:lnTo>
                <a:lnTo>
                  <a:pt x="742869" y="724771"/>
                </a:lnTo>
                <a:lnTo>
                  <a:pt x="687041" y="762226"/>
                </a:lnTo>
                <a:lnTo>
                  <a:pt x="625148" y="791584"/>
                </a:lnTo>
                <a:lnTo>
                  <a:pt x="558118" y="811993"/>
                </a:lnTo>
                <a:lnTo>
                  <a:pt x="486878" y="822605"/>
                </a:lnTo>
                <a:lnTo>
                  <a:pt x="449970" y="823971"/>
                </a:lnTo>
                <a:lnTo>
                  <a:pt x="413061" y="822605"/>
                </a:lnTo>
                <a:lnTo>
                  <a:pt x="341827" y="811993"/>
                </a:lnTo>
                <a:lnTo>
                  <a:pt x="274809" y="791584"/>
                </a:lnTo>
                <a:lnTo>
                  <a:pt x="212932" y="762226"/>
                </a:lnTo>
                <a:lnTo>
                  <a:pt x="157122" y="724771"/>
                </a:lnTo>
                <a:lnTo>
                  <a:pt x="108306" y="680067"/>
                </a:lnTo>
                <a:lnTo>
                  <a:pt x="67409" y="628964"/>
                </a:lnTo>
                <a:lnTo>
                  <a:pt x="35356" y="572312"/>
                </a:lnTo>
                <a:lnTo>
                  <a:pt x="13075" y="510960"/>
                </a:lnTo>
                <a:lnTo>
                  <a:pt x="1491" y="445758"/>
                </a:lnTo>
                <a:lnTo>
                  <a:pt x="0" y="411979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395219" y="4293256"/>
            <a:ext cx="631825" cy="6463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 marR="5080" indent="-16510" algn="just"/>
            <a:r>
              <a:rPr sz="1400" spc="-70" dirty="0">
                <a:latin typeface="Arial"/>
                <a:cs typeface="Arial"/>
              </a:rPr>
              <a:t>W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spc="-5" dirty="0">
                <a:latin typeface="Arial"/>
                <a:cs typeface="Arial"/>
              </a:rPr>
              <a:t>it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rial"/>
                <a:cs typeface="Arial"/>
              </a:rPr>
              <a:t>for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rial"/>
                <a:cs typeface="Arial"/>
              </a:rPr>
              <a:t>ACK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Arial"/>
                <a:cs typeface="Arial"/>
              </a:rPr>
              <a:t>or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Arial"/>
                <a:cs typeface="Arial"/>
              </a:rPr>
              <a:t>NA</a:t>
            </a:r>
            <a:r>
              <a:rPr sz="1400" spc="-10" dirty="0">
                <a:latin typeface="Arial"/>
                <a:cs typeface="Arial"/>
              </a:rPr>
              <a:t>K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807707" y="4060861"/>
            <a:ext cx="16510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600" spc="1905" dirty="0">
                <a:latin typeface="Symbol"/>
                <a:cs typeface="Symbol"/>
              </a:rPr>
              <a:t>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957573" y="3935643"/>
            <a:ext cx="16510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600" spc="1905" dirty="0">
                <a:latin typeface="Symbol"/>
                <a:cs typeface="Symbol"/>
              </a:rPr>
              <a:t>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40" name="Date Placeholder 3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A93D928-65D6-4AC9-B5C4-0F09E9C036C2}" type="datetime1">
              <a:rPr lang="en-US" smtClean="0"/>
              <a:t>8/1/2022</a:t>
            </a:fld>
            <a:endParaRPr lang="en-US"/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C85445-B2EB-477F-BE91-EE4EE8348091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1860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rdt2.1: receiver, handles garbled ACK/NAKs</a:t>
            </a:r>
          </a:p>
        </p:txBody>
      </p:sp>
      <p:sp>
        <p:nvSpPr>
          <p:cNvPr id="3" name="object 3"/>
          <p:cNvSpPr/>
          <p:nvPr/>
        </p:nvSpPr>
        <p:spPr>
          <a:xfrm>
            <a:off x="4562476" y="3352801"/>
            <a:ext cx="777875" cy="795655"/>
          </a:xfrm>
          <a:custGeom>
            <a:avLst/>
            <a:gdLst/>
            <a:ahLst/>
            <a:cxnLst/>
            <a:rect l="l" t="t" r="r" b="b"/>
            <a:pathLst>
              <a:path w="777875" h="795654">
                <a:moveTo>
                  <a:pt x="0" y="397642"/>
                </a:moveTo>
                <a:lnTo>
                  <a:pt x="5090" y="333150"/>
                </a:lnTo>
                <a:lnTo>
                  <a:pt x="19827" y="271969"/>
                </a:lnTo>
                <a:lnTo>
                  <a:pt x="43411" y="214917"/>
                </a:lnTo>
                <a:lnTo>
                  <a:pt x="75041" y="162814"/>
                </a:lnTo>
                <a:lnTo>
                  <a:pt x="113918" y="116479"/>
                </a:lnTo>
                <a:lnTo>
                  <a:pt x="159242" y="76731"/>
                </a:lnTo>
                <a:lnTo>
                  <a:pt x="210212" y="44390"/>
                </a:lnTo>
                <a:lnTo>
                  <a:pt x="266029" y="20275"/>
                </a:lnTo>
                <a:lnTo>
                  <a:pt x="325892" y="5205"/>
                </a:lnTo>
                <a:lnTo>
                  <a:pt x="389000" y="0"/>
                </a:lnTo>
                <a:lnTo>
                  <a:pt x="420893" y="1318"/>
                </a:lnTo>
                <a:lnTo>
                  <a:pt x="482448" y="11558"/>
                </a:lnTo>
                <a:lnTo>
                  <a:pt x="540363" y="31253"/>
                </a:lnTo>
                <a:lnTo>
                  <a:pt x="593837" y="59583"/>
                </a:lnTo>
                <a:lnTo>
                  <a:pt x="642068" y="95730"/>
                </a:lnTo>
                <a:lnTo>
                  <a:pt x="684257" y="138874"/>
                </a:lnTo>
                <a:lnTo>
                  <a:pt x="719603" y="188196"/>
                </a:lnTo>
                <a:lnTo>
                  <a:pt x="747305" y="242876"/>
                </a:lnTo>
                <a:lnTo>
                  <a:pt x="766563" y="302095"/>
                </a:lnTo>
                <a:lnTo>
                  <a:pt x="776575" y="365033"/>
                </a:lnTo>
                <a:lnTo>
                  <a:pt x="777864" y="397642"/>
                </a:lnTo>
                <a:lnTo>
                  <a:pt x="776575" y="430268"/>
                </a:lnTo>
                <a:lnTo>
                  <a:pt x="766563" y="493231"/>
                </a:lnTo>
                <a:lnTo>
                  <a:pt x="747305" y="552462"/>
                </a:lnTo>
                <a:lnTo>
                  <a:pt x="719603" y="607144"/>
                </a:lnTo>
                <a:lnTo>
                  <a:pt x="684257" y="656460"/>
                </a:lnTo>
                <a:lnTo>
                  <a:pt x="642068" y="699593"/>
                </a:lnTo>
                <a:lnTo>
                  <a:pt x="593837" y="735727"/>
                </a:lnTo>
                <a:lnTo>
                  <a:pt x="540363" y="764044"/>
                </a:lnTo>
                <a:lnTo>
                  <a:pt x="482448" y="783727"/>
                </a:lnTo>
                <a:lnTo>
                  <a:pt x="420893" y="793960"/>
                </a:lnTo>
                <a:lnTo>
                  <a:pt x="389000" y="795278"/>
                </a:lnTo>
                <a:lnTo>
                  <a:pt x="357090" y="793960"/>
                </a:lnTo>
                <a:lnTo>
                  <a:pt x="295505" y="783727"/>
                </a:lnTo>
                <a:lnTo>
                  <a:pt x="237565" y="764044"/>
                </a:lnTo>
                <a:lnTo>
                  <a:pt x="184072" y="735727"/>
                </a:lnTo>
                <a:lnTo>
                  <a:pt x="135825" y="699593"/>
                </a:lnTo>
                <a:lnTo>
                  <a:pt x="93624" y="656460"/>
                </a:lnTo>
                <a:lnTo>
                  <a:pt x="58270" y="607144"/>
                </a:lnTo>
                <a:lnTo>
                  <a:pt x="30563" y="552462"/>
                </a:lnTo>
                <a:lnTo>
                  <a:pt x="11302" y="493231"/>
                </a:lnTo>
                <a:lnTo>
                  <a:pt x="1289" y="430268"/>
                </a:lnTo>
                <a:lnTo>
                  <a:pt x="0" y="397642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664205" y="3450230"/>
            <a:ext cx="631825" cy="6463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0" marR="5080" indent="-51435" algn="just"/>
            <a:r>
              <a:rPr sz="1400" spc="-70" dirty="0">
                <a:latin typeface="Arial"/>
                <a:cs typeface="Arial"/>
              </a:rPr>
              <a:t>W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spc="-5" dirty="0">
                <a:latin typeface="Arial"/>
                <a:cs typeface="Arial"/>
              </a:rPr>
              <a:t>it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rial"/>
                <a:cs typeface="Arial"/>
              </a:rPr>
              <a:t>for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rial"/>
                <a:cs typeface="Arial"/>
              </a:rPr>
              <a:t>0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rial"/>
                <a:cs typeface="Arial"/>
              </a:rPr>
              <a:t>from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Arial"/>
                <a:cs typeface="Arial"/>
              </a:rPr>
              <a:t>b</a:t>
            </a:r>
            <a:r>
              <a:rPr sz="1400" spc="-10" dirty="0">
                <a:latin typeface="Arial"/>
                <a:cs typeface="Arial"/>
              </a:rPr>
              <a:t>elow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385692" y="2277619"/>
            <a:ext cx="441325" cy="1085215"/>
          </a:xfrm>
          <a:custGeom>
            <a:avLst/>
            <a:gdLst/>
            <a:ahLst/>
            <a:cxnLst/>
            <a:rect l="l" t="t" r="r" b="b"/>
            <a:pathLst>
              <a:path w="441325" h="1085214">
                <a:moveTo>
                  <a:pt x="26538" y="0"/>
                </a:moveTo>
                <a:lnTo>
                  <a:pt x="0" y="10424"/>
                </a:lnTo>
                <a:lnTo>
                  <a:pt x="41279" y="116951"/>
                </a:lnTo>
                <a:lnTo>
                  <a:pt x="67949" y="106558"/>
                </a:lnTo>
                <a:lnTo>
                  <a:pt x="26538" y="0"/>
                </a:lnTo>
                <a:close/>
              </a:path>
              <a:path w="441325" h="1085214">
                <a:moveTo>
                  <a:pt x="98928" y="186568"/>
                </a:moveTo>
                <a:lnTo>
                  <a:pt x="72389" y="196839"/>
                </a:lnTo>
                <a:lnTo>
                  <a:pt x="113669" y="303397"/>
                </a:lnTo>
                <a:lnTo>
                  <a:pt x="140339" y="292973"/>
                </a:lnTo>
                <a:lnTo>
                  <a:pt x="98928" y="186568"/>
                </a:lnTo>
                <a:close/>
              </a:path>
              <a:path w="441325" h="1085214">
                <a:moveTo>
                  <a:pt x="171318" y="372983"/>
                </a:moveTo>
                <a:lnTo>
                  <a:pt x="144779" y="383285"/>
                </a:lnTo>
                <a:lnTo>
                  <a:pt x="186059" y="489844"/>
                </a:lnTo>
                <a:lnTo>
                  <a:pt x="212735" y="479541"/>
                </a:lnTo>
                <a:lnTo>
                  <a:pt x="171318" y="372983"/>
                </a:lnTo>
                <a:close/>
              </a:path>
              <a:path w="441325" h="1085214">
                <a:moveTo>
                  <a:pt x="243702" y="559429"/>
                </a:moveTo>
                <a:lnTo>
                  <a:pt x="217185" y="569732"/>
                </a:lnTo>
                <a:lnTo>
                  <a:pt x="258455" y="676259"/>
                </a:lnTo>
                <a:lnTo>
                  <a:pt x="285125" y="665987"/>
                </a:lnTo>
                <a:lnTo>
                  <a:pt x="243702" y="559429"/>
                </a:lnTo>
                <a:close/>
              </a:path>
              <a:path w="441325" h="1085214">
                <a:moveTo>
                  <a:pt x="316092" y="745876"/>
                </a:moveTo>
                <a:lnTo>
                  <a:pt x="289575" y="756269"/>
                </a:lnTo>
                <a:lnTo>
                  <a:pt x="330845" y="862827"/>
                </a:lnTo>
                <a:lnTo>
                  <a:pt x="357515" y="852434"/>
                </a:lnTo>
                <a:lnTo>
                  <a:pt x="316092" y="745876"/>
                </a:lnTo>
                <a:close/>
              </a:path>
              <a:path w="441325" h="1085214">
                <a:moveTo>
                  <a:pt x="388065" y="1009989"/>
                </a:moveTo>
                <a:lnTo>
                  <a:pt x="361447" y="1020317"/>
                </a:lnTo>
                <a:lnTo>
                  <a:pt x="432313" y="1084691"/>
                </a:lnTo>
                <a:lnTo>
                  <a:pt x="438125" y="1023244"/>
                </a:lnTo>
                <a:lnTo>
                  <a:pt x="393207" y="1023244"/>
                </a:lnTo>
                <a:lnTo>
                  <a:pt x="388065" y="1009989"/>
                </a:lnTo>
                <a:close/>
              </a:path>
              <a:path w="441325" h="1085214">
                <a:moveTo>
                  <a:pt x="414704" y="999653"/>
                </a:moveTo>
                <a:lnTo>
                  <a:pt x="388065" y="1009989"/>
                </a:lnTo>
                <a:lnTo>
                  <a:pt x="393207" y="1023244"/>
                </a:lnTo>
                <a:lnTo>
                  <a:pt x="419877" y="1012941"/>
                </a:lnTo>
                <a:lnTo>
                  <a:pt x="414704" y="999653"/>
                </a:lnTo>
                <a:close/>
              </a:path>
              <a:path w="441325" h="1085214">
                <a:moveTo>
                  <a:pt x="441335" y="989319"/>
                </a:moveTo>
                <a:lnTo>
                  <a:pt x="414704" y="999653"/>
                </a:lnTo>
                <a:lnTo>
                  <a:pt x="419877" y="1012941"/>
                </a:lnTo>
                <a:lnTo>
                  <a:pt x="393207" y="1023244"/>
                </a:lnTo>
                <a:lnTo>
                  <a:pt x="438125" y="1023244"/>
                </a:lnTo>
                <a:lnTo>
                  <a:pt x="441335" y="989319"/>
                </a:lnTo>
                <a:close/>
              </a:path>
              <a:path w="441325" h="1085214">
                <a:moveTo>
                  <a:pt x="388482" y="932291"/>
                </a:moveTo>
                <a:lnTo>
                  <a:pt x="361965" y="942715"/>
                </a:lnTo>
                <a:lnTo>
                  <a:pt x="388065" y="1009989"/>
                </a:lnTo>
                <a:lnTo>
                  <a:pt x="414704" y="999653"/>
                </a:lnTo>
                <a:lnTo>
                  <a:pt x="388482" y="9322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70592" y="2804160"/>
            <a:ext cx="1632585" cy="582930"/>
          </a:xfrm>
          <a:custGeom>
            <a:avLst/>
            <a:gdLst/>
            <a:ahLst/>
            <a:cxnLst/>
            <a:rect l="l" t="t" r="r" b="b"/>
            <a:pathLst>
              <a:path w="1632585" h="582929">
                <a:moveTo>
                  <a:pt x="817260" y="0"/>
                </a:moveTo>
                <a:lnTo>
                  <a:pt x="742949" y="1127"/>
                </a:lnTo>
                <a:lnTo>
                  <a:pt x="669035" y="6979"/>
                </a:lnTo>
                <a:lnTo>
                  <a:pt x="596280" y="17282"/>
                </a:lnTo>
                <a:lnTo>
                  <a:pt x="524896" y="32125"/>
                </a:lnTo>
                <a:lnTo>
                  <a:pt x="455828" y="51694"/>
                </a:lnTo>
                <a:lnTo>
                  <a:pt x="389381" y="75956"/>
                </a:lnTo>
                <a:lnTo>
                  <a:pt x="326135" y="104759"/>
                </a:lnTo>
                <a:lnTo>
                  <a:pt x="266699" y="138440"/>
                </a:lnTo>
                <a:lnTo>
                  <a:pt x="211714" y="176905"/>
                </a:lnTo>
                <a:lnTo>
                  <a:pt x="161940" y="220096"/>
                </a:lnTo>
                <a:lnTo>
                  <a:pt x="117622" y="268102"/>
                </a:lnTo>
                <a:lnTo>
                  <a:pt x="79247" y="321167"/>
                </a:lnTo>
                <a:lnTo>
                  <a:pt x="47762" y="378957"/>
                </a:lnTo>
                <a:lnTo>
                  <a:pt x="23774" y="441838"/>
                </a:lnTo>
                <a:lnTo>
                  <a:pt x="7498" y="509381"/>
                </a:lnTo>
                <a:lnTo>
                  <a:pt x="0" y="581284"/>
                </a:lnTo>
                <a:lnTo>
                  <a:pt x="18928" y="582686"/>
                </a:lnTo>
                <a:lnTo>
                  <a:pt x="21610" y="546475"/>
                </a:lnTo>
                <a:lnTo>
                  <a:pt x="26426" y="512063"/>
                </a:lnTo>
                <a:lnTo>
                  <a:pt x="42062" y="446897"/>
                </a:lnTo>
                <a:lnTo>
                  <a:pt x="65288" y="386455"/>
                </a:lnTo>
                <a:lnTo>
                  <a:pt x="95646" y="330707"/>
                </a:lnTo>
                <a:lnTo>
                  <a:pt x="132587" y="279775"/>
                </a:lnTo>
                <a:lnTo>
                  <a:pt x="175534" y="233293"/>
                </a:lnTo>
                <a:lnTo>
                  <a:pt x="224180" y="191261"/>
                </a:lnTo>
                <a:lnTo>
                  <a:pt x="277642" y="154167"/>
                </a:lnTo>
                <a:lnTo>
                  <a:pt x="335554" y="121401"/>
                </a:lnTo>
                <a:lnTo>
                  <a:pt x="397276" y="93207"/>
                </a:lnTo>
                <a:lnTo>
                  <a:pt x="462290" y="69585"/>
                </a:lnTo>
                <a:lnTo>
                  <a:pt x="530108" y="50535"/>
                </a:lnTo>
                <a:lnTo>
                  <a:pt x="600212" y="35935"/>
                </a:lnTo>
                <a:lnTo>
                  <a:pt x="671718" y="25786"/>
                </a:lnTo>
                <a:lnTo>
                  <a:pt x="744352" y="20177"/>
                </a:lnTo>
                <a:lnTo>
                  <a:pt x="817504" y="19049"/>
                </a:lnTo>
                <a:lnTo>
                  <a:pt x="1012562" y="19049"/>
                </a:lnTo>
                <a:lnTo>
                  <a:pt x="964966" y="11033"/>
                </a:lnTo>
                <a:lnTo>
                  <a:pt x="891418" y="3291"/>
                </a:lnTo>
                <a:lnTo>
                  <a:pt x="817260" y="0"/>
                </a:lnTo>
                <a:close/>
              </a:path>
              <a:path w="1632585" h="582929">
                <a:moveTo>
                  <a:pt x="1583974" y="506836"/>
                </a:moveTo>
                <a:lnTo>
                  <a:pt x="1556278" y="509015"/>
                </a:lnTo>
                <a:lnTo>
                  <a:pt x="1600078" y="582046"/>
                </a:lnTo>
                <a:lnTo>
                  <a:pt x="1625337" y="519927"/>
                </a:lnTo>
                <a:lnTo>
                  <a:pt x="1585721" y="519927"/>
                </a:lnTo>
                <a:lnTo>
                  <a:pt x="1583974" y="506836"/>
                </a:lnTo>
                <a:close/>
              </a:path>
              <a:path w="1632585" h="582929">
                <a:moveTo>
                  <a:pt x="1602961" y="505342"/>
                </a:moveTo>
                <a:lnTo>
                  <a:pt x="1583974" y="506836"/>
                </a:lnTo>
                <a:lnTo>
                  <a:pt x="1585721" y="519927"/>
                </a:lnTo>
                <a:lnTo>
                  <a:pt x="1604650" y="517397"/>
                </a:lnTo>
                <a:lnTo>
                  <a:pt x="1602961" y="505342"/>
                </a:lnTo>
                <a:close/>
              </a:path>
              <a:path w="1632585" h="582929">
                <a:moveTo>
                  <a:pt x="1632203" y="503041"/>
                </a:moveTo>
                <a:lnTo>
                  <a:pt x="1602961" y="505342"/>
                </a:lnTo>
                <a:lnTo>
                  <a:pt x="1604650" y="517397"/>
                </a:lnTo>
                <a:lnTo>
                  <a:pt x="1585721" y="519927"/>
                </a:lnTo>
                <a:lnTo>
                  <a:pt x="1625337" y="519927"/>
                </a:lnTo>
                <a:lnTo>
                  <a:pt x="1632203" y="503041"/>
                </a:lnTo>
                <a:close/>
              </a:path>
              <a:path w="1632585" h="582929">
                <a:moveTo>
                  <a:pt x="1012562" y="19049"/>
                </a:moveTo>
                <a:lnTo>
                  <a:pt x="817504" y="19049"/>
                </a:lnTo>
                <a:lnTo>
                  <a:pt x="890534" y="22219"/>
                </a:lnTo>
                <a:lnTo>
                  <a:pt x="962924" y="29961"/>
                </a:lnTo>
                <a:lnTo>
                  <a:pt x="1034186" y="42031"/>
                </a:lnTo>
                <a:lnTo>
                  <a:pt x="1103528" y="58552"/>
                </a:lnTo>
                <a:lnTo>
                  <a:pt x="1170584" y="79247"/>
                </a:lnTo>
                <a:lnTo>
                  <a:pt x="1234592" y="104272"/>
                </a:lnTo>
                <a:lnTo>
                  <a:pt x="1295034" y="133593"/>
                </a:lnTo>
                <a:lnTo>
                  <a:pt x="1351422" y="167121"/>
                </a:lnTo>
                <a:lnTo>
                  <a:pt x="1403238" y="204734"/>
                </a:lnTo>
                <a:lnTo>
                  <a:pt x="1449842" y="246644"/>
                </a:lnTo>
                <a:lnTo>
                  <a:pt x="1490624" y="292364"/>
                </a:lnTo>
                <a:lnTo>
                  <a:pt x="1525158" y="342137"/>
                </a:lnTo>
                <a:lnTo>
                  <a:pt x="1553108" y="396118"/>
                </a:lnTo>
                <a:lnTo>
                  <a:pt x="1573529" y="454151"/>
                </a:lnTo>
                <a:lnTo>
                  <a:pt x="1583974" y="506836"/>
                </a:lnTo>
                <a:lnTo>
                  <a:pt x="1602961" y="505342"/>
                </a:lnTo>
                <a:lnTo>
                  <a:pt x="1591696" y="448421"/>
                </a:lnTo>
                <a:lnTo>
                  <a:pt x="1570238" y="387979"/>
                </a:lnTo>
                <a:lnTo>
                  <a:pt x="1541160" y="331835"/>
                </a:lnTo>
                <a:lnTo>
                  <a:pt x="1505102" y="280019"/>
                </a:lnTo>
                <a:lnTo>
                  <a:pt x="1462552" y="232409"/>
                </a:lnTo>
                <a:lnTo>
                  <a:pt x="1414546" y="189341"/>
                </a:lnTo>
                <a:lnTo>
                  <a:pt x="1361206" y="150754"/>
                </a:lnTo>
                <a:lnTo>
                  <a:pt x="1303294" y="116464"/>
                </a:lnTo>
                <a:lnTo>
                  <a:pt x="1241450" y="86624"/>
                </a:lnTo>
                <a:lnTo>
                  <a:pt x="1176162" y="60959"/>
                </a:lnTo>
                <a:lnTo>
                  <a:pt x="1107947" y="39989"/>
                </a:lnTo>
                <a:lnTo>
                  <a:pt x="1037356" y="23225"/>
                </a:lnTo>
                <a:lnTo>
                  <a:pt x="1012562" y="19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719827" y="3021477"/>
            <a:ext cx="271335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/>
            <a:r>
              <a:rPr sz="1400" spc="-10" dirty="0">
                <a:latin typeface="Arial"/>
                <a:cs typeface="Arial"/>
              </a:rPr>
              <a:t>sn</a:t>
            </a:r>
            <a:r>
              <a:rPr sz="1400" spc="-15" dirty="0">
                <a:latin typeface="Arial"/>
                <a:cs typeface="Arial"/>
              </a:rPr>
              <a:t>d</a:t>
            </a:r>
            <a:r>
              <a:rPr sz="1400" spc="-10" dirty="0">
                <a:latin typeface="Arial"/>
                <a:cs typeface="Arial"/>
              </a:rPr>
              <a:t>pkt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rial"/>
                <a:cs typeface="Arial"/>
              </a:rPr>
              <a:t>=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rial"/>
                <a:cs typeface="Arial"/>
              </a:rPr>
              <a:t>mak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_</a:t>
            </a:r>
            <a:r>
              <a:rPr sz="1400" spc="-15" dirty="0">
                <a:latin typeface="Arial"/>
                <a:cs typeface="Arial"/>
              </a:rPr>
              <a:t>pkt</a:t>
            </a:r>
            <a:r>
              <a:rPr sz="1400" spc="-5" dirty="0">
                <a:latin typeface="Arial"/>
                <a:cs typeface="Arial"/>
              </a:rPr>
              <a:t>(</a:t>
            </a:r>
            <a:r>
              <a:rPr sz="1400" spc="-20" dirty="0">
                <a:latin typeface="Arial"/>
                <a:cs typeface="Arial"/>
              </a:rPr>
              <a:t>N</a:t>
            </a:r>
            <a:r>
              <a:rPr sz="1400" spc="-10" dirty="0">
                <a:latin typeface="Arial"/>
                <a:cs typeface="Arial"/>
              </a:rPr>
              <a:t>A</a:t>
            </a:r>
            <a:r>
              <a:rPr sz="1400" spc="-20" dirty="0">
                <a:latin typeface="Arial"/>
                <a:cs typeface="Arial"/>
              </a:rPr>
              <a:t>K</a:t>
            </a:r>
            <a:r>
              <a:rPr sz="1400" spc="-5" dirty="0">
                <a:latin typeface="Arial"/>
                <a:cs typeface="Arial"/>
              </a:rPr>
              <a:t>,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spc="-15" dirty="0">
                <a:latin typeface="Arial"/>
                <a:cs typeface="Arial"/>
              </a:rPr>
              <a:t>h</a:t>
            </a:r>
            <a:r>
              <a:rPr sz="1400" spc="-10" dirty="0">
                <a:latin typeface="Arial"/>
                <a:cs typeface="Arial"/>
              </a:rPr>
              <a:t>ksum)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Arial"/>
                <a:cs typeface="Arial"/>
              </a:rPr>
              <a:t>u</a:t>
            </a:r>
            <a:r>
              <a:rPr sz="1400" spc="-10" dirty="0">
                <a:latin typeface="Arial"/>
                <a:cs typeface="Arial"/>
              </a:rPr>
              <a:t>dt_</a:t>
            </a:r>
            <a:r>
              <a:rPr sz="1400" spc="-5" dirty="0">
                <a:latin typeface="Arial"/>
                <a:cs typeface="Arial"/>
              </a:rPr>
              <a:t>s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n</a:t>
            </a:r>
            <a:r>
              <a:rPr sz="1400" spc="-15" dirty="0">
                <a:latin typeface="Arial"/>
                <a:cs typeface="Arial"/>
              </a:rPr>
              <a:t>d(</a:t>
            </a:r>
            <a:r>
              <a:rPr sz="1400" spc="-10" dirty="0">
                <a:latin typeface="Arial"/>
                <a:cs typeface="Arial"/>
              </a:rPr>
              <a:t>sndpkt)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070348" y="4168391"/>
            <a:ext cx="1627505" cy="512445"/>
          </a:xfrm>
          <a:custGeom>
            <a:avLst/>
            <a:gdLst/>
            <a:ahLst/>
            <a:cxnLst/>
            <a:rect l="l" t="t" r="r" b="b"/>
            <a:pathLst>
              <a:path w="1627504" h="512445">
                <a:moveTo>
                  <a:pt x="47836" y="74471"/>
                </a:moveTo>
                <a:lnTo>
                  <a:pt x="28882" y="77118"/>
                </a:lnTo>
                <a:lnTo>
                  <a:pt x="32247" y="94369"/>
                </a:lnTo>
                <a:lnTo>
                  <a:pt x="41544" y="123956"/>
                </a:lnTo>
                <a:lnTo>
                  <a:pt x="65775" y="179332"/>
                </a:lnTo>
                <a:lnTo>
                  <a:pt x="97292" y="230123"/>
                </a:lnTo>
                <a:lnTo>
                  <a:pt x="135635" y="276737"/>
                </a:lnTo>
                <a:lnTo>
                  <a:pt x="180075" y="319028"/>
                </a:lnTo>
                <a:lnTo>
                  <a:pt x="230002" y="356878"/>
                </a:lnTo>
                <a:lnTo>
                  <a:pt x="284987" y="390524"/>
                </a:lnTo>
                <a:lnTo>
                  <a:pt x="344302" y="419993"/>
                </a:lnTo>
                <a:lnTo>
                  <a:pt x="407426" y="445388"/>
                </a:lnTo>
                <a:lnTo>
                  <a:pt x="473963" y="466606"/>
                </a:lnTo>
                <a:lnTo>
                  <a:pt x="543062" y="483751"/>
                </a:lnTo>
                <a:lnTo>
                  <a:pt x="614171" y="496823"/>
                </a:lnTo>
                <a:lnTo>
                  <a:pt x="687080" y="505849"/>
                </a:lnTo>
                <a:lnTo>
                  <a:pt x="760719" y="510802"/>
                </a:lnTo>
                <a:lnTo>
                  <a:pt x="835030" y="511945"/>
                </a:lnTo>
                <a:lnTo>
                  <a:pt x="909187" y="509015"/>
                </a:lnTo>
                <a:lnTo>
                  <a:pt x="982614" y="502157"/>
                </a:lnTo>
                <a:lnTo>
                  <a:pt x="1045337" y="492895"/>
                </a:lnTo>
                <a:lnTo>
                  <a:pt x="835273" y="492895"/>
                </a:lnTo>
                <a:lnTo>
                  <a:pt x="762121" y="491870"/>
                </a:lnTo>
                <a:lnTo>
                  <a:pt x="689366" y="486917"/>
                </a:lnTo>
                <a:lnTo>
                  <a:pt x="617616" y="478036"/>
                </a:lnTo>
                <a:lnTo>
                  <a:pt x="547634" y="465200"/>
                </a:lnTo>
                <a:lnTo>
                  <a:pt x="479694" y="448436"/>
                </a:lnTo>
                <a:lnTo>
                  <a:pt x="414527" y="427744"/>
                </a:lnTo>
                <a:lnTo>
                  <a:pt x="352805" y="402979"/>
                </a:lnTo>
                <a:lnTo>
                  <a:pt x="294893" y="374273"/>
                </a:lnTo>
                <a:lnTo>
                  <a:pt x="241553" y="341638"/>
                </a:lnTo>
                <a:lnTo>
                  <a:pt x="192785" y="304799"/>
                </a:lnTo>
                <a:lnTo>
                  <a:pt x="149992" y="264164"/>
                </a:lnTo>
                <a:lnTo>
                  <a:pt x="113019" y="219455"/>
                </a:lnTo>
                <a:lnTo>
                  <a:pt x="82814" y="170950"/>
                </a:lnTo>
                <a:lnTo>
                  <a:pt x="59679" y="118241"/>
                </a:lnTo>
                <a:lnTo>
                  <a:pt x="50932" y="90677"/>
                </a:lnTo>
                <a:lnTo>
                  <a:pt x="47836" y="74471"/>
                </a:lnTo>
                <a:close/>
              </a:path>
              <a:path w="1627504" h="512445">
                <a:moveTo>
                  <a:pt x="1608338" y="0"/>
                </a:moveTo>
                <a:lnTo>
                  <a:pt x="1604009" y="57793"/>
                </a:lnTo>
                <a:lnTo>
                  <a:pt x="1591299" y="111764"/>
                </a:lnTo>
                <a:lnTo>
                  <a:pt x="1571000" y="162305"/>
                </a:lnTo>
                <a:lnTo>
                  <a:pt x="1543171" y="209549"/>
                </a:lnTo>
                <a:lnTo>
                  <a:pt x="1508638" y="253246"/>
                </a:lnTo>
                <a:lnTo>
                  <a:pt x="1468008" y="293120"/>
                </a:lnTo>
                <a:lnTo>
                  <a:pt x="1421526" y="329827"/>
                </a:lnTo>
                <a:lnTo>
                  <a:pt x="1369557" y="362843"/>
                </a:lnTo>
                <a:lnTo>
                  <a:pt x="1313047" y="392311"/>
                </a:lnTo>
                <a:lnTo>
                  <a:pt x="1252606" y="418088"/>
                </a:lnTo>
                <a:lnTo>
                  <a:pt x="1188476" y="440054"/>
                </a:lnTo>
                <a:lnTo>
                  <a:pt x="1121420" y="458224"/>
                </a:lnTo>
                <a:lnTo>
                  <a:pt x="1052078" y="472702"/>
                </a:lnTo>
                <a:lnTo>
                  <a:pt x="980815" y="483239"/>
                </a:lnTo>
                <a:lnTo>
                  <a:pt x="908425" y="489965"/>
                </a:lnTo>
                <a:lnTo>
                  <a:pt x="835273" y="492895"/>
                </a:lnTo>
                <a:lnTo>
                  <a:pt x="1045337" y="492895"/>
                </a:lnTo>
                <a:lnTo>
                  <a:pt x="1125352" y="476893"/>
                </a:lnTo>
                <a:lnTo>
                  <a:pt x="1193535" y="458474"/>
                </a:lnTo>
                <a:lnTo>
                  <a:pt x="1258823" y="435995"/>
                </a:lnTo>
                <a:lnTo>
                  <a:pt x="1320545" y="409837"/>
                </a:lnTo>
                <a:lnTo>
                  <a:pt x="1378336" y="379738"/>
                </a:lnTo>
                <a:lnTo>
                  <a:pt x="1431676" y="345947"/>
                </a:lnTo>
                <a:lnTo>
                  <a:pt x="1479803" y="308110"/>
                </a:lnTo>
                <a:lnTo>
                  <a:pt x="1522354" y="266318"/>
                </a:lnTo>
                <a:lnTo>
                  <a:pt x="1558533" y="220861"/>
                </a:lnTo>
                <a:lnTo>
                  <a:pt x="1587764" y="171449"/>
                </a:lnTo>
                <a:lnTo>
                  <a:pt x="1609222" y="118241"/>
                </a:lnTo>
                <a:lnTo>
                  <a:pt x="1622694" y="61340"/>
                </a:lnTo>
                <a:lnTo>
                  <a:pt x="1627388" y="761"/>
                </a:lnTo>
                <a:lnTo>
                  <a:pt x="1608338" y="0"/>
                </a:lnTo>
                <a:close/>
              </a:path>
              <a:path w="1627504" h="512445">
                <a:moveTo>
                  <a:pt x="27188" y="380"/>
                </a:moveTo>
                <a:lnTo>
                  <a:pt x="0" y="81152"/>
                </a:lnTo>
                <a:lnTo>
                  <a:pt x="28882" y="77118"/>
                </a:lnTo>
                <a:lnTo>
                  <a:pt x="26548" y="65150"/>
                </a:lnTo>
                <a:lnTo>
                  <a:pt x="45354" y="61472"/>
                </a:lnTo>
                <a:lnTo>
                  <a:pt x="69156" y="61472"/>
                </a:lnTo>
                <a:lnTo>
                  <a:pt x="27188" y="380"/>
                </a:lnTo>
                <a:close/>
              </a:path>
              <a:path w="1627504" h="512445">
                <a:moveTo>
                  <a:pt x="45354" y="61472"/>
                </a:moveTo>
                <a:lnTo>
                  <a:pt x="26548" y="65150"/>
                </a:lnTo>
                <a:lnTo>
                  <a:pt x="28882" y="77118"/>
                </a:lnTo>
                <a:lnTo>
                  <a:pt x="47836" y="74471"/>
                </a:lnTo>
                <a:lnTo>
                  <a:pt x="45354" y="61472"/>
                </a:lnTo>
                <a:close/>
              </a:path>
              <a:path w="1627504" h="512445">
                <a:moveTo>
                  <a:pt x="69156" y="61472"/>
                </a:moveTo>
                <a:lnTo>
                  <a:pt x="45354" y="61472"/>
                </a:lnTo>
                <a:lnTo>
                  <a:pt x="47836" y="74471"/>
                </a:lnTo>
                <a:lnTo>
                  <a:pt x="75437" y="70616"/>
                </a:lnTo>
                <a:lnTo>
                  <a:pt x="69156" y="614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52951" y="5307079"/>
            <a:ext cx="2898775" cy="0"/>
          </a:xfrm>
          <a:custGeom>
            <a:avLst/>
            <a:gdLst/>
            <a:ahLst/>
            <a:cxnLst/>
            <a:rect l="l" t="t" r="r" b="b"/>
            <a:pathLst>
              <a:path w="2898775">
                <a:moveTo>
                  <a:pt x="0" y="0"/>
                </a:moveTo>
                <a:lnTo>
                  <a:pt x="2898769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261110" y="3387731"/>
            <a:ext cx="805180" cy="796925"/>
          </a:xfrm>
          <a:custGeom>
            <a:avLst/>
            <a:gdLst/>
            <a:ahLst/>
            <a:cxnLst/>
            <a:rect l="l" t="t" r="r" b="b"/>
            <a:pathLst>
              <a:path w="805179" h="796925">
                <a:moveTo>
                  <a:pt x="402457" y="0"/>
                </a:moveTo>
                <a:lnTo>
                  <a:pt x="337179" y="5216"/>
                </a:lnTo>
                <a:lnTo>
                  <a:pt x="275254" y="20317"/>
                </a:lnTo>
                <a:lnTo>
                  <a:pt x="217510" y="44483"/>
                </a:lnTo>
                <a:lnTo>
                  <a:pt x="164776" y="76893"/>
                </a:lnTo>
                <a:lnTo>
                  <a:pt x="117881" y="116726"/>
                </a:lnTo>
                <a:lnTo>
                  <a:pt x="77654" y="163163"/>
                </a:lnTo>
                <a:lnTo>
                  <a:pt x="44923" y="215382"/>
                </a:lnTo>
                <a:lnTo>
                  <a:pt x="20518" y="272562"/>
                </a:lnTo>
                <a:lnTo>
                  <a:pt x="5267" y="333883"/>
                </a:lnTo>
                <a:lnTo>
                  <a:pt x="0" y="398525"/>
                </a:lnTo>
                <a:lnTo>
                  <a:pt x="1334" y="431191"/>
                </a:lnTo>
                <a:lnTo>
                  <a:pt x="11697" y="494242"/>
                </a:lnTo>
                <a:lnTo>
                  <a:pt x="31628" y="553570"/>
                </a:lnTo>
                <a:lnTo>
                  <a:pt x="60300" y="608353"/>
                </a:lnTo>
                <a:lnTo>
                  <a:pt x="96882" y="657770"/>
                </a:lnTo>
                <a:lnTo>
                  <a:pt x="140547" y="700998"/>
                </a:lnTo>
                <a:lnTo>
                  <a:pt x="190465" y="737218"/>
                </a:lnTo>
                <a:lnTo>
                  <a:pt x="245807" y="765606"/>
                </a:lnTo>
                <a:lnTo>
                  <a:pt x="305746" y="785341"/>
                </a:lnTo>
                <a:lnTo>
                  <a:pt x="369451" y="795602"/>
                </a:lnTo>
                <a:lnTo>
                  <a:pt x="402457" y="796923"/>
                </a:lnTo>
                <a:lnTo>
                  <a:pt x="435464" y="795602"/>
                </a:lnTo>
                <a:lnTo>
                  <a:pt x="499169" y="785341"/>
                </a:lnTo>
                <a:lnTo>
                  <a:pt x="559107" y="765606"/>
                </a:lnTo>
                <a:lnTo>
                  <a:pt x="614450" y="737218"/>
                </a:lnTo>
                <a:lnTo>
                  <a:pt x="664368" y="700998"/>
                </a:lnTo>
                <a:lnTo>
                  <a:pt x="708033" y="657770"/>
                </a:lnTo>
                <a:lnTo>
                  <a:pt x="744615" y="608353"/>
                </a:lnTo>
                <a:lnTo>
                  <a:pt x="773287" y="553570"/>
                </a:lnTo>
                <a:lnTo>
                  <a:pt x="793218" y="494242"/>
                </a:lnTo>
                <a:lnTo>
                  <a:pt x="803581" y="431191"/>
                </a:lnTo>
                <a:lnTo>
                  <a:pt x="804915" y="398525"/>
                </a:lnTo>
                <a:lnTo>
                  <a:pt x="803581" y="365841"/>
                </a:lnTo>
                <a:lnTo>
                  <a:pt x="793218" y="302756"/>
                </a:lnTo>
                <a:lnTo>
                  <a:pt x="773287" y="243403"/>
                </a:lnTo>
                <a:lnTo>
                  <a:pt x="744615" y="188601"/>
                </a:lnTo>
                <a:lnTo>
                  <a:pt x="708033" y="139171"/>
                </a:lnTo>
                <a:lnTo>
                  <a:pt x="664368" y="95933"/>
                </a:lnTo>
                <a:lnTo>
                  <a:pt x="614450" y="59709"/>
                </a:lnTo>
                <a:lnTo>
                  <a:pt x="559107" y="31318"/>
                </a:lnTo>
                <a:lnTo>
                  <a:pt x="499169" y="11582"/>
                </a:lnTo>
                <a:lnTo>
                  <a:pt x="435464" y="1321"/>
                </a:lnTo>
                <a:lnTo>
                  <a:pt x="40245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261110" y="3387731"/>
            <a:ext cx="805180" cy="796925"/>
          </a:xfrm>
          <a:custGeom>
            <a:avLst/>
            <a:gdLst/>
            <a:ahLst/>
            <a:cxnLst/>
            <a:rect l="l" t="t" r="r" b="b"/>
            <a:pathLst>
              <a:path w="805179" h="796925">
                <a:moveTo>
                  <a:pt x="0" y="398525"/>
                </a:moveTo>
                <a:lnTo>
                  <a:pt x="5267" y="333883"/>
                </a:lnTo>
                <a:lnTo>
                  <a:pt x="20518" y="272562"/>
                </a:lnTo>
                <a:lnTo>
                  <a:pt x="44923" y="215382"/>
                </a:lnTo>
                <a:lnTo>
                  <a:pt x="77654" y="163163"/>
                </a:lnTo>
                <a:lnTo>
                  <a:pt x="117881" y="116726"/>
                </a:lnTo>
                <a:lnTo>
                  <a:pt x="164776" y="76893"/>
                </a:lnTo>
                <a:lnTo>
                  <a:pt x="217510" y="44483"/>
                </a:lnTo>
                <a:lnTo>
                  <a:pt x="275254" y="20317"/>
                </a:lnTo>
                <a:lnTo>
                  <a:pt x="337179" y="5216"/>
                </a:lnTo>
                <a:lnTo>
                  <a:pt x="402457" y="0"/>
                </a:lnTo>
                <a:lnTo>
                  <a:pt x="435464" y="1321"/>
                </a:lnTo>
                <a:lnTo>
                  <a:pt x="499169" y="11582"/>
                </a:lnTo>
                <a:lnTo>
                  <a:pt x="559107" y="31318"/>
                </a:lnTo>
                <a:lnTo>
                  <a:pt x="614450" y="59709"/>
                </a:lnTo>
                <a:lnTo>
                  <a:pt x="664368" y="95933"/>
                </a:lnTo>
                <a:lnTo>
                  <a:pt x="708033" y="139171"/>
                </a:lnTo>
                <a:lnTo>
                  <a:pt x="744615" y="188601"/>
                </a:lnTo>
                <a:lnTo>
                  <a:pt x="773287" y="243403"/>
                </a:lnTo>
                <a:lnTo>
                  <a:pt x="793218" y="302756"/>
                </a:lnTo>
                <a:lnTo>
                  <a:pt x="803581" y="365841"/>
                </a:lnTo>
                <a:lnTo>
                  <a:pt x="804915" y="398525"/>
                </a:lnTo>
                <a:lnTo>
                  <a:pt x="803581" y="431191"/>
                </a:lnTo>
                <a:lnTo>
                  <a:pt x="793218" y="494242"/>
                </a:lnTo>
                <a:lnTo>
                  <a:pt x="773287" y="553570"/>
                </a:lnTo>
                <a:lnTo>
                  <a:pt x="744615" y="608353"/>
                </a:lnTo>
                <a:lnTo>
                  <a:pt x="708033" y="657770"/>
                </a:lnTo>
                <a:lnTo>
                  <a:pt x="664368" y="700998"/>
                </a:lnTo>
                <a:lnTo>
                  <a:pt x="614450" y="737218"/>
                </a:lnTo>
                <a:lnTo>
                  <a:pt x="559107" y="765606"/>
                </a:lnTo>
                <a:lnTo>
                  <a:pt x="499169" y="785341"/>
                </a:lnTo>
                <a:lnTo>
                  <a:pt x="435464" y="795602"/>
                </a:lnTo>
                <a:lnTo>
                  <a:pt x="402457" y="796923"/>
                </a:lnTo>
                <a:lnTo>
                  <a:pt x="369451" y="795602"/>
                </a:lnTo>
                <a:lnTo>
                  <a:pt x="305746" y="785341"/>
                </a:lnTo>
                <a:lnTo>
                  <a:pt x="245807" y="765606"/>
                </a:lnTo>
                <a:lnTo>
                  <a:pt x="190465" y="737218"/>
                </a:lnTo>
                <a:lnTo>
                  <a:pt x="140547" y="700998"/>
                </a:lnTo>
                <a:lnTo>
                  <a:pt x="96882" y="657770"/>
                </a:lnTo>
                <a:lnTo>
                  <a:pt x="60300" y="608353"/>
                </a:lnTo>
                <a:lnTo>
                  <a:pt x="31628" y="553570"/>
                </a:lnTo>
                <a:lnTo>
                  <a:pt x="11697" y="494242"/>
                </a:lnTo>
                <a:lnTo>
                  <a:pt x="1334" y="431191"/>
                </a:lnTo>
                <a:lnTo>
                  <a:pt x="0" y="398525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968612" y="3272271"/>
            <a:ext cx="586105" cy="391160"/>
          </a:xfrm>
          <a:custGeom>
            <a:avLst/>
            <a:gdLst/>
            <a:ahLst/>
            <a:cxnLst/>
            <a:rect l="l" t="t" r="r" b="b"/>
            <a:pathLst>
              <a:path w="586104" h="391160">
                <a:moveTo>
                  <a:pt x="477523" y="19049"/>
                </a:moveTo>
                <a:lnTo>
                  <a:pt x="386730" y="19049"/>
                </a:lnTo>
                <a:lnTo>
                  <a:pt x="402854" y="20086"/>
                </a:lnTo>
                <a:lnTo>
                  <a:pt x="418459" y="21976"/>
                </a:lnTo>
                <a:lnTo>
                  <a:pt x="461528" y="33040"/>
                </a:lnTo>
                <a:lnTo>
                  <a:pt x="498104" y="50932"/>
                </a:lnTo>
                <a:lnTo>
                  <a:pt x="535807" y="83332"/>
                </a:lnTo>
                <a:lnTo>
                  <a:pt x="559307" y="122560"/>
                </a:lnTo>
                <a:lnTo>
                  <a:pt x="566806" y="165750"/>
                </a:lnTo>
                <a:lnTo>
                  <a:pt x="566044" y="176905"/>
                </a:lnTo>
                <a:lnTo>
                  <a:pt x="551322" y="222260"/>
                </a:lnTo>
                <a:lnTo>
                  <a:pt x="526816" y="255788"/>
                </a:lnTo>
                <a:lnTo>
                  <a:pt x="489203" y="287548"/>
                </a:lnTo>
                <a:lnTo>
                  <a:pt x="437906" y="316108"/>
                </a:lnTo>
                <a:lnTo>
                  <a:pt x="395477" y="332750"/>
                </a:lnTo>
                <a:lnTo>
                  <a:pt x="346222" y="346831"/>
                </a:lnTo>
                <a:lnTo>
                  <a:pt x="289834" y="358261"/>
                </a:lnTo>
                <a:lnTo>
                  <a:pt x="226070" y="366278"/>
                </a:lnTo>
                <a:lnTo>
                  <a:pt x="154564" y="370850"/>
                </a:lnTo>
                <a:lnTo>
                  <a:pt x="115702" y="371612"/>
                </a:lnTo>
                <a:lnTo>
                  <a:pt x="116098" y="390662"/>
                </a:lnTo>
                <a:lnTo>
                  <a:pt x="154960" y="389900"/>
                </a:lnTo>
                <a:lnTo>
                  <a:pt x="227472" y="385328"/>
                </a:lnTo>
                <a:lnTo>
                  <a:pt x="292486" y="377068"/>
                </a:lnTo>
                <a:lnTo>
                  <a:pt x="350398" y="365516"/>
                </a:lnTo>
                <a:lnTo>
                  <a:pt x="401208" y="350916"/>
                </a:lnTo>
                <a:lnTo>
                  <a:pt x="445404" y="333634"/>
                </a:lnTo>
                <a:lnTo>
                  <a:pt x="482986" y="314065"/>
                </a:lnTo>
                <a:lnTo>
                  <a:pt x="514624" y="292486"/>
                </a:lnTo>
                <a:lnTo>
                  <a:pt x="550682" y="257190"/>
                </a:lnTo>
                <a:lnTo>
                  <a:pt x="573907" y="219334"/>
                </a:lnTo>
                <a:lnTo>
                  <a:pt x="584850" y="180106"/>
                </a:lnTo>
                <a:lnTo>
                  <a:pt x="585856" y="167152"/>
                </a:lnTo>
                <a:lnTo>
                  <a:pt x="585612" y="154198"/>
                </a:lnTo>
                <a:lnTo>
                  <a:pt x="577352" y="116585"/>
                </a:lnTo>
                <a:lnTo>
                  <a:pt x="559064" y="82174"/>
                </a:lnTo>
                <a:lnTo>
                  <a:pt x="531754" y="52212"/>
                </a:lnTo>
                <a:lnTo>
                  <a:pt x="496336" y="27828"/>
                </a:lnTo>
                <a:lnTo>
                  <a:pt x="482742" y="21214"/>
                </a:lnTo>
                <a:lnTo>
                  <a:pt x="477523" y="19049"/>
                </a:lnTo>
                <a:close/>
              </a:path>
              <a:path w="586104" h="391160">
                <a:moveTo>
                  <a:pt x="20573" y="159014"/>
                </a:moveTo>
                <a:lnTo>
                  <a:pt x="0" y="241675"/>
                </a:lnTo>
                <a:lnTo>
                  <a:pt x="78485" y="208544"/>
                </a:lnTo>
                <a:lnTo>
                  <a:pt x="68222" y="199765"/>
                </a:lnTo>
                <a:lnTo>
                  <a:pt x="48402" y="199765"/>
                </a:lnTo>
                <a:lnTo>
                  <a:pt x="34289" y="186964"/>
                </a:lnTo>
                <a:lnTo>
                  <a:pt x="42608" y="177859"/>
                </a:lnTo>
                <a:lnTo>
                  <a:pt x="20573" y="159014"/>
                </a:lnTo>
                <a:close/>
              </a:path>
              <a:path w="586104" h="391160">
                <a:moveTo>
                  <a:pt x="42608" y="177859"/>
                </a:moveTo>
                <a:lnTo>
                  <a:pt x="34289" y="186964"/>
                </a:lnTo>
                <a:lnTo>
                  <a:pt x="48402" y="199765"/>
                </a:lnTo>
                <a:lnTo>
                  <a:pt x="57088" y="190243"/>
                </a:lnTo>
                <a:lnTo>
                  <a:pt x="42608" y="177859"/>
                </a:lnTo>
                <a:close/>
              </a:path>
              <a:path w="586104" h="391160">
                <a:moveTo>
                  <a:pt x="57088" y="190243"/>
                </a:moveTo>
                <a:lnTo>
                  <a:pt x="48402" y="199765"/>
                </a:lnTo>
                <a:lnTo>
                  <a:pt x="68222" y="199765"/>
                </a:lnTo>
                <a:lnTo>
                  <a:pt x="57088" y="190243"/>
                </a:lnTo>
                <a:close/>
              </a:path>
              <a:path w="586104" h="391160">
                <a:moveTo>
                  <a:pt x="387857" y="0"/>
                </a:moveTo>
                <a:lnTo>
                  <a:pt x="369966" y="0"/>
                </a:lnTo>
                <a:lnTo>
                  <a:pt x="351403" y="1158"/>
                </a:lnTo>
                <a:lnTo>
                  <a:pt x="313181" y="6979"/>
                </a:lnTo>
                <a:lnTo>
                  <a:pt x="273314" y="17922"/>
                </a:lnTo>
                <a:lnTo>
                  <a:pt x="232044" y="34168"/>
                </a:lnTo>
                <a:lnTo>
                  <a:pt x="189737" y="56144"/>
                </a:lnTo>
                <a:lnTo>
                  <a:pt x="146578" y="84216"/>
                </a:lnTo>
                <a:lnTo>
                  <a:pt x="102869" y="118750"/>
                </a:lnTo>
                <a:lnTo>
                  <a:pt x="58795" y="160141"/>
                </a:lnTo>
                <a:lnTo>
                  <a:pt x="42608" y="177859"/>
                </a:lnTo>
                <a:lnTo>
                  <a:pt x="57088" y="190243"/>
                </a:lnTo>
                <a:lnTo>
                  <a:pt x="72146" y="173735"/>
                </a:lnTo>
                <a:lnTo>
                  <a:pt x="93604" y="152674"/>
                </a:lnTo>
                <a:lnTo>
                  <a:pt x="136276" y="115823"/>
                </a:lnTo>
                <a:lnTo>
                  <a:pt x="178186" y="85618"/>
                </a:lnTo>
                <a:lnTo>
                  <a:pt x="219455" y="61478"/>
                </a:lnTo>
                <a:lnTo>
                  <a:pt x="259354" y="43190"/>
                </a:lnTo>
                <a:lnTo>
                  <a:pt x="297820" y="30236"/>
                </a:lnTo>
                <a:lnTo>
                  <a:pt x="352684" y="20208"/>
                </a:lnTo>
                <a:lnTo>
                  <a:pt x="369966" y="19049"/>
                </a:lnTo>
                <a:lnTo>
                  <a:pt x="477523" y="19049"/>
                </a:lnTo>
                <a:lnTo>
                  <a:pt x="468629" y="15361"/>
                </a:lnTo>
                <a:lnTo>
                  <a:pt x="453786" y="10424"/>
                </a:lnTo>
                <a:lnTo>
                  <a:pt x="438271" y="6370"/>
                </a:lnTo>
                <a:lnTo>
                  <a:pt x="422026" y="3322"/>
                </a:lnTo>
                <a:lnTo>
                  <a:pt x="405140" y="1158"/>
                </a:lnTo>
                <a:lnTo>
                  <a:pt x="3878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678678" y="3734447"/>
            <a:ext cx="2712720" cy="1192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0"/>
            <a:r>
              <a:rPr sz="1400" spc="-10" dirty="0">
                <a:latin typeface="Arial"/>
                <a:cs typeface="Arial"/>
              </a:rPr>
              <a:t>rdt_rcv(rcvpk</a:t>
            </a:r>
            <a:r>
              <a:rPr sz="1400" spc="-1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)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rial"/>
                <a:cs typeface="Arial"/>
              </a:rPr>
              <a:t>&amp;&amp;</a:t>
            </a:r>
            <a:endParaRPr sz="1400">
              <a:latin typeface="Arial"/>
              <a:cs typeface="Arial"/>
            </a:endParaRPr>
          </a:p>
          <a:p>
            <a:pPr marL="204470"/>
            <a:r>
              <a:rPr sz="1400" spc="-15" dirty="0">
                <a:latin typeface="Arial"/>
                <a:cs typeface="Arial"/>
              </a:rPr>
              <a:t>n</a:t>
            </a:r>
            <a:r>
              <a:rPr sz="1400" spc="-10" dirty="0">
                <a:latin typeface="Arial"/>
                <a:cs typeface="Arial"/>
              </a:rPr>
              <a:t>ot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rial"/>
                <a:cs typeface="Arial"/>
              </a:rPr>
              <a:t>corr</a:t>
            </a:r>
            <a:r>
              <a:rPr sz="1400" spc="-15" dirty="0">
                <a:latin typeface="Arial"/>
                <a:cs typeface="Arial"/>
              </a:rPr>
              <a:t>upt</a:t>
            </a:r>
            <a:r>
              <a:rPr sz="1400" spc="-5" dirty="0">
                <a:latin typeface="Arial"/>
                <a:cs typeface="Arial"/>
              </a:rPr>
              <a:t>(</a:t>
            </a:r>
            <a:r>
              <a:rPr sz="1400" spc="-15" dirty="0">
                <a:latin typeface="Arial"/>
                <a:cs typeface="Arial"/>
              </a:rPr>
              <a:t>r</a:t>
            </a:r>
            <a:r>
              <a:rPr sz="1400" spc="-10" dirty="0">
                <a:latin typeface="Arial"/>
                <a:cs typeface="Arial"/>
              </a:rPr>
              <a:t>cv</a:t>
            </a:r>
            <a:r>
              <a:rPr sz="1400" spc="-15" dirty="0">
                <a:latin typeface="Arial"/>
                <a:cs typeface="Arial"/>
              </a:rPr>
              <a:t>pkt</a:t>
            </a:r>
            <a:r>
              <a:rPr sz="1400" spc="-5" dirty="0">
                <a:latin typeface="Arial"/>
                <a:cs typeface="Arial"/>
              </a:rPr>
              <a:t>)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rial"/>
                <a:cs typeface="Arial"/>
              </a:rPr>
              <a:t>&amp;&amp;</a:t>
            </a:r>
            <a:endParaRPr sz="1400">
              <a:latin typeface="Arial"/>
              <a:cs typeface="Arial"/>
            </a:endParaRPr>
          </a:p>
          <a:p>
            <a:pPr marL="12700" indent="36195">
              <a:tabLst>
                <a:tab pos="2033270" algn="l"/>
              </a:tabLst>
            </a:pPr>
            <a:r>
              <a:rPr sz="1400" u="heavy" spc="-5" dirty="0">
                <a:latin typeface="Arial"/>
                <a:cs typeface="Arial"/>
              </a:rPr>
              <a:t> </a:t>
            </a:r>
            <a:r>
              <a:rPr sz="1400" u="heavy" spc="-5" dirty="0">
                <a:latin typeface="Times New Roman"/>
                <a:cs typeface="Times New Roman"/>
              </a:rPr>
              <a:t> </a:t>
            </a:r>
            <a:r>
              <a:rPr sz="1400" u="heavy" spc="135" dirty="0">
                <a:latin typeface="Times New Roman"/>
                <a:cs typeface="Times New Roman"/>
              </a:rPr>
              <a:t> </a:t>
            </a:r>
            <a:r>
              <a:rPr sz="1400" u="heavy" spc="-15" dirty="0">
                <a:latin typeface="Arial"/>
                <a:cs typeface="Arial"/>
              </a:rPr>
              <a:t>h</a:t>
            </a:r>
            <a:r>
              <a:rPr sz="1400" u="heavy" spc="-10" dirty="0">
                <a:latin typeface="Arial"/>
                <a:cs typeface="Arial"/>
              </a:rPr>
              <a:t>as_seq</a:t>
            </a:r>
            <a:r>
              <a:rPr sz="1400" u="heavy" spc="-20" dirty="0">
                <a:latin typeface="Arial"/>
                <a:cs typeface="Arial"/>
              </a:rPr>
              <a:t>0</a:t>
            </a:r>
            <a:r>
              <a:rPr sz="1400" u="heavy" spc="-5" dirty="0">
                <a:latin typeface="Arial"/>
                <a:cs typeface="Arial"/>
              </a:rPr>
              <a:t>(</a:t>
            </a:r>
            <a:r>
              <a:rPr sz="1400" u="heavy" spc="-15" dirty="0">
                <a:latin typeface="Arial"/>
                <a:cs typeface="Arial"/>
              </a:rPr>
              <a:t>r</a:t>
            </a:r>
            <a:r>
              <a:rPr sz="1400" u="heavy" spc="-10" dirty="0">
                <a:latin typeface="Arial"/>
                <a:cs typeface="Arial"/>
              </a:rPr>
              <a:t>cv</a:t>
            </a:r>
            <a:r>
              <a:rPr sz="1400" u="heavy" spc="-15" dirty="0">
                <a:latin typeface="Arial"/>
                <a:cs typeface="Arial"/>
              </a:rPr>
              <a:t>p</a:t>
            </a:r>
            <a:r>
              <a:rPr sz="1400" u="heavy" spc="-20" dirty="0">
                <a:latin typeface="Arial"/>
                <a:cs typeface="Arial"/>
              </a:rPr>
              <a:t>k</a:t>
            </a:r>
            <a:r>
              <a:rPr sz="1400" u="heavy" spc="-5" dirty="0">
                <a:latin typeface="Arial"/>
                <a:cs typeface="Arial"/>
              </a:rPr>
              <a:t>t) </a:t>
            </a:r>
            <a:r>
              <a:rPr sz="1400" u="heavy" dirty="0">
                <a:latin typeface="Times New Roman"/>
                <a:cs typeface="Times New Roman"/>
              </a:rPr>
              <a:t>	</a:t>
            </a:r>
            <a:endParaRPr sz="1400">
              <a:latin typeface="Times New Roman"/>
              <a:cs typeface="Times New Roman"/>
            </a:endParaRPr>
          </a:p>
          <a:p>
            <a:pPr marL="12700" marR="5080">
              <a:spcBef>
                <a:spcPts val="885"/>
              </a:spcBef>
            </a:pPr>
            <a:r>
              <a:rPr sz="1400" spc="-10" dirty="0">
                <a:latin typeface="Arial"/>
                <a:cs typeface="Arial"/>
              </a:rPr>
              <a:t>sn</a:t>
            </a:r>
            <a:r>
              <a:rPr sz="1400" spc="-15" dirty="0">
                <a:latin typeface="Arial"/>
                <a:cs typeface="Arial"/>
              </a:rPr>
              <a:t>d</a:t>
            </a:r>
            <a:r>
              <a:rPr sz="1400" spc="-10" dirty="0">
                <a:latin typeface="Arial"/>
                <a:cs typeface="Arial"/>
              </a:rPr>
              <a:t>pkt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rial"/>
                <a:cs typeface="Arial"/>
              </a:rPr>
              <a:t>=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rial"/>
                <a:cs typeface="Arial"/>
              </a:rPr>
              <a:t>mak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_</a:t>
            </a:r>
            <a:r>
              <a:rPr sz="1400" spc="-15" dirty="0">
                <a:latin typeface="Arial"/>
                <a:cs typeface="Arial"/>
              </a:rPr>
              <a:t>pkt</a:t>
            </a:r>
            <a:r>
              <a:rPr sz="1400" spc="-5" dirty="0">
                <a:latin typeface="Arial"/>
                <a:cs typeface="Arial"/>
              </a:rPr>
              <a:t>(</a:t>
            </a:r>
            <a:r>
              <a:rPr sz="1400" spc="-20" dirty="0">
                <a:latin typeface="Arial"/>
                <a:cs typeface="Arial"/>
              </a:rPr>
              <a:t>A</a:t>
            </a:r>
            <a:r>
              <a:rPr sz="1400" spc="-15" dirty="0">
                <a:latin typeface="Arial"/>
                <a:cs typeface="Arial"/>
              </a:rPr>
              <a:t>CK</a:t>
            </a:r>
            <a:r>
              <a:rPr sz="1400" spc="-5" dirty="0">
                <a:latin typeface="Arial"/>
                <a:cs typeface="Arial"/>
              </a:rPr>
              <a:t>,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rial"/>
                <a:cs typeface="Arial"/>
              </a:rPr>
              <a:t>chks</a:t>
            </a:r>
            <a:r>
              <a:rPr sz="1400" spc="-15" dirty="0">
                <a:latin typeface="Arial"/>
                <a:cs typeface="Arial"/>
              </a:rPr>
              <a:t>um)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Arial"/>
                <a:cs typeface="Arial"/>
              </a:rPr>
              <a:t>u</a:t>
            </a:r>
            <a:r>
              <a:rPr sz="1400" spc="-10" dirty="0">
                <a:latin typeface="Arial"/>
                <a:cs typeface="Arial"/>
              </a:rPr>
              <a:t>dt_</a:t>
            </a:r>
            <a:r>
              <a:rPr sz="1400" spc="-5" dirty="0">
                <a:latin typeface="Arial"/>
                <a:cs typeface="Arial"/>
              </a:rPr>
              <a:t>s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n</a:t>
            </a:r>
            <a:r>
              <a:rPr sz="1400" spc="-15" dirty="0">
                <a:latin typeface="Arial"/>
                <a:cs typeface="Arial"/>
              </a:rPr>
              <a:t>d(</a:t>
            </a:r>
            <a:r>
              <a:rPr sz="1400" spc="-10" dirty="0">
                <a:latin typeface="Arial"/>
                <a:cs typeface="Arial"/>
              </a:rPr>
              <a:t>sndpkt)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65145" y="4812433"/>
            <a:ext cx="2883535" cy="456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spc="-10" dirty="0">
                <a:latin typeface="Arial"/>
                <a:cs typeface="Arial"/>
              </a:rPr>
              <a:t>rdt_rcv(rcvpk</a:t>
            </a:r>
            <a:r>
              <a:rPr sz="1400" spc="-1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)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rial"/>
                <a:cs typeface="Arial"/>
              </a:rPr>
              <a:t>&amp;&amp;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Arial"/>
                <a:cs typeface="Arial"/>
              </a:rPr>
              <a:t>n</a:t>
            </a:r>
            <a:r>
              <a:rPr sz="1400" spc="-10" dirty="0">
                <a:latin typeface="Arial"/>
                <a:cs typeface="Arial"/>
              </a:rPr>
              <a:t>otc</a:t>
            </a:r>
            <a:r>
              <a:rPr sz="1400" spc="-15" dirty="0">
                <a:latin typeface="Arial"/>
                <a:cs typeface="Arial"/>
              </a:rPr>
              <a:t>orru</a:t>
            </a:r>
            <a:r>
              <a:rPr sz="1400" spc="-20" dirty="0">
                <a:latin typeface="Arial"/>
                <a:cs typeface="Arial"/>
              </a:rPr>
              <a:t>p</a:t>
            </a:r>
            <a:r>
              <a:rPr sz="1400" spc="-5" dirty="0">
                <a:latin typeface="Arial"/>
                <a:cs typeface="Arial"/>
              </a:rPr>
              <a:t>t(</a:t>
            </a:r>
            <a:r>
              <a:rPr sz="1400" spc="-15" dirty="0">
                <a:latin typeface="Arial"/>
                <a:cs typeface="Arial"/>
              </a:rPr>
              <a:t>r</a:t>
            </a:r>
            <a:r>
              <a:rPr sz="1400" spc="-10" dirty="0">
                <a:latin typeface="Arial"/>
                <a:cs typeface="Arial"/>
              </a:rPr>
              <a:t>cvpkt)</a:t>
            </a:r>
            <a:endParaRPr sz="1400">
              <a:latin typeface="Arial"/>
              <a:cs typeface="Arial"/>
            </a:endParaRPr>
          </a:p>
          <a:p>
            <a:pPr marL="110489">
              <a:spcBef>
                <a:spcPts val="185"/>
              </a:spcBef>
            </a:pPr>
            <a:r>
              <a:rPr sz="1400" spc="-10" dirty="0">
                <a:latin typeface="Arial"/>
                <a:cs typeface="Arial"/>
              </a:rPr>
              <a:t>&amp;&amp;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Arial"/>
                <a:cs typeface="Arial"/>
              </a:rPr>
              <a:t>h</a:t>
            </a:r>
            <a:r>
              <a:rPr sz="1400" spc="-10" dirty="0">
                <a:latin typeface="Arial"/>
                <a:cs typeface="Arial"/>
              </a:rPr>
              <a:t>as_seq1(</a:t>
            </a:r>
            <a:r>
              <a:rPr sz="1400" spc="-5" dirty="0">
                <a:latin typeface="Arial"/>
                <a:cs typeface="Arial"/>
              </a:rPr>
              <a:t>r</a:t>
            </a:r>
            <a:r>
              <a:rPr sz="1400" spc="-20" dirty="0">
                <a:latin typeface="Arial"/>
                <a:cs typeface="Arial"/>
              </a:rPr>
              <a:t>c</a:t>
            </a:r>
            <a:r>
              <a:rPr sz="1400" spc="-10" dirty="0">
                <a:latin typeface="Arial"/>
                <a:cs typeface="Arial"/>
              </a:rPr>
              <a:t>vpkt)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74796" y="5425080"/>
            <a:ext cx="2712720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spc="-15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xtr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ct</a:t>
            </a:r>
            <a:r>
              <a:rPr sz="1400" spc="-15" dirty="0">
                <a:latin typeface="Arial"/>
                <a:cs typeface="Arial"/>
              </a:rPr>
              <a:t>(</a:t>
            </a:r>
            <a:r>
              <a:rPr sz="1400" spc="-10" dirty="0">
                <a:latin typeface="Arial"/>
                <a:cs typeface="Arial"/>
              </a:rPr>
              <a:t>rcvpkt</a:t>
            </a:r>
            <a:r>
              <a:rPr sz="1400" spc="-15" dirty="0">
                <a:latin typeface="Arial"/>
                <a:cs typeface="Arial"/>
              </a:rPr>
              <a:t>,data)</a:t>
            </a:r>
            <a:endParaRPr sz="1400">
              <a:latin typeface="Arial"/>
              <a:cs typeface="Arial"/>
            </a:endParaRPr>
          </a:p>
          <a:p>
            <a:pPr marL="12700"/>
            <a:r>
              <a:rPr sz="1400" spc="-5" dirty="0">
                <a:latin typeface="Arial"/>
                <a:cs typeface="Arial"/>
              </a:rPr>
              <a:t>de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iv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5" dirty="0">
                <a:latin typeface="Arial"/>
                <a:cs typeface="Arial"/>
              </a:rPr>
              <a:t>r_d</a:t>
            </a:r>
            <a:r>
              <a:rPr sz="1400" spc="-10" dirty="0">
                <a:latin typeface="Arial"/>
                <a:cs typeface="Arial"/>
              </a:rPr>
              <a:t>ata</a:t>
            </a:r>
            <a:r>
              <a:rPr sz="1400" spc="-15" dirty="0">
                <a:latin typeface="Arial"/>
                <a:cs typeface="Arial"/>
              </a:rPr>
              <a:t>(</a:t>
            </a:r>
            <a:r>
              <a:rPr sz="1400" spc="-5" dirty="0">
                <a:latin typeface="Arial"/>
                <a:cs typeface="Arial"/>
              </a:rPr>
              <a:t>da</a:t>
            </a:r>
            <a:r>
              <a:rPr sz="1400" spc="-10" dirty="0">
                <a:latin typeface="Arial"/>
                <a:cs typeface="Arial"/>
              </a:rPr>
              <a:t>ta)</a:t>
            </a:r>
            <a:endParaRPr sz="1400">
              <a:latin typeface="Arial"/>
              <a:cs typeface="Arial"/>
            </a:endParaRPr>
          </a:p>
          <a:p>
            <a:pPr marL="12700" marR="5080"/>
            <a:r>
              <a:rPr sz="1400" spc="-10" dirty="0">
                <a:latin typeface="Arial"/>
                <a:cs typeface="Arial"/>
              </a:rPr>
              <a:t>sn</a:t>
            </a:r>
            <a:r>
              <a:rPr sz="1400" spc="-15" dirty="0">
                <a:latin typeface="Arial"/>
                <a:cs typeface="Arial"/>
              </a:rPr>
              <a:t>d</a:t>
            </a:r>
            <a:r>
              <a:rPr sz="1400" spc="-10" dirty="0">
                <a:latin typeface="Arial"/>
                <a:cs typeface="Arial"/>
              </a:rPr>
              <a:t>pkt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rial"/>
                <a:cs typeface="Arial"/>
              </a:rPr>
              <a:t>=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rial"/>
                <a:cs typeface="Arial"/>
              </a:rPr>
              <a:t>mak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_</a:t>
            </a:r>
            <a:r>
              <a:rPr sz="1400" spc="-15" dirty="0">
                <a:latin typeface="Arial"/>
                <a:cs typeface="Arial"/>
              </a:rPr>
              <a:t>pkt</a:t>
            </a:r>
            <a:r>
              <a:rPr sz="1400" spc="-5" dirty="0">
                <a:latin typeface="Arial"/>
                <a:cs typeface="Arial"/>
              </a:rPr>
              <a:t>(</a:t>
            </a:r>
            <a:r>
              <a:rPr sz="1400" spc="-20" dirty="0">
                <a:latin typeface="Arial"/>
                <a:cs typeface="Arial"/>
              </a:rPr>
              <a:t>A</a:t>
            </a:r>
            <a:r>
              <a:rPr sz="1400" spc="-15" dirty="0">
                <a:latin typeface="Arial"/>
                <a:cs typeface="Arial"/>
              </a:rPr>
              <a:t>CK</a:t>
            </a:r>
            <a:r>
              <a:rPr sz="1400" spc="-5" dirty="0">
                <a:latin typeface="Arial"/>
                <a:cs typeface="Arial"/>
              </a:rPr>
              <a:t>,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rial"/>
                <a:cs typeface="Arial"/>
              </a:rPr>
              <a:t>chks</a:t>
            </a:r>
            <a:r>
              <a:rPr sz="1400" spc="-15" dirty="0">
                <a:latin typeface="Arial"/>
                <a:cs typeface="Arial"/>
              </a:rPr>
              <a:t>um)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Arial"/>
                <a:cs typeface="Arial"/>
              </a:rPr>
              <a:t>u</a:t>
            </a:r>
            <a:r>
              <a:rPr sz="1400" spc="-10" dirty="0">
                <a:latin typeface="Arial"/>
                <a:cs typeface="Arial"/>
              </a:rPr>
              <a:t>dt_</a:t>
            </a:r>
            <a:r>
              <a:rPr sz="1400" spc="-5" dirty="0">
                <a:latin typeface="Arial"/>
                <a:cs typeface="Arial"/>
              </a:rPr>
              <a:t>s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n</a:t>
            </a:r>
            <a:r>
              <a:rPr sz="1400" spc="-15" dirty="0">
                <a:latin typeface="Arial"/>
                <a:cs typeface="Arial"/>
              </a:rPr>
              <a:t>d(</a:t>
            </a:r>
            <a:r>
              <a:rPr sz="1400" spc="-10" dirty="0">
                <a:latin typeface="Arial"/>
                <a:cs typeface="Arial"/>
              </a:rPr>
              <a:t>sndpkt)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70833" y="3497728"/>
            <a:ext cx="631825" cy="6463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0" marR="5080" indent="-51435" algn="just"/>
            <a:r>
              <a:rPr sz="1400" spc="-70" dirty="0">
                <a:latin typeface="Arial"/>
                <a:cs typeface="Arial"/>
              </a:rPr>
              <a:t>W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spc="-5" dirty="0">
                <a:latin typeface="Arial"/>
                <a:cs typeface="Arial"/>
              </a:rPr>
              <a:t>it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rial"/>
                <a:cs typeface="Arial"/>
              </a:rPr>
              <a:t>for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rial"/>
                <a:cs typeface="Arial"/>
              </a:rPr>
              <a:t>1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rial"/>
                <a:cs typeface="Arial"/>
              </a:rPr>
              <a:t>from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Arial"/>
                <a:cs typeface="Arial"/>
              </a:rPr>
              <a:t>b</a:t>
            </a:r>
            <a:r>
              <a:rPr sz="1400" spc="-10" dirty="0">
                <a:latin typeface="Arial"/>
                <a:cs typeface="Arial"/>
              </a:rPr>
              <a:t>elow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27197" y="1359300"/>
            <a:ext cx="2883535" cy="4360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5"/>
              </a:lnSpc>
            </a:pPr>
            <a:r>
              <a:rPr sz="1400" spc="-10" dirty="0">
                <a:latin typeface="Arial"/>
                <a:cs typeface="Arial"/>
              </a:rPr>
              <a:t>rdt_rcv(rcvpk</a:t>
            </a:r>
            <a:r>
              <a:rPr sz="1400" spc="-1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)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rial"/>
                <a:cs typeface="Arial"/>
              </a:rPr>
              <a:t>&amp;&amp;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Arial"/>
                <a:cs typeface="Arial"/>
              </a:rPr>
              <a:t>n</a:t>
            </a:r>
            <a:r>
              <a:rPr sz="1400" spc="-10" dirty="0">
                <a:latin typeface="Arial"/>
                <a:cs typeface="Arial"/>
              </a:rPr>
              <a:t>otc</a:t>
            </a:r>
            <a:r>
              <a:rPr sz="1400" spc="-15" dirty="0">
                <a:latin typeface="Arial"/>
                <a:cs typeface="Arial"/>
              </a:rPr>
              <a:t>orru</a:t>
            </a:r>
            <a:r>
              <a:rPr sz="1400" spc="-20" dirty="0">
                <a:latin typeface="Arial"/>
                <a:cs typeface="Arial"/>
              </a:rPr>
              <a:t>p</a:t>
            </a:r>
            <a:r>
              <a:rPr sz="1400" spc="-5" dirty="0">
                <a:latin typeface="Arial"/>
                <a:cs typeface="Arial"/>
              </a:rPr>
              <a:t>t(</a:t>
            </a:r>
            <a:r>
              <a:rPr sz="1400" spc="-15" dirty="0">
                <a:latin typeface="Arial"/>
                <a:cs typeface="Arial"/>
              </a:rPr>
              <a:t>r</a:t>
            </a:r>
            <a:r>
              <a:rPr sz="1400" spc="-10" dirty="0">
                <a:latin typeface="Arial"/>
                <a:cs typeface="Arial"/>
              </a:rPr>
              <a:t>cvpkt)</a:t>
            </a:r>
            <a:endParaRPr sz="1400">
              <a:latin typeface="Arial"/>
              <a:cs typeface="Arial"/>
            </a:endParaRPr>
          </a:p>
          <a:p>
            <a:pPr marL="110489">
              <a:lnSpc>
                <a:spcPts val="1660"/>
              </a:lnSpc>
            </a:pPr>
            <a:r>
              <a:rPr sz="1400" spc="-10" dirty="0">
                <a:latin typeface="Arial"/>
                <a:cs typeface="Arial"/>
              </a:rPr>
              <a:t>&amp;&amp;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Arial"/>
                <a:cs typeface="Arial"/>
              </a:rPr>
              <a:t>h</a:t>
            </a:r>
            <a:r>
              <a:rPr sz="1400" spc="-10" dirty="0">
                <a:latin typeface="Arial"/>
                <a:cs typeface="Arial"/>
              </a:rPr>
              <a:t>as_seq0(</a:t>
            </a:r>
            <a:r>
              <a:rPr sz="1400" spc="-5" dirty="0">
                <a:latin typeface="Arial"/>
                <a:cs typeface="Arial"/>
              </a:rPr>
              <a:t>r</a:t>
            </a:r>
            <a:r>
              <a:rPr sz="1400" spc="-20" dirty="0">
                <a:latin typeface="Arial"/>
                <a:cs typeface="Arial"/>
              </a:rPr>
              <a:t>c</a:t>
            </a:r>
            <a:r>
              <a:rPr sz="1400" spc="-10" dirty="0">
                <a:latin typeface="Arial"/>
                <a:cs typeface="Arial"/>
              </a:rPr>
              <a:t>vpkt)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757807" y="1854189"/>
            <a:ext cx="1914525" cy="0"/>
          </a:xfrm>
          <a:custGeom>
            <a:avLst/>
            <a:gdLst/>
            <a:ahLst/>
            <a:cxnLst/>
            <a:rect l="l" t="t" r="r" b="b"/>
            <a:pathLst>
              <a:path w="1914525">
                <a:moveTo>
                  <a:pt x="0" y="0"/>
                </a:moveTo>
                <a:lnTo>
                  <a:pt x="1914509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739896" y="1873649"/>
            <a:ext cx="2712720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173480"/>
            <a:r>
              <a:rPr sz="1400" spc="-15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xtr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ct</a:t>
            </a:r>
            <a:r>
              <a:rPr sz="1400" spc="-15" dirty="0">
                <a:latin typeface="Arial"/>
                <a:cs typeface="Arial"/>
              </a:rPr>
              <a:t>(</a:t>
            </a:r>
            <a:r>
              <a:rPr sz="1400" spc="-10" dirty="0">
                <a:latin typeface="Arial"/>
                <a:cs typeface="Arial"/>
              </a:rPr>
              <a:t>rcvpkt</a:t>
            </a:r>
            <a:r>
              <a:rPr sz="1400" spc="-15" dirty="0">
                <a:latin typeface="Arial"/>
                <a:cs typeface="Arial"/>
              </a:rPr>
              <a:t>,data)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Arial"/>
                <a:cs typeface="Arial"/>
              </a:rPr>
              <a:t>d</a:t>
            </a:r>
            <a:r>
              <a:rPr sz="1400" spc="-10" dirty="0">
                <a:latin typeface="Arial"/>
                <a:cs typeface="Arial"/>
              </a:rPr>
              <a:t>eliv</a:t>
            </a:r>
            <a:r>
              <a:rPr sz="1400" spc="-15" dirty="0">
                <a:latin typeface="Arial"/>
                <a:cs typeface="Arial"/>
              </a:rPr>
              <a:t>er_da</a:t>
            </a:r>
            <a:r>
              <a:rPr sz="1400" spc="-10" dirty="0">
                <a:latin typeface="Arial"/>
                <a:cs typeface="Arial"/>
              </a:rPr>
              <a:t>ta</a:t>
            </a:r>
            <a:r>
              <a:rPr sz="1400" spc="-15" dirty="0">
                <a:latin typeface="Arial"/>
                <a:cs typeface="Arial"/>
              </a:rPr>
              <a:t>(d</a:t>
            </a:r>
            <a:r>
              <a:rPr sz="1400" spc="-20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ta)</a:t>
            </a:r>
            <a:endParaRPr sz="1400">
              <a:latin typeface="Arial"/>
              <a:cs typeface="Arial"/>
            </a:endParaRPr>
          </a:p>
          <a:p>
            <a:pPr marL="12700" marR="5080"/>
            <a:r>
              <a:rPr sz="1400" spc="-10" dirty="0">
                <a:latin typeface="Arial"/>
                <a:cs typeface="Arial"/>
              </a:rPr>
              <a:t>sn</a:t>
            </a:r>
            <a:r>
              <a:rPr sz="1400" spc="-15" dirty="0">
                <a:latin typeface="Arial"/>
                <a:cs typeface="Arial"/>
              </a:rPr>
              <a:t>d</a:t>
            </a:r>
            <a:r>
              <a:rPr sz="1400" spc="-10" dirty="0">
                <a:latin typeface="Arial"/>
                <a:cs typeface="Arial"/>
              </a:rPr>
              <a:t>pkt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rial"/>
                <a:cs typeface="Arial"/>
              </a:rPr>
              <a:t>=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rial"/>
                <a:cs typeface="Arial"/>
              </a:rPr>
              <a:t>mak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_</a:t>
            </a:r>
            <a:r>
              <a:rPr sz="1400" spc="-15" dirty="0">
                <a:latin typeface="Arial"/>
                <a:cs typeface="Arial"/>
              </a:rPr>
              <a:t>pkt</a:t>
            </a:r>
            <a:r>
              <a:rPr sz="1400" spc="-5" dirty="0">
                <a:latin typeface="Arial"/>
                <a:cs typeface="Arial"/>
              </a:rPr>
              <a:t>(</a:t>
            </a:r>
            <a:r>
              <a:rPr sz="1400" spc="-20" dirty="0">
                <a:latin typeface="Arial"/>
                <a:cs typeface="Arial"/>
              </a:rPr>
              <a:t>A</a:t>
            </a:r>
            <a:r>
              <a:rPr sz="1400" spc="-15" dirty="0">
                <a:latin typeface="Arial"/>
                <a:cs typeface="Arial"/>
              </a:rPr>
              <a:t>CK</a:t>
            </a:r>
            <a:r>
              <a:rPr sz="1400" spc="-5" dirty="0">
                <a:latin typeface="Arial"/>
                <a:cs typeface="Arial"/>
              </a:rPr>
              <a:t>,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rial"/>
                <a:cs typeface="Arial"/>
              </a:rPr>
              <a:t>chks</a:t>
            </a:r>
            <a:r>
              <a:rPr sz="1400" spc="-15" dirty="0">
                <a:latin typeface="Arial"/>
                <a:cs typeface="Arial"/>
              </a:rPr>
              <a:t>um)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Arial"/>
                <a:cs typeface="Arial"/>
              </a:rPr>
              <a:t>u</a:t>
            </a:r>
            <a:r>
              <a:rPr sz="1400" spc="-10" dirty="0">
                <a:latin typeface="Arial"/>
                <a:cs typeface="Arial"/>
              </a:rPr>
              <a:t>dt_</a:t>
            </a:r>
            <a:r>
              <a:rPr sz="1400" spc="-5" dirty="0">
                <a:latin typeface="Arial"/>
                <a:cs typeface="Arial"/>
              </a:rPr>
              <a:t>s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n</a:t>
            </a:r>
            <a:r>
              <a:rPr sz="1400" spc="-15" dirty="0">
                <a:latin typeface="Arial"/>
                <a:cs typeface="Arial"/>
              </a:rPr>
              <a:t>d(</a:t>
            </a:r>
            <a:r>
              <a:rPr sz="1400" spc="-10" dirty="0">
                <a:latin typeface="Arial"/>
                <a:cs typeface="Arial"/>
              </a:rPr>
              <a:t>sndpkt)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016251" y="3900548"/>
            <a:ext cx="538480" cy="418465"/>
          </a:xfrm>
          <a:custGeom>
            <a:avLst/>
            <a:gdLst/>
            <a:ahLst/>
            <a:cxnLst/>
            <a:rect l="l" t="t" r="r" b="b"/>
            <a:pathLst>
              <a:path w="538479" h="418464">
                <a:moveTo>
                  <a:pt x="11917" y="224159"/>
                </a:moveTo>
                <a:lnTo>
                  <a:pt x="30358" y="263270"/>
                </a:lnTo>
                <a:lnTo>
                  <a:pt x="89153" y="306074"/>
                </a:lnTo>
                <a:lnTo>
                  <a:pt x="144383" y="341257"/>
                </a:lnTo>
                <a:lnTo>
                  <a:pt x="196474" y="369188"/>
                </a:lnTo>
                <a:lnTo>
                  <a:pt x="244845" y="390524"/>
                </a:lnTo>
                <a:lnTo>
                  <a:pt x="289803" y="405515"/>
                </a:lnTo>
                <a:lnTo>
                  <a:pt x="331348" y="414527"/>
                </a:lnTo>
                <a:lnTo>
                  <a:pt x="369295" y="418088"/>
                </a:lnTo>
                <a:lnTo>
                  <a:pt x="387095" y="417838"/>
                </a:lnTo>
                <a:lnTo>
                  <a:pt x="434705" y="410218"/>
                </a:lnTo>
                <a:lnTo>
                  <a:pt x="462874" y="399038"/>
                </a:lnTo>
                <a:lnTo>
                  <a:pt x="370575" y="399038"/>
                </a:lnTo>
                <a:lnTo>
                  <a:pt x="353171" y="398026"/>
                </a:lnTo>
                <a:lnTo>
                  <a:pt x="295381" y="387227"/>
                </a:lnTo>
                <a:lnTo>
                  <a:pt x="252100" y="372880"/>
                </a:lnTo>
                <a:lnTo>
                  <a:pt x="205099" y="352306"/>
                </a:lnTo>
                <a:lnTo>
                  <a:pt x="154411" y="324992"/>
                </a:lnTo>
                <a:lnTo>
                  <a:pt x="100065" y="290453"/>
                </a:lnTo>
                <a:lnTo>
                  <a:pt x="42275" y="248411"/>
                </a:lnTo>
                <a:lnTo>
                  <a:pt x="11917" y="224159"/>
                </a:lnTo>
                <a:close/>
              </a:path>
              <a:path w="538479" h="418464">
                <a:moveTo>
                  <a:pt x="322487" y="40517"/>
                </a:moveTo>
                <a:lnTo>
                  <a:pt x="163311" y="40517"/>
                </a:lnTo>
                <a:lnTo>
                  <a:pt x="190865" y="40648"/>
                </a:lnTo>
                <a:lnTo>
                  <a:pt x="217291" y="41791"/>
                </a:lnTo>
                <a:lnTo>
                  <a:pt x="266578" y="47375"/>
                </a:lnTo>
                <a:lnTo>
                  <a:pt x="311383" y="57031"/>
                </a:lnTo>
                <a:lnTo>
                  <a:pt x="351525" y="70103"/>
                </a:lnTo>
                <a:lnTo>
                  <a:pt x="387217" y="86368"/>
                </a:lnTo>
                <a:lnTo>
                  <a:pt x="432541" y="115324"/>
                </a:lnTo>
                <a:lnTo>
                  <a:pt x="468111" y="148471"/>
                </a:lnTo>
                <a:lnTo>
                  <a:pt x="494141" y="184403"/>
                </a:lnTo>
                <a:lnTo>
                  <a:pt x="510905" y="221623"/>
                </a:lnTo>
                <a:lnTo>
                  <a:pt x="519409" y="270509"/>
                </a:lnTo>
                <a:lnTo>
                  <a:pt x="518921" y="282452"/>
                </a:lnTo>
                <a:lnTo>
                  <a:pt x="508253" y="326017"/>
                </a:lnTo>
                <a:lnTo>
                  <a:pt x="482711" y="361949"/>
                </a:lnTo>
                <a:lnTo>
                  <a:pt x="442600" y="387358"/>
                </a:lnTo>
                <a:lnTo>
                  <a:pt x="402214" y="397514"/>
                </a:lnTo>
                <a:lnTo>
                  <a:pt x="370575" y="399038"/>
                </a:lnTo>
                <a:lnTo>
                  <a:pt x="462874" y="399038"/>
                </a:lnTo>
                <a:lnTo>
                  <a:pt x="495178" y="376427"/>
                </a:lnTo>
                <a:lnTo>
                  <a:pt x="519287" y="346210"/>
                </a:lnTo>
                <a:lnTo>
                  <a:pt x="533765" y="310396"/>
                </a:lnTo>
                <a:lnTo>
                  <a:pt x="538337" y="271271"/>
                </a:lnTo>
                <a:lnTo>
                  <a:pt x="537697" y="257687"/>
                </a:lnTo>
                <a:lnTo>
                  <a:pt x="529315" y="216407"/>
                </a:lnTo>
                <a:lnTo>
                  <a:pt x="511027" y="175522"/>
                </a:lnTo>
                <a:lnTo>
                  <a:pt x="482833" y="136397"/>
                </a:lnTo>
                <a:lnTo>
                  <a:pt x="444611" y="100583"/>
                </a:lnTo>
                <a:lnTo>
                  <a:pt x="396605" y="69722"/>
                </a:lnTo>
                <a:lnTo>
                  <a:pt x="358901" y="52577"/>
                </a:lnTo>
                <a:lnTo>
                  <a:pt x="338449" y="45220"/>
                </a:lnTo>
                <a:lnTo>
                  <a:pt x="322487" y="40517"/>
                </a:lnTo>
                <a:close/>
              </a:path>
              <a:path w="538479" h="418464">
                <a:moveTo>
                  <a:pt x="74157" y="0"/>
                </a:moveTo>
                <a:lnTo>
                  <a:pt x="5577" y="50423"/>
                </a:lnTo>
                <a:lnTo>
                  <a:pt x="87111" y="75056"/>
                </a:lnTo>
                <a:lnTo>
                  <a:pt x="82619" y="49030"/>
                </a:lnTo>
                <a:lnTo>
                  <a:pt x="69463" y="49030"/>
                </a:lnTo>
                <a:lnTo>
                  <a:pt x="66781" y="30230"/>
                </a:lnTo>
                <a:lnTo>
                  <a:pt x="79084" y="28547"/>
                </a:lnTo>
                <a:lnTo>
                  <a:pt x="74157" y="0"/>
                </a:lnTo>
                <a:close/>
              </a:path>
              <a:path w="538479" h="418464">
                <a:moveTo>
                  <a:pt x="79084" y="28547"/>
                </a:moveTo>
                <a:lnTo>
                  <a:pt x="66781" y="30230"/>
                </a:lnTo>
                <a:lnTo>
                  <a:pt x="69463" y="49030"/>
                </a:lnTo>
                <a:lnTo>
                  <a:pt x="82315" y="47263"/>
                </a:lnTo>
                <a:lnTo>
                  <a:pt x="79084" y="28547"/>
                </a:lnTo>
                <a:close/>
              </a:path>
              <a:path w="538479" h="418464">
                <a:moveTo>
                  <a:pt x="82315" y="47263"/>
                </a:moveTo>
                <a:lnTo>
                  <a:pt x="69463" y="49030"/>
                </a:lnTo>
                <a:lnTo>
                  <a:pt x="82619" y="49030"/>
                </a:lnTo>
                <a:lnTo>
                  <a:pt x="82315" y="47263"/>
                </a:lnTo>
                <a:close/>
              </a:path>
              <a:path w="538479" h="418464">
                <a:moveTo>
                  <a:pt x="163311" y="21467"/>
                </a:moveTo>
                <a:lnTo>
                  <a:pt x="133715" y="22610"/>
                </a:lnTo>
                <a:lnTo>
                  <a:pt x="102991" y="25277"/>
                </a:lnTo>
                <a:lnTo>
                  <a:pt x="79084" y="28547"/>
                </a:lnTo>
                <a:lnTo>
                  <a:pt x="82315" y="47263"/>
                </a:lnTo>
                <a:lnTo>
                  <a:pt x="104637" y="44195"/>
                </a:lnTo>
                <a:lnTo>
                  <a:pt x="134477" y="41660"/>
                </a:lnTo>
                <a:lnTo>
                  <a:pt x="163311" y="40517"/>
                </a:lnTo>
                <a:lnTo>
                  <a:pt x="322487" y="40517"/>
                </a:lnTo>
                <a:lnTo>
                  <a:pt x="316870" y="38861"/>
                </a:lnTo>
                <a:lnTo>
                  <a:pt x="270113" y="28706"/>
                </a:lnTo>
                <a:lnTo>
                  <a:pt x="219059" y="22859"/>
                </a:lnTo>
                <a:lnTo>
                  <a:pt x="191749" y="21598"/>
                </a:lnTo>
                <a:lnTo>
                  <a:pt x="163311" y="214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670551" y="2723788"/>
            <a:ext cx="269684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spc="-10" dirty="0">
                <a:latin typeface="Arial"/>
                <a:cs typeface="Arial"/>
              </a:rPr>
              <a:t>rdt_rcv(rcvpk</a:t>
            </a:r>
            <a:r>
              <a:rPr sz="1400" spc="-1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)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rial"/>
                <a:cs typeface="Arial"/>
              </a:rPr>
              <a:t>&amp;&amp;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rial"/>
                <a:cs typeface="Arial"/>
              </a:rPr>
              <a:t>(c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spc="-5" dirty="0">
                <a:latin typeface="Arial"/>
                <a:cs typeface="Arial"/>
              </a:rPr>
              <a:t>rr</a:t>
            </a:r>
            <a:r>
              <a:rPr sz="1400" spc="-20" dirty="0">
                <a:latin typeface="Arial"/>
                <a:cs typeface="Arial"/>
              </a:rPr>
              <a:t>u</a:t>
            </a:r>
            <a:r>
              <a:rPr sz="1400" spc="-15" dirty="0">
                <a:latin typeface="Arial"/>
                <a:cs typeface="Arial"/>
              </a:rPr>
              <a:t>pt(</a:t>
            </a:r>
            <a:r>
              <a:rPr sz="1400" spc="-10" dirty="0">
                <a:latin typeface="Arial"/>
                <a:cs typeface="Arial"/>
              </a:rPr>
              <a:t>rcvpkt)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729607" y="2973446"/>
            <a:ext cx="1938655" cy="0"/>
          </a:xfrm>
          <a:custGeom>
            <a:avLst/>
            <a:gdLst/>
            <a:ahLst/>
            <a:cxnLst/>
            <a:rect l="l" t="t" r="r" b="b"/>
            <a:pathLst>
              <a:path w="1938654">
                <a:moveTo>
                  <a:pt x="0" y="0"/>
                </a:moveTo>
                <a:lnTo>
                  <a:pt x="1938284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803405" y="2973446"/>
            <a:ext cx="1938655" cy="0"/>
          </a:xfrm>
          <a:custGeom>
            <a:avLst/>
            <a:gdLst/>
            <a:ahLst/>
            <a:cxnLst/>
            <a:rect l="l" t="t" r="r" b="b"/>
            <a:pathLst>
              <a:path w="1938655">
                <a:moveTo>
                  <a:pt x="0" y="0"/>
                </a:moveTo>
                <a:lnTo>
                  <a:pt x="1938396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789108" y="3713623"/>
            <a:ext cx="2752090" cy="11669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85"/>
            <a:r>
              <a:rPr sz="1400" spc="-10" dirty="0">
                <a:latin typeface="Arial"/>
                <a:cs typeface="Arial"/>
              </a:rPr>
              <a:t>rdt_rcv(rcvpk</a:t>
            </a:r>
            <a:r>
              <a:rPr sz="1400" spc="-1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)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rial"/>
                <a:cs typeface="Arial"/>
              </a:rPr>
              <a:t>&amp;&amp;</a:t>
            </a:r>
            <a:endParaRPr sz="1400">
              <a:latin typeface="Arial"/>
              <a:cs typeface="Arial"/>
            </a:endParaRPr>
          </a:p>
          <a:p>
            <a:pPr marL="167640"/>
            <a:r>
              <a:rPr sz="1400" spc="-15" dirty="0">
                <a:latin typeface="Arial"/>
                <a:cs typeface="Arial"/>
              </a:rPr>
              <a:t>n</a:t>
            </a:r>
            <a:r>
              <a:rPr sz="1400" spc="-10" dirty="0">
                <a:latin typeface="Arial"/>
                <a:cs typeface="Arial"/>
              </a:rPr>
              <a:t>ot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rial"/>
                <a:cs typeface="Arial"/>
              </a:rPr>
              <a:t>corr</a:t>
            </a:r>
            <a:r>
              <a:rPr sz="1400" spc="-15" dirty="0">
                <a:latin typeface="Arial"/>
                <a:cs typeface="Arial"/>
              </a:rPr>
              <a:t>upt</a:t>
            </a:r>
            <a:r>
              <a:rPr sz="1400" spc="-5" dirty="0">
                <a:latin typeface="Arial"/>
                <a:cs typeface="Arial"/>
              </a:rPr>
              <a:t>(</a:t>
            </a:r>
            <a:r>
              <a:rPr sz="1400" spc="-15" dirty="0">
                <a:latin typeface="Arial"/>
                <a:cs typeface="Arial"/>
              </a:rPr>
              <a:t>r</a:t>
            </a:r>
            <a:r>
              <a:rPr sz="1400" spc="-10" dirty="0">
                <a:latin typeface="Arial"/>
                <a:cs typeface="Arial"/>
              </a:rPr>
              <a:t>cv</a:t>
            </a:r>
            <a:r>
              <a:rPr sz="1400" spc="-15" dirty="0">
                <a:latin typeface="Arial"/>
                <a:cs typeface="Arial"/>
              </a:rPr>
              <a:t>pkt</a:t>
            </a:r>
            <a:r>
              <a:rPr sz="1400" spc="-5" dirty="0">
                <a:latin typeface="Arial"/>
                <a:cs typeface="Arial"/>
              </a:rPr>
              <a:t>)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rial"/>
                <a:cs typeface="Arial"/>
              </a:rPr>
              <a:t>&amp;&amp;</a:t>
            </a:r>
            <a:endParaRPr sz="1400">
              <a:latin typeface="Arial"/>
              <a:cs typeface="Arial"/>
            </a:endParaRPr>
          </a:p>
          <a:p>
            <a:pPr marL="51435" indent="-39370">
              <a:tabLst>
                <a:tab pos="1996439" algn="l"/>
              </a:tabLst>
            </a:pPr>
            <a:r>
              <a:rPr sz="1400" u="heavy" spc="-5" dirty="0">
                <a:latin typeface="Arial"/>
                <a:cs typeface="Arial"/>
              </a:rPr>
              <a:t> </a:t>
            </a:r>
            <a:r>
              <a:rPr sz="1400" u="heavy" spc="-5" dirty="0">
                <a:latin typeface="Times New Roman"/>
                <a:cs typeface="Times New Roman"/>
              </a:rPr>
              <a:t> </a:t>
            </a:r>
            <a:r>
              <a:rPr sz="1400" u="heavy" spc="130" dirty="0">
                <a:latin typeface="Times New Roman"/>
                <a:cs typeface="Times New Roman"/>
              </a:rPr>
              <a:t> </a:t>
            </a:r>
            <a:r>
              <a:rPr sz="1400" u="heavy" spc="-5" dirty="0">
                <a:latin typeface="Arial"/>
                <a:cs typeface="Arial"/>
              </a:rPr>
              <a:t>ha</a:t>
            </a:r>
            <a:r>
              <a:rPr sz="1400" u="heavy" dirty="0">
                <a:latin typeface="Arial"/>
                <a:cs typeface="Arial"/>
              </a:rPr>
              <a:t>s</a:t>
            </a:r>
            <a:r>
              <a:rPr sz="1400" u="heavy" spc="-5" dirty="0">
                <a:latin typeface="Arial"/>
                <a:cs typeface="Arial"/>
              </a:rPr>
              <a:t>_se</a:t>
            </a:r>
            <a:r>
              <a:rPr sz="1400" u="heavy" spc="-10" dirty="0">
                <a:latin typeface="Arial"/>
                <a:cs typeface="Arial"/>
              </a:rPr>
              <a:t>q</a:t>
            </a:r>
            <a:r>
              <a:rPr sz="1400" u="heavy" spc="-5" dirty="0">
                <a:latin typeface="Arial"/>
                <a:cs typeface="Arial"/>
              </a:rPr>
              <a:t>1(r</a:t>
            </a:r>
            <a:r>
              <a:rPr sz="1400" u="heavy" dirty="0">
                <a:latin typeface="Arial"/>
                <a:cs typeface="Arial"/>
              </a:rPr>
              <a:t>cvp</a:t>
            </a:r>
            <a:r>
              <a:rPr sz="1400" u="heavy" spc="-5" dirty="0">
                <a:latin typeface="Arial"/>
                <a:cs typeface="Arial"/>
              </a:rPr>
              <a:t>kt) </a:t>
            </a:r>
            <a:r>
              <a:rPr sz="1400" u="heavy" dirty="0">
                <a:latin typeface="Times New Roman"/>
                <a:cs typeface="Times New Roman"/>
              </a:rPr>
              <a:t>	</a:t>
            </a:r>
            <a:endParaRPr sz="1400">
              <a:latin typeface="Times New Roman"/>
              <a:cs typeface="Times New Roman"/>
            </a:endParaRPr>
          </a:p>
          <a:p>
            <a:pPr marL="51435" marR="5080">
              <a:spcBef>
                <a:spcPts val="710"/>
              </a:spcBef>
            </a:pPr>
            <a:r>
              <a:rPr sz="1400" spc="-10" dirty="0">
                <a:latin typeface="Arial"/>
                <a:cs typeface="Arial"/>
              </a:rPr>
              <a:t>sn</a:t>
            </a:r>
            <a:r>
              <a:rPr sz="1400" spc="-15" dirty="0">
                <a:latin typeface="Arial"/>
                <a:cs typeface="Arial"/>
              </a:rPr>
              <a:t>d</a:t>
            </a:r>
            <a:r>
              <a:rPr sz="1400" spc="-10" dirty="0">
                <a:latin typeface="Arial"/>
                <a:cs typeface="Arial"/>
              </a:rPr>
              <a:t>pkt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rial"/>
                <a:cs typeface="Arial"/>
              </a:rPr>
              <a:t>=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rial"/>
                <a:cs typeface="Arial"/>
              </a:rPr>
              <a:t>mak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_</a:t>
            </a:r>
            <a:r>
              <a:rPr sz="1400" spc="-15" dirty="0">
                <a:latin typeface="Arial"/>
                <a:cs typeface="Arial"/>
              </a:rPr>
              <a:t>pkt</a:t>
            </a:r>
            <a:r>
              <a:rPr sz="1400" spc="-5" dirty="0">
                <a:latin typeface="Arial"/>
                <a:cs typeface="Arial"/>
              </a:rPr>
              <a:t>(</a:t>
            </a:r>
            <a:r>
              <a:rPr sz="1400" spc="-20" dirty="0">
                <a:latin typeface="Arial"/>
                <a:cs typeface="Arial"/>
              </a:rPr>
              <a:t>A</a:t>
            </a:r>
            <a:r>
              <a:rPr sz="1400" spc="-15" dirty="0">
                <a:latin typeface="Arial"/>
                <a:cs typeface="Arial"/>
              </a:rPr>
              <a:t>CK</a:t>
            </a:r>
            <a:r>
              <a:rPr sz="1400" spc="-5" dirty="0">
                <a:latin typeface="Arial"/>
                <a:cs typeface="Arial"/>
              </a:rPr>
              <a:t>,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rial"/>
                <a:cs typeface="Arial"/>
              </a:rPr>
              <a:t>chks</a:t>
            </a:r>
            <a:r>
              <a:rPr sz="1400" spc="-15" dirty="0">
                <a:latin typeface="Arial"/>
                <a:cs typeface="Arial"/>
              </a:rPr>
              <a:t>um)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Arial"/>
                <a:cs typeface="Arial"/>
              </a:rPr>
              <a:t>u</a:t>
            </a:r>
            <a:r>
              <a:rPr sz="1400" spc="-10" dirty="0">
                <a:latin typeface="Arial"/>
                <a:cs typeface="Arial"/>
              </a:rPr>
              <a:t>dt_</a:t>
            </a:r>
            <a:r>
              <a:rPr sz="1400" spc="-5" dirty="0">
                <a:latin typeface="Arial"/>
                <a:cs typeface="Arial"/>
              </a:rPr>
              <a:t>s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n</a:t>
            </a:r>
            <a:r>
              <a:rPr sz="1400" spc="-15" dirty="0">
                <a:latin typeface="Arial"/>
                <a:cs typeface="Arial"/>
              </a:rPr>
              <a:t>d(</a:t>
            </a:r>
            <a:r>
              <a:rPr sz="1400" spc="-10" dirty="0">
                <a:latin typeface="Arial"/>
                <a:cs typeface="Arial"/>
              </a:rPr>
              <a:t>sndpkt)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743961" y="2660288"/>
            <a:ext cx="269684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spc="-10" dirty="0">
                <a:latin typeface="Arial"/>
                <a:cs typeface="Arial"/>
              </a:rPr>
              <a:t>rdt_rcv(rcvpk</a:t>
            </a:r>
            <a:r>
              <a:rPr sz="1400" spc="-1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)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rial"/>
                <a:cs typeface="Arial"/>
              </a:rPr>
              <a:t>&amp;&amp;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rial"/>
                <a:cs typeface="Arial"/>
              </a:rPr>
              <a:t>(c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spc="-5" dirty="0">
                <a:latin typeface="Arial"/>
                <a:cs typeface="Arial"/>
              </a:rPr>
              <a:t>rr</a:t>
            </a:r>
            <a:r>
              <a:rPr sz="1400" spc="-20" dirty="0">
                <a:latin typeface="Arial"/>
                <a:cs typeface="Arial"/>
              </a:rPr>
              <a:t>u</a:t>
            </a:r>
            <a:r>
              <a:rPr sz="1400" spc="-15" dirty="0">
                <a:latin typeface="Arial"/>
                <a:cs typeface="Arial"/>
              </a:rPr>
              <a:t>pt(</a:t>
            </a:r>
            <a:r>
              <a:rPr sz="1400" spc="-10" dirty="0">
                <a:latin typeface="Arial"/>
                <a:cs typeface="Arial"/>
              </a:rPr>
              <a:t>rcvpkt)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804417" y="3002427"/>
            <a:ext cx="271335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/>
            <a:r>
              <a:rPr sz="1400" spc="-10" dirty="0">
                <a:latin typeface="Arial"/>
                <a:cs typeface="Arial"/>
              </a:rPr>
              <a:t>sn</a:t>
            </a:r>
            <a:r>
              <a:rPr sz="1400" spc="-15" dirty="0">
                <a:latin typeface="Arial"/>
                <a:cs typeface="Arial"/>
              </a:rPr>
              <a:t>d</a:t>
            </a:r>
            <a:r>
              <a:rPr sz="1400" spc="-10" dirty="0">
                <a:latin typeface="Arial"/>
                <a:cs typeface="Arial"/>
              </a:rPr>
              <a:t>pkt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rial"/>
                <a:cs typeface="Arial"/>
              </a:rPr>
              <a:t>=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rial"/>
                <a:cs typeface="Arial"/>
              </a:rPr>
              <a:t>mak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_</a:t>
            </a:r>
            <a:r>
              <a:rPr sz="1400" spc="-15" dirty="0">
                <a:latin typeface="Arial"/>
                <a:cs typeface="Arial"/>
              </a:rPr>
              <a:t>pkt</a:t>
            </a:r>
            <a:r>
              <a:rPr sz="1400" spc="-5" dirty="0">
                <a:latin typeface="Arial"/>
                <a:cs typeface="Arial"/>
              </a:rPr>
              <a:t>(</a:t>
            </a:r>
            <a:r>
              <a:rPr sz="1400" spc="-20" dirty="0">
                <a:latin typeface="Arial"/>
                <a:cs typeface="Arial"/>
              </a:rPr>
              <a:t>N</a:t>
            </a:r>
            <a:r>
              <a:rPr sz="1400" spc="-10" dirty="0">
                <a:latin typeface="Arial"/>
                <a:cs typeface="Arial"/>
              </a:rPr>
              <a:t>A</a:t>
            </a:r>
            <a:r>
              <a:rPr sz="1400" spc="-20" dirty="0">
                <a:latin typeface="Arial"/>
                <a:cs typeface="Arial"/>
              </a:rPr>
              <a:t>K</a:t>
            </a:r>
            <a:r>
              <a:rPr sz="1400" spc="-5" dirty="0">
                <a:latin typeface="Arial"/>
                <a:cs typeface="Arial"/>
              </a:rPr>
              <a:t>,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spc="-15" dirty="0">
                <a:latin typeface="Arial"/>
                <a:cs typeface="Arial"/>
              </a:rPr>
              <a:t>h</a:t>
            </a:r>
            <a:r>
              <a:rPr sz="1400" spc="-10" dirty="0">
                <a:latin typeface="Arial"/>
                <a:cs typeface="Arial"/>
              </a:rPr>
              <a:t>ksum)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Arial"/>
                <a:cs typeface="Arial"/>
              </a:rPr>
              <a:t>u</a:t>
            </a:r>
            <a:r>
              <a:rPr sz="1400" spc="-10" dirty="0">
                <a:latin typeface="Arial"/>
                <a:cs typeface="Arial"/>
              </a:rPr>
              <a:t>dt_</a:t>
            </a:r>
            <a:r>
              <a:rPr sz="1400" spc="-5" dirty="0">
                <a:latin typeface="Arial"/>
                <a:cs typeface="Arial"/>
              </a:rPr>
              <a:t>s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n</a:t>
            </a:r>
            <a:r>
              <a:rPr sz="1400" spc="-15" dirty="0">
                <a:latin typeface="Arial"/>
                <a:cs typeface="Arial"/>
              </a:rPr>
              <a:t>d(</a:t>
            </a:r>
            <a:r>
              <a:rPr sz="1400" spc="-10" dirty="0">
                <a:latin typeface="Arial"/>
                <a:cs typeface="Arial"/>
              </a:rPr>
              <a:t>sndpkt)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029455" y="3836921"/>
            <a:ext cx="538480" cy="418465"/>
          </a:xfrm>
          <a:custGeom>
            <a:avLst/>
            <a:gdLst/>
            <a:ahLst/>
            <a:cxnLst/>
            <a:rect l="l" t="t" r="r" b="b"/>
            <a:pathLst>
              <a:path w="538480" h="418464">
                <a:moveTo>
                  <a:pt x="374654" y="21598"/>
                </a:moveTo>
                <a:lnTo>
                  <a:pt x="319028" y="22991"/>
                </a:lnTo>
                <a:lnTo>
                  <a:pt x="267842" y="28837"/>
                </a:lnTo>
                <a:lnTo>
                  <a:pt x="221360" y="38861"/>
                </a:lnTo>
                <a:lnTo>
                  <a:pt x="179201" y="52709"/>
                </a:lnTo>
                <a:lnTo>
                  <a:pt x="141482" y="69854"/>
                </a:lnTo>
                <a:lnTo>
                  <a:pt x="108335" y="89797"/>
                </a:lnTo>
                <a:lnTo>
                  <a:pt x="67055" y="124087"/>
                </a:lnTo>
                <a:lnTo>
                  <a:pt x="35682" y="162187"/>
                </a:lnTo>
                <a:lnTo>
                  <a:pt x="13965" y="202823"/>
                </a:lnTo>
                <a:lnTo>
                  <a:pt x="2417" y="244102"/>
                </a:lnTo>
                <a:lnTo>
                  <a:pt x="0" y="271271"/>
                </a:lnTo>
                <a:lnTo>
                  <a:pt x="512" y="284738"/>
                </a:lnTo>
                <a:lnTo>
                  <a:pt x="8381" y="322969"/>
                </a:lnTo>
                <a:lnTo>
                  <a:pt x="26039" y="356996"/>
                </a:lnTo>
                <a:lnTo>
                  <a:pt x="53339" y="385190"/>
                </a:lnTo>
                <a:lnTo>
                  <a:pt x="89666" y="405515"/>
                </a:lnTo>
                <a:lnTo>
                  <a:pt x="134492" y="416564"/>
                </a:lnTo>
                <a:lnTo>
                  <a:pt x="169163" y="418219"/>
                </a:lnTo>
                <a:lnTo>
                  <a:pt x="187583" y="416945"/>
                </a:lnTo>
                <a:lnTo>
                  <a:pt x="227325" y="410717"/>
                </a:lnTo>
                <a:lnTo>
                  <a:pt x="269769" y="399169"/>
                </a:lnTo>
                <a:lnTo>
                  <a:pt x="167889" y="399169"/>
                </a:lnTo>
                <a:lnTo>
                  <a:pt x="151506" y="398906"/>
                </a:lnTo>
                <a:lnTo>
                  <a:pt x="108335" y="391799"/>
                </a:lnTo>
                <a:lnTo>
                  <a:pt x="64257" y="369451"/>
                </a:lnTo>
                <a:lnTo>
                  <a:pt x="35051" y="335923"/>
                </a:lnTo>
                <a:lnTo>
                  <a:pt x="20705" y="294013"/>
                </a:lnTo>
                <a:lnTo>
                  <a:pt x="19060" y="271271"/>
                </a:lnTo>
                <a:lnTo>
                  <a:pt x="19061" y="270509"/>
                </a:lnTo>
                <a:lnTo>
                  <a:pt x="27300" y="221741"/>
                </a:lnTo>
                <a:lnTo>
                  <a:pt x="44195" y="184535"/>
                </a:lnTo>
                <a:lnTo>
                  <a:pt x="70103" y="148589"/>
                </a:lnTo>
                <a:lnTo>
                  <a:pt x="105668" y="115324"/>
                </a:lnTo>
                <a:lnTo>
                  <a:pt x="150875" y="86486"/>
                </a:lnTo>
                <a:lnTo>
                  <a:pt x="186558" y="70235"/>
                </a:lnTo>
                <a:lnTo>
                  <a:pt x="226694" y="57149"/>
                </a:lnTo>
                <a:lnTo>
                  <a:pt x="271403" y="47506"/>
                </a:lnTo>
                <a:lnTo>
                  <a:pt x="320670" y="41909"/>
                </a:lnTo>
                <a:lnTo>
                  <a:pt x="347090" y="40648"/>
                </a:lnTo>
                <a:lnTo>
                  <a:pt x="456661" y="40648"/>
                </a:lnTo>
                <a:lnTo>
                  <a:pt x="458737" y="28620"/>
                </a:lnTo>
                <a:lnTo>
                  <a:pt x="435101" y="25277"/>
                </a:lnTo>
                <a:lnTo>
                  <a:pt x="404240" y="22741"/>
                </a:lnTo>
                <a:lnTo>
                  <a:pt x="374654" y="21598"/>
                </a:lnTo>
                <a:close/>
              </a:path>
              <a:path w="538480" h="418464">
                <a:moveTo>
                  <a:pt x="526541" y="224290"/>
                </a:moveTo>
                <a:lnTo>
                  <a:pt x="496061" y="248543"/>
                </a:lnTo>
                <a:lnTo>
                  <a:pt x="438281" y="290584"/>
                </a:lnTo>
                <a:lnTo>
                  <a:pt x="384047" y="325124"/>
                </a:lnTo>
                <a:lnTo>
                  <a:pt x="333374" y="352424"/>
                </a:lnTo>
                <a:lnTo>
                  <a:pt x="286380" y="372998"/>
                </a:lnTo>
                <a:lnTo>
                  <a:pt x="243077" y="387358"/>
                </a:lnTo>
                <a:lnTo>
                  <a:pt x="203453" y="395858"/>
                </a:lnTo>
                <a:lnTo>
                  <a:pt x="167889" y="399169"/>
                </a:lnTo>
                <a:lnTo>
                  <a:pt x="269769" y="399169"/>
                </a:lnTo>
                <a:lnTo>
                  <a:pt x="317372" y="380750"/>
                </a:lnTo>
                <a:lnTo>
                  <a:pt x="367533" y="356234"/>
                </a:lnTo>
                <a:lnTo>
                  <a:pt x="421254" y="324743"/>
                </a:lnTo>
                <a:lnTo>
                  <a:pt x="478154" y="285749"/>
                </a:lnTo>
                <a:lnTo>
                  <a:pt x="538352" y="239149"/>
                </a:lnTo>
                <a:lnTo>
                  <a:pt x="526541" y="224290"/>
                </a:lnTo>
                <a:close/>
              </a:path>
              <a:path w="538480" h="418464">
                <a:moveTo>
                  <a:pt x="455501" y="47371"/>
                </a:moveTo>
                <a:lnTo>
                  <a:pt x="450722" y="75056"/>
                </a:lnTo>
                <a:lnTo>
                  <a:pt x="532256" y="50554"/>
                </a:lnTo>
                <a:lnTo>
                  <a:pt x="530350" y="49148"/>
                </a:lnTo>
                <a:lnTo>
                  <a:pt x="468380" y="49148"/>
                </a:lnTo>
                <a:lnTo>
                  <a:pt x="455501" y="47371"/>
                </a:lnTo>
                <a:close/>
              </a:path>
              <a:path w="538480" h="418464">
                <a:moveTo>
                  <a:pt x="458737" y="28620"/>
                </a:moveTo>
                <a:lnTo>
                  <a:pt x="455501" y="47371"/>
                </a:lnTo>
                <a:lnTo>
                  <a:pt x="468380" y="49148"/>
                </a:lnTo>
                <a:lnTo>
                  <a:pt x="471047" y="30361"/>
                </a:lnTo>
                <a:lnTo>
                  <a:pt x="458737" y="28620"/>
                </a:lnTo>
                <a:close/>
              </a:path>
              <a:path w="538480" h="418464">
                <a:moveTo>
                  <a:pt x="463676" y="0"/>
                </a:moveTo>
                <a:lnTo>
                  <a:pt x="458737" y="28620"/>
                </a:lnTo>
                <a:lnTo>
                  <a:pt x="471047" y="30361"/>
                </a:lnTo>
                <a:lnTo>
                  <a:pt x="468380" y="49148"/>
                </a:lnTo>
                <a:lnTo>
                  <a:pt x="530350" y="49148"/>
                </a:lnTo>
                <a:lnTo>
                  <a:pt x="463676" y="0"/>
                </a:lnTo>
                <a:close/>
              </a:path>
              <a:path w="538480" h="418464">
                <a:moveTo>
                  <a:pt x="456661" y="40648"/>
                </a:moveTo>
                <a:lnTo>
                  <a:pt x="374772" y="40648"/>
                </a:lnTo>
                <a:lnTo>
                  <a:pt x="403478" y="41791"/>
                </a:lnTo>
                <a:lnTo>
                  <a:pt x="433446" y="44327"/>
                </a:lnTo>
                <a:lnTo>
                  <a:pt x="455501" y="47371"/>
                </a:lnTo>
                <a:lnTo>
                  <a:pt x="456661" y="406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993129" y="3285104"/>
            <a:ext cx="585470" cy="391160"/>
          </a:xfrm>
          <a:custGeom>
            <a:avLst/>
            <a:gdLst/>
            <a:ahLst/>
            <a:cxnLst/>
            <a:rect l="l" t="t" r="r" b="b"/>
            <a:pathLst>
              <a:path w="585469" h="391160">
                <a:moveTo>
                  <a:pt x="215645" y="0"/>
                </a:moveTo>
                <a:lnTo>
                  <a:pt x="163580" y="3291"/>
                </a:lnTo>
                <a:lnTo>
                  <a:pt x="117098" y="15361"/>
                </a:lnTo>
                <a:lnTo>
                  <a:pt x="76843" y="35173"/>
                </a:lnTo>
                <a:lnTo>
                  <a:pt x="43946" y="61600"/>
                </a:lnTo>
                <a:lnTo>
                  <a:pt x="19562" y="93085"/>
                </a:lnTo>
                <a:lnTo>
                  <a:pt x="4453" y="128777"/>
                </a:lnTo>
                <a:lnTo>
                  <a:pt x="0" y="166999"/>
                </a:lnTo>
                <a:lnTo>
                  <a:pt x="893" y="179953"/>
                </a:lnTo>
                <a:lnTo>
                  <a:pt x="11942" y="219212"/>
                </a:lnTo>
                <a:lnTo>
                  <a:pt x="35183" y="257037"/>
                </a:lnTo>
                <a:lnTo>
                  <a:pt x="71246" y="292364"/>
                </a:lnTo>
                <a:lnTo>
                  <a:pt x="102869" y="313943"/>
                </a:lnTo>
                <a:lnTo>
                  <a:pt x="140588" y="333512"/>
                </a:lnTo>
                <a:lnTo>
                  <a:pt x="184666" y="350763"/>
                </a:lnTo>
                <a:lnTo>
                  <a:pt x="235589" y="365241"/>
                </a:lnTo>
                <a:lnTo>
                  <a:pt x="293369" y="376946"/>
                </a:lnTo>
                <a:lnTo>
                  <a:pt x="358402" y="385206"/>
                </a:lnTo>
                <a:lnTo>
                  <a:pt x="430910" y="389778"/>
                </a:lnTo>
                <a:lnTo>
                  <a:pt x="469772" y="390540"/>
                </a:lnTo>
                <a:lnTo>
                  <a:pt x="470153" y="371490"/>
                </a:lnTo>
                <a:lnTo>
                  <a:pt x="431291" y="370728"/>
                </a:lnTo>
                <a:lnTo>
                  <a:pt x="394597" y="368929"/>
                </a:lnTo>
                <a:lnTo>
                  <a:pt x="327029" y="362590"/>
                </a:lnTo>
                <a:lnTo>
                  <a:pt x="267080" y="352684"/>
                </a:lnTo>
                <a:lnTo>
                  <a:pt x="214121" y="339973"/>
                </a:lnTo>
                <a:lnTo>
                  <a:pt x="168283" y="324490"/>
                </a:lnTo>
                <a:lnTo>
                  <a:pt x="129158" y="306842"/>
                </a:lnTo>
                <a:lnTo>
                  <a:pt x="82558" y="277002"/>
                </a:lnTo>
                <a:lnTo>
                  <a:pt x="49529" y="244480"/>
                </a:lnTo>
                <a:lnTo>
                  <a:pt x="28955" y="210708"/>
                </a:lnTo>
                <a:lnTo>
                  <a:pt x="18931" y="165597"/>
                </a:lnTo>
                <a:lnTo>
                  <a:pt x="19312" y="154564"/>
                </a:lnTo>
                <a:lnTo>
                  <a:pt x="30992" y="112135"/>
                </a:lnTo>
                <a:lnTo>
                  <a:pt x="58043" y="74432"/>
                </a:lnTo>
                <a:lnTo>
                  <a:pt x="99059" y="44195"/>
                </a:lnTo>
                <a:lnTo>
                  <a:pt x="137803" y="28437"/>
                </a:lnTo>
                <a:lnTo>
                  <a:pt x="182761" y="20055"/>
                </a:lnTo>
                <a:lnTo>
                  <a:pt x="198881" y="19049"/>
                </a:lnTo>
                <a:lnTo>
                  <a:pt x="314969" y="19049"/>
                </a:lnTo>
                <a:lnTo>
                  <a:pt x="312170" y="18044"/>
                </a:lnTo>
                <a:lnTo>
                  <a:pt x="292108" y="11826"/>
                </a:lnTo>
                <a:lnTo>
                  <a:pt x="272296" y="7101"/>
                </a:lnTo>
                <a:lnTo>
                  <a:pt x="253115" y="3566"/>
                </a:lnTo>
                <a:lnTo>
                  <a:pt x="234065" y="1280"/>
                </a:lnTo>
                <a:lnTo>
                  <a:pt x="215645" y="0"/>
                </a:lnTo>
                <a:close/>
              </a:path>
              <a:path w="585469" h="391160">
                <a:moveTo>
                  <a:pt x="527996" y="190427"/>
                </a:moveTo>
                <a:lnTo>
                  <a:pt x="506480" y="208787"/>
                </a:lnTo>
                <a:lnTo>
                  <a:pt x="584966" y="241950"/>
                </a:lnTo>
                <a:lnTo>
                  <a:pt x="574605" y="200040"/>
                </a:lnTo>
                <a:lnTo>
                  <a:pt x="536710" y="200040"/>
                </a:lnTo>
                <a:lnTo>
                  <a:pt x="527996" y="190427"/>
                </a:lnTo>
                <a:close/>
              </a:path>
              <a:path w="585469" h="391160">
                <a:moveTo>
                  <a:pt x="542443" y="178099"/>
                </a:moveTo>
                <a:lnTo>
                  <a:pt x="527996" y="190427"/>
                </a:lnTo>
                <a:lnTo>
                  <a:pt x="536710" y="200040"/>
                </a:lnTo>
                <a:lnTo>
                  <a:pt x="550807" y="187330"/>
                </a:lnTo>
                <a:lnTo>
                  <a:pt x="542443" y="178099"/>
                </a:lnTo>
                <a:close/>
              </a:path>
              <a:path w="585469" h="391160">
                <a:moveTo>
                  <a:pt x="564523" y="159257"/>
                </a:moveTo>
                <a:lnTo>
                  <a:pt x="542443" y="178099"/>
                </a:lnTo>
                <a:lnTo>
                  <a:pt x="550807" y="187330"/>
                </a:lnTo>
                <a:lnTo>
                  <a:pt x="536710" y="200040"/>
                </a:lnTo>
                <a:lnTo>
                  <a:pt x="574605" y="200040"/>
                </a:lnTo>
                <a:lnTo>
                  <a:pt x="564523" y="159257"/>
                </a:lnTo>
                <a:close/>
              </a:path>
              <a:path w="585469" h="391160">
                <a:moveTo>
                  <a:pt x="314969" y="19049"/>
                </a:moveTo>
                <a:lnTo>
                  <a:pt x="215645" y="19049"/>
                </a:lnTo>
                <a:lnTo>
                  <a:pt x="232922" y="20208"/>
                </a:lnTo>
                <a:lnTo>
                  <a:pt x="250697" y="22494"/>
                </a:lnTo>
                <a:lnTo>
                  <a:pt x="306586" y="36210"/>
                </a:lnTo>
                <a:lnTo>
                  <a:pt x="345829" y="51815"/>
                </a:lnTo>
                <a:lnTo>
                  <a:pt x="386465" y="73030"/>
                </a:lnTo>
                <a:lnTo>
                  <a:pt x="427994" y="100065"/>
                </a:lnTo>
                <a:lnTo>
                  <a:pt x="470153" y="133746"/>
                </a:lnTo>
                <a:lnTo>
                  <a:pt x="513088" y="173979"/>
                </a:lnTo>
                <a:lnTo>
                  <a:pt x="527996" y="190427"/>
                </a:lnTo>
                <a:lnTo>
                  <a:pt x="542443" y="178099"/>
                </a:lnTo>
                <a:lnTo>
                  <a:pt x="504325" y="138805"/>
                </a:lnTo>
                <a:lnTo>
                  <a:pt x="460510" y="100827"/>
                </a:lnTo>
                <a:lnTo>
                  <a:pt x="417076" y="69585"/>
                </a:lnTo>
                <a:lnTo>
                  <a:pt x="374404" y="44439"/>
                </a:lnTo>
                <a:lnTo>
                  <a:pt x="332612" y="25389"/>
                </a:lnTo>
                <a:lnTo>
                  <a:pt x="314969" y="19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08053AB-1840-4BB2-BC4A-89ABA53F8559}" type="datetime1">
              <a:rPr lang="en-US" smtClean="0"/>
              <a:t>8/1/2022</a:t>
            </a:fld>
            <a:endParaRPr lang="en-US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C85445-B2EB-477F-BE91-EE4EE8348091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641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rdt2.1: discussion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36140" y="1681989"/>
            <a:ext cx="3602990" cy="38805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u="heavy" spc="-5" dirty="0">
                <a:solidFill>
                  <a:srgbClr val="FF0000"/>
                </a:solidFill>
                <a:latin typeface="Comic Sans MS"/>
                <a:cs typeface="Comic Sans MS"/>
              </a:rPr>
              <a:t>Sender:</a:t>
            </a:r>
            <a:endParaRPr sz="2400" dirty="0">
              <a:latin typeface="Comic Sans MS"/>
              <a:cs typeface="Comic Sans MS"/>
            </a:endParaRPr>
          </a:p>
          <a:p>
            <a:pPr marL="355600" indent="-342900">
              <a:spcBef>
                <a:spcPts val="575"/>
              </a:spcBef>
              <a:buClr>
                <a:srgbClr val="000098"/>
              </a:buClr>
              <a:buSzPct val="75000"/>
              <a:buFont typeface="Wingdings"/>
              <a:buChar char=""/>
              <a:tabLst>
                <a:tab pos="355600" algn="l"/>
              </a:tabLst>
            </a:pPr>
            <a:r>
              <a:rPr sz="2400" spc="-15" dirty="0">
                <a:latin typeface="Comic Sans MS"/>
                <a:cs typeface="Comic Sans MS"/>
              </a:rPr>
              <a:t>seq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omic Sans MS"/>
                <a:cs typeface="Comic Sans MS"/>
              </a:rPr>
              <a:t>#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mic Sans MS"/>
                <a:cs typeface="Comic Sans MS"/>
              </a:rPr>
              <a:t>added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t</a:t>
            </a:r>
            <a:r>
              <a:rPr sz="2400" dirty="0">
                <a:latin typeface="Comic Sans MS"/>
                <a:cs typeface="Comic Sans MS"/>
              </a:rPr>
              <a:t>o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mic Sans MS"/>
                <a:cs typeface="Comic Sans MS"/>
              </a:rPr>
              <a:t>pkt</a:t>
            </a:r>
            <a:endParaRPr sz="2400" dirty="0">
              <a:latin typeface="Comic Sans MS"/>
              <a:cs typeface="Comic Sans MS"/>
            </a:endParaRPr>
          </a:p>
          <a:p>
            <a:pPr marL="355600" indent="-342900">
              <a:spcBef>
                <a:spcPts val="575"/>
              </a:spcBef>
              <a:buClr>
                <a:srgbClr val="000098"/>
              </a:buClr>
              <a:buSzPct val="75000"/>
              <a:buFont typeface="Wingdings"/>
              <a:buChar char=""/>
              <a:tabLst>
                <a:tab pos="355600" algn="l"/>
              </a:tabLst>
            </a:pPr>
            <a:r>
              <a:rPr sz="2400" dirty="0">
                <a:latin typeface="Comic Sans MS"/>
                <a:cs typeface="Comic Sans MS"/>
              </a:rPr>
              <a:t>two</a:t>
            </a:r>
            <a:r>
              <a:rPr sz="2400" spc="-1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seq.</a:t>
            </a:r>
            <a:r>
              <a:rPr sz="2400" spc="-1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#’s (0,1)</a:t>
            </a:r>
            <a:r>
              <a:rPr sz="2400" spc="-2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will</a:t>
            </a:r>
          </a:p>
          <a:p>
            <a:pPr marL="355600">
              <a:tabLst>
                <a:tab pos="1638935" algn="l"/>
              </a:tabLst>
            </a:pPr>
            <a:r>
              <a:rPr sz="2400" dirty="0">
                <a:latin typeface="Comic Sans MS"/>
                <a:cs typeface="Comic Sans MS"/>
              </a:rPr>
              <a:t>suffice.</a:t>
            </a:r>
          </a:p>
          <a:p>
            <a:pPr marL="355600" marR="5080" indent="-342900">
              <a:spcBef>
                <a:spcPts val="575"/>
              </a:spcBef>
              <a:buClr>
                <a:srgbClr val="000098"/>
              </a:buClr>
              <a:buSzPct val="75000"/>
              <a:buFont typeface="Wingdings"/>
              <a:buChar char=""/>
              <a:tabLst>
                <a:tab pos="355600" algn="l"/>
              </a:tabLst>
            </a:pPr>
            <a:r>
              <a:rPr sz="2400" spc="-15" dirty="0">
                <a:latin typeface="Comic Sans MS"/>
                <a:cs typeface="Comic Sans MS"/>
              </a:rPr>
              <a:t>must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mic Sans MS"/>
                <a:cs typeface="Comic Sans MS"/>
              </a:rPr>
              <a:t>che</a:t>
            </a:r>
            <a:r>
              <a:rPr sz="2400" spc="-25" dirty="0">
                <a:latin typeface="Comic Sans MS"/>
                <a:cs typeface="Comic Sans MS"/>
              </a:rPr>
              <a:t>c</a:t>
            </a:r>
            <a:r>
              <a:rPr sz="2400" dirty="0">
                <a:latin typeface="Comic Sans MS"/>
                <a:cs typeface="Comic Sans MS"/>
              </a:rPr>
              <a:t>k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i</a:t>
            </a:r>
            <a:r>
              <a:rPr sz="2400" dirty="0">
                <a:latin typeface="Comic Sans MS"/>
                <a:cs typeface="Comic Sans MS"/>
              </a:rPr>
              <a:t>f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received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omic Sans MS"/>
                <a:cs typeface="Comic Sans MS"/>
              </a:rPr>
              <a:t>ACK/NA</a:t>
            </a:r>
            <a:r>
              <a:rPr sz="2400" spc="-15" dirty="0">
                <a:latin typeface="Comic Sans MS"/>
                <a:cs typeface="Comic Sans MS"/>
              </a:rPr>
              <a:t>K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mic Sans MS"/>
                <a:cs typeface="Comic Sans MS"/>
              </a:rPr>
              <a:t>corrup</a:t>
            </a:r>
            <a:r>
              <a:rPr sz="2400" spc="-20" dirty="0">
                <a:latin typeface="Comic Sans MS"/>
                <a:cs typeface="Comic Sans MS"/>
              </a:rPr>
              <a:t>t</a:t>
            </a:r>
            <a:r>
              <a:rPr sz="2400" dirty="0">
                <a:latin typeface="Comic Sans MS"/>
                <a:cs typeface="Comic Sans MS"/>
              </a:rPr>
              <a:t>ed</a:t>
            </a:r>
          </a:p>
          <a:p>
            <a:pPr marL="355600" indent="-342900">
              <a:spcBef>
                <a:spcPts val="575"/>
              </a:spcBef>
              <a:buClr>
                <a:srgbClr val="000098"/>
              </a:buClr>
              <a:buSzPct val="75000"/>
              <a:buFont typeface="Wingdings"/>
              <a:buChar char=""/>
              <a:tabLst>
                <a:tab pos="355600" algn="l"/>
              </a:tabLst>
            </a:pPr>
            <a:r>
              <a:rPr sz="2400" spc="-5" dirty="0">
                <a:latin typeface="Comic Sans MS"/>
                <a:cs typeface="Comic Sans MS"/>
              </a:rPr>
              <a:t>twi</a:t>
            </a:r>
            <a:r>
              <a:rPr sz="2400" spc="-10" dirty="0">
                <a:latin typeface="Comic Sans MS"/>
                <a:cs typeface="Comic Sans MS"/>
              </a:rPr>
              <a:t>c</a:t>
            </a:r>
            <a:r>
              <a:rPr sz="2400" dirty="0">
                <a:latin typeface="Comic Sans MS"/>
                <a:cs typeface="Comic Sans MS"/>
              </a:rPr>
              <a:t>e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mic Sans MS"/>
                <a:cs typeface="Comic Sans MS"/>
              </a:rPr>
              <a:t>as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mic Sans MS"/>
                <a:cs typeface="Comic Sans MS"/>
              </a:rPr>
              <a:t>many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mic Sans MS"/>
                <a:cs typeface="Comic Sans MS"/>
              </a:rPr>
              <a:t>stat</a:t>
            </a:r>
            <a:r>
              <a:rPr sz="2400" spc="-15" dirty="0">
                <a:latin typeface="Comic Sans MS"/>
                <a:cs typeface="Comic Sans MS"/>
              </a:rPr>
              <a:t>e</a:t>
            </a:r>
            <a:r>
              <a:rPr sz="2400" dirty="0">
                <a:latin typeface="Comic Sans MS"/>
                <a:cs typeface="Comic Sans MS"/>
              </a:rPr>
              <a:t>s</a:t>
            </a:r>
          </a:p>
          <a:p>
            <a:pPr marL="755650" marR="78105" lvl="1" indent="-285750">
              <a:spcBef>
                <a:spcPts val="495"/>
              </a:spcBef>
              <a:buClr>
                <a:srgbClr val="000098"/>
              </a:buClr>
              <a:buFont typeface="Wingdings"/>
              <a:buChar char=""/>
              <a:tabLst>
                <a:tab pos="755650" algn="l"/>
              </a:tabLst>
            </a:pPr>
            <a:r>
              <a:rPr sz="2000" spc="-10" dirty="0">
                <a:latin typeface="Comic Sans MS"/>
                <a:cs typeface="Comic Sans MS"/>
              </a:rPr>
              <a:t>state</a:t>
            </a:r>
            <a:r>
              <a:rPr sz="2000" spc="-5" dirty="0">
                <a:latin typeface="Comic Sans MS"/>
                <a:cs typeface="Comic Sans MS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must</a:t>
            </a:r>
            <a:r>
              <a:rPr sz="2000" spc="-5" dirty="0">
                <a:latin typeface="Comic Sans MS"/>
                <a:cs typeface="Comic Sans MS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“remember” whet</a:t>
            </a:r>
            <a:r>
              <a:rPr sz="2000" spc="-25" dirty="0">
                <a:latin typeface="Comic Sans MS"/>
                <a:cs typeface="Comic Sans MS"/>
              </a:rPr>
              <a:t>h</a:t>
            </a:r>
            <a:r>
              <a:rPr sz="2000" spc="-15" dirty="0">
                <a:latin typeface="Comic Sans MS"/>
                <a:cs typeface="Comic Sans MS"/>
              </a:rPr>
              <a:t>er</a:t>
            </a:r>
            <a:r>
              <a:rPr sz="2000" dirty="0">
                <a:latin typeface="Comic Sans MS"/>
                <a:cs typeface="Comic Sans MS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“current”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pkt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has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0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or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1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seq.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omic Sans MS"/>
                <a:cs typeface="Comic Sans MS"/>
              </a:rPr>
              <a:t>#</a:t>
            </a:r>
            <a:endParaRPr sz="2000" dirty="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8797" y="1681988"/>
            <a:ext cx="134493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u="heavy" spc="-5" dirty="0">
                <a:solidFill>
                  <a:srgbClr val="FF0000"/>
                </a:solidFill>
                <a:latin typeface="Comic Sans MS"/>
                <a:cs typeface="Comic Sans MS"/>
              </a:rPr>
              <a:t>Receiver: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98797" y="2120900"/>
            <a:ext cx="3606800" cy="3282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8255" indent="-342900">
              <a:buClr>
                <a:srgbClr val="000098"/>
              </a:buClr>
              <a:buSzPct val="75000"/>
              <a:buFont typeface="Wingdings"/>
              <a:buChar char=""/>
              <a:tabLst>
                <a:tab pos="356235" algn="l"/>
              </a:tabLst>
            </a:pPr>
            <a:r>
              <a:rPr sz="2400" spc="-15" dirty="0">
                <a:latin typeface="Comic Sans MS"/>
                <a:cs typeface="Comic Sans MS"/>
              </a:rPr>
              <a:t>must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mic Sans MS"/>
                <a:cs typeface="Comic Sans MS"/>
              </a:rPr>
              <a:t>che</a:t>
            </a:r>
            <a:r>
              <a:rPr sz="2400" spc="-25" dirty="0">
                <a:latin typeface="Comic Sans MS"/>
                <a:cs typeface="Comic Sans MS"/>
              </a:rPr>
              <a:t>c</a:t>
            </a:r>
            <a:r>
              <a:rPr sz="2400" dirty="0">
                <a:latin typeface="Comic Sans MS"/>
                <a:cs typeface="Comic Sans MS"/>
              </a:rPr>
              <a:t>k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i</a:t>
            </a:r>
            <a:r>
              <a:rPr sz="2400" dirty="0">
                <a:latin typeface="Comic Sans MS"/>
                <a:cs typeface="Comic Sans MS"/>
              </a:rPr>
              <a:t>f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received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mic Sans MS"/>
                <a:cs typeface="Comic Sans MS"/>
              </a:rPr>
              <a:t>packet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i</a:t>
            </a:r>
            <a:r>
              <a:rPr sz="2400" dirty="0">
                <a:latin typeface="Comic Sans MS"/>
                <a:cs typeface="Comic Sans MS"/>
              </a:rPr>
              <a:t>s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omic Sans MS"/>
                <a:cs typeface="Comic Sans MS"/>
              </a:rPr>
              <a:t>duplicate</a:t>
            </a:r>
            <a:endParaRPr sz="2400">
              <a:latin typeface="Comic Sans MS"/>
              <a:cs typeface="Comic Sans MS"/>
            </a:endParaRPr>
          </a:p>
          <a:p>
            <a:pPr marL="755650" marR="5080" lvl="1" indent="-285750">
              <a:spcBef>
                <a:spcPts val="495"/>
              </a:spcBef>
              <a:buClr>
                <a:srgbClr val="000098"/>
              </a:buClr>
              <a:buFont typeface="Wingdings"/>
              <a:buChar char=""/>
              <a:tabLst>
                <a:tab pos="756285" algn="l"/>
              </a:tabLst>
            </a:pPr>
            <a:r>
              <a:rPr sz="2000" spc="-10" dirty="0">
                <a:latin typeface="Comic Sans MS"/>
                <a:cs typeface="Comic Sans MS"/>
              </a:rPr>
              <a:t>state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indicate</a:t>
            </a:r>
            <a:r>
              <a:rPr sz="2000" spc="-10" dirty="0">
                <a:latin typeface="Comic Sans MS"/>
                <a:cs typeface="Comic Sans MS"/>
              </a:rPr>
              <a:t>s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omic Sans MS"/>
                <a:cs typeface="Comic Sans MS"/>
              </a:rPr>
              <a:t>wheth</a:t>
            </a:r>
            <a:r>
              <a:rPr sz="2000" spc="-15" dirty="0">
                <a:latin typeface="Comic Sans MS"/>
                <a:cs typeface="Comic Sans MS"/>
              </a:rPr>
              <a:t>er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0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or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1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i</a:t>
            </a:r>
            <a:r>
              <a:rPr sz="2000" spc="-10" dirty="0">
                <a:latin typeface="Comic Sans MS"/>
                <a:cs typeface="Comic Sans MS"/>
              </a:rPr>
              <a:t>s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expect</a:t>
            </a:r>
            <a:r>
              <a:rPr sz="2000" spc="-25" dirty="0">
                <a:latin typeface="Comic Sans MS"/>
                <a:cs typeface="Comic Sans MS"/>
              </a:rPr>
              <a:t>e</a:t>
            </a:r>
            <a:r>
              <a:rPr sz="2000" spc="-15" dirty="0">
                <a:latin typeface="Comic Sans MS"/>
                <a:cs typeface="Comic Sans MS"/>
              </a:rPr>
              <a:t>d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pkt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seq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omic Sans MS"/>
                <a:cs typeface="Comic Sans MS"/>
              </a:rPr>
              <a:t>#</a:t>
            </a:r>
            <a:endParaRPr sz="2000">
              <a:latin typeface="Comic Sans MS"/>
              <a:cs typeface="Comic Sans MS"/>
            </a:endParaRPr>
          </a:p>
          <a:p>
            <a:pPr marL="355600" marR="17145" indent="-342900">
              <a:lnSpc>
                <a:spcPct val="99800"/>
              </a:lnSpc>
              <a:spcBef>
                <a:spcPts val="465"/>
              </a:spcBef>
              <a:buClr>
                <a:srgbClr val="000098"/>
              </a:buClr>
              <a:buSzPct val="75000"/>
              <a:buFont typeface="Wingdings"/>
              <a:buChar char=""/>
              <a:tabLst>
                <a:tab pos="356235" algn="l"/>
              </a:tabLst>
            </a:pPr>
            <a:r>
              <a:rPr sz="2400" spc="-5" dirty="0">
                <a:latin typeface="Comic Sans MS"/>
                <a:cs typeface="Comic Sans MS"/>
              </a:rPr>
              <a:t>note</a:t>
            </a:r>
            <a:r>
              <a:rPr sz="2400" dirty="0">
                <a:latin typeface="Comic Sans MS"/>
                <a:cs typeface="Comic Sans MS"/>
              </a:rPr>
              <a:t>: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receive</a:t>
            </a:r>
            <a:r>
              <a:rPr sz="2400" dirty="0">
                <a:latin typeface="Comic Sans MS"/>
                <a:cs typeface="Comic Sans MS"/>
              </a:rPr>
              <a:t>r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mic Sans MS"/>
                <a:cs typeface="Comic Sans MS"/>
              </a:rPr>
              <a:t>can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500" spc="-60" dirty="0">
                <a:latin typeface="Comic Sans MS"/>
                <a:cs typeface="Comic Sans MS"/>
              </a:rPr>
              <a:t>not</a:t>
            </a:r>
            <a:r>
              <a:rPr sz="25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kno</a:t>
            </a:r>
            <a:r>
              <a:rPr sz="2400" dirty="0">
                <a:latin typeface="Comic Sans MS"/>
                <a:cs typeface="Comic Sans MS"/>
              </a:rPr>
              <a:t>w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i</a:t>
            </a:r>
            <a:r>
              <a:rPr sz="2400" dirty="0">
                <a:latin typeface="Comic Sans MS"/>
                <a:cs typeface="Comic Sans MS"/>
              </a:rPr>
              <a:t>f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it</a:t>
            </a:r>
            <a:r>
              <a:rPr sz="2400" dirty="0">
                <a:latin typeface="Comic Sans MS"/>
                <a:cs typeface="Comic Sans MS"/>
              </a:rPr>
              <a:t>s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mic Sans MS"/>
                <a:cs typeface="Comic Sans MS"/>
              </a:rPr>
              <a:t>last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omic Sans MS"/>
                <a:cs typeface="Comic Sans MS"/>
              </a:rPr>
              <a:t>ACK/NA</a:t>
            </a:r>
            <a:r>
              <a:rPr sz="2400" spc="-15" dirty="0">
                <a:latin typeface="Comic Sans MS"/>
                <a:cs typeface="Comic Sans MS"/>
              </a:rPr>
              <a:t>K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receive</a:t>
            </a:r>
            <a:r>
              <a:rPr sz="2400" dirty="0">
                <a:latin typeface="Comic Sans MS"/>
                <a:cs typeface="Comic Sans MS"/>
              </a:rPr>
              <a:t>d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OK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mic Sans MS"/>
                <a:cs typeface="Comic Sans MS"/>
              </a:rPr>
              <a:t>at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mic Sans MS"/>
                <a:cs typeface="Comic Sans MS"/>
              </a:rPr>
              <a:t>sender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62C5F15-8458-40A0-AAB1-0F023A7303BB}" type="datetime1">
              <a:rPr lang="en-US" smtClean="0"/>
              <a:t>8/1/2022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1A2993-66D0-4D4C-A934-F1D0C5866DEA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256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347265" y="2598906"/>
          <a:ext cx="7893114" cy="21239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51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6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12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Rdt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Vers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ion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Scenario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8"/>
                    </a:solidFill>
                  </a:tcPr>
                </a:tc>
                <a:tc>
                  <a:txBody>
                    <a:bodyPr/>
                    <a:lstStyle/>
                    <a:p>
                      <a:pPr marL="77660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Features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Added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72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mic Sans MS"/>
                          <a:cs typeface="Comic Sans MS"/>
                        </a:rPr>
                        <a:t>1.0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mic Sans MS"/>
                          <a:cs typeface="Comic Sans MS"/>
                        </a:rPr>
                        <a:t>No</a:t>
                      </a:r>
                      <a:r>
                        <a:rPr sz="1800" spc="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omic Sans MS"/>
                          <a:cs typeface="Comic Sans MS"/>
                        </a:rPr>
                        <a:t>error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mic Sans MS"/>
                          <a:cs typeface="Comic Sans MS"/>
                        </a:rPr>
                        <a:t>Nothing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72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mic Sans MS"/>
                          <a:cs typeface="Comic Sans MS"/>
                        </a:rPr>
                        <a:t>2.0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mic Sans MS"/>
                          <a:cs typeface="Comic Sans MS"/>
                        </a:rPr>
                        <a:t>Data</a:t>
                      </a:r>
                      <a:r>
                        <a:rPr sz="1800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Comic Sans MS"/>
                          <a:cs typeface="Comic Sans MS"/>
                        </a:rPr>
                        <a:t>Bi</a:t>
                      </a:r>
                      <a:r>
                        <a:rPr sz="1800" dirty="0">
                          <a:latin typeface="Comic Sans MS"/>
                          <a:cs typeface="Comic Sans MS"/>
                        </a:rPr>
                        <a:t>t</a:t>
                      </a:r>
                      <a:r>
                        <a:rPr sz="1800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Comic Sans MS"/>
                          <a:cs typeface="Comic Sans MS"/>
                        </a:rPr>
                        <a:t>E</a:t>
                      </a:r>
                      <a:r>
                        <a:rPr sz="1800" spc="-5" dirty="0">
                          <a:latin typeface="Comic Sans MS"/>
                          <a:cs typeface="Comic Sans MS"/>
                        </a:rPr>
                        <a:t>rror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mic Sans MS"/>
                          <a:cs typeface="Comic Sans MS"/>
                        </a:rPr>
                        <a:t>Ch</a:t>
                      </a:r>
                      <a:r>
                        <a:rPr sz="1800" spc="-10" dirty="0">
                          <a:latin typeface="Comic Sans MS"/>
                          <a:cs typeface="Comic Sans MS"/>
                        </a:rPr>
                        <a:t>e</a:t>
                      </a:r>
                      <a:r>
                        <a:rPr sz="1800" dirty="0">
                          <a:latin typeface="Comic Sans MS"/>
                          <a:cs typeface="Comic Sans MS"/>
                        </a:rPr>
                        <a:t>cks</a:t>
                      </a:r>
                      <a:r>
                        <a:rPr sz="1800" spc="-10" dirty="0">
                          <a:latin typeface="Comic Sans MS"/>
                          <a:cs typeface="Comic Sans MS"/>
                        </a:rPr>
                        <a:t>u</a:t>
                      </a:r>
                      <a:r>
                        <a:rPr sz="1800" dirty="0">
                          <a:latin typeface="Comic Sans MS"/>
                          <a:cs typeface="Comic Sans MS"/>
                        </a:rPr>
                        <a:t>m,</a:t>
                      </a:r>
                      <a:r>
                        <a:rPr sz="1800" spc="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Comic Sans MS"/>
                          <a:cs typeface="Comic Sans MS"/>
                        </a:rPr>
                        <a:t>AC</a:t>
                      </a:r>
                      <a:r>
                        <a:rPr sz="1800" spc="-10" dirty="0">
                          <a:latin typeface="Comic Sans MS"/>
                          <a:cs typeface="Comic Sans MS"/>
                        </a:rPr>
                        <a:t>K</a:t>
                      </a:r>
                      <a:r>
                        <a:rPr sz="1800" dirty="0">
                          <a:latin typeface="Comic Sans MS"/>
                          <a:cs typeface="Comic Sans MS"/>
                        </a:rPr>
                        <a:t>/NAK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323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mic Sans MS"/>
                          <a:cs typeface="Comic Sans MS"/>
                        </a:rPr>
                        <a:t>2.1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85407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mic Sans MS"/>
                          <a:cs typeface="Comic Sans MS"/>
                        </a:rPr>
                        <a:t>Data</a:t>
                      </a:r>
                      <a:r>
                        <a:rPr sz="1800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Comic Sans MS"/>
                          <a:cs typeface="Comic Sans MS"/>
                        </a:rPr>
                        <a:t>Bi</a:t>
                      </a:r>
                      <a:r>
                        <a:rPr sz="1800" dirty="0">
                          <a:latin typeface="Comic Sans MS"/>
                          <a:cs typeface="Comic Sans MS"/>
                        </a:rPr>
                        <a:t>t</a:t>
                      </a:r>
                      <a:r>
                        <a:rPr sz="1800" spc="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omic Sans MS"/>
                          <a:cs typeface="Comic Sans MS"/>
                        </a:rPr>
                        <a:t>Error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Comic Sans MS"/>
                          <a:cs typeface="Comic Sans MS"/>
                        </a:rPr>
                        <a:t>ACK/NA</a:t>
                      </a:r>
                      <a:r>
                        <a:rPr sz="1800" dirty="0">
                          <a:latin typeface="Comic Sans MS"/>
                          <a:cs typeface="Comic Sans MS"/>
                        </a:rPr>
                        <a:t>K</a:t>
                      </a:r>
                      <a:r>
                        <a:rPr sz="1800" spc="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Comic Sans MS"/>
                          <a:cs typeface="Comic Sans MS"/>
                        </a:rPr>
                        <a:t>Bi</a:t>
                      </a:r>
                      <a:r>
                        <a:rPr sz="1800" dirty="0">
                          <a:latin typeface="Comic Sans MS"/>
                          <a:cs typeface="Comic Sans MS"/>
                        </a:rPr>
                        <a:t>t</a:t>
                      </a:r>
                      <a:r>
                        <a:rPr sz="1800" spc="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omic Sans MS"/>
                          <a:cs typeface="Comic Sans MS"/>
                        </a:rPr>
                        <a:t>Error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93662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mic Sans MS"/>
                          <a:cs typeface="Comic Sans MS"/>
                        </a:rPr>
                        <a:t>Che</a:t>
                      </a:r>
                      <a:r>
                        <a:rPr sz="1800" spc="-10" dirty="0">
                          <a:latin typeface="Comic Sans MS"/>
                          <a:cs typeface="Comic Sans MS"/>
                        </a:rPr>
                        <a:t>c</a:t>
                      </a:r>
                      <a:r>
                        <a:rPr sz="1800" spc="-5" dirty="0">
                          <a:latin typeface="Comic Sans MS"/>
                          <a:cs typeface="Comic Sans MS"/>
                        </a:rPr>
                        <a:t>ksum</a:t>
                      </a:r>
                      <a:r>
                        <a:rPr sz="1800" dirty="0">
                          <a:latin typeface="Comic Sans MS"/>
                          <a:cs typeface="Comic Sans MS"/>
                        </a:rPr>
                        <a:t>,</a:t>
                      </a:r>
                      <a:r>
                        <a:rPr sz="1800" spc="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Comic Sans MS"/>
                          <a:cs typeface="Comic Sans MS"/>
                        </a:rPr>
                        <a:t>ACK/NAK,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Comic Sans MS"/>
                          <a:cs typeface="Comic Sans MS"/>
                        </a:rPr>
                        <a:t>Sequenc</a:t>
                      </a:r>
                      <a:r>
                        <a:rPr sz="1800" dirty="0">
                          <a:latin typeface="Comic Sans MS"/>
                          <a:cs typeface="Comic Sans MS"/>
                        </a:rPr>
                        <a:t>e</a:t>
                      </a:r>
                      <a:r>
                        <a:rPr sz="1800" spc="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omic Sans MS"/>
                          <a:cs typeface="Comic Sans MS"/>
                        </a:rPr>
                        <a:t>Number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mic Sans MS"/>
                          <a:cs typeface="Comic Sans MS"/>
                        </a:rPr>
                        <a:t>3.0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mic Sans MS"/>
                          <a:cs typeface="Comic Sans MS"/>
                        </a:rPr>
                        <a:t>What</a:t>
                      </a:r>
                      <a:r>
                        <a:rPr sz="1800" spc="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omic Sans MS"/>
                          <a:cs typeface="Comic Sans MS"/>
                        </a:rPr>
                        <a:t>els</a:t>
                      </a:r>
                      <a:r>
                        <a:rPr sz="1800" spc="-10" dirty="0">
                          <a:latin typeface="Comic Sans MS"/>
                          <a:cs typeface="Comic Sans MS"/>
                        </a:rPr>
                        <a:t>e</a:t>
                      </a:r>
                      <a:r>
                        <a:rPr sz="1800" dirty="0">
                          <a:latin typeface="Comic Sans MS"/>
                          <a:cs typeface="Comic Sans MS"/>
                        </a:rPr>
                        <a:t>?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516616-1810-4C95-879F-E01DCB72EE00}" type="datetime1">
              <a:rPr lang="en-US" smtClean="0"/>
              <a:t>8/1/2022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C85445-B2EB-477F-BE91-EE4EE8348091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841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rdt3.0: channels with errors and loss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36141" y="1681989"/>
            <a:ext cx="3632835" cy="2464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46990" indent="-342900"/>
            <a:r>
              <a:rPr sz="2400" u="heavy" spc="-20" dirty="0">
                <a:solidFill>
                  <a:srgbClr val="FF0000"/>
                </a:solidFill>
                <a:latin typeface="Comic Sans MS"/>
                <a:cs typeface="Comic Sans MS"/>
              </a:rPr>
              <a:t>New</a:t>
            </a:r>
            <a:r>
              <a:rPr sz="2400" u="heavy" spc="-3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400" u="heavy" spc="-15" dirty="0">
                <a:solidFill>
                  <a:srgbClr val="FF0000"/>
                </a:solidFill>
                <a:latin typeface="Comic Sans MS"/>
                <a:cs typeface="Comic Sans MS"/>
              </a:rPr>
              <a:t>assumption: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Comic Sans MS"/>
                <a:cs typeface="Comic Sans MS"/>
              </a:rPr>
              <a:t>underlying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mic Sans MS"/>
                <a:cs typeface="Comic Sans MS"/>
              </a:rPr>
              <a:t>channel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mic Sans MS"/>
                <a:cs typeface="Comic Sans MS"/>
              </a:rPr>
              <a:t>can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mic Sans MS"/>
                <a:cs typeface="Comic Sans MS"/>
              </a:rPr>
              <a:t>also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mic Sans MS"/>
                <a:cs typeface="Comic Sans MS"/>
              </a:rPr>
              <a:t>lose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mic Sans MS"/>
                <a:cs typeface="Comic Sans MS"/>
              </a:rPr>
              <a:t>packets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(data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mic Sans MS"/>
                <a:cs typeface="Comic Sans MS"/>
              </a:rPr>
              <a:t>or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omic Sans MS"/>
                <a:cs typeface="Comic Sans MS"/>
              </a:rPr>
              <a:t>ACKs)</a:t>
            </a:r>
            <a:endParaRPr sz="2400">
              <a:latin typeface="Comic Sans MS"/>
              <a:cs typeface="Comic Sans MS"/>
            </a:endParaRPr>
          </a:p>
          <a:p>
            <a:pPr marL="755650" marR="5080" indent="-285750">
              <a:spcBef>
                <a:spcPts val="495"/>
              </a:spcBef>
              <a:buClr>
                <a:srgbClr val="000098"/>
              </a:buClr>
              <a:buFont typeface="Wingdings"/>
              <a:buChar char=""/>
              <a:tabLst>
                <a:tab pos="755650" algn="l"/>
              </a:tabLst>
            </a:pPr>
            <a:r>
              <a:rPr sz="2000" spc="-15" dirty="0">
                <a:latin typeface="Comic Sans MS"/>
                <a:cs typeface="Comic Sans MS"/>
              </a:rPr>
              <a:t>ch</a:t>
            </a:r>
            <a:r>
              <a:rPr sz="2000" spc="-25" dirty="0">
                <a:latin typeface="Comic Sans MS"/>
                <a:cs typeface="Comic Sans MS"/>
              </a:rPr>
              <a:t>e</a:t>
            </a:r>
            <a:r>
              <a:rPr sz="2000" spc="-15" dirty="0">
                <a:latin typeface="Comic Sans MS"/>
                <a:cs typeface="Comic Sans MS"/>
              </a:rPr>
              <a:t>cksum,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omic Sans MS"/>
                <a:cs typeface="Comic Sans MS"/>
              </a:rPr>
              <a:t>s</a:t>
            </a:r>
            <a:r>
              <a:rPr sz="2000" spc="-10" dirty="0">
                <a:latin typeface="Comic Sans MS"/>
                <a:cs typeface="Comic Sans MS"/>
              </a:rPr>
              <a:t>eq.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#,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ACKs,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retransmission</a:t>
            </a:r>
            <a:r>
              <a:rPr sz="2000" spc="-10" dirty="0">
                <a:latin typeface="Comic Sans MS"/>
                <a:cs typeface="Comic Sans MS"/>
              </a:rPr>
              <a:t>s</a:t>
            </a:r>
            <a:r>
              <a:rPr sz="2000" spc="15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wil</a:t>
            </a:r>
            <a:r>
              <a:rPr sz="2000" spc="-10" dirty="0">
                <a:latin typeface="Comic Sans MS"/>
                <a:cs typeface="Comic Sans MS"/>
              </a:rPr>
              <a:t>l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b</a:t>
            </a:r>
            <a:r>
              <a:rPr sz="2000" spc="-15" dirty="0">
                <a:latin typeface="Comic Sans MS"/>
                <a:cs typeface="Comic Sans MS"/>
              </a:rPr>
              <a:t>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of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he</a:t>
            </a:r>
            <a:r>
              <a:rPr sz="2000" spc="-20" dirty="0">
                <a:latin typeface="Comic Sans MS"/>
                <a:cs typeface="Comic Sans MS"/>
              </a:rPr>
              <a:t>l</a:t>
            </a:r>
            <a:r>
              <a:rPr sz="2000" spc="-10" dirty="0">
                <a:latin typeface="Comic Sans MS"/>
                <a:cs typeface="Comic Sans MS"/>
              </a:rPr>
              <a:t>p,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omic Sans MS"/>
                <a:cs typeface="Comic Sans MS"/>
              </a:rPr>
              <a:t>bu</a:t>
            </a:r>
            <a:r>
              <a:rPr sz="2000" spc="-10" dirty="0">
                <a:latin typeface="Comic Sans MS"/>
                <a:cs typeface="Comic Sans MS"/>
              </a:rPr>
              <a:t>t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omic Sans MS"/>
                <a:cs typeface="Comic Sans MS"/>
              </a:rPr>
              <a:t>no</a:t>
            </a:r>
            <a:r>
              <a:rPr sz="2000" spc="-10" dirty="0">
                <a:latin typeface="Comic Sans MS"/>
                <a:cs typeface="Comic Sans MS"/>
              </a:rPr>
              <a:t>t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enough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8797" y="1681988"/>
            <a:ext cx="3813810" cy="4506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73990" indent="-343535"/>
            <a:r>
              <a:rPr sz="2400" u="heavy" spc="-20" dirty="0">
                <a:solidFill>
                  <a:srgbClr val="FF0000"/>
                </a:solidFill>
                <a:latin typeface="Comic Sans MS"/>
                <a:cs typeface="Comic Sans MS"/>
              </a:rPr>
              <a:t>Approach</a:t>
            </a:r>
            <a:r>
              <a:rPr sz="2400" u="heavy" spc="-10" dirty="0">
                <a:solidFill>
                  <a:srgbClr val="FF0000"/>
                </a:solidFill>
                <a:latin typeface="Comic Sans MS"/>
                <a:cs typeface="Comic Sans MS"/>
              </a:rPr>
              <a:t>:</a:t>
            </a:r>
            <a:r>
              <a:rPr sz="2400" spc="1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Comic Sans MS"/>
                <a:cs typeface="Comic Sans MS"/>
              </a:rPr>
              <a:t>sender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waits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mic Sans MS"/>
                <a:cs typeface="Comic Sans MS"/>
              </a:rPr>
              <a:t>“reasonable”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amount </a:t>
            </a:r>
            <a:r>
              <a:rPr sz="2400" spc="-10" dirty="0">
                <a:latin typeface="Comic Sans MS"/>
                <a:cs typeface="Comic Sans MS"/>
              </a:rPr>
              <a:t>o</a:t>
            </a:r>
            <a:r>
              <a:rPr sz="2400" dirty="0">
                <a:latin typeface="Comic Sans MS"/>
                <a:cs typeface="Comic Sans MS"/>
              </a:rPr>
              <a:t>f </a:t>
            </a:r>
            <a:r>
              <a:rPr sz="2400" spc="-5" dirty="0">
                <a:latin typeface="Comic Sans MS"/>
                <a:cs typeface="Comic Sans MS"/>
              </a:rPr>
              <a:t>tim</a:t>
            </a:r>
            <a:r>
              <a:rPr sz="2400" dirty="0">
                <a:latin typeface="Comic Sans MS"/>
                <a:cs typeface="Comic Sans MS"/>
              </a:rPr>
              <a:t>e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fo</a:t>
            </a:r>
            <a:r>
              <a:rPr sz="2400" dirty="0">
                <a:latin typeface="Comic Sans MS"/>
                <a:cs typeface="Comic Sans MS"/>
              </a:rPr>
              <a:t>r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omic Sans MS"/>
                <a:cs typeface="Comic Sans MS"/>
              </a:rPr>
              <a:t>ACK</a:t>
            </a:r>
            <a:endParaRPr sz="2400">
              <a:latin typeface="Comic Sans MS"/>
              <a:cs typeface="Comic Sans MS"/>
            </a:endParaRPr>
          </a:p>
          <a:p>
            <a:pPr marL="355600" marR="860425" indent="-342900">
              <a:spcBef>
                <a:spcPts val="495"/>
              </a:spcBef>
              <a:buClr>
                <a:srgbClr val="000098"/>
              </a:buClr>
              <a:buSzPct val="75000"/>
              <a:buFont typeface="Wingdings"/>
              <a:buChar char=""/>
              <a:tabLst>
                <a:tab pos="356235" algn="l"/>
              </a:tabLst>
            </a:pPr>
            <a:r>
              <a:rPr sz="2000" spc="-15" dirty="0">
                <a:latin typeface="Comic Sans MS"/>
                <a:cs typeface="Comic Sans MS"/>
              </a:rPr>
              <a:t>retransmit</a:t>
            </a:r>
            <a:r>
              <a:rPr sz="2000" spc="-10" dirty="0">
                <a:latin typeface="Comic Sans MS"/>
                <a:cs typeface="Comic Sans MS"/>
              </a:rPr>
              <a:t>s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if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omic Sans MS"/>
                <a:cs typeface="Comic Sans MS"/>
              </a:rPr>
              <a:t>n</a:t>
            </a:r>
            <a:r>
              <a:rPr sz="2000" spc="-15" dirty="0">
                <a:latin typeface="Comic Sans MS"/>
                <a:cs typeface="Comic Sans MS"/>
              </a:rPr>
              <a:t>o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omic Sans MS"/>
                <a:cs typeface="Comic Sans MS"/>
              </a:rPr>
              <a:t>ACK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received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in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thi</a:t>
            </a:r>
            <a:r>
              <a:rPr sz="2000" spc="-10" dirty="0">
                <a:latin typeface="Comic Sans MS"/>
                <a:cs typeface="Comic Sans MS"/>
              </a:rPr>
              <a:t>s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omic Sans MS"/>
                <a:cs typeface="Comic Sans MS"/>
              </a:rPr>
              <a:t>time</a:t>
            </a:r>
            <a:endParaRPr sz="2000">
              <a:latin typeface="Comic Sans MS"/>
              <a:cs typeface="Comic Sans MS"/>
            </a:endParaRPr>
          </a:p>
          <a:p>
            <a:pPr marL="355600" marR="156210" indent="-342900">
              <a:spcBef>
                <a:spcPts val="480"/>
              </a:spcBef>
              <a:buClr>
                <a:srgbClr val="000098"/>
              </a:buClr>
              <a:buSzPct val="75000"/>
              <a:buFont typeface="Wingdings"/>
              <a:buChar char=""/>
              <a:tabLst>
                <a:tab pos="356235" algn="l"/>
              </a:tabLst>
            </a:pPr>
            <a:r>
              <a:rPr sz="2000" spc="-15" dirty="0">
                <a:latin typeface="Comic Sans MS"/>
                <a:cs typeface="Comic Sans MS"/>
              </a:rPr>
              <a:t>if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pkt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(o</a:t>
            </a:r>
            <a:r>
              <a:rPr sz="2000" spc="-10" dirty="0">
                <a:latin typeface="Comic Sans MS"/>
                <a:cs typeface="Comic Sans MS"/>
              </a:rPr>
              <a:t>r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omic Sans MS"/>
                <a:cs typeface="Comic Sans MS"/>
              </a:rPr>
              <a:t>ACK</a:t>
            </a:r>
            <a:r>
              <a:rPr sz="2000" spc="-10" dirty="0">
                <a:latin typeface="Comic Sans MS"/>
                <a:cs typeface="Comic Sans MS"/>
              </a:rPr>
              <a:t>)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jus</a:t>
            </a:r>
            <a:r>
              <a:rPr sz="2000" spc="-10" dirty="0">
                <a:latin typeface="Comic Sans MS"/>
                <a:cs typeface="Comic Sans MS"/>
              </a:rPr>
              <a:t>t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delayed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(no</a:t>
            </a:r>
            <a:r>
              <a:rPr sz="2000" spc="-10" dirty="0">
                <a:latin typeface="Comic Sans MS"/>
                <a:cs typeface="Comic Sans MS"/>
              </a:rPr>
              <a:t>t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lost):</a:t>
            </a:r>
            <a:endParaRPr sz="2000">
              <a:latin typeface="Comic Sans MS"/>
              <a:cs typeface="Comic Sans MS"/>
            </a:endParaRPr>
          </a:p>
          <a:p>
            <a:pPr marL="755650" lvl="1" indent="-285750">
              <a:spcBef>
                <a:spcPts val="480"/>
              </a:spcBef>
              <a:buClr>
                <a:srgbClr val="000098"/>
              </a:buClr>
              <a:buFont typeface="Wingdings"/>
              <a:buChar char=""/>
              <a:tabLst>
                <a:tab pos="756285" algn="l"/>
              </a:tabLst>
            </a:pPr>
            <a:r>
              <a:rPr sz="2000" spc="-5" dirty="0">
                <a:latin typeface="Comic Sans MS"/>
                <a:cs typeface="Comic Sans MS"/>
              </a:rPr>
              <a:t>retr</a:t>
            </a:r>
            <a:r>
              <a:rPr sz="2000" spc="-10" dirty="0">
                <a:latin typeface="Comic Sans MS"/>
                <a:cs typeface="Comic Sans MS"/>
              </a:rPr>
              <a:t>a</a:t>
            </a:r>
            <a:r>
              <a:rPr sz="2000" spc="-5" dirty="0">
                <a:latin typeface="Comic Sans MS"/>
                <a:cs typeface="Comic Sans MS"/>
              </a:rPr>
              <a:t>nsmi</a:t>
            </a:r>
            <a:r>
              <a:rPr sz="2000" dirty="0">
                <a:latin typeface="Comic Sans MS"/>
                <a:cs typeface="Comic Sans MS"/>
              </a:rPr>
              <a:t>ssion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wil</a:t>
            </a:r>
            <a:r>
              <a:rPr sz="2000" dirty="0">
                <a:latin typeface="Comic Sans MS"/>
                <a:cs typeface="Comic Sans MS"/>
              </a:rPr>
              <a:t>l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be</a:t>
            </a:r>
            <a:endParaRPr sz="2000">
              <a:latin typeface="Comic Sans MS"/>
              <a:cs typeface="Comic Sans MS"/>
            </a:endParaRPr>
          </a:p>
          <a:p>
            <a:pPr marL="755650"/>
            <a:r>
              <a:rPr sz="2000" spc="-15" dirty="0">
                <a:latin typeface="Comic Sans MS"/>
                <a:cs typeface="Comic Sans MS"/>
              </a:rPr>
              <a:t>duplicate</a:t>
            </a:r>
            <a:r>
              <a:rPr sz="2000" spc="-10" dirty="0">
                <a:latin typeface="Comic Sans MS"/>
                <a:cs typeface="Comic Sans MS"/>
              </a:rPr>
              <a:t>,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omic Sans MS"/>
                <a:cs typeface="Comic Sans MS"/>
              </a:rPr>
              <a:t>bu</a:t>
            </a:r>
            <a:r>
              <a:rPr sz="2000" spc="-10" dirty="0">
                <a:latin typeface="Comic Sans MS"/>
                <a:cs typeface="Comic Sans MS"/>
              </a:rPr>
              <a:t>t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use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of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seq.</a:t>
            </a:r>
            <a:endParaRPr sz="2000">
              <a:latin typeface="Comic Sans MS"/>
              <a:cs typeface="Comic Sans MS"/>
            </a:endParaRPr>
          </a:p>
          <a:p>
            <a:pPr marL="755650"/>
            <a:r>
              <a:rPr sz="2000" spc="-10" dirty="0">
                <a:latin typeface="Comic Sans MS"/>
                <a:cs typeface="Comic Sans MS"/>
              </a:rPr>
              <a:t>#’s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alr</a:t>
            </a:r>
            <a:r>
              <a:rPr sz="2000" spc="-25" dirty="0">
                <a:latin typeface="Comic Sans MS"/>
                <a:cs typeface="Comic Sans MS"/>
              </a:rPr>
              <a:t>e</a:t>
            </a:r>
            <a:r>
              <a:rPr sz="2000" spc="-15" dirty="0">
                <a:latin typeface="Comic Sans MS"/>
                <a:cs typeface="Comic Sans MS"/>
              </a:rPr>
              <a:t>ady</a:t>
            </a:r>
            <a:r>
              <a:rPr sz="2000" spc="20" dirty="0">
                <a:latin typeface="Comic Sans MS"/>
                <a:cs typeface="Comic Sans MS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ha</a:t>
            </a:r>
            <a:r>
              <a:rPr sz="2000" spc="-25" dirty="0">
                <a:latin typeface="Comic Sans MS"/>
                <a:cs typeface="Comic Sans MS"/>
              </a:rPr>
              <a:t>n</a:t>
            </a:r>
            <a:r>
              <a:rPr sz="2000" spc="-10" dirty="0">
                <a:latin typeface="Comic Sans MS"/>
                <a:cs typeface="Comic Sans MS"/>
              </a:rPr>
              <a:t>dles</a:t>
            </a:r>
            <a:r>
              <a:rPr sz="2000" spc="20" dirty="0">
                <a:latin typeface="Comic Sans MS"/>
                <a:cs typeface="Comic Sans MS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this</a:t>
            </a:r>
            <a:endParaRPr sz="2000">
              <a:latin typeface="Comic Sans MS"/>
              <a:cs typeface="Comic Sans MS"/>
            </a:endParaRPr>
          </a:p>
          <a:p>
            <a:pPr marL="755650" lvl="1" indent="-285750">
              <a:spcBef>
                <a:spcPts val="480"/>
              </a:spcBef>
              <a:buClr>
                <a:srgbClr val="000098"/>
              </a:buClr>
              <a:buFont typeface="Wingdings"/>
              <a:buChar char=""/>
              <a:tabLst>
                <a:tab pos="756285" algn="l"/>
              </a:tabLst>
            </a:pPr>
            <a:r>
              <a:rPr sz="2000" spc="-15" dirty="0">
                <a:latin typeface="Comic Sans MS"/>
                <a:cs typeface="Comic Sans MS"/>
              </a:rPr>
              <a:t>recei</a:t>
            </a:r>
            <a:r>
              <a:rPr sz="2000" spc="-10" dirty="0">
                <a:latin typeface="Comic Sans MS"/>
                <a:cs typeface="Comic Sans MS"/>
              </a:rPr>
              <a:t>ver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must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sp</a:t>
            </a:r>
            <a:r>
              <a:rPr sz="2000" spc="-25" dirty="0">
                <a:latin typeface="Comic Sans MS"/>
                <a:cs typeface="Comic Sans MS"/>
              </a:rPr>
              <a:t>e</a:t>
            </a:r>
            <a:r>
              <a:rPr sz="2000" spc="-10" dirty="0">
                <a:latin typeface="Comic Sans MS"/>
                <a:cs typeface="Comic Sans MS"/>
              </a:rPr>
              <a:t>cify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seq</a:t>
            </a:r>
            <a:endParaRPr sz="2000">
              <a:latin typeface="Comic Sans MS"/>
              <a:cs typeface="Comic Sans MS"/>
            </a:endParaRPr>
          </a:p>
          <a:p>
            <a:pPr marL="755650"/>
            <a:r>
              <a:rPr sz="2000" spc="-20" dirty="0">
                <a:latin typeface="Comic Sans MS"/>
                <a:cs typeface="Comic Sans MS"/>
              </a:rPr>
              <a:t>#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of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pkt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being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omic Sans MS"/>
                <a:cs typeface="Comic Sans MS"/>
              </a:rPr>
              <a:t>ACKed</a:t>
            </a:r>
            <a:endParaRPr sz="2000">
              <a:latin typeface="Comic Sans MS"/>
              <a:cs typeface="Comic Sans MS"/>
            </a:endParaRPr>
          </a:p>
          <a:p>
            <a:pPr marL="355600" indent="-342900">
              <a:spcBef>
                <a:spcPts val="480"/>
              </a:spcBef>
              <a:buClr>
                <a:srgbClr val="000098"/>
              </a:buClr>
              <a:buSzPct val="75000"/>
              <a:buFont typeface="Wingdings"/>
              <a:buChar char=""/>
              <a:tabLst>
                <a:tab pos="356235" algn="l"/>
              </a:tabLst>
            </a:pPr>
            <a:r>
              <a:rPr sz="2000" spc="-15" dirty="0">
                <a:latin typeface="Comic Sans MS"/>
                <a:cs typeface="Comic Sans MS"/>
              </a:rPr>
              <a:t>require</a:t>
            </a:r>
            <a:r>
              <a:rPr sz="2000" spc="-10" dirty="0">
                <a:latin typeface="Comic Sans MS"/>
                <a:cs typeface="Comic Sans MS"/>
              </a:rPr>
              <a:t>s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countdown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omic Sans MS"/>
                <a:cs typeface="Comic Sans MS"/>
              </a:rPr>
              <a:t>timer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53E2C3D-77CF-4CD3-B938-E4383521B10E}" type="datetime1">
              <a:rPr lang="en-US" smtClean="0"/>
              <a:t>8/1/2022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1A2993-66D0-4D4C-A934-F1D0C5866DEA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4256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622295" y="1446675"/>
            <a:ext cx="3075305" cy="6488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/>
            <a:r>
              <a:rPr sz="1400" spc="-10" dirty="0">
                <a:latin typeface="Arial"/>
                <a:cs typeface="Arial"/>
              </a:rPr>
              <a:t>sn</a:t>
            </a:r>
            <a:r>
              <a:rPr sz="1400" spc="-15" dirty="0">
                <a:latin typeface="Arial"/>
                <a:cs typeface="Arial"/>
              </a:rPr>
              <a:t>d</a:t>
            </a:r>
            <a:r>
              <a:rPr sz="1400" spc="-10" dirty="0">
                <a:latin typeface="Arial"/>
                <a:cs typeface="Arial"/>
              </a:rPr>
              <a:t>pkt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rial"/>
                <a:cs typeface="Arial"/>
              </a:rPr>
              <a:t>=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rial"/>
                <a:cs typeface="Arial"/>
              </a:rPr>
              <a:t>ma</a:t>
            </a:r>
            <a:r>
              <a:rPr sz="1400" spc="-5" dirty="0">
                <a:latin typeface="Arial"/>
                <a:cs typeface="Arial"/>
              </a:rPr>
              <a:t>k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_</a:t>
            </a:r>
            <a:r>
              <a:rPr sz="1400" spc="-15" dirty="0">
                <a:latin typeface="Arial"/>
                <a:cs typeface="Arial"/>
              </a:rPr>
              <a:t>pkt</a:t>
            </a:r>
            <a:r>
              <a:rPr sz="1400" spc="-10" dirty="0">
                <a:latin typeface="Arial"/>
                <a:cs typeface="Arial"/>
              </a:rPr>
              <a:t>(0,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Arial"/>
                <a:cs typeface="Arial"/>
              </a:rPr>
              <a:t>d</a:t>
            </a:r>
            <a:r>
              <a:rPr sz="1400" spc="-10" dirty="0">
                <a:latin typeface="Arial"/>
                <a:cs typeface="Arial"/>
              </a:rPr>
              <a:t>ata,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rial"/>
                <a:cs typeface="Arial"/>
              </a:rPr>
              <a:t>ch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cks</a:t>
            </a:r>
            <a:r>
              <a:rPr sz="1400" spc="-15" dirty="0">
                <a:latin typeface="Arial"/>
                <a:cs typeface="Arial"/>
              </a:rPr>
              <a:t>um)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Arial"/>
                <a:cs typeface="Arial"/>
              </a:rPr>
              <a:t>u</a:t>
            </a:r>
            <a:r>
              <a:rPr sz="1400" spc="-10" dirty="0">
                <a:latin typeface="Arial"/>
                <a:cs typeface="Arial"/>
              </a:rPr>
              <a:t>dt_</a:t>
            </a:r>
            <a:r>
              <a:rPr sz="1400" spc="-5" dirty="0">
                <a:latin typeface="Arial"/>
                <a:cs typeface="Arial"/>
              </a:rPr>
              <a:t>s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n</a:t>
            </a:r>
            <a:r>
              <a:rPr sz="1400" spc="-15" dirty="0">
                <a:latin typeface="Arial"/>
                <a:cs typeface="Arial"/>
              </a:rPr>
              <a:t>d(</a:t>
            </a:r>
            <a:r>
              <a:rPr sz="1400" spc="-10" dirty="0">
                <a:latin typeface="Arial"/>
                <a:cs typeface="Arial"/>
              </a:rPr>
              <a:t>sndpkt)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75"/>
              </a:lnSpc>
            </a:pPr>
            <a:r>
              <a:rPr sz="1400" spc="-10" dirty="0">
                <a:latin typeface="Arial"/>
                <a:cs typeface="Arial"/>
              </a:rPr>
              <a:t>st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rt_timer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63693" y="1164731"/>
            <a:ext cx="1179195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sz="1400" spc="-10" dirty="0">
                <a:latin typeface="Arial"/>
                <a:cs typeface="Arial"/>
              </a:rPr>
              <a:t>rdt_</a:t>
            </a:r>
            <a:r>
              <a:rPr sz="1400" spc="-5" dirty="0">
                <a:latin typeface="Arial"/>
                <a:cs typeface="Arial"/>
              </a:rPr>
              <a:t>s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n</a:t>
            </a:r>
            <a:r>
              <a:rPr sz="1400" spc="-15" dirty="0">
                <a:latin typeface="Arial"/>
                <a:cs typeface="Arial"/>
              </a:rPr>
              <a:t>d(data)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86300" y="1428750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0" y="0"/>
                </a:moveTo>
                <a:lnTo>
                  <a:pt x="990599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59711" y="1540886"/>
            <a:ext cx="189865" cy="580390"/>
          </a:xfrm>
          <a:custGeom>
            <a:avLst/>
            <a:gdLst/>
            <a:ahLst/>
            <a:cxnLst/>
            <a:rect l="l" t="t" r="r" b="b"/>
            <a:pathLst>
              <a:path w="189864" h="580389">
                <a:moveTo>
                  <a:pt x="27681" y="0"/>
                </a:moveTo>
                <a:lnTo>
                  <a:pt x="0" y="7498"/>
                </a:lnTo>
                <a:lnTo>
                  <a:pt x="30098" y="117744"/>
                </a:lnTo>
                <a:lnTo>
                  <a:pt x="57649" y="110246"/>
                </a:lnTo>
                <a:lnTo>
                  <a:pt x="27681" y="0"/>
                </a:lnTo>
                <a:close/>
              </a:path>
              <a:path w="189864" h="580389">
                <a:moveTo>
                  <a:pt x="80259" y="192907"/>
                </a:moveTo>
                <a:lnTo>
                  <a:pt x="52696" y="200527"/>
                </a:lnTo>
                <a:lnTo>
                  <a:pt x="82795" y="310774"/>
                </a:lnTo>
                <a:lnTo>
                  <a:pt x="110358" y="303275"/>
                </a:lnTo>
                <a:lnTo>
                  <a:pt x="80259" y="192907"/>
                </a:lnTo>
                <a:close/>
              </a:path>
              <a:path w="189864" h="580389">
                <a:moveTo>
                  <a:pt x="134671" y="501108"/>
                </a:moveTo>
                <a:lnTo>
                  <a:pt x="107060" y="508650"/>
                </a:lnTo>
                <a:lnTo>
                  <a:pt x="170937" y="580003"/>
                </a:lnTo>
                <a:lnTo>
                  <a:pt x="186303" y="503681"/>
                </a:lnTo>
                <a:lnTo>
                  <a:pt x="135373" y="503681"/>
                </a:lnTo>
                <a:lnTo>
                  <a:pt x="134671" y="501108"/>
                </a:lnTo>
                <a:close/>
              </a:path>
              <a:path w="189864" h="580389">
                <a:moveTo>
                  <a:pt x="162226" y="493581"/>
                </a:moveTo>
                <a:lnTo>
                  <a:pt x="134671" y="501108"/>
                </a:lnTo>
                <a:lnTo>
                  <a:pt x="135373" y="503681"/>
                </a:lnTo>
                <a:lnTo>
                  <a:pt x="162936" y="496183"/>
                </a:lnTo>
                <a:lnTo>
                  <a:pt x="162226" y="493581"/>
                </a:lnTo>
                <a:close/>
              </a:path>
              <a:path w="189864" h="580389">
                <a:moveTo>
                  <a:pt x="189856" y="486034"/>
                </a:moveTo>
                <a:lnTo>
                  <a:pt x="162226" y="493581"/>
                </a:lnTo>
                <a:lnTo>
                  <a:pt x="162936" y="496183"/>
                </a:lnTo>
                <a:lnTo>
                  <a:pt x="135373" y="503681"/>
                </a:lnTo>
                <a:lnTo>
                  <a:pt x="186303" y="503681"/>
                </a:lnTo>
                <a:lnTo>
                  <a:pt x="189856" y="486034"/>
                </a:lnTo>
                <a:close/>
              </a:path>
              <a:path w="189864" h="580389">
                <a:moveTo>
                  <a:pt x="132837" y="385968"/>
                </a:moveTo>
                <a:lnTo>
                  <a:pt x="105274" y="393435"/>
                </a:lnTo>
                <a:lnTo>
                  <a:pt x="134671" y="501108"/>
                </a:lnTo>
                <a:lnTo>
                  <a:pt x="162226" y="493581"/>
                </a:lnTo>
                <a:lnTo>
                  <a:pt x="132837" y="3859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94326" y="1944228"/>
            <a:ext cx="3164220" cy="30040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084064" y="2210201"/>
            <a:ext cx="488950" cy="6463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-635" algn="ctr"/>
            <a:r>
              <a:rPr sz="1400" spc="-70" dirty="0">
                <a:latin typeface="Arial"/>
                <a:cs typeface="Arial"/>
              </a:rPr>
              <a:t>W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spc="-5" dirty="0">
                <a:latin typeface="Arial"/>
                <a:cs typeface="Arial"/>
              </a:rPr>
              <a:t>it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rial"/>
                <a:cs typeface="Arial"/>
              </a:rPr>
              <a:t>for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rial"/>
                <a:cs typeface="Arial"/>
              </a:rPr>
              <a:t>AC</a:t>
            </a:r>
            <a:r>
              <a:rPr sz="1400" spc="-20" dirty="0">
                <a:latin typeface="Arial"/>
                <a:cs typeface="Arial"/>
              </a:rPr>
              <a:t>K</a:t>
            </a:r>
            <a:r>
              <a:rPr sz="1400" spc="-10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85080" y="1259224"/>
            <a:ext cx="1443355" cy="6463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/>
            <a:r>
              <a:rPr sz="1400" spc="-10" dirty="0">
                <a:latin typeface="Arial"/>
                <a:cs typeface="Arial"/>
              </a:rPr>
              <a:t>rdt_rcv(rcvpk</a:t>
            </a:r>
            <a:r>
              <a:rPr sz="1400" spc="-1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)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rial"/>
                <a:cs typeface="Arial"/>
              </a:rPr>
              <a:t>&amp;&amp;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rial"/>
                <a:cs typeface="Arial"/>
              </a:rPr>
              <a:t>(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rial"/>
                <a:cs typeface="Arial"/>
              </a:rPr>
              <a:t>corrupt</a:t>
            </a:r>
            <a:r>
              <a:rPr sz="1400" spc="-15" dirty="0">
                <a:latin typeface="Arial"/>
                <a:cs typeface="Arial"/>
              </a:rPr>
              <a:t>(</a:t>
            </a:r>
            <a:r>
              <a:rPr sz="1400" spc="-5" dirty="0">
                <a:latin typeface="Arial"/>
                <a:cs typeface="Arial"/>
              </a:rPr>
              <a:t>r</a:t>
            </a:r>
            <a:r>
              <a:rPr sz="1400" spc="-20" dirty="0">
                <a:latin typeface="Arial"/>
                <a:cs typeface="Arial"/>
              </a:rPr>
              <a:t>c</a:t>
            </a:r>
            <a:r>
              <a:rPr sz="1400" spc="-10" dirty="0">
                <a:latin typeface="Arial"/>
                <a:cs typeface="Arial"/>
              </a:rPr>
              <a:t>vpkt)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rial"/>
                <a:cs typeface="Arial"/>
              </a:rPr>
              <a:t>||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rial"/>
                <a:cs typeface="Arial"/>
              </a:rPr>
              <a:t>isAC</a:t>
            </a:r>
            <a:r>
              <a:rPr sz="1400" spc="-20" dirty="0">
                <a:latin typeface="Arial"/>
                <a:cs typeface="Arial"/>
              </a:rPr>
              <a:t>K</a:t>
            </a:r>
            <a:r>
              <a:rPr sz="1400" spc="-10" dirty="0">
                <a:latin typeface="Arial"/>
                <a:cs typeface="Arial"/>
              </a:rPr>
              <a:t>(rcv</a:t>
            </a:r>
            <a:r>
              <a:rPr sz="1400" spc="-15" dirty="0">
                <a:latin typeface="Arial"/>
                <a:cs typeface="Arial"/>
              </a:rPr>
              <a:t>p</a:t>
            </a:r>
            <a:r>
              <a:rPr sz="1400" spc="-10" dirty="0">
                <a:latin typeface="Arial"/>
                <a:cs typeface="Arial"/>
              </a:rPr>
              <a:t>kt,1)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215365" y="1898660"/>
            <a:ext cx="1351280" cy="0"/>
          </a:xfrm>
          <a:custGeom>
            <a:avLst/>
            <a:gdLst/>
            <a:ahLst/>
            <a:cxnLst/>
            <a:rect l="l" t="t" r="r" b="b"/>
            <a:pathLst>
              <a:path w="1351279">
                <a:moveTo>
                  <a:pt x="0" y="0"/>
                </a:moveTo>
                <a:lnTo>
                  <a:pt x="1350904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149596" y="4131204"/>
            <a:ext cx="844550" cy="6463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1270" algn="ctr"/>
            <a:r>
              <a:rPr sz="1400" spc="-70" dirty="0">
                <a:latin typeface="Arial"/>
                <a:cs typeface="Arial"/>
              </a:rPr>
              <a:t>W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spc="-5" dirty="0">
                <a:latin typeface="Arial"/>
                <a:cs typeface="Arial"/>
              </a:rPr>
              <a:t>it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rial"/>
                <a:cs typeface="Arial"/>
              </a:rPr>
              <a:t>for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rial"/>
                <a:cs typeface="Arial"/>
              </a:rPr>
              <a:t>cal</a:t>
            </a:r>
            <a:r>
              <a:rPr sz="1400" spc="-5" dirty="0">
                <a:latin typeface="Arial"/>
                <a:cs typeface="Arial"/>
              </a:rPr>
              <a:t>l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rial"/>
                <a:cs typeface="Arial"/>
              </a:rPr>
              <a:t>1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rial"/>
                <a:cs typeface="Arial"/>
              </a:rPr>
              <a:t>fro</a:t>
            </a:r>
            <a:r>
              <a:rPr sz="1400" spc="-15" dirty="0">
                <a:latin typeface="Arial"/>
                <a:cs typeface="Arial"/>
              </a:rPr>
              <a:t>m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rial"/>
                <a:cs typeface="Arial"/>
              </a:rPr>
              <a:t>above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247770" y="2850763"/>
            <a:ext cx="122555" cy="1263650"/>
          </a:xfrm>
          <a:custGeom>
            <a:avLst/>
            <a:gdLst/>
            <a:ahLst/>
            <a:cxnLst/>
            <a:rect l="l" t="t" r="r" b="b"/>
            <a:pathLst>
              <a:path w="122555" h="1263650">
                <a:moveTo>
                  <a:pt x="64122" y="53319"/>
                </a:moveTo>
                <a:lnTo>
                  <a:pt x="48636" y="94244"/>
                </a:lnTo>
                <a:lnTo>
                  <a:pt x="36063" y="149230"/>
                </a:lnTo>
                <a:lnTo>
                  <a:pt x="28706" y="191018"/>
                </a:lnTo>
                <a:lnTo>
                  <a:pt x="22229" y="236341"/>
                </a:lnTo>
                <a:lnTo>
                  <a:pt x="16514" y="284866"/>
                </a:lnTo>
                <a:lnTo>
                  <a:pt x="11679" y="336163"/>
                </a:lnTo>
                <a:lnTo>
                  <a:pt x="7619" y="389503"/>
                </a:lnTo>
                <a:lnTo>
                  <a:pt x="4440" y="445007"/>
                </a:lnTo>
                <a:lnTo>
                  <a:pt x="2154" y="501639"/>
                </a:lnTo>
                <a:lnTo>
                  <a:pt x="630" y="559307"/>
                </a:lnTo>
                <a:lnTo>
                  <a:pt x="0" y="617463"/>
                </a:lnTo>
                <a:lnTo>
                  <a:pt x="249" y="675893"/>
                </a:lnTo>
                <a:lnTo>
                  <a:pt x="1392" y="733684"/>
                </a:lnTo>
                <a:lnTo>
                  <a:pt x="3297" y="790834"/>
                </a:lnTo>
                <a:lnTo>
                  <a:pt x="6227" y="846703"/>
                </a:lnTo>
                <a:lnTo>
                  <a:pt x="9905" y="900805"/>
                </a:lnTo>
                <a:lnTo>
                  <a:pt x="14477" y="952896"/>
                </a:lnTo>
                <a:lnTo>
                  <a:pt x="19943" y="1002420"/>
                </a:lnTo>
                <a:lnTo>
                  <a:pt x="26420" y="1048902"/>
                </a:lnTo>
                <a:lnTo>
                  <a:pt x="33777" y="1091955"/>
                </a:lnTo>
                <a:lnTo>
                  <a:pt x="42041" y="1131316"/>
                </a:lnTo>
                <a:lnTo>
                  <a:pt x="56256" y="1182121"/>
                </a:lnTo>
                <a:lnTo>
                  <a:pt x="73020" y="1222126"/>
                </a:lnTo>
                <a:lnTo>
                  <a:pt x="92451" y="1249689"/>
                </a:lnTo>
                <a:lnTo>
                  <a:pt x="92714" y="1250070"/>
                </a:lnTo>
                <a:lnTo>
                  <a:pt x="93095" y="1250320"/>
                </a:lnTo>
                <a:lnTo>
                  <a:pt x="99572" y="1255903"/>
                </a:lnTo>
                <a:lnTo>
                  <a:pt x="100071" y="1256284"/>
                </a:lnTo>
                <a:lnTo>
                  <a:pt x="100452" y="1256547"/>
                </a:lnTo>
                <a:lnTo>
                  <a:pt x="101096" y="1256928"/>
                </a:lnTo>
                <a:lnTo>
                  <a:pt x="107822" y="1260738"/>
                </a:lnTo>
                <a:lnTo>
                  <a:pt x="108453" y="1261119"/>
                </a:lnTo>
                <a:lnTo>
                  <a:pt x="109097" y="1261369"/>
                </a:lnTo>
                <a:lnTo>
                  <a:pt x="109727" y="1261500"/>
                </a:lnTo>
                <a:lnTo>
                  <a:pt x="116717" y="1263655"/>
                </a:lnTo>
                <a:lnTo>
                  <a:pt x="122169" y="1245367"/>
                </a:lnTo>
                <a:lnTo>
                  <a:pt x="117804" y="1244092"/>
                </a:lnTo>
                <a:lnTo>
                  <a:pt x="117216" y="1244092"/>
                </a:lnTo>
                <a:lnTo>
                  <a:pt x="115193" y="1243330"/>
                </a:lnTo>
                <a:lnTo>
                  <a:pt x="115845" y="1243330"/>
                </a:lnTo>
                <a:lnTo>
                  <a:pt x="112202" y="1241307"/>
                </a:lnTo>
                <a:lnTo>
                  <a:pt x="111882" y="1241307"/>
                </a:lnTo>
                <a:lnTo>
                  <a:pt x="110358" y="1240282"/>
                </a:lnTo>
                <a:lnTo>
                  <a:pt x="110669" y="1240282"/>
                </a:lnTo>
                <a:lnTo>
                  <a:pt x="106605" y="1236853"/>
                </a:lnTo>
                <a:lnTo>
                  <a:pt x="106430" y="1236853"/>
                </a:lnTo>
                <a:lnTo>
                  <a:pt x="105405" y="1235842"/>
                </a:lnTo>
                <a:lnTo>
                  <a:pt x="105543" y="1235842"/>
                </a:lnTo>
                <a:lnTo>
                  <a:pt x="100202" y="1229746"/>
                </a:lnTo>
                <a:lnTo>
                  <a:pt x="94868" y="1221994"/>
                </a:lnTo>
                <a:lnTo>
                  <a:pt x="74163" y="1175644"/>
                </a:lnTo>
                <a:lnTo>
                  <a:pt x="60447" y="1126626"/>
                </a:lnTo>
                <a:lnTo>
                  <a:pt x="52446" y="1088263"/>
                </a:lnTo>
                <a:lnTo>
                  <a:pt x="45207" y="1045854"/>
                </a:lnTo>
                <a:lnTo>
                  <a:pt x="38861" y="999871"/>
                </a:lnTo>
                <a:lnTo>
                  <a:pt x="33527" y="950854"/>
                </a:lnTo>
                <a:lnTo>
                  <a:pt x="28955" y="899281"/>
                </a:lnTo>
                <a:lnTo>
                  <a:pt x="25277" y="845454"/>
                </a:lnTo>
                <a:lnTo>
                  <a:pt x="22347" y="789828"/>
                </a:lnTo>
                <a:lnTo>
                  <a:pt x="20324" y="733043"/>
                </a:lnTo>
                <a:lnTo>
                  <a:pt x="19299" y="675528"/>
                </a:lnTo>
                <a:lnTo>
                  <a:pt x="19049" y="617463"/>
                </a:lnTo>
                <a:lnTo>
                  <a:pt x="19680" y="559551"/>
                </a:lnTo>
                <a:lnTo>
                  <a:pt x="21086" y="502036"/>
                </a:lnTo>
                <a:lnTo>
                  <a:pt x="23490" y="445769"/>
                </a:lnTo>
                <a:lnTo>
                  <a:pt x="26669" y="390662"/>
                </a:lnTo>
                <a:lnTo>
                  <a:pt x="30611" y="337565"/>
                </a:lnTo>
                <a:lnTo>
                  <a:pt x="35432" y="286755"/>
                </a:lnTo>
                <a:lnTo>
                  <a:pt x="41016" y="238627"/>
                </a:lnTo>
                <a:lnTo>
                  <a:pt x="47493" y="193944"/>
                </a:lnTo>
                <a:lnTo>
                  <a:pt x="54732" y="152796"/>
                </a:lnTo>
                <a:lnTo>
                  <a:pt x="67187" y="99059"/>
                </a:lnTo>
                <a:lnTo>
                  <a:pt x="75616" y="71384"/>
                </a:lnTo>
                <a:lnTo>
                  <a:pt x="75306" y="71384"/>
                </a:lnTo>
                <a:lnTo>
                  <a:pt x="76331" y="69220"/>
                </a:lnTo>
                <a:lnTo>
                  <a:pt x="76661" y="69220"/>
                </a:lnTo>
                <a:lnTo>
                  <a:pt x="78893" y="65654"/>
                </a:lnTo>
                <a:lnTo>
                  <a:pt x="64122" y="53319"/>
                </a:lnTo>
                <a:close/>
              </a:path>
              <a:path w="122555" h="1263650">
                <a:moveTo>
                  <a:pt x="115193" y="1243330"/>
                </a:moveTo>
                <a:lnTo>
                  <a:pt x="117216" y="1244092"/>
                </a:lnTo>
                <a:lnTo>
                  <a:pt x="116567" y="1243731"/>
                </a:lnTo>
                <a:lnTo>
                  <a:pt x="115193" y="1243330"/>
                </a:lnTo>
                <a:close/>
              </a:path>
              <a:path w="122555" h="1263650">
                <a:moveTo>
                  <a:pt x="116567" y="1243731"/>
                </a:moveTo>
                <a:lnTo>
                  <a:pt x="117216" y="1244092"/>
                </a:lnTo>
                <a:lnTo>
                  <a:pt x="117804" y="1244092"/>
                </a:lnTo>
                <a:lnTo>
                  <a:pt x="116567" y="1243731"/>
                </a:lnTo>
                <a:close/>
              </a:path>
              <a:path w="122555" h="1263650">
                <a:moveTo>
                  <a:pt x="115845" y="1243330"/>
                </a:moveTo>
                <a:lnTo>
                  <a:pt x="115193" y="1243330"/>
                </a:lnTo>
                <a:lnTo>
                  <a:pt x="116567" y="1243731"/>
                </a:lnTo>
                <a:lnTo>
                  <a:pt x="115845" y="1243330"/>
                </a:lnTo>
                <a:close/>
              </a:path>
              <a:path w="122555" h="1263650">
                <a:moveTo>
                  <a:pt x="110358" y="1240282"/>
                </a:moveTo>
                <a:lnTo>
                  <a:pt x="111882" y="1241307"/>
                </a:lnTo>
                <a:lnTo>
                  <a:pt x="111267" y="1240787"/>
                </a:lnTo>
                <a:lnTo>
                  <a:pt x="110358" y="1240282"/>
                </a:lnTo>
                <a:close/>
              </a:path>
              <a:path w="122555" h="1263650">
                <a:moveTo>
                  <a:pt x="111267" y="1240787"/>
                </a:moveTo>
                <a:lnTo>
                  <a:pt x="111882" y="1241307"/>
                </a:lnTo>
                <a:lnTo>
                  <a:pt x="112202" y="1241307"/>
                </a:lnTo>
                <a:lnTo>
                  <a:pt x="111267" y="1240787"/>
                </a:lnTo>
                <a:close/>
              </a:path>
              <a:path w="122555" h="1263650">
                <a:moveTo>
                  <a:pt x="110669" y="1240282"/>
                </a:moveTo>
                <a:lnTo>
                  <a:pt x="110358" y="1240282"/>
                </a:lnTo>
                <a:lnTo>
                  <a:pt x="111267" y="1240787"/>
                </a:lnTo>
                <a:lnTo>
                  <a:pt x="110669" y="1240282"/>
                </a:lnTo>
                <a:close/>
              </a:path>
              <a:path w="122555" h="1263650">
                <a:moveTo>
                  <a:pt x="105405" y="1235842"/>
                </a:moveTo>
                <a:lnTo>
                  <a:pt x="106430" y="1236853"/>
                </a:lnTo>
                <a:lnTo>
                  <a:pt x="105933" y="1236287"/>
                </a:lnTo>
                <a:lnTo>
                  <a:pt x="105405" y="1235842"/>
                </a:lnTo>
                <a:close/>
              </a:path>
              <a:path w="122555" h="1263650">
                <a:moveTo>
                  <a:pt x="105933" y="1236287"/>
                </a:moveTo>
                <a:lnTo>
                  <a:pt x="106430" y="1236853"/>
                </a:lnTo>
                <a:lnTo>
                  <a:pt x="106605" y="1236853"/>
                </a:lnTo>
                <a:lnTo>
                  <a:pt x="105933" y="1236287"/>
                </a:lnTo>
                <a:close/>
              </a:path>
              <a:path w="122555" h="1263650">
                <a:moveTo>
                  <a:pt x="105543" y="1235842"/>
                </a:moveTo>
                <a:lnTo>
                  <a:pt x="105405" y="1235842"/>
                </a:lnTo>
                <a:lnTo>
                  <a:pt x="105933" y="1236287"/>
                </a:lnTo>
                <a:lnTo>
                  <a:pt x="105543" y="1235842"/>
                </a:lnTo>
                <a:close/>
              </a:path>
              <a:path w="122555" h="1263650">
                <a:moveTo>
                  <a:pt x="108770" y="43555"/>
                </a:moveTo>
                <a:lnTo>
                  <a:pt x="70235" y="43555"/>
                </a:lnTo>
                <a:lnTo>
                  <a:pt x="86355" y="53736"/>
                </a:lnTo>
                <a:lnTo>
                  <a:pt x="78893" y="65654"/>
                </a:lnTo>
                <a:lnTo>
                  <a:pt x="99440" y="82814"/>
                </a:lnTo>
                <a:lnTo>
                  <a:pt x="108770" y="43555"/>
                </a:lnTo>
                <a:close/>
              </a:path>
              <a:path w="122555" h="1263650">
                <a:moveTo>
                  <a:pt x="76331" y="69220"/>
                </a:moveTo>
                <a:lnTo>
                  <a:pt x="75306" y="71384"/>
                </a:lnTo>
                <a:lnTo>
                  <a:pt x="75961" y="70338"/>
                </a:lnTo>
                <a:lnTo>
                  <a:pt x="76331" y="69220"/>
                </a:lnTo>
                <a:close/>
              </a:path>
              <a:path w="122555" h="1263650">
                <a:moveTo>
                  <a:pt x="75961" y="70338"/>
                </a:moveTo>
                <a:lnTo>
                  <a:pt x="75306" y="71384"/>
                </a:lnTo>
                <a:lnTo>
                  <a:pt x="75616" y="71384"/>
                </a:lnTo>
                <a:lnTo>
                  <a:pt x="75961" y="70338"/>
                </a:lnTo>
                <a:close/>
              </a:path>
              <a:path w="122555" h="1263650">
                <a:moveTo>
                  <a:pt x="76661" y="69220"/>
                </a:moveTo>
                <a:lnTo>
                  <a:pt x="76331" y="69220"/>
                </a:lnTo>
                <a:lnTo>
                  <a:pt x="75961" y="70338"/>
                </a:lnTo>
                <a:lnTo>
                  <a:pt x="76661" y="69220"/>
                </a:lnTo>
                <a:close/>
              </a:path>
              <a:path w="122555" h="1263650">
                <a:moveTo>
                  <a:pt x="70235" y="43555"/>
                </a:moveTo>
                <a:lnTo>
                  <a:pt x="64122" y="53319"/>
                </a:lnTo>
                <a:lnTo>
                  <a:pt x="78893" y="65654"/>
                </a:lnTo>
                <a:lnTo>
                  <a:pt x="86355" y="53736"/>
                </a:lnTo>
                <a:lnTo>
                  <a:pt x="70235" y="43555"/>
                </a:lnTo>
                <a:close/>
              </a:path>
              <a:path w="122555" h="1263650">
                <a:moveTo>
                  <a:pt x="119121" y="0"/>
                </a:moveTo>
                <a:lnTo>
                  <a:pt x="40898" y="33924"/>
                </a:lnTo>
                <a:lnTo>
                  <a:pt x="64122" y="53319"/>
                </a:lnTo>
                <a:lnTo>
                  <a:pt x="70235" y="43555"/>
                </a:lnTo>
                <a:lnTo>
                  <a:pt x="108770" y="43555"/>
                </a:lnTo>
                <a:lnTo>
                  <a:pt x="1191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919221" y="5287158"/>
            <a:ext cx="3075305" cy="6488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/>
            <a:r>
              <a:rPr sz="1400" spc="-10" dirty="0">
                <a:latin typeface="Arial"/>
                <a:cs typeface="Arial"/>
              </a:rPr>
              <a:t>sn</a:t>
            </a:r>
            <a:r>
              <a:rPr sz="1400" spc="-15" dirty="0">
                <a:latin typeface="Arial"/>
                <a:cs typeface="Arial"/>
              </a:rPr>
              <a:t>d</a:t>
            </a:r>
            <a:r>
              <a:rPr sz="1400" spc="-10" dirty="0">
                <a:latin typeface="Arial"/>
                <a:cs typeface="Arial"/>
              </a:rPr>
              <a:t>pkt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rial"/>
                <a:cs typeface="Arial"/>
              </a:rPr>
              <a:t>=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rial"/>
                <a:cs typeface="Arial"/>
              </a:rPr>
              <a:t>mak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_</a:t>
            </a:r>
            <a:r>
              <a:rPr sz="1400" spc="-15" dirty="0">
                <a:latin typeface="Arial"/>
                <a:cs typeface="Arial"/>
              </a:rPr>
              <a:t>pkt</a:t>
            </a:r>
            <a:r>
              <a:rPr sz="1400" spc="-10" dirty="0">
                <a:latin typeface="Arial"/>
                <a:cs typeface="Arial"/>
              </a:rPr>
              <a:t>(1,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Arial"/>
                <a:cs typeface="Arial"/>
              </a:rPr>
              <a:t>d</a:t>
            </a:r>
            <a:r>
              <a:rPr sz="1400" spc="-10" dirty="0">
                <a:latin typeface="Arial"/>
                <a:cs typeface="Arial"/>
              </a:rPr>
              <a:t>ata,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rial"/>
                <a:cs typeface="Arial"/>
              </a:rPr>
              <a:t>ch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cks</a:t>
            </a:r>
            <a:r>
              <a:rPr sz="1400" spc="-15" dirty="0">
                <a:latin typeface="Arial"/>
                <a:cs typeface="Arial"/>
              </a:rPr>
              <a:t>um)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Arial"/>
                <a:cs typeface="Arial"/>
              </a:rPr>
              <a:t>u</a:t>
            </a:r>
            <a:r>
              <a:rPr sz="1400" spc="-10" dirty="0">
                <a:latin typeface="Arial"/>
                <a:cs typeface="Arial"/>
              </a:rPr>
              <a:t>dt_</a:t>
            </a:r>
            <a:r>
              <a:rPr sz="1400" spc="-5" dirty="0">
                <a:latin typeface="Arial"/>
                <a:cs typeface="Arial"/>
              </a:rPr>
              <a:t>s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n</a:t>
            </a:r>
            <a:r>
              <a:rPr sz="1400" spc="-15" dirty="0">
                <a:latin typeface="Arial"/>
                <a:cs typeface="Arial"/>
              </a:rPr>
              <a:t>d(</a:t>
            </a:r>
            <a:r>
              <a:rPr sz="1400" spc="-10" dirty="0">
                <a:latin typeface="Arial"/>
                <a:cs typeface="Arial"/>
              </a:rPr>
              <a:t>sndpkt)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75"/>
              </a:lnSpc>
            </a:pPr>
            <a:r>
              <a:rPr sz="1400" spc="-10" dirty="0">
                <a:latin typeface="Arial"/>
                <a:cs typeface="Arial"/>
              </a:rPr>
              <a:t>st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rt_timer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19221" y="5003694"/>
            <a:ext cx="117919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spc="-10" dirty="0">
                <a:latin typeface="Arial"/>
                <a:cs typeface="Arial"/>
              </a:rPr>
              <a:t>rdt_</a:t>
            </a:r>
            <a:r>
              <a:rPr sz="1400" spc="-5" dirty="0">
                <a:latin typeface="Arial"/>
                <a:cs typeface="Arial"/>
              </a:rPr>
              <a:t>s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n</a:t>
            </a:r>
            <a:r>
              <a:rPr sz="1400" spc="-15" dirty="0">
                <a:latin typeface="Arial"/>
                <a:cs typeface="Arial"/>
              </a:rPr>
              <a:t>d(data)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959340" y="5253096"/>
            <a:ext cx="2599055" cy="0"/>
          </a:xfrm>
          <a:custGeom>
            <a:avLst/>
            <a:gdLst/>
            <a:ahLst/>
            <a:cxnLst/>
            <a:rect l="l" t="t" r="r" b="b"/>
            <a:pathLst>
              <a:path w="2599054">
                <a:moveTo>
                  <a:pt x="0" y="0"/>
                </a:moveTo>
                <a:lnTo>
                  <a:pt x="2598816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893570" y="5125107"/>
            <a:ext cx="1443355" cy="6463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/>
            <a:r>
              <a:rPr sz="1400" spc="-10" dirty="0">
                <a:latin typeface="Arial"/>
                <a:cs typeface="Arial"/>
              </a:rPr>
              <a:t>rdt_rcv(rcvpk</a:t>
            </a:r>
            <a:r>
              <a:rPr sz="1400" spc="-1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)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rial"/>
                <a:cs typeface="Arial"/>
              </a:rPr>
              <a:t>&amp;&amp;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rial"/>
                <a:cs typeface="Arial"/>
              </a:rPr>
              <a:t>(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rial"/>
                <a:cs typeface="Arial"/>
              </a:rPr>
              <a:t>corrupt</a:t>
            </a:r>
            <a:r>
              <a:rPr sz="1400" spc="-15" dirty="0">
                <a:latin typeface="Arial"/>
                <a:cs typeface="Arial"/>
              </a:rPr>
              <a:t>(</a:t>
            </a:r>
            <a:r>
              <a:rPr sz="1400" spc="-5" dirty="0">
                <a:latin typeface="Arial"/>
                <a:cs typeface="Arial"/>
              </a:rPr>
              <a:t>r</a:t>
            </a:r>
            <a:r>
              <a:rPr sz="1400" spc="-20" dirty="0">
                <a:latin typeface="Arial"/>
                <a:cs typeface="Arial"/>
              </a:rPr>
              <a:t>c</a:t>
            </a:r>
            <a:r>
              <a:rPr sz="1400" spc="-10" dirty="0">
                <a:latin typeface="Arial"/>
                <a:cs typeface="Arial"/>
              </a:rPr>
              <a:t>vpkt)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rial"/>
                <a:cs typeface="Arial"/>
              </a:rPr>
              <a:t>||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rial"/>
                <a:cs typeface="Arial"/>
              </a:rPr>
              <a:t>isAC</a:t>
            </a:r>
            <a:r>
              <a:rPr sz="1400" spc="-20" dirty="0">
                <a:latin typeface="Arial"/>
                <a:cs typeface="Arial"/>
              </a:rPr>
              <a:t>K</a:t>
            </a:r>
            <a:r>
              <a:rPr sz="1400" spc="-10" dirty="0">
                <a:latin typeface="Arial"/>
                <a:cs typeface="Arial"/>
              </a:rPr>
              <a:t>(rcv</a:t>
            </a:r>
            <a:r>
              <a:rPr sz="1400" spc="-15" dirty="0">
                <a:latin typeface="Arial"/>
                <a:cs typeface="Arial"/>
              </a:rPr>
              <a:t>p</a:t>
            </a:r>
            <a:r>
              <a:rPr sz="1400" spc="-10" dirty="0">
                <a:latin typeface="Arial"/>
                <a:cs typeface="Arial"/>
              </a:rPr>
              <a:t>kt,0)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917830" y="5788021"/>
            <a:ext cx="1254125" cy="0"/>
          </a:xfrm>
          <a:custGeom>
            <a:avLst/>
            <a:gdLst/>
            <a:ahLst/>
            <a:cxnLst/>
            <a:rect l="l" t="t" r="r" b="b"/>
            <a:pathLst>
              <a:path w="1254125">
                <a:moveTo>
                  <a:pt x="0" y="0"/>
                </a:moveTo>
                <a:lnTo>
                  <a:pt x="1254120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59045" y="3605144"/>
            <a:ext cx="1517650" cy="635"/>
          </a:xfrm>
          <a:custGeom>
            <a:avLst/>
            <a:gdLst/>
            <a:ahLst/>
            <a:cxnLst/>
            <a:rect l="l" t="t" r="r" b="b"/>
            <a:pathLst>
              <a:path w="1517650" h="635">
                <a:moveTo>
                  <a:pt x="0" y="0"/>
                </a:moveTo>
                <a:lnTo>
                  <a:pt x="1517654" y="121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883402" y="3169050"/>
            <a:ext cx="1703070" cy="91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spc="-10" dirty="0">
                <a:latin typeface="Arial"/>
                <a:cs typeface="Arial"/>
              </a:rPr>
              <a:t>rdt_rcv(rcvpk</a:t>
            </a:r>
            <a:r>
              <a:rPr sz="1400" spc="-1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  <a:p>
            <a:pPr marL="12700"/>
            <a:r>
              <a:rPr sz="1400" spc="-10" dirty="0">
                <a:latin typeface="Arial"/>
                <a:cs typeface="Arial"/>
              </a:rPr>
              <a:t>&amp;&amp;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rial"/>
                <a:cs typeface="Arial"/>
              </a:rPr>
              <a:t>not</a:t>
            </a:r>
            <a:r>
              <a:rPr sz="1400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or</a:t>
            </a:r>
            <a:r>
              <a:rPr sz="1400" spc="-1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upt(</a:t>
            </a:r>
            <a:r>
              <a:rPr sz="1400" spc="-15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cvp</a:t>
            </a:r>
            <a:r>
              <a:rPr sz="1400" spc="-5" dirty="0">
                <a:latin typeface="Arial"/>
                <a:cs typeface="Arial"/>
              </a:rPr>
              <a:t>kt)</a:t>
            </a:r>
            <a:endParaRPr sz="1400">
              <a:latin typeface="Arial"/>
              <a:cs typeface="Arial"/>
            </a:endParaRPr>
          </a:p>
          <a:p>
            <a:pPr marL="33020" indent="-20955"/>
            <a:r>
              <a:rPr sz="1400" u="heavy" spc="-10" dirty="0">
                <a:latin typeface="Arial"/>
                <a:cs typeface="Arial"/>
              </a:rPr>
              <a:t>&amp;&amp;</a:t>
            </a:r>
            <a:r>
              <a:rPr sz="1400" u="heavy" dirty="0">
                <a:latin typeface="Arial"/>
                <a:cs typeface="Arial"/>
              </a:rPr>
              <a:t> </a:t>
            </a:r>
            <a:r>
              <a:rPr sz="1400" u="heavy" spc="-10" dirty="0">
                <a:latin typeface="Arial"/>
                <a:cs typeface="Arial"/>
              </a:rPr>
              <a:t>isAC</a:t>
            </a:r>
            <a:r>
              <a:rPr sz="1400" u="heavy" spc="-20" dirty="0">
                <a:latin typeface="Arial"/>
                <a:cs typeface="Arial"/>
              </a:rPr>
              <a:t>K</a:t>
            </a:r>
            <a:r>
              <a:rPr sz="1400" u="heavy" spc="-10" dirty="0">
                <a:latin typeface="Arial"/>
                <a:cs typeface="Arial"/>
              </a:rPr>
              <a:t>(rcv</a:t>
            </a:r>
            <a:r>
              <a:rPr sz="1400" u="heavy" spc="-15" dirty="0">
                <a:latin typeface="Arial"/>
                <a:cs typeface="Arial"/>
              </a:rPr>
              <a:t>p</a:t>
            </a:r>
            <a:r>
              <a:rPr sz="1400" u="heavy" spc="-10" dirty="0">
                <a:latin typeface="Arial"/>
                <a:cs typeface="Arial"/>
              </a:rPr>
              <a:t>kt,0</a:t>
            </a:r>
            <a:r>
              <a:rPr sz="1400" spc="-5" dirty="0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  <a:p>
            <a:pPr marL="33020">
              <a:spcBef>
                <a:spcPts val="400"/>
              </a:spcBef>
            </a:pPr>
            <a:r>
              <a:rPr sz="1400" spc="-10" dirty="0">
                <a:latin typeface="Arial"/>
                <a:cs typeface="Arial"/>
              </a:rPr>
              <a:t>st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spc="-10" dirty="0">
                <a:latin typeface="Arial"/>
                <a:cs typeface="Arial"/>
              </a:rPr>
              <a:t>p</a:t>
            </a:r>
            <a:r>
              <a:rPr sz="1400" spc="-15" dirty="0">
                <a:latin typeface="Arial"/>
                <a:cs typeface="Arial"/>
              </a:rPr>
              <a:t>_timer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510795" y="2927751"/>
            <a:ext cx="1702435" cy="6463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spc="-10" dirty="0">
                <a:latin typeface="Arial"/>
                <a:cs typeface="Arial"/>
              </a:rPr>
              <a:t>rdt_rcv(rcvpk</a:t>
            </a:r>
            <a:r>
              <a:rPr sz="1400" spc="-1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  <a:p>
            <a:pPr marL="12700"/>
            <a:r>
              <a:rPr sz="1400" spc="-10" dirty="0">
                <a:latin typeface="Arial"/>
                <a:cs typeface="Arial"/>
              </a:rPr>
              <a:t>&amp;&amp;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Arial"/>
                <a:cs typeface="Arial"/>
              </a:rPr>
              <a:t>n</a:t>
            </a:r>
            <a:r>
              <a:rPr sz="1400" spc="-10" dirty="0">
                <a:latin typeface="Arial"/>
                <a:cs typeface="Arial"/>
              </a:rPr>
              <a:t>otc</a:t>
            </a:r>
            <a:r>
              <a:rPr sz="1400" spc="-15" dirty="0">
                <a:latin typeface="Arial"/>
                <a:cs typeface="Arial"/>
              </a:rPr>
              <a:t>orru</a:t>
            </a:r>
            <a:r>
              <a:rPr sz="1400" spc="-20" dirty="0">
                <a:latin typeface="Arial"/>
                <a:cs typeface="Arial"/>
              </a:rPr>
              <a:t>p</a:t>
            </a:r>
            <a:r>
              <a:rPr sz="1400" spc="-5" dirty="0">
                <a:latin typeface="Arial"/>
                <a:cs typeface="Arial"/>
              </a:rPr>
              <a:t>t(</a:t>
            </a:r>
            <a:r>
              <a:rPr sz="1400" spc="-15" dirty="0">
                <a:latin typeface="Arial"/>
                <a:cs typeface="Arial"/>
              </a:rPr>
              <a:t>r</a:t>
            </a:r>
            <a:r>
              <a:rPr sz="1400" spc="-10" dirty="0">
                <a:latin typeface="Arial"/>
                <a:cs typeface="Arial"/>
              </a:rPr>
              <a:t>cvpkt)</a:t>
            </a:r>
            <a:endParaRPr sz="1400">
              <a:latin typeface="Arial"/>
              <a:cs typeface="Arial"/>
            </a:endParaRPr>
          </a:p>
          <a:p>
            <a:pPr marL="12700"/>
            <a:r>
              <a:rPr sz="1400" spc="-10" dirty="0">
                <a:latin typeface="Arial"/>
                <a:cs typeface="Arial"/>
              </a:rPr>
              <a:t>&amp;&amp;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rial"/>
                <a:cs typeface="Arial"/>
              </a:rPr>
              <a:t>isAC</a:t>
            </a:r>
            <a:r>
              <a:rPr sz="1400" spc="-10" dirty="0">
                <a:latin typeface="Arial"/>
                <a:cs typeface="Arial"/>
              </a:rPr>
              <a:t>K</a:t>
            </a:r>
            <a:r>
              <a:rPr sz="1400" dirty="0">
                <a:latin typeface="Arial"/>
                <a:cs typeface="Arial"/>
              </a:rPr>
              <a:t>(rcvpk</a:t>
            </a:r>
            <a:r>
              <a:rPr sz="1400" spc="-5" dirty="0">
                <a:latin typeface="Arial"/>
                <a:cs typeface="Arial"/>
              </a:rPr>
              <a:t>t,1)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502916" y="3639963"/>
            <a:ext cx="855344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spc="-10" dirty="0">
                <a:latin typeface="Arial"/>
                <a:cs typeface="Arial"/>
              </a:rPr>
              <a:t>st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spc="-10" dirty="0">
                <a:latin typeface="Arial"/>
                <a:cs typeface="Arial"/>
              </a:rPr>
              <a:t>p</a:t>
            </a:r>
            <a:r>
              <a:rPr sz="1400" spc="-15" dirty="0">
                <a:latin typeface="Arial"/>
                <a:cs typeface="Arial"/>
              </a:rPr>
              <a:t>_timer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759446" y="2485247"/>
            <a:ext cx="343535" cy="335280"/>
          </a:xfrm>
          <a:custGeom>
            <a:avLst/>
            <a:gdLst/>
            <a:ahLst/>
            <a:cxnLst/>
            <a:rect l="l" t="t" r="r" b="b"/>
            <a:pathLst>
              <a:path w="343534" h="335280">
                <a:moveTo>
                  <a:pt x="97069" y="288928"/>
                </a:moveTo>
                <a:lnTo>
                  <a:pt x="87202" y="305198"/>
                </a:lnTo>
                <a:lnTo>
                  <a:pt x="91836" y="307847"/>
                </a:lnTo>
                <a:lnTo>
                  <a:pt x="108082" y="314980"/>
                </a:lnTo>
                <a:lnTo>
                  <a:pt x="154442" y="329824"/>
                </a:lnTo>
                <a:lnTo>
                  <a:pt x="196352" y="334792"/>
                </a:lnTo>
                <a:lnTo>
                  <a:pt x="209306" y="334396"/>
                </a:lnTo>
                <a:lnTo>
                  <a:pt x="255788" y="323484"/>
                </a:lnTo>
                <a:lnTo>
                  <a:pt x="270909" y="315742"/>
                </a:lnTo>
                <a:lnTo>
                  <a:pt x="195712" y="315742"/>
                </a:lnTo>
                <a:lnTo>
                  <a:pt x="183641" y="315224"/>
                </a:lnTo>
                <a:lnTo>
                  <a:pt x="144139" y="307726"/>
                </a:lnTo>
                <a:lnTo>
                  <a:pt x="99456" y="290321"/>
                </a:lnTo>
                <a:lnTo>
                  <a:pt x="97069" y="288928"/>
                </a:lnTo>
                <a:close/>
              </a:path>
              <a:path w="343534" h="335280">
                <a:moveTo>
                  <a:pt x="26791" y="257708"/>
                </a:moveTo>
                <a:lnTo>
                  <a:pt x="72268" y="329824"/>
                </a:lnTo>
                <a:lnTo>
                  <a:pt x="87202" y="305198"/>
                </a:lnTo>
                <a:lnTo>
                  <a:pt x="76321" y="298978"/>
                </a:lnTo>
                <a:lnTo>
                  <a:pt x="85984" y="282458"/>
                </a:lnTo>
                <a:lnTo>
                  <a:pt x="100993" y="282458"/>
                </a:lnTo>
                <a:lnTo>
                  <a:pt x="111770" y="264688"/>
                </a:lnTo>
                <a:lnTo>
                  <a:pt x="26791" y="257708"/>
                </a:lnTo>
                <a:close/>
              </a:path>
              <a:path w="343534" h="335280">
                <a:moveTo>
                  <a:pt x="245064" y="19049"/>
                </a:moveTo>
                <a:lnTo>
                  <a:pt x="153283" y="19049"/>
                </a:lnTo>
                <a:lnTo>
                  <a:pt x="168158" y="19568"/>
                </a:lnTo>
                <a:lnTo>
                  <a:pt x="182239" y="20726"/>
                </a:lnTo>
                <a:lnTo>
                  <a:pt x="220217" y="29474"/>
                </a:lnTo>
                <a:lnTo>
                  <a:pt x="261122" y="50291"/>
                </a:lnTo>
                <a:lnTo>
                  <a:pt x="291480" y="79522"/>
                </a:lnTo>
                <a:lnTo>
                  <a:pt x="311779" y="114696"/>
                </a:lnTo>
                <a:lnTo>
                  <a:pt x="322569" y="153680"/>
                </a:lnTo>
                <a:lnTo>
                  <a:pt x="324368" y="173614"/>
                </a:lnTo>
                <a:lnTo>
                  <a:pt x="324246" y="183520"/>
                </a:lnTo>
                <a:lnTo>
                  <a:pt x="318272" y="222260"/>
                </a:lnTo>
                <a:lnTo>
                  <a:pt x="303275" y="257312"/>
                </a:lnTo>
                <a:lnTo>
                  <a:pt x="272430" y="292120"/>
                </a:lnTo>
                <a:lnTo>
                  <a:pt x="238384" y="309646"/>
                </a:lnTo>
                <a:lnTo>
                  <a:pt x="195712" y="315742"/>
                </a:lnTo>
                <a:lnTo>
                  <a:pt x="270909" y="315742"/>
                </a:lnTo>
                <a:lnTo>
                  <a:pt x="307726" y="284225"/>
                </a:lnTo>
                <a:lnTo>
                  <a:pt x="329702" y="247406"/>
                </a:lnTo>
                <a:lnTo>
                  <a:pt x="341375" y="205496"/>
                </a:lnTo>
                <a:lnTo>
                  <a:pt x="343418" y="172364"/>
                </a:lnTo>
                <a:lnTo>
                  <a:pt x="342656" y="161300"/>
                </a:lnTo>
                <a:lnTo>
                  <a:pt x="333237" y="117347"/>
                </a:lnTo>
                <a:lnTo>
                  <a:pt x="312938" y="76596"/>
                </a:lnTo>
                <a:lnTo>
                  <a:pt x="281299" y="41788"/>
                </a:lnTo>
                <a:lnTo>
                  <a:pt x="250057" y="21335"/>
                </a:lnTo>
                <a:lnTo>
                  <a:pt x="245064" y="19049"/>
                </a:lnTo>
                <a:close/>
              </a:path>
              <a:path w="343534" h="335280">
                <a:moveTo>
                  <a:pt x="85984" y="282458"/>
                </a:moveTo>
                <a:lnTo>
                  <a:pt x="76321" y="298978"/>
                </a:lnTo>
                <a:lnTo>
                  <a:pt x="87202" y="305198"/>
                </a:lnTo>
                <a:lnTo>
                  <a:pt x="97069" y="288928"/>
                </a:lnTo>
                <a:lnTo>
                  <a:pt x="85984" y="282458"/>
                </a:lnTo>
                <a:close/>
              </a:path>
              <a:path w="343534" h="335280">
                <a:moveTo>
                  <a:pt x="100993" y="282458"/>
                </a:moveTo>
                <a:lnTo>
                  <a:pt x="85984" y="282458"/>
                </a:lnTo>
                <a:lnTo>
                  <a:pt x="97069" y="288928"/>
                </a:lnTo>
                <a:lnTo>
                  <a:pt x="100993" y="282458"/>
                </a:lnTo>
                <a:close/>
              </a:path>
              <a:path w="343534" h="335280">
                <a:moveTo>
                  <a:pt x="152643" y="0"/>
                </a:moveTo>
                <a:lnTo>
                  <a:pt x="100583" y="4724"/>
                </a:lnTo>
                <a:lnTo>
                  <a:pt x="62362" y="13228"/>
                </a:lnTo>
                <a:lnTo>
                  <a:pt x="21214" y="26426"/>
                </a:lnTo>
                <a:lnTo>
                  <a:pt x="0" y="34808"/>
                </a:lnTo>
                <a:lnTo>
                  <a:pt x="6857" y="52456"/>
                </a:lnTo>
                <a:lnTo>
                  <a:pt x="28193" y="44195"/>
                </a:lnTo>
                <a:lnTo>
                  <a:pt x="48402" y="37337"/>
                </a:lnTo>
                <a:lnTo>
                  <a:pt x="86349" y="26944"/>
                </a:lnTo>
                <a:lnTo>
                  <a:pt x="137678" y="19568"/>
                </a:lnTo>
                <a:lnTo>
                  <a:pt x="153283" y="19049"/>
                </a:lnTo>
                <a:lnTo>
                  <a:pt x="245064" y="19049"/>
                </a:lnTo>
                <a:lnTo>
                  <a:pt x="238140" y="15880"/>
                </a:lnTo>
                <a:lnTo>
                  <a:pt x="198516" y="4084"/>
                </a:lnTo>
                <a:lnTo>
                  <a:pt x="168645" y="518"/>
                </a:lnTo>
                <a:lnTo>
                  <a:pt x="1526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8173979" y="2578501"/>
            <a:ext cx="139700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/>
            <a:r>
              <a:rPr sz="1400" spc="-15" dirty="0">
                <a:latin typeface="Arial"/>
                <a:cs typeface="Arial"/>
              </a:rPr>
              <a:t>u</a:t>
            </a:r>
            <a:r>
              <a:rPr sz="1400" spc="-10" dirty="0">
                <a:latin typeface="Arial"/>
                <a:cs typeface="Arial"/>
              </a:rPr>
              <a:t>dt_</a:t>
            </a:r>
            <a:r>
              <a:rPr sz="1400" spc="-5" dirty="0">
                <a:latin typeface="Arial"/>
                <a:cs typeface="Arial"/>
              </a:rPr>
              <a:t>s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n</a:t>
            </a:r>
            <a:r>
              <a:rPr sz="1400" spc="-15" dirty="0">
                <a:latin typeface="Arial"/>
                <a:cs typeface="Arial"/>
              </a:rPr>
              <a:t>d(</a:t>
            </a:r>
            <a:r>
              <a:rPr sz="1400" spc="-10" dirty="0">
                <a:latin typeface="Arial"/>
                <a:cs typeface="Arial"/>
              </a:rPr>
              <a:t>sndpkt)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rial"/>
                <a:cs typeface="Arial"/>
              </a:rPr>
              <a:t>st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rt_timer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196078" y="2341268"/>
            <a:ext cx="60896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spc="-10" dirty="0">
                <a:latin typeface="Arial"/>
                <a:cs typeface="Arial"/>
              </a:rPr>
              <a:t>time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spc="-10" dirty="0">
                <a:latin typeface="Arial"/>
                <a:cs typeface="Arial"/>
              </a:rPr>
              <a:t>ut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205855" y="2533650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0" y="0"/>
                </a:moveTo>
                <a:lnTo>
                  <a:pt x="990599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036445" y="4678930"/>
            <a:ext cx="419734" cy="376555"/>
          </a:xfrm>
          <a:custGeom>
            <a:avLst/>
            <a:gdLst/>
            <a:ahLst/>
            <a:cxnLst/>
            <a:rect l="l" t="t" r="r" b="b"/>
            <a:pathLst>
              <a:path w="419735" h="376554">
                <a:moveTo>
                  <a:pt x="117355" y="28275"/>
                </a:moveTo>
                <a:lnTo>
                  <a:pt x="68829" y="48137"/>
                </a:lnTo>
                <a:lnTo>
                  <a:pt x="35551" y="72652"/>
                </a:lnTo>
                <a:lnTo>
                  <a:pt x="8500" y="112276"/>
                </a:lnTo>
                <a:lnTo>
                  <a:pt x="0" y="156341"/>
                </a:lnTo>
                <a:lnTo>
                  <a:pt x="380" y="167639"/>
                </a:lnTo>
                <a:lnTo>
                  <a:pt x="11048" y="212860"/>
                </a:lnTo>
                <a:lnTo>
                  <a:pt x="34027" y="256675"/>
                </a:lnTo>
                <a:lnTo>
                  <a:pt x="57911" y="287273"/>
                </a:lnTo>
                <a:lnTo>
                  <a:pt x="96642" y="323087"/>
                </a:lnTo>
                <a:lnTo>
                  <a:pt x="129408" y="345067"/>
                </a:lnTo>
                <a:lnTo>
                  <a:pt x="164972" y="361949"/>
                </a:lnTo>
                <a:lnTo>
                  <a:pt x="202179" y="372749"/>
                </a:lnTo>
                <a:lnTo>
                  <a:pt x="240148" y="376046"/>
                </a:lnTo>
                <a:lnTo>
                  <a:pt x="252721" y="375284"/>
                </a:lnTo>
                <a:lnTo>
                  <a:pt x="290059" y="367034"/>
                </a:lnTo>
                <a:lnTo>
                  <a:pt x="312106" y="356996"/>
                </a:lnTo>
                <a:lnTo>
                  <a:pt x="239136" y="356996"/>
                </a:lnTo>
                <a:lnTo>
                  <a:pt x="227706" y="356878"/>
                </a:lnTo>
                <a:lnTo>
                  <a:pt x="182498" y="348115"/>
                </a:lnTo>
                <a:lnTo>
                  <a:pt x="138552" y="328303"/>
                </a:lnTo>
                <a:lnTo>
                  <a:pt x="88772" y="291346"/>
                </a:lnTo>
                <a:lnTo>
                  <a:pt x="56256" y="255151"/>
                </a:lnTo>
                <a:lnTo>
                  <a:pt x="32884" y="215645"/>
                </a:lnTo>
                <a:lnTo>
                  <a:pt x="20442" y="175259"/>
                </a:lnTo>
                <a:lnTo>
                  <a:pt x="19049" y="155579"/>
                </a:lnTo>
                <a:lnTo>
                  <a:pt x="19549" y="146054"/>
                </a:lnTo>
                <a:lnTo>
                  <a:pt x="35932" y="101608"/>
                </a:lnTo>
                <a:lnTo>
                  <a:pt x="67686" y="70997"/>
                </a:lnTo>
                <a:lnTo>
                  <a:pt x="104774" y="52328"/>
                </a:lnTo>
                <a:lnTo>
                  <a:pt x="120938" y="46787"/>
                </a:lnTo>
                <a:lnTo>
                  <a:pt x="117355" y="28275"/>
                </a:lnTo>
                <a:close/>
              </a:path>
              <a:path w="419735" h="376554">
                <a:moveTo>
                  <a:pt x="400930" y="181237"/>
                </a:moveTo>
                <a:lnTo>
                  <a:pt x="389500" y="221873"/>
                </a:lnTo>
                <a:lnTo>
                  <a:pt x="368045" y="271153"/>
                </a:lnTo>
                <a:lnTo>
                  <a:pt x="342518" y="308110"/>
                </a:lnTo>
                <a:lnTo>
                  <a:pt x="313812" y="333755"/>
                </a:lnTo>
                <a:lnTo>
                  <a:pt x="272152" y="352687"/>
                </a:lnTo>
                <a:lnTo>
                  <a:pt x="239136" y="356996"/>
                </a:lnTo>
                <a:lnTo>
                  <a:pt x="312106" y="356996"/>
                </a:lnTo>
                <a:lnTo>
                  <a:pt x="347090" y="330839"/>
                </a:lnTo>
                <a:lnTo>
                  <a:pt x="376427" y="294512"/>
                </a:lnTo>
                <a:lnTo>
                  <a:pt x="400811" y="246388"/>
                </a:lnTo>
                <a:lnTo>
                  <a:pt x="414015" y="207263"/>
                </a:lnTo>
                <a:lnTo>
                  <a:pt x="419480" y="185927"/>
                </a:lnTo>
                <a:lnTo>
                  <a:pt x="400930" y="181237"/>
                </a:lnTo>
                <a:close/>
              </a:path>
              <a:path w="419735" h="376554">
                <a:moveTo>
                  <a:pt x="190289" y="25658"/>
                </a:moveTo>
                <a:lnTo>
                  <a:pt x="129658" y="25658"/>
                </a:lnTo>
                <a:lnTo>
                  <a:pt x="133468" y="44327"/>
                </a:lnTo>
                <a:lnTo>
                  <a:pt x="120938" y="46787"/>
                </a:lnTo>
                <a:lnTo>
                  <a:pt x="126360" y="74807"/>
                </a:lnTo>
                <a:lnTo>
                  <a:pt x="190289" y="25658"/>
                </a:lnTo>
                <a:close/>
              </a:path>
              <a:path w="419735" h="376554">
                <a:moveTo>
                  <a:pt x="129658" y="25658"/>
                </a:moveTo>
                <a:lnTo>
                  <a:pt x="117355" y="28275"/>
                </a:lnTo>
                <a:lnTo>
                  <a:pt x="120938" y="46787"/>
                </a:lnTo>
                <a:lnTo>
                  <a:pt x="133468" y="44327"/>
                </a:lnTo>
                <a:lnTo>
                  <a:pt x="129658" y="25658"/>
                </a:lnTo>
                <a:close/>
              </a:path>
              <a:path w="419735" h="376554">
                <a:moveTo>
                  <a:pt x="111882" y="0"/>
                </a:moveTo>
                <a:lnTo>
                  <a:pt x="117355" y="28275"/>
                </a:lnTo>
                <a:lnTo>
                  <a:pt x="129658" y="25658"/>
                </a:lnTo>
                <a:lnTo>
                  <a:pt x="190289" y="25658"/>
                </a:lnTo>
                <a:lnTo>
                  <a:pt x="193928" y="22859"/>
                </a:lnTo>
                <a:lnTo>
                  <a:pt x="1118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720215" y="4386454"/>
            <a:ext cx="409575" cy="315595"/>
          </a:xfrm>
          <a:custGeom>
            <a:avLst/>
            <a:gdLst/>
            <a:ahLst/>
            <a:cxnLst/>
            <a:rect l="l" t="t" r="r" b="b"/>
            <a:pathLst>
              <a:path w="409575" h="315595">
                <a:moveTo>
                  <a:pt x="281389" y="28950"/>
                </a:moveTo>
                <a:lnTo>
                  <a:pt x="225420" y="34670"/>
                </a:lnTo>
                <a:lnTo>
                  <a:pt x="171187" y="45719"/>
                </a:lnTo>
                <a:lnTo>
                  <a:pt x="124586" y="60578"/>
                </a:lnTo>
                <a:lnTo>
                  <a:pt x="85462" y="78866"/>
                </a:lnTo>
                <a:lnTo>
                  <a:pt x="44826" y="107441"/>
                </a:lnTo>
                <a:lnTo>
                  <a:pt x="17144" y="139445"/>
                </a:lnTo>
                <a:lnTo>
                  <a:pt x="880" y="182630"/>
                </a:lnTo>
                <a:lnTo>
                  <a:pt x="0" y="191393"/>
                </a:lnTo>
                <a:lnTo>
                  <a:pt x="118" y="200156"/>
                </a:lnTo>
                <a:lnTo>
                  <a:pt x="12441" y="241172"/>
                </a:lnTo>
                <a:lnTo>
                  <a:pt x="43552" y="275712"/>
                </a:lnTo>
                <a:lnTo>
                  <a:pt x="80640" y="296667"/>
                </a:lnTo>
                <a:lnTo>
                  <a:pt x="127884" y="310383"/>
                </a:lnTo>
                <a:lnTo>
                  <a:pt x="169544" y="314955"/>
                </a:lnTo>
                <a:lnTo>
                  <a:pt x="184784" y="315336"/>
                </a:lnTo>
                <a:lnTo>
                  <a:pt x="200405" y="315086"/>
                </a:lnTo>
                <a:lnTo>
                  <a:pt x="250947" y="310265"/>
                </a:lnTo>
                <a:lnTo>
                  <a:pt x="306323" y="299084"/>
                </a:lnTo>
                <a:lnTo>
                  <a:pt x="316837" y="296286"/>
                </a:lnTo>
                <a:lnTo>
                  <a:pt x="184403" y="296286"/>
                </a:lnTo>
                <a:lnTo>
                  <a:pt x="170044" y="295905"/>
                </a:lnTo>
                <a:lnTo>
                  <a:pt x="130801" y="291596"/>
                </a:lnTo>
                <a:lnTo>
                  <a:pt x="87498" y="279023"/>
                </a:lnTo>
                <a:lnTo>
                  <a:pt x="48005" y="254888"/>
                </a:lnTo>
                <a:lnTo>
                  <a:pt x="22978" y="218312"/>
                </a:lnTo>
                <a:lnTo>
                  <a:pt x="19049" y="198251"/>
                </a:lnTo>
                <a:lnTo>
                  <a:pt x="19049" y="191393"/>
                </a:lnTo>
                <a:lnTo>
                  <a:pt x="33646" y="149102"/>
                </a:lnTo>
                <a:lnTo>
                  <a:pt x="66031" y="114431"/>
                </a:lnTo>
                <a:lnTo>
                  <a:pt x="106548" y="89285"/>
                </a:lnTo>
                <a:lnTo>
                  <a:pt x="145791" y="73151"/>
                </a:lnTo>
                <a:lnTo>
                  <a:pt x="192785" y="60066"/>
                </a:lnTo>
                <a:lnTo>
                  <a:pt x="247899" y="50804"/>
                </a:lnTo>
                <a:lnTo>
                  <a:pt x="281867" y="48048"/>
                </a:lnTo>
                <a:lnTo>
                  <a:pt x="281389" y="28950"/>
                </a:lnTo>
                <a:close/>
              </a:path>
              <a:path w="409575" h="315595">
                <a:moveTo>
                  <a:pt x="402204" y="246756"/>
                </a:moveTo>
                <a:lnTo>
                  <a:pt x="360044" y="262889"/>
                </a:lnTo>
                <a:lnTo>
                  <a:pt x="320420" y="275594"/>
                </a:lnTo>
                <a:lnTo>
                  <a:pt x="282951" y="284987"/>
                </a:lnTo>
                <a:lnTo>
                  <a:pt x="230885" y="293750"/>
                </a:lnTo>
                <a:lnTo>
                  <a:pt x="184403" y="296286"/>
                </a:lnTo>
                <a:lnTo>
                  <a:pt x="316837" y="296286"/>
                </a:lnTo>
                <a:lnTo>
                  <a:pt x="366640" y="280796"/>
                </a:lnTo>
                <a:lnTo>
                  <a:pt x="409312" y="264545"/>
                </a:lnTo>
                <a:lnTo>
                  <a:pt x="402204" y="246756"/>
                </a:lnTo>
                <a:close/>
              </a:path>
              <a:path w="409575" h="315595">
                <a:moveTo>
                  <a:pt x="340996" y="28325"/>
                </a:moveTo>
                <a:lnTo>
                  <a:pt x="293869" y="28325"/>
                </a:lnTo>
                <a:lnTo>
                  <a:pt x="294893" y="47375"/>
                </a:lnTo>
                <a:lnTo>
                  <a:pt x="281867" y="48048"/>
                </a:lnTo>
                <a:lnTo>
                  <a:pt x="282570" y="76199"/>
                </a:lnTo>
                <a:lnTo>
                  <a:pt x="357758" y="36194"/>
                </a:lnTo>
                <a:lnTo>
                  <a:pt x="340996" y="28325"/>
                </a:lnTo>
                <a:close/>
              </a:path>
              <a:path w="409575" h="315595">
                <a:moveTo>
                  <a:pt x="293869" y="28325"/>
                </a:moveTo>
                <a:lnTo>
                  <a:pt x="281389" y="28950"/>
                </a:lnTo>
                <a:lnTo>
                  <a:pt x="281867" y="48048"/>
                </a:lnTo>
                <a:lnTo>
                  <a:pt x="294893" y="47375"/>
                </a:lnTo>
                <a:lnTo>
                  <a:pt x="293869" y="28325"/>
                </a:lnTo>
                <a:close/>
              </a:path>
              <a:path w="409575" h="315595">
                <a:moveTo>
                  <a:pt x="280665" y="0"/>
                </a:moveTo>
                <a:lnTo>
                  <a:pt x="281389" y="28950"/>
                </a:lnTo>
                <a:lnTo>
                  <a:pt x="293869" y="28325"/>
                </a:lnTo>
                <a:lnTo>
                  <a:pt x="340996" y="28325"/>
                </a:lnTo>
                <a:lnTo>
                  <a:pt x="2806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231390" y="4523381"/>
            <a:ext cx="139700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/>
            <a:r>
              <a:rPr sz="1400" spc="-15" dirty="0">
                <a:latin typeface="Arial"/>
                <a:cs typeface="Arial"/>
              </a:rPr>
              <a:t>u</a:t>
            </a:r>
            <a:r>
              <a:rPr sz="1400" spc="-10" dirty="0">
                <a:latin typeface="Arial"/>
                <a:cs typeface="Arial"/>
              </a:rPr>
              <a:t>dt_</a:t>
            </a:r>
            <a:r>
              <a:rPr sz="1400" spc="-5" dirty="0">
                <a:latin typeface="Arial"/>
                <a:cs typeface="Arial"/>
              </a:rPr>
              <a:t>s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n</a:t>
            </a:r>
            <a:r>
              <a:rPr sz="1400" spc="-15" dirty="0">
                <a:latin typeface="Arial"/>
                <a:cs typeface="Arial"/>
              </a:rPr>
              <a:t>d(</a:t>
            </a:r>
            <a:r>
              <a:rPr sz="1400" spc="-10" dirty="0">
                <a:latin typeface="Arial"/>
                <a:cs typeface="Arial"/>
              </a:rPr>
              <a:t>sndpkt)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rial"/>
                <a:cs typeface="Arial"/>
              </a:rPr>
              <a:t>st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rt_timer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245869" y="4268609"/>
            <a:ext cx="60896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spc="-10" dirty="0">
                <a:latin typeface="Arial"/>
                <a:cs typeface="Arial"/>
              </a:rPr>
              <a:t>time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spc="-10" dirty="0">
                <a:latin typeface="Arial"/>
                <a:cs typeface="Arial"/>
              </a:rPr>
              <a:t>ut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270129" y="4489454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0" y="0"/>
                </a:moveTo>
                <a:lnTo>
                  <a:pt x="990599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933303" y="4549390"/>
            <a:ext cx="326390" cy="355600"/>
          </a:xfrm>
          <a:custGeom>
            <a:avLst/>
            <a:gdLst/>
            <a:ahLst/>
            <a:cxnLst/>
            <a:rect l="l" t="t" r="r" b="b"/>
            <a:pathLst>
              <a:path w="326390" h="355600">
                <a:moveTo>
                  <a:pt x="46508" y="232262"/>
                </a:moveTo>
                <a:lnTo>
                  <a:pt x="28212" y="237318"/>
                </a:lnTo>
                <a:lnTo>
                  <a:pt x="33284" y="252734"/>
                </a:lnTo>
                <a:lnTo>
                  <a:pt x="40904" y="270260"/>
                </a:lnTo>
                <a:lnTo>
                  <a:pt x="66415" y="312419"/>
                </a:lnTo>
                <a:lnTo>
                  <a:pt x="95371" y="339983"/>
                </a:lnTo>
                <a:lnTo>
                  <a:pt x="137921" y="354973"/>
                </a:lnTo>
                <a:lnTo>
                  <a:pt x="148711" y="355223"/>
                </a:lnTo>
                <a:lnTo>
                  <a:pt x="159379" y="353948"/>
                </a:lnTo>
                <a:lnTo>
                  <a:pt x="200924" y="338078"/>
                </a:lnTo>
                <a:lnTo>
                  <a:pt x="203861" y="336173"/>
                </a:lnTo>
                <a:lnTo>
                  <a:pt x="146700" y="336173"/>
                </a:lnTo>
                <a:lnTo>
                  <a:pt x="138318" y="336041"/>
                </a:lnTo>
                <a:lnTo>
                  <a:pt x="96895" y="317254"/>
                </a:lnTo>
                <a:lnTo>
                  <a:pt x="65288" y="276224"/>
                </a:lnTo>
                <a:lnTo>
                  <a:pt x="50688" y="245114"/>
                </a:lnTo>
                <a:lnTo>
                  <a:pt x="46508" y="232262"/>
                </a:lnTo>
                <a:close/>
              </a:path>
              <a:path w="326390" h="355600">
                <a:moveTo>
                  <a:pt x="275051" y="34446"/>
                </a:moveTo>
                <a:lnTo>
                  <a:pt x="301111" y="69473"/>
                </a:lnTo>
                <a:lnTo>
                  <a:pt x="307207" y="108085"/>
                </a:lnTo>
                <a:lnTo>
                  <a:pt x="306964" y="118871"/>
                </a:lnTo>
                <a:lnTo>
                  <a:pt x="299100" y="164854"/>
                </a:lnTo>
                <a:lnTo>
                  <a:pt x="275722" y="223909"/>
                </a:lnTo>
                <a:lnTo>
                  <a:pt x="248686" y="267212"/>
                </a:lnTo>
                <a:lnTo>
                  <a:pt x="216529" y="302776"/>
                </a:lnTo>
                <a:lnTo>
                  <a:pt x="181752" y="326897"/>
                </a:lnTo>
                <a:lnTo>
                  <a:pt x="146700" y="336173"/>
                </a:lnTo>
                <a:lnTo>
                  <a:pt x="203861" y="336173"/>
                </a:lnTo>
                <a:lnTo>
                  <a:pt x="238780" y="307729"/>
                </a:lnTo>
                <a:lnTo>
                  <a:pt x="264292" y="278011"/>
                </a:lnTo>
                <a:lnTo>
                  <a:pt x="292882" y="232028"/>
                </a:lnTo>
                <a:lnTo>
                  <a:pt x="309371" y="194953"/>
                </a:lnTo>
                <a:lnTo>
                  <a:pt x="320680" y="156853"/>
                </a:lnTo>
                <a:lnTo>
                  <a:pt x="326257" y="107323"/>
                </a:lnTo>
                <a:lnTo>
                  <a:pt x="325770" y="95381"/>
                </a:lnTo>
                <a:lnTo>
                  <a:pt x="314218" y="51947"/>
                </a:lnTo>
                <a:lnTo>
                  <a:pt x="303209" y="34933"/>
                </a:lnTo>
                <a:lnTo>
                  <a:pt x="275843" y="34933"/>
                </a:lnTo>
                <a:lnTo>
                  <a:pt x="275051" y="34446"/>
                </a:lnTo>
                <a:close/>
              </a:path>
              <a:path w="326390" h="355600">
                <a:moveTo>
                  <a:pt x="16520" y="161425"/>
                </a:moveTo>
                <a:lnTo>
                  <a:pt x="0" y="245114"/>
                </a:lnTo>
                <a:lnTo>
                  <a:pt x="28212" y="237318"/>
                </a:lnTo>
                <a:lnTo>
                  <a:pt x="24383" y="225683"/>
                </a:lnTo>
                <a:lnTo>
                  <a:pt x="42428" y="219718"/>
                </a:lnTo>
                <a:lnTo>
                  <a:pt x="68983" y="219718"/>
                </a:lnTo>
                <a:lnTo>
                  <a:pt x="16520" y="161425"/>
                </a:lnTo>
                <a:close/>
              </a:path>
              <a:path w="326390" h="355600">
                <a:moveTo>
                  <a:pt x="42428" y="219718"/>
                </a:moveTo>
                <a:lnTo>
                  <a:pt x="24383" y="225683"/>
                </a:lnTo>
                <a:lnTo>
                  <a:pt x="28212" y="237318"/>
                </a:lnTo>
                <a:lnTo>
                  <a:pt x="46508" y="232262"/>
                </a:lnTo>
                <a:lnTo>
                  <a:pt x="42428" y="219718"/>
                </a:lnTo>
                <a:close/>
              </a:path>
              <a:path w="326390" h="355600">
                <a:moveTo>
                  <a:pt x="68983" y="219718"/>
                </a:moveTo>
                <a:lnTo>
                  <a:pt x="42428" y="219718"/>
                </a:lnTo>
                <a:lnTo>
                  <a:pt x="46508" y="232262"/>
                </a:lnTo>
                <a:lnTo>
                  <a:pt x="73548" y="224789"/>
                </a:lnTo>
                <a:lnTo>
                  <a:pt x="68983" y="219718"/>
                </a:lnTo>
                <a:close/>
              </a:path>
              <a:path w="326390" h="355600">
                <a:moveTo>
                  <a:pt x="210311" y="0"/>
                </a:moveTo>
                <a:lnTo>
                  <a:pt x="157368" y="7238"/>
                </a:lnTo>
                <a:lnTo>
                  <a:pt x="115702" y="18931"/>
                </a:lnTo>
                <a:lnTo>
                  <a:pt x="69220" y="36575"/>
                </a:lnTo>
                <a:lnTo>
                  <a:pt x="76321" y="54364"/>
                </a:lnTo>
                <a:lnTo>
                  <a:pt x="100096" y="44839"/>
                </a:lnTo>
                <a:lnTo>
                  <a:pt x="122194" y="36956"/>
                </a:lnTo>
                <a:lnTo>
                  <a:pt x="162062" y="25658"/>
                </a:lnTo>
                <a:lnTo>
                  <a:pt x="211470" y="18931"/>
                </a:lnTo>
                <a:lnTo>
                  <a:pt x="286024" y="18931"/>
                </a:lnTo>
                <a:lnTo>
                  <a:pt x="285628" y="18668"/>
                </a:lnTo>
                <a:lnTo>
                  <a:pt x="239664" y="1523"/>
                </a:lnTo>
                <a:lnTo>
                  <a:pt x="225551" y="131"/>
                </a:lnTo>
                <a:lnTo>
                  <a:pt x="210311" y="0"/>
                </a:lnTo>
                <a:close/>
              </a:path>
              <a:path w="326390" h="355600">
                <a:moveTo>
                  <a:pt x="274716" y="34171"/>
                </a:moveTo>
                <a:lnTo>
                  <a:pt x="275051" y="34446"/>
                </a:lnTo>
                <a:lnTo>
                  <a:pt x="275843" y="34933"/>
                </a:lnTo>
                <a:lnTo>
                  <a:pt x="274716" y="34171"/>
                </a:lnTo>
                <a:close/>
              </a:path>
              <a:path w="326390" h="355600">
                <a:moveTo>
                  <a:pt x="302647" y="34171"/>
                </a:moveTo>
                <a:lnTo>
                  <a:pt x="274716" y="34171"/>
                </a:lnTo>
                <a:lnTo>
                  <a:pt x="275843" y="34933"/>
                </a:lnTo>
                <a:lnTo>
                  <a:pt x="303209" y="34933"/>
                </a:lnTo>
                <a:lnTo>
                  <a:pt x="302647" y="34171"/>
                </a:lnTo>
                <a:close/>
              </a:path>
              <a:path w="326390" h="355600">
                <a:moveTo>
                  <a:pt x="286024" y="18931"/>
                </a:moveTo>
                <a:lnTo>
                  <a:pt x="211470" y="18931"/>
                </a:lnTo>
                <a:lnTo>
                  <a:pt x="225308" y="19181"/>
                </a:lnTo>
                <a:lnTo>
                  <a:pt x="237865" y="20455"/>
                </a:lnTo>
                <a:lnTo>
                  <a:pt x="249052" y="22741"/>
                </a:lnTo>
                <a:lnTo>
                  <a:pt x="259201" y="26039"/>
                </a:lnTo>
                <a:lnTo>
                  <a:pt x="267980" y="30098"/>
                </a:lnTo>
                <a:lnTo>
                  <a:pt x="275051" y="34446"/>
                </a:lnTo>
                <a:lnTo>
                  <a:pt x="274716" y="34171"/>
                </a:lnTo>
                <a:lnTo>
                  <a:pt x="302647" y="34171"/>
                </a:lnTo>
                <a:lnTo>
                  <a:pt x="302270" y="33659"/>
                </a:lnTo>
                <a:lnTo>
                  <a:pt x="294528" y="25658"/>
                </a:lnTo>
                <a:lnTo>
                  <a:pt x="286786" y="19430"/>
                </a:lnTo>
                <a:lnTo>
                  <a:pt x="286390" y="19181"/>
                </a:lnTo>
                <a:lnTo>
                  <a:pt x="286024" y="189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639573" y="1936388"/>
            <a:ext cx="116014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spc="-10" dirty="0">
                <a:latin typeface="Arial"/>
                <a:cs typeface="Arial"/>
              </a:rPr>
              <a:t>rdt_rcv(rcvpk</a:t>
            </a:r>
            <a:r>
              <a:rPr sz="1400" spc="-1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052946" y="2135246"/>
            <a:ext cx="944880" cy="850900"/>
          </a:xfrm>
          <a:custGeom>
            <a:avLst/>
            <a:gdLst/>
            <a:ahLst/>
            <a:cxnLst/>
            <a:rect l="l" t="t" r="r" b="b"/>
            <a:pathLst>
              <a:path w="944879" h="850900">
                <a:moveTo>
                  <a:pt x="472190" y="0"/>
                </a:moveTo>
                <a:lnTo>
                  <a:pt x="433453" y="1409"/>
                </a:lnTo>
                <a:lnTo>
                  <a:pt x="358694" y="12358"/>
                </a:lnTo>
                <a:lnTo>
                  <a:pt x="288362" y="33419"/>
                </a:lnTo>
                <a:lnTo>
                  <a:pt x="223429" y="63717"/>
                </a:lnTo>
                <a:lnTo>
                  <a:pt x="164865" y="102378"/>
                </a:lnTo>
                <a:lnTo>
                  <a:pt x="113641" y="148528"/>
                </a:lnTo>
                <a:lnTo>
                  <a:pt x="70728" y="201292"/>
                </a:lnTo>
                <a:lnTo>
                  <a:pt x="37097" y="259798"/>
                </a:lnTo>
                <a:lnTo>
                  <a:pt x="13719" y="323169"/>
                </a:lnTo>
                <a:lnTo>
                  <a:pt x="1564" y="390533"/>
                </a:lnTo>
                <a:lnTo>
                  <a:pt x="0" y="425439"/>
                </a:lnTo>
                <a:lnTo>
                  <a:pt x="1564" y="460333"/>
                </a:lnTo>
                <a:lnTo>
                  <a:pt x="13719" y="527681"/>
                </a:lnTo>
                <a:lnTo>
                  <a:pt x="37097" y="591047"/>
                </a:lnTo>
                <a:lnTo>
                  <a:pt x="70728" y="649554"/>
                </a:lnTo>
                <a:lnTo>
                  <a:pt x="113641" y="702327"/>
                </a:lnTo>
                <a:lnTo>
                  <a:pt x="164865" y="748488"/>
                </a:lnTo>
                <a:lnTo>
                  <a:pt x="223429" y="787162"/>
                </a:lnTo>
                <a:lnTo>
                  <a:pt x="288362" y="817473"/>
                </a:lnTo>
                <a:lnTo>
                  <a:pt x="358694" y="838544"/>
                </a:lnTo>
                <a:lnTo>
                  <a:pt x="433453" y="849499"/>
                </a:lnTo>
                <a:lnTo>
                  <a:pt x="472190" y="850910"/>
                </a:lnTo>
                <a:lnTo>
                  <a:pt x="510928" y="849499"/>
                </a:lnTo>
                <a:lnTo>
                  <a:pt x="548804" y="845341"/>
                </a:lnTo>
                <a:lnTo>
                  <a:pt x="621480" y="829218"/>
                </a:lnTo>
                <a:lnTo>
                  <a:pt x="689248" y="803417"/>
                </a:lnTo>
                <a:lnTo>
                  <a:pt x="751133" y="768816"/>
                </a:lnTo>
                <a:lnTo>
                  <a:pt x="806165" y="726288"/>
                </a:lnTo>
                <a:lnTo>
                  <a:pt x="853370" y="676712"/>
                </a:lnTo>
                <a:lnTo>
                  <a:pt x="891778" y="620963"/>
                </a:lnTo>
                <a:lnTo>
                  <a:pt x="920416" y="559917"/>
                </a:lnTo>
                <a:lnTo>
                  <a:pt x="938311" y="494450"/>
                </a:lnTo>
                <a:lnTo>
                  <a:pt x="944492" y="425439"/>
                </a:lnTo>
                <a:lnTo>
                  <a:pt x="942927" y="390533"/>
                </a:lnTo>
                <a:lnTo>
                  <a:pt x="930767" y="323169"/>
                </a:lnTo>
                <a:lnTo>
                  <a:pt x="907379" y="259798"/>
                </a:lnTo>
                <a:lnTo>
                  <a:pt x="873735" y="201292"/>
                </a:lnTo>
                <a:lnTo>
                  <a:pt x="830806" y="148528"/>
                </a:lnTo>
                <a:lnTo>
                  <a:pt x="779566" y="102378"/>
                </a:lnTo>
                <a:lnTo>
                  <a:pt x="720986" y="63717"/>
                </a:lnTo>
                <a:lnTo>
                  <a:pt x="656038" y="33419"/>
                </a:lnTo>
                <a:lnTo>
                  <a:pt x="585695" y="12358"/>
                </a:lnTo>
                <a:lnTo>
                  <a:pt x="510928" y="1409"/>
                </a:lnTo>
                <a:lnTo>
                  <a:pt x="4721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052946" y="2135246"/>
            <a:ext cx="944880" cy="850900"/>
          </a:xfrm>
          <a:custGeom>
            <a:avLst/>
            <a:gdLst/>
            <a:ahLst/>
            <a:cxnLst/>
            <a:rect l="l" t="t" r="r" b="b"/>
            <a:pathLst>
              <a:path w="944879" h="850900">
                <a:moveTo>
                  <a:pt x="0" y="425439"/>
                </a:moveTo>
                <a:lnTo>
                  <a:pt x="6178" y="356407"/>
                </a:lnTo>
                <a:lnTo>
                  <a:pt x="24065" y="290930"/>
                </a:lnTo>
                <a:lnTo>
                  <a:pt x="52691" y="229882"/>
                </a:lnTo>
                <a:lnTo>
                  <a:pt x="91084" y="174138"/>
                </a:lnTo>
                <a:lnTo>
                  <a:pt x="138274" y="124571"/>
                </a:lnTo>
                <a:lnTo>
                  <a:pt x="193290" y="82057"/>
                </a:lnTo>
                <a:lnTo>
                  <a:pt x="255160" y="47468"/>
                </a:lnTo>
                <a:lnTo>
                  <a:pt x="322914" y="21679"/>
                </a:lnTo>
                <a:lnTo>
                  <a:pt x="395581" y="5565"/>
                </a:lnTo>
                <a:lnTo>
                  <a:pt x="472190" y="0"/>
                </a:lnTo>
                <a:lnTo>
                  <a:pt x="510928" y="1409"/>
                </a:lnTo>
                <a:lnTo>
                  <a:pt x="548804" y="5565"/>
                </a:lnTo>
                <a:lnTo>
                  <a:pt x="621480" y="21679"/>
                </a:lnTo>
                <a:lnTo>
                  <a:pt x="689248" y="47468"/>
                </a:lnTo>
                <a:lnTo>
                  <a:pt x="751133" y="82057"/>
                </a:lnTo>
                <a:lnTo>
                  <a:pt x="806165" y="124571"/>
                </a:lnTo>
                <a:lnTo>
                  <a:pt x="853370" y="174138"/>
                </a:lnTo>
                <a:lnTo>
                  <a:pt x="891778" y="229882"/>
                </a:lnTo>
                <a:lnTo>
                  <a:pt x="920416" y="290930"/>
                </a:lnTo>
                <a:lnTo>
                  <a:pt x="938311" y="356407"/>
                </a:lnTo>
                <a:lnTo>
                  <a:pt x="944492" y="425439"/>
                </a:lnTo>
                <a:lnTo>
                  <a:pt x="942927" y="460333"/>
                </a:lnTo>
                <a:lnTo>
                  <a:pt x="930767" y="527681"/>
                </a:lnTo>
                <a:lnTo>
                  <a:pt x="907379" y="591047"/>
                </a:lnTo>
                <a:lnTo>
                  <a:pt x="873735" y="649554"/>
                </a:lnTo>
                <a:lnTo>
                  <a:pt x="830806" y="702327"/>
                </a:lnTo>
                <a:lnTo>
                  <a:pt x="779566" y="748488"/>
                </a:lnTo>
                <a:lnTo>
                  <a:pt x="720986" y="787162"/>
                </a:lnTo>
                <a:lnTo>
                  <a:pt x="656038" y="817473"/>
                </a:lnTo>
                <a:lnTo>
                  <a:pt x="585695" y="838544"/>
                </a:lnTo>
                <a:lnTo>
                  <a:pt x="510928" y="849499"/>
                </a:lnTo>
                <a:lnTo>
                  <a:pt x="472190" y="850910"/>
                </a:lnTo>
                <a:lnTo>
                  <a:pt x="433453" y="849499"/>
                </a:lnTo>
                <a:lnTo>
                  <a:pt x="358694" y="838544"/>
                </a:lnTo>
                <a:lnTo>
                  <a:pt x="288362" y="817473"/>
                </a:lnTo>
                <a:lnTo>
                  <a:pt x="223429" y="787162"/>
                </a:lnTo>
                <a:lnTo>
                  <a:pt x="164865" y="748488"/>
                </a:lnTo>
                <a:lnTo>
                  <a:pt x="113641" y="702327"/>
                </a:lnTo>
                <a:lnTo>
                  <a:pt x="70728" y="649554"/>
                </a:lnTo>
                <a:lnTo>
                  <a:pt x="37097" y="591047"/>
                </a:lnTo>
                <a:lnTo>
                  <a:pt x="13719" y="527681"/>
                </a:lnTo>
                <a:lnTo>
                  <a:pt x="1564" y="460333"/>
                </a:lnTo>
                <a:lnTo>
                  <a:pt x="0" y="425439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140202" y="2261001"/>
            <a:ext cx="796290" cy="6463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1905" algn="ctr"/>
            <a:r>
              <a:rPr sz="1400" spc="-70" dirty="0">
                <a:latin typeface="Arial"/>
                <a:cs typeface="Arial"/>
              </a:rPr>
              <a:t>W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spc="-5" dirty="0">
                <a:latin typeface="Arial"/>
                <a:cs typeface="Arial"/>
              </a:rPr>
              <a:t>it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rial"/>
                <a:cs typeface="Arial"/>
              </a:rPr>
              <a:t>for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rial"/>
                <a:cs typeface="Arial"/>
              </a:rPr>
              <a:t>cal</a:t>
            </a:r>
            <a:r>
              <a:rPr sz="1400" spc="-5" dirty="0">
                <a:latin typeface="Arial"/>
                <a:cs typeface="Arial"/>
              </a:rPr>
              <a:t>l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Arial"/>
                <a:cs typeface="Arial"/>
              </a:rPr>
              <a:t>0f</a:t>
            </a:r>
            <a:r>
              <a:rPr sz="1400" spc="-5" dirty="0">
                <a:latin typeface="Arial"/>
                <a:cs typeface="Arial"/>
              </a:rPr>
              <a:t>r</a:t>
            </a:r>
            <a:r>
              <a:rPr sz="1400" spc="-15" dirty="0">
                <a:latin typeface="Arial"/>
                <a:cs typeface="Arial"/>
              </a:rPr>
              <a:t>om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rial"/>
                <a:cs typeface="Arial"/>
              </a:rPr>
              <a:t>above</a:t>
            </a:r>
            <a:endParaRPr sz="14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647951" y="2160514"/>
            <a:ext cx="1101725" cy="635"/>
          </a:xfrm>
          <a:custGeom>
            <a:avLst/>
            <a:gdLst/>
            <a:ahLst/>
            <a:cxnLst/>
            <a:rect l="l" t="t" r="r" b="b"/>
            <a:pathLst>
              <a:path w="1101725" h="635">
                <a:moveTo>
                  <a:pt x="0" y="0"/>
                </a:moveTo>
                <a:lnTo>
                  <a:pt x="1101720" y="121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154554" y="3989452"/>
            <a:ext cx="889000" cy="865505"/>
          </a:xfrm>
          <a:custGeom>
            <a:avLst/>
            <a:gdLst/>
            <a:ahLst/>
            <a:cxnLst/>
            <a:rect l="l" t="t" r="r" b="b"/>
            <a:pathLst>
              <a:path w="889000" h="865504">
                <a:moveTo>
                  <a:pt x="444511" y="0"/>
                </a:moveTo>
                <a:lnTo>
                  <a:pt x="372405" y="5661"/>
                </a:lnTo>
                <a:lnTo>
                  <a:pt x="304006" y="22053"/>
                </a:lnTo>
                <a:lnTo>
                  <a:pt x="240226" y="48284"/>
                </a:lnTo>
                <a:lnTo>
                  <a:pt x="181982" y="83463"/>
                </a:lnTo>
                <a:lnTo>
                  <a:pt x="130189" y="126700"/>
                </a:lnTo>
                <a:lnTo>
                  <a:pt x="85760" y="177103"/>
                </a:lnTo>
                <a:lnTo>
                  <a:pt x="49612" y="233782"/>
                </a:lnTo>
                <a:lnTo>
                  <a:pt x="22660" y="295846"/>
                </a:lnTo>
                <a:lnTo>
                  <a:pt x="5817" y="362404"/>
                </a:lnTo>
                <a:lnTo>
                  <a:pt x="0" y="432566"/>
                </a:lnTo>
                <a:lnTo>
                  <a:pt x="1473" y="468041"/>
                </a:lnTo>
                <a:lnTo>
                  <a:pt x="12917" y="536511"/>
                </a:lnTo>
                <a:lnTo>
                  <a:pt x="34929" y="600933"/>
                </a:lnTo>
                <a:lnTo>
                  <a:pt x="66594" y="660414"/>
                </a:lnTo>
                <a:lnTo>
                  <a:pt x="106997" y="714065"/>
                </a:lnTo>
                <a:lnTo>
                  <a:pt x="155222" y="760994"/>
                </a:lnTo>
                <a:lnTo>
                  <a:pt x="210355" y="800311"/>
                </a:lnTo>
                <a:lnTo>
                  <a:pt x="271481" y="831126"/>
                </a:lnTo>
                <a:lnTo>
                  <a:pt x="337685" y="852548"/>
                </a:lnTo>
                <a:lnTo>
                  <a:pt x="408052" y="863685"/>
                </a:lnTo>
                <a:lnTo>
                  <a:pt x="444511" y="865119"/>
                </a:lnTo>
                <a:lnTo>
                  <a:pt x="480949" y="863685"/>
                </a:lnTo>
                <a:lnTo>
                  <a:pt x="551287" y="852548"/>
                </a:lnTo>
                <a:lnTo>
                  <a:pt x="617475" y="831126"/>
                </a:lnTo>
                <a:lnTo>
                  <a:pt x="678595" y="800311"/>
                </a:lnTo>
                <a:lnTo>
                  <a:pt x="733730" y="760994"/>
                </a:lnTo>
                <a:lnTo>
                  <a:pt x="781963" y="714065"/>
                </a:lnTo>
                <a:lnTo>
                  <a:pt x="822377" y="660414"/>
                </a:lnTo>
                <a:lnTo>
                  <a:pt x="854053" y="600933"/>
                </a:lnTo>
                <a:lnTo>
                  <a:pt x="876075" y="536511"/>
                </a:lnTo>
                <a:lnTo>
                  <a:pt x="887526" y="468041"/>
                </a:lnTo>
                <a:lnTo>
                  <a:pt x="889000" y="432566"/>
                </a:lnTo>
                <a:lnTo>
                  <a:pt x="887526" y="397090"/>
                </a:lnTo>
                <a:lnTo>
                  <a:pt x="876075" y="328619"/>
                </a:lnTo>
                <a:lnTo>
                  <a:pt x="854053" y="264197"/>
                </a:lnTo>
                <a:lnTo>
                  <a:pt x="822377" y="204714"/>
                </a:lnTo>
                <a:lnTo>
                  <a:pt x="781963" y="151061"/>
                </a:lnTo>
                <a:lnTo>
                  <a:pt x="733730" y="104130"/>
                </a:lnTo>
                <a:lnTo>
                  <a:pt x="678595" y="64811"/>
                </a:lnTo>
                <a:lnTo>
                  <a:pt x="617475" y="33994"/>
                </a:lnTo>
                <a:lnTo>
                  <a:pt x="551287" y="12572"/>
                </a:lnTo>
                <a:lnTo>
                  <a:pt x="480949" y="1434"/>
                </a:lnTo>
                <a:lnTo>
                  <a:pt x="4445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154554" y="3989452"/>
            <a:ext cx="889000" cy="865505"/>
          </a:xfrm>
          <a:custGeom>
            <a:avLst/>
            <a:gdLst/>
            <a:ahLst/>
            <a:cxnLst/>
            <a:rect l="l" t="t" r="r" b="b"/>
            <a:pathLst>
              <a:path w="889000" h="865504">
                <a:moveTo>
                  <a:pt x="0" y="432566"/>
                </a:moveTo>
                <a:lnTo>
                  <a:pt x="5817" y="362404"/>
                </a:lnTo>
                <a:lnTo>
                  <a:pt x="22660" y="295846"/>
                </a:lnTo>
                <a:lnTo>
                  <a:pt x="49612" y="233782"/>
                </a:lnTo>
                <a:lnTo>
                  <a:pt x="85760" y="177103"/>
                </a:lnTo>
                <a:lnTo>
                  <a:pt x="130189" y="126700"/>
                </a:lnTo>
                <a:lnTo>
                  <a:pt x="181982" y="83463"/>
                </a:lnTo>
                <a:lnTo>
                  <a:pt x="240226" y="48284"/>
                </a:lnTo>
                <a:lnTo>
                  <a:pt x="304006" y="22053"/>
                </a:lnTo>
                <a:lnTo>
                  <a:pt x="372405" y="5661"/>
                </a:lnTo>
                <a:lnTo>
                  <a:pt x="444511" y="0"/>
                </a:lnTo>
                <a:lnTo>
                  <a:pt x="480949" y="1434"/>
                </a:lnTo>
                <a:lnTo>
                  <a:pt x="551287" y="12572"/>
                </a:lnTo>
                <a:lnTo>
                  <a:pt x="617475" y="33994"/>
                </a:lnTo>
                <a:lnTo>
                  <a:pt x="678595" y="64811"/>
                </a:lnTo>
                <a:lnTo>
                  <a:pt x="733730" y="104130"/>
                </a:lnTo>
                <a:lnTo>
                  <a:pt x="781963" y="151061"/>
                </a:lnTo>
                <a:lnTo>
                  <a:pt x="822377" y="204714"/>
                </a:lnTo>
                <a:lnTo>
                  <a:pt x="854053" y="264197"/>
                </a:lnTo>
                <a:lnTo>
                  <a:pt x="876075" y="328619"/>
                </a:lnTo>
                <a:lnTo>
                  <a:pt x="887526" y="397090"/>
                </a:lnTo>
                <a:lnTo>
                  <a:pt x="889000" y="432566"/>
                </a:lnTo>
                <a:lnTo>
                  <a:pt x="887526" y="468041"/>
                </a:lnTo>
                <a:lnTo>
                  <a:pt x="876075" y="536511"/>
                </a:lnTo>
                <a:lnTo>
                  <a:pt x="854053" y="600933"/>
                </a:lnTo>
                <a:lnTo>
                  <a:pt x="822377" y="660414"/>
                </a:lnTo>
                <a:lnTo>
                  <a:pt x="781963" y="714065"/>
                </a:lnTo>
                <a:lnTo>
                  <a:pt x="733730" y="760994"/>
                </a:lnTo>
                <a:lnTo>
                  <a:pt x="678595" y="800311"/>
                </a:lnTo>
                <a:lnTo>
                  <a:pt x="617475" y="831126"/>
                </a:lnTo>
                <a:lnTo>
                  <a:pt x="551287" y="852548"/>
                </a:lnTo>
                <a:lnTo>
                  <a:pt x="480949" y="863685"/>
                </a:lnTo>
                <a:lnTo>
                  <a:pt x="444511" y="865119"/>
                </a:lnTo>
                <a:lnTo>
                  <a:pt x="408052" y="863685"/>
                </a:lnTo>
                <a:lnTo>
                  <a:pt x="337685" y="852548"/>
                </a:lnTo>
                <a:lnTo>
                  <a:pt x="271481" y="831126"/>
                </a:lnTo>
                <a:lnTo>
                  <a:pt x="210355" y="800311"/>
                </a:lnTo>
                <a:lnTo>
                  <a:pt x="155222" y="760994"/>
                </a:lnTo>
                <a:lnTo>
                  <a:pt x="106997" y="714065"/>
                </a:lnTo>
                <a:lnTo>
                  <a:pt x="66594" y="660414"/>
                </a:lnTo>
                <a:lnTo>
                  <a:pt x="34929" y="600933"/>
                </a:lnTo>
                <a:lnTo>
                  <a:pt x="12917" y="536511"/>
                </a:lnTo>
                <a:lnTo>
                  <a:pt x="1473" y="468041"/>
                </a:lnTo>
                <a:lnTo>
                  <a:pt x="0" y="432566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4353308" y="4109106"/>
            <a:ext cx="488950" cy="6463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 algn="ctr"/>
            <a:r>
              <a:rPr sz="1400" spc="-70" dirty="0">
                <a:latin typeface="Arial"/>
                <a:cs typeface="Arial"/>
              </a:rPr>
              <a:t>W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spc="-5" dirty="0">
                <a:latin typeface="Arial"/>
                <a:cs typeface="Arial"/>
              </a:rPr>
              <a:t>it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rial"/>
                <a:cs typeface="Arial"/>
              </a:rPr>
              <a:t>for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rial"/>
                <a:cs typeface="Arial"/>
              </a:rPr>
              <a:t>AC</a:t>
            </a:r>
            <a:r>
              <a:rPr sz="1400" spc="-20" dirty="0">
                <a:latin typeface="Arial"/>
                <a:cs typeface="Arial"/>
              </a:rPr>
              <a:t>K</a:t>
            </a:r>
            <a:r>
              <a:rPr sz="1400" spc="-1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800724" y="2142226"/>
            <a:ext cx="326390" cy="355600"/>
          </a:xfrm>
          <a:custGeom>
            <a:avLst/>
            <a:gdLst/>
            <a:ahLst/>
            <a:cxnLst/>
            <a:rect l="l" t="t" r="r" b="b"/>
            <a:pathLst>
              <a:path w="326389" h="355600">
                <a:moveTo>
                  <a:pt x="177296" y="0"/>
                </a:moveTo>
                <a:lnTo>
                  <a:pt x="135254" y="11704"/>
                </a:lnTo>
                <a:lnTo>
                  <a:pt x="96392" y="38740"/>
                </a:lnTo>
                <a:lnTo>
                  <a:pt x="70103" y="66690"/>
                </a:lnTo>
                <a:lnTo>
                  <a:pt x="46744" y="99578"/>
                </a:lnTo>
                <a:lnTo>
                  <a:pt x="21848" y="147827"/>
                </a:lnTo>
                <a:lnTo>
                  <a:pt x="8644" y="185806"/>
                </a:lnTo>
                <a:lnTo>
                  <a:pt x="1142" y="223784"/>
                </a:lnTo>
                <a:lnTo>
                  <a:pt x="0" y="248046"/>
                </a:lnTo>
                <a:lnTo>
                  <a:pt x="512" y="259963"/>
                </a:lnTo>
                <a:lnTo>
                  <a:pt x="12073" y="303397"/>
                </a:lnTo>
                <a:lnTo>
                  <a:pt x="40648" y="336682"/>
                </a:lnTo>
                <a:lnTo>
                  <a:pt x="86618" y="353842"/>
                </a:lnTo>
                <a:lnTo>
                  <a:pt x="116086" y="355366"/>
                </a:lnTo>
                <a:lnTo>
                  <a:pt x="132587" y="354329"/>
                </a:lnTo>
                <a:lnTo>
                  <a:pt x="150245" y="351922"/>
                </a:lnTo>
                <a:lnTo>
                  <a:pt x="169045" y="348112"/>
                </a:lnTo>
                <a:lnTo>
                  <a:pt x="189107" y="343021"/>
                </a:lnTo>
                <a:lnTo>
                  <a:pt x="210574" y="336438"/>
                </a:lnTo>
                <a:lnTo>
                  <a:pt x="114943" y="336438"/>
                </a:lnTo>
                <a:lnTo>
                  <a:pt x="100964" y="336163"/>
                </a:lnTo>
                <a:lnTo>
                  <a:pt x="58424" y="325252"/>
                </a:lnTo>
                <a:lnTo>
                  <a:pt x="28574" y="294010"/>
                </a:lnTo>
                <a:lnTo>
                  <a:pt x="18931" y="247284"/>
                </a:lnTo>
                <a:lnTo>
                  <a:pt x="19312" y="236494"/>
                </a:lnTo>
                <a:lnTo>
                  <a:pt x="27182" y="190499"/>
                </a:lnTo>
                <a:lnTo>
                  <a:pt x="50554" y="131338"/>
                </a:lnTo>
                <a:lnTo>
                  <a:pt x="77605" y="88026"/>
                </a:lnTo>
                <a:lnTo>
                  <a:pt x="109609" y="52577"/>
                </a:lnTo>
                <a:lnTo>
                  <a:pt x="144398" y="28468"/>
                </a:lnTo>
                <a:lnTo>
                  <a:pt x="179332" y="18928"/>
                </a:lnTo>
                <a:lnTo>
                  <a:pt x="235654" y="18928"/>
                </a:lnTo>
                <a:lnTo>
                  <a:pt x="230636" y="15118"/>
                </a:lnTo>
                <a:lnTo>
                  <a:pt x="220349" y="9143"/>
                </a:lnTo>
                <a:lnTo>
                  <a:pt x="209681" y="4571"/>
                </a:lnTo>
                <a:lnTo>
                  <a:pt x="199013" y="1645"/>
                </a:lnTo>
                <a:lnTo>
                  <a:pt x="188213" y="121"/>
                </a:lnTo>
                <a:lnTo>
                  <a:pt x="177296" y="0"/>
                </a:lnTo>
                <a:close/>
              </a:path>
              <a:path w="326389" h="355600">
                <a:moveTo>
                  <a:pt x="250067" y="300989"/>
                </a:moveTo>
                <a:lnTo>
                  <a:pt x="204215" y="318394"/>
                </a:lnTo>
                <a:lnTo>
                  <a:pt x="164210" y="329702"/>
                </a:lnTo>
                <a:lnTo>
                  <a:pt x="114943" y="336438"/>
                </a:lnTo>
                <a:lnTo>
                  <a:pt x="210574" y="336438"/>
                </a:lnTo>
                <a:lnTo>
                  <a:pt x="233303" y="328300"/>
                </a:lnTo>
                <a:lnTo>
                  <a:pt x="257174" y="318790"/>
                </a:lnTo>
                <a:lnTo>
                  <a:pt x="250067" y="300989"/>
                </a:lnTo>
                <a:close/>
              </a:path>
              <a:path w="326389" h="355600">
                <a:moveTo>
                  <a:pt x="279326" y="122645"/>
                </a:moveTo>
                <a:lnTo>
                  <a:pt x="252353" y="130058"/>
                </a:lnTo>
                <a:lnTo>
                  <a:pt x="309371" y="193426"/>
                </a:lnTo>
                <a:lnTo>
                  <a:pt x="320887" y="135148"/>
                </a:lnTo>
                <a:lnTo>
                  <a:pt x="283345" y="135148"/>
                </a:lnTo>
                <a:lnTo>
                  <a:pt x="279326" y="122645"/>
                </a:lnTo>
                <a:close/>
              </a:path>
              <a:path w="326389" h="355600">
                <a:moveTo>
                  <a:pt x="297712" y="117592"/>
                </a:moveTo>
                <a:lnTo>
                  <a:pt x="279326" y="122645"/>
                </a:lnTo>
                <a:lnTo>
                  <a:pt x="283345" y="135148"/>
                </a:lnTo>
                <a:lnTo>
                  <a:pt x="301502" y="129296"/>
                </a:lnTo>
                <a:lnTo>
                  <a:pt x="297712" y="117592"/>
                </a:lnTo>
                <a:close/>
              </a:path>
              <a:path w="326389" h="355600">
                <a:moveTo>
                  <a:pt x="325886" y="109849"/>
                </a:moveTo>
                <a:lnTo>
                  <a:pt x="297712" y="117592"/>
                </a:lnTo>
                <a:lnTo>
                  <a:pt x="301502" y="129296"/>
                </a:lnTo>
                <a:lnTo>
                  <a:pt x="283345" y="135148"/>
                </a:lnTo>
                <a:lnTo>
                  <a:pt x="320887" y="135148"/>
                </a:lnTo>
                <a:lnTo>
                  <a:pt x="325886" y="109849"/>
                </a:lnTo>
                <a:close/>
              </a:path>
              <a:path w="326389" h="355600">
                <a:moveTo>
                  <a:pt x="235654" y="18928"/>
                </a:moveTo>
                <a:lnTo>
                  <a:pt x="179332" y="18928"/>
                </a:lnTo>
                <a:lnTo>
                  <a:pt x="187832" y="19171"/>
                </a:lnTo>
                <a:lnTo>
                  <a:pt x="196214" y="20452"/>
                </a:lnTo>
                <a:lnTo>
                  <a:pt x="237113" y="45598"/>
                </a:lnTo>
                <a:lnTo>
                  <a:pt x="260735" y="78760"/>
                </a:lnTo>
                <a:lnTo>
                  <a:pt x="279326" y="122645"/>
                </a:lnTo>
                <a:lnTo>
                  <a:pt x="297712" y="117592"/>
                </a:lnTo>
                <a:lnTo>
                  <a:pt x="276986" y="68976"/>
                </a:lnTo>
                <a:lnTo>
                  <a:pt x="250316" y="31882"/>
                </a:lnTo>
                <a:lnTo>
                  <a:pt x="240673" y="22738"/>
                </a:lnTo>
                <a:lnTo>
                  <a:pt x="235654" y="189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8361170" y="4665621"/>
            <a:ext cx="1160145" cy="500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400" u="heavy" spc="-10" dirty="0">
                <a:latin typeface="Arial"/>
                <a:cs typeface="Arial"/>
              </a:rPr>
              <a:t>rdt_rcv(rcvpk</a:t>
            </a:r>
            <a:r>
              <a:rPr sz="1400" u="heavy" spc="-1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  <a:p>
            <a:pPr marR="52069" algn="ctr">
              <a:spcBef>
                <a:spcPts val="305"/>
              </a:spcBef>
            </a:pPr>
            <a:r>
              <a:rPr sz="1600" spc="1905" dirty="0">
                <a:latin typeface="Symbol"/>
                <a:cs typeface="Symbol"/>
              </a:rPr>
              <a:t>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49" name="Title 4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rdt3.0 sender</a:t>
            </a:r>
          </a:p>
        </p:txBody>
      </p:sp>
      <p:sp>
        <p:nvSpPr>
          <p:cNvPr id="51" name="Date Placeholder 5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21CBB-9177-489B-886A-F0A84629025E}" type="datetime1">
              <a:rPr lang="en-US" smtClean="0"/>
              <a:t>8/1/2022</a:t>
            </a:fld>
            <a:endParaRPr lang="en-US"/>
          </a:p>
        </p:txBody>
      </p:sp>
      <p:sp>
        <p:nvSpPr>
          <p:cNvPr id="52" name="Slide Number Placeholder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5445-B2EB-477F-BE91-EE4EE8348091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42" name="object 42"/>
          <p:cNvSpPr txBox="1"/>
          <p:nvPr/>
        </p:nvSpPr>
        <p:spPr>
          <a:xfrm>
            <a:off x="8731763" y="1914563"/>
            <a:ext cx="16510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600" spc="1905" dirty="0">
                <a:latin typeface="Symbol"/>
                <a:cs typeface="Symbol"/>
              </a:rPr>
              <a:t>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079738" y="2190669"/>
            <a:ext cx="16510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600" spc="1905" dirty="0">
                <a:latin typeface="Symbol"/>
                <a:cs typeface="Symbol"/>
              </a:rPr>
              <a:t>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83098" y="5861480"/>
            <a:ext cx="16510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600" spc="1905" dirty="0">
                <a:latin typeface="Symbol"/>
                <a:cs typeface="Symbol"/>
              </a:rPr>
              <a:t></a:t>
            </a:r>
            <a:endParaRPr sz="1600">
              <a:latin typeface="Symbol"/>
              <a:cs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42777370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rdt3.0 in action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4541C9-1E45-4D0C-82D1-4D968BAEC7CA}" type="datetime1">
              <a:rPr lang="en-US" smtClean="0"/>
              <a:t>8/1/2022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42CD24-4E04-4AED-81FC-191B03A2DC13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895476" y="1330326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u="sng">
                <a:solidFill>
                  <a:srgbClr val="000099"/>
                </a:solidFill>
              </a:rPr>
              <a:t>sender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335463" y="1325564"/>
            <a:ext cx="10715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u="sng">
                <a:solidFill>
                  <a:srgbClr val="008000"/>
                </a:solidFill>
              </a:rPr>
              <a:t>receiver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4338639" y="2949576"/>
            <a:ext cx="100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/>
              <a:t>rcv pkt1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4344989" y="3805238"/>
            <a:ext cx="1000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/>
              <a:t>rcv pkt0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4341814" y="2263776"/>
            <a:ext cx="1196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/>
              <a:t>send ack0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4338639" y="3175001"/>
            <a:ext cx="1196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/>
              <a:t>send ack1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4338639" y="4000501"/>
            <a:ext cx="1196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/>
              <a:t>send ack0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1824038" y="2513013"/>
            <a:ext cx="1022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/>
              <a:t>rcv ack0</a:t>
            </a: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1668463" y="3606801"/>
            <a:ext cx="1174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/>
              <a:t>send pkt0</a:t>
            </a: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1668463" y="2732088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/>
              <a:t>send pkt1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1812925" y="3367088"/>
            <a:ext cx="1022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/>
              <a:t>rcv ack1</a:t>
            </a:r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1657350" y="1770063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/>
              <a:t>send pkt0</a:t>
            </a:r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4333876" y="2052638"/>
            <a:ext cx="1000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/>
              <a:t>rcv pkt0</a:t>
            </a:r>
          </a:p>
        </p:txBody>
      </p:sp>
      <p:grpSp>
        <p:nvGrpSpPr>
          <p:cNvPr id="22" name="Group 37"/>
          <p:cNvGrpSpPr>
            <a:grpSpLocks/>
          </p:cNvGrpSpPr>
          <p:nvPr/>
        </p:nvGrpSpPr>
        <p:grpSpPr bwMode="auto">
          <a:xfrm>
            <a:off x="2873376" y="1839913"/>
            <a:ext cx="1471613" cy="512762"/>
            <a:chOff x="850" y="1159"/>
            <a:chExt cx="927" cy="323"/>
          </a:xfrm>
        </p:grpSpPr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850" y="1257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" name="Text Box 28"/>
            <p:cNvSpPr txBox="1">
              <a:spLocks noChangeArrowheads="1"/>
            </p:cNvSpPr>
            <p:nvPr/>
          </p:nvSpPr>
          <p:spPr bwMode="auto">
            <a:xfrm>
              <a:off x="1100" y="1159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0099"/>
                  </a:solidFill>
                  <a:latin typeface="Arial" charset="0"/>
                </a:rPr>
                <a:t>pkt0</a:t>
              </a:r>
            </a:p>
          </p:txBody>
        </p:sp>
      </p:grpSp>
      <p:grpSp>
        <p:nvGrpSpPr>
          <p:cNvPr id="25" name="Group 43"/>
          <p:cNvGrpSpPr>
            <a:grpSpLocks/>
          </p:cNvGrpSpPr>
          <p:nvPr/>
        </p:nvGrpSpPr>
        <p:grpSpPr bwMode="auto">
          <a:xfrm>
            <a:off x="2867026" y="3576638"/>
            <a:ext cx="1471613" cy="487362"/>
            <a:chOff x="846" y="2253"/>
            <a:chExt cx="927" cy="307"/>
          </a:xfrm>
        </p:grpSpPr>
        <p:sp>
          <p:nvSpPr>
            <p:cNvPr id="26" name="Line 24"/>
            <p:cNvSpPr>
              <a:spLocks noChangeShapeType="1"/>
            </p:cNvSpPr>
            <p:nvPr/>
          </p:nvSpPr>
          <p:spPr bwMode="auto">
            <a:xfrm>
              <a:off x="846" y="2335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" name="Text Box 29"/>
            <p:cNvSpPr txBox="1">
              <a:spLocks noChangeArrowheads="1"/>
            </p:cNvSpPr>
            <p:nvPr/>
          </p:nvSpPr>
          <p:spPr bwMode="auto">
            <a:xfrm>
              <a:off x="1097" y="2253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0099"/>
                  </a:solidFill>
                  <a:latin typeface="Arial" charset="0"/>
                </a:rPr>
                <a:t>pkt0</a:t>
              </a:r>
            </a:p>
          </p:txBody>
        </p:sp>
      </p:grpSp>
      <p:grpSp>
        <p:nvGrpSpPr>
          <p:cNvPr id="28" name="Group 39"/>
          <p:cNvGrpSpPr>
            <a:grpSpLocks/>
          </p:cNvGrpSpPr>
          <p:nvPr/>
        </p:nvGrpSpPr>
        <p:grpSpPr bwMode="auto">
          <a:xfrm>
            <a:off x="2881313" y="2714626"/>
            <a:ext cx="1471612" cy="504825"/>
            <a:chOff x="855" y="1710"/>
            <a:chExt cx="927" cy="318"/>
          </a:xfrm>
        </p:grpSpPr>
        <p:sp>
          <p:nvSpPr>
            <p:cNvPr id="29" name="Line 23"/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" name="Text Box 30"/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0099"/>
                  </a:solidFill>
                  <a:latin typeface="Arial" charset="0"/>
                </a:rPr>
                <a:t>pkt1</a:t>
              </a:r>
            </a:p>
          </p:txBody>
        </p:sp>
      </p:grpSp>
      <p:grpSp>
        <p:nvGrpSpPr>
          <p:cNvPr id="31" name="Group 40"/>
          <p:cNvGrpSpPr>
            <a:grpSpLocks/>
          </p:cNvGrpSpPr>
          <p:nvPr/>
        </p:nvGrpSpPr>
        <p:grpSpPr bwMode="auto">
          <a:xfrm>
            <a:off x="2867026" y="3179764"/>
            <a:ext cx="1471613" cy="471487"/>
            <a:chOff x="846" y="2003"/>
            <a:chExt cx="927" cy="297"/>
          </a:xfrm>
        </p:grpSpPr>
        <p:sp>
          <p:nvSpPr>
            <p:cNvPr id="32" name="Line 26"/>
            <p:cNvSpPr>
              <a:spLocks noChangeShapeType="1"/>
            </p:cNvSpPr>
            <p:nvPr/>
          </p:nvSpPr>
          <p:spPr bwMode="auto">
            <a:xfrm flipH="1">
              <a:off x="846" y="2075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Text Box 31"/>
            <p:cNvSpPr txBox="1">
              <a:spLocks noChangeArrowheads="1"/>
            </p:cNvSpPr>
            <p:nvPr/>
          </p:nvSpPr>
          <p:spPr bwMode="auto">
            <a:xfrm>
              <a:off x="1092" y="2003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8000"/>
                  </a:solidFill>
                  <a:latin typeface="Arial" charset="0"/>
                </a:rPr>
                <a:t>ack1</a:t>
              </a:r>
            </a:p>
          </p:txBody>
        </p:sp>
      </p:grpSp>
      <p:grpSp>
        <p:nvGrpSpPr>
          <p:cNvPr id="34" name="Group 38"/>
          <p:cNvGrpSpPr>
            <a:grpSpLocks/>
          </p:cNvGrpSpPr>
          <p:nvPr/>
        </p:nvGrpSpPr>
        <p:grpSpPr bwMode="auto">
          <a:xfrm>
            <a:off x="2859088" y="2339976"/>
            <a:ext cx="1471612" cy="455613"/>
            <a:chOff x="841" y="1474"/>
            <a:chExt cx="927" cy="287"/>
          </a:xfrm>
        </p:grpSpPr>
        <p:sp>
          <p:nvSpPr>
            <p:cNvPr id="35" name="Line 25"/>
            <p:cNvSpPr>
              <a:spLocks noChangeShapeType="1"/>
            </p:cNvSpPr>
            <p:nvPr/>
          </p:nvSpPr>
          <p:spPr bwMode="auto">
            <a:xfrm flipH="1">
              <a:off x="841" y="153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" name="Text Box 32"/>
            <p:cNvSpPr txBox="1">
              <a:spLocks noChangeArrowheads="1"/>
            </p:cNvSpPr>
            <p:nvPr/>
          </p:nvSpPr>
          <p:spPr bwMode="auto">
            <a:xfrm>
              <a:off x="1089" y="1474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8000"/>
                  </a:solidFill>
                  <a:latin typeface="Arial" charset="0"/>
                </a:rPr>
                <a:t>ack0</a:t>
              </a:r>
            </a:p>
          </p:txBody>
        </p:sp>
      </p:grpSp>
      <p:grpSp>
        <p:nvGrpSpPr>
          <p:cNvPr id="37" name="Group 44"/>
          <p:cNvGrpSpPr>
            <a:grpSpLocks/>
          </p:cNvGrpSpPr>
          <p:nvPr/>
        </p:nvGrpSpPr>
        <p:grpSpPr bwMode="auto">
          <a:xfrm>
            <a:off x="2852738" y="4032251"/>
            <a:ext cx="1471612" cy="461963"/>
            <a:chOff x="837" y="2540"/>
            <a:chExt cx="927" cy="291"/>
          </a:xfrm>
        </p:grpSpPr>
        <p:sp>
          <p:nvSpPr>
            <p:cNvPr id="38" name="Line 27"/>
            <p:cNvSpPr>
              <a:spLocks noChangeShapeType="1"/>
            </p:cNvSpPr>
            <p:nvPr/>
          </p:nvSpPr>
          <p:spPr bwMode="auto">
            <a:xfrm flipH="1">
              <a:off x="837" y="260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" name="Text Box 33"/>
            <p:cNvSpPr txBox="1">
              <a:spLocks noChangeArrowheads="1"/>
            </p:cNvSpPr>
            <p:nvPr/>
          </p:nvSpPr>
          <p:spPr bwMode="auto">
            <a:xfrm>
              <a:off x="1086" y="2540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8000"/>
                  </a:solidFill>
                  <a:latin typeface="Arial" charset="0"/>
                </a:rPr>
                <a:t>ack0</a:t>
              </a:r>
            </a:p>
          </p:txBody>
        </p:sp>
      </p:grpSp>
      <p:sp>
        <p:nvSpPr>
          <p:cNvPr id="40" name="Text Box 45"/>
          <p:cNvSpPr txBox="1">
            <a:spLocks noChangeArrowheads="1"/>
          </p:cNvSpPr>
          <p:nvPr/>
        </p:nvSpPr>
        <p:spPr bwMode="auto">
          <a:xfrm>
            <a:off x="3160714" y="5111751"/>
            <a:ext cx="12525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/>
              <a:t>(a) no loss</a:t>
            </a:r>
          </a:p>
        </p:txBody>
      </p:sp>
      <p:sp>
        <p:nvSpPr>
          <p:cNvPr id="41" name="Text Box 46"/>
          <p:cNvSpPr txBox="1">
            <a:spLocks noChangeArrowheads="1"/>
          </p:cNvSpPr>
          <p:nvPr/>
        </p:nvSpPr>
        <p:spPr bwMode="auto">
          <a:xfrm>
            <a:off x="6453189" y="1327151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u="sng">
                <a:solidFill>
                  <a:srgbClr val="000099"/>
                </a:solidFill>
              </a:rPr>
              <a:t>sender</a:t>
            </a:r>
          </a:p>
        </p:txBody>
      </p:sp>
      <p:sp>
        <p:nvSpPr>
          <p:cNvPr id="42" name="Text Box 47"/>
          <p:cNvSpPr txBox="1">
            <a:spLocks noChangeArrowheads="1"/>
          </p:cNvSpPr>
          <p:nvPr/>
        </p:nvSpPr>
        <p:spPr bwMode="auto">
          <a:xfrm>
            <a:off x="8893176" y="1322389"/>
            <a:ext cx="107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u="sng">
                <a:solidFill>
                  <a:srgbClr val="008000"/>
                </a:solidFill>
              </a:rPr>
              <a:t>receiver</a:t>
            </a:r>
          </a:p>
        </p:txBody>
      </p:sp>
      <p:sp>
        <p:nvSpPr>
          <p:cNvPr id="43" name="Text Box 48"/>
          <p:cNvSpPr txBox="1">
            <a:spLocks noChangeArrowheads="1"/>
          </p:cNvSpPr>
          <p:nvPr/>
        </p:nvSpPr>
        <p:spPr bwMode="auto">
          <a:xfrm>
            <a:off x="8894764" y="4238626"/>
            <a:ext cx="100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/>
              <a:t>rcv pkt1</a:t>
            </a:r>
          </a:p>
        </p:txBody>
      </p:sp>
      <p:sp>
        <p:nvSpPr>
          <p:cNvPr id="44" name="Text Box 49"/>
          <p:cNvSpPr txBox="1">
            <a:spLocks noChangeArrowheads="1"/>
          </p:cNvSpPr>
          <p:nvPr/>
        </p:nvSpPr>
        <p:spPr bwMode="auto">
          <a:xfrm>
            <a:off x="8902701" y="5080001"/>
            <a:ext cx="100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/>
              <a:t>rcv pkt0</a:t>
            </a:r>
          </a:p>
        </p:txBody>
      </p:sp>
      <p:sp>
        <p:nvSpPr>
          <p:cNvPr id="45" name="Text Box 50"/>
          <p:cNvSpPr txBox="1">
            <a:spLocks noChangeArrowheads="1"/>
          </p:cNvSpPr>
          <p:nvPr/>
        </p:nvSpPr>
        <p:spPr bwMode="auto">
          <a:xfrm>
            <a:off x="8899526" y="2260601"/>
            <a:ext cx="1196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/>
              <a:t>send ack0</a:t>
            </a:r>
          </a:p>
        </p:txBody>
      </p:sp>
      <p:sp>
        <p:nvSpPr>
          <p:cNvPr id="46" name="Text Box 51"/>
          <p:cNvSpPr txBox="1">
            <a:spLocks noChangeArrowheads="1"/>
          </p:cNvSpPr>
          <p:nvPr/>
        </p:nvSpPr>
        <p:spPr bwMode="auto">
          <a:xfrm>
            <a:off x="8896351" y="4449763"/>
            <a:ext cx="1196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/>
              <a:t>send ack1</a:t>
            </a:r>
          </a:p>
        </p:txBody>
      </p:sp>
      <p:sp>
        <p:nvSpPr>
          <p:cNvPr id="47" name="Text Box 52"/>
          <p:cNvSpPr txBox="1">
            <a:spLocks noChangeArrowheads="1"/>
          </p:cNvSpPr>
          <p:nvPr/>
        </p:nvSpPr>
        <p:spPr bwMode="auto">
          <a:xfrm>
            <a:off x="8896351" y="5275263"/>
            <a:ext cx="1196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/>
              <a:t>send ack0</a:t>
            </a:r>
          </a:p>
        </p:txBody>
      </p:sp>
      <p:sp>
        <p:nvSpPr>
          <p:cNvPr id="48" name="Text Box 53"/>
          <p:cNvSpPr txBox="1">
            <a:spLocks noChangeArrowheads="1"/>
          </p:cNvSpPr>
          <p:nvPr/>
        </p:nvSpPr>
        <p:spPr bwMode="auto">
          <a:xfrm>
            <a:off x="6381750" y="2509838"/>
            <a:ext cx="1022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/>
              <a:t>rcv ack0</a:t>
            </a:r>
          </a:p>
        </p:txBody>
      </p:sp>
      <p:sp>
        <p:nvSpPr>
          <p:cNvPr id="49" name="Text Box 54"/>
          <p:cNvSpPr txBox="1">
            <a:spLocks noChangeArrowheads="1"/>
          </p:cNvSpPr>
          <p:nvPr/>
        </p:nvSpPr>
        <p:spPr bwMode="auto">
          <a:xfrm>
            <a:off x="6226175" y="4881563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/>
              <a:t>send pkt0</a:t>
            </a:r>
          </a:p>
        </p:txBody>
      </p:sp>
      <p:sp>
        <p:nvSpPr>
          <p:cNvPr id="50" name="Text Box 55"/>
          <p:cNvSpPr txBox="1">
            <a:spLocks noChangeArrowheads="1"/>
          </p:cNvSpPr>
          <p:nvPr/>
        </p:nvSpPr>
        <p:spPr bwMode="auto">
          <a:xfrm>
            <a:off x="6226175" y="2728913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/>
              <a:t>send pkt1</a:t>
            </a:r>
          </a:p>
        </p:txBody>
      </p:sp>
      <p:sp>
        <p:nvSpPr>
          <p:cNvPr id="51" name="Text Box 56"/>
          <p:cNvSpPr txBox="1">
            <a:spLocks noChangeArrowheads="1"/>
          </p:cNvSpPr>
          <p:nvPr/>
        </p:nvSpPr>
        <p:spPr bwMode="auto">
          <a:xfrm>
            <a:off x="6370638" y="4641851"/>
            <a:ext cx="1022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/>
              <a:t>rcv ack1</a:t>
            </a:r>
          </a:p>
        </p:txBody>
      </p:sp>
      <p:sp>
        <p:nvSpPr>
          <p:cNvPr id="52" name="Text Box 57"/>
          <p:cNvSpPr txBox="1">
            <a:spLocks noChangeArrowheads="1"/>
          </p:cNvSpPr>
          <p:nvPr/>
        </p:nvSpPr>
        <p:spPr bwMode="auto">
          <a:xfrm>
            <a:off x="6215063" y="1766888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/>
              <a:t>send pkt0</a:t>
            </a:r>
          </a:p>
        </p:txBody>
      </p:sp>
      <p:sp>
        <p:nvSpPr>
          <p:cNvPr id="53" name="Text Box 58"/>
          <p:cNvSpPr txBox="1">
            <a:spLocks noChangeArrowheads="1"/>
          </p:cNvSpPr>
          <p:nvPr/>
        </p:nvSpPr>
        <p:spPr bwMode="auto">
          <a:xfrm>
            <a:off x="8891589" y="2049463"/>
            <a:ext cx="1000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/>
              <a:t>rcv pkt0</a:t>
            </a:r>
          </a:p>
        </p:txBody>
      </p:sp>
      <p:grpSp>
        <p:nvGrpSpPr>
          <p:cNvPr id="54" name="Group 59"/>
          <p:cNvGrpSpPr>
            <a:grpSpLocks/>
          </p:cNvGrpSpPr>
          <p:nvPr/>
        </p:nvGrpSpPr>
        <p:grpSpPr bwMode="auto">
          <a:xfrm>
            <a:off x="7431088" y="1836738"/>
            <a:ext cx="1471612" cy="512762"/>
            <a:chOff x="850" y="1159"/>
            <a:chExt cx="927" cy="323"/>
          </a:xfrm>
        </p:grpSpPr>
        <p:sp>
          <p:nvSpPr>
            <p:cNvPr id="55" name="Line 60"/>
            <p:cNvSpPr>
              <a:spLocks noChangeShapeType="1"/>
            </p:cNvSpPr>
            <p:nvPr/>
          </p:nvSpPr>
          <p:spPr bwMode="auto">
            <a:xfrm>
              <a:off x="850" y="1257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6" name="Text Box 61"/>
            <p:cNvSpPr txBox="1">
              <a:spLocks noChangeArrowheads="1"/>
            </p:cNvSpPr>
            <p:nvPr/>
          </p:nvSpPr>
          <p:spPr bwMode="auto">
            <a:xfrm>
              <a:off x="1100" y="1159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0099"/>
                  </a:solidFill>
                  <a:latin typeface="Arial" charset="0"/>
                </a:rPr>
                <a:t>pkt0</a:t>
              </a:r>
            </a:p>
          </p:txBody>
        </p:sp>
      </p:grpSp>
      <p:grpSp>
        <p:nvGrpSpPr>
          <p:cNvPr id="57" name="Group 62"/>
          <p:cNvGrpSpPr>
            <a:grpSpLocks/>
          </p:cNvGrpSpPr>
          <p:nvPr/>
        </p:nvGrpSpPr>
        <p:grpSpPr bwMode="auto">
          <a:xfrm>
            <a:off x="7424738" y="4851401"/>
            <a:ext cx="1471612" cy="487363"/>
            <a:chOff x="846" y="2253"/>
            <a:chExt cx="927" cy="307"/>
          </a:xfrm>
        </p:grpSpPr>
        <p:sp>
          <p:nvSpPr>
            <p:cNvPr id="58" name="Line 63"/>
            <p:cNvSpPr>
              <a:spLocks noChangeShapeType="1"/>
            </p:cNvSpPr>
            <p:nvPr/>
          </p:nvSpPr>
          <p:spPr bwMode="auto">
            <a:xfrm>
              <a:off x="846" y="2335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9" name="Text Box 64"/>
            <p:cNvSpPr txBox="1">
              <a:spLocks noChangeArrowheads="1"/>
            </p:cNvSpPr>
            <p:nvPr/>
          </p:nvSpPr>
          <p:spPr bwMode="auto">
            <a:xfrm>
              <a:off x="1097" y="2253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0099"/>
                  </a:solidFill>
                  <a:latin typeface="Arial" charset="0"/>
                </a:rPr>
                <a:t>pkt0</a:t>
              </a:r>
            </a:p>
          </p:txBody>
        </p:sp>
      </p:grpSp>
      <p:grpSp>
        <p:nvGrpSpPr>
          <p:cNvPr id="60" name="Group 68"/>
          <p:cNvGrpSpPr>
            <a:grpSpLocks/>
          </p:cNvGrpSpPr>
          <p:nvPr/>
        </p:nvGrpSpPr>
        <p:grpSpPr bwMode="auto">
          <a:xfrm>
            <a:off x="7424738" y="4454525"/>
            <a:ext cx="1471612" cy="471488"/>
            <a:chOff x="846" y="2003"/>
            <a:chExt cx="927" cy="297"/>
          </a:xfrm>
        </p:grpSpPr>
        <p:sp>
          <p:nvSpPr>
            <p:cNvPr id="61" name="Line 69"/>
            <p:cNvSpPr>
              <a:spLocks noChangeShapeType="1"/>
            </p:cNvSpPr>
            <p:nvPr/>
          </p:nvSpPr>
          <p:spPr bwMode="auto">
            <a:xfrm flipH="1">
              <a:off x="846" y="2075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2" name="Text Box 70"/>
            <p:cNvSpPr txBox="1">
              <a:spLocks noChangeArrowheads="1"/>
            </p:cNvSpPr>
            <p:nvPr/>
          </p:nvSpPr>
          <p:spPr bwMode="auto">
            <a:xfrm>
              <a:off x="1092" y="2003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8000"/>
                  </a:solidFill>
                  <a:latin typeface="Arial" charset="0"/>
                </a:rPr>
                <a:t>ack1</a:t>
              </a:r>
            </a:p>
          </p:txBody>
        </p:sp>
      </p:grpSp>
      <p:grpSp>
        <p:nvGrpSpPr>
          <p:cNvPr id="63" name="Group 71"/>
          <p:cNvGrpSpPr>
            <a:grpSpLocks/>
          </p:cNvGrpSpPr>
          <p:nvPr/>
        </p:nvGrpSpPr>
        <p:grpSpPr bwMode="auto">
          <a:xfrm>
            <a:off x="7416801" y="2336801"/>
            <a:ext cx="1471613" cy="455613"/>
            <a:chOff x="841" y="1474"/>
            <a:chExt cx="927" cy="287"/>
          </a:xfrm>
        </p:grpSpPr>
        <p:sp>
          <p:nvSpPr>
            <p:cNvPr id="64" name="Line 72"/>
            <p:cNvSpPr>
              <a:spLocks noChangeShapeType="1"/>
            </p:cNvSpPr>
            <p:nvPr/>
          </p:nvSpPr>
          <p:spPr bwMode="auto">
            <a:xfrm flipH="1">
              <a:off x="841" y="153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5" name="Text Box 73"/>
            <p:cNvSpPr txBox="1">
              <a:spLocks noChangeArrowheads="1"/>
            </p:cNvSpPr>
            <p:nvPr/>
          </p:nvSpPr>
          <p:spPr bwMode="auto">
            <a:xfrm>
              <a:off x="1089" y="1474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8000"/>
                  </a:solidFill>
                  <a:latin typeface="Arial" charset="0"/>
                </a:rPr>
                <a:t>ack0</a:t>
              </a:r>
            </a:p>
          </p:txBody>
        </p:sp>
      </p:grpSp>
      <p:grpSp>
        <p:nvGrpSpPr>
          <p:cNvPr id="66" name="Group 74"/>
          <p:cNvGrpSpPr>
            <a:grpSpLocks/>
          </p:cNvGrpSpPr>
          <p:nvPr/>
        </p:nvGrpSpPr>
        <p:grpSpPr bwMode="auto">
          <a:xfrm>
            <a:off x="7410451" y="5302251"/>
            <a:ext cx="1471613" cy="466725"/>
            <a:chOff x="837" y="2537"/>
            <a:chExt cx="927" cy="294"/>
          </a:xfrm>
        </p:grpSpPr>
        <p:sp>
          <p:nvSpPr>
            <p:cNvPr id="67" name="Line 75"/>
            <p:cNvSpPr>
              <a:spLocks noChangeShapeType="1"/>
            </p:cNvSpPr>
            <p:nvPr/>
          </p:nvSpPr>
          <p:spPr bwMode="auto">
            <a:xfrm flipH="1">
              <a:off x="837" y="260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" name="Text Box 76"/>
            <p:cNvSpPr txBox="1">
              <a:spLocks noChangeArrowheads="1"/>
            </p:cNvSpPr>
            <p:nvPr/>
          </p:nvSpPr>
          <p:spPr bwMode="auto">
            <a:xfrm>
              <a:off x="1091" y="2537"/>
              <a:ext cx="37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8000"/>
                  </a:solidFill>
                </a:rPr>
                <a:t>ack0</a:t>
              </a:r>
            </a:p>
          </p:txBody>
        </p:sp>
      </p:grpSp>
      <p:sp>
        <p:nvSpPr>
          <p:cNvPr id="69" name="Text Box 78"/>
          <p:cNvSpPr txBox="1">
            <a:spLocks noChangeArrowheads="1"/>
          </p:cNvSpPr>
          <p:nvPr/>
        </p:nvSpPr>
        <p:spPr bwMode="auto">
          <a:xfrm>
            <a:off x="7504114" y="6019801"/>
            <a:ext cx="16716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/>
              <a:t>(b) packet loss</a:t>
            </a:r>
          </a:p>
        </p:txBody>
      </p:sp>
      <p:grpSp>
        <p:nvGrpSpPr>
          <p:cNvPr id="70" name="Group 81"/>
          <p:cNvGrpSpPr>
            <a:grpSpLocks/>
          </p:cNvGrpSpPr>
          <p:nvPr/>
        </p:nvGrpSpPr>
        <p:grpSpPr bwMode="auto">
          <a:xfrm>
            <a:off x="7439025" y="2711450"/>
            <a:ext cx="1157288" cy="738188"/>
            <a:chOff x="3726" y="1687"/>
            <a:chExt cx="729" cy="465"/>
          </a:xfrm>
        </p:grpSpPr>
        <p:sp>
          <p:nvSpPr>
            <p:cNvPr id="71" name="Line 66"/>
            <p:cNvSpPr>
              <a:spLocks noChangeShapeType="1"/>
            </p:cNvSpPr>
            <p:nvPr/>
          </p:nvSpPr>
          <p:spPr bwMode="auto">
            <a:xfrm>
              <a:off x="3726" y="1780"/>
              <a:ext cx="548" cy="148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" name="Text Box 67"/>
            <p:cNvSpPr txBox="1">
              <a:spLocks noChangeArrowheads="1"/>
            </p:cNvSpPr>
            <p:nvPr/>
          </p:nvSpPr>
          <p:spPr bwMode="auto">
            <a:xfrm>
              <a:off x="3965" y="1687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0099"/>
                  </a:solidFill>
                  <a:latin typeface="Arial" charset="0"/>
                </a:rPr>
                <a:t>pkt1</a:t>
              </a:r>
            </a:p>
          </p:txBody>
        </p:sp>
        <p:sp>
          <p:nvSpPr>
            <p:cNvPr id="73" name="Text Box 79"/>
            <p:cNvSpPr txBox="1">
              <a:spLocks noChangeArrowheads="1"/>
            </p:cNvSpPr>
            <p:nvPr/>
          </p:nvSpPr>
          <p:spPr bwMode="auto">
            <a:xfrm>
              <a:off x="4185" y="1808"/>
              <a:ext cx="2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74" name="Text Box 80"/>
            <p:cNvSpPr txBox="1">
              <a:spLocks noChangeArrowheads="1"/>
            </p:cNvSpPr>
            <p:nvPr/>
          </p:nvSpPr>
          <p:spPr bwMode="auto">
            <a:xfrm>
              <a:off x="4126" y="1940"/>
              <a:ext cx="32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1">
                  <a:solidFill>
                    <a:srgbClr val="FF0000"/>
                  </a:solidFill>
                </a:rPr>
                <a:t>loss</a:t>
              </a:r>
            </a:p>
          </p:txBody>
        </p:sp>
      </p:grpSp>
      <p:grpSp>
        <p:nvGrpSpPr>
          <p:cNvPr id="75" name="Group 86"/>
          <p:cNvGrpSpPr>
            <a:grpSpLocks/>
          </p:cNvGrpSpPr>
          <p:nvPr/>
        </p:nvGrpSpPr>
        <p:grpSpPr bwMode="auto">
          <a:xfrm>
            <a:off x="7319964" y="3014663"/>
            <a:ext cx="122237" cy="1033462"/>
            <a:chOff x="3651" y="1878"/>
            <a:chExt cx="78" cy="963"/>
          </a:xfrm>
        </p:grpSpPr>
        <p:sp>
          <p:nvSpPr>
            <p:cNvPr id="76" name="Line 82"/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7" name="Line 84"/>
            <p:cNvSpPr>
              <a:spLocks noChangeShapeType="1"/>
            </p:cNvSpPr>
            <p:nvPr/>
          </p:nvSpPr>
          <p:spPr bwMode="auto">
            <a:xfrm flipH="1">
              <a:off x="3651" y="1878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8" name="Line 85"/>
            <p:cNvSpPr>
              <a:spLocks noChangeShapeType="1"/>
            </p:cNvSpPr>
            <p:nvPr/>
          </p:nvSpPr>
          <p:spPr bwMode="auto">
            <a:xfrm flipH="1">
              <a:off x="3651" y="2841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9" name="Group 88"/>
          <p:cNvGrpSpPr>
            <a:grpSpLocks/>
          </p:cNvGrpSpPr>
          <p:nvPr/>
        </p:nvGrpSpPr>
        <p:grpSpPr bwMode="auto">
          <a:xfrm>
            <a:off x="7448551" y="4003676"/>
            <a:ext cx="1471613" cy="504825"/>
            <a:chOff x="855" y="1710"/>
            <a:chExt cx="927" cy="318"/>
          </a:xfrm>
        </p:grpSpPr>
        <p:sp>
          <p:nvSpPr>
            <p:cNvPr id="80" name="Line 89"/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1" name="Text Box 90"/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0099"/>
                  </a:solidFill>
                  <a:latin typeface="Arial" charset="0"/>
                </a:rPr>
                <a:t>pkt1</a:t>
              </a:r>
            </a:p>
          </p:txBody>
        </p:sp>
      </p:grpSp>
      <p:grpSp>
        <p:nvGrpSpPr>
          <p:cNvPr id="82" name="Group 92"/>
          <p:cNvGrpSpPr>
            <a:grpSpLocks/>
          </p:cNvGrpSpPr>
          <p:nvPr/>
        </p:nvGrpSpPr>
        <p:grpSpPr bwMode="auto">
          <a:xfrm>
            <a:off x="6016625" y="3627439"/>
            <a:ext cx="1377950" cy="731837"/>
            <a:chOff x="2802" y="2348"/>
            <a:chExt cx="868" cy="461"/>
          </a:xfrm>
        </p:grpSpPr>
        <p:pic>
          <p:nvPicPr>
            <p:cNvPr id="83" name="Picture 87" descr="alarm_clock_ringi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6" y="2348"/>
              <a:ext cx="275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4" name="Text Box 91"/>
            <p:cNvSpPr txBox="1">
              <a:spLocks noChangeArrowheads="1"/>
            </p:cNvSpPr>
            <p:nvPr/>
          </p:nvSpPr>
          <p:spPr bwMode="auto">
            <a:xfrm>
              <a:off x="2802" y="2491"/>
              <a:ext cx="868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75000"/>
                </a:lnSpc>
                <a:defRPr/>
              </a:pPr>
              <a:r>
                <a:rPr lang="en-US" sz="1800" i="1">
                  <a:solidFill>
                    <a:srgbClr val="FF0000"/>
                  </a:solidFill>
                </a:rPr>
                <a:t>timeout</a:t>
              </a:r>
            </a:p>
            <a:p>
              <a:pPr algn="r">
                <a:lnSpc>
                  <a:spcPct val="75000"/>
                </a:lnSpc>
                <a:defRPr/>
              </a:pPr>
              <a:r>
                <a:rPr lang="en-US" sz="1800"/>
                <a:t>resend pkt1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7369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00"/>
                            </p:stCondLst>
                            <p:childTnLst>
                              <p:par>
                                <p:cTn id="6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500"/>
                            </p:stCondLst>
                            <p:childTnLst>
                              <p:par>
                                <p:cTn id="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0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000"/>
                            </p:stCondLst>
                            <p:childTnLst>
                              <p:par>
                                <p:cTn id="1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500"/>
                            </p:stCondLst>
                            <p:childTnLst>
                              <p:par>
                                <p:cTn id="1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000"/>
                            </p:stCondLst>
                            <p:childTnLst>
                              <p:par>
                                <p:cTn id="1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3500"/>
                            </p:stCondLst>
                            <p:childTnLst>
                              <p:par>
                                <p:cTn id="1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4000"/>
                            </p:stCondLst>
                            <p:childTnLst>
                              <p:par>
                                <p:cTn id="1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4500"/>
                            </p:stCondLst>
                            <p:childTnLst>
                              <p:par>
                                <p:cTn id="1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6" grpId="0"/>
      <p:bldP spid="17" grpId="0"/>
      <p:bldP spid="18" grpId="0"/>
      <p:bldP spid="19" grpId="0"/>
      <p:bldP spid="44" grpId="0"/>
      <p:bldP spid="45" grpId="0"/>
      <p:bldP spid="46" grpId="0"/>
      <p:bldP spid="48" grpId="0"/>
      <p:bldP spid="49" grpId="0"/>
      <p:bldP spid="50" grpId="0"/>
      <p:bldP spid="5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Transport services and protocols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40891" y="1462589"/>
            <a:ext cx="3847465" cy="4616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ts val="2400"/>
              </a:lnSpc>
              <a:buClr>
                <a:srgbClr val="000098"/>
              </a:buClr>
              <a:buSzPct val="75000"/>
              <a:buFont typeface="Wingdings"/>
              <a:buChar char=""/>
              <a:tabLst>
                <a:tab pos="355600" algn="l"/>
              </a:tabLst>
            </a:pPr>
            <a:r>
              <a:rPr sz="2000" spc="-10" dirty="0">
                <a:latin typeface="Comic Sans MS"/>
                <a:cs typeface="Comic Sans MS"/>
              </a:rPr>
              <a:t>provide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100" spc="-45" dirty="0">
                <a:solidFill>
                  <a:srgbClr val="FF0000"/>
                </a:solidFill>
                <a:latin typeface="Comic Sans MS"/>
                <a:cs typeface="Comic Sans MS"/>
              </a:rPr>
              <a:t>logic</a:t>
            </a:r>
            <a:r>
              <a:rPr sz="2100" spc="-65" dirty="0">
                <a:solidFill>
                  <a:srgbClr val="FF0000"/>
                </a:solidFill>
                <a:latin typeface="Comic Sans MS"/>
                <a:cs typeface="Comic Sans MS"/>
              </a:rPr>
              <a:t>a</a:t>
            </a:r>
            <a:r>
              <a:rPr sz="2100" spc="-30" dirty="0">
                <a:solidFill>
                  <a:srgbClr val="FF0000"/>
                </a:solidFill>
                <a:latin typeface="Comic Sans MS"/>
                <a:cs typeface="Comic Sans MS"/>
              </a:rPr>
              <a:t>l</a:t>
            </a:r>
            <a:r>
              <a:rPr sz="2100" spc="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00" spc="-60" dirty="0">
                <a:solidFill>
                  <a:srgbClr val="FF0000"/>
                </a:solidFill>
                <a:latin typeface="Comic Sans MS"/>
                <a:cs typeface="Comic Sans MS"/>
              </a:rPr>
              <a:t>communic</a:t>
            </a:r>
            <a:r>
              <a:rPr sz="2100" spc="-65" dirty="0">
                <a:solidFill>
                  <a:srgbClr val="FF0000"/>
                </a:solidFill>
                <a:latin typeface="Comic Sans MS"/>
                <a:cs typeface="Comic Sans MS"/>
              </a:rPr>
              <a:t>a</a:t>
            </a:r>
            <a:r>
              <a:rPr sz="2100" spc="-55" dirty="0">
                <a:solidFill>
                  <a:srgbClr val="FF0000"/>
                </a:solidFill>
                <a:latin typeface="Comic Sans MS"/>
                <a:cs typeface="Comic Sans MS"/>
              </a:rPr>
              <a:t>tion</a:t>
            </a:r>
            <a:r>
              <a:rPr sz="21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omic Sans MS"/>
                <a:cs typeface="Comic Sans MS"/>
              </a:rPr>
              <a:t>betwee</a:t>
            </a:r>
            <a:r>
              <a:rPr sz="2000" spc="-15" dirty="0">
                <a:latin typeface="Comic Sans MS"/>
                <a:cs typeface="Comic Sans MS"/>
              </a:rPr>
              <a:t>n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app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processes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running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on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differen</a:t>
            </a:r>
            <a:r>
              <a:rPr sz="2000" spc="-10" dirty="0">
                <a:latin typeface="Comic Sans MS"/>
                <a:cs typeface="Comic Sans MS"/>
              </a:rPr>
              <a:t>t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hosts</a:t>
            </a:r>
            <a:endParaRPr sz="2000">
              <a:latin typeface="Comic Sans MS"/>
              <a:cs typeface="Comic Sans MS"/>
            </a:endParaRPr>
          </a:p>
          <a:p>
            <a:pPr marL="355600" indent="-342900">
              <a:spcBef>
                <a:spcPts val="400"/>
              </a:spcBef>
              <a:buClr>
                <a:srgbClr val="000098"/>
              </a:buClr>
              <a:buSzPct val="75000"/>
              <a:buFont typeface="Wingdings"/>
              <a:buChar char=""/>
              <a:tabLst>
                <a:tab pos="355600" algn="l"/>
              </a:tabLst>
            </a:pPr>
            <a:r>
              <a:rPr sz="2000" spc="-15" dirty="0">
                <a:latin typeface="Comic Sans MS"/>
                <a:cs typeface="Comic Sans MS"/>
              </a:rPr>
              <a:t>transpor</a:t>
            </a:r>
            <a:r>
              <a:rPr sz="2000" spc="-10" dirty="0">
                <a:latin typeface="Comic Sans MS"/>
                <a:cs typeface="Comic Sans MS"/>
              </a:rPr>
              <a:t>t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protocols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run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in</a:t>
            </a:r>
            <a:endParaRPr sz="2000">
              <a:latin typeface="Comic Sans MS"/>
              <a:cs typeface="Comic Sans MS"/>
            </a:endParaRPr>
          </a:p>
          <a:p>
            <a:pPr marL="355600"/>
            <a:r>
              <a:rPr sz="2000" dirty="0">
                <a:latin typeface="Comic Sans MS"/>
                <a:cs typeface="Comic Sans MS"/>
              </a:rPr>
              <a:t>e</a:t>
            </a:r>
            <a:r>
              <a:rPr sz="2000" spc="-10" dirty="0">
                <a:latin typeface="Comic Sans MS"/>
                <a:cs typeface="Comic Sans MS"/>
              </a:rPr>
              <a:t>n</a:t>
            </a:r>
            <a:r>
              <a:rPr sz="2000" dirty="0">
                <a:latin typeface="Comic Sans MS"/>
                <a:cs typeface="Comic Sans MS"/>
              </a:rPr>
              <a:t>d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s</a:t>
            </a:r>
            <a:r>
              <a:rPr sz="2000" spc="-20" dirty="0">
                <a:latin typeface="Comic Sans MS"/>
                <a:cs typeface="Comic Sans MS"/>
              </a:rPr>
              <a:t>y</a:t>
            </a:r>
            <a:r>
              <a:rPr sz="2000" spc="-10" dirty="0">
                <a:latin typeface="Comic Sans MS"/>
                <a:cs typeface="Comic Sans MS"/>
              </a:rPr>
              <a:t>ste</a:t>
            </a:r>
            <a:r>
              <a:rPr sz="2000" spc="-30" dirty="0">
                <a:latin typeface="Comic Sans MS"/>
                <a:cs typeface="Comic Sans MS"/>
              </a:rPr>
              <a:t>m</a:t>
            </a:r>
            <a:r>
              <a:rPr sz="2000" spc="-10" dirty="0">
                <a:latin typeface="Comic Sans MS"/>
                <a:cs typeface="Comic Sans MS"/>
              </a:rPr>
              <a:t>s</a:t>
            </a:r>
            <a:endParaRPr sz="2000">
              <a:latin typeface="Comic Sans MS"/>
              <a:cs typeface="Comic Sans MS"/>
            </a:endParaRPr>
          </a:p>
          <a:p>
            <a:pPr marL="755650" marR="182245" lvl="1" indent="-285750">
              <a:spcBef>
                <a:spcPts val="480"/>
              </a:spcBef>
              <a:buClr>
                <a:srgbClr val="000098"/>
              </a:buClr>
              <a:buFont typeface="Wingdings"/>
              <a:buChar char=""/>
              <a:tabLst>
                <a:tab pos="755650" algn="l"/>
                <a:tab pos="2014220" algn="l"/>
              </a:tabLst>
            </a:pPr>
            <a:r>
              <a:rPr sz="2000" spc="-15" dirty="0">
                <a:latin typeface="Comic Sans MS"/>
                <a:cs typeface="Comic Sans MS"/>
              </a:rPr>
              <a:t>send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side: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omic Sans MS"/>
                <a:cs typeface="Comic Sans MS"/>
              </a:rPr>
              <a:t>break</a:t>
            </a:r>
            <a:r>
              <a:rPr sz="2000" spc="-10" dirty="0">
                <a:latin typeface="Comic Sans MS"/>
                <a:cs typeface="Comic Sans MS"/>
              </a:rPr>
              <a:t>s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app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mess</a:t>
            </a:r>
            <a:r>
              <a:rPr sz="2000" spc="-25" dirty="0">
                <a:latin typeface="Comic Sans MS"/>
                <a:cs typeface="Comic Sans MS"/>
              </a:rPr>
              <a:t>a</a:t>
            </a:r>
            <a:r>
              <a:rPr sz="2000" spc="-15" dirty="0">
                <a:latin typeface="Comic Sans MS"/>
                <a:cs typeface="Comic Sans MS"/>
              </a:rPr>
              <a:t>ges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into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FF0000"/>
                </a:solidFill>
                <a:latin typeface="Comic Sans MS"/>
                <a:cs typeface="Comic Sans MS"/>
              </a:rPr>
              <a:t>segment</a:t>
            </a:r>
            <a:r>
              <a:rPr sz="2000" spc="-20" dirty="0">
                <a:solidFill>
                  <a:srgbClr val="FF0000"/>
                </a:solidFill>
                <a:latin typeface="Comic Sans MS"/>
                <a:cs typeface="Comic Sans MS"/>
              </a:rPr>
              <a:t>s</a:t>
            </a:r>
            <a:r>
              <a:rPr sz="2000" spc="-10" dirty="0">
                <a:latin typeface="Comic Sans MS"/>
                <a:cs typeface="Comic Sans MS"/>
              </a:rPr>
              <a:t>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pass</a:t>
            </a:r>
            <a:r>
              <a:rPr sz="2000" spc="-25" dirty="0">
                <a:latin typeface="Comic Sans MS"/>
                <a:cs typeface="Comic Sans MS"/>
              </a:rPr>
              <a:t>e</a:t>
            </a:r>
            <a:r>
              <a:rPr sz="2000" spc="-10" dirty="0">
                <a:latin typeface="Comic Sans MS"/>
                <a:cs typeface="Comic Sans MS"/>
              </a:rPr>
              <a:t>s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to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0" dirty="0">
                <a:latin typeface="Comic Sans MS"/>
                <a:cs typeface="Comic Sans MS"/>
              </a:rPr>
              <a:t>networ</a:t>
            </a:r>
            <a:r>
              <a:rPr sz="2000" spc="-15" dirty="0">
                <a:latin typeface="Comic Sans MS"/>
                <a:cs typeface="Comic Sans MS"/>
              </a:rPr>
              <a:t>k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la</a:t>
            </a:r>
            <a:r>
              <a:rPr sz="2000" spc="-20" dirty="0">
                <a:latin typeface="Comic Sans MS"/>
                <a:cs typeface="Comic Sans MS"/>
              </a:rPr>
              <a:t>y</a:t>
            </a:r>
            <a:r>
              <a:rPr sz="2000" spc="-15" dirty="0">
                <a:latin typeface="Comic Sans MS"/>
                <a:cs typeface="Comic Sans MS"/>
              </a:rPr>
              <a:t>er</a:t>
            </a:r>
            <a:endParaRPr sz="2000">
              <a:latin typeface="Comic Sans MS"/>
              <a:cs typeface="Comic Sans MS"/>
            </a:endParaRPr>
          </a:p>
          <a:p>
            <a:pPr marL="755650" marR="182880" lvl="1" indent="-285750">
              <a:spcBef>
                <a:spcPts val="480"/>
              </a:spcBef>
              <a:buClr>
                <a:srgbClr val="000098"/>
              </a:buClr>
              <a:buFont typeface="Wingdings"/>
              <a:buChar char=""/>
              <a:tabLst>
                <a:tab pos="755650" algn="l"/>
              </a:tabLst>
            </a:pPr>
            <a:r>
              <a:rPr sz="2000" spc="-15" dirty="0">
                <a:latin typeface="Comic Sans MS"/>
                <a:cs typeface="Comic Sans MS"/>
              </a:rPr>
              <a:t>rc</a:t>
            </a:r>
            <a:r>
              <a:rPr sz="2000" spc="-10" dirty="0">
                <a:latin typeface="Comic Sans MS"/>
                <a:cs typeface="Comic Sans MS"/>
              </a:rPr>
              <a:t>v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side: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reassembles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segments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into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mess</a:t>
            </a:r>
            <a:r>
              <a:rPr sz="2000" spc="-25" dirty="0">
                <a:latin typeface="Comic Sans MS"/>
                <a:cs typeface="Comic Sans MS"/>
              </a:rPr>
              <a:t>a</a:t>
            </a:r>
            <a:r>
              <a:rPr sz="2000" spc="-10" dirty="0">
                <a:latin typeface="Comic Sans MS"/>
                <a:cs typeface="Comic Sans MS"/>
              </a:rPr>
              <a:t>ges,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pass</a:t>
            </a:r>
            <a:r>
              <a:rPr sz="2000" spc="-25" dirty="0">
                <a:latin typeface="Comic Sans MS"/>
                <a:cs typeface="Comic Sans MS"/>
              </a:rPr>
              <a:t>e</a:t>
            </a:r>
            <a:r>
              <a:rPr sz="2000" spc="-10" dirty="0">
                <a:latin typeface="Comic Sans MS"/>
                <a:cs typeface="Comic Sans MS"/>
              </a:rPr>
              <a:t>s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to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Comic Sans MS"/>
                <a:cs typeface="Comic Sans MS"/>
              </a:rPr>
              <a:t>a</a:t>
            </a:r>
            <a:r>
              <a:rPr sz="2000" spc="-15" dirty="0">
                <a:latin typeface="Comic Sans MS"/>
                <a:cs typeface="Comic Sans MS"/>
              </a:rPr>
              <a:t>pp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la</a:t>
            </a:r>
            <a:r>
              <a:rPr sz="2000" spc="-25" dirty="0">
                <a:latin typeface="Comic Sans MS"/>
                <a:cs typeface="Comic Sans MS"/>
              </a:rPr>
              <a:t>y</a:t>
            </a:r>
            <a:r>
              <a:rPr sz="2000" spc="-15" dirty="0">
                <a:latin typeface="Comic Sans MS"/>
                <a:cs typeface="Comic Sans MS"/>
              </a:rPr>
              <a:t>er</a:t>
            </a:r>
            <a:endParaRPr sz="2000">
              <a:latin typeface="Comic Sans MS"/>
              <a:cs typeface="Comic Sans MS"/>
            </a:endParaRPr>
          </a:p>
          <a:p>
            <a:pPr marL="355600" marR="484505" indent="-342900">
              <a:spcBef>
                <a:spcPts val="480"/>
              </a:spcBef>
              <a:buClr>
                <a:srgbClr val="000098"/>
              </a:buClr>
              <a:buSzPct val="75000"/>
              <a:buFont typeface="Wingdings"/>
              <a:buChar char=""/>
              <a:tabLst>
                <a:tab pos="355600" algn="l"/>
              </a:tabLst>
            </a:pPr>
            <a:r>
              <a:rPr sz="2000" spc="-15" dirty="0">
                <a:latin typeface="Comic Sans MS"/>
                <a:cs typeface="Comic Sans MS"/>
              </a:rPr>
              <a:t>more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omic Sans MS"/>
                <a:cs typeface="Comic Sans MS"/>
              </a:rPr>
              <a:t>tha</a:t>
            </a:r>
            <a:r>
              <a:rPr sz="2000" spc="-15" dirty="0">
                <a:latin typeface="Comic Sans MS"/>
                <a:cs typeface="Comic Sans MS"/>
              </a:rPr>
              <a:t>n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one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transport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protocol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avail</a:t>
            </a:r>
            <a:r>
              <a:rPr sz="2000" spc="-25" dirty="0">
                <a:latin typeface="Comic Sans MS"/>
                <a:cs typeface="Comic Sans MS"/>
              </a:rPr>
              <a:t>a</a:t>
            </a:r>
            <a:r>
              <a:rPr sz="2000" spc="-20" dirty="0">
                <a:latin typeface="Comic Sans MS"/>
                <a:cs typeface="Comic Sans MS"/>
              </a:rPr>
              <a:t>b</a:t>
            </a:r>
            <a:r>
              <a:rPr sz="2000" spc="-5" dirty="0">
                <a:latin typeface="Comic Sans MS"/>
                <a:cs typeface="Comic Sans MS"/>
              </a:rPr>
              <a:t>l</a:t>
            </a:r>
            <a:r>
              <a:rPr sz="2000" spc="-15" dirty="0">
                <a:latin typeface="Comic Sans MS"/>
                <a:cs typeface="Comic Sans MS"/>
              </a:rPr>
              <a:t>e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to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Comic Sans MS"/>
                <a:cs typeface="Comic Sans MS"/>
              </a:rPr>
              <a:t>a</a:t>
            </a:r>
            <a:r>
              <a:rPr sz="2000" spc="-15" dirty="0">
                <a:latin typeface="Comic Sans MS"/>
                <a:cs typeface="Comic Sans MS"/>
              </a:rPr>
              <a:t>pps</a:t>
            </a:r>
            <a:endParaRPr sz="2000">
              <a:latin typeface="Comic Sans MS"/>
              <a:cs typeface="Comic Sans MS"/>
            </a:endParaRPr>
          </a:p>
          <a:p>
            <a:pPr marL="755650" lvl="1" indent="-285750">
              <a:spcBef>
                <a:spcPts val="480"/>
              </a:spcBef>
              <a:buClr>
                <a:srgbClr val="000098"/>
              </a:buClr>
              <a:buFont typeface="Wingdings"/>
              <a:buChar char=""/>
              <a:tabLst>
                <a:tab pos="755650" algn="l"/>
              </a:tabLst>
            </a:pPr>
            <a:r>
              <a:rPr sz="2000" spc="-5" dirty="0">
                <a:latin typeface="Comic Sans MS"/>
                <a:cs typeface="Comic Sans MS"/>
              </a:rPr>
              <a:t>Inter</a:t>
            </a:r>
            <a:r>
              <a:rPr sz="2000" spc="-10" dirty="0">
                <a:latin typeface="Comic Sans MS"/>
                <a:cs typeface="Comic Sans MS"/>
              </a:rPr>
              <a:t>net: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TCP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mic Sans MS"/>
                <a:cs typeface="Comic Sans MS"/>
              </a:rPr>
              <a:t>and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U</a:t>
            </a:r>
            <a:r>
              <a:rPr sz="2000" spc="-25" dirty="0">
                <a:latin typeface="Comic Sans MS"/>
                <a:cs typeface="Comic Sans MS"/>
              </a:rPr>
              <a:t>D</a:t>
            </a:r>
            <a:r>
              <a:rPr sz="2000" spc="-15" dirty="0">
                <a:latin typeface="Comic Sans MS"/>
                <a:cs typeface="Comic Sans MS"/>
              </a:rPr>
              <a:t>P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70101" y="3454576"/>
            <a:ext cx="1273175" cy="640715"/>
          </a:xfrm>
          <a:custGeom>
            <a:avLst/>
            <a:gdLst/>
            <a:ahLst/>
            <a:cxnLst/>
            <a:rect l="l" t="t" r="r" b="b"/>
            <a:pathLst>
              <a:path w="1273175" h="640714">
                <a:moveTo>
                  <a:pt x="327228" y="14710"/>
                </a:moveTo>
                <a:lnTo>
                  <a:pt x="283127" y="15660"/>
                </a:lnTo>
                <a:lnTo>
                  <a:pt x="242401" y="18423"/>
                </a:lnTo>
                <a:lnTo>
                  <a:pt x="191268" y="26880"/>
                </a:lnTo>
                <a:lnTo>
                  <a:pt x="146737" y="41346"/>
                </a:lnTo>
                <a:lnTo>
                  <a:pt x="105532" y="60264"/>
                </a:lnTo>
                <a:lnTo>
                  <a:pt x="69105" y="82892"/>
                </a:lnTo>
                <a:lnTo>
                  <a:pt x="38910" y="108486"/>
                </a:lnTo>
                <a:lnTo>
                  <a:pt x="10855" y="145940"/>
                </a:lnTo>
                <a:lnTo>
                  <a:pt x="0" y="185438"/>
                </a:lnTo>
                <a:lnTo>
                  <a:pt x="284" y="195845"/>
                </a:lnTo>
                <a:lnTo>
                  <a:pt x="11690" y="241697"/>
                </a:lnTo>
                <a:lnTo>
                  <a:pt x="29493" y="278961"/>
                </a:lnTo>
                <a:lnTo>
                  <a:pt x="53581" y="317017"/>
                </a:lnTo>
                <a:lnTo>
                  <a:pt x="82474" y="354359"/>
                </a:lnTo>
                <a:lnTo>
                  <a:pt x="114692" y="389481"/>
                </a:lnTo>
                <a:lnTo>
                  <a:pt x="149058" y="421164"/>
                </a:lnTo>
                <a:lnTo>
                  <a:pt x="188147" y="451661"/>
                </a:lnTo>
                <a:lnTo>
                  <a:pt x="232126" y="481332"/>
                </a:lnTo>
                <a:lnTo>
                  <a:pt x="279996" y="509570"/>
                </a:lnTo>
                <a:lnTo>
                  <a:pt x="330754" y="535766"/>
                </a:lnTo>
                <a:lnTo>
                  <a:pt x="365703" y="551798"/>
                </a:lnTo>
                <a:lnTo>
                  <a:pt x="401194" y="566472"/>
                </a:lnTo>
                <a:lnTo>
                  <a:pt x="454798" y="585548"/>
                </a:lnTo>
                <a:lnTo>
                  <a:pt x="491853" y="596616"/>
                </a:lnTo>
                <a:lnTo>
                  <a:pt x="531121" y="606839"/>
                </a:lnTo>
                <a:lnTo>
                  <a:pt x="571965" y="616035"/>
                </a:lnTo>
                <a:lnTo>
                  <a:pt x="613750" y="624022"/>
                </a:lnTo>
                <a:lnTo>
                  <a:pt x="655837" y="630618"/>
                </a:lnTo>
                <a:lnTo>
                  <a:pt x="697589" y="635640"/>
                </a:lnTo>
                <a:lnTo>
                  <a:pt x="738370" y="638906"/>
                </a:lnTo>
                <a:lnTo>
                  <a:pt x="777541" y="640235"/>
                </a:lnTo>
                <a:lnTo>
                  <a:pt x="796324" y="640116"/>
                </a:lnTo>
                <a:lnTo>
                  <a:pt x="848509" y="636352"/>
                </a:lnTo>
                <a:lnTo>
                  <a:pt x="895288" y="627170"/>
                </a:lnTo>
                <a:lnTo>
                  <a:pt x="938594" y="612901"/>
                </a:lnTo>
                <a:lnTo>
                  <a:pt x="978582" y="594251"/>
                </a:lnTo>
                <a:lnTo>
                  <a:pt x="1015407" y="571929"/>
                </a:lnTo>
                <a:lnTo>
                  <a:pt x="1049225" y="546640"/>
                </a:lnTo>
                <a:lnTo>
                  <a:pt x="1080192" y="519093"/>
                </a:lnTo>
                <a:lnTo>
                  <a:pt x="1108434" y="489757"/>
                </a:lnTo>
                <a:lnTo>
                  <a:pt x="1133562" y="456216"/>
                </a:lnTo>
                <a:lnTo>
                  <a:pt x="1155636" y="418765"/>
                </a:lnTo>
                <a:lnTo>
                  <a:pt x="1174949" y="378819"/>
                </a:lnTo>
                <a:lnTo>
                  <a:pt x="1191793" y="337793"/>
                </a:lnTo>
                <a:lnTo>
                  <a:pt x="1206461" y="297103"/>
                </a:lnTo>
                <a:lnTo>
                  <a:pt x="1219245" y="258164"/>
                </a:lnTo>
                <a:lnTo>
                  <a:pt x="1223138" y="245818"/>
                </a:lnTo>
                <a:lnTo>
                  <a:pt x="1227171" y="233413"/>
                </a:lnTo>
                <a:lnTo>
                  <a:pt x="1231570" y="220529"/>
                </a:lnTo>
                <a:lnTo>
                  <a:pt x="1236226" y="207256"/>
                </a:lnTo>
                <a:lnTo>
                  <a:pt x="1241030" y="193687"/>
                </a:lnTo>
                <a:lnTo>
                  <a:pt x="1245871" y="179912"/>
                </a:lnTo>
                <a:lnTo>
                  <a:pt x="1259527" y="138276"/>
                </a:lnTo>
                <a:lnTo>
                  <a:pt x="1269581" y="98092"/>
                </a:lnTo>
                <a:lnTo>
                  <a:pt x="1273075" y="61836"/>
                </a:lnTo>
                <a:lnTo>
                  <a:pt x="1272272" y="51051"/>
                </a:lnTo>
                <a:lnTo>
                  <a:pt x="1270301" y="41068"/>
                </a:lnTo>
                <a:lnTo>
                  <a:pt x="1268674" y="36515"/>
                </a:lnTo>
                <a:lnTo>
                  <a:pt x="863511" y="36515"/>
                </a:lnTo>
                <a:lnTo>
                  <a:pt x="846701" y="36446"/>
                </a:lnTo>
                <a:lnTo>
                  <a:pt x="813066" y="35803"/>
                </a:lnTo>
                <a:lnTo>
                  <a:pt x="779810" y="34611"/>
                </a:lnTo>
                <a:lnTo>
                  <a:pt x="716343" y="31193"/>
                </a:lnTo>
                <a:lnTo>
                  <a:pt x="614940" y="24477"/>
                </a:lnTo>
                <a:lnTo>
                  <a:pt x="605820" y="24019"/>
                </a:lnTo>
                <a:lnTo>
                  <a:pt x="597657" y="23709"/>
                </a:lnTo>
                <a:lnTo>
                  <a:pt x="581616" y="23709"/>
                </a:lnTo>
                <a:lnTo>
                  <a:pt x="569839" y="23551"/>
                </a:lnTo>
                <a:lnTo>
                  <a:pt x="556003" y="23112"/>
                </a:lnTo>
                <a:lnTo>
                  <a:pt x="418923" y="16564"/>
                </a:lnTo>
                <a:lnTo>
                  <a:pt x="373047" y="15151"/>
                </a:lnTo>
                <a:lnTo>
                  <a:pt x="350027" y="14783"/>
                </a:lnTo>
                <a:lnTo>
                  <a:pt x="327228" y="14710"/>
                </a:lnTo>
                <a:close/>
              </a:path>
              <a:path w="1273175" h="640714">
                <a:moveTo>
                  <a:pt x="1182526" y="0"/>
                </a:moveTo>
                <a:lnTo>
                  <a:pt x="1126226" y="4373"/>
                </a:lnTo>
                <a:lnTo>
                  <a:pt x="1084641" y="9979"/>
                </a:lnTo>
                <a:lnTo>
                  <a:pt x="997130" y="23710"/>
                </a:lnTo>
                <a:lnTo>
                  <a:pt x="976635" y="26816"/>
                </a:lnTo>
                <a:lnTo>
                  <a:pt x="935466" y="32308"/>
                </a:lnTo>
                <a:lnTo>
                  <a:pt x="880238" y="36390"/>
                </a:lnTo>
                <a:lnTo>
                  <a:pt x="863511" y="36515"/>
                </a:lnTo>
                <a:lnTo>
                  <a:pt x="1268674" y="36515"/>
                </a:lnTo>
                <a:lnTo>
                  <a:pt x="1238943" y="6444"/>
                </a:lnTo>
                <a:lnTo>
                  <a:pt x="1198976" y="69"/>
                </a:lnTo>
                <a:lnTo>
                  <a:pt x="1182526" y="0"/>
                </a:lnTo>
                <a:close/>
              </a:path>
              <a:path w="1273175" h="640714">
                <a:moveTo>
                  <a:pt x="595908" y="23648"/>
                </a:moveTo>
                <a:lnTo>
                  <a:pt x="581616" y="23709"/>
                </a:lnTo>
                <a:lnTo>
                  <a:pt x="597657" y="23709"/>
                </a:lnTo>
                <a:lnTo>
                  <a:pt x="595908" y="23648"/>
                </a:lnTo>
                <a:close/>
              </a:path>
              <a:path w="1273175" h="640714">
                <a:moveTo>
                  <a:pt x="583754" y="22975"/>
                </a:moveTo>
                <a:lnTo>
                  <a:pt x="582699" y="23022"/>
                </a:lnTo>
                <a:lnTo>
                  <a:pt x="583192" y="23113"/>
                </a:lnTo>
                <a:lnTo>
                  <a:pt x="585607" y="23255"/>
                </a:lnTo>
                <a:lnTo>
                  <a:pt x="595908" y="23648"/>
                </a:lnTo>
                <a:lnTo>
                  <a:pt x="597529" y="23635"/>
                </a:lnTo>
                <a:lnTo>
                  <a:pt x="601475" y="23565"/>
                </a:lnTo>
                <a:lnTo>
                  <a:pt x="603245" y="23479"/>
                </a:lnTo>
                <a:lnTo>
                  <a:pt x="601746" y="23288"/>
                </a:lnTo>
                <a:lnTo>
                  <a:pt x="599222" y="23195"/>
                </a:lnTo>
                <a:lnTo>
                  <a:pt x="589021" y="22989"/>
                </a:lnTo>
                <a:lnTo>
                  <a:pt x="583754" y="22975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06724" y="1918998"/>
            <a:ext cx="1692449" cy="1005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48949" y="1617450"/>
            <a:ext cx="2309946" cy="10576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61567" y="3211879"/>
            <a:ext cx="987425" cy="669925"/>
          </a:xfrm>
          <a:custGeom>
            <a:avLst/>
            <a:gdLst/>
            <a:ahLst/>
            <a:cxnLst/>
            <a:rect l="l" t="t" r="r" b="b"/>
            <a:pathLst>
              <a:path w="987425" h="669925">
                <a:moveTo>
                  <a:pt x="0" y="669618"/>
                </a:moveTo>
                <a:lnTo>
                  <a:pt x="986991" y="669618"/>
                </a:lnTo>
                <a:lnTo>
                  <a:pt x="986991" y="0"/>
                </a:lnTo>
                <a:lnTo>
                  <a:pt x="0" y="0"/>
                </a:lnTo>
                <a:lnTo>
                  <a:pt x="0" y="669618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27876" y="2948057"/>
            <a:ext cx="1459230" cy="318135"/>
          </a:xfrm>
          <a:custGeom>
            <a:avLst/>
            <a:gdLst/>
            <a:ahLst/>
            <a:cxnLst/>
            <a:rect l="l" t="t" r="r" b="b"/>
            <a:pathLst>
              <a:path w="1459229" h="318135">
                <a:moveTo>
                  <a:pt x="729355" y="0"/>
                </a:moveTo>
                <a:lnTo>
                  <a:pt x="0" y="317753"/>
                </a:lnTo>
                <a:lnTo>
                  <a:pt x="1458864" y="317753"/>
                </a:lnTo>
                <a:lnTo>
                  <a:pt x="729355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84550" y="3543498"/>
            <a:ext cx="2941807" cy="222492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85266" y="2736970"/>
            <a:ext cx="358775" cy="95250"/>
          </a:xfrm>
          <a:custGeom>
            <a:avLst/>
            <a:gdLst/>
            <a:ahLst/>
            <a:cxnLst/>
            <a:rect l="l" t="t" r="r" b="b"/>
            <a:pathLst>
              <a:path w="358775" h="95250">
                <a:moveTo>
                  <a:pt x="167039" y="0"/>
                </a:moveTo>
                <a:lnTo>
                  <a:pt x="128399" y="1837"/>
                </a:lnTo>
                <a:lnTo>
                  <a:pt x="77014" y="8396"/>
                </a:lnTo>
                <a:lnTo>
                  <a:pt x="36357" y="18761"/>
                </a:lnTo>
                <a:lnTo>
                  <a:pt x="1108" y="42178"/>
                </a:lnTo>
                <a:lnTo>
                  <a:pt x="0" y="47499"/>
                </a:lnTo>
                <a:lnTo>
                  <a:pt x="449" y="50894"/>
                </a:lnTo>
                <a:lnTo>
                  <a:pt x="40030" y="77137"/>
                </a:lnTo>
                <a:lnTo>
                  <a:pt x="80598" y="86651"/>
                </a:lnTo>
                <a:lnTo>
                  <a:pt x="132360" y="92835"/>
                </a:lnTo>
                <a:lnTo>
                  <a:pt x="172102" y="94766"/>
                </a:lnTo>
                <a:lnTo>
                  <a:pt x="193322" y="94996"/>
                </a:lnTo>
                <a:lnTo>
                  <a:pt x="212828" y="94305"/>
                </a:lnTo>
                <a:lnTo>
                  <a:pt x="266568" y="89041"/>
                </a:lnTo>
                <a:lnTo>
                  <a:pt x="310686" y="79529"/>
                </a:lnTo>
                <a:lnTo>
                  <a:pt x="349076" y="61434"/>
                </a:lnTo>
                <a:lnTo>
                  <a:pt x="358443" y="44702"/>
                </a:lnTo>
                <a:lnTo>
                  <a:pt x="356386" y="39780"/>
                </a:lnTo>
                <a:lnTo>
                  <a:pt x="319621" y="18148"/>
                </a:lnTo>
                <a:lnTo>
                  <a:pt x="279213" y="8497"/>
                </a:lnTo>
                <a:lnTo>
                  <a:pt x="227644" y="2210"/>
                </a:lnTo>
                <a:lnTo>
                  <a:pt x="188113" y="240"/>
                </a:lnTo>
                <a:lnTo>
                  <a:pt x="167039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485266" y="2736970"/>
            <a:ext cx="358775" cy="95250"/>
          </a:xfrm>
          <a:custGeom>
            <a:avLst/>
            <a:gdLst/>
            <a:ahLst/>
            <a:cxnLst/>
            <a:rect l="l" t="t" r="r" b="b"/>
            <a:pathLst>
              <a:path w="358775" h="95250">
                <a:moveTo>
                  <a:pt x="0" y="47499"/>
                </a:moveTo>
                <a:lnTo>
                  <a:pt x="36357" y="18761"/>
                </a:lnTo>
                <a:lnTo>
                  <a:pt x="77014" y="8396"/>
                </a:lnTo>
                <a:lnTo>
                  <a:pt x="128399" y="1837"/>
                </a:lnTo>
                <a:lnTo>
                  <a:pt x="167039" y="0"/>
                </a:lnTo>
                <a:lnTo>
                  <a:pt x="188113" y="240"/>
                </a:lnTo>
                <a:lnTo>
                  <a:pt x="227644" y="2210"/>
                </a:lnTo>
                <a:lnTo>
                  <a:pt x="279213" y="8497"/>
                </a:lnTo>
                <a:lnTo>
                  <a:pt x="319621" y="18148"/>
                </a:lnTo>
                <a:lnTo>
                  <a:pt x="356386" y="39780"/>
                </a:lnTo>
                <a:lnTo>
                  <a:pt x="358443" y="44702"/>
                </a:lnTo>
                <a:lnTo>
                  <a:pt x="357405" y="50529"/>
                </a:lnTo>
                <a:lnTo>
                  <a:pt x="322707" y="75534"/>
                </a:lnTo>
                <a:lnTo>
                  <a:pt x="282500" y="86308"/>
                </a:lnTo>
                <a:lnTo>
                  <a:pt x="231615" y="93065"/>
                </a:lnTo>
                <a:lnTo>
                  <a:pt x="193322" y="94996"/>
                </a:lnTo>
                <a:lnTo>
                  <a:pt x="172102" y="94766"/>
                </a:lnTo>
                <a:lnTo>
                  <a:pt x="132360" y="92835"/>
                </a:lnTo>
                <a:lnTo>
                  <a:pt x="80598" y="86651"/>
                </a:lnTo>
                <a:lnTo>
                  <a:pt x="40030" y="77137"/>
                </a:lnTo>
                <a:lnTo>
                  <a:pt x="2706" y="55764"/>
                </a:lnTo>
                <a:lnTo>
                  <a:pt x="0" y="47499"/>
                </a:lnTo>
                <a:close/>
              </a:path>
            </a:pathLst>
          </a:custGeom>
          <a:ln w="12700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485265" y="2728966"/>
            <a:ext cx="0" cy="59055"/>
          </a:xfrm>
          <a:custGeom>
            <a:avLst/>
            <a:gdLst/>
            <a:ahLst/>
            <a:cxnLst/>
            <a:rect l="l" t="t" r="r" b="b"/>
            <a:pathLst>
              <a:path h="59055">
                <a:moveTo>
                  <a:pt x="0" y="0"/>
                </a:moveTo>
                <a:lnTo>
                  <a:pt x="0" y="58673"/>
                </a:lnTo>
              </a:path>
            </a:pathLst>
          </a:custGeom>
          <a:ln w="12700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844015" y="2728966"/>
            <a:ext cx="0" cy="59055"/>
          </a:xfrm>
          <a:custGeom>
            <a:avLst/>
            <a:gdLst/>
            <a:ahLst/>
            <a:cxnLst/>
            <a:rect l="l" t="t" r="r" b="b"/>
            <a:pathLst>
              <a:path h="59055">
                <a:moveTo>
                  <a:pt x="0" y="0"/>
                </a:moveTo>
                <a:lnTo>
                  <a:pt x="0" y="58673"/>
                </a:lnTo>
              </a:path>
            </a:pathLst>
          </a:custGeom>
          <a:ln w="12700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485265" y="2728907"/>
            <a:ext cx="355600" cy="59055"/>
          </a:xfrm>
          <a:custGeom>
            <a:avLst/>
            <a:gdLst/>
            <a:ahLst/>
            <a:cxnLst/>
            <a:rect l="l" t="t" r="r" b="b"/>
            <a:pathLst>
              <a:path w="355600" h="59055">
                <a:moveTo>
                  <a:pt x="0" y="58733"/>
                </a:moveTo>
                <a:lnTo>
                  <a:pt x="355604" y="58733"/>
                </a:lnTo>
                <a:lnTo>
                  <a:pt x="355604" y="0"/>
                </a:lnTo>
                <a:lnTo>
                  <a:pt x="0" y="0"/>
                </a:lnTo>
                <a:lnTo>
                  <a:pt x="0" y="58733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482065" y="2660868"/>
            <a:ext cx="358140" cy="111125"/>
          </a:xfrm>
          <a:custGeom>
            <a:avLst/>
            <a:gdLst/>
            <a:ahLst/>
            <a:cxnLst/>
            <a:rect l="l" t="t" r="r" b="b"/>
            <a:pathLst>
              <a:path w="358140" h="111125">
                <a:moveTo>
                  <a:pt x="163728" y="0"/>
                </a:moveTo>
                <a:lnTo>
                  <a:pt x="107985" y="4364"/>
                </a:lnTo>
                <a:lnTo>
                  <a:pt x="60770" y="13671"/>
                </a:lnTo>
                <a:lnTo>
                  <a:pt x="16410" y="32125"/>
                </a:lnTo>
                <a:lnTo>
                  <a:pt x="0" y="55418"/>
                </a:lnTo>
                <a:lnTo>
                  <a:pt x="57" y="56834"/>
                </a:lnTo>
                <a:lnTo>
                  <a:pt x="33240" y="87081"/>
                </a:lnTo>
                <a:lnTo>
                  <a:pt x="70278" y="98519"/>
                </a:lnTo>
                <a:lnTo>
                  <a:pt x="118825" y="106519"/>
                </a:lnTo>
                <a:lnTo>
                  <a:pt x="177291" y="110348"/>
                </a:lnTo>
                <a:lnTo>
                  <a:pt x="198709" y="110570"/>
                </a:lnTo>
                <a:lnTo>
                  <a:pt x="217662" y="109608"/>
                </a:lnTo>
                <a:lnTo>
                  <a:pt x="269752" y="103124"/>
                </a:lnTo>
                <a:lnTo>
                  <a:pt x="312345" y="91749"/>
                </a:lnTo>
                <a:lnTo>
                  <a:pt x="349162" y="70103"/>
                </a:lnTo>
                <a:lnTo>
                  <a:pt x="357891" y="49856"/>
                </a:lnTo>
                <a:lnTo>
                  <a:pt x="355180" y="44316"/>
                </a:lnTo>
                <a:lnTo>
                  <a:pt x="316646" y="20096"/>
                </a:lnTo>
                <a:lnTo>
                  <a:pt x="275982" y="9362"/>
                </a:lnTo>
                <a:lnTo>
                  <a:pt x="224399" y="2409"/>
                </a:lnTo>
                <a:lnTo>
                  <a:pt x="184849" y="251"/>
                </a:lnTo>
                <a:lnTo>
                  <a:pt x="163728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482065" y="2660868"/>
            <a:ext cx="358140" cy="111125"/>
          </a:xfrm>
          <a:custGeom>
            <a:avLst/>
            <a:gdLst/>
            <a:ahLst/>
            <a:cxnLst/>
            <a:rect l="l" t="t" r="r" b="b"/>
            <a:pathLst>
              <a:path w="358140" h="111125">
                <a:moveTo>
                  <a:pt x="0" y="55418"/>
                </a:moveTo>
                <a:lnTo>
                  <a:pt x="35553" y="22152"/>
                </a:lnTo>
                <a:lnTo>
                  <a:pt x="75370" y="10078"/>
                </a:lnTo>
                <a:lnTo>
                  <a:pt x="125771" y="2313"/>
                </a:lnTo>
                <a:lnTo>
                  <a:pt x="163728" y="0"/>
                </a:lnTo>
                <a:lnTo>
                  <a:pt x="184849" y="251"/>
                </a:lnTo>
                <a:lnTo>
                  <a:pt x="224399" y="2409"/>
                </a:lnTo>
                <a:lnTo>
                  <a:pt x="275982" y="9362"/>
                </a:lnTo>
                <a:lnTo>
                  <a:pt x="316646" y="20096"/>
                </a:lnTo>
                <a:lnTo>
                  <a:pt x="350714" y="38971"/>
                </a:lnTo>
                <a:lnTo>
                  <a:pt x="357891" y="49856"/>
                </a:lnTo>
                <a:lnTo>
                  <a:pt x="357003" y="56939"/>
                </a:lnTo>
                <a:lnTo>
                  <a:pt x="323912" y="86983"/>
                </a:lnTo>
                <a:lnTo>
                  <a:pt x="285154" y="99843"/>
                </a:lnTo>
                <a:lnTo>
                  <a:pt x="235895" y="108030"/>
                </a:lnTo>
                <a:lnTo>
                  <a:pt x="198709" y="110570"/>
                </a:lnTo>
                <a:lnTo>
                  <a:pt x="177291" y="110348"/>
                </a:lnTo>
                <a:lnTo>
                  <a:pt x="137290" y="108295"/>
                </a:lnTo>
                <a:lnTo>
                  <a:pt x="85260" y="101604"/>
                </a:lnTo>
                <a:lnTo>
                  <a:pt x="44209" y="91230"/>
                </a:lnTo>
                <a:lnTo>
                  <a:pt x="9303" y="72942"/>
                </a:lnTo>
                <a:lnTo>
                  <a:pt x="0" y="55418"/>
                </a:lnTo>
                <a:close/>
              </a:path>
            </a:pathLst>
          </a:custGeom>
          <a:ln w="12700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567806" y="2684526"/>
            <a:ext cx="64135" cy="1270"/>
          </a:xfrm>
          <a:custGeom>
            <a:avLst/>
            <a:gdLst/>
            <a:ahLst/>
            <a:cxnLst/>
            <a:rect l="l" t="t" r="r" b="b"/>
            <a:pathLst>
              <a:path w="64134" h="1269">
                <a:moveTo>
                  <a:pt x="0" y="1280"/>
                </a:moveTo>
                <a:lnTo>
                  <a:pt x="64007" y="0"/>
                </a:lnTo>
              </a:path>
            </a:pathLst>
          </a:custGeom>
          <a:ln w="2857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690732" y="2749539"/>
            <a:ext cx="56515" cy="0"/>
          </a:xfrm>
          <a:custGeom>
            <a:avLst/>
            <a:gdLst/>
            <a:ahLst/>
            <a:cxnLst/>
            <a:rect l="l" t="t" r="r" b="b"/>
            <a:pathLst>
              <a:path w="56515">
                <a:moveTo>
                  <a:pt x="0" y="0"/>
                </a:moveTo>
                <a:lnTo>
                  <a:pt x="56387" y="0"/>
                </a:lnTo>
              </a:path>
            </a:pathLst>
          </a:custGeom>
          <a:ln w="2857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626724" y="2685807"/>
            <a:ext cx="66675" cy="64135"/>
          </a:xfrm>
          <a:custGeom>
            <a:avLst/>
            <a:gdLst/>
            <a:ahLst/>
            <a:cxnLst/>
            <a:rect l="l" t="t" r="r" b="b"/>
            <a:pathLst>
              <a:path w="66675" h="64135">
                <a:moveTo>
                  <a:pt x="0" y="0"/>
                </a:moveTo>
                <a:lnTo>
                  <a:pt x="66568" y="63733"/>
                </a:lnTo>
              </a:path>
            </a:pathLst>
          </a:custGeom>
          <a:ln w="2857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67806" y="2748290"/>
            <a:ext cx="64135" cy="1270"/>
          </a:xfrm>
          <a:custGeom>
            <a:avLst/>
            <a:gdLst/>
            <a:ahLst/>
            <a:cxnLst/>
            <a:rect l="l" t="t" r="r" b="b"/>
            <a:pathLst>
              <a:path w="64134" h="1269">
                <a:moveTo>
                  <a:pt x="0" y="0"/>
                </a:moveTo>
                <a:lnTo>
                  <a:pt x="64007" y="1249"/>
                </a:lnTo>
              </a:path>
            </a:pathLst>
          </a:custGeom>
          <a:ln w="2857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690732" y="2684404"/>
            <a:ext cx="56515" cy="0"/>
          </a:xfrm>
          <a:custGeom>
            <a:avLst/>
            <a:gdLst/>
            <a:ahLst/>
            <a:cxnLst/>
            <a:rect l="l" t="t" r="r" b="b"/>
            <a:pathLst>
              <a:path w="56515">
                <a:moveTo>
                  <a:pt x="0" y="0"/>
                </a:moveTo>
                <a:lnTo>
                  <a:pt x="56387" y="0"/>
                </a:lnTo>
              </a:path>
            </a:pathLst>
          </a:custGeom>
          <a:ln w="2857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626724" y="2684405"/>
            <a:ext cx="66675" cy="64135"/>
          </a:xfrm>
          <a:custGeom>
            <a:avLst/>
            <a:gdLst/>
            <a:ahLst/>
            <a:cxnLst/>
            <a:rect l="l" t="t" r="r" b="b"/>
            <a:pathLst>
              <a:path w="66675" h="64135">
                <a:moveTo>
                  <a:pt x="0" y="63886"/>
                </a:moveTo>
                <a:lnTo>
                  <a:pt x="66568" y="0"/>
                </a:lnTo>
              </a:path>
            </a:pathLst>
          </a:custGeom>
          <a:ln w="2857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961515" y="2378139"/>
            <a:ext cx="330200" cy="85725"/>
          </a:xfrm>
          <a:custGeom>
            <a:avLst/>
            <a:gdLst/>
            <a:ahLst/>
            <a:cxnLst/>
            <a:rect l="l" t="t" r="r" b="b"/>
            <a:pathLst>
              <a:path w="330200" h="85725">
                <a:moveTo>
                  <a:pt x="156368" y="0"/>
                </a:moveTo>
                <a:lnTo>
                  <a:pt x="117616" y="1738"/>
                </a:lnTo>
                <a:lnTo>
                  <a:pt x="66701" y="8379"/>
                </a:lnTo>
                <a:lnTo>
                  <a:pt x="27809" y="18992"/>
                </a:lnTo>
                <a:lnTo>
                  <a:pt x="0" y="42857"/>
                </a:lnTo>
                <a:lnTo>
                  <a:pt x="13" y="43405"/>
                </a:lnTo>
                <a:lnTo>
                  <a:pt x="37697" y="69839"/>
                </a:lnTo>
                <a:lnTo>
                  <a:pt x="79578" y="79066"/>
                </a:lnTo>
                <a:lnTo>
                  <a:pt x="133145" y="84498"/>
                </a:lnTo>
                <a:lnTo>
                  <a:pt x="173989" y="85589"/>
                </a:lnTo>
                <a:lnTo>
                  <a:pt x="193715" y="85007"/>
                </a:lnTo>
                <a:lnTo>
                  <a:pt x="247719" y="79885"/>
                </a:lnTo>
                <a:lnTo>
                  <a:pt x="290999" y="70436"/>
                </a:lnTo>
                <a:lnTo>
                  <a:pt x="325453" y="52750"/>
                </a:lnTo>
                <a:lnTo>
                  <a:pt x="330178" y="42358"/>
                </a:lnTo>
                <a:lnTo>
                  <a:pt x="328863" y="37396"/>
                </a:lnTo>
                <a:lnTo>
                  <a:pt x="292537" y="15797"/>
                </a:lnTo>
                <a:lnTo>
                  <a:pt x="250663" y="6539"/>
                </a:lnTo>
                <a:lnTo>
                  <a:pt x="197141" y="1094"/>
                </a:lnTo>
                <a:lnTo>
                  <a:pt x="156368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961515" y="2378139"/>
            <a:ext cx="330200" cy="85725"/>
          </a:xfrm>
          <a:custGeom>
            <a:avLst/>
            <a:gdLst/>
            <a:ahLst/>
            <a:cxnLst/>
            <a:rect l="l" t="t" r="r" b="b"/>
            <a:pathLst>
              <a:path w="330200" h="85725">
                <a:moveTo>
                  <a:pt x="0" y="42857"/>
                </a:moveTo>
                <a:lnTo>
                  <a:pt x="39203" y="15073"/>
                </a:lnTo>
                <a:lnTo>
                  <a:pt x="82524" y="5676"/>
                </a:lnTo>
                <a:lnTo>
                  <a:pt x="136605" y="576"/>
                </a:lnTo>
                <a:lnTo>
                  <a:pt x="156368" y="0"/>
                </a:lnTo>
                <a:lnTo>
                  <a:pt x="177195" y="272"/>
                </a:lnTo>
                <a:lnTo>
                  <a:pt x="216104" y="2433"/>
                </a:lnTo>
                <a:lnTo>
                  <a:pt x="266053" y="9243"/>
                </a:lnTo>
                <a:lnTo>
                  <a:pt x="303424" y="19583"/>
                </a:lnTo>
                <a:lnTo>
                  <a:pt x="330178" y="42358"/>
                </a:lnTo>
                <a:lnTo>
                  <a:pt x="328975" y="47654"/>
                </a:lnTo>
                <a:lnTo>
                  <a:pt x="290999" y="70436"/>
                </a:lnTo>
                <a:lnTo>
                  <a:pt x="247719" y="79885"/>
                </a:lnTo>
                <a:lnTo>
                  <a:pt x="193715" y="85007"/>
                </a:lnTo>
                <a:lnTo>
                  <a:pt x="173989" y="85589"/>
                </a:lnTo>
                <a:lnTo>
                  <a:pt x="153121" y="85318"/>
                </a:lnTo>
                <a:lnTo>
                  <a:pt x="114161" y="83162"/>
                </a:lnTo>
                <a:lnTo>
                  <a:pt x="64183" y="76370"/>
                </a:lnTo>
                <a:lnTo>
                  <a:pt x="26810" y="66067"/>
                </a:lnTo>
                <a:lnTo>
                  <a:pt x="0" y="42857"/>
                </a:lnTo>
                <a:close/>
              </a:path>
            </a:pathLst>
          </a:custGeom>
          <a:ln w="12700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961515" y="2371710"/>
            <a:ext cx="0" cy="52705"/>
          </a:xfrm>
          <a:custGeom>
            <a:avLst/>
            <a:gdLst/>
            <a:ahLst/>
            <a:cxnLst/>
            <a:rect l="l" t="t" r="r" b="b"/>
            <a:pathLst>
              <a:path h="52705">
                <a:moveTo>
                  <a:pt x="0" y="0"/>
                </a:moveTo>
                <a:lnTo>
                  <a:pt x="0" y="52456"/>
                </a:lnTo>
              </a:path>
            </a:pathLst>
          </a:custGeom>
          <a:ln w="12700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291705" y="2371710"/>
            <a:ext cx="0" cy="52705"/>
          </a:xfrm>
          <a:custGeom>
            <a:avLst/>
            <a:gdLst/>
            <a:ahLst/>
            <a:cxnLst/>
            <a:rect l="l" t="t" r="r" b="b"/>
            <a:pathLst>
              <a:path h="52705">
                <a:moveTo>
                  <a:pt x="0" y="0"/>
                </a:moveTo>
                <a:lnTo>
                  <a:pt x="0" y="52456"/>
                </a:lnTo>
              </a:path>
            </a:pathLst>
          </a:custGeom>
          <a:ln w="12700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961516" y="2397972"/>
            <a:ext cx="327025" cy="0"/>
          </a:xfrm>
          <a:custGeom>
            <a:avLst/>
            <a:gdLst/>
            <a:ahLst/>
            <a:cxnLst/>
            <a:rect l="l" t="t" r="r" b="b"/>
            <a:pathLst>
              <a:path w="327025">
                <a:moveTo>
                  <a:pt x="0" y="0"/>
                </a:moveTo>
                <a:lnTo>
                  <a:pt x="327029" y="0"/>
                </a:lnTo>
              </a:path>
            </a:pathLst>
          </a:custGeom>
          <a:ln w="53657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958315" y="2309988"/>
            <a:ext cx="330200" cy="99695"/>
          </a:xfrm>
          <a:custGeom>
            <a:avLst/>
            <a:gdLst/>
            <a:ahLst/>
            <a:cxnLst/>
            <a:rect l="l" t="t" r="r" b="b"/>
            <a:pathLst>
              <a:path w="330200" h="99694">
                <a:moveTo>
                  <a:pt x="153483" y="0"/>
                </a:moveTo>
                <a:lnTo>
                  <a:pt x="115360" y="2185"/>
                </a:lnTo>
                <a:lnTo>
                  <a:pt x="65356" y="10021"/>
                </a:lnTo>
                <a:lnTo>
                  <a:pt x="27225" y="22338"/>
                </a:lnTo>
                <a:lnTo>
                  <a:pt x="0" y="49804"/>
                </a:lnTo>
                <a:lnTo>
                  <a:pt x="348" y="53080"/>
                </a:lnTo>
                <a:lnTo>
                  <a:pt x="30039" y="78274"/>
                </a:lnTo>
                <a:lnTo>
                  <a:pt x="67924" y="89624"/>
                </a:lnTo>
                <a:lnTo>
                  <a:pt x="118081" y="97054"/>
                </a:lnTo>
                <a:lnTo>
                  <a:pt x="157214" y="99386"/>
                </a:lnTo>
                <a:lnTo>
                  <a:pt x="178237" y="99665"/>
                </a:lnTo>
                <a:lnTo>
                  <a:pt x="197501" y="98855"/>
                </a:lnTo>
                <a:lnTo>
                  <a:pt x="250154" y="92581"/>
                </a:lnTo>
                <a:lnTo>
                  <a:pt x="292173" y="81274"/>
                </a:lnTo>
                <a:lnTo>
                  <a:pt x="325498" y="59924"/>
                </a:lnTo>
                <a:lnTo>
                  <a:pt x="329993" y="47171"/>
                </a:lnTo>
                <a:lnTo>
                  <a:pt x="327993" y="41617"/>
                </a:lnTo>
                <a:lnTo>
                  <a:pt x="289913" y="17513"/>
                </a:lnTo>
                <a:lnTo>
                  <a:pt x="247842" y="7222"/>
                </a:lnTo>
                <a:lnTo>
                  <a:pt x="194323" y="1193"/>
                </a:lnTo>
                <a:lnTo>
                  <a:pt x="153483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958315" y="2309988"/>
            <a:ext cx="330200" cy="99695"/>
          </a:xfrm>
          <a:custGeom>
            <a:avLst/>
            <a:gdLst/>
            <a:ahLst/>
            <a:cxnLst/>
            <a:rect l="l" t="t" r="r" b="b"/>
            <a:pathLst>
              <a:path w="330200" h="99694">
                <a:moveTo>
                  <a:pt x="0" y="49804"/>
                </a:moveTo>
                <a:lnTo>
                  <a:pt x="27225" y="22338"/>
                </a:lnTo>
                <a:lnTo>
                  <a:pt x="65356" y="10021"/>
                </a:lnTo>
                <a:lnTo>
                  <a:pt x="115360" y="2185"/>
                </a:lnTo>
                <a:lnTo>
                  <a:pt x="153483" y="0"/>
                </a:lnTo>
                <a:lnTo>
                  <a:pt x="174359" y="291"/>
                </a:lnTo>
                <a:lnTo>
                  <a:pt x="213284" y="2672"/>
                </a:lnTo>
                <a:lnTo>
                  <a:pt x="263257" y="10225"/>
                </a:lnTo>
                <a:lnTo>
                  <a:pt x="300973" y="21730"/>
                </a:lnTo>
                <a:lnTo>
                  <a:pt x="329993" y="47171"/>
                </a:lnTo>
                <a:lnTo>
                  <a:pt x="328872" y="53692"/>
                </a:lnTo>
                <a:lnTo>
                  <a:pt x="292173" y="81274"/>
                </a:lnTo>
                <a:lnTo>
                  <a:pt x="250126" y="92586"/>
                </a:lnTo>
                <a:lnTo>
                  <a:pt x="197501" y="98855"/>
                </a:lnTo>
                <a:lnTo>
                  <a:pt x="178237" y="99665"/>
                </a:lnTo>
                <a:lnTo>
                  <a:pt x="157214" y="99386"/>
                </a:lnTo>
                <a:lnTo>
                  <a:pt x="118081" y="97054"/>
                </a:lnTo>
                <a:lnTo>
                  <a:pt x="67924" y="89624"/>
                </a:lnTo>
                <a:lnTo>
                  <a:pt x="30039" y="78274"/>
                </a:lnTo>
                <a:lnTo>
                  <a:pt x="348" y="53080"/>
                </a:lnTo>
                <a:lnTo>
                  <a:pt x="0" y="49804"/>
                </a:lnTo>
                <a:close/>
              </a:path>
            </a:pathLst>
          </a:custGeom>
          <a:ln w="12700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037716" y="2332085"/>
            <a:ext cx="58419" cy="1270"/>
          </a:xfrm>
          <a:custGeom>
            <a:avLst/>
            <a:gdLst/>
            <a:ahLst/>
            <a:cxnLst/>
            <a:rect l="l" t="t" r="r" b="b"/>
            <a:pathLst>
              <a:path w="58420" h="1269">
                <a:moveTo>
                  <a:pt x="0" y="1158"/>
                </a:moveTo>
                <a:lnTo>
                  <a:pt x="58277" y="0"/>
                </a:lnTo>
              </a:path>
            </a:pathLst>
          </a:custGeom>
          <a:ln w="2857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149730" y="2389114"/>
            <a:ext cx="51435" cy="635"/>
          </a:xfrm>
          <a:custGeom>
            <a:avLst/>
            <a:gdLst/>
            <a:ahLst/>
            <a:cxnLst/>
            <a:rect l="l" t="t" r="r" b="b"/>
            <a:pathLst>
              <a:path w="51434" h="635">
                <a:moveTo>
                  <a:pt x="0" y="0"/>
                </a:moveTo>
                <a:lnTo>
                  <a:pt x="51419" y="121"/>
                </a:lnTo>
              </a:path>
            </a:pathLst>
          </a:custGeom>
          <a:ln w="2857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091421" y="2333245"/>
            <a:ext cx="60960" cy="56515"/>
          </a:xfrm>
          <a:custGeom>
            <a:avLst/>
            <a:gdLst/>
            <a:ahLst/>
            <a:cxnLst/>
            <a:rect l="l" t="t" r="r" b="b"/>
            <a:pathLst>
              <a:path w="60959" h="56514">
                <a:moveTo>
                  <a:pt x="0" y="0"/>
                </a:moveTo>
                <a:lnTo>
                  <a:pt x="60716" y="55991"/>
                </a:lnTo>
              </a:path>
            </a:pathLst>
          </a:custGeom>
          <a:ln w="2857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037716" y="2387986"/>
            <a:ext cx="58419" cy="1270"/>
          </a:xfrm>
          <a:custGeom>
            <a:avLst/>
            <a:gdLst/>
            <a:ahLst/>
            <a:cxnLst/>
            <a:rect l="l" t="t" r="r" b="b"/>
            <a:pathLst>
              <a:path w="58420" h="1269">
                <a:moveTo>
                  <a:pt x="0" y="0"/>
                </a:moveTo>
                <a:lnTo>
                  <a:pt x="58277" y="1127"/>
                </a:lnTo>
              </a:path>
            </a:pathLst>
          </a:custGeom>
          <a:ln w="2857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149730" y="2330439"/>
            <a:ext cx="51435" cy="0"/>
          </a:xfrm>
          <a:custGeom>
            <a:avLst/>
            <a:gdLst/>
            <a:ahLst/>
            <a:cxnLst/>
            <a:rect l="l" t="t" r="r" b="b"/>
            <a:pathLst>
              <a:path w="51434">
                <a:moveTo>
                  <a:pt x="0" y="0"/>
                </a:moveTo>
                <a:lnTo>
                  <a:pt x="51419" y="0"/>
                </a:lnTo>
              </a:path>
            </a:pathLst>
          </a:custGeom>
          <a:ln w="2857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091421" y="2330440"/>
            <a:ext cx="60960" cy="57785"/>
          </a:xfrm>
          <a:custGeom>
            <a:avLst/>
            <a:gdLst/>
            <a:ahLst/>
            <a:cxnLst/>
            <a:rect l="l" t="t" r="r" b="b"/>
            <a:pathLst>
              <a:path w="60959" h="57785">
                <a:moveTo>
                  <a:pt x="0" y="57546"/>
                </a:moveTo>
                <a:lnTo>
                  <a:pt x="60716" y="0"/>
                </a:lnTo>
              </a:path>
            </a:pathLst>
          </a:custGeom>
          <a:ln w="2857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047227" y="2736970"/>
            <a:ext cx="358775" cy="95250"/>
          </a:xfrm>
          <a:custGeom>
            <a:avLst/>
            <a:gdLst/>
            <a:ahLst/>
            <a:cxnLst/>
            <a:rect l="l" t="t" r="r" b="b"/>
            <a:pathLst>
              <a:path w="358775" h="95250">
                <a:moveTo>
                  <a:pt x="167039" y="0"/>
                </a:moveTo>
                <a:lnTo>
                  <a:pt x="128399" y="1837"/>
                </a:lnTo>
                <a:lnTo>
                  <a:pt x="77014" y="8396"/>
                </a:lnTo>
                <a:lnTo>
                  <a:pt x="36357" y="18761"/>
                </a:lnTo>
                <a:lnTo>
                  <a:pt x="1108" y="42178"/>
                </a:lnTo>
                <a:lnTo>
                  <a:pt x="0" y="47499"/>
                </a:lnTo>
                <a:lnTo>
                  <a:pt x="454" y="50913"/>
                </a:lnTo>
                <a:lnTo>
                  <a:pt x="40061" y="77145"/>
                </a:lnTo>
                <a:lnTo>
                  <a:pt x="80634" y="86655"/>
                </a:lnTo>
                <a:lnTo>
                  <a:pt x="132402" y="92836"/>
                </a:lnTo>
                <a:lnTo>
                  <a:pt x="172150" y="94765"/>
                </a:lnTo>
                <a:lnTo>
                  <a:pt x="193374" y="94995"/>
                </a:lnTo>
                <a:lnTo>
                  <a:pt x="212875" y="94303"/>
                </a:lnTo>
                <a:lnTo>
                  <a:pt x="266606" y="89036"/>
                </a:lnTo>
                <a:lnTo>
                  <a:pt x="310719" y="79522"/>
                </a:lnTo>
                <a:lnTo>
                  <a:pt x="349105" y="61426"/>
                </a:lnTo>
                <a:lnTo>
                  <a:pt x="358471" y="44691"/>
                </a:lnTo>
                <a:lnTo>
                  <a:pt x="356410" y="39770"/>
                </a:lnTo>
                <a:lnTo>
                  <a:pt x="319624" y="18143"/>
                </a:lnTo>
                <a:lnTo>
                  <a:pt x="279209" y="8494"/>
                </a:lnTo>
                <a:lnTo>
                  <a:pt x="227638" y="2210"/>
                </a:lnTo>
                <a:lnTo>
                  <a:pt x="188110" y="240"/>
                </a:lnTo>
                <a:lnTo>
                  <a:pt x="167039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047227" y="2736970"/>
            <a:ext cx="358775" cy="95250"/>
          </a:xfrm>
          <a:custGeom>
            <a:avLst/>
            <a:gdLst/>
            <a:ahLst/>
            <a:cxnLst/>
            <a:rect l="l" t="t" r="r" b="b"/>
            <a:pathLst>
              <a:path w="358775" h="95250">
                <a:moveTo>
                  <a:pt x="0" y="47499"/>
                </a:moveTo>
                <a:lnTo>
                  <a:pt x="36357" y="18761"/>
                </a:lnTo>
                <a:lnTo>
                  <a:pt x="77014" y="8396"/>
                </a:lnTo>
                <a:lnTo>
                  <a:pt x="128399" y="1837"/>
                </a:lnTo>
                <a:lnTo>
                  <a:pt x="167039" y="0"/>
                </a:lnTo>
                <a:lnTo>
                  <a:pt x="188110" y="240"/>
                </a:lnTo>
                <a:lnTo>
                  <a:pt x="227638" y="2210"/>
                </a:lnTo>
                <a:lnTo>
                  <a:pt x="279209" y="8494"/>
                </a:lnTo>
                <a:lnTo>
                  <a:pt x="319624" y="18143"/>
                </a:lnTo>
                <a:lnTo>
                  <a:pt x="356410" y="39770"/>
                </a:lnTo>
                <a:lnTo>
                  <a:pt x="358471" y="44691"/>
                </a:lnTo>
                <a:lnTo>
                  <a:pt x="357434" y="50519"/>
                </a:lnTo>
                <a:lnTo>
                  <a:pt x="322739" y="75527"/>
                </a:lnTo>
                <a:lnTo>
                  <a:pt x="282536" y="86302"/>
                </a:lnTo>
                <a:lnTo>
                  <a:pt x="231659" y="93062"/>
                </a:lnTo>
                <a:lnTo>
                  <a:pt x="193374" y="94995"/>
                </a:lnTo>
                <a:lnTo>
                  <a:pt x="172150" y="94765"/>
                </a:lnTo>
                <a:lnTo>
                  <a:pt x="132402" y="92836"/>
                </a:lnTo>
                <a:lnTo>
                  <a:pt x="80634" y="86655"/>
                </a:lnTo>
                <a:lnTo>
                  <a:pt x="40061" y="77145"/>
                </a:lnTo>
                <a:lnTo>
                  <a:pt x="2717" y="55782"/>
                </a:lnTo>
                <a:lnTo>
                  <a:pt x="0" y="47499"/>
                </a:lnTo>
                <a:close/>
              </a:path>
            </a:pathLst>
          </a:custGeom>
          <a:ln w="12700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047226" y="2728966"/>
            <a:ext cx="0" cy="59055"/>
          </a:xfrm>
          <a:custGeom>
            <a:avLst/>
            <a:gdLst/>
            <a:ahLst/>
            <a:cxnLst/>
            <a:rect l="l" t="t" r="r" b="b"/>
            <a:pathLst>
              <a:path h="59055">
                <a:moveTo>
                  <a:pt x="0" y="0"/>
                </a:moveTo>
                <a:lnTo>
                  <a:pt x="0" y="58673"/>
                </a:lnTo>
              </a:path>
            </a:pathLst>
          </a:custGeom>
          <a:ln w="12700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406005" y="2728966"/>
            <a:ext cx="0" cy="59055"/>
          </a:xfrm>
          <a:custGeom>
            <a:avLst/>
            <a:gdLst/>
            <a:ahLst/>
            <a:cxnLst/>
            <a:rect l="l" t="t" r="r" b="b"/>
            <a:pathLst>
              <a:path h="59055">
                <a:moveTo>
                  <a:pt x="0" y="0"/>
                </a:moveTo>
                <a:lnTo>
                  <a:pt x="0" y="58673"/>
                </a:lnTo>
              </a:path>
            </a:pathLst>
          </a:custGeom>
          <a:ln w="12700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047226" y="2728907"/>
            <a:ext cx="355600" cy="59055"/>
          </a:xfrm>
          <a:custGeom>
            <a:avLst/>
            <a:gdLst/>
            <a:ahLst/>
            <a:cxnLst/>
            <a:rect l="l" t="t" r="r" b="b"/>
            <a:pathLst>
              <a:path w="355600" h="59055">
                <a:moveTo>
                  <a:pt x="0" y="58733"/>
                </a:moveTo>
                <a:lnTo>
                  <a:pt x="355604" y="58733"/>
                </a:lnTo>
                <a:lnTo>
                  <a:pt x="355604" y="0"/>
                </a:lnTo>
                <a:lnTo>
                  <a:pt x="0" y="0"/>
                </a:lnTo>
                <a:lnTo>
                  <a:pt x="0" y="58733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044055" y="2660867"/>
            <a:ext cx="358140" cy="111125"/>
          </a:xfrm>
          <a:custGeom>
            <a:avLst/>
            <a:gdLst/>
            <a:ahLst/>
            <a:cxnLst/>
            <a:rect l="l" t="t" r="r" b="b"/>
            <a:pathLst>
              <a:path w="358140" h="111125">
                <a:moveTo>
                  <a:pt x="163741" y="0"/>
                </a:moveTo>
                <a:lnTo>
                  <a:pt x="107989" y="4361"/>
                </a:lnTo>
                <a:lnTo>
                  <a:pt x="60770" y="13667"/>
                </a:lnTo>
                <a:lnTo>
                  <a:pt x="16409" y="32123"/>
                </a:lnTo>
                <a:lnTo>
                  <a:pt x="0" y="55419"/>
                </a:lnTo>
                <a:lnTo>
                  <a:pt x="57" y="56839"/>
                </a:lnTo>
                <a:lnTo>
                  <a:pt x="33236" y="87084"/>
                </a:lnTo>
                <a:lnTo>
                  <a:pt x="70269" y="98520"/>
                </a:lnTo>
                <a:lnTo>
                  <a:pt x="118817" y="106520"/>
                </a:lnTo>
                <a:lnTo>
                  <a:pt x="156795" y="109581"/>
                </a:lnTo>
                <a:lnTo>
                  <a:pt x="198716" y="110570"/>
                </a:lnTo>
                <a:lnTo>
                  <a:pt x="217666" y="109607"/>
                </a:lnTo>
                <a:lnTo>
                  <a:pt x="269751" y="103121"/>
                </a:lnTo>
                <a:lnTo>
                  <a:pt x="312343" y="91746"/>
                </a:lnTo>
                <a:lnTo>
                  <a:pt x="349162" y="70104"/>
                </a:lnTo>
                <a:lnTo>
                  <a:pt x="357893" y="49862"/>
                </a:lnTo>
                <a:lnTo>
                  <a:pt x="355182" y="44322"/>
                </a:lnTo>
                <a:lnTo>
                  <a:pt x="316643" y="20099"/>
                </a:lnTo>
                <a:lnTo>
                  <a:pt x="275977" y="9364"/>
                </a:lnTo>
                <a:lnTo>
                  <a:pt x="224398" y="2410"/>
                </a:lnTo>
                <a:lnTo>
                  <a:pt x="184855" y="251"/>
                </a:lnTo>
                <a:lnTo>
                  <a:pt x="163741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044055" y="2660867"/>
            <a:ext cx="358140" cy="111125"/>
          </a:xfrm>
          <a:custGeom>
            <a:avLst/>
            <a:gdLst/>
            <a:ahLst/>
            <a:cxnLst/>
            <a:rect l="l" t="t" r="r" b="b"/>
            <a:pathLst>
              <a:path w="358140" h="111125">
                <a:moveTo>
                  <a:pt x="0" y="55419"/>
                </a:moveTo>
                <a:lnTo>
                  <a:pt x="35552" y="22149"/>
                </a:lnTo>
                <a:lnTo>
                  <a:pt x="75371" y="10075"/>
                </a:lnTo>
                <a:lnTo>
                  <a:pt x="125777" y="2311"/>
                </a:lnTo>
                <a:lnTo>
                  <a:pt x="163741" y="0"/>
                </a:lnTo>
                <a:lnTo>
                  <a:pt x="184855" y="251"/>
                </a:lnTo>
                <a:lnTo>
                  <a:pt x="224398" y="2410"/>
                </a:lnTo>
                <a:lnTo>
                  <a:pt x="275977" y="9364"/>
                </a:lnTo>
                <a:lnTo>
                  <a:pt x="316643" y="20099"/>
                </a:lnTo>
                <a:lnTo>
                  <a:pt x="350715" y="38976"/>
                </a:lnTo>
                <a:lnTo>
                  <a:pt x="357893" y="49862"/>
                </a:lnTo>
                <a:lnTo>
                  <a:pt x="357004" y="56943"/>
                </a:lnTo>
                <a:lnTo>
                  <a:pt x="323911" y="86981"/>
                </a:lnTo>
                <a:lnTo>
                  <a:pt x="285152" y="99840"/>
                </a:lnTo>
                <a:lnTo>
                  <a:pt x="235897" y="108029"/>
                </a:lnTo>
                <a:lnTo>
                  <a:pt x="198716" y="110570"/>
                </a:lnTo>
                <a:lnTo>
                  <a:pt x="177292" y="110348"/>
                </a:lnTo>
                <a:lnTo>
                  <a:pt x="137284" y="108296"/>
                </a:lnTo>
                <a:lnTo>
                  <a:pt x="85251" y="101605"/>
                </a:lnTo>
                <a:lnTo>
                  <a:pt x="44203" y="91233"/>
                </a:lnTo>
                <a:lnTo>
                  <a:pt x="9303" y="72945"/>
                </a:lnTo>
                <a:lnTo>
                  <a:pt x="0" y="55419"/>
                </a:lnTo>
                <a:close/>
              </a:path>
            </a:pathLst>
          </a:custGeom>
          <a:ln w="12700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129766" y="2684526"/>
            <a:ext cx="64135" cy="1270"/>
          </a:xfrm>
          <a:custGeom>
            <a:avLst/>
            <a:gdLst/>
            <a:ahLst/>
            <a:cxnLst/>
            <a:rect l="l" t="t" r="r" b="b"/>
            <a:pathLst>
              <a:path w="64134" h="1269">
                <a:moveTo>
                  <a:pt x="0" y="1280"/>
                </a:moveTo>
                <a:lnTo>
                  <a:pt x="64007" y="0"/>
                </a:lnTo>
              </a:path>
            </a:pathLst>
          </a:custGeom>
          <a:ln w="2857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252723" y="2749539"/>
            <a:ext cx="56515" cy="0"/>
          </a:xfrm>
          <a:custGeom>
            <a:avLst/>
            <a:gdLst/>
            <a:ahLst/>
            <a:cxnLst/>
            <a:rect l="l" t="t" r="r" b="b"/>
            <a:pathLst>
              <a:path w="56515">
                <a:moveTo>
                  <a:pt x="0" y="0"/>
                </a:moveTo>
                <a:lnTo>
                  <a:pt x="56387" y="0"/>
                </a:lnTo>
              </a:path>
            </a:pathLst>
          </a:custGeom>
          <a:ln w="2857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188715" y="2685807"/>
            <a:ext cx="66675" cy="64135"/>
          </a:xfrm>
          <a:custGeom>
            <a:avLst/>
            <a:gdLst/>
            <a:ahLst/>
            <a:cxnLst/>
            <a:rect l="l" t="t" r="r" b="b"/>
            <a:pathLst>
              <a:path w="66675" h="64135">
                <a:moveTo>
                  <a:pt x="0" y="0"/>
                </a:moveTo>
                <a:lnTo>
                  <a:pt x="66537" y="63733"/>
                </a:lnTo>
              </a:path>
            </a:pathLst>
          </a:custGeom>
          <a:ln w="2857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129766" y="2748290"/>
            <a:ext cx="64135" cy="1270"/>
          </a:xfrm>
          <a:custGeom>
            <a:avLst/>
            <a:gdLst/>
            <a:ahLst/>
            <a:cxnLst/>
            <a:rect l="l" t="t" r="r" b="b"/>
            <a:pathLst>
              <a:path w="64134" h="1269">
                <a:moveTo>
                  <a:pt x="0" y="0"/>
                </a:moveTo>
                <a:lnTo>
                  <a:pt x="64007" y="1249"/>
                </a:lnTo>
              </a:path>
            </a:pathLst>
          </a:custGeom>
          <a:ln w="2857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252723" y="2684404"/>
            <a:ext cx="56515" cy="0"/>
          </a:xfrm>
          <a:custGeom>
            <a:avLst/>
            <a:gdLst/>
            <a:ahLst/>
            <a:cxnLst/>
            <a:rect l="l" t="t" r="r" b="b"/>
            <a:pathLst>
              <a:path w="56515">
                <a:moveTo>
                  <a:pt x="0" y="0"/>
                </a:moveTo>
                <a:lnTo>
                  <a:pt x="56387" y="0"/>
                </a:lnTo>
              </a:path>
            </a:pathLst>
          </a:custGeom>
          <a:ln w="2857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188715" y="2684405"/>
            <a:ext cx="66675" cy="64135"/>
          </a:xfrm>
          <a:custGeom>
            <a:avLst/>
            <a:gdLst/>
            <a:ahLst/>
            <a:cxnLst/>
            <a:rect l="l" t="t" r="r" b="b"/>
            <a:pathLst>
              <a:path w="66675" h="64135">
                <a:moveTo>
                  <a:pt x="0" y="63886"/>
                </a:moveTo>
                <a:lnTo>
                  <a:pt x="66537" y="0"/>
                </a:lnTo>
              </a:path>
            </a:pathLst>
          </a:custGeom>
          <a:ln w="2857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331081" y="3621146"/>
            <a:ext cx="346075" cy="87630"/>
          </a:xfrm>
          <a:custGeom>
            <a:avLst/>
            <a:gdLst/>
            <a:ahLst/>
            <a:cxnLst/>
            <a:rect l="l" t="t" r="r" b="b"/>
            <a:pathLst>
              <a:path w="346075" h="87629">
                <a:moveTo>
                  <a:pt x="171985" y="0"/>
                </a:moveTo>
                <a:lnTo>
                  <a:pt x="132512" y="1199"/>
                </a:lnTo>
                <a:lnTo>
                  <a:pt x="79732" y="6856"/>
                </a:lnTo>
                <a:lnTo>
                  <a:pt x="37745" y="16376"/>
                </a:lnTo>
                <a:lnTo>
                  <a:pt x="1155" y="38484"/>
                </a:lnTo>
                <a:lnTo>
                  <a:pt x="0" y="43555"/>
                </a:lnTo>
                <a:lnTo>
                  <a:pt x="27" y="44344"/>
                </a:lnTo>
                <a:lnTo>
                  <a:pt x="39171" y="71218"/>
                </a:lnTo>
                <a:lnTo>
                  <a:pt x="81518" y="80598"/>
                </a:lnTo>
                <a:lnTo>
                  <a:pt x="134624" y="86132"/>
                </a:lnTo>
                <a:lnTo>
                  <a:pt x="174368" y="87262"/>
                </a:lnTo>
                <a:lnTo>
                  <a:pt x="194407" y="86934"/>
                </a:lnTo>
                <a:lnTo>
                  <a:pt x="249912" y="82709"/>
                </a:lnTo>
                <a:lnTo>
                  <a:pt x="295807" y="74271"/>
                </a:lnTo>
                <a:lnTo>
                  <a:pt x="336059" y="57911"/>
                </a:lnTo>
                <a:lnTo>
                  <a:pt x="346050" y="42890"/>
                </a:lnTo>
                <a:lnTo>
                  <a:pt x="344613" y="37867"/>
                </a:lnTo>
                <a:lnTo>
                  <a:pt x="307087" y="16016"/>
                </a:lnTo>
                <a:lnTo>
                  <a:pt x="264768" y="6649"/>
                </a:lnTo>
                <a:lnTo>
                  <a:pt x="211691" y="1126"/>
                </a:lnTo>
                <a:lnTo>
                  <a:pt x="171985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331081" y="3621146"/>
            <a:ext cx="346075" cy="87630"/>
          </a:xfrm>
          <a:custGeom>
            <a:avLst/>
            <a:gdLst/>
            <a:ahLst/>
            <a:cxnLst/>
            <a:rect l="l" t="t" r="r" b="b"/>
            <a:pathLst>
              <a:path w="346075" h="87629">
                <a:moveTo>
                  <a:pt x="0" y="43555"/>
                </a:moveTo>
                <a:lnTo>
                  <a:pt x="37745" y="16376"/>
                </a:lnTo>
                <a:lnTo>
                  <a:pt x="79732" y="6856"/>
                </a:lnTo>
                <a:lnTo>
                  <a:pt x="132512" y="1199"/>
                </a:lnTo>
                <a:lnTo>
                  <a:pt x="171985" y="0"/>
                </a:lnTo>
                <a:lnTo>
                  <a:pt x="192187" y="286"/>
                </a:lnTo>
                <a:lnTo>
                  <a:pt x="230371" y="2487"/>
                </a:lnTo>
                <a:lnTo>
                  <a:pt x="280235" y="9386"/>
                </a:lnTo>
                <a:lnTo>
                  <a:pt x="318224" y="19846"/>
                </a:lnTo>
                <a:lnTo>
                  <a:pt x="346050" y="42890"/>
                </a:lnTo>
                <a:lnTo>
                  <a:pt x="344900" y="48097"/>
                </a:lnTo>
                <a:lnTo>
                  <a:pt x="308370" y="70667"/>
                </a:lnTo>
                <a:lnTo>
                  <a:pt x="266450" y="80323"/>
                </a:lnTo>
                <a:lnTo>
                  <a:pt x="213763" y="86045"/>
                </a:lnTo>
                <a:lnTo>
                  <a:pt x="174368" y="87262"/>
                </a:lnTo>
                <a:lnTo>
                  <a:pt x="154144" y="86974"/>
                </a:lnTo>
                <a:lnTo>
                  <a:pt x="115931" y="84768"/>
                </a:lnTo>
                <a:lnTo>
                  <a:pt x="66043" y="77857"/>
                </a:lnTo>
                <a:lnTo>
                  <a:pt x="28020" y="67384"/>
                </a:lnTo>
                <a:lnTo>
                  <a:pt x="0" y="43555"/>
                </a:lnTo>
                <a:close/>
              </a:path>
            </a:pathLst>
          </a:custGeom>
          <a:ln w="12700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331080" y="3613161"/>
            <a:ext cx="0" cy="53975"/>
          </a:xfrm>
          <a:custGeom>
            <a:avLst/>
            <a:gdLst/>
            <a:ahLst/>
            <a:cxnLst/>
            <a:rect l="l" t="t" r="r" b="b"/>
            <a:pathLst>
              <a:path h="53975">
                <a:moveTo>
                  <a:pt x="0" y="0"/>
                </a:moveTo>
                <a:lnTo>
                  <a:pt x="0" y="53949"/>
                </a:lnTo>
              </a:path>
            </a:pathLst>
          </a:custGeom>
          <a:ln w="12700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677150" y="3613161"/>
            <a:ext cx="0" cy="53975"/>
          </a:xfrm>
          <a:custGeom>
            <a:avLst/>
            <a:gdLst/>
            <a:ahLst/>
            <a:cxnLst/>
            <a:rect l="l" t="t" r="r" b="b"/>
            <a:pathLst>
              <a:path h="53975">
                <a:moveTo>
                  <a:pt x="0" y="0"/>
                </a:moveTo>
                <a:lnTo>
                  <a:pt x="0" y="53949"/>
                </a:lnTo>
              </a:path>
            </a:pathLst>
          </a:custGeom>
          <a:ln w="12700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331080" y="3640124"/>
            <a:ext cx="342900" cy="0"/>
          </a:xfrm>
          <a:custGeom>
            <a:avLst/>
            <a:gdLst/>
            <a:ahLst/>
            <a:cxnLst/>
            <a:rect l="l" t="t" r="r" b="b"/>
            <a:pathLst>
              <a:path w="342900">
                <a:moveTo>
                  <a:pt x="0" y="0"/>
                </a:moveTo>
                <a:lnTo>
                  <a:pt x="342899" y="0"/>
                </a:lnTo>
              </a:path>
            </a:pathLst>
          </a:custGeom>
          <a:ln w="55240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327911" y="3549657"/>
            <a:ext cx="346075" cy="103505"/>
          </a:xfrm>
          <a:custGeom>
            <a:avLst/>
            <a:gdLst/>
            <a:ahLst/>
            <a:cxnLst/>
            <a:rect l="l" t="t" r="r" b="b"/>
            <a:pathLst>
              <a:path w="346075" h="103504">
                <a:moveTo>
                  <a:pt x="168636" y="0"/>
                </a:moveTo>
                <a:lnTo>
                  <a:pt x="129829" y="1608"/>
                </a:lnTo>
                <a:lnTo>
                  <a:pt x="78034" y="8456"/>
                </a:lnTo>
                <a:lnTo>
                  <a:pt x="36906" y="19733"/>
                </a:lnTo>
                <a:lnTo>
                  <a:pt x="4430" y="39921"/>
                </a:lnTo>
                <a:lnTo>
                  <a:pt x="0" y="51555"/>
                </a:lnTo>
                <a:lnTo>
                  <a:pt x="518" y="55585"/>
                </a:lnTo>
                <a:lnTo>
                  <a:pt x="31832" y="81291"/>
                </a:lnTo>
                <a:lnTo>
                  <a:pt x="70387" y="92881"/>
                </a:lnTo>
                <a:lnTo>
                  <a:pt x="120462" y="100491"/>
                </a:lnTo>
                <a:lnTo>
                  <a:pt x="158911" y="102906"/>
                </a:lnTo>
                <a:lnTo>
                  <a:pt x="179355" y="103216"/>
                </a:lnTo>
                <a:lnTo>
                  <a:pt x="198894" y="102675"/>
                </a:lnTo>
                <a:lnTo>
                  <a:pt x="252891" y="97342"/>
                </a:lnTo>
                <a:lnTo>
                  <a:pt x="297392" y="87064"/>
                </a:lnTo>
                <a:lnTo>
                  <a:pt x="336244" y="67054"/>
                </a:lnTo>
                <a:lnTo>
                  <a:pt x="345741" y="48356"/>
                </a:lnTo>
                <a:lnTo>
                  <a:pt x="343499" y="42670"/>
                </a:lnTo>
                <a:lnTo>
                  <a:pt x="303985" y="18002"/>
                </a:lnTo>
                <a:lnTo>
                  <a:pt x="261489" y="7460"/>
                </a:lnTo>
                <a:lnTo>
                  <a:pt x="208438" y="1259"/>
                </a:lnTo>
                <a:lnTo>
                  <a:pt x="16863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327911" y="3549657"/>
            <a:ext cx="346075" cy="103505"/>
          </a:xfrm>
          <a:custGeom>
            <a:avLst/>
            <a:gdLst/>
            <a:ahLst/>
            <a:cxnLst/>
            <a:rect l="l" t="t" r="r" b="b"/>
            <a:pathLst>
              <a:path w="346075" h="103504">
                <a:moveTo>
                  <a:pt x="0" y="51555"/>
                </a:moveTo>
                <a:lnTo>
                  <a:pt x="36906" y="19733"/>
                </a:lnTo>
                <a:lnTo>
                  <a:pt x="78034" y="8456"/>
                </a:lnTo>
                <a:lnTo>
                  <a:pt x="129829" y="1608"/>
                </a:lnTo>
                <a:lnTo>
                  <a:pt x="168636" y="0"/>
                </a:lnTo>
                <a:lnTo>
                  <a:pt x="188909" y="318"/>
                </a:lnTo>
                <a:lnTo>
                  <a:pt x="227116" y="2785"/>
                </a:lnTo>
                <a:lnTo>
                  <a:pt x="276970" y="10538"/>
                </a:lnTo>
                <a:lnTo>
                  <a:pt x="315305" y="22319"/>
                </a:lnTo>
                <a:lnTo>
                  <a:pt x="345741" y="48356"/>
                </a:lnTo>
                <a:lnTo>
                  <a:pt x="344691" y="54880"/>
                </a:lnTo>
                <a:lnTo>
                  <a:pt x="309544" y="82678"/>
                </a:lnTo>
                <a:lnTo>
                  <a:pt x="268943" y="94426"/>
                </a:lnTo>
                <a:lnTo>
                  <a:pt x="217744" y="101496"/>
                </a:lnTo>
                <a:lnTo>
                  <a:pt x="179355" y="103216"/>
                </a:lnTo>
                <a:lnTo>
                  <a:pt x="158911" y="102906"/>
                </a:lnTo>
                <a:lnTo>
                  <a:pt x="120462" y="100491"/>
                </a:lnTo>
                <a:lnTo>
                  <a:pt x="70387" y="92881"/>
                </a:lnTo>
                <a:lnTo>
                  <a:pt x="31832" y="81291"/>
                </a:lnTo>
                <a:lnTo>
                  <a:pt x="518" y="55585"/>
                </a:lnTo>
                <a:lnTo>
                  <a:pt x="0" y="51555"/>
                </a:lnTo>
                <a:close/>
              </a:path>
            </a:pathLst>
          </a:custGeom>
          <a:ln w="12700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412095" y="3571859"/>
            <a:ext cx="61594" cy="1270"/>
          </a:xfrm>
          <a:custGeom>
            <a:avLst/>
            <a:gdLst/>
            <a:ahLst/>
            <a:cxnLst/>
            <a:rect l="l" t="t" r="r" b="b"/>
            <a:pathLst>
              <a:path w="61595" h="1270">
                <a:moveTo>
                  <a:pt x="0" y="1280"/>
                </a:moveTo>
                <a:lnTo>
                  <a:pt x="61234" y="0"/>
                </a:lnTo>
              </a:path>
            </a:pathLst>
          </a:custGeom>
          <a:ln w="2857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529566" y="3632210"/>
            <a:ext cx="53975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980" y="0"/>
                </a:lnTo>
              </a:path>
            </a:pathLst>
          </a:custGeom>
          <a:ln w="2857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468362" y="3573140"/>
            <a:ext cx="64135" cy="59690"/>
          </a:xfrm>
          <a:custGeom>
            <a:avLst/>
            <a:gdLst/>
            <a:ahLst/>
            <a:cxnLst/>
            <a:rect l="l" t="t" r="r" b="b"/>
            <a:pathLst>
              <a:path w="64135" h="59689">
                <a:moveTo>
                  <a:pt x="0" y="0"/>
                </a:moveTo>
                <a:lnTo>
                  <a:pt x="63764" y="59070"/>
                </a:lnTo>
              </a:path>
            </a:pathLst>
          </a:custGeom>
          <a:ln w="2857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412095" y="3629405"/>
            <a:ext cx="61594" cy="1270"/>
          </a:xfrm>
          <a:custGeom>
            <a:avLst/>
            <a:gdLst/>
            <a:ahLst/>
            <a:cxnLst/>
            <a:rect l="l" t="t" r="r" b="b"/>
            <a:pathLst>
              <a:path w="61595" h="1270">
                <a:moveTo>
                  <a:pt x="0" y="0"/>
                </a:moveTo>
                <a:lnTo>
                  <a:pt x="61234" y="1280"/>
                </a:lnTo>
              </a:path>
            </a:pathLst>
          </a:custGeom>
          <a:ln w="2857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529566" y="3571859"/>
            <a:ext cx="53975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980" y="0"/>
                </a:lnTo>
              </a:path>
            </a:pathLst>
          </a:custGeom>
          <a:ln w="2857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468362" y="3571860"/>
            <a:ext cx="64135" cy="57785"/>
          </a:xfrm>
          <a:custGeom>
            <a:avLst/>
            <a:gdLst/>
            <a:ahLst/>
            <a:cxnLst/>
            <a:rect l="l" t="t" r="r" b="b"/>
            <a:pathLst>
              <a:path w="64135" h="57785">
                <a:moveTo>
                  <a:pt x="0" y="57546"/>
                </a:moveTo>
                <a:lnTo>
                  <a:pt x="63764" y="0"/>
                </a:lnTo>
              </a:path>
            </a:pathLst>
          </a:custGeom>
          <a:ln w="2857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685166" y="3643244"/>
            <a:ext cx="679450" cy="635"/>
          </a:xfrm>
          <a:custGeom>
            <a:avLst/>
            <a:gdLst/>
            <a:ahLst/>
            <a:cxnLst/>
            <a:rect l="l" t="t" r="r" b="b"/>
            <a:pathLst>
              <a:path w="679450" h="635">
                <a:moveTo>
                  <a:pt x="0" y="0"/>
                </a:moveTo>
                <a:lnTo>
                  <a:pt x="679429" y="121"/>
                </a:lnTo>
              </a:path>
            </a:pathLst>
          </a:custGeom>
          <a:ln w="952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915150" y="1831969"/>
            <a:ext cx="368298" cy="2667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680350" y="1654515"/>
            <a:ext cx="406024" cy="42092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956146" y="3098658"/>
            <a:ext cx="331439" cy="35033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384847" y="3140324"/>
            <a:ext cx="323697" cy="42197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037716" y="5460742"/>
            <a:ext cx="198755" cy="84455"/>
          </a:xfrm>
          <a:custGeom>
            <a:avLst/>
            <a:gdLst/>
            <a:ahLst/>
            <a:cxnLst/>
            <a:rect l="l" t="t" r="r" b="b"/>
            <a:pathLst>
              <a:path w="198754" h="84454">
                <a:moveTo>
                  <a:pt x="198363" y="0"/>
                </a:moveTo>
                <a:lnTo>
                  <a:pt x="68701" y="0"/>
                </a:lnTo>
                <a:lnTo>
                  <a:pt x="0" y="84463"/>
                </a:lnTo>
                <a:lnTo>
                  <a:pt x="129661" y="84463"/>
                </a:lnTo>
                <a:lnTo>
                  <a:pt x="198363" y="0"/>
                </a:lnTo>
                <a:close/>
              </a:path>
            </a:pathLst>
          </a:custGeom>
          <a:solidFill>
            <a:srgbClr val="32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138147" y="5182350"/>
            <a:ext cx="91440" cy="280670"/>
          </a:xfrm>
          <a:custGeom>
            <a:avLst/>
            <a:gdLst/>
            <a:ahLst/>
            <a:cxnLst/>
            <a:rect l="l" t="t" r="r" b="b"/>
            <a:pathLst>
              <a:path w="91440" h="280670">
                <a:moveTo>
                  <a:pt x="0" y="280677"/>
                </a:moveTo>
                <a:lnTo>
                  <a:pt x="91285" y="280677"/>
                </a:lnTo>
                <a:lnTo>
                  <a:pt x="91285" y="0"/>
                </a:lnTo>
                <a:lnTo>
                  <a:pt x="0" y="0"/>
                </a:lnTo>
                <a:lnTo>
                  <a:pt x="0" y="280677"/>
                </a:lnTo>
                <a:close/>
              </a:path>
            </a:pathLst>
          </a:custGeom>
          <a:solidFill>
            <a:srgbClr val="32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038966" y="5262110"/>
            <a:ext cx="125730" cy="280670"/>
          </a:xfrm>
          <a:custGeom>
            <a:avLst/>
            <a:gdLst/>
            <a:ahLst/>
            <a:cxnLst/>
            <a:rect l="l" t="t" r="r" b="b"/>
            <a:pathLst>
              <a:path w="125729" h="280670">
                <a:moveTo>
                  <a:pt x="0" y="280677"/>
                </a:moveTo>
                <a:lnTo>
                  <a:pt x="125670" y="280677"/>
                </a:lnTo>
                <a:lnTo>
                  <a:pt x="125670" y="0"/>
                </a:lnTo>
                <a:lnTo>
                  <a:pt x="0" y="0"/>
                </a:lnTo>
                <a:lnTo>
                  <a:pt x="0" y="280677"/>
                </a:lnTo>
                <a:close/>
              </a:path>
            </a:pathLst>
          </a:custGeom>
          <a:solidFill>
            <a:srgbClr val="32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038966" y="5262110"/>
            <a:ext cx="125730" cy="280670"/>
          </a:xfrm>
          <a:custGeom>
            <a:avLst/>
            <a:gdLst/>
            <a:ahLst/>
            <a:cxnLst/>
            <a:rect l="l" t="t" r="r" b="b"/>
            <a:pathLst>
              <a:path w="125729" h="280670">
                <a:moveTo>
                  <a:pt x="0" y="280677"/>
                </a:moveTo>
                <a:lnTo>
                  <a:pt x="125670" y="280677"/>
                </a:lnTo>
                <a:lnTo>
                  <a:pt x="125670" y="0"/>
                </a:lnTo>
                <a:lnTo>
                  <a:pt x="0" y="0"/>
                </a:lnTo>
                <a:lnTo>
                  <a:pt x="0" y="280677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9037716" y="5180077"/>
            <a:ext cx="198755" cy="84455"/>
          </a:xfrm>
          <a:custGeom>
            <a:avLst/>
            <a:gdLst/>
            <a:ahLst/>
            <a:cxnLst/>
            <a:rect l="l" t="t" r="r" b="b"/>
            <a:pathLst>
              <a:path w="198754" h="84454">
                <a:moveTo>
                  <a:pt x="198363" y="0"/>
                </a:moveTo>
                <a:lnTo>
                  <a:pt x="68701" y="0"/>
                </a:lnTo>
                <a:lnTo>
                  <a:pt x="0" y="84332"/>
                </a:lnTo>
                <a:lnTo>
                  <a:pt x="129661" y="84332"/>
                </a:lnTo>
                <a:lnTo>
                  <a:pt x="198363" y="0"/>
                </a:lnTo>
                <a:close/>
              </a:path>
            </a:pathLst>
          </a:custGeom>
          <a:solidFill>
            <a:srgbClr val="32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037716" y="5180077"/>
            <a:ext cx="198755" cy="84455"/>
          </a:xfrm>
          <a:custGeom>
            <a:avLst/>
            <a:gdLst/>
            <a:ahLst/>
            <a:cxnLst/>
            <a:rect l="l" t="t" r="r" b="b"/>
            <a:pathLst>
              <a:path w="198754" h="84454">
                <a:moveTo>
                  <a:pt x="0" y="84332"/>
                </a:moveTo>
                <a:lnTo>
                  <a:pt x="68701" y="0"/>
                </a:lnTo>
                <a:lnTo>
                  <a:pt x="198363" y="0"/>
                </a:lnTo>
                <a:lnTo>
                  <a:pt x="129661" y="84332"/>
                </a:lnTo>
                <a:lnTo>
                  <a:pt x="0" y="84332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236079" y="5185923"/>
            <a:ext cx="0" cy="274955"/>
          </a:xfrm>
          <a:custGeom>
            <a:avLst/>
            <a:gdLst/>
            <a:ahLst/>
            <a:cxnLst/>
            <a:rect l="l" t="t" r="r" b="b"/>
            <a:pathLst>
              <a:path h="274954">
                <a:moveTo>
                  <a:pt x="0" y="0"/>
                </a:moveTo>
                <a:lnTo>
                  <a:pt x="0" y="27481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164696" y="5460741"/>
            <a:ext cx="71755" cy="82550"/>
          </a:xfrm>
          <a:custGeom>
            <a:avLst/>
            <a:gdLst/>
            <a:ahLst/>
            <a:cxnLst/>
            <a:rect l="l" t="t" r="r" b="b"/>
            <a:pathLst>
              <a:path w="71754" h="82550">
                <a:moveTo>
                  <a:pt x="71384" y="0"/>
                </a:moveTo>
                <a:lnTo>
                  <a:pt x="0" y="82046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9054845" y="5298996"/>
            <a:ext cx="83820" cy="161925"/>
          </a:xfrm>
          <a:custGeom>
            <a:avLst/>
            <a:gdLst/>
            <a:ahLst/>
            <a:cxnLst/>
            <a:rect l="l" t="t" r="r" b="b"/>
            <a:pathLst>
              <a:path w="83820" h="161925">
                <a:moveTo>
                  <a:pt x="0" y="161746"/>
                </a:moveTo>
                <a:lnTo>
                  <a:pt x="83343" y="161746"/>
                </a:lnTo>
                <a:lnTo>
                  <a:pt x="83343" y="0"/>
                </a:lnTo>
                <a:lnTo>
                  <a:pt x="0" y="0"/>
                </a:lnTo>
                <a:lnTo>
                  <a:pt x="0" y="161746"/>
                </a:lnTo>
                <a:close/>
              </a:path>
            </a:pathLst>
          </a:custGeom>
          <a:solidFill>
            <a:srgbClr val="323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9054845" y="5298996"/>
            <a:ext cx="83820" cy="161925"/>
          </a:xfrm>
          <a:custGeom>
            <a:avLst/>
            <a:gdLst/>
            <a:ahLst/>
            <a:cxnLst/>
            <a:rect l="l" t="t" r="r" b="b"/>
            <a:pathLst>
              <a:path w="83820" h="161925">
                <a:moveTo>
                  <a:pt x="0" y="161746"/>
                </a:moveTo>
                <a:lnTo>
                  <a:pt x="83343" y="161746"/>
                </a:lnTo>
                <a:lnTo>
                  <a:pt x="83343" y="0"/>
                </a:lnTo>
                <a:lnTo>
                  <a:pt x="0" y="0"/>
                </a:lnTo>
                <a:lnTo>
                  <a:pt x="0" y="161746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9066793" y="5376195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495" y="0"/>
                </a:lnTo>
              </a:path>
            </a:pathLst>
          </a:custGeom>
          <a:ln w="5834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999183" y="4561213"/>
            <a:ext cx="1109350" cy="85677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678418" y="5262240"/>
            <a:ext cx="272765" cy="33632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227893" y="5070480"/>
            <a:ext cx="409692" cy="55996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9448801" y="5247263"/>
            <a:ext cx="208279" cy="95250"/>
          </a:xfrm>
          <a:custGeom>
            <a:avLst/>
            <a:gdLst/>
            <a:ahLst/>
            <a:cxnLst/>
            <a:rect l="l" t="t" r="r" b="b"/>
            <a:pathLst>
              <a:path w="208279" h="95250">
                <a:moveTo>
                  <a:pt x="208025" y="0"/>
                </a:moveTo>
                <a:lnTo>
                  <a:pt x="77083" y="0"/>
                </a:lnTo>
                <a:lnTo>
                  <a:pt x="0" y="94737"/>
                </a:lnTo>
                <a:lnTo>
                  <a:pt x="130820" y="94737"/>
                </a:lnTo>
                <a:lnTo>
                  <a:pt x="208025" y="0"/>
                </a:lnTo>
                <a:close/>
              </a:path>
            </a:pathLst>
          </a:custGeom>
          <a:solidFill>
            <a:srgbClr val="32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9554200" y="4935068"/>
            <a:ext cx="95885" cy="314960"/>
          </a:xfrm>
          <a:custGeom>
            <a:avLst/>
            <a:gdLst/>
            <a:ahLst/>
            <a:cxnLst/>
            <a:rect l="l" t="t" r="r" b="b"/>
            <a:pathLst>
              <a:path w="95884" h="314960">
                <a:moveTo>
                  <a:pt x="0" y="314861"/>
                </a:moveTo>
                <a:lnTo>
                  <a:pt x="95666" y="314861"/>
                </a:lnTo>
                <a:lnTo>
                  <a:pt x="95666" y="0"/>
                </a:lnTo>
                <a:lnTo>
                  <a:pt x="0" y="0"/>
                </a:lnTo>
                <a:lnTo>
                  <a:pt x="0" y="314861"/>
                </a:lnTo>
                <a:close/>
              </a:path>
            </a:pathLst>
          </a:custGeom>
          <a:solidFill>
            <a:srgbClr val="32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9450202" y="5024353"/>
            <a:ext cx="132080" cy="314960"/>
          </a:xfrm>
          <a:custGeom>
            <a:avLst/>
            <a:gdLst/>
            <a:ahLst/>
            <a:cxnLst/>
            <a:rect l="l" t="t" r="r" b="b"/>
            <a:pathLst>
              <a:path w="132079" h="314960">
                <a:moveTo>
                  <a:pt x="0" y="314849"/>
                </a:moveTo>
                <a:lnTo>
                  <a:pt x="131718" y="314849"/>
                </a:lnTo>
                <a:lnTo>
                  <a:pt x="131718" y="0"/>
                </a:lnTo>
                <a:lnTo>
                  <a:pt x="0" y="0"/>
                </a:lnTo>
                <a:lnTo>
                  <a:pt x="0" y="314849"/>
                </a:lnTo>
                <a:close/>
              </a:path>
            </a:pathLst>
          </a:custGeom>
          <a:solidFill>
            <a:srgbClr val="32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9450202" y="5024353"/>
            <a:ext cx="132080" cy="314960"/>
          </a:xfrm>
          <a:custGeom>
            <a:avLst/>
            <a:gdLst/>
            <a:ahLst/>
            <a:cxnLst/>
            <a:rect l="l" t="t" r="r" b="b"/>
            <a:pathLst>
              <a:path w="132079" h="314960">
                <a:moveTo>
                  <a:pt x="0" y="314849"/>
                </a:moveTo>
                <a:lnTo>
                  <a:pt x="131718" y="314849"/>
                </a:lnTo>
                <a:lnTo>
                  <a:pt x="131718" y="0"/>
                </a:lnTo>
                <a:lnTo>
                  <a:pt x="0" y="0"/>
                </a:lnTo>
                <a:lnTo>
                  <a:pt x="0" y="31484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9448801" y="4932427"/>
            <a:ext cx="208279" cy="94615"/>
          </a:xfrm>
          <a:custGeom>
            <a:avLst/>
            <a:gdLst/>
            <a:ahLst/>
            <a:cxnLst/>
            <a:rect l="l" t="t" r="r" b="b"/>
            <a:pathLst>
              <a:path w="208279" h="94614">
                <a:moveTo>
                  <a:pt x="208025" y="0"/>
                </a:moveTo>
                <a:lnTo>
                  <a:pt x="77083" y="0"/>
                </a:lnTo>
                <a:lnTo>
                  <a:pt x="0" y="94619"/>
                </a:lnTo>
                <a:lnTo>
                  <a:pt x="130820" y="94619"/>
                </a:lnTo>
                <a:lnTo>
                  <a:pt x="208025" y="0"/>
                </a:lnTo>
                <a:close/>
              </a:path>
            </a:pathLst>
          </a:custGeom>
          <a:solidFill>
            <a:srgbClr val="32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9448801" y="4932427"/>
            <a:ext cx="208279" cy="94615"/>
          </a:xfrm>
          <a:custGeom>
            <a:avLst/>
            <a:gdLst/>
            <a:ahLst/>
            <a:cxnLst/>
            <a:rect l="l" t="t" r="r" b="b"/>
            <a:pathLst>
              <a:path w="208279" h="94614">
                <a:moveTo>
                  <a:pt x="0" y="94619"/>
                </a:moveTo>
                <a:lnTo>
                  <a:pt x="77083" y="0"/>
                </a:lnTo>
                <a:lnTo>
                  <a:pt x="208025" y="0"/>
                </a:lnTo>
                <a:lnTo>
                  <a:pt x="130820" y="94619"/>
                </a:lnTo>
                <a:lnTo>
                  <a:pt x="0" y="9461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9656826" y="4939034"/>
            <a:ext cx="0" cy="308610"/>
          </a:xfrm>
          <a:custGeom>
            <a:avLst/>
            <a:gdLst/>
            <a:ahLst/>
            <a:cxnLst/>
            <a:rect l="l" t="t" r="r" b="b"/>
            <a:pathLst>
              <a:path h="308610">
                <a:moveTo>
                  <a:pt x="0" y="0"/>
                </a:moveTo>
                <a:lnTo>
                  <a:pt x="0" y="308228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9581905" y="5247264"/>
            <a:ext cx="74930" cy="92075"/>
          </a:xfrm>
          <a:custGeom>
            <a:avLst/>
            <a:gdLst/>
            <a:ahLst/>
            <a:cxnLst/>
            <a:rect l="l" t="t" r="r" b="b"/>
            <a:pathLst>
              <a:path w="74929" h="92075">
                <a:moveTo>
                  <a:pt x="74919" y="0"/>
                </a:moveTo>
                <a:lnTo>
                  <a:pt x="0" y="9193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9466843" y="5065811"/>
            <a:ext cx="87630" cy="181610"/>
          </a:xfrm>
          <a:custGeom>
            <a:avLst/>
            <a:gdLst/>
            <a:ahLst/>
            <a:cxnLst/>
            <a:rect l="l" t="t" r="r" b="b"/>
            <a:pathLst>
              <a:path w="87629" h="181610">
                <a:moveTo>
                  <a:pt x="0" y="181451"/>
                </a:moveTo>
                <a:lnTo>
                  <a:pt x="87344" y="181451"/>
                </a:lnTo>
                <a:lnTo>
                  <a:pt x="87344" y="0"/>
                </a:lnTo>
                <a:lnTo>
                  <a:pt x="0" y="0"/>
                </a:lnTo>
                <a:lnTo>
                  <a:pt x="0" y="181451"/>
                </a:lnTo>
                <a:close/>
              </a:path>
            </a:pathLst>
          </a:custGeom>
          <a:solidFill>
            <a:srgbClr val="323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9466843" y="5065811"/>
            <a:ext cx="87630" cy="181610"/>
          </a:xfrm>
          <a:custGeom>
            <a:avLst/>
            <a:gdLst/>
            <a:ahLst/>
            <a:cxnLst/>
            <a:rect l="l" t="t" r="r" b="b"/>
            <a:pathLst>
              <a:path w="87629" h="181610">
                <a:moveTo>
                  <a:pt x="0" y="181451"/>
                </a:moveTo>
                <a:lnTo>
                  <a:pt x="87344" y="181451"/>
                </a:lnTo>
                <a:lnTo>
                  <a:pt x="87344" y="0"/>
                </a:lnTo>
                <a:lnTo>
                  <a:pt x="0" y="0"/>
                </a:lnTo>
                <a:lnTo>
                  <a:pt x="0" y="181451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9479280" y="5120486"/>
            <a:ext cx="66675" cy="64135"/>
          </a:xfrm>
          <a:custGeom>
            <a:avLst/>
            <a:gdLst/>
            <a:ahLst/>
            <a:cxnLst/>
            <a:rect l="l" t="t" r="r" b="b"/>
            <a:pathLst>
              <a:path w="66675" h="64135">
                <a:moveTo>
                  <a:pt x="0" y="64031"/>
                </a:moveTo>
                <a:lnTo>
                  <a:pt x="66543" y="64031"/>
                </a:lnTo>
                <a:lnTo>
                  <a:pt x="66543" y="0"/>
                </a:lnTo>
                <a:lnTo>
                  <a:pt x="0" y="0"/>
                </a:lnTo>
                <a:lnTo>
                  <a:pt x="0" y="640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836030" y="2395606"/>
            <a:ext cx="123825" cy="87630"/>
          </a:xfrm>
          <a:custGeom>
            <a:avLst/>
            <a:gdLst/>
            <a:ahLst/>
            <a:cxnLst/>
            <a:rect l="l" t="t" r="r" b="b"/>
            <a:pathLst>
              <a:path w="123825" h="87630">
                <a:moveTo>
                  <a:pt x="0" y="87233"/>
                </a:moveTo>
                <a:lnTo>
                  <a:pt x="123809" y="0"/>
                </a:lnTo>
              </a:path>
            </a:pathLst>
          </a:custGeom>
          <a:ln w="952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663055" y="2568580"/>
            <a:ext cx="0" cy="82550"/>
          </a:xfrm>
          <a:custGeom>
            <a:avLst/>
            <a:gdLst/>
            <a:ahLst/>
            <a:cxnLst/>
            <a:rect l="l" t="t" r="r" b="b"/>
            <a:pathLst>
              <a:path h="82550">
                <a:moveTo>
                  <a:pt x="0" y="0"/>
                </a:moveTo>
                <a:lnTo>
                  <a:pt x="0" y="82539"/>
                </a:lnTo>
              </a:path>
            </a:pathLst>
          </a:custGeom>
          <a:ln w="952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834506" y="2465435"/>
            <a:ext cx="263525" cy="289560"/>
          </a:xfrm>
          <a:custGeom>
            <a:avLst/>
            <a:gdLst/>
            <a:ahLst/>
            <a:cxnLst/>
            <a:rect l="l" t="t" r="r" b="b"/>
            <a:pathLst>
              <a:path w="263525" h="289560">
                <a:moveTo>
                  <a:pt x="0" y="288950"/>
                </a:moveTo>
                <a:lnTo>
                  <a:pt x="263530" y="0"/>
                </a:lnTo>
              </a:path>
            </a:pathLst>
          </a:custGeom>
          <a:ln w="952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9199626" y="2463790"/>
            <a:ext cx="0" cy="197485"/>
          </a:xfrm>
          <a:custGeom>
            <a:avLst/>
            <a:gdLst/>
            <a:ahLst/>
            <a:cxnLst/>
            <a:rect l="l" t="t" r="r" b="b"/>
            <a:pathLst>
              <a:path h="197485">
                <a:moveTo>
                  <a:pt x="0" y="0"/>
                </a:moveTo>
                <a:lnTo>
                  <a:pt x="0" y="196870"/>
                </a:lnTo>
              </a:path>
            </a:pathLst>
          </a:custGeom>
          <a:ln w="952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853555" y="2770114"/>
            <a:ext cx="189230" cy="635"/>
          </a:xfrm>
          <a:custGeom>
            <a:avLst/>
            <a:gdLst/>
            <a:ahLst/>
            <a:cxnLst/>
            <a:rect l="l" t="t" r="r" b="b"/>
            <a:pathLst>
              <a:path w="189229" h="635">
                <a:moveTo>
                  <a:pt x="0" y="0"/>
                </a:moveTo>
                <a:lnTo>
                  <a:pt x="188854" y="121"/>
                </a:lnTo>
              </a:path>
            </a:pathLst>
          </a:custGeom>
          <a:ln w="952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148566" y="3637027"/>
            <a:ext cx="168275" cy="3175"/>
          </a:xfrm>
          <a:custGeom>
            <a:avLst/>
            <a:gdLst/>
            <a:ahLst/>
            <a:cxnLst/>
            <a:rect l="l" t="t" r="r" b="b"/>
            <a:pathLst>
              <a:path w="168275" h="3175">
                <a:moveTo>
                  <a:pt x="0" y="3169"/>
                </a:moveTo>
                <a:lnTo>
                  <a:pt x="168280" y="0"/>
                </a:lnTo>
              </a:path>
            </a:pathLst>
          </a:custGeom>
          <a:ln w="952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9267840" y="2163684"/>
            <a:ext cx="238125" cy="168275"/>
          </a:xfrm>
          <a:custGeom>
            <a:avLst/>
            <a:gdLst/>
            <a:ahLst/>
            <a:cxnLst/>
            <a:rect l="l" t="t" r="r" b="b"/>
            <a:pathLst>
              <a:path w="238125" h="168275">
                <a:moveTo>
                  <a:pt x="0" y="168280"/>
                </a:moveTo>
                <a:lnTo>
                  <a:pt x="238109" y="0"/>
                </a:lnTo>
              </a:path>
            </a:pathLst>
          </a:custGeom>
          <a:ln w="952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9407529" y="2760605"/>
            <a:ext cx="177800" cy="635"/>
          </a:xfrm>
          <a:custGeom>
            <a:avLst/>
            <a:gdLst/>
            <a:ahLst/>
            <a:cxnLst/>
            <a:rect l="l" t="t" r="r" b="b"/>
            <a:pathLst>
              <a:path w="177800" h="635">
                <a:moveTo>
                  <a:pt x="0" y="0"/>
                </a:moveTo>
                <a:lnTo>
                  <a:pt x="177789" y="121"/>
                </a:lnTo>
              </a:path>
            </a:pathLst>
          </a:custGeom>
          <a:ln w="952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553451" y="2836804"/>
            <a:ext cx="98425" cy="704850"/>
          </a:xfrm>
          <a:custGeom>
            <a:avLst/>
            <a:gdLst/>
            <a:ahLst/>
            <a:cxnLst/>
            <a:rect l="l" t="t" r="r" b="b"/>
            <a:pathLst>
              <a:path w="98425" h="704850">
                <a:moveTo>
                  <a:pt x="98419" y="0"/>
                </a:moveTo>
                <a:lnTo>
                  <a:pt x="0" y="704849"/>
                </a:lnTo>
              </a:path>
            </a:pathLst>
          </a:custGeom>
          <a:ln w="952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9144001" y="2836805"/>
            <a:ext cx="111125" cy="727075"/>
          </a:xfrm>
          <a:custGeom>
            <a:avLst/>
            <a:gdLst/>
            <a:ahLst/>
            <a:cxnLst/>
            <a:rect l="l" t="t" r="r" b="b"/>
            <a:pathLst>
              <a:path w="111125" h="727075">
                <a:moveTo>
                  <a:pt x="111130" y="0"/>
                </a:moveTo>
                <a:lnTo>
                  <a:pt x="0" y="727069"/>
                </a:lnTo>
              </a:path>
            </a:pathLst>
          </a:custGeom>
          <a:ln w="952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8201040" y="4559297"/>
            <a:ext cx="497205" cy="130175"/>
          </a:xfrm>
          <a:custGeom>
            <a:avLst/>
            <a:gdLst/>
            <a:ahLst/>
            <a:cxnLst/>
            <a:rect l="l" t="t" r="r" b="b"/>
            <a:pathLst>
              <a:path w="497204" h="130175">
                <a:moveTo>
                  <a:pt x="248411" y="0"/>
                </a:moveTo>
                <a:lnTo>
                  <a:pt x="208126" y="850"/>
                </a:lnTo>
                <a:lnTo>
                  <a:pt x="169907" y="3313"/>
                </a:lnTo>
                <a:lnTo>
                  <a:pt x="117574" y="9741"/>
                </a:lnTo>
                <a:lnTo>
                  <a:pt x="72770" y="19051"/>
                </a:lnTo>
                <a:lnTo>
                  <a:pt x="27733" y="35174"/>
                </a:lnTo>
                <a:lnTo>
                  <a:pt x="0" y="65150"/>
                </a:lnTo>
                <a:lnTo>
                  <a:pt x="823" y="70488"/>
                </a:lnTo>
                <a:lnTo>
                  <a:pt x="37225" y="99419"/>
                </a:lnTo>
                <a:lnTo>
                  <a:pt x="86762" y="114538"/>
                </a:lnTo>
                <a:lnTo>
                  <a:pt x="134267" y="122929"/>
                </a:lnTo>
                <a:lnTo>
                  <a:pt x="188726" y="128294"/>
                </a:lnTo>
                <a:lnTo>
                  <a:pt x="228042" y="129967"/>
                </a:lnTo>
                <a:lnTo>
                  <a:pt x="248411" y="130183"/>
                </a:lnTo>
                <a:lnTo>
                  <a:pt x="268798" y="129967"/>
                </a:lnTo>
                <a:lnTo>
                  <a:pt x="308144" y="128294"/>
                </a:lnTo>
                <a:lnTo>
                  <a:pt x="362636" y="122929"/>
                </a:lnTo>
                <a:lnTo>
                  <a:pt x="410163" y="114538"/>
                </a:lnTo>
                <a:lnTo>
                  <a:pt x="448999" y="103570"/>
                </a:lnTo>
                <a:lnTo>
                  <a:pt x="484277" y="85717"/>
                </a:lnTo>
                <a:lnTo>
                  <a:pt x="496945" y="65150"/>
                </a:lnTo>
                <a:lnTo>
                  <a:pt x="496122" y="59796"/>
                </a:lnTo>
                <a:lnTo>
                  <a:pt x="459714" y="30795"/>
                </a:lnTo>
                <a:lnTo>
                  <a:pt x="410163" y="15655"/>
                </a:lnTo>
                <a:lnTo>
                  <a:pt x="362636" y="7256"/>
                </a:lnTo>
                <a:lnTo>
                  <a:pt x="308144" y="1888"/>
                </a:lnTo>
                <a:lnTo>
                  <a:pt x="268798" y="215"/>
                </a:lnTo>
                <a:lnTo>
                  <a:pt x="248411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8201040" y="4559297"/>
            <a:ext cx="497205" cy="130175"/>
          </a:xfrm>
          <a:custGeom>
            <a:avLst/>
            <a:gdLst/>
            <a:ahLst/>
            <a:cxnLst/>
            <a:rect l="l" t="t" r="r" b="b"/>
            <a:pathLst>
              <a:path w="497204" h="130175">
                <a:moveTo>
                  <a:pt x="0" y="65150"/>
                </a:moveTo>
                <a:lnTo>
                  <a:pt x="27733" y="35174"/>
                </a:lnTo>
                <a:lnTo>
                  <a:pt x="72770" y="19051"/>
                </a:lnTo>
                <a:lnTo>
                  <a:pt x="117574" y="9741"/>
                </a:lnTo>
                <a:lnTo>
                  <a:pt x="169907" y="3313"/>
                </a:lnTo>
                <a:lnTo>
                  <a:pt x="208126" y="850"/>
                </a:lnTo>
                <a:lnTo>
                  <a:pt x="248411" y="0"/>
                </a:lnTo>
                <a:lnTo>
                  <a:pt x="268798" y="215"/>
                </a:lnTo>
                <a:lnTo>
                  <a:pt x="308144" y="1888"/>
                </a:lnTo>
                <a:lnTo>
                  <a:pt x="362636" y="7256"/>
                </a:lnTo>
                <a:lnTo>
                  <a:pt x="410163" y="15655"/>
                </a:lnTo>
                <a:lnTo>
                  <a:pt x="448999" y="26638"/>
                </a:lnTo>
                <a:lnTo>
                  <a:pt x="484277" y="44526"/>
                </a:lnTo>
                <a:lnTo>
                  <a:pt x="496945" y="65150"/>
                </a:lnTo>
                <a:lnTo>
                  <a:pt x="496122" y="70488"/>
                </a:lnTo>
                <a:lnTo>
                  <a:pt x="459714" y="99419"/>
                </a:lnTo>
                <a:lnTo>
                  <a:pt x="410163" y="114538"/>
                </a:lnTo>
                <a:lnTo>
                  <a:pt x="362636" y="122929"/>
                </a:lnTo>
                <a:lnTo>
                  <a:pt x="308144" y="128294"/>
                </a:lnTo>
                <a:lnTo>
                  <a:pt x="268798" y="129967"/>
                </a:lnTo>
                <a:lnTo>
                  <a:pt x="248411" y="130183"/>
                </a:lnTo>
                <a:lnTo>
                  <a:pt x="228042" y="129967"/>
                </a:lnTo>
                <a:lnTo>
                  <a:pt x="188726" y="128294"/>
                </a:lnTo>
                <a:lnTo>
                  <a:pt x="134267" y="122929"/>
                </a:lnTo>
                <a:lnTo>
                  <a:pt x="86762" y="114538"/>
                </a:lnTo>
                <a:lnTo>
                  <a:pt x="47938" y="103570"/>
                </a:lnTo>
                <a:lnTo>
                  <a:pt x="12667" y="85717"/>
                </a:lnTo>
                <a:lnTo>
                  <a:pt x="0" y="65150"/>
                </a:lnTo>
                <a:close/>
              </a:path>
            </a:pathLst>
          </a:custGeom>
          <a:ln w="12700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8201039" y="4548128"/>
            <a:ext cx="0" cy="81280"/>
          </a:xfrm>
          <a:custGeom>
            <a:avLst/>
            <a:gdLst/>
            <a:ahLst/>
            <a:cxnLst/>
            <a:rect l="l" t="t" r="r" b="b"/>
            <a:pathLst>
              <a:path h="81279">
                <a:moveTo>
                  <a:pt x="0" y="0"/>
                </a:moveTo>
                <a:lnTo>
                  <a:pt x="0" y="81021"/>
                </a:lnTo>
              </a:path>
            </a:pathLst>
          </a:custGeom>
          <a:ln w="12700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697986" y="4548128"/>
            <a:ext cx="0" cy="81280"/>
          </a:xfrm>
          <a:custGeom>
            <a:avLst/>
            <a:gdLst/>
            <a:ahLst/>
            <a:cxnLst/>
            <a:rect l="l" t="t" r="r" b="b"/>
            <a:pathLst>
              <a:path h="81279">
                <a:moveTo>
                  <a:pt x="0" y="0"/>
                </a:moveTo>
                <a:lnTo>
                  <a:pt x="0" y="81021"/>
                </a:lnTo>
              </a:path>
            </a:pathLst>
          </a:custGeom>
          <a:ln w="12700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201040" y="4548128"/>
            <a:ext cx="492125" cy="79375"/>
          </a:xfrm>
          <a:custGeom>
            <a:avLst/>
            <a:gdLst/>
            <a:ahLst/>
            <a:cxnLst/>
            <a:rect l="l" t="t" r="r" b="b"/>
            <a:pathLst>
              <a:path w="492125" h="79375">
                <a:moveTo>
                  <a:pt x="0" y="79367"/>
                </a:moveTo>
                <a:lnTo>
                  <a:pt x="492120" y="79367"/>
                </a:lnTo>
                <a:lnTo>
                  <a:pt x="492120" y="0"/>
                </a:lnTo>
                <a:lnTo>
                  <a:pt x="0" y="0"/>
                </a:lnTo>
                <a:lnTo>
                  <a:pt x="0" y="79367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196316" y="4454521"/>
            <a:ext cx="497205" cy="152400"/>
          </a:xfrm>
          <a:custGeom>
            <a:avLst/>
            <a:gdLst/>
            <a:ahLst/>
            <a:cxnLst/>
            <a:rect l="l" t="t" r="r" b="b"/>
            <a:pathLst>
              <a:path w="497204" h="152400">
                <a:moveTo>
                  <a:pt x="248411" y="0"/>
                </a:moveTo>
                <a:lnTo>
                  <a:pt x="208096" y="998"/>
                </a:lnTo>
                <a:lnTo>
                  <a:pt x="169860" y="3890"/>
                </a:lnTo>
                <a:lnTo>
                  <a:pt x="117520" y="11429"/>
                </a:lnTo>
                <a:lnTo>
                  <a:pt x="72725" y="22339"/>
                </a:lnTo>
                <a:lnTo>
                  <a:pt x="27710" y="41206"/>
                </a:lnTo>
                <a:lnTo>
                  <a:pt x="822" y="69957"/>
                </a:lnTo>
                <a:lnTo>
                  <a:pt x="0" y="76199"/>
                </a:lnTo>
                <a:lnTo>
                  <a:pt x="822" y="82443"/>
                </a:lnTo>
                <a:lnTo>
                  <a:pt x="27710" y="111199"/>
                </a:lnTo>
                <a:lnTo>
                  <a:pt x="72725" y="130065"/>
                </a:lnTo>
                <a:lnTo>
                  <a:pt x="117520" y="140973"/>
                </a:lnTo>
                <a:lnTo>
                  <a:pt x="169860" y="148511"/>
                </a:lnTo>
                <a:lnTo>
                  <a:pt x="208096" y="151401"/>
                </a:lnTo>
                <a:lnTo>
                  <a:pt x="248411" y="152399"/>
                </a:lnTo>
                <a:lnTo>
                  <a:pt x="268781" y="152147"/>
                </a:lnTo>
                <a:lnTo>
                  <a:pt x="308097" y="150182"/>
                </a:lnTo>
                <a:lnTo>
                  <a:pt x="362556" y="143886"/>
                </a:lnTo>
                <a:lnTo>
                  <a:pt x="410061" y="134042"/>
                </a:lnTo>
                <a:lnTo>
                  <a:pt x="448885" y="121184"/>
                </a:lnTo>
                <a:lnTo>
                  <a:pt x="484156" y="100268"/>
                </a:lnTo>
                <a:lnTo>
                  <a:pt x="496823" y="76199"/>
                </a:lnTo>
                <a:lnTo>
                  <a:pt x="496000" y="69957"/>
                </a:lnTo>
                <a:lnTo>
                  <a:pt x="469090" y="41206"/>
                </a:lnTo>
                <a:lnTo>
                  <a:pt x="424052" y="22339"/>
                </a:lnTo>
                <a:lnTo>
                  <a:pt x="379249" y="11429"/>
                </a:lnTo>
                <a:lnTo>
                  <a:pt x="326916" y="3890"/>
                </a:lnTo>
                <a:lnTo>
                  <a:pt x="288697" y="998"/>
                </a:lnTo>
                <a:lnTo>
                  <a:pt x="248411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8196316" y="4454521"/>
            <a:ext cx="497205" cy="152400"/>
          </a:xfrm>
          <a:custGeom>
            <a:avLst/>
            <a:gdLst/>
            <a:ahLst/>
            <a:cxnLst/>
            <a:rect l="l" t="t" r="r" b="b"/>
            <a:pathLst>
              <a:path w="497204" h="152400">
                <a:moveTo>
                  <a:pt x="0" y="76199"/>
                </a:moveTo>
                <a:lnTo>
                  <a:pt x="27710" y="41206"/>
                </a:lnTo>
                <a:lnTo>
                  <a:pt x="72725" y="22339"/>
                </a:lnTo>
                <a:lnTo>
                  <a:pt x="117520" y="11429"/>
                </a:lnTo>
                <a:lnTo>
                  <a:pt x="169860" y="3890"/>
                </a:lnTo>
                <a:lnTo>
                  <a:pt x="208096" y="998"/>
                </a:lnTo>
                <a:lnTo>
                  <a:pt x="248411" y="0"/>
                </a:lnTo>
                <a:lnTo>
                  <a:pt x="268781" y="252"/>
                </a:lnTo>
                <a:lnTo>
                  <a:pt x="308097" y="2217"/>
                </a:lnTo>
                <a:lnTo>
                  <a:pt x="362556" y="8515"/>
                </a:lnTo>
                <a:lnTo>
                  <a:pt x="410061" y="18361"/>
                </a:lnTo>
                <a:lnTo>
                  <a:pt x="448885" y="31221"/>
                </a:lnTo>
                <a:lnTo>
                  <a:pt x="484156" y="52136"/>
                </a:lnTo>
                <a:lnTo>
                  <a:pt x="496823" y="76199"/>
                </a:lnTo>
                <a:lnTo>
                  <a:pt x="496000" y="82443"/>
                </a:lnTo>
                <a:lnTo>
                  <a:pt x="469090" y="111199"/>
                </a:lnTo>
                <a:lnTo>
                  <a:pt x="424052" y="130065"/>
                </a:lnTo>
                <a:lnTo>
                  <a:pt x="379249" y="140973"/>
                </a:lnTo>
                <a:lnTo>
                  <a:pt x="326916" y="148511"/>
                </a:lnTo>
                <a:lnTo>
                  <a:pt x="288697" y="151401"/>
                </a:lnTo>
                <a:lnTo>
                  <a:pt x="248411" y="152399"/>
                </a:lnTo>
                <a:lnTo>
                  <a:pt x="228026" y="152147"/>
                </a:lnTo>
                <a:lnTo>
                  <a:pt x="188687" y="150182"/>
                </a:lnTo>
                <a:lnTo>
                  <a:pt x="134213" y="143886"/>
                </a:lnTo>
                <a:lnTo>
                  <a:pt x="86712" y="134042"/>
                </a:lnTo>
                <a:lnTo>
                  <a:pt x="47903" y="121184"/>
                </a:lnTo>
                <a:lnTo>
                  <a:pt x="12655" y="100268"/>
                </a:lnTo>
                <a:lnTo>
                  <a:pt x="0" y="76199"/>
                </a:lnTo>
                <a:close/>
              </a:path>
            </a:pathLst>
          </a:custGeom>
          <a:ln w="12700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8315339" y="4487930"/>
            <a:ext cx="88900" cy="1905"/>
          </a:xfrm>
          <a:custGeom>
            <a:avLst/>
            <a:gdLst/>
            <a:ahLst/>
            <a:cxnLst/>
            <a:rect l="l" t="t" r="r" b="b"/>
            <a:pathLst>
              <a:path w="88900" h="1904">
                <a:moveTo>
                  <a:pt x="0" y="1773"/>
                </a:moveTo>
                <a:lnTo>
                  <a:pt x="88391" y="0"/>
                </a:lnTo>
              </a:path>
            </a:pathLst>
          </a:custGeom>
          <a:ln w="2857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8485114" y="4576704"/>
            <a:ext cx="78105" cy="635"/>
          </a:xfrm>
          <a:custGeom>
            <a:avLst/>
            <a:gdLst/>
            <a:ahLst/>
            <a:cxnLst/>
            <a:rect l="l" t="t" r="r" b="b"/>
            <a:pathLst>
              <a:path w="78104" h="635">
                <a:moveTo>
                  <a:pt x="0" y="0"/>
                </a:moveTo>
                <a:lnTo>
                  <a:pt x="77876" y="118"/>
                </a:lnTo>
              </a:path>
            </a:pathLst>
          </a:custGeom>
          <a:ln w="2857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8396722" y="4489703"/>
            <a:ext cx="92075" cy="87630"/>
          </a:xfrm>
          <a:custGeom>
            <a:avLst/>
            <a:gdLst/>
            <a:ahLst/>
            <a:cxnLst/>
            <a:rect l="l" t="t" r="r" b="b"/>
            <a:pathLst>
              <a:path w="92075" h="87629">
                <a:moveTo>
                  <a:pt x="0" y="0"/>
                </a:moveTo>
                <a:lnTo>
                  <a:pt x="91958" y="87117"/>
                </a:lnTo>
              </a:path>
            </a:pathLst>
          </a:custGeom>
          <a:ln w="2857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8315339" y="4573393"/>
            <a:ext cx="88900" cy="1905"/>
          </a:xfrm>
          <a:custGeom>
            <a:avLst/>
            <a:gdLst/>
            <a:ahLst/>
            <a:cxnLst/>
            <a:rect l="l" t="t" r="r" b="b"/>
            <a:pathLst>
              <a:path w="88900" h="1904">
                <a:moveTo>
                  <a:pt x="0" y="0"/>
                </a:moveTo>
                <a:lnTo>
                  <a:pt x="88391" y="1786"/>
                </a:lnTo>
              </a:path>
            </a:pathLst>
          </a:custGeom>
          <a:ln w="2857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8485114" y="4486275"/>
            <a:ext cx="78105" cy="0"/>
          </a:xfrm>
          <a:custGeom>
            <a:avLst/>
            <a:gdLst/>
            <a:ahLst/>
            <a:cxnLst/>
            <a:rect l="l" t="t" r="r" b="b"/>
            <a:pathLst>
              <a:path w="78104">
                <a:moveTo>
                  <a:pt x="0" y="0"/>
                </a:moveTo>
                <a:lnTo>
                  <a:pt x="77876" y="0"/>
                </a:lnTo>
              </a:path>
            </a:pathLst>
          </a:custGeom>
          <a:ln w="2857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8396722" y="4486275"/>
            <a:ext cx="92075" cy="87630"/>
          </a:xfrm>
          <a:custGeom>
            <a:avLst/>
            <a:gdLst/>
            <a:ahLst/>
            <a:cxnLst/>
            <a:rect l="l" t="t" r="r" b="b"/>
            <a:pathLst>
              <a:path w="92075" h="87629">
                <a:moveTo>
                  <a:pt x="0" y="87117"/>
                </a:moveTo>
                <a:lnTo>
                  <a:pt x="91958" y="0"/>
                </a:lnTo>
              </a:path>
            </a:pathLst>
          </a:custGeom>
          <a:ln w="2857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8445490" y="5070477"/>
            <a:ext cx="192087" cy="27622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8356663" y="4941892"/>
            <a:ext cx="295206" cy="40791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7002537" y="3532252"/>
            <a:ext cx="192405" cy="276225"/>
          </a:xfrm>
          <a:custGeom>
            <a:avLst/>
            <a:gdLst/>
            <a:ahLst/>
            <a:cxnLst/>
            <a:rect l="l" t="t" r="r" b="b"/>
            <a:pathLst>
              <a:path w="192404" h="276225">
                <a:moveTo>
                  <a:pt x="0" y="276224"/>
                </a:moveTo>
                <a:lnTo>
                  <a:pt x="192083" y="276224"/>
                </a:lnTo>
                <a:lnTo>
                  <a:pt x="192083" y="0"/>
                </a:lnTo>
                <a:lnTo>
                  <a:pt x="0" y="0"/>
                </a:lnTo>
                <a:lnTo>
                  <a:pt x="0" y="276224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002537" y="3532129"/>
            <a:ext cx="192087" cy="27622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913557" y="3403610"/>
            <a:ext cx="295358" cy="40798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266067" y="1185862"/>
            <a:ext cx="676275" cy="776605"/>
          </a:xfrm>
          <a:custGeom>
            <a:avLst/>
            <a:gdLst/>
            <a:ahLst/>
            <a:cxnLst/>
            <a:rect l="l" t="t" r="r" b="b"/>
            <a:pathLst>
              <a:path w="676275" h="776605">
                <a:moveTo>
                  <a:pt x="0" y="776289"/>
                </a:moveTo>
                <a:lnTo>
                  <a:pt x="676274" y="776289"/>
                </a:lnTo>
                <a:lnTo>
                  <a:pt x="676274" y="0"/>
                </a:lnTo>
                <a:lnTo>
                  <a:pt x="0" y="0"/>
                </a:lnTo>
                <a:lnTo>
                  <a:pt x="0" y="776289"/>
                </a:lnTo>
                <a:close/>
              </a:path>
            </a:pathLst>
          </a:custGeom>
          <a:solidFill>
            <a:srgbClr val="323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232660" y="1209659"/>
            <a:ext cx="690880" cy="800100"/>
          </a:xfrm>
          <a:custGeom>
            <a:avLst/>
            <a:gdLst/>
            <a:ahLst/>
            <a:cxnLst/>
            <a:rect l="l" t="t" r="r" b="b"/>
            <a:pathLst>
              <a:path w="690879" h="800100">
                <a:moveTo>
                  <a:pt x="0" y="800099"/>
                </a:moveTo>
                <a:lnTo>
                  <a:pt x="690564" y="800099"/>
                </a:lnTo>
                <a:lnTo>
                  <a:pt x="690564" y="0"/>
                </a:lnTo>
                <a:lnTo>
                  <a:pt x="0" y="0"/>
                </a:lnTo>
                <a:lnTo>
                  <a:pt x="0" y="8000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6924691" y="1195457"/>
            <a:ext cx="304799" cy="94295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6924690" y="1195457"/>
            <a:ext cx="304800" cy="942975"/>
          </a:xfrm>
          <a:custGeom>
            <a:avLst/>
            <a:gdLst/>
            <a:ahLst/>
            <a:cxnLst/>
            <a:rect l="l" t="t" r="r" b="b"/>
            <a:pathLst>
              <a:path w="304800" h="942975">
                <a:moveTo>
                  <a:pt x="0" y="942959"/>
                </a:moveTo>
                <a:lnTo>
                  <a:pt x="304799" y="0"/>
                </a:lnTo>
                <a:lnTo>
                  <a:pt x="304799" y="817504"/>
                </a:lnTo>
                <a:lnTo>
                  <a:pt x="0" y="942959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9831446" y="4092642"/>
            <a:ext cx="676275" cy="776605"/>
          </a:xfrm>
          <a:custGeom>
            <a:avLst/>
            <a:gdLst/>
            <a:ahLst/>
            <a:cxnLst/>
            <a:rect l="l" t="t" r="r" b="b"/>
            <a:pathLst>
              <a:path w="676275" h="776604">
                <a:moveTo>
                  <a:pt x="0" y="776289"/>
                </a:moveTo>
                <a:lnTo>
                  <a:pt x="676274" y="776289"/>
                </a:lnTo>
                <a:lnTo>
                  <a:pt x="676274" y="0"/>
                </a:lnTo>
                <a:lnTo>
                  <a:pt x="0" y="0"/>
                </a:lnTo>
                <a:lnTo>
                  <a:pt x="0" y="776289"/>
                </a:lnTo>
                <a:close/>
              </a:path>
            </a:pathLst>
          </a:custGeom>
          <a:solidFill>
            <a:srgbClr val="323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9798039" y="4116454"/>
            <a:ext cx="690880" cy="800100"/>
          </a:xfrm>
          <a:custGeom>
            <a:avLst/>
            <a:gdLst/>
            <a:ahLst/>
            <a:cxnLst/>
            <a:rect l="l" t="t" r="r" b="b"/>
            <a:pathLst>
              <a:path w="690879" h="800100">
                <a:moveTo>
                  <a:pt x="0" y="800099"/>
                </a:moveTo>
                <a:lnTo>
                  <a:pt x="690564" y="800099"/>
                </a:lnTo>
                <a:lnTo>
                  <a:pt x="690564" y="0"/>
                </a:lnTo>
                <a:lnTo>
                  <a:pt x="0" y="0"/>
                </a:lnTo>
                <a:lnTo>
                  <a:pt x="0" y="8000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9490070" y="4102096"/>
            <a:ext cx="304799" cy="94297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9490069" y="4102097"/>
            <a:ext cx="304800" cy="942975"/>
          </a:xfrm>
          <a:custGeom>
            <a:avLst/>
            <a:gdLst/>
            <a:ahLst/>
            <a:cxnLst/>
            <a:rect l="l" t="t" r="r" b="b"/>
            <a:pathLst>
              <a:path w="304800" h="942975">
                <a:moveTo>
                  <a:pt x="0" y="942974"/>
                </a:moveTo>
                <a:lnTo>
                  <a:pt x="304799" y="0"/>
                </a:lnTo>
                <a:lnTo>
                  <a:pt x="304799" y="817507"/>
                </a:lnTo>
                <a:lnTo>
                  <a:pt x="0" y="942974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7722107" y="1637417"/>
            <a:ext cx="2209800" cy="2480945"/>
          </a:xfrm>
          <a:custGeom>
            <a:avLst/>
            <a:gdLst/>
            <a:ahLst/>
            <a:cxnLst/>
            <a:rect l="l" t="t" r="r" b="b"/>
            <a:pathLst>
              <a:path w="2209800" h="2480945">
                <a:moveTo>
                  <a:pt x="208422" y="0"/>
                </a:moveTo>
                <a:lnTo>
                  <a:pt x="0" y="181355"/>
                </a:lnTo>
                <a:lnTo>
                  <a:pt x="2001133" y="2480431"/>
                </a:lnTo>
                <a:lnTo>
                  <a:pt x="2209556" y="2299075"/>
                </a:lnTo>
                <a:lnTo>
                  <a:pt x="20842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7593330" y="1440274"/>
            <a:ext cx="2476125" cy="286667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2" name="object 122"/>
          <p:cNvGraphicFramePr>
            <a:graphicFrameLocks noGrp="1"/>
          </p:cNvGraphicFramePr>
          <p:nvPr/>
        </p:nvGraphicFramePr>
        <p:xfrm>
          <a:off x="7239838" y="1194585"/>
          <a:ext cx="683419" cy="9421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3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5020"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Comic Sans MS"/>
                          <a:cs typeface="Comic Sans MS"/>
                        </a:rPr>
                        <a:t>app</a:t>
                      </a:r>
                      <a:r>
                        <a:rPr sz="1000" dirty="0">
                          <a:latin typeface="Comic Sans MS"/>
                          <a:cs typeface="Comic Sans MS"/>
                        </a:rPr>
                        <a:t>lication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026"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sz="1000" spc="-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tran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s</a:t>
                      </a:r>
                      <a:r>
                        <a:rPr sz="1000" spc="-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p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ort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120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Comic Sans MS"/>
                          <a:cs typeface="Comic Sans MS"/>
                        </a:rPr>
                        <a:t>network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8104">
                <a:tc>
                  <a:txBody>
                    <a:bodyPr/>
                    <a:lstStyle/>
                    <a:p>
                      <a:pPr marL="67945">
                        <a:lnSpc>
                          <a:spcPts val="1160"/>
                        </a:lnSpc>
                      </a:pPr>
                      <a:r>
                        <a:rPr sz="1000" spc="-5" dirty="0">
                          <a:latin typeface="Comic Sans MS"/>
                          <a:cs typeface="Comic Sans MS"/>
                        </a:rPr>
                        <a:t>dat</a:t>
                      </a:r>
                      <a:r>
                        <a:rPr sz="1000" dirty="0">
                          <a:latin typeface="Comic Sans MS"/>
                          <a:cs typeface="Comic Sans MS"/>
                        </a:rPr>
                        <a:t>a</a:t>
                      </a:r>
                      <a:r>
                        <a:rPr sz="10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Comic Sans MS"/>
                          <a:cs typeface="Comic Sans MS"/>
                        </a:rPr>
                        <a:t>link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942">
                <a:tc>
                  <a:txBody>
                    <a:bodyPr/>
                    <a:lstStyle/>
                    <a:p>
                      <a:pPr marL="86995">
                        <a:lnSpc>
                          <a:spcPts val="1035"/>
                        </a:lnSpc>
                      </a:pPr>
                      <a:r>
                        <a:rPr sz="1000" dirty="0">
                          <a:latin typeface="Comic Sans MS"/>
                          <a:cs typeface="Comic Sans MS"/>
                        </a:rPr>
                        <a:t>p</a:t>
                      </a:r>
                      <a:r>
                        <a:rPr sz="1000" spc="-5" dirty="0">
                          <a:latin typeface="Comic Sans MS"/>
                          <a:cs typeface="Comic Sans MS"/>
                        </a:rPr>
                        <a:t>h</a:t>
                      </a:r>
                      <a:r>
                        <a:rPr sz="1000" dirty="0">
                          <a:latin typeface="Comic Sans MS"/>
                          <a:cs typeface="Comic Sans MS"/>
                        </a:rPr>
                        <a:t>ysical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09">
                <a:tc>
                  <a:txBody>
                    <a:bodyPr/>
                    <a:lstStyle/>
                    <a:p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27" name="object 127"/>
          <p:cNvGraphicFramePr>
            <a:graphicFrameLocks noGrp="1"/>
          </p:cNvGraphicFramePr>
          <p:nvPr/>
        </p:nvGraphicFramePr>
        <p:xfrm>
          <a:off x="9805218" y="4101373"/>
          <a:ext cx="683419" cy="942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3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4872"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Comic Sans MS"/>
                          <a:cs typeface="Comic Sans MS"/>
                        </a:rPr>
                        <a:t>a</a:t>
                      </a:r>
                      <a:r>
                        <a:rPr sz="1000" dirty="0">
                          <a:latin typeface="Comic Sans MS"/>
                          <a:cs typeface="Comic Sans MS"/>
                        </a:rPr>
                        <a:t>p</a:t>
                      </a:r>
                      <a:r>
                        <a:rPr sz="1000" spc="-5" dirty="0">
                          <a:latin typeface="Comic Sans MS"/>
                          <a:cs typeface="Comic Sans MS"/>
                        </a:rPr>
                        <a:t>p</a:t>
                      </a:r>
                      <a:r>
                        <a:rPr sz="1000" dirty="0">
                          <a:latin typeface="Comic Sans MS"/>
                          <a:cs typeface="Comic Sans MS"/>
                        </a:rPr>
                        <a:t>lic</a:t>
                      </a:r>
                      <a:r>
                        <a:rPr sz="1000" spc="-5" dirty="0">
                          <a:latin typeface="Comic Sans MS"/>
                          <a:cs typeface="Comic Sans MS"/>
                        </a:rPr>
                        <a:t>at</a:t>
                      </a:r>
                      <a:r>
                        <a:rPr sz="1000" dirty="0">
                          <a:latin typeface="Comic Sans MS"/>
                          <a:cs typeface="Comic Sans MS"/>
                        </a:rPr>
                        <a:t>ion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104"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sz="1000" spc="-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tran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s</a:t>
                      </a:r>
                      <a:r>
                        <a:rPr sz="1000" spc="-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p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ort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112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Comic Sans MS"/>
                          <a:cs typeface="Comic Sans MS"/>
                        </a:rPr>
                        <a:t>network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8112">
                <a:tc>
                  <a:txBody>
                    <a:bodyPr/>
                    <a:lstStyle/>
                    <a:p>
                      <a:pPr marL="67945">
                        <a:lnSpc>
                          <a:spcPts val="1160"/>
                        </a:lnSpc>
                      </a:pPr>
                      <a:r>
                        <a:rPr sz="1000" spc="-5" dirty="0">
                          <a:latin typeface="Comic Sans MS"/>
                          <a:cs typeface="Comic Sans MS"/>
                        </a:rPr>
                        <a:t>dat</a:t>
                      </a:r>
                      <a:r>
                        <a:rPr sz="1000" dirty="0">
                          <a:latin typeface="Comic Sans MS"/>
                          <a:cs typeface="Comic Sans MS"/>
                        </a:rPr>
                        <a:t>a</a:t>
                      </a:r>
                      <a:r>
                        <a:rPr sz="10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Comic Sans MS"/>
                          <a:cs typeface="Comic Sans MS"/>
                        </a:rPr>
                        <a:t>link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1004">
                <a:tc>
                  <a:txBody>
                    <a:bodyPr/>
                    <a:lstStyle/>
                    <a:p>
                      <a:pPr marL="86995">
                        <a:lnSpc>
                          <a:spcPts val="1035"/>
                        </a:lnSpc>
                      </a:pPr>
                      <a:r>
                        <a:rPr sz="1000" dirty="0">
                          <a:latin typeface="Comic Sans MS"/>
                          <a:cs typeface="Comic Sans MS"/>
                        </a:rPr>
                        <a:t>p</a:t>
                      </a:r>
                      <a:r>
                        <a:rPr sz="1000" spc="-5" dirty="0">
                          <a:latin typeface="Comic Sans MS"/>
                          <a:cs typeface="Comic Sans MS"/>
                        </a:rPr>
                        <a:t>h</a:t>
                      </a:r>
                      <a:r>
                        <a:rPr sz="1000" dirty="0">
                          <a:latin typeface="Comic Sans MS"/>
                          <a:cs typeface="Comic Sans MS"/>
                        </a:rPr>
                        <a:t>ysical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24">
                <a:tc>
                  <a:txBody>
                    <a:bodyPr/>
                    <a:lstStyle/>
                    <a:p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8" name="Date Placeholder 13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A0FB874-4E0E-486C-9802-015C6F19070A}" type="datetime1">
              <a:rPr lang="en-US" smtClean="0"/>
              <a:t>8/1/2022</a:t>
            </a:fld>
            <a:endParaRPr lang="en-US"/>
          </a:p>
        </p:txBody>
      </p:sp>
      <p:sp>
        <p:nvSpPr>
          <p:cNvPr id="139" name="Slide Number Placeholder 1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C85445-B2EB-477F-BE91-EE4EE834809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245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rdt3.0 in action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8DAC31-EDE4-40C2-B02F-ABE268A10C37}" type="datetime1">
              <a:rPr lang="en-US" smtClean="0"/>
              <a:t>8/1/2022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42CD24-4E04-4AED-81FC-191B03A2DC13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416426" y="3048713"/>
            <a:ext cx="1000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/>
              <a:t>rcv pkt1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4416426" y="3274138"/>
            <a:ext cx="1196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/>
              <a:t>send ack1</a:t>
            </a: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4397375" y="4464763"/>
            <a:ext cx="1568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/>
              <a:t>(detect duplicate)</a:t>
            </a:r>
          </a:p>
        </p:txBody>
      </p:sp>
      <p:grpSp>
        <p:nvGrpSpPr>
          <p:cNvPr id="12" name="Group 23"/>
          <p:cNvGrpSpPr>
            <a:grpSpLocks/>
          </p:cNvGrpSpPr>
          <p:nvPr/>
        </p:nvGrpSpPr>
        <p:grpSpPr bwMode="auto">
          <a:xfrm>
            <a:off x="2947988" y="2821701"/>
            <a:ext cx="1471612" cy="504825"/>
            <a:chOff x="855" y="1710"/>
            <a:chExt cx="927" cy="318"/>
          </a:xfrm>
        </p:grpSpPr>
        <p:sp>
          <p:nvSpPr>
            <p:cNvPr id="13" name="Line 24"/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" name="Text Box 25"/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0099"/>
                  </a:solidFill>
                  <a:latin typeface="Arial" charset="0"/>
                </a:rPr>
                <a:t>pkt1</a:t>
              </a:r>
            </a:p>
          </p:txBody>
        </p:sp>
      </p:grpSp>
      <p:sp>
        <p:nvSpPr>
          <p:cNvPr id="15" name="Text Box 36"/>
          <p:cNvSpPr txBox="1">
            <a:spLocks noChangeArrowheads="1"/>
          </p:cNvSpPr>
          <p:nvPr/>
        </p:nvSpPr>
        <p:spPr bwMode="auto">
          <a:xfrm>
            <a:off x="1960564" y="1440576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u="sng">
                <a:solidFill>
                  <a:srgbClr val="000099"/>
                </a:solidFill>
              </a:rPr>
              <a:t>sender</a:t>
            </a:r>
          </a:p>
        </p:txBody>
      </p:sp>
      <p:sp>
        <p:nvSpPr>
          <p:cNvPr id="16" name="Text Box 37"/>
          <p:cNvSpPr txBox="1">
            <a:spLocks noChangeArrowheads="1"/>
          </p:cNvSpPr>
          <p:nvPr/>
        </p:nvSpPr>
        <p:spPr bwMode="auto">
          <a:xfrm>
            <a:off x="4400551" y="1435814"/>
            <a:ext cx="107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u="sng">
                <a:solidFill>
                  <a:srgbClr val="008000"/>
                </a:solidFill>
              </a:rPr>
              <a:t>receiver</a:t>
            </a:r>
          </a:p>
        </p:txBody>
      </p:sp>
      <p:sp>
        <p:nvSpPr>
          <p:cNvPr id="17" name="Text Box 38"/>
          <p:cNvSpPr txBox="1">
            <a:spLocks noChangeArrowheads="1"/>
          </p:cNvSpPr>
          <p:nvPr/>
        </p:nvSpPr>
        <p:spPr bwMode="auto">
          <a:xfrm>
            <a:off x="4413251" y="4196476"/>
            <a:ext cx="100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/>
              <a:t>rcv pkt1</a:t>
            </a:r>
          </a:p>
        </p:txBody>
      </p:sp>
      <p:sp>
        <p:nvSpPr>
          <p:cNvPr id="18" name="Text Box 39"/>
          <p:cNvSpPr txBox="1">
            <a:spLocks noChangeArrowheads="1"/>
          </p:cNvSpPr>
          <p:nvPr/>
        </p:nvSpPr>
        <p:spPr bwMode="auto">
          <a:xfrm>
            <a:off x="4410076" y="5193426"/>
            <a:ext cx="100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/>
              <a:t>rcv pkt0</a:t>
            </a:r>
          </a:p>
        </p:txBody>
      </p:sp>
      <p:sp>
        <p:nvSpPr>
          <p:cNvPr id="19" name="Text Box 40"/>
          <p:cNvSpPr txBox="1">
            <a:spLocks noChangeArrowheads="1"/>
          </p:cNvSpPr>
          <p:nvPr/>
        </p:nvSpPr>
        <p:spPr bwMode="auto">
          <a:xfrm>
            <a:off x="4406901" y="2374026"/>
            <a:ext cx="1196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/>
              <a:t>send ack0</a:t>
            </a:r>
          </a:p>
        </p:txBody>
      </p:sp>
      <p:sp>
        <p:nvSpPr>
          <p:cNvPr id="20" name="Text Box 41"/>
          <p:cNvSpPr txBox="1">
            <a:spLocks noChangeArrowheads="1"/>
          </p:cNvSpPr>
          <p:nvPr/>
        </p:nvSpPr>
        <p:spPr bwMode="auto">
          <a:xfrm>
            <a:off x="4425951" y="4618751"/>
            <a:ext cx="1196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/>
              <a:t>send ack1</a:t>
            </a:r>
          </a:p>
        </p:txBody>
      </p:sp>
      <p:sp>
        <p:nvSpPr>
          <p:cNvPr id="21" name="Text Box 42"/>
          <p:cNvSpPr txBox="1">
            <a:spLocks noChangeArrowheads="1"/>
          </p:cNvSpPr>
          <p:nvPr/>
        </p:nvSpPr>
        <p:spPr bwMode="auto">
          <a:xfrm>
            <a:off x="4403726" y="5388688"/>
            <a:ext cx="1196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/>
              <a:t>send ack0</a:t>
            </a:r>
          </a:p>
        </p:txBody>
      </p:sp>
      <p:sp>
        <p:nvSpPr>
          <p:cNvPr id="22" name="Text Box 43"/>
          <p:cNvSpPr txBox="1">
            <a:spLocks noChangeArrowheads="1"/>
          </p:cNvSpPr>
          <p:nvPr/>
        </p:nvSpPr>
        <p:spPr bwMode="auto">
          <a:xfrm>
            <a:off x="1889125" y="2623263"/>
            <a:ext cx="1022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/>
              <a:t>rcv ack0</a:t>
            </a:r>
          </a:p>
        </p:txBody>
      </p:sp>
      <p:sp>
        <p:nvSpPr>
          <p:cNvPr id="23" name="Text Box 44"/>
          <p:cNvSpPr txBox="1">
            <a:spLocks noChangeArrowheads="1"/>
          </p:cNvSpPr>
          <p:nvPr/>
        </p:nvSpPr>
        <p:spPr bwMode="auto">
          <a:xfrm>
            <a:off x="1733550" y="4994988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/>
              <a:t>send pkt0</a:t>
            </a:r>
          </a:p>
        </p:txBody>
      </p:sp>
      <p:sp>
        <p:nvSpPr>
          <p:cNvPr id="24" name="Text Box 45"/>
          <p:cNvSpPr txBox="1">
            <a:spLocks noChangeArrowheads="1"/>
          </p:cNvSpPr>
          <p:nvPr/>
        </p:nvSpPr>
        <p:spPr bwMode="auto">
          <a:xfrm>
            <a:off x="1733550" y="2842338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/>
              <a:t>send pkt1</a:t>
            </a:r>
          </a:p>
        </p:txBody>
      </p:sp>
      <p:sp>
        <p:nvSpPr>
          <p:cNvPr id="25" name="Text Box 46"/>
          <p:cNvSpPr txBox="1">
            <a:spLocks noChangeArrowheads="1"/>
          </p:cNvSpPr>
          <p:nvPr/>
        </p:nvSpPr>
        <p:spPr bwMode="auto">
          <a:xfrm>
            <a:off x="1878013" y="4755276"/>
            <a:ext cx="1022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/>
              <a:t>rcv ack1</a:t>
            </a:r>
          </a:p>
        </p:txBody>
      </p:sp>
      <p:sp>
        <p:nvSpPr>
          <p:cNvPr id="26" name="Text Box 47"/>
          <p:cNvSpPr txBox="1">
            <a:spLocks noChangeArrowheads="1"/>
          </p:cNvSpPr>
          <p:nvPr/>
        </p:nvSpPr>
        <p:spPr bwMode="auto">
          <a:xfrm>
            <a:off x="1722438" y="1880313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/>
              <a:t>send pkt0</a:t>
            </a:r>
          </a:p>
        </p:txBody>
      </p:sp>
      <p:sp>
        <p:nvSpPr>
          <p:cNvPr id="27" name="Text Box 48"/>
          <p:cNvSpPr txBox="1">
            <a:spLocks noChangeArrowheads="1"/>
          </p:cNvSpPr>
          <p:nvPr/>
        </p:nvSpPr>
        <p:spPr bwMode="auto">
          <a:xfrm>
            <a:off x="4398964" y="2162888"/>
            <a:ext cx="1000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/>
              <a:t>rcv pkt0</a:t>
            </a:r>
          </a:p>
        </p:txBody>
      </p:sp>
      <p:grpSp>
        <p:nvGrpSpPr>
          <p:cNvPr id="28" name="Group 49"/>
          <p:cNvGrpSpPr>
            <a:grpSpLocks/>
          </p:cNvGrpSpPr>
          <p:nvPr/>
        </p:nvGrpSpPr>
        <p:grpSpPr bwMode="auto">
          <a:xfrm>
            <a:off x="2938463" y="1950163"/>
            <a:ext cx="1471612" cy="512762"/>
            <a:chOff x="850" y="1159"/>
            <a:chExt cx="927" cy="323"/>
          </a:xfrm>
        </p:grpSpPr>
        <p:sp>
          <p:nvSpPr>
            <p:cNvPr id="29" name="Line 50"/>
            <p:cNvSpPr>
              <a:spLocks noChangeShapeType="1"/>
            </p:cNvSpPr>
            <p:nvPr/>
          </p:nvSpPr>
          <p:spPr bwMode="auto">
            <a:xfrm>
              <a:off x="850" y="1257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" name="Text Box 51"/>
            <p:cNvSpPr txBox="1">
              <a:spLocks noChangeArrowheads="1"/>
            </p:cNvSpPr>
            <p:nvPr/>
          </p:nvSpPr>
          <p:spPr bwMode="auto">
            <a:xfrm>
              <a:off x="1100" y="1159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0099"/>
                  </a:solidFill>
                  <a:latin typeface="Arial" charset="0"/>
                </a:rPr>
                <a:t>pkt0</a:t>
              </a:r>
            </a:p>
          </p:txBody>
        </p:sp>
      </p:grpSp>
      <p:grpSp>
        <p:nvGrpSpPr>
          <p:cNvPr id="31" name="Group 52"/>
          <p:cNvGrpSpPr>
            <a:grpSpLocks/>
          </p:cNvGrpSpPr>
          <p:nvPr/>
        </p:nvGrpSpPr>
        <p:grpSpPr bwMode="auto">
          <a:xfrm>
            <a:off x="2932113" y="4964826"/>
            <a:ext cx="1471612" cy="487363"/>
            <a:chOff x="846" y="2253"/>
            <a:chExt cx="927" cy="307"/>
          </a:xfrm>
        </p:grpSpPr>
        <p:sp>
          <p:nvSpPr>
            <p:cNvPr id="32" name="Line 53"/>
            <p:cNvSpPr>
              <a:spLocks noChangeShapeType="1"/>
            </p:cNvSpPr>
            <p:nvPr/>
          </p:nvSpPr>
          <p:spPr bwMode="auto">
            <a:xfrm>
              <a:off x="846" y="2335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Text Box 54"/>
            <p:cNvSpPr txBox="1">
              <a:spLocks noChangeArrowheads="1"/>
            </p:cNvSpPr>
            <p:nvPr/>
          </p:nvSpPr>
          <p:spPr bwMode="auto">
            <a:xfrm>
              <a:off x="1097" y="2253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0099"/>
                  </a:solidFill>
                  <a:latin typeface="Arial" charset="0"/>
                </a:rPr>
                <a:t>pkt0</a:t>
              </a:r>
            </a:p>
          </p:txBody>
        </p:sp>
      </p:grpSp>
      <p:grpSp>
        <p:nvGrpSpPr>
          <p:cNvPr id="34" name="Group 55"/>
          <p:cNvGrpSpPr>
            <a:grpSpLocks/>
          </p:cNvGrpSpPr>
          <p:nvPr/>
        </p:nvGrpSpPr>
        <p:grpSpPr bwMode="auto">
          <a:xfrm>
            <a:off x="2932113" y="4567950"/>
            <a:ext cx="1471612" cy="471488"/>
            <a:chOff x="846" y="2003"/>
            <a:chExt cx="927" cy="297"/>
          </a:xfrm>
        </p:grpSpPr>
        <p:sp>
          <p:nvSpPr>
            <p:cNvPr id="35" name="Line 56"/>
            <p:cNvSpPr>
              <a:spLocks noChangeShapeType="1"/>
            </p:cNvSpPr>
            <p:nvPr/>
          </p:nvSpPr>
          <p:spPr bwMode="auto">
            <a:xfrm flipH="1">
              <a:off x="846" y="2075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" name="Text Box 57"/>
            <p:cNvSpPr txBox="1">
              <a:spLocks noChangeArrowheads="1"/>
            </p:cNvSpPr>
            <p:nvPr/>
          </p:nvSpPr>
          <p:spPr bwMode="auto">
            <a:xfrm>
              <a:off x="1092" y="2003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8000"/>
                  </a:solidFill>
                  <a:latin typeface="Arial" charset="0"/>
                </a:rPr>
                <a:t>ack1</a:t>
              </a:r>
            </a:p>
          </p:txBody>
        </p:sp>
      </p:grpSp>
      <p:grpSp>
        <p:nvGrpSpPr>
          <p:cNvPr id="37" name="Group 58"/>
          <p:cNvGrpSpPr>
            <a:grpSpLocks/>
          </p:cNvGrpSpPr>
          <p:nvPr/>
        </p:nvGrpSpPr>
        <p:grpSpPr bwMode="auto">
          <a:xfrm>
            <a:off x="2924176" y="2450226"/>
            <a:ext cx="1471613" cy="455613"/>
            <a:chOff x="841" y="1474"/>
            <a:chExt cx="927" cy="287"/>
          </a:xfrm>
        </p:grpSpPr>
        <p:sp>
          <p:nvSpPr>
            <p:cNvPr id="38" name="Line 59"/>
            <p:cNvSpPr>
              <a:spLocks noChangeShapeType="1"/>
            </p:cNvSpPr>
            <p:nvPr/>
          </p:nvSpPr>
          <p:spPr bwMode="auto">
            <a:xfrm flipH="1">
              <a:off x="841" y="153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" name="Text Box 60"/>
            <p:cNvSpPr txBox="1">
              <a:spLocks noChangeArrowheads="1"/>
            </p:cNvSpPr>
            <p:nvPr/>
          </p:nvSpPr>
          <p:spPr bwMode="auto">
            <a:xfrm>
              <a:off x="1089" y="1474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8000"/>
                  </a:solidFill>
                  <a:latin typeface="Arial" charset="0"/>
                </a:rPr>
                <a:t>ack0</a:t>
              </a:r>
            </a:p>
          </p:txBody>
        </p:sp>
      </p:grpSp>
      <p:grpSp>
        <p:nvGrpSpPr>
          <p:cNvPr id="40" name="Group 61"/>
          <p:cNvGrpSpPr>
            <a:grpSpLocks/>
          </p:cNvGrpSpPr>
          <p:nvPr/>
        </p:nvGrpSpPr>
        <p:grpSpPr bwMode="auto">
          <a:xfrm>
            <a:off x="2917826" y="5420438"/>
            <a:ext cx="1471613" cy="461962"/>
            <a:chOff x="837" y="2540"/>
            <a:chExt cx="927" cy="291"/>
          </a:xfrm>
        </p:grpSpPr>
        <p:sp>
          <p:nvSpPr>
            <p:cNvPr id="41" name="Line 62"/>
            <p:cNvSpPr>
              <a:spLocks noChangeShapeType="1"/>
            </p:cNvSpPr>
            <p:nvPr/>
          </p:nvSpPr>
          <p:spPr bwMode="auto">
            <a:xfrm flipH="1">
              <a:off x="837" y="260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" name="Text Box 63"/>
            <p:cNvSpPr txBox="1">
              <a:spLocks noChangeArrowheads="1"/>
            </p:cNvSpPr>
            <p:nvPr/>
          </p:nvSpPr>
          <p:spPr bwMode="auto">
            <a:xfrm>
              <a:off x="1086" y="2540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8000"/>
                  </a:solidFill>
                  <a:latin typeface="Arial" charset="0"/>
                </a:rPr>
                <a:t>ack0</a:t>
              </a:r>
            </a:p>
          </p:txBody>
        </p:sp>
      </p:grpSp>
      <p:sp>
        <p:nvSpPr>
          <p:cNvPr id="43" name="Text Box 64"/>
          <p:cNvSpPr txBox="1">
            <a:spLocks noChangeArrowheads="1"/>
          </p:cNvSpPr>
          <p:nvPr/>
        </p:nvSpPr>
        <p:spPr bwMode="auto">
          <a:xfrm>
            <a:off x="2716214" y="5948026"/>
            <a:ext cx="1393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/>
              <a:t>(c) ACK loss</a:t>
            </a:r>
          </a:p>
        </p:txBody>
      </p:sp>
      <p:grpSp>
        <p:nvGrpSpPr>
          <p:cNvPr id="44" name="Group 81"/>
          <p:cNvGrpSpPr>
            <a:grpSpLocks/>
          </p:cNvGrpSpPr>
          <p:nvPr/>
        </p:nvGrpSpPr>
        <p:grpSpPr bwMode="auto">
          <a:xfrm>
            <a:off x="3203575" y="3221750"/>
            <a:ext cx="1212850" cy="719138"/>
            <a:chOff x="1324" y="1931"/>
            <a:chExt cx="764" cy="453"/>
          </a:xfrm>
        </p:grpSpPr>
        <p:sp>
          <p:nvSpPr>
            <p:cNvPr id="45" name="Line 27"/>
            <p:cNvSpPr>
              <a:spLocks noChangeShapeType="1"/>
            </p:cNvSpPr>
            <p:nvPr/>
          </p:nvSpPr>
          <p:spPr bwMode="auto">
            <a:xfrm flipH="1">
              <a:off x="1514" y="2031"/>
              <a:ext cx="574" cy="13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" name="Text Box 28"/>
            <p:cNvSpPr txBox="1">
              <a:spLocks noChangeArrowheads="1"/>
            </p:cNvSpPr>
            <p:nvPr/>
          </p:nvSpPr>
          <p:spPr bwMode="auto">
            <a:xfrm>
              <a:off x="1456" y="1931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8000"/>
                  </a:solidFill>
                  <a:latin typeface="Arial" charset="0"/>
                </a:rPr>
                <a:t>ack1</a:t>
              </a:r>
            </a:p>
          </p:txBody>
        </p:sp>
        <p:sp>
          <p:nvSpPr>
            <p:cNvPr id="47" name="Text Box 68"/>
            <p:cNvSpPr txBox="1">
              <a:spLocks noChangeArrowheads="1"/>
            </p:cNvSpPr>
            <p:nvPr/>
          </p:nvSpPr>
          <p:spPr bwMode="auto">
            <a:xfrm>
              <a:off x="1383" y="2040"/>
              <a:ext cx="2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8" name="Text Box 69"/>
            <p:cNvSpPr txBox="1">
              <a:spLocks noChangeArrowheads="1"/>
            </p:cNvSpPr>
            <p:nvPr/>
          </p:nvSpPr>
          <p:spPr bwMode="auto">
            <a:xfrm>
              <a:off x="1324" y="2172"/>
              <a:ext cx="32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1">
                  <a:solidFill>
                    <a:srgbClr val="FF0000"/>
                  </a:solidFill>
                </a:rPr>
                <a:t>loss</a:t>
              </a:r>
            </a:p>
          </p:txBody>
        </p:sp>
      </p:grpSp>
      <p:grpSp>
        <p:nvGrpSpPr>
          <p:cNvPr id="49" name="Group 70"/>
          <p:cNvGrpSpPr>
            <a:grpSpLocks/>
          </p:cNvGrpSpPr>
          <p:nvPr/>
        </p:nvGrpSpPr>
        <p:grpSpPr bwMode="auto">
          <a:xfrm>
            <a:off x="2827339" y="3128088"/>
            <a:ext cx="122237" cy="1033462"/>
            <a:chOff x="3651" y="1878"/>
            <a:chExt cx="78" cy="963"/>
          </a:xfrm>
        </p:grpSpPr>
        <p:sp>
          <p:nvSpPr>
            <p:cNvPr id="50" name="Line 71"/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" name="Line 72"/>
            <p:cNvSpPr>
              <a:spLocks noChangeShapeType="1"/>
            </p:cNvSpPr>
            <p:nvPr/>
          </p:nvSpPr>
          <p:spPr bwMode="auto">
            <a:xfrm flipH="1">
              <a:off x="3651" y="1878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2" name="Line 73"/>
            <p:cNvSpPr>
              <a:spLocks noChangeShapeType="1"/>
            </p:cNvSpPr>
            <p:nvPr/>
          </p:nvSpPr>
          <p:spPr bwMode="auto">
            <a:xfrm flipH="1">
              <a:off x="3651" y="2841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3" name="Group 74"/>
          <p:cNvGrpSpPr>
            <a:grpSpLocks/>
          </p:cNvGrpSpPr>
          <p:nvPr/>
        </p:nvGrpSpPr>
        <p:grpSpPr bwMode="auto">
          <a:xfrm>
            <a:off x="2955926" y="4117101"/>
            <a:ext cx="1471613" cy="504825"/>
            <a:chOff x="855" y="1710"/>
            <a:chExt cx="927" cy="318"/>
          </a:xfrm>
        </p:grpSpPr>
        <p:sp>
          <p:nvSpPr>
            <p:cNvPr id="54" name="Line 75"/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5" name="Text Box 76"/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0099"/>
                  </a:solidFill>
                  <a:latin typeface="Arial" charset="0"/>
                </a:rPr>
                <a:t>pkt1</a:t>
              </a:r>
            </a:p>
          </p:txBody>
        </p:sp>
      </p:grpSp>
      <p:grpSp>
        <p:nvGrpSpPr>
          <p:cNvPr id="56" name="Group 77"/>
          <p:cNvGrpSpPr>
            <a:grpSpLocks/>
          </p:cNvGrpSpPr>
          <p:nvPr/>
        </p:nvGrpSpPr>
        <p:grpSpPr bwMode="auto">
          <a:xfrm>
            <a:off x="1524000" y="3740864"/>
            <a:ext cx="1377950" cy="731837"/>
            <a:chOff x="2802" y="2348"/>
            <a:chExt cx="868" cy="461"/>
          </a:xfrm>
        </p:grpSpPr>
        <p:pic>
          <p:nvPicPr>
            <p:cNvPr id="57" name="Picture 78" descr="alarm_clock_ringi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6" y="2348"/>
              <a:ext cx="275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" name="Text Box 79"/>
            <p:cNvSpPr txBox="1">
              <a:spLocks noChangeArrowheads="1"/>
            </p:cNvSpPr>
            <p:nvPr/>
          </p:nvSpPr>
          <p:spPr bwMode="auto">
            <a:xfrm>
              <a:off x="2802" y="2491"/>
              <a:ext cx="868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75000"/>
                </a:lnSpc>
                <a:defRPr/>
              </a:pPr>
              <a:r>
                <a:rPr lang="en-US" sz="1800" i="1">
                  <a:solidFill>
                    <a:srgbClr val="FF0000"/>
                  </a:solidFill>
                </a:rPr>
                <a:t>timeout</a:t>
              </a:r>
            </a:p>
            <a:p>
              <a:pPr algn="r">
                <a:lnSpc>
                  <a:spcPct val="75000"/>
                </a:lnSpc>
                <a:defRPr/>
              </a:pPr>
              <a:r>
                <a:rPr lang="en-US" sz="1800"/>
                <a:t>resend pkt1</a:t>
              </a:r>
            </a:p>
          </p:txBody>
        </p:sp>
      </p:grpSp>
      <p:sp>
        <p:nvSpPr>
          <p:cNvPr id="59" name="Text Box 82"/>
          <p:cNvSpPr txBox="1">
            <a:spLocks noChangeArrowheads="1"/>
          </p:cNvSpPr>
          <p:nvPr/>
        </p:nvSpPr>
        <p:spPr bwMode="auto">
          <a:xfrm>
            <a:off x="9118601" y="2710576"/>
            <a:ext cx="100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/>
              <a:t>rcv pkt1</a:t>
            </a:r>
          </a:p>
        </p:txBody>
      </p:sp>
      <p:sp>
        <p:nvSpPr>
          <p:cNvPr id="60" name="Text Box 83"/>
          <p:cNvSpPr txBox="1">
            <a:spLocks noChangeArrowheads="1"/>
          </p:cNvSpPr>
          <p:nvPr/>
        </p:nvSpPr>
        <p:spPr bwMode="auto">
          <a:xfrm>
            <a:off x="9118601" y="2936001"/>
            <a:ext cx="1196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/>
              <a:t>send ack1</a:t>
            </a:r>
          </a:p>
        </p:txBody>
      </p:sp>
      <p:sp>
        <p:nvSpPr>
          <p:cNvPr id="61" name="Text Box 84"/>
          <p:cNvSpPr txBox="1">
            <a:spLocks noChangeArrowheads="1"/>
          </p:cNvSpPr>
          <p:nvPr/>
        </p:nvSpPr>
        <p:spPr bwMode="auto">
          <a:xfrm>
            <a:off x="9080500" y="4145675"/>
            <a:ext cx="1568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/>
              <a:t>(detect duplicate)</a:t>
            </a:r>
          </a:p>
        </p:txBody>
      </p:sp>
      <p:grpSp>
        <p:nvGrpSpPr>
          <p:cNvPr id="62" name="Group 85"/>
          <p:cNvGrpSpPr>
            <a:grpSpLocks/>
          </p:cNvGrpSpPr>
          <p:nvPr/>
        </p:nvGrpSpPr>
        <p:grpSpPr bwMode="auto">
          <a:xfrm>
            <a:off x="7650163" y="2483564"/>
            <a:ext cx="1471612" cy="504825"/>
            <a:chOff x="855" y="1710"/>
            <a:chExt cx="927" cy="318"/>
          </a:xfrm>
        </p:grpSpPr>
        <p:sp>
          <p:nvSpPr>
            <p:cNvPr id="63" name="Line 86"/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4" name="Text Box 87"/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0099"/>
                  </a:solidFill>
                  <a:latin typeface="Arial" charset="0"/>
                </a:rPr>
                <a:t>pkt1</a:t>
              </a:r>
            </a:p>
          </p:txBody>
        </p:sp>
      </p:grpSp>
      <p:sp>
        <p:nvSpPr>
          <p:cNvPr id="65" name="Text Box 88"/>
          <p:cNvSpPr txBox="1">
            <a:spLocks noChangeArrowheads="1"/>
          </p:cNvSpPr>
          <p:nvPr/>
        </p:nvSpPr>
        <p:spPr bwMode="auto">
          <a:xfrm>
            <a:off x="6662739" y="1102439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u="sng">
                <a:solidFill>
                  <a:srgbClr val="000099"/>
                </a:solidFill>
              </a:rPr>
              <a:t>sender</a:t>
            </a:r>
          </a:p>
        </p:txBody>
      </p:sp>
      <p:sp>
        <p:nvSpPr>
          <p:cNvPr id="66" name="Text Box 89"/>
          <p:cNvSpPr txBox="1">
            <a:spLocks noChangeArrowheads="1"/>
          </p:cNvSpPr>
          <p:nvPr/>
        </p:nvSpPr>
        <p:spPr bwMode="auto">
          <a:xfrm>
            <a:off x="9102726" y="1097676"/>
            <a:ext cx="107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u="sng">
                <a:solidFill>
                  <a:srgbClr val="008000"/>
                </a:solidFill>
              </a:rPr>
              <a:t>receiver</a:t>
            </a:r>
          </a:p>
        </p:txBody>
      </p:sp>
      <p:sp>
        <p:nvSpPr>
          <p:cNvPr id="67" name="Text Box 90"/>
          <p:cNvSpPr txBox="1">
            <a:spLocks noChangeArrowheads="1"/>
          </p:cNvSpPr>
          <p:nvPr/>
        </p:nvSpPr>
        <p:spPr bwMode="auto">
          <a:xfrm>
            <a:off x="9096376" y="3877388"/>
            <a:ext cx="1000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/>
              <a:t>rcv pkt1</a:t>
            </a:r>
          </a:p>
        </p:txBody>
      </p:sp>
      <p:sp>
        <p:nvSpPr>
          <p:cNvPr id="68" name="Text Box 92"/>
          <p:cNvSpPr txBox="1">
            <a:spLocks noChangeArrowheads="1"/>
          </p:cNvSpPr>
          <p:nvPr/>
        </p:nvSpPr>
        <p:spPr bwMode="auto">
          <a:xfrm>
            <a:off x="9109076" y="2035888"/>
            <a:ext cx="1196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/>
              <a:t>send ack0</a:t>
            </a:r>
          </a:p>
        </p:txBody>
      </p:sp>
      <p:sp>
        <p:nvSpPr>
          <p:cNvPr id="69" name="Text Box 95"/>
          <p:cNvSpPr txBox="1">
            <a:spLocks noChangeArrowheads="1"/>
          </p:cNvSpPr>
          <p:nvPr/>
        </p:nvSpPr>
        <p:spPr bwMode="auto">
          <a:xfrm>
            <a:off x="6591300" y="2285126"/>
            <a:ext cx="1022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/>
              <a:t>rcv ack0</a:t>
            </a:r>
          </a:p>
        </p:txBody>
      </p:sp>
      <p:sp>
        <p:nvSpPr>
          <p:cNvPr id="70" name="Text Box 97"/>
          <p:cNvSpPr txBox="1">
            <a:spLocks noChangeArrowheads="1"/>
          </p:cNvSpPr>
          <p:nvPr/>
        </p:nvSpPr>
        <p:spPr bwMode="auto">
          <a:xfrm>
            <a:off x="6435725" y="2504201"/>
            <a:ext cx="1174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/>
              <a:t>send pkt1</a:t>
            </a:r>
          </a:p>
        </p:txBody>
      </p:sp>
      <p:sp>
        <p:nvSpPr>
          <p:cNvPr id="71" name="Text Box 99"/>
          <p:cNvSpPr txBox="1">
            <a:spLocks noChangeArrowheads="1"/>
          </p:cNvSpPr>
          <p:nvPr/>
        </p:nvSpPr>
        <p:spPr bwMode="auto">
          <a:xfrm>
            <a:off x="6424613" y="1542176"/>
            <a:ext cx="1174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/>
              <a:t>send pkt0</a:t>
            </a:r>
          </a:p>
        </p:txBody>
      </p:sp>
      <p:sp>
        <p:nvSpPr>
          <p:cNvPr id="72" name="Text Box 100"/>
          <p:cNvSpPr txBox="1">
            <a:spLocks noChangeArrowheads="1"/>
          </p:cNvSpPr>
          <p:nvPr/>
        </p:nvSpPr>
        <p:spPr bwMode="auto">
          <a:xfrm>
            <a:off x="9101139" y="1824751"/>
            <a:ext cx="100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/>
              <a:t>rcv pkt0</a:t>
            </a:r>
          </a:p>
        </p:txBody>
      </p:sp>
      <p:grpSp>
        <p:nvGrpSpPr>
          <p:cNvPr id="73" name="Group 101"/>
          <p:cNvGrpSpPr>
            <a:grpSpLocks/>
          </p:cNvGrpSpPr>
          <p:nvPr/>
        </p:nvGrpSpPr>
        <p:grpSpPr bwMode="auto">
          <a:xfrm>
            <a:off x="7640638" y="1612026"/>
            <a:ext cx="1471612" cy="512763"/>
            <a:chOff x="850" y="1159"/>
            <a:chExt cx="927" cy="323"/>
          </a:xfrm>
        </p:grpSpPr>
        <p:sp>
          <p:nvSpPr>
            <p:cNvPr id="74" name="Line 102"/>
            <p:cNvSpPr>
              <a:spLocks noChangeShapeType="1"/>
            </p:cNvSpPr>
            <p:nvPr/>
          </p:nvSpPr>
          <p:spPr bwMode="auto">
            <a:xfrm>
              <a:off x="850" y="1257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5" name="Text Box 103"/>
            <p:cNvSpPr txBox="1">
              <a:spLocks noChangeArrowheads="1"/>
            </p:cNvSpPr>
            <p:nvPr/>
          </p:nvSpPr>
          <p:spPr bwMode="auto">
            <a:xfrm>
              <a:off x="1100" y="1159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0099"/>
                  </a:solidFill>
                  <a:latin typeface="Arial" charset="0"/>
                </a:rPr>
                <a:t>pkt0</a:t>
              </a:r>
            </a:p>
          </p:txBody>
        </p:sp>
      </p:grpSp>
      <p:grpSp>
        <p:nvGrpSpPr>
          <p:cNvPr id="76" name="Group 110"/>
          <p:cNvGrpSpPr>
            <a:grpSpLocks/>
          </p:cNvGrpSpPr>
          <p:nvPr/>
        </p:nvGrpSpPr>
        <p:grpSpPr bwMode="auto">
          <a:xfrm>
            <a:off x="7626351" y="2112088"/>
            <a:ext cx="1471613" cy="455612"/>
            <a:chOff x="841" y="1474"/>
            <a:chExt cx="927" cy="287"/>
          </a:xfrm>
        </p:grpSpPr>
        <p:sp>
          <p:nvSpPr>
            <p:cNvPr id="77" name="Line 111"/>
            <p:cNvSpPr>
              <a:spLocks noChangeShapeType="1"/>
            </p:cNvSpPr>
            <p:nvPr/>
          </p:nvSpPr>
          <p:spPr bwMode="auto">
            <a:xfrm flipH="1">
              <a:off x="841" y="153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8" name="Text Box 112"/>
            <p:cNvSpPr txBox="1">
              <a:spLocks noChangeArrowheads="1"/>
            </p:cNvSpPr>
            <p:nvPr/>
          </p:nvSpPr>
          <p:spPr bwMode="auto">
            <a:xfrm>
              <a:off x="1089" y="1474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8000"/>
                  </a:solidFill>
                  <a:latin typeface="Arial" charset="0"/>
                </a:rPr>
                <a:t>ack0</a:t>
              </a:r>
            </a:p>
          </p:txBody>
        </p:sp>
      </p:grpSp>
      <p:sp>
        <p:nvSpPr>
          <p:cNvPr id="79" name="Text Box 116"/>
          <p:cNvSpPr txBox="1">
            <a:spLocks noChangeArrowheads="1"/>
          </p:cNvSpPr>
          <p:nvPr/>
        </p:nvSpPr>
        <p:spPr bwMode="auto">
          <a:xfrm>
            <a:off x="6281738" y="5914688"/>
            <a:ext cx="3867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/>
              <a:t>(d) premature timeout/ delayed ACK</a:t>
            </a:r>
          </a:p>
        </p:txBody>
      </p:sp>
      <p:grpSp>
        <p:nvGrpSpPr>
          <p:cNvPr id="80" name="Group 122"/>
          <p:cNvGrpSpPr>
            <a:grpSpLocks/>
          </p:cNvGrpSpPr>
          <p:nvPr/>
        </p:nvGrpSpPr>
        <p:grpSpPr bwMode="auto">
          <a:xfrm>
            <a:off x="7529514" y="2789951"/>
            <a:ext cx="122237" cy="1033463"/>
            <a:chOff x="3651" y="1878"/>
            <a:chExt cx="78" cy="963"/>
          </a:xfrm>
        </p:grpSpPr>
        <p:sp>
          <p:nvSpPr>
            <p:cNvPr id="81" name="Line 123"/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" name="Line 124"/>
            <p:cNvSpPr>
              <a:spLocks noChangeShapeType="1"/>
            </p:cNvSpPr>
            <p:nvPr/>
          </p:nvSpPr>
          <p:spPr bwMode="auto">
            <a:xfrm flipH="1">
              <a:off x="3651" y="1878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3" name="Line 125"/>
            <p:cNvSpPr>
              <a:spLocks noChangeShapeType="1"/>
            </p:cNvSpPr>
            <p:nvPr/>
          </p:nvSpPr>
          <p:spPr bwMode="auto">
            <a:xfrm flipH="1">
              <a:off x="3651" y="2841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4" name="Group 126"/>
          <p:cNvGrpSpPr>
            <a:grpSpLocks/>
          </p:cNvGrpSpPr>
          <p:nvPr/>
        </p:nvGrpSpPr>
        <p:grpSpPr bwMode="auto">
          <a:xfrm>
            <a:off x="7658101" y="3778964"/>
            <a:ext cx="1471613" cy="504825"/>
            <a:chOff x="855" y="1710"/>
            <a:chExt cx="927" cy="318"/>
          </a:xfrm>
        </p:grpSpPr>
        <p:sp>
          <p:nvSpPr>
            <p:cNvPr id="85" name="Line 127"/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6" name="Text Box 128"/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0099"/>
                  </a:solidFill>
                  <a:latin typeface="Arial" charset="0"/>
                </a:rPr>
                <a:t>pkt1</a:t>
              </a:r>
            </a:p>
          </p:txBody>
        </p:sp>
      </p:grpSp>
      <p:grpSp>
        <p:nvGrpSpPr>
          <p:cNvPr id="87" name="Group 129"/>
          <p:cNvGrpSpPr>
            <a:grpSpLocks/>
          </p:cNvGrpSpPr>
          <p:nvPr/>
        </p:nvGrpSpPr>
        <p:grpSpPr bwMode="auto">
          <a:xfrm>
            <a:off x="6226175" y="3402725"/>
            <a:ext cx="1377950" cy="731838"/>
            <a:chOff x="2802" y="2348"/>
            <a:chExt cx="868" cy="461"/>
          </a:xfrm>
        </p:grpSpPr>
        <p:pic>
          <p:nvPicPr>
            <p:cNvPr id="88" name="Picture 130" descr="alarm_clock_ringi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6" y="2348"/>
              <a:ext cx="275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9" name="Text Box 131"/>
            <p:cNvSpPr txBox="1">
              <a:spLocks noChangeArrowheads="1"/>
            </p:cNvSpPr>
            <p:nvPr/>
          </p:nvSpPr>
          <p:spPr bwMode="auto">
            <a:xfrm>
              <a:off x="2802" y="2491"/>
              <a:ext cx="868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75000"/>
                </a:lnSpc>
                <a:defRPr/>
              </a:pPr>
              <a:r>
                <a:rPr lang="en-US" sz="1800" i="1">
                  <a:solidFill>
                    <a:srgbClr val="FF0000"/>
                  </a:solidFill>
                </a:rPr>
                <a:t>timeout</a:t>
              </a:r>
            </a:p>
            <a:p>
              <a:pPr algn="r">
                <a:lnSpc>
                  <a:spcPct val="75000"/>
                </a:lnSpc>
                <a:defRPr/>
              </a:pPr>
              <a:r>
                <a:rPr lang="en-US" sz="1800"/>
                <a:t>resend pkt1</a:t>
              </a:r>
            </a:p>
          </p:txBody>
        </p:sp>
      </p:grpSp>
      <p:grpSp>
        <p:nvGrpSpPr>
          <p:cNvPr id="90" name="Group 133"/>
          <p:cNvGrpSpPr>
            <a:grpSpLocks/>
          </p:cNvGrpSpPr>
          <p:nvPr/>
        </p:nvGrpSpPr>
        <p:grpSpPr bwMode="auto">
          <a:xfrm>
            <a:off x="8047038" y="3042364"/>
            <a:ext cx="1071562" cy="752475"/>
            <a:chOff x="4081" y="1705"/>
            <a:chExt cx="703" cy="453"/>
          </a:xfrm>
        </p:grpSpPr>
        <p:sp>
          <p:nvSpPr>
            <p:cNvPr id="91" name="Line 118"/>
            <p:cNvSpPr>
              <a:spLocks noChangeShapeType="1"/>
            </p:cNvSpPr>
            <p:nvPr/>
          </p:nvSpPr>
          <p:spPr bwMode="auto">
            <a:xfrm flipH="1">
              <a:off x="4343" y="1705"/>
              <a:ext cx="441" cy="329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" name="Text Box 119"/>
            <p:cNvSpPr txBox="1">
              <a:spLocks noChangeArrowheads="1"/>
            </p:cNvSpPr>
            <p:nvPr/>
          </p:nvSpPr>
          <p:spPr bwMode="auto">
            <a:xfrm>
              <a:off x="4081" y="1794"/>
              <a:ext cx="435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8000"/>
                  </a:solidFill>
                  <a:latin typeface="Arial" charset="0"/>
                </a:rPr>
                <a:t>ack1</a:t>
              </a:r>
            </a:p>
          </p:txBody>
        </p:sp>
        <p:sp>
          <p:nvSpPr>
            <p:cNvPr id="93" name="Line 132"/>
            <p:cNvSpPr>
              <a:spLocks noChangeShapeType="1"/>
            </p:cNvSpPr>
            <p:nvPr/>
          </p:nvSpPr>
          <p:spPr bwMode="auto">
            <a:xfrm flipH="1">
              <a:off x="4186" y="2047"/>
              <a:ext cx="146" cy="111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94" name="Line 136"/>
          <p:cNvSpPr>
            <a:spLocks noChangeShapeType="1"/>
          </p:cNvSpPr>
          <p:nvPr/>
        </p:nvSpPr>
        <p:spPr bwMode="auto">
          <a:xfrm flipH="1">
            <a:off x="7548564" y="3586876"/>
            <a:ext cx="909637" cy="73977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95" name="Group 153"/>
          <p:cNvGrpSpPr>
            <a:grpSpLocks/>
          </p:cNvGrpSpPr>
          <p:nvPr/>
        </p:nvGrpSpPr>
        <p:grpSpPr bwMode="auto">
          <a:xfrm>
            <a:off x="6416676" y="4074238"/>
            <a:ext cx="4227513" cy="1752600"/>
            <a:chOff x="3082" y="2355"/>
            <a:chExt cx="2663" cy="1104"/>
          </a:xfrm>
        </p:grpSpPr>
        <p:sp>
          <p:nvSpPr>
            <p:cNvPr id="96" name="Text Box 93"/>
            <p:cNvSpPr txBox="1">
              <a:spLocks noChangeArrowheads="1"/>
            </p:cNvSpPr>
            <p:nvPr/>
          </p:nvSpPr>
          <p:spPr bwMode="auto">
            <a:xfrm>
              <a:off x="4790" y="2491"/>
              <a:ext cx="7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/>
                <a:t>send ack1</a:t>
              </a:r>
            </a:p>
          </p:txBody>
        </p:sp>
        <p:sp>
          <p:nvSpPr>
            <p:cNvPr id="97" name="Text Box 96"/>
            <p:cNvSpPr txBox="1">
              <a:spLocks noChangeArrowheads="1"/>
            </p:cNvSpPr>
            <p:nvPr/>
          </p:nvSpPr>
          <p:spPr bwMode="auto">
            <a:xfrm>
              <a:off x="3082" y="2842"/>
              <a:ext cx="7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/>
                <a:t>send pkt0</a:t>
              </a:r>
            </a:p>
          </p:txBody>
        </p:sp>
        <p:sp>
          <p:nvSpPr>
            <p:cNvPr id="98" name="Text Box 98"/>
            <p:cNvSpPr txBox="1">
              <a:spLocks noChangeArrowheads="1"/>
            </p:cNvSpPr>
            <p:nvPr/>
          </p:nvSpPr>
          <p:spPr bwMode="auto">
            <a:xfrm>
              <a:off x="3155" y="2703"/>
              <a:ext cx="6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/>
                <a:t>rcv ack1</a:t>
              </a:r>
            </a:p>
          </p:txBody>
        </p:sp>
        <p:grpSp>
          <p:nvGrpSpPr>
            <p:cNvPr id="99" name="Group 148"/>
            <p:cNvGrpSpPr>
              <a:grpSpLocks/>
            </p:cNvGrpSpPr>
            <p:nvPr/>
          </p:nvGrpSpPr>
          <p:grpSpPr bwMode="auto">
            <a:xfrm>
              <a:off x="3843" y="2895"/>
              <a:ext cx="927" cy="247"/>
              <a:chOff x="3849" y="2883"/>
              <a:chExt cx="927" cy="247"/>
            </a:xfrm>
          </p:grpSpPr>
          <p:sp>
            <p:nvSpPr>
              <p:cNvPr id="122" name="Line 105"/>
              <p:cNvSpPr>
                <a:spLocks noChangeShapeType="1"/>
              </p:cNvSpPr>
              <p:nvPr/>
            </p:nvSpPr>
            <p:spPr bwMode="auto">
              <a:xfrm>
                <a:off x="3849" y="2905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23" name="Text Box 106"/>
              <p:cNvSpPr txBox="1">
                <a:spLocks noChangeArrowheads="1"/>
              </p:cNvSpPr>
              <p:nvPr/>
            </p:nvSpPr>
            <p:spPr bwMode="auto">
              <a:xfrm>
                <a:off x="4334" y="2883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>
                    <a:solidFill>
                      <a:srgbClr val="000099"/>
                    </a:solidFill>
                    <a:latin typeface="Arial" charset="0"/>
                  </a:rPr>
                  <a:t>pkt0</a:t>
                </a:r>
              </a:p>
            </p:txBody>
          </p:sp>
        </p:grpSp>
        <p:grpSp>
          <p:nvGrpSpPr>
            <p:cNvPr id="100" name="Group 150"/>
            <p:cNvGrpSpPr>
              <a:grpSpLocks/>
            </p:cNvGrpSpPr>
            <p:nvPr/>
          </p:nvGrpSpPr>
          <p:grpSpPr bwMode="auto">
            <a:xfrm>
              <a:off x="3873" y="2603"/>
              <a:ext cx="927" cy="261"/>
              <a:chOff x="2229" y="3431"/>
              <a:chExt cx="927" cy="261"/>
            </a:xfrm>
          </p:grpSpPr>
          <p:sp>
            <p:nvSpPr>
              <p:cNvPr id="120" name="Line 108"/>
              <p:cNvSpPr>
                <a:spLocks noChangeShapeType="1"/>
              </p:cNvSpPr>
              <p:nvPr/>
            </p:nvSpPr>
            <p:spPr bwMode="auto">
              <a:xfrm flipH="1">
                <a:off x="2229" y="3467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21" name="Text Box 109"/>
              <p:cNvSpPr txBox="1">
                <a:spLocks noChangeArrowheads="1"/>
              </p:cNvSpPr>
              <p:nvPr/>
            </p:nvSpPr>
            <p:spPr bwMode="auto">
              <a:xfrm>
                <a:off x="2283" y="3431"/>
                <a:ext cx="38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>
                    <a:solidFill>
                      <a:srgbClr val="008000"/>
                    </a:solidFill>
                    <a:latin typeface="Arial" charset="0"/>
                  </a:rPr>
                  <a:t>ack1</a:t>
                </a:r>
              </a:p>
            </p:txBody>
          </p:sp>
        </p:grpSp>
        <p:grpSp>
          <p:nvGrpSpPr>
            <p:cNvPr id="101" name="Group 113"/>
            <p:cNvGrpSpPr>
              <a:grpSpLocks/>
            </p:cNvGrpSpPr>
            <p:nvPr/>
          </p:nvGrpSpPr>
          <p:grpSpPr bwMode="auto">
            <a:xfrm>
              <a:off x="3840" y="3110"/>
              <a:ext cx="927" cy="291"/>
              <a:chOff x="837" y="2540"/>
              <a:chExt cx="927" cy="291"/>
            </a:xfrm>
          </p:grpSpPr>
          <p:sp>
            <p:nvSpPr>
              <p:cNvPr id="118" name="Line 114"/>
              <p:cNvSpPr>
                <a:spLocks noChangeShapeType="1"/>
              </p:cNvSpPr>
              <p:nvPr/>
            </p:nvSpPr>
            <p:spPr bwMode="auto">
              <a:xfrm flipH="1">
                <a:off x="837" y="2606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9" name="Text Box 115"/>
              <p:cNvSpPr txBox="1">
                <a:spLocks noChangeArrowheads="1"/>
              </p:cNvSpPr>
              <p:nvPr/>
            </p:nvSpPr>
            <p:spPr bwMode="auto">
              <a:xfrm>
                <a:off x="1086" y="2540"/>
                <a:ext cx="38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>
                    <a:solidFill>
                      <a:srgbClr val="008000"/>
                    </a:solidFill>
                    <a:latin typeface="Arial" charset="0"/>
                  </a:rPr>
                  <a:t>ack0</a:t>
                </a:r>
              </a:p>
            </p:txBody>
          </p:sp>
        </p:grpSp>
        <p:grpSp>
          <p:nvGrpSpPr>
            <p:cNvPr id="102" name="Group 137"/>
            <p:cNvGrpSpPr>
              <a:grpSpLocks/>
            </p:cNvGrpSpPr>
            <p:nvPr/>
          </p:nvGrpSpPr>
          <p:grpSpPr bwMode="auto">
            <a:xfrm>
              <a:off x="3121" y="2355"/>
              <a:ext cx="740" cy="375"/>
              <a:chOff x="2839" y="3285"/>
              <a:chExt cx="740" cy="375"/>
            </a:xfrm>
          </p:grpSpPr>
          <p:sp>
            <p:nvSpPr>
              <p:cNvPr id="116" name="Text Box 134"/>
              <p:cNvSpPr txBox="1">
                <a:spLocks noChangeArrowheads="1"/>
              </p:cNvSpPr>
              <p:nvPr/>
            </p:nvSpPr>
            <p:spPr bwMode="auto">
              <a:xfrm>
                <a:off x="2839" y="3429"/>
                <a:ext cx="7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800"/>
                  <a:t>send pkt0</a:t>
                </a:r>
              </a:p>
            </p:txBody>
          </p:sp>
          <p:sp>
            <p:nvSpPr>
              <p:cNvPr id="117" name="Text Box 135"/>
              <p:cNvSpPr txBox="1">
                <a:spLocks noChangeArrowheads="1"/>
              </p:cNvSpPr>
              <p:nvPr/>
            </p:nvSpPr>
            <p:spPr bwMode="auto">
              <a:xfrm>
                <a:off x="2916" y="3285"/>
                <a:ext cx="64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800"/>
                  <a:t>rcv ack1</a:t>
                </a:r>
              </a:p>
            </p:txBody>
          </p:sp>
        </p:grpSp>
        <p:grpSp>
          <p:nvGrpSpPr>
            <p:cNvPr id="103" name="Group 138"/>
            <p:cNvGrpSpPr>
              <a:grpSpLocks/>
            </p:cNvGrpSpPr>
            <p:nvPr/>
          </p:nvGrpSpPr>
          <p:grpSpPr bwMode="auto">
            <a:xfrm>
              <a:off x="3817" y="2418"/>
              <a:ext cx="975" cy="359"/>
              <a:chOff x="850" y="1159"/>
              <a:chExt cx="927" cy="323"/>
            </a:xfrm>
          </p:grpSpPr>
          <p:sp>
            <p:nvSpPr>
              <p:cNvPr id="114" name="Line 139"/>
              <p:cNvSpPr>
                <a:spLocks noChangeShapeType="1"/>
              </p:cNvSpPr>
              <p:nvPr/>
            </p:nvSpPr>
            <p:spPr bwMode="auto">
              <a:xfrm>
                <a:off x="850" y="1257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5" name="Text Box 140"/>
              <p:cNvSpPr txBox="1">
                <a:spLocks noChangeArrowheads="1"/>
              </p:cNvSpPr>
              <p:nvPr/>
            </p:nvSpPr>
            <p:spPr bwMode="auto">
              <a:xfrm>
                <a:off x="1109" y="1159"/>
                <a:ext cx="340" cy="1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>
                    <a:solidFill>
                      <a:srgbClr val="000099"/>
                    </a:solidFill>
                    <a:latin typeface="Arial" charset="0"/>
                  </a:rPr>
                  <a:t>pkt0</a:t>
                </a:r>
              </a:p>
            </p:txBody>
          </p:sp>
        </p:grpSp>
        <p:grpSp>
          <p:nvGrpSpPr>
            <p:cNvPr id="104" name="Group 142"/>
            <p:cNvGrpSpPr>
              <a:grpSpLocks/>
            </p:cNvGrpSpPr>
            <p:nvPr/>
          </p:nvGrpSpPr>
          <p:grpSpPr bwMode="auto">
            <a:xfrm>
              <a:off x="4782" y="2661"/>
              <a:ext cx="754" cy="354"/>
              <a:chOff x="4776" y="2967"/>
              <a:chExt cx="754" cy="354"/>
            </a:xfrm>
          </p:grpSpPr>
          <p:sp>
            <p:nvSpPr>
              <p:cNvPr id="112" name="Text Box 143"/>
              <p:cNvSpPr txBox="1">
                <a:spLocks noChangeArrowheads="1"/>
              </p:cNvSpPr>
              <p:nvPr/>
            </p:nvSpPr>
            <p:spPr bwMode="auto">
              <a:xfrm>
                <a:off x="4780" y="2967"/>
                <a:ext cx="63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800"/>
                  <a:t>rcv pkt0</a:t>
                </a:r>
              </a:p>
            </p:txBody>
          </p:sp>
          <p:sp>
            <p:nvSpPr>
              <p:cNvPr id="113" name="Text Box 144"/>
              <p:cNvSpPr txBox="1">
                <a:spLocks noChangeArrowheads="1"/>
              </p:cNvSpPr>
              <p:nvPr/>
            </p:nvSpPr>
            <p:spPr bwMode="auto">
              <a:xfrm>
                <a:off x="4776" y="3090"/>
                <a:ext cx="75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800"/>
                  <a:t>send ack0</a:t>
                </a:r>
              </a:p>
            </p:txBody>
          </p:sp>
        </p:grpSp>
        <p:grpSp>
          <p:nvGrpSpPr>
            <p:cNvPr id="105" name="Group 149"/>
            <p:cNvGrpSpPr>
              <a:grpSpLocks/>
            </p:cNvGrpSpPr>
            <p:nvPr/>
          </p:nvGrpSpPr>
          <p:grpSpPr bwMode="auto">
            <a:xfrm>
              <a:off x="3840" y="2756"/>
              <a:ext cx="927" cy="309"/>
              <a:chOff x="3792" y="2738"/>
              <a:chExt cx="927" cy="309"/>
            </a:xfrm>
          </p:grpSpPr>
          <p:sp>
            <p:nvSpPr>
              <p:cNvPr id="110" name="Line 146"/>
              <p:cNvSpPr>
                <a:spLocks noChangeShapeType="1"/>
              </p:cNvSpPr>
              <p:nvPr/>
            </p:nvSpPr>
            <p:spPr bwMode="auto">
              <a:xfrm flipH="1">
                <a:off x="3792" y="2822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1" name="Text Box 147"/>
              <p:cNvSpPr txBox="1">
                <a:spLocks noChangeArrowheads="1"/>
              </p:cNvSpPr>
              <p:nvPr/>
            </p:nvSpPr>
            <p:spPr bwMode="auto">
              <a:xfrm>
                <a:off x="4089" y="2738"/>
                <a:ext cx="38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>
                    <a:solidFill>
                      <a:srgbClr val="008000"/>
                    </a:solidFill>
                    <a:latin typeface="Arial" charset="0"/>
                  </a:rPr>
                  <a:t>ack0</a:t>
                </a:r>
              </a:p>
            </p:txBody>
          </p:sp>
        </p:grpSp>
        <p:grpSp>
          <p:nvGrpSpPr>
            <p:cNvPr id="106" name="Group 152"/>
            <p:cNvGrpSpPr>
              <a:grpSpLocks/>
            </p:cNvGrpSpPr>
            <p:nvPr/>
          </p:nvGrpSpPr>
          <p:grpSpPr bwMode="auto">
            <a:xfrm>
              <a:off x="4757" y="2967"/>
              <a:ext cx="988" cy="492"/>
              <a:chOff x="4757" y="2967"/>
              <a:chExt cx="988" cy="492"/>
            </a:xfrm>
          </p:grpSpPr>
          <p:sp>
            <p:nvSpPr>
              <p:cNvPr id="107" name="Text Box 91"/>
              <p:cNvSpPr txBox="1">
                <a:spLocks noChangeArrowheads="1"/>
              </p:cNvSpPr>
              <p:nvPr/>
            </p:nvSpPr>
            <p:spPr bwMode="auto">
              <a:xfrm>
                <a:off x="4780" y="2967"/>
                <a:ext cx="63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800"/>
                  <a:t>rcv pkt0</a:t>
                </a:r>
              </a:p>
            </p:txBody>
          </p:sp>
          <p:sp>
            <p:nvSpPr>
              <p:cNvPr id="108" name="Text Box 94"/>
              <p:cNvSpPr txBox="1">
                <a:spLocks noChangeArrowheads="1"/>
              </p:cNvSpPr>
              <p:nvPr/>
            </p:nvSpPr>
            <p:spPr bwMode="auto">
              <a:xfrm>
                <a:off x="4782" y="3228"/>
                <a:ext cx="75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800"/>
                  <a:t>send ack0</a:t>
                </a:r>
              </a:p>
            </p:txBody>
          </p:sp>
          <p:sp>
            <p:nvSpPr>
              <p:cNvPr id="109" name="Text Box 151"/>
              <p:cNvSpPr txBox="1">
                <a:spLocks noChangeArrowheads="1"/>
              </p:cNvSpPr>
              <p:nvPr/>
            </p:nvSpPr>
            <p:spPr bwMode="auto">
              <a:xfrm>
                <a:off x="4757" y="3128"/>
                <a:ext cx="98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/>
                  <a:t>(detect duplicate)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15556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500"/>
                            </p:stCondLst>
                            <p:childTnLst>
                              <p:par>
                                <p:cTn id="7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0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500"/>
                            </p:stCondLst>
                            <p:childTnLst>
                              <p:par>
                                <p:cTn id="8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000"/>
                            </p:stCondLst>
                            <p:childTnLst>
                              <p:par>
                                <p:cTn id="9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4500"/>
                            </p:stCondLst>
                            <p:childTnLst>
                              <p:par>
                                <p:cTn id="9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3000"/>
                            </p:stCondLst>
                            <p:childTnLst>
                              <p:par>
                                <p:cTn id="1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3500"/>
                            </p:stCondLst>
                            <p:childTnLst>
                              <p:par>
                                <p:cTn id="1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4000"/>
                            </p:stCondLst>
                            <p:childTnLst>
                              <p:par>
                                <p:cTn id="1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4500"/>
                            </p:stCondLst>
                            <p:childTnLst>
                              <p:par>
                                <p:cTn id="1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500"/>
                            </p:stCondLst>
                            <p:childTnLst>
                              <p:par>
                                <p:cTn id="1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8" grpId="0"/>
      <p:bldP spid="19" grpId="0"/>
      <p:bldP spid="20" grpId="0"/>
      <p:bldP spid="22" grpId="0"/>
      <p:bldP spid="23" grpId="0"/>
      <p:bldP spid="24" grpId="0"/>
      <p:bldP spid="25" grpId="0"/>
      <p:bldP spid="60" grpId="0"/>
      <p:bldP spid="61" grpId="0"/>
      <p:bldP spid="68" grpId="0"/>
      <p:bldP spid="69" grpId="0"/>
      <p:bldP spid="70" grpId="0"/>
      <p:bldP spid="9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Recap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953759" y="6525462"/>
            <a:ext cx="3302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200" spc="-5" dirty="0">
                <a:latin typeface="Arial"/>
                <a:cs typeface="Arial"/>
              </a:rPr>
              <a:t>3</a:t>
            </a:r>
            <a:r>
              <a:rPr sz="1200" dirty="0">
                <a:latin typeface="Arial"/>
                <a:cs typeface="Arial"/>
              </a:rPr>
              <a:t>-</a:t>
            </a:r>
            <a:r>
              <a:rPr sz="1200" spc="-5" dirty="0">
                <a:latin typeface="Arial"/>
                <a:cs typeface="Arial"/>
              </a:rPr>
              <a:t>40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303197" y="1805691"/>
          <a:ext cx="7893114" cy="3749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51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6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12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230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Rdt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Version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8"/>
                    </a:solidFill>
                  </a:tcPr>
                </a:tc>
                <a:tc>
                  <a:txBody>
                    <a:bodyPr/>
                    <a:lstStyle/>
                    <a:p>
                      <a:pPr marL="892810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Scenario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8"/>
                    </a:solidFill>
                  </a:tcPr>
                </a:tc>
                <a:tc>
                  <a:txBody>
                    <a:bodyPr/>
                    <a:lstStyle/>
                    <a:p>
                      <a:pPr marL="481965">
                        <a:lnSpc>
                          <a:spcPct val="100000"/>
                        </a:lnSpc>
                        <a:tabLst>
                          <a:tab pos="1905000" algn="l"/>
                        </a:tabLst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Features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Add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ed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Comic Sans MS"/>
                          <a:cs typeface="Comic Sans MS"/>
                        </a:rPr>
                        <a:t>1.0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omic Sans MS"/>
                          <a:cs typeface="Comic Sans MS"/>
                        </a:rPr>
                        <a:t>No</a:t>
                      </a:r>
                      <a:r>
                        <a:rPr sz="2400" spc="11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Comic Sans MS"/>
                          <a:cs typeface="Comic Sans MS"/>
                        </a:rPr>
                        <a:t>err</a:t>
                      </a:r>
                      <a:r>
                        <a:rPr sz="2400" spc="-10" dirty="0">
                          <a:latin typeface="Comic Sans MS"/>
                          <a:cs typeface="Comic Sans MS"/>
                        </a:rPr>
                        <a:t>o</a:t>
                      </a:r>
                      <a:r>
                        <a:rPr sz="2400" dirty="0">
                          <a:latin typeface="Comic Sans MS"/>
                          <a:cs typeface="Comic Sans MS"/>
                        </a:rPr>
                        <a:t>r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omic Sans MS"/>
                          <a:cs typeface="Comic Sans MS"/>
                        </a:rPr>
                        <a:t>Nothing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352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Comic Sans MS"/>
                          <a:cs typeface="Comic Sans MS"/>
                        </a:rPr>
                        <a:t>2.0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omic Sans MS"/>
                          <a:cs typeface="Comic Sans MS"/>
                        </a:rPr>
                        <a:t>Data</a:t>
                      </a:r>
                      <a:r>
                        <a:rPr sz="2400" spc="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Comic Sans MS"/>
                          <a:cs typeface="Comic Sans MS"/>
                        </a:rPr>
                        <a:t>Bi</a:t>
                      </a:r>
                      <a:r>
                        <a:rPr sz="2400" dirty="0">
                          <a:latin typeface="Comic Sans MS"/>
                          <a:cs typeface="Comic Sans MS"/>
                        </a:rPr>
                        <a:t>t</a:t>
                      </a:r>
                      <a:r>
                        <a:rPr sz="2400" spc="11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Comic Sans MS"/>
                          <a:cs typeface="Comic Sans MS"/>
                        </a:rPr>
                        <a:t>Err</a:t>
                      </a:r>
                      <a:r>
                        <a:rPr sz="2400" spc="-15" dirty="0">
                          <a:latin typeface="Comic Sans MS"/>
                          <a:cs typeface="Comic Sans MS"/>
                        </a:rPr>
                        <a:t>o</a:t>
                      </a:r>
                      <a:r>
                        <a:rPr sz="2400" dirty="0">
                          <a:latin typeface="Comic Sans MS"/>
                          <a:cs typeface="Comic Sans MS"/>
                        </a:rPr>
                        <a:t>r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Che</a:t>
                      </a:r>
                      <a:r>
                        <a:rPr sz="2400" spc="-10" dirty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c</a:t>
                      </a:r>
                      <a:r>
                        <a:rPr sz="2400" dirty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ksum,</a:t>
                      </a:r>
                      <a:r>
                        <a:rPr sz="2400" spc="114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ACK/NAK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3072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Comic Sans MS"/>
                          <a:cs typeface="Comic Sans MS"/>
                        </a:rPr>
                        <a:t>2.1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16065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omic Sans MS"/>
                          <a:cs typeface="Comic Sans MS"/>
                        </a:rPr>
                        <a:t>Data</a:t>
                      </a:r>
                      <a:r>
                        <a:rPr sz="2400" spc="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Comic Sans MS"/>
                          <a:cs typeface="Comic Sans MS"/>
                        </a:rPr>
                        <a:t>Bi</a:t>
                      </a:r>
                      <a:r>
                        <a:rPr sz="2400" dirty="0">
                          <a:latin typeface="Comic Sans MS"/>
                          <a:cs typeface="Comic Sans MS"/>
                        </a:rPr>
                        <a:t>t</a:t>
                      </a:r>
                      <a:r>
                        <a:rPr sz="2400" spc="11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Comic Sans MS"/>
                          <a:cs typeface="Comic Sans MS"/>
                        </a:rPr>
                        <a:t>Err</a:t>
                      </a:r>
                      <a:r>
                        <a:rPr sz="2400" spc="-15" dirty="0">
                          <a:latin typeface="Comic Sans MS"/>
                          <a:cs typeface="Comic Sans MS"/>
                        </a:rPr>
                        <a:t>o</a:t>
                      </a:r>
                      <a:r>
                        <a:rPr sz="2400" dirty="0">
                          <a:latin typeface="Comic Sans MS"/>
                          <a:cs typeface="Comic Sans MS"/>
                        </a:rPr>
                        <a:t>r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Comic Sans MS"/>
                          <a:cs typeface="Comic Sans MS"/>
                        </a:rPr>
                        <a:t>ACK/NA</a:t>
                      </a:r>
                      <a:r>
                        <a:rPr sz="2400" dirty="0">
                          <a:latin typeface="Comic Sans MS"/>
                          <a:cs typeface="Comic Sans MS"/>
                        </a:rPr>
                        <a:t>K</a:t>
                      </a:r>
                      <a:r>
                        <a:rPr sz="2400" spc="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Comic Sans MS"/>
                          <a:cs typeface="Comic Sans MS"/>
                        </a:rPr>
                        <a:t>Bi</a:t>
                      </a:r>
                      <a:r>
                        <a:rPr sz="2400" dirty="0">
                          <a:latin typeface="Comic Sans MS"/>
                          <a:cs typeface="Comic Sans MS"/>
                        </a:rPr>
                        <a:t>t</a:t>
                      </a:r>
                      <a:r>
                        <a:rPr sz="2400" spc="11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Comic Sans MS"/>
                          <a:cs typeface="Comic Sans MS"/>
                        </a:rPr>
                        <a:t>Err</a:t>
                      </a:r>
                      <a:r>
                        <a:rPr sz="2400" spc="-15" dirty="0">
                          <a:latin typeface="Comic Sans MS"/>
                          <a:cs typeface="Comic Sans MS"/>
                        </a:rPr>
                        <a:t>o</a:t>
                      </a:r>
                      <a:r>
                        <a:rPr sz="2400" dirty="0">
                          <a:latin typeface="Comic Sans MS"/>
                          <a:cs typeface="Comic Sans MS"/>
                        </a:rPr>
                        <a:t>r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17526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omic Sans MS"/>
                          <a:cs typeface="Comic Sans MS"/>
                        </a:rPr>
                        <a:t>Che</a:t>
                      </a:r>
                      <a:r>
                        <a:rPr sz="2400" spc="-10" dirty="0">
                          <a:latin typeface="Comic Sans MS"/>
                          <a:cs typeface="Comic Sans MS"/>
                        </a:rPr>
                        <a:t>c</a:t>
                      </a:r>
                      <a:r>
                        <a:rPr sz="2400" spc="-5" dirty="0">
                          <a:latin typeface="Comic Sans MS"/>
                          <a:cs typeface="Comic Sans MS"/>
                        </a:rPr>
                        <a:t>ksum</a:t>
                      </a:r>
                      <a:r>
                        <a:rPr sz="2400" dirty="0">
                          <a:latin typeface="Comic Sans MS"/>
                          <a:cs typeface="Comic Sans MS"/>
                        </a:rPr>
                        <a:t>,</a:t>
                      </a:r>
                      <a:r>
                        <a:rPr sz="2400" spc="11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Comic Sans MS"/>
                          <a:cs typeface="Comic Sans MS"/>
                        </a:rPr>
                        <a:t>ACK/NAK,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Sequenc</a:t>
                      </a:r>
                      <a:r>
                        <a:rPr sz="2400" dirty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e</a:t>
                      </a:r>
                      <a:r>
                        <a:rPr sz="2400" spc="12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Number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8851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Comic Sans MS"/>
                          <a:cs typeface="Comic Sans MS"/>
                        </a:rPr>
                        <a:t>3.0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16065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omic Sans MS"/>
                          <a:cs typeface="Comic Sans MS"/>
                        </a:rPr>
                        <a:t>Data</a:t>
                      </a:r>
                      <a:r>
                        <a:rPr sz="2400" spc="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Comic Sans MS"/>
                          <a:cs typeface="Comic Sans MS"/>
                        </a:rPr>
                        <a:t>Bi</a:t>
                      </a:r>
                      <a:r>
                        <a:rPr sz="2400" dirty="0">
                          <a:latin typeface="Comic Sans MS"/>
                          <a:cs typeface="Comic Sans MS"/>
                        </a:rPr>
                        <a:t>t</a:t>
                      </a:r>
                      <a:r>
                        <a:rPr sz="2400" spc="11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Comic Sans MS"/>
                          <a:cs typeface="Comic Sans MS"/>
                        </a:rPr>
                        <a:t>Err</a:t>
                      </a:r>
                      <a:r>
                        <a:rPr sz="2400" spc="-15" dirty="0">
                          <a:latin typeface="Comic Sans MS"/>
                          <a:cs typeface="Comic Sans MS"/>
                        </a:rPr>
                        <a:t>o</a:t>
                      </a:r>
                      <a:r>
                        <a:rPr sz="2400" dirty="0">
                          <a:latin typeface="Comic Sans MS"/>
                          <a:cs typeface="Comic Sans MS"/>
                        </a:rPr>
                        <a:t>r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Comic Sans MS"/>
                          <a:cs typeface="Comic Sans MS"/>
                        </a:rPr>
                        <a:t>ACK/NA</a:t>
                      </a:r>
                      <a:r>
                        <a:rPr sz="2400" dirty="0">
                          <a:latin typeface="Comic Sans MS"/>
                          <a:cs typeface="Comic Sans MS"/>
                        </a:rPr>
                        <a:t>K</a:t>
                      </a:r>
                      <a:r>
                        <a:rPr sz="2400" spc="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Comic Sans MS"/>
                          <a:cs typeface="Comic Sans MS"/>
                        </a:rPr>
                        <a:t>Bi</a:t>
                      </a:r>
                      <a:r>
                        <a:rPr sz="2400" dirty="0">
                          <a:latin typeface="Comic Sans MS"/>
                          <a:cs typeface="Comic Sans MS"/>
                        </a:rPr>
                        <a:t>t</a:t>
                      </a:r>
                      <a:r>
                        <a:rPr sz="2400" spc="11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Comic Sans MS"/>
                          <a:cs typeface="Comic Sans MS"/>
                        </a:rPr>
                        <a:t>Err</a:t>
                      </a:r>
                      <a:r>
                        <a:rPr sz="2400" spc="-15" dirty="0">
                          <a:latin typeface="Comic Sans MS"/>
                          <a:cs typeface="Comic Sans MS"/>
                        </a:rPr>
                        <a:t>o</a:t>
                      </a:r>
                      <a:r>
                        <a:rPr sz="2400" dirty="0">
                          <a:latin typeface="Comic Sans MS"/>
                          <a:cs typeface="Comic Sans MS"/>
                        </a:rPr>
                        <a:t>r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Comic Sans MS"/>
                          <a:cs typeface="Comic Sans MS"/>
                        </a:rPr>
                        <a:t>Packet</a:t>
                      </a:r>
                      <a:r>
                        <a:rPr sz="2400" spc="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Comic Sans MS"/>
                          <a:cs typeface="Comic Sans MS"/>
                        </a:rPr>
                        <a:t>L</a:t>
                      </a:r>
                      <a:r>
                        <a:rPr sz="2400" spc="-10" dirty="0">
                          <a:latin typeface="Comic Sans MS"/>
                          <a:cs typeface="Comic Sans MS"/>
                        </a:rPr>
                        <a:t>o</a:t>
                      </a:r>
                      <a:r>
                        <a:rPr sz="2400" dirty="0">
                          <a:latin typeface="Comic Sans MS"/>
                          <a:cs typeface="Comic Sans MS"/>
                        </a:rPr>
                        <a:t>ss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17526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omic Sans MS"/>
                          <a:cs typeface="Comic Sans MS"/>
                        </a:rPr>
                        <a:t>Che</a:t>
                      </a:r>
                      <a:r>
                        <a:rPr sz="2400" spc="-10" dirty="0">
                          <a:latin typeface="Comic Sans MS"/>
                          <a:cs typeface="Comic Sans MS"/>
                        </a:rPr>
                        <a:t>c</a:t>
                      </a:r>
                      <a:r>
                        <a:rPr sz="2400" spc="-5" dirty="0">
                          <a:latin typeface="Comic Sans MS"/>
                          <a:cs typeface="Comic Sans MS"/>
                        </a:rPr>
                        <a:t>ksum</a:t>
                      </a:r>
                      <a:r>
                        <a:rPr sz="2400" dirty="0">
                          <a:latin typeface="Comic Sans MS"/>
                          <a:cs typeface="Comic Sans MS"/>
                        </a:rPr>
                        <a:t>,</a:t>
                      </a:r>
                      <a:r>
                        <a:rPr sz="2400" spc="11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Comic Sans MS"/>
                          <a:cs typeface="Comic Sans MS"/>
                        </a:rPr>
                        <a:t>ACK/NAK,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Comic Sans MS"/>
                          <a:cs typeface="Comic Sans MS"/>
                        </a:rPr>
                        <a:t>Sequenc</a:t>
                      </a:r>
                      <a:r>
                        <a:rPr sz="2400" dirty="0">
                          <a:latin typeface="Comic Sans MS"/>
                          <a:cs typeface="Comic Sans MS"/>
                        </a:rPr>
                        <a:t>e</a:t>
                      </a:r>
                      <a:r>
                        <a:rPr sz="2400" spc="1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Comic Sans MS"/>
                          <a:cs typeface="Comic Sans MS"/>
                        </a:rPr>
                        <a:t>Number,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Timeout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B9CE69C-D789-4DA4-A618-699096CCEE5F}" type="datetime1">
              <a:rPr lang="en-US" smtClean="0"/>
              <a:t>8/1/2022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C85445-B2EB-477F-BE91-EE4EE8348091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0485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 of rdt3.0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2136141" y="1681988"/>
            <a:ext cx="7564755" cy="8156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Clr>
                <a:srgbClr val="000098"/>
              </a:buClr>
              <a:buSzPct val="75000"/>
              <a:buFont typeface="Wingdings"/>
              <a:buChar char=""/>
              <a:tabLst>
                <a:tab pos="355600" algn="l"/>
              </a:tabLst>
            </a:pPr>
            <a:r>
              <a:rPr sz="2400" spc="-5" dirty="0">
                <a:latin typeface="Comic Sans MS"/>
                <a:cs typeface="Comic Sans MS"/>
              </a:rPr>
              <a:t>rdt3.</a:t>
            </a:r>
            <a:r>
              <a:rPr sz="2400" dirty="0">
                <a:latin typeface="Comic Sans MS"/>
                <a:cs typeface="Comic Sans MS"/>
              </a:rPr>
              <a:t>0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works</a:t>
            </a:r>
            <a:r>
              <a:rPr sz="2400" dirty="0">
                <a:latin typeface="Comic Sans MS"/>
                <a:cs typeface="Comic Sans MS"/>
              </a:rPr>
              <a:t>,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bu</a:t>
            </a:r>
            <a:r>
              <a:rPr sz="2400" dirty="0">
                <a:latin typeface="Comic Sans MS"/>
                <a:cs typeface="Comic Sans MS"/>
              </a:rPr>
              <a:t>t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mic Sans MS"/>
                <a:cs typeface="Comic Sans MS"/>
              </a:rPr>
              <a:t>performan</a:t>
            </a:r>
            <a:r>
              <a:rPr sz="2400" spc="-20" dirty="0">
                <a:latin typeface="Comic Sans MS"/>
                <a:cs typeface="Comic Sans MS"/>
              </a:rPr>
              <a:t>c</a:t>
            </a:r>
            <a:r>
              <a:rPr sz="2400" spc="-15" dirty="0">
                <a:latin typeface="Comic Sans MS"/>
                <a:cs typeface="Comic Sans MS"/>
              </a:rPr>
              <a:t>e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mic Sans MS"/>
                <a:cs typeface="Comic Sans MS"/>
              </a:rPr>
              <a:t>stinks</a:t>
            </a:r>
            <a:endParaRPr sz="2400">
              <a:latin typeface="Comic Sans MS"/>
              <a:cs typeface="Comic Sans MS"/>
            </a:endParaRPr>
          </a:p>
          <a:p>
            <a:pPr marL="355600" indent="-342900">
              <a:spcBef>
                <a:spcPts val="575"/>
              </a:spcBef>
              <a:buClr>
                <a:srgbClr val="000098"/>
              </a:buClr>
              <a:buSzPct val="75000"/>
              <a:buFont typeface="Wingdings"/>
              <a:buChar char=""/>
              <a:tabLst>
                <a:tab pos="355600" algn="l"/>
              </a:tabLst>
            </a:pPr>
            <a:r>
              <a:rPr sz="2400" dirty="0">
                <a:latin typeface="Comic Sans MS"/>
                <a:cs typeface="Comic Sans MS"/>
              </a:rPr>
              <a:t>ex: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mic Sans MS"/>
                <a:cs typeface="Comic Sans MS"/>
              </a:rPr>
              <a:t>1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mic Sans MS"/>
                <a:cs typeface="Comic Sans MS"/>
              </a:rPr>
              <a:t>Gbps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mic Sans MS"/>
                <a:cs typeface="Comic Sans MS"/>
              </a:rPr>
              <a:t>link,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1</a:t>
            </a:r>
            <a:r>
              <a:rPr sz="2400" dirty="0">
                <a:latin typeface="Comic Sans MS"/>
                <a:cs typeface="Comic Sans MS"/>
              </a:rPr>
              <a:t>5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omic Sans MS"/>
                <a:cs typeface="Comic Sans MS"/>
              </a:rPr>
              <a:t>ms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mic Sans MS"/>
                <a:cs typeface="Comic Sans MS"/>
              </a:rPr>
              <a:t>prop.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omic Sans MS"/>
                <a:cs typeface="Comic Sans MS"/>
              </a:rPr>
              <a:t>delay</a:t>
            </a:r>
            <a:r>
              <a:rPr sz="2400" spc="-10" dirty="0">
                <a:latin typeface="Comic Sans MS"/>
                <a:cs typeface="Comic Sans MS"/>
              </a:rPr>
              <a:t>,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800</a:t>
            </a:r>
            <a:r>
              <a:rPr sz="2400" dirty="0">
                <a:latin typeface="Comic Sans MS"/>
                <a:cs typeface="Comic Sans MS"/>
              </a:rPr>
              <a:t>0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bi</a:t>
            </a:r>
            <a:r>
              <a:rPr sz="2400" dirty="0">
                <a:latin typeface="Comic Sans MS"/>
                <a:cs typeface="Comic Sans MS"/>
              </a:rPr>
              <a:t>t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mic Sans MS"/>
                <a:cs typeface="Comic Sans MS"/>
              </a:rPr>
              <a:t>pa</a:t>
            </a:r>
            <a:r>
              <a:rPr sz="2400" spc="-25" dirty="0">
                <a:latin typeface="Comic Sans MS"/>
                <a:cs typeface="Comic Sans MS"/>
              </a:rPr>
              <a:t>c</a:t>
            </a:r>
            <a:r>
              <a:rPr sz="2400" spc="-15" dirty="0">
                <a:latin typeface="Comic Sans MS"/>
                <a:cs typeface="Comic Sans MS"/>
              </a:rPr>
              <a:t>ket: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17141" y="3726144"/>
            <a:ext cx="70834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buClr>
                <a:srgbClr val="000098"/>
              </a:buClr>
              <a:buFont typeface="Wingdings"/>
              <a:buChar char=""/>
              <a:tabLst>
                <a:tab pos="298450" algn="l"/>
              </a:tabLst>
            </a:pPr>
            <a:r>
              <a:rPr sz="2000" spc="-15" dirty="0">
                <a:latin typeface="Comic Sans MS"/>
                <a:cs typeface="Comic Sans MS"/>
              </a:rPr>
              <a:t>U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1950" spc="15" baseline="-21367" dirty="0">
                <a:latin typeface="Comic Sans MS"/>
                <a:cs typeface="Comic Sans MS"/>
              </a:rPr>
              <a:t>sender</a:t>
            </a:r>
            <a:r>
              <a:rPr sz="2000" spc="-10" dirty="0">
                <a:latin typeface="Comic Sans MS"/>
                <a:cs typeface="Comic Sans MS"/>
              </a:rPr>
              <a:t>: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omic Sans MS"/>
                <a:cs typeface="Comic Sans MS"/>
              </a:rPr>
              <a:t>utiliz</a:t>
            </a:r>
            <a:r>
              <a:rPr sz="2000" spc="-25" dirty="0">
                <a:solidFill>
                  <a:srgbClr val="FF0000"/>
                </a:solidFill>
                <a:latin typeface="Comic Sans MS"/>
                <a:cs typeface="Comic Sans MS"/>
              </a:rPr>
              <a:t>a</a:t>
            </a:r>
            <a:r>
              <a:rPr sz="2000" spc="-15" dirty="0">
                <a:solidFill>
                  <a:srgbClr val="FF0000"/>
                </a:solidFill>
                <a:latin typeface="Comic Sans MS"/>
                <a:cs typeface="Comic Sans MS"/>
              </a:rPr>
              <a:t>tion</a:t>
            </a:r>
            <a:r>
              <a:rPr sz="2000" spc="11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–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fraction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of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omic Sans MS"/>
                <a:cs typeface="Comic Sans MS"/>
              </a:rPr>
              <a:t>tim</a:t>
            </a:r>
            <a:r>
              <a:rPr sz="2000" spc="-15" dirty="0">
                <a:latin typeface="Comic Sans MS"/>
                <a:cs typeface="Comic Sans MS"/>
              </a:rPr>
              <a:t>e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sender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omic Sans MS"/>
                <a:cs typeface="Comic Sans MS"/>
              </a:rPr>
              <a:t>bus</a:t>
            </a:r>
            <a:r>
              <a:rPr sz="2000" spc="-15" dirty="0">
                <a:latin typeface="Comic Sans MS"/>
                <a:cs typeface="Comic Sans MS"/>
              </a:rPr>
              <a:t>y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sending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70162" y="4453676"/>
            <a:ext cx="222250" cy="3154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050" spc="30" dirty="0">
                <a:latin typeface="Comic Sans MS"/>
                <a:cs typeface="Comic Sans MS"/>
              </a:rPr>
              <a:t>U</a:t>
            </a:r>
            <a:endParaRPr sz="205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93250" y="4490113"/>
            <a:ext cx="880744" cy="3154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700" spc="15" dirty="0">
                <a:latin typeface="Comic Sans MS"/>
                <a:cs typeface="Comic Sans MS"/>
              </a:rPr>
              <a:t>s</a:t>
            </a:r>
            <a:r>
              <a:rPr sz="1700" spc="-45" dirty="0">
                <a:latin typeface="Comic Sans MS"/>
                <a:cs typeface="Comic Sans MS"/>
              </a:rPr>
              <a:t>e</a:t>
            </a:r>
            <a:r>
              <a:rPr sz="1700" spc="10" dirty="0">
                <a:latin typeface="Comic Sans MS"/>
                <a:cs typeface="Comic Sans MS"/>
              </a:rPr>
              <a:t>n</a:t>
            </a:r>
            <a:r>
              <a:rPr sz="1700" spc="-15" dirty="0">
                <a:latin typeface="Comic Sans MS"/>
                <a:cs typeface="Comic Sans MS"/>
              </a:rPr>
              <a:t>d</a:t>
            </a:r>
            <a:r>
              <a:rPr sz="1700" spc="15" dirty="0">
                <a:latin typeface="Comic Sans MS"/>
                <a:cs typeface="Comic Sans MS"/>
              </a:rPr>
              <a:t>e</a:t>
            </a:r>
            <a:r>
              <a:rPr sz="1700" spc="125" dirty="0">
                <a:latin typeface="Comic Sans MS"/>
                <a:cs typeface="Comic Sans MS"/>
              </a:rPr>
              <a:t>r</a:t>
            </a:r>
            <a:r>
              <a:rPr sz="3075" spc="30" baseline="27100" dirty="0">
                <a:latin typeface="Times New Roman"/>
                <a:cs typeface="Times New Roman"/>
              </a:rPr>
              <a:t>=</a:t>
            </a:r>
            <a:endParaRPr sz="3075" baseline="27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00714" y="4302864"/>
            <a:ext cx="489584" cy="3154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050" spc="25" dirty="0">
                <a:latin typeface="Times New Roman"/>
                <a:cs typeface="Times New Roman"/>
              </a:rPr>
              <a:t>.</a:t>
            </a:r>
            <a:r>
              <a:rPr sz="1700" spc="-5" dirty="0">
                <a:latin typeface="Comic Sans MS"/>
                <a:cs typeface="Comic Sans MS"/>
              </a:rPr>
              <a:t>008</a:t>
            </a:r>
            <a:endParaRPr sz="17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91838" y="4710521"/>
            <a:ext cx="743585" cy="26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700" spc="-5" dirty="0">
                <a:latin typeface="Comic Sans MS"/>
                <a:cs typeface="Comic Sans MS"/>
              </a:rPr>
              <a:t>30</a:t>
            </a:r>
            <a:r>
              <a:rPr sz="1700" spc="15" dirty="0">
                <a:latin typeface="Comic Sans MS"/>
                <a:cs typeface="Comic Sans MS"/>
              </a:rPr>
              <a:t>.</a:t>
            </a:r>
            <a:r>
              <a:rPr sz="1700" spc="-5" dirty="0">
                <a:latin typeface="Comic Sans MS"/>
                <a:cs typeface="Comic Sans MS"/>
              </a:rPr>
              <a:t>00</a:t>
            </a:r>
            <a:r>
              <a:rPr sz="1700" spc="20" dirty="0">
                <a:latin typeface="Comic Sans MS"/>
                <a:cs typeface="Comic Sans MS"/>
              </a:rPr>
              <a:t>8</a:t>
            </a:r>
            <a:endParaRPr sz="1700">
              <a:latin typeface="Comic Sans MS"/>
              <a:cs typeface="Comic Sans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873272" y="4609919"/>
            <a:ext cx="492759" cy="0"/>
          </a:xfrm>
          <a:custGeom>
            <a:avLst/>
            <a:gdLst/>
            <a:ahLst/>
            <a:cxnLst/>
            <a:rect l="l" t="t" r="r" b="b"/>
            <a:pathLst>
              <a:path w="492760">
                <a:moveTo>
                  <a:pt x="0" y="0"/>
                </a:moveTo>
                <a:lnTo>
                  <a:pt x="492587" y="0"/>
                </a:lnTo>
              </a:path>
            </a:pathLst>
          </a:custGeom>
          <a:ln w="221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857229" y="4490113"/>
            <a:ext cx="175895" cy="3154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050" spc="20" dirty="0">
                <a:latin typeface="Times New Roman"/>
                <a:cs typeface="Times New Roman"/>
              </a:rPr>
              <a:t>=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240933" y="4495370"/>
            <a:ext cx="875030" cy="26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700" spc="-5" dirty="0">
                <a:latin typeface="Comic Sans MS"/>
                <a:cs typeface="Comic Sans MS"/>
              </a:rPr>
              <a:t>0</a:t>
            </a:r>
            <a:r>
              <a:rPr sz="1700" spc="15" dirty="0">
                <a:latin typeface="Comic Sans MS"/>
                <a:cs typeface="Comic Sans MS"/>
              </a:rPr>
              <a:t>.</a:t>
            </a:r>
            <a:r>
              <a:rPr sz="1700" spc="-5" dirty="0">
                <a:latin typeface="Comic Sans MS"/>
                <a:cs typeface="Comic Sans MS"/>
              </a:rPr>
              <a:t>0002</a:t>
            </a:r>
            <a:r>
              <a:rPr sz="1700" spc="20" dirty="0">
                <a:latin typeface="Comic Sans MS"/>
                <a:cs typeface="Comic Sans MS"/>
              </a:rPr>
              <a:t>7</a:t>
            </a:r>
            <a:endParaRPr sz="17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47567" y="4195840"/>
            <a:ext cx="1437005" cy="832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77825">
              <a:lnSpc>
                <a:spcPct val="132300"/>
              </a:lnSpc>
            </a:pPr>
            <a:r>
              <a:rPr sz="2050" spc="20" dirty="0">
                <a:latin typeface="Comic Sans MS"/>
                <a:cs typeface="Comic Sans MS"/>
              </a:rPr>
              <a:t>L</a:t>
            </a:r>
            <a:r>
              <a:rPr sz="2050" spc="85" dirty="0">
                <a:latin typeface="Times New Roman"/>
                <a:cs typeface="Times New Roman"/>
              </a:rPr>
              <a:t> </a:t>
            </a:r>
            <a:r>
              <a:rPr sz="2050" spc="20" dirty="0">
                <a:latin typeface="Comic Sans MS"/>
                <a:cs typeface="Comic Sans MS"/>
              </a:rPr>
              <a:t>/</a:t>
            </a:r>
            <a:r>
              <a:rPr sz="2050" spc="80" dirty="0">
                <a:latin typeface="Times New Roman"/>
                <a:cs typeface="Times New Roman"/>
              </a:rPr>
              <a:t> </a:t>
            </a:r>
            <a:r>
              <a:rPr sz="2050" spc="25" dirty="0">
                <a:latin typeface="Comic Sans MS"/>
                <a:cs typeface="Comic Sans MS"/>
              </a:rPr>
              <a:t>R</a:t>
            </a:r>
            <a:r>
              <a:rPr sz="2050" spc="10" dirty="0">
                <a:latin typeface="Times New Roman"/>
                <a:cs typeface="Times New Roman"/>
              </a:rPr>
              <a:t> </a:t>
            </a:r>
            <a:r>
              <a:rPr sz="2050" spc="55" dirty="0">
                <a:latin typeface="Comic Sans MS"/>
                <a:cs typeface="Comic Sans MS"/>
              </a:rPr>
              <a:t>R</a:t>
            </a:r>
            <a:r>
              <a:rPr sz="2050" spc="-5" dirty="0">
                <a:latin typeface="Comic Sans MS"/>
                <a:cs typeface="Comic Sans MS"/>
              </a:rPr>
              <a:t>T</a:t>
            </a:r>
            <a:r>
              <a:rPr sz="2050" spc="25" dirty="0">
                <a:latin typeface="Comic Sans MS"/>
                <a:cs typeface="Comic Sans MS"/>
              </a:rPr>
              <a:t>T</a:t>
            </a:r>
            <a:r>
              <a:rPr sz="2050" spc="85" dirty="0">
                <a:latin typeface="Times New Roman"/>
                <a:cs typeface="Times New Roman"/>
              </a:rPr>
              <a:t> </a:t>
            </a:r>
            <a:r>
              <a:rPr sz="2050" spc="15" dirty="0">
                <a:latin typeface="Comic Sans MS"/>
                <a:cs typeface="Comic Sans MS"/>
              </a:rPr>
              <a:t>+</a:t>
            </a:r>
            <a:r>
              <a:rPr sz="2050" spc="60" dirty="0">
                <a:latin typeface="Times New Roman"/>
                <a:cs typeface="Times New Roman"/>
              </a:rPr>
              <a:t> </a:t>
            </a:r>
            <a:r>
              <a:rPr sz="2050" spc="20" dirty="0">
                <a:latin typeface="Comic Sans MS"/>
                <a:cs typeface="Comic Sans MS"/>
              </a:rPr>
              <a:t>L</a:t>
            </a:r>
            <a:r>
              <a:rPr sz="2050" spc="90" dirty="0">
                <a:latin typeface="Times New Roman"/>
                <a:cs typeface="Times New Roman"/>
              </a:rPr>
              <a:t> </a:t>
            </a:r>
            <a:r>
              <a:rPr sz="2050" spc="20" dirty="0">
                <a:latin typeface="Comic Sans MS"/>
                <a:cs typeface="Comic Sans MS"/>
              </a:rPr>
              <a:t>/</a:t>
            </a:r>
            <a:r>
              <a:rPr sz="2050" spc="80" dirty="0">
                <a:latin typeface="Times New Roman"/>
                <a:cs typeface="Times New Roman"/>
              </a:rPr>
              <a:t> </a:t>
            </a:r>
            <a:r>
              <a:rPr sz="2050" spc="25" dirty="0">
                <a:latin typeface="Comic Sans MS"/>
                <a:cs typeface="Comic Sans MS"/>
              </a:rPr>
              <a:t>R</a:t>
            </a:r>
            <a:endParaRPr sz="205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11041" y="4506623"/>
            <a:ext cx="175895" cy="3154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050" spc="20" dirty="0">
                <a:latin typeface="Times New Roman"/>
                <a:cs typeface="Times New Roman"/>
              </a:rPr>
              <a:t>=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868236" y="4609919"/>
            <a:ext cx="1570355" cy="11430"/>
          </a:xfrm>
          <a:custGeom>
            <a:avLst/>
            <a:gdLst/>
            <a:ahLst/>
            <a:cxnLst/>
            <a:rect l="l" t="t" r="r" b="b"/>
            <a:pathLst>
              <a:path w="1570354" h="11429">
                <a:moveTo>
                  <a:pt x="0" y="0"/>
                </a:moveTo>
                <a:lnTo>
                  <a:pt x="1569767" y="11384"/>
                </a:lnTo>
              </a:path>
            </a:pathLst>
          </a:custGeom>
          <a:ln w="221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593340" y="5174198"/>
            <a:ext cx="7504430" cy="987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marR="5080" indent="-285750">
              <a:buClr>
                <a:srgbClr val="000098"/>
              </a:buClr>
              <a:buFont typeface="Wingdings"/>
              <a:buChar char=""/>
              <a:tabLst>
                <a:tab pos="298450" algn="l"/>
              </a:tabLst>
            </a:pPr>
            <a:r>
              <a:rPr sz="2000" spc="-15" dirty="0">
                <a:latin typeface="Comic Sans MS"/>
                <a:cs typeface="Comic Sans MS"/>
              </a:rPr>
              <a:t>if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omic Sans MS"/>
                <a:cs typeface="Comic Sans MS"/>
              </a:rPr>
              <a:t>RTT=</a:t>
            </a:r>
            <a:r>
              <a:rPr sz="2000" spc="-15" dirty="0">
                <a:latin typeface="Comic Sans MS"/>
                <a:cs typeface="Comic Sans MS"/>
              </a:rPr>
              <a:t>30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msec,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omic Sans MS"/>
                <a:cs typeface="Comic Sans MS"/>
              </a:rPr>
              <a:t>1K</a:t>
            </a:r>
            <a:r>
              <a:rPr sz="2000" spc="-15" dirty="0">
                <a:latin typeface="Comic Sans MS"/>
                <a:cs typeface="Comic Sans MS"/>
              </a:rPr>
              <a:t>B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pkt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ev</a:t>
            </a:r>
            <a:r>
              <a:rPr sz="2000" spc="-25" dirty="0">
                <a:latin typeface="Comic Sans MS"/>
                <a:cs typeface="Comic Sans MS"/>
              </a:rPr>
              <a:t>e</a:t>
            </a:r>
            <a:r>
              <a:rPr sz="2000" spc="-15" dirty="0">
                <a:latin typeface="Comic Sans MS"/>
                <a:cs typeface="Comic Sans MS"/>
              </a:rPr>
              <a:t>ry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omic Sans MS"/>
                <a:cs typeface="Comic Sans MS"/>
              </a:rPr>
              <a:t>3</a:t>
            </a:r>
            <a:r>
              <a:rPr sz="2000" spc="-15" dirty="0">
                <a:latin typeface="Comic Sans MS"/>
                <a:cs typeface="Comic Sans MS"/>
              </a:rPr>
              <a:t>0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msec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-&gt;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omic Sans MS"/>
                <a:cs typeface="Comic Sans MS"/>
              </a:rPr>
              <a:t>33kB/se</a:t>
            </a:r>
            <a:r>
              <a:rPr sz="2000" spc="-15" dirty="0">
                <a:latin typeface="Comic Sans MS"/>
                <a:cs typeface="Comic Sans MS"/>
              </a:rPr>
              <a:t>c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omic Sans MS"/>
                <a:cs typeface="Comic Sans MS"/>
              </a:rPr>
              <a:t>thruput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over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1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Gbps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link</a:t>
            </a:r>
            <a:endParaRPr sz="2000">
              <a:latin typeface="Comic Sans MS"/>
              <a:cs typeface="Comic Sans MS"/>
            </a:endParaRPr>
          </a:p>
          <a:p>
            <a:pPr marL="298450" indent="-285750">
              <a:spcBef>
                <a:spcPts val="480"/>
              </a:spcBef>
              <a:buClr>
                <a:srgbClr val="000098"/>
              </a:buClr>
              <a:buFont typeface="Wingdings"/>
              <a:buChar char=""/>
              <a:tabLst>
                <a:tab pos="298450" algn="l"/>
              </a:tabLst>
            </a:pPr>
            <a:r>
              <a:rPr sz="2000" spc="-20" dirty="0">
                <a:latin typeface="Comic Sans MS"/>
                <a:cs typeface="Comic Sans MS"/>
              </a:rPr>
              <a:t>networ</a:t>
            </a:r>
            <a:r>
              <a:rPr sz="2000" spc="-15" dirty="0">
                <a:latin typeface="Comic Sans MS"/>
                <a:cs typeface="Comic Sans MS"/>
              </a:rPr>
              <a:t>k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protocol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limits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use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of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Comic Sans MS"/>
                <a:cs typeface="Comic Sans MS"/>
              </a:rPr>
              <a:t>p</a:t>
            </a:r>
            <a:r>
              <a:rPr sz="2000" spc="-15" dirty="0">
                <a:latin typeface="Comic Sans MS"/>
                <a:cs typeface="Comic Sans MS"/>
              </a:rPr>
              <a:t>hy</a:t>
            </a:r>
            <a:r>
              <a:rPr sz="2000" spc="-20" dirty="0">
                <a:latin typeface="Comic Sans MS"/>
                <a:cs typeface="Comic Sans MS"/>
              </a:rPr>
              <a:t>s</a:t>
            </a:r>
            <a:r>
              <a:rPr sz="2000" spc="-15" dirty="0">
                <a:latin typeface="Comic Sans MS"/>
                <a:cs typeface="Comic Sans MS"/>
              </a:rPr>
              <a:t>ica</a:t>
            </a:r>
            <a:r>
              <a:rPr sz="2000" spc="-10" dirty="0">
                <a:latin typeface="Comic Sans MS"/>
                <a:cs typeface="Comic Sans MS"/>
              </a:rPr>
              <a:t>l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omic Sans MS"/>
                <a:cs typeface="Comic Sans MS"/>
              </a:rPr>
              <a:t>resource</a:t>
            </a:r>
            <a:r>
              <a:rPr sz="2000" spc="-10" dirty="0">
                <a:latin typeface="Comic Sans MS"/>
                <a:cs typeface="Comic Sans MS"/>
              </a:rPr>
              <a:t>s!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642844" y="3101469"/>
            <a:ext cx="247650" cy="0"/>
          </a:xfrm>
          <a:custGeom>
            <a:avLst/>
            <a:gdLst/>
            <a:ahLst/>
            <a:cxnLst/>
            <a:rect l="l" t="t" r="r" b="b"/>
            <a:pathLst>
              <a:path w="247650">
                <a:moveTo>
                  <a:pt x="0" y="0"/>
                </a:moveTo>
                <a:lnTo>
                  <a:pt x="247334" y="0"/>
                </a:lnTo>
              </a:path>
            </a:pathLst>
          </a:custGeom>
          <a:ln w="13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28340" y="3101469"/>
            <a:ext cx="1130935" cy="0"/>
          </a:xfrm>
          <a:custGeom>
            <a:avLst/>
            <a:gdLst/>
            <a:ahLst/>
            <a:cxnLst/>
            <a:rect l="l" t="t" r="r" b="b"/>
            <a:pathLst>
              <a:path w="1130935">
                <a:moveTo>
                  <a:pt x="0" y="0"/>
                </a:moveTo>
                <a:lnTo>
                  <a:pt x="1130513" y="0"/>
                </a:lnTo>
              </a:path>
            </a:pathLst>
          </a:custGeom>
          <a:ln w="13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709079" y="2654612"/>
            <a:ext cx="4909820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679450" algn="l"/>
              </a:tabLst>
            </a:pPr>
            <a:r>
              <a:rPr sz="2500" i="1" spc="25" dirty="0">
                <a:latin typeface="Times New Roman"/>
                <a:cs typeface="Times New Roman"/>
              </a:rPr>
              <a:t>d	</a:t>
            </a:r>
            <a:r>
              <a:rPr sz="2500" spc="25" dirty="0">
                <a:latin typeface="Symbol"/>
                <a:cs typeface="Symbol"/>
              </a:rPr>
              <a:t></a:t>
            </a:r>
            <a:r>
              <a:rPr sz="2500" spc="285" dirty="0">
                <a:latin typeface="Times New Roman"/>
                <a:cs typeface="Times New Roman"/>
              </a:rPr>
              <a:t> </a:t>
            </a:r>
            <a:r>
              <a:rPr sz="3750" i="1" spc="37" baseline="35555" dirty="0">
                <a:latin typeface="Times New Roman"/>
                <a:cs typeface="Times New Roman"/>
              </a:rPr>
              <a:t>L</a:t>
            </a:r>
            <a:r>
              <a:rPr sz="3750" i="1" spc="345" baseline="35555" dirty="0">
                <a:latin typeface="Times New Roman"/>
                <a:cs typeface="Times New Roman"/>
              </a:rPr>
              <a:t> </a:t>
            </a:r>
            <a:r>
              <a:rPr sz="2500" spc="25" dirty="0">
                <a:latin typeface="Symbol"/>
                <a:cs typeface="Symbol"/>
              </a:rPr>
              <a:t>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3750" spc="-15" baseline="35555" dirty="0">
                <a:latin typeface="Times New Roman"/>
                <a:cs typeface="Times New Roman"/>
              </a:rPr>
              <a:t>800</a:t>
            </a:r>
            <a:r>
              <a:rPr sz="3750" spc="75" baseline="35555" dirty="0">
                <a:latin typeface="Times New Roman"/>
                <a:cs typeface="Times New Roman"/>
              </a:rPr>
              <a:t>0</a:t>
            </a:r>
            <a:r>
              <a:rPr sz="3750" spc="-15" baseline="35555" dirty="0">
                <a:latin typeface="Times New Roman"/>
                <a:cs typeface="Times New Roman"/>
              </a:rPr>
              <a:t>b</a:t>
            </a:r>
            <a:r>
              <a:rPr sz="3750" spc="-112" baseline="35555" dirty="0">
                <a:latin typeface="Times New Roman"/>
                <a:cs typeface="Times New Roman"/>
              </a:rPr>
              <a:t>i</a:t>
            </a:r>
            <a:r>
              <a:rPr sz="3750" spc="187" baseline="35555" dirty="0">
                <a:latin typeface="Times New Roman"/>
                <a:cs typeface="Times New Roman"/>
              </a:rPr>
              <a:t>t</a:t>
            </a:r>
            <a:r>
              <a:rPr sz="3750" spc="22" baseline="35555" dirty="0">
                <a:latin typeface="Times New Roman"/>
                <a:cs typeface="Times New Roman"/>
              </a:rPr>
              <a:t>s</a:t>
            </a:r>
            <a:r>
              <a:rPr sz="3750" spc="150" baseline="35555" dirty="0">
                <a:latin typeface="Times New Roman"/>
                <a:cs typeface="Times New Roman"/>
              </a:rPr>
              <a:t> </a:t>
            </a:r>
            <a:r>
              <a:rPr sz="2500" spc="25" dirty="0">
                <a:latin typeface="Symbol"/>
                <a:cs typeface="Symbol"/>
              </a:rPr>
              <a:t></a:t>
            </a:r>
            <a:r>
              <a:rPr sz="2500" spc="-200" dirty="0">
                <a:latin typeface="Times New Roman"/>
                <a:cs typeface="Times New Roman"/>
              </a:rPr>
              <a:t> </a:t>
            </a:r>
            <a:r>
              <a:rPr sz="2500" spc="215" dirty="0">
                <a:latin typeface="Times New Roman"/>
                <a:cs typeface="Times New Roman"/>
              </a:rPr>
              <a:t>8</a:t>
            </a:r>
            <a:r>
              <a:rPr sz="2500" spc="-85" dirty="0">
                <a:latin typeface="Times New Roman"/>
                <a:cs typeface="Times New Roman"/>
              </a:rPr>
              <a:t>m</a:t>
            </a:r>
            <a:r>
              <a:rPr sz="2500" spc="-75" dirty="0">
                <a:latin typeface="Times New Roman"/>
                <a:cs typeface="Times New Roman"/>
              </a:rPr>
              <a:t>i</a:t>
            </a:r>
            <a:r>
              <a:rPr sz="2500" spc="-80" dirty="0">
                <a:latin typeface="Times New Roman"/>
                <a:cs typeface="Times New Roman"/>
              </a:rPr>
              <a:t>c</a:t>
            </a:r>
            <a:r>
              <a:rPr sz="2500" spc="-10" dirty="0">
                <a:latin typeface="Times New Roman"/>
                <a:cs typeface="Times New Roman"/>
              </a:rPr>
              <a:t>ro</a:t>
            </a:r>
            <a:r>
              <a:rPr sz="2500" spc="50" dirty="0">
                <a:latin typeface="Times New Roman"/>
                <a:cs typeface="Times New Roman"/>
              </a:rPr>
              <a:t>s</a:t>
            </a:r>
            <a:r>
              <a:rPr sz="2500" spc="-80" dirty="0">
                <a:latin typeface="Times New Roman"/>
                <a:cs typeface="Times New Roman"/>
              </a:rPr>
              <a:t>ec</a:t>
            </a:r>
            <a:r>
              <a:rPr sz="2500" spc="-10" dirty="0">
                <a:latin typeface="Times New Roman"/>
                <a:cs typeface="Times New Roman"/>
              </a:rPr>
              <a:t>o</a:t>
            </a:r>
            <a:r>
              <a:rPr sz="2500" spc="200" dirty="0">
                <a:latin typeface="Times New Roman"/>
                <a:cs typeface="Times New Roman"/>
              </a:rPr>
              <a:t>n</a:t>
            </a:r>
            <a:r>
              <a:rPr sz="2500" spc="-15" dirty="0">
                <a:latin typeface="Times New Roman"/>
                <a:cs typeface="Times New Roman"/>
              </a:rPr>
              <a:t>ds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661704" y="3104704"/>
            <a:ext cx="1610360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666115" algn="l"/>
              </a:tabLst>
            </a:pPr>
            <a:r>
              <a:rPr sz="2500" i="1" spc="30" dirty="0">
                <a:latin typeface="Times New Roman"/>
                <a:cs typeface="Times New Roman"/>
              </a:rPr>
              <a:t>R	</a:t>
            </a:r>
            <a:r>
              <a:rPr sz="2500" spc="-10" dirty="0">
                <a:latin typeface="Times New Roman"/>
                <a:cs typeface="Times New Roman"/>
              </a:rPr>
              <a:t>1</a:t>
            </a:r>
            <a:r>
              <a:rPr sz="2500" spc="45" dirty="0">
                <a:latin typeface="Times New Roman"/>
                <a:cs typeface="Times New Roman"/>
              </a:rPr>
              <a:t>0</a:t>
            </a:r>
            <a:r>
              <a:rPr sz="2175" spc="30" baseline="42145" dirty="0">
                <a:latin typeface="Times New Roman"/>
                <a:cs typeface="Times New Roman"/>
              </a:rPr>
              <a:t>9</a:t>
            </a:r>
            <a:r>
              <a:rPr sz="2175" spc="-89" baseline="4214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b</a:t>
            </a:r>
            <a:r>
              <a:rPr sz="2500" spc="200" dirty="0">
                <a:latin typeface="Times New Roman"/>
                <a:cs typeface="Times New Roman"/>
              </a:rPr>
              <a:t>p</a:t>
            </a:r>
            <a:r>
              <a:rPr sz="2500" spc="15" dirty="0">
                <a:latin typeface="Times New Roman"/>
                <a:cs typeface="Times New Roman"/>
              </a:rPr>
              <a:t>s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81706" y="3065803"/>
            <a:ext cx="444500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75"/>
              </a:lnSpc>
            </a:pPr>
            <a:r>
              <a:rPr sz="1450" i="1" spc="10" dirty="0">
                <a:latin typeface="Times New Roman"/>
                <a:cs typeface="Times New Roman"/>
              </a:rPr>
              <a:t>t</a:t>
            </a:r>
            <a:r>
              <a:rPr sz="1450" i="1" spc="50" dirty="0">
                <a:latin typeface="Times New Roman"/>
                <a:cs typeface="Times New Roman"/>
              </a:rPr>
              <a:t>r</a:t>
            </a:r>
            <a:r>
              <a:rPr sz="1450" i="1" spc="100" dirty="0">
                <a:latin typeface="Times New Roman"/>
                <a:cs typeface="Times New Roman"/>
              </a:rPr>
              <a:t>an</a:t>
            </a:r>
            <a:r>
              <a:rPr sz="1450" i="1" spc="15" dirty="0">
                <a:latin typeface="Times New Roman"/>
                <a:cs typeface="Times New Roman"/>
              </a:rPr>
              <a:t>s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313FF9-2876-4D9A-BA8B-099971EB78B7}" type="datetime1">
              <a:rPr lang="en-US" smtClean="0"/>
              <a:t>8/1/2022</a:t>
            </a:fld>
            <a:endParaRPr lang="en-US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C85445-B2EB-477F-BE91-EE4EE8348091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00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rdt3.0: stop-and-wait operation</a:t>
            </a:r>
            <a:endParaRPr lang="en-US" dirty="0"/>
          </a:p>
        </p:txBody>
      </p:sp>
      <p:sp>
        <p:nvSpPr>
          <p:cNvPr id="3" name="object 3"/>
          <p:cNvSpPr/>
          <p:nvPr/>
        </p:nvSpPr>
        <p:spPr>
          <a:xfrm>
            <a:off x="5081656" y="2001897"/>
            <a:ext cx="2227580" cy="922655"/>
          </a:xfrm>
          <a:custGeom>
            <a:avLst/>
            <a:gdLst/>
            <a:ahLst/>
            <a:cxnLst/>
            <a:rect l="l" t="t" r="r" b="b"/>
            <a:pathLst>
              <a:path w="2227579" h="922655">
                <a:moveTo>
                  <a:pt x="0" y="0"/>
                </a:moveTo>
                <a:lnTo>
                  <a:pt x="2227204" y="922263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55625" y="1782683"/>
            <a:ext cx="76200" cy="2913380"/>
          </a:xfrm>
          <a:custGeom>
            <a:avLst/>
            <a:gdLst/>
            <a:ahLst/>
            <a:cxnLst/>
            <a:rect l="l" t="t" r="r" b="b"/>
            <a:pathLst>
              <a:path w="76200" h="2913379">
                <a:moveTo>
                  <a:pt x="33302" y="2836972"/>
                </a:moveTo>
                <a:lnTo>
                  <a:pt x="0" y="2837191"/>
                </a:lnTo>
                <a:lnTo>
                  <a:pt x="38587" y="2913141"/>
                </a:lnTo>
                <a:lnTo>
                  <a:pt x="69826" y="2849645"/>
                </a:lnTo>
                <a:lnTo>
                  <a:pt x="33406" y="2849645"/>
                </a:lnTo>
                <a:lnTo>
                  <a:pt x="33302" y="2836972"/>
                </a:lnTo>
                <a:close/>
              </a:path>
              <a:path w="76200" h="2913379">
                <a:moveTo>
                  <a:pt x="42811" y="2836910"/>
                </a:moveTo>
                <a:lnTo>
                  <a:pt x="33302" y="2836972"/>
                </a:lnTo>
                <a:lnTo>
                  <a:pt x="33406" y="2849645"/>
                </a:lnTo>
                <a:lnTo>
                  <a:pt x="42915" y="2849645"/>
                </a:lnTo>
                <a:lnTo>
                  <a:pt x="42811" y="2836910"/>
                </a:lnTo>
                <a:close/>
              </a:path>
              <a:path w="76200" h="2913379">
                <a:moveTo>
                  <a:pt x="76199" y="2836691"/>
                </a:moveTo>
                <a:lnTo>
                  <a:pt x="42811" y="2836910"/>
                </a:lnTo>
                <a:lnTo>
                  <a:pt x="42915" y="2849645"/>
                </a:lnTo>
                <a:lnTo>
                  <a:pt x="69826" y="2849645"/>
                </a:lnTo>
                <a:lnTo>
                  <a:pt x="76199" y="2836691"/>
                </a:lnTo>
                <a:close/>
              </a:path>
              <a:path w="76200" h="2913379">
                <a:moveTo>
                  <a:pt x="19537" y="0"/>
                </a:moveTo>
                <a:lnTo>
                  <a:pt x="10027" y="152"/>
                </a:lnTo>
                <a:lnTo>
                  <a:pt x="33302" y="2836972"/>
                </a:lnTo>
                <a:lnTo>
                  <a:pt x="42811" y="2836910"/>
                </a:lnTo>
                <a:lnTo>
                  <a:pt x="195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81305" y="1795395"/>
            <a:ext cx="76200" cy="2891155"/>
          </a:xfrm>
          <a:custGeom>
            <a:avLst/>
            <a:gdLst/>
            <a:ahLst/>
            <a:cxnLst/>
            <a:rect l="l" t="t" r="r" b="b"/>
            <a:pathLst>
              <a:path w="76200" h="2891154">
                <a:moveTo>
                  <a:pt x="33278" y="2814737"/>
                </a:moveTo>
                <a:lnTo>
                  <a:pt x="0" y="2814955"/>
                </a:lnTo>
                <a:lnTo>
                  <a:pt x="38587" y="2890906"/>
                </a:lnTo>
                <a:lnTo>
                  <a:pt x="69826" y="2827410"/>
                </a:lnTo>
                <a:lnTo>
                  <a:pt x="33375" y="2827410"/>
                </a:lnTo>
                <a:lnTo>
                  <a:pt x="33278" y="2814737"/>
                </a:lnTo>
                <a:close/>
              </a:path>
              <a:path w="76200" h="2891154">
                <a:moveTo>
                  <a:pt x="42817" y="2814675"/>
                </a:moveTo>
                <a:lnTo>
                  <a:pt x="33278" y="2814737"/>
                </a:lnTo>
                <a:lnTo>
                  <a:pt x="33375" y="2827410"/>
                </a:lnTo>
                <a:lnTo>
                  <a:pt x="42915" y="2827410"/>
                </a:lnTo>
                <a:lnTo>
                  <a:pt x="42817" y="2814675"/>
                </a:lnTo>
                <a:close/>
              </a:path>
              <a:path w="76200" h="2891154">
                <a:moveTo>
                  <a:pt x="76199" y="2814456"/>
                </a:moveTo>
                <a:lnTo>
                  <a:pt x="42817" y="2814675"/>
                </a:lnTo>
                <a:lnTo>
                  <a:pt x="42915" y="2827410"/>
                </a:lnTo>
                <a:lnTo>
                  <a:pt x="69826" y="2827410"/>
                </a:lnTo>
                <a:lnTo>
                  <a:pt x="76199" y="2814456"/>
                </a:lnTo>
                <a:close/>
              </a:path>
              <a:path w="76200" h="2891154">
                <a:moveTo>
                  <a:pt x="21183" y="0"/>
                </a:moveTo>
                <a:lnTo>
                  <a:pt x="11673" y="121"/>
                </a:lnTo>
                <a:lnTo>
                  <a:pt x="33278" y="2814737"/>
                </a:lnTo>
                <a:lnTo>
                  <a:pt x="42817" y="2814675"/>
                </a:lnTo>
                <a:lnTo>
                  <a:pt x="21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41901" y="1446210"/>
            <a:ext cx="885825" cy="351155"/>
          </a:xfrm>
          <a:custGeom>
            <a:avLst/>
            <a:gdLst/>
            <a:ahLst/>
            <a:cxnLst/>
            <a:rect l="l" t="t" r="r" b="b"/>
            <a:pathLst>
              <a:path w="885825" h="351155">
                <a:moveTo>
                  <a:pt x="0" y="350830"/>
                </a:moveTo>
                <a:lnTo>
                  <a:pt x="885824" y="350830"/>
                </a:lnTo>
                <a:lnTo>
                  <a:pt x="885824" y="0"/>
                </a:lnTo>
                <a:lnTo>
                  <a:pt x="0" y="0"/>
                </a:lnTo>
                <a:lnTo>
                  <a:pt x="0" y="3508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94366" y="1997081"/>
            <a:ext cx="2190750" cy="3175"/>
          </a:xfrm>
          <a:custGeom>
            <a:avLst/>
            <a:gdLst/>
            <a:ahLst/>
            <a:cxnLst/>
            <a:rect l="l" t="t" r="r" b="b"/>
            <a:pathLst>
              <a:path w="2190750" h="3175">
                <a:moveTo>
                  <a:pt x="0" y="0"/>
                </a:moveTo>
                <a:lnTo>
                  <a:pt x="2190749" y="3169"/>
                </a:lnTo>
              </a:path>
            </a:pathLst>
          </a:custGeom>
          <a:ln w="9524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99061" y="4108454"/>
            <a:ext cx="2192655" cy="0"/>
          </a:xfrm>
          <a:custGeom>
            <a:avLst/>
            <a:gdLst/>
            <a:ahLst/>
            <a:cxnLst/>
            <a:rect l="l" t="t" r="r" b="b"/>
            <a:pathLst>
              <a:path w="2192654">
                <a:moveTo>
                  <a:pt x="0" y="0"/>
                </a:moveTo>
                <a:lnTo>
                  <a:pt x="2192395" y="0"/>
                </a:lnTo>
              </a:path>
            </a:pathLst>
          </a:custGeom>
          <a:ln w="9524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99060" y="3165470"/>
            <a:ext cx="2209800" cy="922655"/>
          </a:xfrm>
          <a:custGeom>
            <a:avLst/>
            <a:gdLst/>
            <a:ahLst/>
            <a:cxnLst/>
            <a:rect l="l" t="t" r="r" b="b"/>
            <a:pathLst>
              <a:path w="2209800" h="922654">
                <a:moveTo>
                  <a:pt x="0" y="922410"/>
                </a:moveTo>
                <a:lnTo>
                  <a:pt x="22097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76841" y="1995556"/>
            <a:ext cx="2232025" cy="1155700"/>
          </a:xfrm>
          <a:custGeom>
            <a:avLst/>
            <a:gdLst/>
            <a:ahLst/>
            <a:cxnLst/>
            <a:rect l="l" t="t" r="r" b="b"/>
            <a:pathLst>
              <a:path w="2232025" h="1155700">
                <a:moveTo>
                  <a:pt x="0" y="0"/>
                </a:moveTo>
                <a:lnTo>
                  <a:pt x="0" y="240791"/>
                </a:lnTo>
                <a:lnTo>
                  <a:pt x="2232019" y="1155679"/>
                </a:lnTo>
                <a:lnTo>
                  <a:pt x="2226685" y="913759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76841" y="1995556"/>
            <a:ext cx="2232025" cy="1155700"/>
          </a:xfrm>
          <a:custGeom>
            <a:avLst/>
            <a:gdLst/>
            <a:ahLst/>
            <a:cxnLst/>
            <a:rect l="l" t="t" r="r" b="b"/>
            <a:pathLst>
              <a:path w="2232025" h="1155700">
                <a:moveTo>
                  <a:pt x="0" y="0"/>
                </a:moveTo>
                <a:lnTo>
                  <a:pt x="2226685" y="913759"/>
                </a:lnTo>
                <a:lnTo>
                  <a:pt x="2232019" y="1155679"/>
                </a:lnTo>
                <a:lnTo>
                  <a:pt x="0" y="240791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32426" y="1995556"/>
            <a:ext cx="132080" cy="0"/>
          </a:xfrm>
          <a:custGeom>
            <a:avLst/>
            <a:gdLst/>
            <a:ahLst/>
            <a:cxnLst/>
            <a:rect l="l" t="t" r="r" b="b"/>
            <a:pathLst>
              <a:path w="132079">
                <a:moveTo>
                  <a:pt x="131704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32426" y="2236714"/>
            <a:ext cx="132080" cy="635"/>
          </a:xfrm>
          <a:custGeom>
            <a:avLst/>
            <a:gdLst/>
            <a:ahLst/>
            <a:cxnLst/>
            <a:rect l="l" t="t" r="r" b="b"/>
            <a:pathLst>
              <a:path w="132079" h="635">
                <a:moveTo>
                  <a:pt x="131704" y="0"/>
                </a:moveTo>
                <a:lnTo>
                  <a:pt x="0" y="121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43490" y="4095750"/>
            <a:ext cx="133350" cy="0"/>
          </a:xfrm>
          <a:custGeom>
            <a:avLst/>
            <a:gdLst/>
            <a:ahLst/>
            <a:cxnLst/>
            <a:rect l="l" t="t" r="r" b="b"/>
            <a:pathLst>
              <a:path w="133350">
                <a:moveTo>
                  <a:pt x="133349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39283" y="3276478"/>
            <a:ext cx="76200" cy="811530"/>
          </a:xfrm>
          <a:custGeom>
            <a:avLst/>
            <a:gdLst/>
            <a:ahLst/>
            <a:cxnLst/>
            <a:rect l="l" t="t" r="r" b="b"/>
            <a:pathLst>
              <a:path w="76200" h="811529">
                <a:moveTo>
                  <a:pt x="33353" y="735201"/>
                </a:moveTo>
                <a:lnTo>
                  <a:pt x="0" y="735701"/>
                </a:lnTo>
                <a:lnTo>
                  <a:pt x="39105" y="811270"/>
                </a:lnTo>
                <a:lnTo>
                  <a:pt x="69751" y="747893"/>
                </a:lnTo>
                <a:lnTo>
                  <a:pt x="33527" y="747893"/>
                </a:lnTo>
                <a:lnTo>
                  <a:pt x="33353" y="735201"/>
                </a:lnTo>
                <a:close/>
              </a:path>
              <a:path w="76200" h="811529">
                <a:moveTo>
                  <a:pt x="42893" y="735058"/>
                </a:moveTo>
                <a:lnTo>
                  <a:pt x="33353" y="735201"/>
                </a:lnTo>
                <a:lnTo>
                  <a:pt x="33527" y="747893"/>
                </a:lnTo>
                <a:lnTo>
                  <a:pt x="43068" y="747774"/>
                </a:lnTo>
                <a:lnTo>
                  <a:pt x="42893" y="735058"/>
                </a:lnTo>
                <a:close/>
              </a:path>
              <a:path w="76200" h="811529">
                <a:moveTo>
                  <a:pt x="76199" y="734558"/>
                </a:moveTo>
                <a:lnTo>
                  <a:pt x="42893" y="735058"/>
                </a:lnTo>
                <a:lnTo>
                  <a:pt x="43068" y="747774"/>
                </a:lnTo>
                <a:lnTo>
                  <a:pt x="33527" y="747893"/>
                </a:lnTo>
                <a:lnTo>
                  <a:pt x="69751" y="747893"/>
                </a:lnTo>
                <a:lnTo>
                  <a:pt x="76199" y="734558"/>
                </a:lnTo>
                <a:close/>
              </a:path>
              <a:path w="76200" h="811529">
                <a:moveTo>
                  <a:pt x="32765" y="0"/>
                </a:moveTo>
                <a:lnTo>
                  <a:pt x="23256" y="243"/>
                </a:lnTo>
                <a:lnTo>
                  <a:pt x="33353" y="735201"/>
                </a:lnTo>
                <a:lnTo>
                  <a:pt x="42893" y="735058"/>
                </a:lnTo>
                <a:lnTo>
                  <a:pt x="327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936876" y="2259086"/>
            <a:ext cx="76200" cy="768350"/>
          </a:xfrm>
          <a:custGeom>
            <a:avLst/>
            <a:gdLst/>
            <a:ahLst/>
            <a:cxnLst/>
            <a:rect l="l" t="t" r="r" b="b"/>
            <a:pathLst>
              <a:path w="76200" h="768350">
                <a:moveTo>
                  <a:pt x="33231" y="76098"/>
                </a:moveTo>
                <a:lnTo>
                  <a:pt x="30358" y="768217"/>
                </a:lnTo>
                <a:lnTo>
                  <a:pt x="39867" y="768339"/>
                </a:lnTo>
                <a:lnTo>
                  <a:pt x="42741" y="76147"/>
                </a:lnTo>
                <a:lnTo>
                  <a:pt x="33231" y="76098"/>
                </a:lnTo>
                <a:close/>
              </a:path>
              <a:path w="76200" h="768350">
                <a:moveTo>
                  <a:pt x="69774" y="63367"/>
                </a:moveTo>
                <a:lnTo>
                  <a:pt x="33284" y="63367"/>
                </a:lnTo>
                <a:lnTo>
                  <a:pt x="42793" y="63489"/>
                </a:lnTo>
                <a:lnTo>
                  <a:pt x="42741" y="76147"/>
                </a:lnTo>
                <a:lnTo>
                  <a:pt x="76199" y="76321"/>
                </a:lnTo>
                <a:lnTo>
                  <a:pt x="69774" y="63367"/>
                </a:lnTo>
                <a:close/>
              </a:path>
              <a:path w="76200" h="768350">
                <a:moveTo>
                  <a:pt x="33284" y="63367"/>
                </a:moveTo>
                <a:lnTo>
                  <a:pt x="33231" y="76098"/>
                </a:lnTo>
                <a:lnTo>
                  <a:pt x="42741" y="76147"/>
                </a:lnTo>
                <a:lnTo>
                  <a:pt x="42793" y="63489"/>
                </a:lnTo>
                <a:lnTo>
                  <a:pt x="33284" y="63367"/>
                </a:lnTo>
                <a:close/>
              </a:path>
              <a:path w="76200" h="768350">
                <a:moveTo>
                  <a:pt x="38343" y="0"/>
                </a:moveTo>
                <a:lnTo>
                  <a:pt x="0" y="75925"/>
                </a:lnTo>
                <a:lnTo>
                  <a:pt x="33231" y="76098"/>
                </a:lnTo>
                <a:lnTo>
                  <a:pt x="33284" y="63367"/>
                </a:lnTo>
                <a:lnTo>
                  <a:pt x="69774" y="63367"/>
                </a:lnTo>
                <a:lnTo>
                  <a:pt x="383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749807" y="1862816"/>
            <a:ext cx="3160395" cy="5614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97180">
              <a:lnSpc>
                <a:spcPct val="113599"/>
              </a:lnSpc>
            </a:pPr>
            <a:r>
              <a:rPr sz="1600" dirty="0">
                <a:latin typeface="Arial"/>
                <a:cs typeface="Arial"/>
              </a:rPr>
              <a:t>first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pa</a:t>
            </a:r>
            <a:r>
              <a:rPr sz="1600" dirty="0">
                <a:latin typeface="Arial"/>
                <a:cs typeface="Arial"/>
              </a:rPr>
              <a:t>ck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bi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transmit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ed</a:t>
            </a:r>
            <a:r>
              <a:rPr sz="1600" dirty="0">
                <a:latin typeface="Arial"/>
                <a:cs typeface="Arial"/>
              </a:rPr>
              <a:t>,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=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0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las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packe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b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transm</a:t>
            </a:r>
            <a:r>
              <a:rPr sz="1600" spc="-10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tt</a:t>
            </a:r>
            <a:r>
              <a:rPr sz="1600" spc="-5" dirty="0">
                <a:latin typeface="Arial"/>
                <a:cs typeface="Arial"/>
              </a:rPr>
              <a:t>ed</a:t>
            </a:r>
            <a:r>
              <a:rPr sz="1600" dirty="0">
                <a:latin typeface="Arial"/>
                <a:cs typeface="Arial"/>
              </a:rPr>
              <a:t>,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600" spc="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1600" spc="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6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sz="1600" spc="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01543" y="1511026"/>
            <a:ext cx="64706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600" dirty="0">
                <a:latin typeface="Arial"/>
                <a:cs typeface="Arial"/>
              </a:rPr>
              <a:t>sen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spc="-5" dirty="0">
                <a:latin typeface="Arial"/>
                <a:cs typeface="Arial"/>
              </a:rPr>
              <a:t>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837938" y="1511026"/>
            <a:ext cx="74930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600" dirty="0">
                <a:latin typeface="Arial"/>
                <a:cs typeface="Arial"/>
              </a:rPr>
              <a:t>receiver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630930" y="3034520"/>
            <a:ext cx="41783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600" spc="-3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TT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285116" y="2909956"/>
            <a:ext cx="133350" cy="0"/>
          </a:xfrm>
          <a:custGeom>
            <a:avLst/>
            <a:gdLst/>
            <a:ahLst/>
            <a:cxnLst/>
            <a:rect l="l" t="t" r="r" b="b"/>
            <a:pathLst>
              <a:path w="133350">
                <a:moveTo>
                  <a:pt x="133349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308860" y="3159130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>
                <a:moveTo>
                  <a:pt x="0" y="0"/>
                </a:moveTo>
                <a:lnTo>
                  <a:pt x="12697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445252" y="2798602"/>
            <a:ext cx="2960370" cy="5052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600" dirty="0">
                <a:latin typeface="Arial"/>
                <a:cs typeface="Arial"/>
              </a:rPr>
              <a:t>first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p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cket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bi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arrives</a:t>
            </a:r>
            <a:endParaRPr sz="1600">
              <a:latin typeface="Arial"/>
              <a:cs typeface="Arial"/>
            </a:endParaRPr>
          </a:p>
          <a:p>
            <a:pPr marL="19050">
              <a:spcBef>
                <a:spcPts val="65"/>
              </a:spcBef>
            </a:pPr>
            <a:r>
              <a:rPr sz="1600" spc="-5" dirty="0">
                <a:latin typeface="Arial"/>
                <a:cs typeface="Arial"/>
              </a:rPr>
              <a:t>las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packe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b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arrives</a:t>
            </a:r>
            <a:r>
              <a:rPr sz="1600" dirty="0">
                <a:latin typeface="Arial"/>
                <a:cs typeface="Arial"/>
              </a:rPr>
              <a:t>,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send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ACK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851914" y="3834616"/>
            <a:ext cx="21037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815" marR="5080" indent="-31750"/>
            <a:r>
              <a:rPr sz="1600" dirty="0">
                <a:latin typeface="Arial"/>
                <a:cs typeface="Arial"/>
              </a:rPr>
              <a:t>ACK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arrives</a:t>
            </a:r>
            <a:r>
              <a:rPr sz="1600" dirty="0">
                <a:latin typeface="Arial"/>
                <a:cs typeface="Arial"/>
              </a:rPr>
              <a:t>,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en</a:t>
            </a:r>
            <a:r>
              <a:rPr sz="1600" dirty="0">
                <a:latin typeface="Arial"/>
                <a:cs typeface="Arial"/>
              </a:rPr>
              <a:t>d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ext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pa</a:t>
            </a:r>
            <a:r>
              <a:rPr sz="1600" dirty="0">
                <a:latin typeface="Arial"/>
                <a:cs typeface="Arial"/>
              </a:rPr>
              <a:t>ck</a:t>
            </a:r>
            <a:r>
              <a:rPr sz="1600" spc="-5" dirty="0">
                <a:latin typeface="Arial"/>
                <a:cs typeface="Arial"/>
              </a:rPr>
              <a:t>et</a:t>
            </a:r>
            <a:r>
              <a:rPr sz="1600" dirty="0">
                <a:latin typeface="Arial"/>
                <a:cs typeface="Arial"/>
              </a:rPr>
              <a:t>,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600" spc="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1600" spc="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spc="-3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TT</a:t>
            </a:r>
            <a:r>
              <a:rPr sz="16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sz="1600" spc="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6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sz="1600" spc="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094367" y="4103752"/>
            <a:ext cx="1419209" cy="5778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087996" y="4095750"/>
            <a:ext cx="732790" cy="300990"/>
          </a:xfrm>
          <a:custGeom>
            <a:avLst/>
            <a:gdLst/>
            <a:ahLst/>
            <a:cxnLst/>
            <a:rect l="l" t="t" r="r" b="b"/>
            <a:pathLst>
              <a:path w="732789" h="300989">
                <a:moveTo>
                  <a:pt x="0" y="0"/>
                </a:moveTo>
                <a:lnTo>
                  <a:pt x="732556" y="300608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826649" y="4395729"/>
            <a:ext cx="542925" cy="235585"/>
          </a:xfrm>
          <a:custGeom>
            <a:avLst/>
            <a:gdLst/>
            <a:ahLst/>
            <a:cxnLst/>
            <a:rect l="l" t="t" r="r" b="b"/>
            <a:pathLst>
              <a:path w="542925" h="235585">
                <a:moveTo>
                  <a:pt x="0" y="0"/>
                </a:moveTo>
                <a:lnTo>
                  <a:pt x="542391" y="235076"/>
                </a:lnTo>
              </a:path>
            </a:pathLst>
          </a:custGeom>
          <a:ln w="952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087996" y="4337055"/>
            <a:ext cx="317500" cy="123825"/>
          </a:xfrm>
          <a:custGeom>
            <a:avLst/>
            <a:gdLst/>
            <a:ahLst/>
            <a:cxnLst/>
            <a:rect l="l" t="t" r="r" b="b"/>
            <a:pathLst>
              <a:path w="317500" h="123825">
                <a:moveTo>
                  <a:pt x="0" y="0"/>
                </a:moveTo>
                <a:lnTo>
                  <a:pt x="317510" y="123824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411847" y="4460879"/>
            <a:ext cx="541655" cy="234950"/>
          </a:xfrm>
          <a:custGeom>
            <a:avLst/>
            <a:gdLst/>
            <a:ahLst/>
            <a:cxnLst/>
            <a:rect l="l" t="t" r="r" b="b"/>
            <a:pathLst>
              <a:path w="541654" h="234950">
                <a:moveTo>
                  <a:pt x="0" y="0"/>
                </a:moveTo>
                <a:lnTo>
                  <a:pt x="541294" y="234945"/>
                </a:lnTo>
              </a:path>
            </a:pathLst>
          </a:custGeom>
          <a:ln w="952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709599" y="5222027"/>
            <a:ext cx="222250" cy="3154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050" spc="30" dirty="0">
                <a:latin typeface="Comic Sans MS"/>
                <a:cs typeface="Comic Sans MS"/>
              </a:rPr>
              <a:t>U</a:t>
            </a:r>
            <a:endParaRPr sz="2050">
              <a:latin typeface="Comic Sans MS"/>
              <a:cs typeface="Comic Sans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932686" y="5258464"/>
            <a:ext cx="880744" cy="3154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700" spc="15" dirty="0">
                <a:latin typeface="Comic Sans MS"/>
                <a:cs typeface="Comic Sans MS"/>
              </a:rPr>
              <a:t>s</a:t>
            </a:r>
            <a:r>
              <a:rPr sz="1700" spc="-45" dirty="0">
                <a:latin typeface="Comic Sans MS"/>
                <a:cs typeface="Comic Sans MS"/>
              </a:rPr>
              <a:t>e</a:t>
            </a:r>
            <a:r>
              <a:rPr sz="1700" spc="10" dirty="0">
                <a:latin typeface="Comic Sans MS"/>
                <a:cs typeface="Comic Sans MS"/>
              </a:rPr>
              <a:t>n</a:t>
            </a:r>
            <a:r>
              <a:rPr sz="1700" spc="-15" dirty="0">
                <a:latin typeface="Comic Sans MS"/>
                <a:cs typeface="Comic Sans MS"/>
              </a:rPr>
              <a:t>d</a:t>
            </a:r>
            <a:r>
              <a:rPr sz="1700" spc="15" dirty="0">
                <a:latin typeface="Comic Sans MS"/>
                <a:cs typeface="Comic Sans MS"/>
              </a:rPr>
              <a:t>e</a:t>
            </a:r>
            <a:r>
              <a:rPr sz="1700" spc="125" dirty="0">
                <a:latin typeface="Comic Sans MS"/>
                <a:cs typeface="Comic Sans MS"/>
              </a:rPr>
              <a:t>r</a:t>
            </a:r>
            <a:r>
              <a:rPr sz="3075" spc="30" baseline="27100" dirty="0">
                <a:latin typeface="Times New Roman"/>
                <a:cs typeface="Times New Roman"/>
              </a:rPr>
              <a:t>=</a:t>
            </a:r>
            <a:endParaRPr sz="3075" baseline="271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940150" y="5071215"/>
            <a:ext cx="489584" cy="3154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050" spc="25" dirty="0">
                <a:latin typeface="Times New Roman"/>
                <a:cs typeface="Times New Roman"/>
              </a:rPr>
              <a:t>.</a:t>
            </a:r>
            <a:r>
              <a:rPr sz="1700" spc="-5" dirty="0">
                <a:latin typeface="Comic Sans MS"/>
                <a:cs typeface="Comic Sans MS"/>
              </a:rPr>
              <a:t>008</a:t>
            </a:r>
            <a:endParaRPr sz="1700">
              <a:latin typeface="Comic Sans MS"/>
              <a:cs typeface="Comic Sans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831261" y="5478881"/>
            <a:ext cx="743585" cy="26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700" spc="-5" dirty="0">
                <a:latin typeface="Comic Sans MS"/>
                <a:cs typeface="Comic Sans MS"/>
              </a:rPr>
              <a:t>30</a:t>
            </a:r>
            <a:r>
              <a:rPr sz="1700" spc="15" dirty="0">
                <a:latin typeface="Comic Sans MS"/>
                <a:cs typeface="Comic Sans MS"/>
              </a:rPr>
              <a:t>.</a:t>
            </a:r>
            <a:r>
              <a:rPr sz="1700" spc="-5" dirty="0">
                <a:latin typeface="Comic Sans MS"/>
                <a:cs typeface="Comic Sans MS"/>
              </a:rPr>
              <a:t>00</a:t>
            </a:r>
            <a:r>
              <a:rPr sz="1700" spc="20" dirty="0">
                <a:latin typeface="Comic Sans MS"/>
                <a:cs typeface="Comic Sans MS"/>
              </a:rPr>
              <a:t>8</a:t>
            </a:r>
            <a:endParaRPr sz="1700">
              <a:latin typeface="Comic Sans MS"/>
              <a:cs typeface="Comic Sans M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912727" y="5378278"/>
            <a:ext cx="492759" cy="0"/>
          </a:xfrm>
          <a:custGeom>
            <a:avLst/>
            <a:gdLst/>
            <a:ahLst/>
            <a:cxnLst/>
            <a:rect l="l" t="t" r="r" b="b"/>
            <a:pathLst>
              <a:path w="492760">
                <a:moveTo>
                  <a:pt x="0" y="0"/>
                </a:moveTo>
                <a:lnTo>
                  <a:pt x="492587" y="0"/>
                </a:lnTo>
              </a:path>
            </a:pathLst>
          </a:custGeom>
          <a:ln w="221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896665" y="5258464"/>
            <a:ext cx="175895" cy="3154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050" spc="20" dirty="0">
                <a:latin typeface="Times New Roman"/>
                <a:cs typeface="Times New Roman"/>
              </a:rPr>
              <a:t>=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280369" y="5263721"/>
            <a:ext cx="875030" cy="26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700" spc="-5" dirty="0">
                <a:latin typeface="Comic Sans MS"/>
                <a:cs typeface="Comic Sans MS"/>
              </a:rPr>
              <a:t>0</a:t>
            </a:r>
            <a:r>
              <a:rPr sz="1700" spc="15" dirty="0">
                <a:latin typeface="Comic Sans MS"/>
                <a:cs typeface="Comic Sans MS"/>
              </a:rPr>
              <a:t>.</a:t>
            </a:r>
            <a:r>
              <a:rPr sz="1700" spc="-5" dirty="0">
                <a:latin typeface="Comic Sans MS"/>
                <a:cs typeface="Comic Sans MS"/>
              </a:rPr>
              <a:t>0002</a:t>
            </a:r>
            <a:r>
              <a:rPr sz="1700" spc="20" dirty="0">
                <a:latin typeface="Comic Sans MS"/>
                <a:cs typeface="Comic Sans MS"/>
              </a:rPr>
              <a:t>7</a:t>
            </a:r>
            <a:endParaRPr sz="1700">
              <a:latin typeface="Comic Sans MS"/>
              <a:cs typeface="Comic Sans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987004" y="5103077"/>
            <a:ext cx="1437005" cy="832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77825">
              <a:lnSpc>
                <a:spcPct val="132300"/>
              </a:lnSpc>
            </a:pPr>
            <a:r>
              <a:rPr sz="2050" spc="20" dirty="0">
                <a:latin typeface="Comic Sans MS"/>
                <a:cs typeface="Comic Sans MS"/>
              </a:rPr>
              <a:t>L</a:t>
            </a:r>
            <a:r>
              <a:rPr sz="2050" spc="85" dirty="0">
                <a:latin typeface="Times New Roman"/>
                <a:cs typeface="Times New Roman"/>
              </a:rPr>
              <a:t> </a:t>
            </a:r>
            <a:r>
              <a:rPr sz="2050" spc="20" dirty="0">
                <a:latin typeface="Comic Sans MS"/>
                <a:cs typeface="Comic Sans MS"/>
              </a:rPr>
              <a:t>/</a:t>
            </a:r>
            <a:r>
              <a:rPr sz="2050" spc="80" dirty="0">
                <a:latin typeface="Times New Roman"/>
                <a:cs typeface="Times New Roman"/>
              </a:rPr>
              <a:t> </a:t>
            </a:r>
            <a:r>
              <a:rPr sz="2050" spc="25" dirty="0">
                <a:latin typeface="Comic Sans MS"/>
                <a:cs typeface="Comic Sans MS"/>
              </a:rPr>
              <a:t>R</a:t>
            </a:r>
            <a:r>
              <a:rPr sz="2050" spc="10" dirty="0">
                <a:latin typeface="Times New Roman"/>
                <a:cs typeface="Times New Roman"/>
              </a:rPr>
              <a:t> </a:t>
            </a:r>
            <a:r>
              <a:rPr sz="2050" spc="55" dirty="0">
                <a:latin typeface="Comic Sans MS"/>
                <a:cs typeface="Comic Sans MS"/>
              </a:rPr>
              <a:t>R</a:t>
            </a:r>
            <a:r>
              <a:rPr sz="2050" spc="-5" dirty="0">
                <a:latin typeface="Comic Sans MS"/>
                <a:cs typeface="Comic Sans MS"/>
              </a:rPr>
              <a:t>T</a:t>
            </a:r>
            <a:r>
              <a:rPr sz="2050" spc="25" dirty="0">
                <a:latin typeface="Comic Sans MS"/>
                <a:cs typeface="Comic Sans MS"/>
              </a:rPr>
              <a:t>T</a:t>
            </a:r>
            <a:r>
              <a:rPr sz="2050" spc="85" dirty="0">
                <a:latin typeface="Times New Roman"/>
                <a:cs typeface="Times New Roman"/>
              </a:rPr>
              <a:t> </a:t>
            </a:r>
            <a:r>
              <a:rPr sz="2050" spc="15" dirty="0">
                <a:latin typeface="Comic Sans MS"/>
                <a:cs typeface="Comic Sans MS"/>
              </a:rPr>
              <a:t>+</a:t>
            </a:r>
            <a:r>
              <a:rPr sz="2050" spc="60" dirty="0">
                <a:latin typeface="Times New Roman"/>
                <a:cs typeface="Times New Roman"/>
              </a:rPr>
              <a:t> </a:t>
            </a:r>
            <a:r>
              <a:rPr sz="2050" spc="20" dirty="0">
                <a:latin typeface="Comic Sans MS"/>
                <a:cs typeface="Comic Sans MS"/>
              </a:rPr>
              <a:t>L</a:t>
            </a:r>
            <a:r>
              <a:rPr sz="2050" spc="90" dirty="0">
                <a:latin typeface="Times New Roman"/>
                <a:cs typeface="Times New Roman"/>
              </a:rPr>
              <a:t> </a:t>
            </a:r>
            <a:r>
              <a:rPr sz="2050" spc="20" dirty="0">
                <a:latin typeface="Comic Sans MS"/>
                <a:cs typeface="Comic Sans MS"/>
              </a:rPr>
              <a:t>/</a:t>
            </a:r>
            <a:r>
              <a:rPr sz="2050" spc="80" dirty="0">
                <a:latin typeface="Times New Roman"/>
                <a:cs typeface="Times New Roman"/>
              </a:rPr>
              <a:t> </a:t>
            </a:r>
            <a:r>
              <a:rPr sz="2050" spc="25" dirty="0">
                <a:latin typeface="Comic Sans MS"/>
                <a:cs typeface="Comic Sans MS"/>
              </a:rPr>
              <a:t>R</a:t>
            </a:r>
            <a:endParaRPr sz="2050">
              <a:latin typeface="Comic Sans MS"/>
              <a:cs typeface="Comic Sans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550464" y="5274986"/>
            <a:ext cx="175895" cy="3154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050" spc="20" dirty="0">
                <a:latin typeface="Times New Roman"/>
                <a:cs typeface="Times New Roman"/>
              </a:rPr>
              <a:t>=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918702" y="5455396"/>
            <a:ext cx="1570355" cy="11430"/>
          </a:xfrm>
          <a:custGeom>
            <a:avLst/>
            <a:gdLst/>
            <a:ahLst/>
            <a:cxnLst/>
            <a:rect l="l" t="t" r="r" b="b"/>
            <a:pathLst>
              <a:path w="1570355" h="11429">
                <a:moveTo>
                  <a:pt x="0" y="0"/>
                </a:moveTo>
                <a:lnTo>
                  <a:pt x="1569764" y="11381"/>
                </a:lnTo>
              </a:path>
            </a:pathLst>
          </a:custGeom>
          <a:ln w="221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7289297" y="4888475"/>
            <a:ext cx="322008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000" spc="-15" dirty="0">
                <a:solidFill>
                  <a:srgbClr val="FF0000"/>
                </a:solidFill>
                <a:latin typeface="Comic Sans MS"/>
                <a:cs typeface="Comic Sans MS"/>
              </a:rPr>
              <a:t>Why</a:t>
            </a:r>
            <a:r>
              <a:rPr sz="2000" spc="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FF0000"/>
                </a:solidFill>
                <a:latin typeface="Comic Sans MS"/>
                <a:cs typeface="Comic Sans MS"/>
              </a:rPr>
              <a:t>send</a:t>
            </a:r>
            <a:r>
              <a:rPr sz="2000" spc="1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omic Sans MS"/>
                <a:cs typeface="Comic Sans MS"/>
              </a:rPr>
              <a:t>only</a:t>
            </a:r>
            <a:r>
              <a:rPr sz="2000" spc="1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FF0000"/>
                </a:solidFill>
                <a:latin typeface="Comic Sans MS"/>
                <a:cs typeface="Comic Sans MS"/>
              </a:rPr>
              <a:t>one</a:t>
            </a:r>
            <a:r>
              <a:rPr sz="2000" spc="1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FF0000"/>
                </a:solidFill>
                <a:latin typeface="Comic Sans MS"/>
                <a:cs typeface="Comic Sans MS"/>
              </a:rPr>
              <a:t>packet?</a:t>
            </a:r>
            <a:endParaRPr sz="2000">
              <a:latin typeface="Comic Sans MS"/>
              <a:cs typeface="Comic Sans MS"/>
            </a:endParaRPr>
          </a:p>
          <a:p>
            <a:pPr algn="ctr">
              <a:lnSpc>
                <a:spcPct val="100000"/>
              </a:lnSpc>
            </a:pPr>
            <a:r>
              <a:rPr sz="2000" spc="-15" dirty="0">
                <a:solidFill>
                  <a:srgbClr val="FF0000"/>
                </a:solidFill>
                <a:latin typeface="Comic Sans MS"/>
                <a:cs typeface="Comic Sans MS"/>
              </a:rPr>
              <a:t>Can</a:t>
            </a:r>
            <a:r>
              <a:rPr sz="2000" spc="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FF0000"/>
                </a:solidFill>
                <a:latin typeface="Comic Sans MS"/>
                <a:cs typeface="Comic Sans MS"/>
              </a:rPr>
              <a:t>w</a:t>
            </a:r>
            <a:r>
              <a:rPr sz="2000" spc="-15" dirty="0">
                <a:solidFill>
                  <a:srgbClr val="FF0000"/>
                </a:solidFill>
                <a:latin typeface="Comic Sans MS"/>
                <a:cs typeface="Comic Sans MS"/>
              </a:rPr>
              <a:t>e</a:t>
            </a:r>
            <a:r>
              <a:rPr sz="2000" spc="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FF0000"/>
                </a:solidFill>
                <a:latin typeface="Comic Sans MS"/>
                <a:cs typeface="Comic Sans MS"/>
              </a:rPr>
              <a:t>send</a:t>
            </a:r>
            <a:r>
              <a:rPr sz="2000" spc="11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FF0000"/>
                </a:solidFill>
                <a:latin typeface="Comic Sans MS"/>
                <a:cs typeface="Comic Sans MS"/>
              </a:rPr>
              <a:t>mo</a:t>
            </a:r>
            <a:r>
              <a:rPr sz="2000" spc="-5" dirty="0">
                <a:solidFill>
                  <a:srgbClr val="FF0000"/>
                </a:solidFill>
                <a:latin typeface="Comic Sans MS"/>
                <a:cs typeface="Comic Sans MS"/>
              </a:rPr>
              <a:t>r</a:t>
            </a:r>
            <a:r>
              <a:rPr sz="2000" spc="-35" dirty="0">
                <a:solidFill>
                  <a:srgbClr val="FF0000"/>
                </a:solidFill>
                <a:latin typeface="Comic Sans MS"/>
                <a:cs typeface="Comic Sans MS"/>
              </a:rPr>
              <a:t>e</a:t>
            </a:r>
            <a:r>
              <a:rPr sz="2000" spc="-15" dirty="0">
                <a:solidFill>
                  <a:srgbClr val="FF0000"/>
                </a:solidFill>
                <a:latin typeface="Comic Sans MS"/>
                <a:cs typeface="Comic Sans MS"/>
              </a:rPr>
              <a:t>?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48" name="Date Placeholder 4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14A808B-0E05-4555-8901-174B9B5C166C}" type="datetime1">
              <a:rPr lang="en-US" smtClean="0"/>
              <a:t>8/1/2022</a:t>
            </a:fld>
            <a:endParaRPr lang="en-US"/>
          </a:p>
        </p:txBody>
      </p:sp>
      <p:sp>
        <p:nvSpPr>
          <p:cNvPr id="49" name="Slide Number Placeholder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1A2993-66D0-4D4C-A934-F1D0C5866DEA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862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Pipelined protocols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2126746" y="1399286"/>
            <a:ext cx="7430770" cy="14824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/>
            <a:r>
              <a:rPr sz="2400" dirty="0">
                <a:solidFill>
                  <a:srgbClr val="FF0000"/>
                </a:solidFill>
                <a:latin typeface="Comic Sans MS"/>
                <a:cs typeface="Comic Sans MS"/>
              </a:rPr>
              <a:t>pipelining:</a:t>
            </a:r>
            <a:r>
              <a:rPr sz="240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Comic Sans MS"/>
                <a:cs typeface="Comic Sans MS"/>
              </a:rPr>
              <a:t>sender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allows</a:t>
            </a:r>
            <a:r>
              <a:rPr sz="2400" spc="-1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multiple, “i</a:t>
            </a:r>
            <a:r>
              <a:rPr sz="2400" spc="-5" dirty="0">
                <a:latin typeface="Comic Sans MS"/>
                <a:cs typeface="Comic Sans MS"/>
              </a:rPr>
              <a:t>n</a:t>
            </a:r>
            <a:r>
              <a:rPr sz="2400" spc="-10" dirty="0">
                <a:latin typeface="Comic Sans MS"/>
                <a:cs typeface="Comic Sans MS"/>
              </a:rPr>
              <a:t>-</a:t>
            </a:r>
            <a:r>
              <a:rPr sz="2400" dirty="0">
                <a:latin typeface="Comic Sans MS"/>
                <a:cs typeface="Comic Sans MS"/>
              </a:rPr>
              <a:t>flight”,</a:t>
            </a:r>
            <a:r>
              <a:rPr sz="2400" spc="1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yet</a:t>
            </a:r>
            <a:r>
              <a:rPr sz="2400" spc="-10" dirty="0">
                <a:latin typeface="Comic Sans MS"/>
                <a:cs typeface="Comic Sans MS"/>
              </a:rPr>
              <a:t>-</a:t>
            </a:r>
            <a:r>
              <a:rPr sz="2400" spc="-5" dirty="0">
                <a:latin typeface="Comic Sans MS"/>
                <a:cs typeface="Comic Sans MS"/>
              </a:rPr>
              <a:t>to</a:t>
            </a:r>
            <a:r>
              <a:rPr sz="2400" spc="-10" dirty="0">
                <a:latin typeface="Comic Sans MS"/>
                <a:cs typeface="Comic Sans MS"/>
              </a:rPr>
              <a:t>-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be</a:t>
            </a:r>
            <a:r>
              <a:rPr sz="2400" spc="-10" dirty="0">
                <a:latin typeface="Comic Sans MS"/>
                <a:cs typeface="Comic Sans MS"/>
              </a:rPr>
              <a:t>-</a:t>
            </a:r>
            <a:r>
              <a:rPr sz="2400" dirty="0">
                <a:latin typeface="Comic Sans MS"/>
                <a:cs typeface="Comic Sans MS"/>
              </a:rPr>
              <a:t>acknowledged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mic Sans MS"/>
                <a:cs typeface="Comic Sans MS"/>
              </a:rPr>
              <a:t>pkts</a:t>
            </a:r>
            <a:endParaRPr sz="2400">
              <a:latin typeface="Comic Sans MS"/>
              <a:cs typeface="Comic Sans MS"/>
            </a:endParaRPr>
          </a:p>
          <a:p>
            <a:pPr marL="755650" indent="-285750">
              <a:spcBef>
                <a:spcPts val="495"/>
              </a:spcBef>
              <a:buClr>
                <a:srgbClr val="000098"/>
              </a:buClr>
              <a:buFont typeface="Wingdings"/>
              <a:buChar char=""/>
              <a:tabLst>
                <a:tab pos="755650" algn="l"/>
              </a:tabLst>
            </a:pPr>
            <a:r>
              <a:rPr sz="2000" spc="-20" dirty="0">
                <a:latin typeface="Comic Sans MS"/>
                <a:cs typeface="Comic Sans MS"/>
              </a:rPr>
              <a:t>rang</a:t>
            </a:r>
            <a:r>
              <a:rPr sz="2000" spc="-15" dirty="0">
                <a:latin typeface="Comic Sans MS"/>
                <a:cs typeface="Comic Sans MS"/>
              </a:rPr>
              <a:t>e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of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omic Sans MS"/>
                <a:cs typeface="Comic Sans MS"/>
              </a:rPr>
              <a:t>s</a:t>
            </a:r>
            <a:r>
              <a:rPr sz="2000" spc="-15" dirty="0">
                <a:latin typeface="Comic Sans MS"/>
                <a:cs typeface="Comic Sans MS"/>
              </a:rPr>
              <a:t>equ</a:t>
            </a:r>
            <a:r>
              <a:rPr sz="2000" spc="-25" dirty="0">
                <a:latin typeface="Comic Sans MS"/>
                <a:cs typeface="Comic Sans MS"/>
              </a:rPr>
              <a:t>e</a:t>
            </a:r>
            <a:r>
              <a:rPr sz="2000" spc="-20" dirty="0">
                <a:latin typeface="Comic Sans MS"/>
                <a:cs typeface="Comic Sans MS"/>
              </a:rPr>
              <a:t>nc</a:t>
            </a:r>
            <a:r>
              <a:rPr sz="2000" spc="-15" dirty="0">
                <a:latin typeface="Comic Sans MS"/>
                <a:cs typeface="Comic Sans MS"/>
              </a:rPr>
              <a:t>e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omic Sans MS"/>
                <a:cs typeface="Comic Sans MS"/>
              </a:rPr>
              <a:t>number</a:t>
            </a:r>
            <a:r>
              <a:rPr sz="2000" spc="-10" dirty="0">
                <a:latin typeface="Comic Sans MS"/>
                <a:cs typeface="Comic Sans MS"/>
              </a:rPr>
              <a:t>s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must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omic Sans MS"/>
                <a:cs typeface="Comic Sans MS"/>
              </a:rPr>
              <a:t>b</a:t>
            </a:r>
            <a:r>
              <a:rPr sz="2000" spc="-15" dirty="0">
                <a:latin typeface="Comic Sans MS"/>
                <a:cs typeface="Comic Sans MS"/>
              </a:rPr>
              <a:t>e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increased</a:t>
            </a:r>
            <a:endParaRPr sz="2000">
              <a:latin typeface="Comic Sans MS"/>
              <a:cs typeface="Comic Sans MS"/>
            </a:endParaRPr>
          </a:p>
          <a:p>
            <a:pPr marL="755650" indent="-285750">
              <a:spcBef>
                <a:spcPts val="480"/>
              </a:spcBef>
              <a:buClr>
                <a:srgbClr val="000098"/>
              </a:buClr>
              <a:buFont typeface="Wingdings"/>
              <a:buChar char=""/>
              <a:tabLst>
                <a:tab pos="755650" algn="l"/>
              </a:tabLst>
            </a:pPr>
            <a:r>
              <a:rPr sz="2000" spc="-15" dirty="0">
                <a:latin typeface="Comic Sans MS"/>
                <a:cs typeface="Comic Sans MS"/>
              </a:rPr>
              <a:t>buffering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at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sender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and/or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recei</a:t>
            </a:r>
            <a:r>
              <a:rPr sz="2000" spc="-10" dirty="0">
                <a:latin typeface="Comic Sans MS"/>
                <a:cs typeface="Comic Sans MS"/>
              </a:rPr>
              <a:t>ver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93291" y="5488646"/>
            <a:ext cx="7870825" cy="7437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2940"/>
              </a:lnSpc>
              <a:buClr>
                <a:srgbClr val="000098"/>
              </a:buClr>
              <a:buSzPct val="75000"/>
              <a:buFont typeface="Wingdings"/>
              <a:buChar char=""/>
              <a:tabLst>
                <a:tab pos="355600" algn="l"/>
              </a:tabLst>
            </a:pPr>
            <a:r>
              <a:rPr sz="2400" spc="-5" dirty="0">
                <a:latin typeface="Comic Sans MS"/>
                <a:cs typeface="Comic Sans MS"/>
              </a:rPr>
              <a:t>tw</a:t>
            </a:r>
            <a:r>
              <a:rPr sz="2400" dirty="0">
                <a:latin typeface="Comic Sans MS"/>
                <a:cs typeface="Comic Sans MS"/>
              </a:rPr>
              <a:t>o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mic Sans MS"/>
                <a:cs typeface="Comic Sans MS"/>
              </a:rPr>
              <a:t>ge</a:t>
            </a:r>
            <a:r>
              <a:rPr sz="2400" spc="-10" dirty="0">
                <a:latin typeface="Comic Sans MS"/>
                <a:cs typeface="Comic Sans MS"/>
              </a:rPr>
              <a:t>n</a:t>
            </a:r>
            <a:r>
              <a:rPr sz="2400" dirty="0">
                <a:latin typeface="Comic Sans MS"/>
                <a:cs typeface="Comic Sans MS"/>
              </a:rPr>
              <a:t>eric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form</a:t>
            </a:r>
            <a:r>
              <a:rPr sz="2400" dirty="0">
                <a:latin typeface="Comic Sans MS"/>
                <a:cs typeface="Comic Sans MS"/>
              </a:rPr>
              <a:t>s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mic Sans MS"/>
                <a:cs typeface="Comic Sans MS"/>
              </a:rPr>
              <a:t>of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mic Sans MS"/>
                <a:cs typeface="Comic Sans MS"/>
              </a:rPr>
              <a:t>pipelined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mic Sans MS"/>
                <a:cs typeface="Comic Sans MS"/>
              </a:rPr>
              <a:t>pro</a:t>
            </a:r>
            <a:r>
              <a:rPr sz="2400" spc="-15" dirty="0">
                <a:latin typeface="Comic Sans MS"/>
                <a:cs typeface="Comic Sans MS"/>
              </a:rPr>
              <a:t>t</a:t>
            </a:r>
            <a:r>
              <a:rPr sz="2400" dirty="0">
                <a:latin typeface="Comic Sans MS"/>
                <a:cs typeface="Comic Sans MS"/>
              </a:rPr>
              <a:t>o</a:t>
            </a:r>
            <a:r>
              <a:rPr sz="2400" spc="-10" dirty="0">
                <a:latin typeface="Comic Sans MS"/>
                <a:cs typeface="Comic Sans MS"/>
              </a:rPr>
              <a:t>c</a:t>
            </a:r>
            <a:r>
              <a:rPr sz="2400" dirty="0">
                <a:latin typeface="Comic Sans MS"/>
                <a:cs typeface="Comic Sans MS"/>
              </a:rPr>
              <a:t>ols: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500" spc="-60" dirty="0">
                <a:solidFill>
                  <a:srgbClr val="FF0000"/>
                </a:solidFill>
                <a:latin typeface="Comic Sans MS"/>
                <a:cs typeface="Comic Sans MS"/>
              </a:rPr>
              <a:t>go</a:t>
            </a:r>
            <a:r>
              <a:rPr sz="2500" spc="-55" dirty="0">
                <a:solidFill>
                  <a:srgbClr val="FF0000"/>
                </a:solidFill>
                <a:latin typeface="Comic Sans MS"/>
                <a:cs typeface="Comic Sans MS"/>
              </a:rPr>
              <a:t>-</a:t>
            </a:r>
            <a:r>
              <a:rPr sz="2500" spc="-60" dirty="0">
                <a:solidFill>
                  <a:srgbClr val="FF0000"/>
                </a:solidFill>
                <a:latin typeface="Comic Sans MS"/>
                <a:cs typeface="Comic Sans MS"/>
              </a:rPr>
              <a:t>Back</a:t>
            </a:r>
            <a:r>
              <a:rPr sz="2500" spc="-55" dirty="0">
                <a:solidFill>
                  <a:srgbClr val="FF0000"/>
                </a:solidFill>
                <a:latin typeface="Comic Sans MS"/>
                <a:cs typeface="Comic Sans MS"/>
              </a:rPr>
              <a:t>-N,</a:t>
            </a:r>
            <a:endParaRPr sz="2500" dirty="0">
              <a:latin typeface="Comic Sans MS"/>
              <a:cs typeface="Comic Sans MS"/>
            </a:endParaRPr>
          </a:p>
          <a:p>
            <a:pPr marL="355600">
              <a:lnSpc>
                <a:spcPts val="2940"/>
              </a:lnSpc>
            </a:pPr>
            <a:r>
              <a:rPr sz="2500" spc="-60" dirty="0">
                <a:solidFill>
                  <a:srgbClr val="FF0000"/>
                </a:solidFill>
                <a:latin typeface="Comic Sans MS"/>
                <a:cs typeface="Comic Sans MS"/>
              </a:rPr>
              <a:t>selective</a:t>
            </a:r>
            <a:r>
              <a:rPr sz="2500" spc="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500" spc="-70" dirty="0">
                <a:solidFill>
                  <a:srgbClr val="FF0000"/>
                </a:solidFill>
                <a:latin typeface="Comic Sans MS"/>
                <a:cs typeface="Comic Sans MS"/>
              </a:rPr>
              <a:t>repeat</a:t>
            </a:r>
            <a:endParaRPr sz="2500" dirty="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76650" y="2890902"/>
            <a:ext cx="6105509" cy="23700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16B099B-2706-4FF9-A4A8-F84545FBB4F0}" type="datetime1">
              <a:rPr lang="en-US" smtClean="0"/>
              <a:t>8/1/2022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C85445-B2EB-477F-BE91-EE4EE8348091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277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695840" y="1549389"/>
            <a:ext cx="2082800" cy="932180"/>
          </a:xfrm>
          <a:custGeom>
            <a:avLst/>
            <a:gdLst/>
            <a:ahLst/>
            <a:cxnLst/>
            <a:rect l="l" t="t" r="r" b="b"/>
            <a:pathLst>
              <a:path w="2082800" h="932180">
                <a:moveTo>
                  <a:pt x="0" y="0"/>
                </a:moveTo>
                <a:lnTo>
                  <a:pt x="2082789" y="931925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68408" y="1327160"/>
            <a:ext cx="76200" cy="3284854"/>
          </a:xfrm>
          <a:custGeom>
            <a:avLst/>
            <a:gdLst/>
            <a:ahLst/>
            <a:cxnLst/>
            <a:rect l="l" t="t" r="r" b="b"/>
            <a:pathLst>
              <a:path w="76200" h="3284854">
                <a:moveTo>
                  <a:pt x="33295" y="3208347"/>
                </a:moveTo>
                <a:lnTo>
                  <a:pt x="0" y="3208513"/>
                </a:lnTo>
                <a:lnTo>
                  <a:pt x="38465" y="3284463"/>
                </a:lnTo>
                <a:lnTo>
                  <a:pt x="69796" y="3221086"/>
                </a:lnTo>
                <a:lnTo>
                  <a:pt x="33375" y="3221086"/>
                </a:lnTo>
                <a:lnTo>
                  <a:pt x="33295" y="3208347"/>
                </a:lnTo>
                <a:close/>
              </a:path>
              <a:path w="76200" h="3284854">
                <a:moveTo>
                  <a:pt x="42835" y="3208299"/>
                </a:moveTo>
                <a:lnTo>
                  <a:pt x="33295" y="3208347"/>
                </a:lnTo>
                <a:lnTo>
                  <a:pt x="33375" y="3221086"/>
                </a:lnTo>
                <a:lnTo>
                  <a:pt x="42915" y="3220967"/>
                </a:lnTo>
                <a:lnTo>
                  <a:pt x="42835" y="3208299"/>
                </a:lnTo>
                <a:close/>
              </a:path>
              <a:path w="76200" h="3284854">
                <a:moveTo>
                  <a:pt x="76199" y="3208132"/>
                </a:moveTo>
                <a:lnTo>
                  <a:pt x="42835" y="3208299"/>
                </a:lnTo>
                <a:lnTo>
                  <a:pt x="42915" y="3220967"/>
                </a:lnTo>
                <a:lnTo>
                  <a:pt x="33375" y="3221086"/>
                </a:lnTo>
                <a:lnTo>
                  <a:pt x="69796" y="3221086"/>
                </a:lnTo>
                <a:lnTo>
                  <a:pt x="76199" y="3208132"/>
                </a:lnTo>
                <a:close/>
              </a:path>
              <a:path w="76200" h="3284854">
                <a:moveTo>
                  <a:pt x="22585" y="0"/>
                </a:moveTo>
                <a:lnTo>
                  <a:pt x="13075" y="0"/>
                </a:lnTo>
                <a:lnTo>
                  <a:pt x="33295" y="3208347"/>
                </a:lnTo>
                <a:lnTo>
                  <a:pt x="42835" y="3208299"/>
                </a:lnTo>
                <a:lnTo>
                  <a:pt x="225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51197" y="1339840"/>
            <a:ext cx="76200" cy="3351529"/>
          </a:xfrm>
          <a:custGeom>
            <a:avLst/>
            <a:gdLst/>
            <a:ahLst/>
            <a:cxnLst/>
            <a:rect l="l" t="t" r="r" b="b"/>
            <a:pathLst>
              <a:path w="76200" h="3351529">
                <a:moveTo>
                  <a:pt x="33321" y="3275046"/>
                </a:moveTo>
                <a:lnTo>
                  <a:pt x="0" y="3275213"/>
                </a:lnTo>
                <a:lnTo>
                  <a:pt x="38465" y="3351163"/>
                </a:lnTo>
                <a:lnTo>
                  <a:pt x="69796" y="3287786"/>
                </a:lnTo>
                <a:lnTo>
                  <a:pt x="33406" y="3287786"/>
                </a:lnTo>
                <a:lnTo>
                  <a:pt x="33321" y="3275046"/>
                </a:lnTo>
                <a:close/>
              </a:path>
              <a:path w="76200" h="3351529">
                <a:moveTo>
                  <a:pt x="42831" y="3274998"/>
                </a:moveTo>
                <a:lnTo>
                  <a:pt x="33321" y="3275046"/>
                </a:lnTo>
                <a:lnTo>
                  <a:pt x="33406" y="3287786"/>
                </a:lnTo>
                <a:lnTo>
                  <a:pt x="42915" y="3287655"/>
                </a:lnTo>
                <a:lnTo>
                  <a:pt x="42831" y="3274998"/>
                </a:lnTo>
                <a:close/>
              </a:path>
              <a:path w="76200" h="3351529">
                <a:moveTo>
                  <a:pt x="76199" y="3274832"/>
                </a:moveTo>
                <a:lnTo>
                  <a:pt x="42831" y="3274998"/>
                </a:lnTo>
                <a:lnTo>
                  <a:pt x="42915" y="3287655"/>
                </a:lnTo>
                <a:lnTo>
                  <a:pt x="33406" y="3287786"/>
                </a:lnTo>
                <a:lnTo>
                  <a:pt x="69796" y="3287786"/>
                </a:lnTo>
                <a:lnTo>
                  <a:pt x="76199" y="3274832"/>
                </a:lnTo>
                <a:close/>
              </a:path>
              <a:path w="76200" h="3351529">
                <a:moveTo>
                  <a:pt x="21092" y="0"/>
                </a:moveTo>
                <a:lnTo>
                  <a:pt x="11551" y="0"/>
                </a:lnTo>
                <a:lnTo>
                  <a:pt x="33321" y="3275046"/>
                </a:lnTo>
                <a:lnTo>
                  <a:pt x="42831" y="3274998"/>
                </a:lnTo>
                <a:lnTo>
                  <a:pt x="210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25921" y="1000115"/>
            <a:ext cx="1043305" cy="355600"/>
          </a:xfrm>
          <a:custGeom>
            <a:avLst/>
            <a:gdLst/>
            <a:ahLst/>
            <a:cxnLst/>
            <a:rect l="l" t="t" r="r" b="b"/>
            <a:pathLst>
              <a:path w="1043304" h="355600">
                <a:moveTo>
                  <a:pt x="0" y="355604"/>
                </a:moveTo>
                <a:lnTo>
                  <a:pt x="1042989" y="355604"/>
                </a:lnTo>
                <a:lnTo>
                  <a:pt x="1042989" y="0"/>
                </a:lnTo>
                <a:lnTo>
                  <a:pt x="0" y="0"/>
                </a:lnTo>
                <a:lnTo>
                  <a:pt x="0" y="3556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54740" y="1000115"/>
            <a:ext cx="1108075" cy="355600"/>
          </a:xfrm>
          <a:custGeom>
            <a:avLst/>
            <a:gdLst/>
            <a:ahLst/>
            <a:cxnLst/>
            <a:rect l="l" t="t" r="r" b="b"/>
            <a:pathLst>
              <a:path w="1108075" h="355600">
                <a:moveTo>
                  <a:pt x="0" y="355604"/>
                </a:moveTo>
                <a:lnTo>
                  <a:pt x="1108079" y="355604"/>
                </a:lnTo>
                <a:lnTo>
                  <a:pt x="1108079" y="0"/>
                </a:lnTo>
                <a:lnTo>
                  <a:pt x="0" y="0"/>
                </a:lnTo>
                <a:lnTo>
                  <a:pt x="0" y="3556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06995" y="1544697"/>
            <a:ext cx="2049780" cy="3175"/>
          </a:xfrm>
          <a:custGeom>
            <a:avLst/>
            <a:gdLst/>
            <a:ahLst/>
            <a:cxnLst/>
            <a:rect l="l" t="t" r="r" b="b"/>
            <a:pathLst>
              <a:path w="2049779" h="3175">
                <a:moveTo>
                  <a:pt x="0" y="0"/>
                </a:moveTo>
                <a:lnTo>
                  <a:pt x="2049414" y="3169"/>
                </a:lnTo>
              </a:path>
            </a:pathLst>
          </a:custGeom>
          <a:ln w="9524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13366" y="3676650"/>
            <a:ext cx="2049780" cy="0"/>
          </a:xfrm>
          <a:custGeom>
            <a:avLst/>
            <a:gdLst/>
            <a:ahLst/>
            <a:cxnLst/>
            <a:rect l="l" t="t" r="r" b="b"/>
            <a:pathLst>
              <a:path w="2049779">
                <a:moveTo>
                  <a:pt x="0" y="0"/>
                </a:moveTo>
                <a:lnTo>
                  <a:pt x="2049383" y="0"/>
                </a:lnTo>
              </a:path>
            </a:pathLst>
          </a:custGeom>
          <a:ln w="9524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91115" y="1541527"/>
            <a:ext cx="2087880" cy="1170305"/>
          </a:xfrm>
          <a:custGeom>
            <a:avLst/>
            <a:gdLst/>
            <a:ahLst/>
            <a:cxnLst/>
            <a:rect l="l" t="t" r="r" b="b"/>
            <a:pathLst>
              <a:path w="2087879" h="1170305">
                <a:moveTo>
                  <a:pt x="0" y="0"/>
                </a:moveTo>
                <a:lnTo>
                  <a:pt x="0" y="243839"/>
                </a:lnTo>
                <a:lnTo>
                  <a:pt x="2087514" y="1169913"/>
                </a:lnTo>
                <a:lnTo>
                  <a:pt x="2082424" y="92506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91115" y="1541527"/>
            <a:ext cx="2087880" cy="1170305"/>
          </a:xfrm>
          <a:custGeom>
            <a:avLst/>
            <a:gdLst/>
            <a:ahLst/>
            <a:cxnLst/>
            <a:rect l="l" t="t" r="r" b="b"/>
            <a:pathLst>
              <a:path w="2087879" h="1170305">
                <a:moveTo>
                  <a:pt x="0" y="0"/>
                </a:moveTo>
                <a:lnTo>
                  <a:pt x="2082424" y="925067"/>
                </a:lnTo>
                <a:lnTo>
                  <a:pt x="2087514" y="1169913"/>
                </a:lnTo>
                <a:lnTo>
                  <a:pt x="0" y="24383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56130" y="1541527"/>
            <a:ext cx="123825" cy="3175"/>
          </a:xfrm>
          <a:custGeom>
            <a:avLst/>
            <a:gdLst/>
            <a:ahLst/>
            <a:cxnLst/>
            <a:rect l="l" t="t" r="r" b="b"/>
            <a:pathLst>
              <a:path w="123825" h="3175">
                <a:moveTo>
                  <a:pt x="123831" y="0"/>
                </a:moveTo>
                <a:lnTo>
                  <a:pt x="0" y="316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56130" y="1786006"/>
            <a:ext cx="123825" cy="0"/>
          </a:xfrm>
          <a:custGeom>
            <a:avLst/>
            <a:gdLst/>
            <a:ahLst/>
            <a:cxnLst/>
            <a:rect l="l" t="t" r="r" b="b"/>
            <a:pathLst>
              <a:path w="123825">
                <a:moveTo>
                  <a:pt x="123831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60057" y="2836805"/>
            <a:ext cx="76200" cy="821055"/>
          </a:xfrm>
          <a:custGeom>
            <a:avLst/>
            <a:gdLst/>
            <a:ahLst/>
            <a:cxnLst/>
            <a:rect l="l" t="t" r="r" b="b"/>
            <a:pathLst>
              <a:path w="76200" h="821054">
                <a:moveTo>
                  <a:pt x="33254" y="744714"/>
                </a:moveTo>
                <a:lnTo>
                  <a:pt x="0" y="745114"/>
                </a:lnTo>
                <a:lnTo>
                  <a:pt x="38855" y="820795"/>
                </a:lnTo>
                <a:lnTo>
                  <a:pt x="69804" y="757306"/>
                </a:lnTo>
                <a:lnTo>
                  <a:pt x="33399" y="757306"/>
                </a:lnTo>
                <a:lnTo>
                  <a:pt x="33254" y="744714"/>
                </a:lnTo>
                <a:close/>
              </a:path>
              <a:path w="76200" h="821054">
                <a:moveTo>
                  <a:pt x="42792" y="744600"/>
                </a:moveTo>
                <a:lnTo>
                  <a:pt x="33254" y="744714"/>
                </a:lnTo>
                <a:lnTo>
                  <a:pt x="33399" y="757306"/>
                </a:lnTo>
                <a:lnTo>
                  <a:pt x="42940" y="757306"/>
                </a:lnTo>
                <a:lnTo>
                  <a:pt x="42792" y="744600"/>
                </a:lnTo>
                <a:close/>
              </a:path>
              <a:path w="76200" h="821054">
                <a:moveTo>
                  <a:pt x="76193" y="744199"/>
                </a:moveTo>
                <a:lnTo>
                  <a:pt x="42792" y="744600"/>
                </a:lnTo>
                <a:lnTo>
                  <a:pt x="42940" y="757306"/>
                </a:lnTo>
                <a:lnTo>
                  <a:pt x="69804" y="757306"/>
                </a:lnTo>
                <a:lnTo>
                  <a:pt x="76193" y="744199"/>
                </a:lnTo>
                <a:close/>
              </a:path>
              <a:path w="76200" h="821054">
                <a:moveTo>
                  <a:pt x="34161" y="0"/>
                </a:moveTo>
                <a:lnTo>
                  <a:pt x="24652" y="121"/>
                </a:lnTo>
                <a:lnTo>
                  <a:pt x="33254" y="744714"/>
                </a:lnTo>
                <a:lnTo>
                  <a:pt x="42792" y="744600"/>
                </a:lnTo>
                <a:lnTo>
                  <a:pt x="34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57522" y="1808227"/>
            <a:ext cx="76200" cy="776605"/>
          </a:xfrm>
          <a:custGeom>
            <a:avLst/>
            <a:gdLst/>
            <a:ahLst/>
            <a:cxnLst/>
            <a:rect l="l" t="t" r="r" b="b"/>
            <a:pathLst>
              <a:path w="76200" h="776605">
                <a:moveTo>
                  <a:pt x="33378" y="76131"/>
                </a:moveTo>
                <a:lnTo>
                  <a:pt x="31882" y="776234"/>
                </a:lnTo>
                <a:lnTo>
                  <a:pt x="41391" y="776234"/>
                </a:lnTo>
                <a:lnTo>
                  <a:pt x="42888" y="76146"/>
                </a:lnTo>
                <a:lnTo>
                  <a:pt x="33378" y="76131"/>
                </a:lnTo>
                <a:close/>
              </a:path>
              <a:path w="76200" h="776605">
                <a:moveTo>
                  <a:pt x="69804" y="63367"/>
                </a:moveTo>
                <a:lnTo>
                  <a:pt x="33406" y="63367"/>
                </a:lnTo>
                <a:lnTo>
                  <a:pt x="42915" y="63489"/>
                </a:lnTo>
                <a:lnTo>
                  <a:pt x="42888" y="76146"/>
                </a:lnTo>
                <a:lnTo>
                  <a:pt x="76199" y="76199"/>
                </a:lnTo>
                <a:lnTo>
                  <a:pt x="69804" y="63367"/>
                </a:lnTo>
                <a:close/>
              </a:path>
              <a:path w="76200" h="776605">
                <a:moveTo>
                  <a:pt x="33406" y="63367"/>
                </a:moveTo>
                <a:lnTo>
                  <a:pt x="33378" y="76131"/>
                </a:lnTo>
                <a:lnTo>
                  <a:pt x="42888" y="76146"/>
                </a:lnTo>
                <a:lnTo>
                  <a:pt x="42915" y="63489"/>
                </a:lnTo>
                <a:lnTo>
                  <a:pt x="33406" y="63367"/>
                </a:lnTo>
                <a:close/>
              </a:path>
              <a:path w="76200" h="776605">
                <a:moveTo>
                  <a:pt x="38221" y="0"/>
                </a:moveTo>
                <a:lnTo>
                  <a:pt x="0" y="76078"/>
                </a:lnTo>
                <a:lnTo>
                  <a:pt x="33378" y="76131"/>
                </a:lnTo>
                <a:lnTo>
                  <a:pt x="33406" y="63367"/>
                </a:lnTo>
                <a:lnTo>
                  <a:pt x="69804" y="63367"/>
                </a:lnTo>
                <a:lnTo>
                  <a:pt x="382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667510" y="1077701"/>
            <a:ext cx="5617210" cy="876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87980">
              <a:tabLst>
                <a:tab pos="4879975" algn="l"/>
              </a:tabLst>
            </a:pPr>
            <a:r>
              <a:rPr sz="1600" dirty="0">
                <a:latin typeface="Arial"/>
                <a:cs typeface="Arial"/>
              </a:rPr>
              <a:t>sen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dirty="0">
                <a:latin typeface="Arial"/>
                <a:cs typeface="Arial"/>
              </a:rPr>
              <a:t>receiver</a:t>
            </a:r>
            <a:endParaRPr sz="1600">
              <a:latin typeface="Arial"/>
              <a:cs typeface="Arial"/>
            </a:endParaRPr>
          </a:p>
          <a:p>
            <a:pPr marL="370205" marR="2759710" indent="-358140">
              <a:lnSpc>
                <a:spcPct val="115199"/>
              </a:lnSpc>
              <a:spcBef>
                <a:spcPts val="484"/>
              </a:spcBef>
            </a:pPr>
            <a:r>
              <a:rPr sz="1600" dirty="0">
                <a:latin typeface="Arial"/>
                <a:cs typeface="Arial"/>
              </a:rPr>
              <a:t>first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pa</a:t>
            </a:r>
            <a:r>
              <a:rPr sz="1600" dirty="0">
                <a:latin typeface="Arial"/>
                <a:cs typeface="Arial"/>
              </a:rPr>
              <a:t>ck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bi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transmit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ed</a:t>
            </a:r>
            <a:r>
              <a:rPr sz="1600" dirty="0">
                <a:latin typeface="Arial"/>
                <a:cs typeface="Arial"/>
              </a:rPr>
              <a:t>,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=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0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las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bi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tra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smitt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d</a:t>
            </a:r>
            <a:r>
              <a:rPr sz="1600" dirty="0">
                <a:latin typeface="Arial"/>
                <a:cs typeface="Arial"/>
              </a:rPr>
              <a:t>,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=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/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47136" y="2590781"/>
            <a:ext cx="41783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600" spc="-30" dirty="0">
                <a:latin typeface="Arial"/>
                <a:cs typeface="Arial"/>
              </a:rPr>
              <a:t>R</a:t>
            </a:r>
            <a:r>
              <a:rPr sz="1600" dirty="0">
                <a:latin typeface="Arial"/>
                <a:cs typeface="Arial"/>
              </a:rPr>
              <a:t>TT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756410" y="2466959"/>
            <a:ext cx="125730" cy="0"/>
          </a:xfrm>
          <a:custGeom>
            <a:avLst/>
            <a:gdLst/>
            <a:ahLst/>
            <a:cxnLst/>
            <a:rect l="l" t="t" r="r" b="b"/>
            <a:pathLst>
              <a:path w="125729">
                <a:moveTo>
                  <a:pt x="125455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778630" y="2717810"/>
            <a:ext cx="119380" cy="0"/>
          </a:xfrm>
          <a:custGeom>
            <a:avLst/>
            <a:gdLst/>
            <a:ahLst/>
            <a:cxnLst/>
            <a:rect l="l" t="t" r="r" b="b"/>
            <a:pathLst>
              <a:path w="119379">
                <a:moveTo>
                  <a:pt x="0" y="0"/>
                </a:moveTo>
                <a:lnTo>
                  <a:pt x="119115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67296" y="3663939"/>
            <a:ext cx="124460" cy="1270"/>
          </a:xfrm>
          <a:custGeom>
            <a:avLst/>
            <a:gdLst/>
            <a:ahLst/>
            <a:cxnLst/>
            <a:rect l="l" t="t" r="r" b="b"/>
            <a:pathLst>
              <a:path w="124460" h="1270">
                <a:moveTo>
                  <a:pt x="124215" y="0"/>
                </a:moveTo>
                <a:lnTo>
                  <a:pt x="0" y="1158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07515" y="3671682"/>
            <a:ext cx="1326641" cy="5854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02302" y="3663939"/>
            <a:ext cx="685165" cy="304800"/>
          </a:xfrm>
          <a:custGeom>
            <a:avLst/>
            <a:gdLst/>
            <a:ahLst/>
            <a:cxnLst/>
            <a:rect l="l" t="t" r="r" b="b"/>
            <a:pathLst>
              <a:path w="685164" h="304800">
                <a:moveTo>
                  <a:pt x="0" y="0"/>
                </a:moveTo>
                <a:lnTo>
                  <a:pt x="684916" y="304306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392797" y="3967604"/>
            <a:ext cx="507365" cy="238125"/>
          </a:xfrm>
          <a:custGeom>
            <a:avLst/>
            <a:gdLst/>
            <a:ahLst/>
            <a:cxnLst/>
            <a:rect l="l" t="t" r="r" b="b"/>
            <a:pathLst>
              <a:path w="507364" h="238125">
                <a:moveTo>
                  <a:pt x="0" y="0"/>
                </a:moveTo>
                <a:lnTo>
                  <a:pt x="507126" y="237875"/>
                </a:lnTo>
              </a:path>
            </a:pathLst>
          </a:custGeom>
          <a:ln w="952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02302" y="3908297"/>
            <a:ext cx="296545" cy="126364"/>
          </a:xfrm>
          <a:custGeom>
            <a:avLst/>
            <a:gdLst/>
            <a:ahLst/>
            <a:cxnLst/>
            <a:rect l="l" t="t" r="r" b="b"/>
            <a:pathLst>
              <a:path w="296545" h="126364">
                <a:moveTo>
                  <a:pt x="0" y="0"/>
                </a:moveTo>
                <a:lnTo>
                  <a:pt x="296417" y="12636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04298" y="4033515"/>
            <a:ext cx="507365" cy="238760"/>
          </a:xfrm>
          <a:custGeom>
            <a:avLst/>
            <a:gdLst/>
            <a:ahLst/>
            <a:cxnLst/>
            <a:rect l="l" t="t" r="r" b="b"/>
            <a:pathLst>
              <a:path w="507364" h="238760">
                <a:moveTo>
                  <a:pt x="0" y="0"/>
                </a:moveTo>
                <a:lnTo>
                  <a:pt x="506882" y="238387"/>
                </a:lnTo>
              </a:path>
            </a:pathLst>
          </a:custGeom>
          <a:ln w="952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695840" y="1793869"/>
            <a:ext cx="2087880" cy="1168400"/>
          </a:xfrm>
          <a:custGeom>
            <a:avLst/>
            <a:gdLst/>
            <a:ahLst/>
            <a:cxnLst/>
            <a:rect l="l" t="t" r="r" b="b"/>
            <a:pathLst>
              <a:path w="2087879" h="1168400">
                <a:moveTo>
                  <a:pt x="0" y="0"/>
                </a:moveTo>
                <a:lnTo>
                  <a:pt x="0" y="243596"/>
                </a:lnTo>
                <a:lnTo>
                  <a:pt x="2087605" y="1168389"/>
                </a:lnTo>
                <a:lnTo>
                  <a:pt x="2082545" y="923940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695840" y="2044690"/>
            <a:ext cx="2087880" cy="1169035"/>
          </a:xfrm>
          <a:custGeom>
            <a:avLst/>
            <a:gdLst/>
            <a:ahLst/>
            <a:cxnLst/>
            <a:rect l="l" t="t" r="r" b="b"/>
            <a:pathLst>
              <a:path w="2087879" h="1169035">
                <a:moveTo>
                  <a:pt x="0" y="0"/>
                </a:moveTo>
                <a:lnTo>
                  <a:pt x="0" y="243596"/>
                </a:lnTo>
                <a:lnTo>
                  <a:pt x="2087605" y="1168420"/>
                </a:lnTo>
                <a:lnTo>
                  <a:pt x="2082545" y="923940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695840" y="2044690"/>
            <a:ext cx="2087880" cy="1169035"/>
          </a:xfrm>
          <a:custGeom>
            <a:avLst/>
            <a:gdLst/>
            <a:ahLst/>
            <a:cxnLst/>
            <a:rect l="l" t="t" r="r" b="b"/>
            <a:pathLst>
              <a:path w="2087879" h="1169035">
                <a:moveTo>
                  <a:pt x="0" y="0"/>
                </a:moveTo>
                <a:lnTo>
                  <a:pt x="2082545" y="923940"/>
                </a:lnTo>
                <a:lnTo>
                  <a:pt x="2087605" y="1168420"/>
                </a:lnTo>
                <a:lnTo>
                  <a:pt x="0" y="243596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713367" y="2725674"/>
            <a:ext cx="2065655" cy="932180"/>
          </a:xfrm>
          <a:custGeom>
            <a:avLst/>
            <a:gdLst/>
            <a:ahLst/>
            <a:cxnLst/>
            <a:rect l="l" t="t" r="r" b="b"/>
            <a:pathLst>
              <a:path w="2065654" h="932179">
                <a:moveTo>
                  <a:pt x="0" y="931925"/>
                </a:moveTo>
                <a:lnTo>
                  <a:pt x="2065263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713367" y="2976494"/>
            <a:ext cx="2065655" cy="932180"/>
          </a:xfrm>
          <a:custGeom>
            <a:avLst/>
            <a:gdLst/>
            <a:ahLst/>
            <a:cxnLst/>
            <a:rect l="l" t="t" r="r" b="b"/>
            <a:pathLst>
              <a:path w="2065654" h="932179">
                <a:moveTo>
                  <a:pt x="0" y="931935"/>
                </a:moveTo>
                <a:lnTo>
                  <a:pt x="2065263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556129" y="3902071"/>
            <a:ext cx="124460" cy="1270"/>
          </a:xfrm>
          <a:custGeom>
            <a:avLst/>
            <a:gdLst/>
            <a:ahLst/>
            <a:cxnLst/>
            <a:rect l="l" t="t" r="r" b="b"/>
            <a:pathLst>
              <a:path w="124460" h="1270">
                <a:moveTo>
                  <a:pt x="124196" y="0"/>
                </a:moveTo>
                <a:lnTo>
                  <a:pt x="0" y="1142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696328" y="3909823"/>
            <a:ext cx="1326641" cy="5839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691116" y="3902071"/>
            <a:ext cx="685165" cy="303530"/>
          </a:xfrm>
          <a:custGeom>
            <a:avLst/>
            <a:gdLst/>
            <a:ahLst/>
            <a:cxnLst/>
            <a:rect l="l" t="t" r="r" b="b"/>
            <a:pathLst>
              <a:path w="685164" h="303529">
                <a:moveTo>
                  <a:pt x="0" y="0"/>
                </a:moveTo>
                <a:lnTo>
                  <a:pt x="684916" y="303538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381763" y="4204965"/>
            <a:ext cx="507365" cy="237490"/>
          </a:xfrm>
          <a:custGeom>
            <a:avLst/>
            <a:gdLst/>
            <a:ahLst/>
            <a:cxnLst/>
            <a:rect l="l" t="t" r="r" b="b"/>
            <a:pathLst>
              <a:path w="507364" h="237489">
                <a:moveTo>
                  <a:pt x="0" y="0"/>
                </a:moveTo>
                <a:lnTo>
                  <a:pt x="507095" y="237244"/>
                </a:lnTo>
              </a:path>
            </a:pathLst>
          </a:custGeom>
          <a:ln w="952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691116" y="4145792"/>
            <a:ext cx="296545" cy="126364"/>
          </a:xfrm>
          <a:custGeom>
            <a:avLst/>
            <a:gdLst/>
            <a:ahLst/>
            <a:cxnLst/>
            <a:rect l="l" t="t" r="r" b="b"/>
            <a:pathLst>
              <a:path w="296545" h="126364">
                <a:moveTo>
                  <a:pt x="0" y="0"/>
                </a:moveTo>
                <a:lnTo>
                  <a:pt x="296417" y="12611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993143" y="4270630"/>
            <a:ext cx="507365" cy="238125"/>
          </a:xfrm>
          <a:custGeom>
            <a:avLst/>
            <a:gdLst/>
            <a:ahLst/>
            <a:cxnLst/>
            <a:rect l="l" t="t" r="r" b="b"/>
            <a:pathLst>
              <a:path w="507364" h="238125">
                <a:moveTo>
                  <a:pt x="0" y="0"/>
                </a:moveTo>
                <a:lnTo>
                  <a:pt x="506973" y="237875"/>
                </a:lnTo>
              </a:path>
            </a:pathLst>
          </a:custGeom>
          <a:ln w="952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567296" y="4152900"/>
            <a:ext cx="124460" cy="1270"/>
          </a:xfrm>
          <a:custGeom>
            <a:avLst/>
            <a:gdLst/>
            <a:ahLst/>
            <a:cxnLst/>
            <a:rect l="l" t="t" r="r" b="b"/>
            <a:pathLst>
              <a:path w="124460" h="1270">
                <a:moveTo>
                  <a:pt x="124215" y="0"/>
                </a:moveTo>
                <a:lnTo>
                  <a:pt x="0" y="1142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707515" y="4160652"/>
            <a:ext cx="1326641" cy="58394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702302" y="4152900"/>
            <a:ext cx="685165" cy="303530"/>
          </a:xfrm>
          <a:custGeom>
            <a:avLst/>
            <a:gdLst/>
            <a:ahLst/>
            <a:cxnLst/>
            <a:rect l="l" t="t" r="r" b="b"/>
            <a:pathLst>
              <a:path w="685164" h="303529">
                <a:moveTo>
                  <a:pt x="0" y="0"/>
                </a:moveTo>
                <a:lnTo>
                  <a:pt x="684916" y="303525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392797" y="4455795"/>
            <a:ext cx="507365" cy="237490"/>
          </a:xfrm>
          <a:custGeom>
            <a:avLst/>
            <a:gdLst/>
            <a:ahLst/>
            <a:cxnLst/>
            <a:rect l="l" t="t" r="r" b="b"/>
            <a:pathLst>
              <a:path w="507364" h="237489">
                <a:moveTo>
                  <a:pt x="0" y="0"/>
                </a:moveTo>
                <a:lnTo>
                  <a:pt x="507126" y="237231"/>
                </a:lnTo>
              </a:path>
            </a:pathLst>
          </a:custGeom>
          <a:ln w="952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702302" y="4396609"/>
            <a:ext cx="296545" cy="126364"/>
          </a:xfrm>
          <a:custGeom>
            <a:avLst/>
            <a:gdLst/>
            <a:ahLst/>
            <a:cxnLst/>
            <a:rect l="l" t="t" r="r" b="b"/>
            <a:pathLst>
              <a:path w="296545" h="126364">
                <a:moveTo>
                  <a:pt x="0" y="0"/>
                </a:moveTo>
                <a:lnTo>
                  <a:pt x="296417" y="12611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04298" y="4521459"/>
            <a:ext cx="507365" cy="238125"/>
          </a:xfrm>
          <a:custGeom>
            <a:avLst/>
            <a:gdLst/>
            <a:ahLst/>
            <a:cxnLst/>
            <a:rect l="l" t="t" r="r" b="b"/>
            <a:pathLst>
              <a:path w="507364" h="238125">
                <a:moveTo>
                  <a:pt x="0" y="0"/>
                </a:moveTo>
                <a:lnTo>
                  <a:pt x="506882" y="237862"/>
                </a:lnTo>
              </a:path>
            </a:pathLst>
          </a:custGeom>
          <a:ln w="952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718061" y="3228959"/>
            <a:ext cx="2065655" cy="932180"/>
          </a:xfrm>
          <a:custGeom>
            <a:avLst/>
            <a:gdLst/>
            <a:ahLst/>
            <a:cxnLst/>
            <a:rect l="l" t="t" r="r" b="b"/>
            <a:pathLst>
              <a:path w="2065654" h="932179">
                <a:moveTo>
                  <a:pt x="0" y="931941"/>
                </a:moveTo>
                <a:lnTo>
                  <a:pt x="2065385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778630" y="2954275"/>
            <a:ext cx="113030" cy="635"/>
          </a:xfrm>
          <a:custGeom>
            <a:avLst/>
            <a:gdLst/>
            <a:ahLst/>
            <a:cxnLst/>
            <a:rect l="l" t="t" r="r" b="b"/>
            <a:pathLst>
              <a:path w="113029" h="635">
                <a:moveTo>
                  <a:pt x="0" y="121"/>
                </a:moveTo>
                <a:lnTo>
                  <a:pt x="112775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789816" y="3206739"/>
            <a:ext cx="11303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623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6908551" y="2354053"/>
            <a:ext cx="3504565" cy="9925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/>
            <a:r>
              <a:rPr sz="1600" dirty="0">
                <a:latin typeface="Arial"/>
                <a:cs typeface="Arial"/>
              </a:rPr>
              <a:t>first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pa</a:t>
            </a:r>
            <a:r>
              <a:rPr sz="1600" dirty="0">
                <a:latin typeface="Arial"/>
                <a:cs typeface="Arial"/>
              </a:rPr>
              <a:t>ck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bi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arrives</a:t>
            </a:r>
            <a:endParaRPr sz="1600">
              <a:latin typeface="Arial"/>
              <a:cs typeface="Arial"/>
            </a:endParaRPr>
          </a:p>
          <a:p>
            <a:pPr marL="20320">
              <a:spcBef>
                <a:spcPts val="65"/>
              </a:spcBef>
            </a:pPr>
            <a:r>
              <a:rPr sz="1600" spc="-5" dirty="0">
                <a:latin typeface="Arial"/>
                <a:cs typeface="Arial"/>
              </a:rPr>
              <a:t>las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packe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b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arrives</a:t>
            </a:r>
            <a:r>
              <a:rPr sz="1600" dirty="0">
                <a:latin typeface="Arial"/>
                <a:cs typeface="Arial"/>
              </a:rPr>
              <a:t>,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send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ACK</a:t>
            </a:r>
            <a:endParaRPr sz="1600">
              <a:latin typeface="Arial"/>
              <a:cs typeface="Arial"/>
            </a:endParaRPr>
          </a:p>
          <a:p>
            <a:pPr marL="12700" marR="5080" indent="4445">
              <a:lnSpc>
                <a:spcPts val="1839"/>
              </a:lnSpc>
              <a:spcBef>
                <a:spcPts val="204"/>
              </a:spcBef>
            </a:pPr>
            <a:r>
              <a:rPr sz="1600" spc="-5" dirty="0">
                <a:latin typeface="Arial"/>
                <a:cs typeface="Arial"/>
              </a:rPr>
              <a:t>las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bi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f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2</a:t>
            </a:r>
            <a:r>
              <a:rPr sz="1575" spc="7" baseline="26455" dirty="0">
                <a:latin typeface="Arial"/>
                <a:cs typeface="Arial"/>
              </a:rPr>
              <a:t>nd</a:t>
            </a:r>
            <a:r>
              <a:rPr sz="1575" baseline="26455" dirty="0">
                <a:latin typeface="Times New Roman"/>
                <a:cs typeface="Times New Roman"/>
              </a:rPr>
              <a:t> </a:t>
            </a:r>
            <a:r>
              <a:rPr sz="1575" spc="-135" baseline="264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pa</a:t>
            </a:r>
            <a:r>
              <a:rPr sz="1600" dirty="0">
                <a:latin typeface="Arial"/>
                <a:cs typeface="Arial"/>
              </a:rPr>
              <a:t>ck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arrives</a:t>
            </a:r>
            <a:r>
              <a:rPr sz="1600" dirty="0">
                <a:latin typeface="Arial"/>
                <a:cs typeface="Arial"/>
              </a:rPr>
              <a:t>,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en</a:t>
            </a:r>
            <a:r>
              <a:rPr sz="1600" dirty="0">
                <a:latin typeface="Arial"/>
                <a:cs typeface="Arial"/>
              </a:rPr>
              <a:t>d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ACK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las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bi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f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3</a:t>
            </a:r>
            <a:r>
              <a:rPr sz="1575" spc="-7" baseline="26455" dirty="0">
                <a:latin typeface="Arial"/>
                <a:cs typeface="Arial"/>
              </a:rPr>
              <a:t>r</a:t>
            </a:r>
            <a:r>
              <a:rPr sz="1575" spc="7" baseline="26455" dirty="0">
                <a:latin typeface="Arial"/>
                <a:cs typeface="Arial"/>
              </a:rPr>
              <a:t>d</a:t>
            </a:r>
            <a:r>
              <a:rPr sz="1575" baseline="26455" dirty="0">
                <a:latin typeface="Times New Roman"/>
                <a:cs typeface="Times New Roman"/>
              </a:rPr>
              <a:t> </a:t>
            </a:r>
            <a:r>
              <a:rPr sz="1575" spc="-135" baseline="264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pa</a:t>
            </a:r>
            <a:r>
              <a:rPr sz="1600" dirty="0">
                <a:latin typeface="Arial"/>
                <a:cs typeface="Arial"/>
              </a:rPr>
              <a:t>ck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arrives</a:t>
            </a:r>
            <a:r>
              <a:rPr sz="1600" dirty="0">
                <a:latin typeface="Arial"/>
                <a:cs typeface="Arial"/>
              </a:rPr>
              <a:t>,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en</a:t>
            </a:r>
            <a:r>
              <a:rPr sz="1600" dirty="0">
                <a:latin typeface="Arial"/>
                <a:cs typeface="Arial"/>
              </a:rPr>
              <a:t>d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ACK</a:t>
            </a:r>
            <a:endParaRPr sz="16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902577" y="5055536"/>
            <a:ext cx="222250" cy="3154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050" spc="30" dirty="0">
                <a:latin typeface="Comic Sans MS"/>
                <a:cs typeface="Comic Sans MS"/>
              </a:rPr>
              <a:t>U</a:t>
            </a:r>
            <a:endParaRPr sz="2050" dirty="0">
              <a:latin typeface="Comic Sans MS"/>
              <a:cs typeface="Comic Sans MS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body" idx="1"/>
          </p:nvPr>
        </p:nvSpPr>
        <p:spPr>
          <a:xfrm>
            <a:off x="1641548" y="2894870"/>
            <a:ext cx="2450009" cy="484308"/>
          </a:xfrm>
        </p:spPr>
        <p:txBody>
          <a:bodyPr>
            <a:normAutofit fontScale="32500" lnSpcReduction="20000"/>
          </a:bodyPr>
          <a:lstStyle/>
          <a:p>
            <a:r>
              <a:rPr lang="en-US" sz="1200" dirty="0"/>
              <a:t>ACK arrives, send next packet, t = RTT + L / R</a:t>
            </a:r>
          </a:p>
          <a:p>
            <a:endParaRPr lang="en-US" sz="1200" dirty="0"/>
          </a:p>
          <a:p>
            <a:r>
              <a:rPr lang="en-US" sz="1200" dirty="0"/>
              <a:t>Increase utilization by a factor of 3!</a:t>
            </a:r>
          </a:p>
        </p:txBody>
      </p:sp>
      <p:sp>
        <p:nvSpPr>
          <p:cNvPr id="48" name="object 48"/>
          <p:cNvSpPr txBox="1"/>
          <p:nvPr/>
        </p:nvSpPr>
        <p:spPr>
          <a:xfrm>
            <a:off x="3178888" y="5162577"/>
            <a:ext cx="880744" cy="3154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700" spc="15" dirty="0">
                <a:latin typeface="Comic Sans MS"/>
                <a:cs typeface="Comic Sans MS"/>
              </a:rPr>
              <a:t>s</a:t>
            </a:r>
            <a:r>
              <a:rPr sz="1700" spc="-45" dirty="0">
                <a:latin typeface="Comic Sans MS"/>
                <a:cs typeface="Comic Sans MS"/>
              </a:rPr>
              <a:t>e</a:t>
            </a:r>
            <a:r>
              <a:rPr sz="1700" spc="10" dirty="0">
                <a:latin typeface="Comic Sans MS"/>
                <a:cs typeface="Comic Sans MS"/>
              </a:rPr>
              <a:t>n</a:t>
            </a:r>
            <a:r>
              <a:rPr sz="1700" spc="-15" dirty="0">
                <a:latin typeface="Comic Sans MS"/>
                <a:cs typeface="Comic Sans MS"/>
              </a:rPr>
              <a:t>d</a:t>
            </a:r>
            <a:r>
              <a:rPr sz="1700" spc="15" dirty="0">
                <a:latin typeface="Comic Sans MS"/>
                <a:cs typeface="Comic Sans MS"/>
              </a:rPr>
              <a:t>e</a:t>
            </a:r>
            <a:r>
              <a:rPr sz="1700" spc="125" dirty="0">
                <a:latin typeface="Comic Sans MS"/>
                <a:cs typeface="Comic Sans MS"/>
              </a:rPr>
              <a:t>r</a:t>
            </a:r>
            <a:r>
              <a:rPr sz="3075" spc="30" baseline="27100" dirty="0">
                <a:latin typeface="Times New Roman"/>
                <a:cs typeface="Times New Roman"/>
              </a:rPr>
              <a:t>=</a:t>
            </a:r>
            <a:endParaRPr sz="3075" baseline="27100" dirty="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381665" y="5018827"/>
            <a:ext cx="489584" cy="3154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050" spc="25" dirty="0">
                <a:latin typeface="Times New Roman"/>
                <a:cs typeface="Times New Roman"/>
              </a:rPr>
              <a:t>.</a:t>
            </a:r>
            <a:r>
              <a:rPr sz="1700" spc="-5" dirty="0">
                <a:latin typeface="Comic Sans MS"/>
                <a:cs typeface="Comic Sans MS"/>
              </a:rPr>
              <a:t>024</a:t>
            </a:r>
            <a:endParaRPr sz="1700">
              <a:latin typeface="Comic Sans MS"/>
              <a:cs typeface="Comic Sans MS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272776" y="5495768"/>
            <a:ext cx="743585" cy="26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700" spc="-5" dirty="0">
                <a:latin typeface="Comic Sans MS"/>
                <a:cs typeface="Comic Sans MS"/>
              </a:rPr>
              <a:t>30</a:t>
            </a:r>
            <a:r>
              <a:rPr sz="1700" spc="15" dirty="0">
                <a:latin typeface="Comic Sans MS"/>
                <a:cs typeface="Comic Sans MS"/>
              </a:rPr>
              <a:t>.</a:t>
            </a:r>
            <a:r>
              <a:rPr sz="1700" spc="-5" dirty="0">
                <a:latin typeface="Comic Sans MS"/>
                <a:cs typeface="Comic Sans MS"/>
              </a:rPr>
              <a:t>00</a:t>
            </a:r>
            <a:r>
              <a:rPr sz="1700" spc="20" dirty="0">
                <a:latin typeface="Comic Sans MS"/>
                <a:cs typeface="Comic Sans MS"/>
              </a:rPr>
              <a:t>8</a:t>
            </a:r>
            <a:endParaRPr sz="1700" dirty="0">
              <a:latin typeface="Comic Sans MS"/>
              <a:cs typeface="Comic Sans MS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354230" y="5395165"/>
            <a:ext cx="492759" cy="0"/>
          </a:xfrm>
          <a:custGeom>
            <a:avLst/>
            <a:gdLst/>
            <a:ahLst/>
            <a:cxnLst/>
            <a:rect l="l" t="t" r="r" b="b"/>
            <a:pathLst>
              <a:path w="492760">
                <a:moveTo>
                  <a:pt x="0" y="0"/>
                </a:moveTo>
                <a:lnTo>
                  <a:pt x="492587" y="0"/>
                </a:lnTo>
              </a:path>
            </a:pathLst>
          </a:custGeom>
          <a:ln w="221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7338179" y="5206076"/>
            <a:ext cx="175895" cy="3154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050" spc="20" dirty="0">
                <a:latin typeface="Times New Roman"/>
                <a:cs typeface="Times New Roman"/>
              </a:rPr>
              <a:t>=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721884" y="5211333"/>
            <a:ext cx="744220" cy="26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700" spc="-5" dirty="0">
                <a:latin typeface="Comic Sans MS"/>
                <a:cs typeface="Comic Sans MS"/>
              </a:rPr>
              <a:t>0</a:t>
            </a:r>
            <a:r>
              <a:rPr sz="1700" spc="15" dirty="0">
                <a:latin typeface="Comic Sans MS"/>
                <a:cs typeface="Comic Sans MS"/>
              </a:rPr>
              <a:t>.</a:t>
            </a:r>
            <a:r>
              <a:rPr sz="1700" spc="-5" dirty="0">
                <a:latin typeface="Comic Sans MS"/>
                <a:cs typeface="Comic Sans MS"/>
              </a:rPr>
              <a:t>00</a:t>
            </a:r>
            <a:r>
              <a:rPr sz="1700" dirty="0">
                <a:latin typeface="Comic Sans MS"/>
                <a:cs typeface="Comic Sans MS"/>
              </a:rPr>
              <a:t>0</a:t>
            </a:r>
            <a:r>
              <a:rPr sz="1700" spc="20" dirty="0">
                <a:latin typeface="Comic Sans MS"/>
                <a:cs typeface="Comic Sans MS"/>
              </a:rPr>
              <a:t>8</a:t>
            </a:r>
            <a:endParaRPr sz="1700">
              <a:latin typeface="Comic Sans MS"/>
              <a:cs typeface="Comic Sans MS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428518" y="4981415"/>
            <a:ext cx="1437005" cy="832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11454">
              <a:lnSpc>
                <a:spcPct val="132300"/>
              </a:lnSpc>
            </a:pPr>
            <a:r>
              <a:rPr sz="2050" spc="25" dirty="0">
                <a:latin typeface="Comic Sans MS"/>
                <a:cs typeface="Comic Sans MS"/>
              </a:rPr>
              <a:t>3</a:t>
            </a:r>
            <a:r>
              <a:rPr sz="2050" spc="90" dirty="0">
                <a:latin typeface="Times New Roman"/>
                <a:cs typeface="Times New Roman"/>
              </a:rPr>
              <a:t> </a:t>
            </a:r>
            <a:r>
              <a:rPr sz="2050" spc="20" dirty="0">
                <a:latin typeface="Comic Sans MS"/>
                <a:cs typeface="Comic Sans MS"/>
              </a:rPr>
              <a:t>*</a:t>
            </a:r>
            <a:r>
              <a:rPr sz="2050" spc="135" dirty="0">
                <a:latin typeface="Times New Roman"/>
                <a:cs typeface="Times New Roman"/>
              </a:rPr>
              <a:t> </a:t>
            </a:r>
            <a:r>
              <a:rPr sz="2050" spc="20" dirty="0">
                <a:latin typeface="Comic Sans MS"/>
                <a:cs typeface="Comic Sans MS"/>
              </a:rPr>
              <a:t>L</a:t>
            </a:r>
            <a:r>
              <a:rPr sz="2050" spc="40" dirty="0">
                <a:latin typeface="Times New Roman"/>
                <a:cs typeface="Times New Roman"/>
              </a:rPr>
              <a:t> </a:t>
            </a:r>
            <a:r>
              <a:rPr sz="2050" spc="20" dirty="0">
                <a:latin typeface="Comic Sans MS"/>
                <a:cs typeface="Comic Sans MS"/>
              </a:rPr>
              <a:t>/</a:t>
            </a:r>
            <a:r>
              <a:rPr sz="2050" spc="75" dirty="0">
                <a:latin typeface="Times New Roman"/>
                <a:cs typeface="Times New Roman"/>
              </a:rPr>
              <a:t> </a:t>
            </a:r>
            <a:r>
              <a:rPr sz="2050" spc="25" dirty="0">
                <a:latin typeface="Comic Sans MS"/>
                <a:cs typeface="Comic Sans MS"/>
              </a:rPr>
              <a:t>R</a:t>
            </a:r>
            <a:r>
              <a:rPr sz="2050" spc="10" dirty="0">
                <a:latin typeface="Times New Roman"/>
                <a:cs typeface="Times New Roman"/>
              </a:rPr>
              <a:t> </a:t>
            </a:r>
            <a:r>
              <a:rPr sz="2050" spc="55" dirty="0">
                <a:latin typeface="Comic Sans MS"/>
                <a:cs typeface="Comic Sans MS"/>
              </a:rPr>
              <a:t>R</a:t>
            </a:r>
            <a:r>
              <a:rPr sz="2050" spc="-5" dirty="0">
                <a:latin typeface="Comic Sans MS"/>
                <a:cs typeface="Comic Sans MS"/>
              </a:rPr>
              <a:t>T</a:t>
            </a:r>
            <a:r>
              <a:rPr sz="2050" spc="25" dirty="0">
                <a:latin typeface="Comic Sans MS"/>
                <a:cs typeface="Comic Sans MS"/>
              </a:rPr>
              <a:t>T</a:t>
            </a:r>
            <a:r>
              <a:rPr sz="2050" spc="85" dirty="0">
                <a:latin typeface="Times New Roman"/>
                <a:cs typeface="Times New Roman"/>
              </a:rPr>
              <a:t> </a:t>
            </a:r>
            <a:r>
              <a:rPr sz="2050" spc="15" dirty="0">
                <a:latin typeface="Comic Sans MS"/>
                <a:cs typeface="Comic Sans MS"/>
              </a:rPr>
              <a:t>+</a:t>
            </a:r>
            <a:r>
              <a:rPr sz="2050" spc="60" dirty="0">
                <a:latin typeface="Times New Roman"/>
                <a:cs typeface="Times New Roman"/>
              </a:rPr>
              <a:t> </a:t>
            </a:r>
            <a:r>
              <a:rPr sz="2050" spc="20" dirty="0">
                <a:latin typeface="Comic Sans MS"/>
                <a:cs typeface="Comic Sans MS"/>
              </a:rPr>
              <a:t>L</a:t>
            </a:r>
            <a:r>
              <a:rPr sz="2050" spc="90" dirty="0">
                <a:latin typeface="Times New Roman"/>
                <a:cs typeface="Times New Roman"/>
              </a:rPr>
              <a:t> </a:t>
            </a:r>
            <a:r>
              <a:rPr sz="2050" spc="20" dirty="0">
                <a:latin typeface="Comic Sans MS"/>
                <a:cs typeface="Comic Sans MS"/>
              </a:rPr>
              <a:t>/</a:t>
            </a:r>
            <a:r>
              <a:rPr sz="2050" spc="80" dirty="0">
                <a:latin typeface="Times New Roman"/>
                <a:cs typeface="Times New Roman"/>
              </a:rPr>
              <a:t> </a:t>
            </a:r>
            <a:r>
              <a:rPr sz="2050" spc="25" dirty="0">
                <a:latin typeface="Comic Sans MS"/>
                <a:cs typeface="Comic Sans MS"/>
              </a:rPr>
              <a:t>R</a:t>
            </a:r>
            <a:endParaRPr sz="2050" dirty="0">
              <a:latin typeface="Comic Sans MS"/>
              <a:cs typeface="Comic Sans MS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991979" y="5222599"/>
            <a:ext cx="175895" cy="3154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050" spc="20" dirty="0">
                <a:latin typeface="Times New Roman"/>
                <a:cs typeface="Times New Roman"/>
              </a:rPr>
              <a:t>=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4349194" y="5395165"/>
            <a:ext cx="1570355" cy="11430"/>
          </a:xfrm>
          <a:custGeom>
            <a:avLst/>
            <a:gdLst/>
            <a:ahLst/>
            <a:cxnLst/>
            <a:rect l="l" t="t" r="r" b="b"/>
            <a:pathLst>
              <a:path w="1570354" h="11429">
                <a:moveTo>
                  <a:pt x="0" y="0"/>
                </a:moveTo>
                <a:lnTo>
                  <a:pt x="1569767" y="11381"/>
                </a:lnTo>
              </a:path>
            </a:pathLst>
          </a:custGeom>
          <a:ln w="221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Title 6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Pipelining: increased utilization</a:t>
            </a:r>
          </a:p>
        </p:txBody>
      </p:sp>
      <p:sp>
        <p:nvSpPr>
          <p:cNvPr id="66" name="Date Placeholder 6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F4EE-693A-4632-81FD-7D6995921F0E}" type="datetime1">
              <a:rPr lang="en-US" smtClean="0"/>
              <a:t>8/1/2022</a:t>
            </a:fld>
            <a:endParaRPr lang="en-US"/>
          </a:p>
        </p:txBody>
      </p:sp>
      <p:sp>
        <p:nvSpPr>
          <p:cNvPr id="67" name="Slide Number Placeholder 6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5445-B2EB-477F-BE91-EE4EE8348091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9" name="object 59"/>
          <p:cNvSpPr txBox="1"/>
          <p:nvPr/>
        </p:nvSpPr>
        <p:spPr>
          <a:xfrm>
            <a:off x="3318766" y="5871796"/>
            <a:ext cx="629094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spc="-5" dirty="0">
                <a:solidFill>
                  <a:srgbClr val="FF0000"/>
                </a:solidFill>
                <a:latin typeface="Comic Sans MS"/>
                <a:cs typeface="Comic Sans MS"/>
              </a:rPr>
              <a:t>Ho</a:t>
            </a:r>
            <a:r>
              <a:rPr sz="2400" dirty="0">
                <a:solidFill>
                  <a:srgbClr val="FF0000"/>
                </a:solidFill>
                <a:latin typeface="Comic Sans MS"/>
                <a:cs typeface="Comic Sans MS"/>
              </a:rPr>
              <a:t>w</a:t>
            </a:r>
            <a:r>
              <a:rPr sz="2400" spc="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omic Sans MS"/>
                <a:cs typeface="Comic Sans MS"/>
              </a:rPr>
              <a:t>many</a:t>
            </a:r>
            <a:r>
              <a:rPr sz="2400" spc="11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omic Sans MS"/>
                <a:cs typeface="Comic Sans MS"/>
              </a:rPr>
              <a:t>pa</a:t>
            </a:r>
            <a:r>
              <a:rPr sz="2400" spc="-25" dirty="0">
                <a:solidFill>
                  <a:srgbClr val="FF0000"/>
                </a:solidFill>
                <a:latin typeface="Comic Sans MS"/>
                <a:cs typeface="Comic Sans MS"/>
              </a:rPr>
              <a:t>c</a:t>
            </a:r>
            <a:r>
              <a:rPr sz="2400" spc="-20" dirty="0">
                <a:solidFill>
                  <a:srgbClr val="FF0000"/>
                </a:solidFill>
                <a:latin typeface="Comic Sans MS"/>
                <a:cs typeface="Comic Sans MS"/>
              </a:rPr>
              <a:t>ket</a:t>
            </a:r>
            <a:r>
              <a:rPr sz="2400" spc="-15" dirty="0">
                <a:solidFill>
                  <a:srgbClr val="FF0000"/>
                </a:solidFill>
                <a:latin typeface="Comic Sans MS"/>
                <a:cs typeface="Comic Sans MS"/>
              </a:rPr>
              <a:t>s</a:t>
            </a:r>
            <a:r>
              <a:rPr sz="2400" spc="11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omic Sans MS"/>
                <a:cs typeface="Comic Sans MS"/>
              </a:rPr>
              <a:t>sh</a:t>
            </a:r>
            <a:r>
              <a:rPr sz="2400" spc="-25" dirty="0">
                <a:solidFill>
                  <a:srgbClr val="FF0000"/>
                </a:solidFill>
                <a:latin typeface="Comic Sans MS"/>
                <a:cs typeface="Comic Sans MS"/>
              </a:rPr>
              <a:t>o</a:t>
            </a:r>
            <a:r>
              <a:rPr sz="2400" dirty="0">
                <a:solidFill>
                  <a:srgbClr val="FF0000"/>
                </a:solidFill>
                <a:latin typeface="Comic Sans MS"/>
                <a:cs typeface="Comic Sans MS"/>
              </a:rPr>
              <a:t>uld</a:t>
            </a:r>
            <a:r>
              <a:rPr sz="2400" spc="11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mic Sans MS"/>
                <a:cs typeface="Comic Sans MS"/>
              </a:rPr>
              <a:t>b</a:t>
            </a:r>
            <a:r>
              <a:rPr sz="2400" dirty="0">
                <a:solidFill>
                  <a:srgbClr val="FF0000"/>
                </a:solidFill>
                <a:latin typeface="Comic Sans MS"/>
                <a:cs typeface="Comic Sans MS"/>
              </a:rPr>
              <a:t>e</a:t>
            </a:r>
            <a:r>
              <a:rPr sz="2400" spc="11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mic Sans MS"/>
                <a:cs typeface="Comic Sans MS"/>
              </a:rPr>
              <a:t>i</a:t>
            </a:r>
            <a:r>
              <a:rPr sz="2400" dirty="0">
                <a:solidFill>
                  <a:srgbClr val="FF0000"/>
                </a:solidFill>
                <a:latin typeface="Comic Sans MS"/>
                <a:cs typeface="Comic Sans MS"/>
              </a:rPr>
              <a:t>n</a:t>
            </a:r>
            <a:r>
              <a:rPr sz="2400" spc="11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Comic Sans MS"/>
                <a:cs typeface="Comic Sans MS"/>
              </a:rPr>
              <a:t>th</a:t>
            </a:r>
            <a:r>
              <a:rPr sz="2400" spc="-15" dirty="0">
                <a:solidFill>
                  <a:srgbClr val="FF0000"/>
                </a:solidFill>
                <a:latin typeface="Comic Sans MS"/>
                <a:cs typeface="Comic Sans MS"/>
              </a:rPr>
              <a:t>e</a:t>
            </a:r>
            <a:r>
              <a:rPr sz="2400" spc="1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omic Sans MS"/>
                <a:cs typeface="Comic Sans MS"/>
              </a:rPr>
              <a:t>pipeline?</a:t>
            </a:r>
            <a:endParaRPr sz="240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7585570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286000" y="1343892"/>
            <a:ext cx="7208520" cy="5129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68580" indent="-342900">
              <a:buClr>
                <a:srgbClr val="000098"/>
              </a:buClr>
              <a:buSzPct val="75000"/>
              <a:buFont typeface="Wingdings"/>
              <a:buChar char=""/>
              <a:tabLst>
                <a:tab pos="355600" algn="l"/>
              </a:tabLst>
            </a:pPr>
            <a:r>
              <a:rPr sz="2000" spc="-15" dirty="0">
                <a:latin typeface="Comic Sans MS"/>
                <a:cs typeface="Comic Sans MS"/>
              </a:rPr>
              <a:t>A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logic</a:t>
            </a:r>
            <a:r>
              <a:rPr sz="2000" spc="-25" dirty="0">
                <a:latin typeface="Comic Sans MS"/>
                <a:cs typeface="Comic Sans MS"/>
              </a:rPr>
              <a:t>a</a:t>
            </a:r>
            <a:r>
              <a:rPr sz="2000" spc="-10" dirty="0">
                <a:latin typeface="Comic Sans MS"/>
                <a:cs typeface="Comic Sans MS"/>
              </a:rPr>
              <a:t>l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link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has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a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b</a:t>
            </a:r>
            <a:r>
              <a:rPr sz="2000" spc="-15" dirty="0">
                <a:latin typeface="Comic Sans MS"/>
                <a:cs typeface="Comic Sans MS"/>
              </a:rPr>
              <a:t>andwidth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of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B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bits/</a:t>
            </a:r>
            <a:r>
              <a:rPr sz="2000" spc="-10" dirty="0">
                <a:latin typeface="Comic Sans MS"/>
                <a:cs typeface="Comic Sans MS"/>
              </a:rPr>
              <a:t>s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and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omic Sans MS"/>
                <a:cs typeface="Comic Sans MS"/>
              </a:rPr>
              <a:t>th</a:t>
            </a:r>
            <a:r>
              <a:rPr sz="2000" spc="-15" dirty="0">
                <a:latin typeface="Comic Sans MS"/>
                <a:cs typeface="Comic Sans MS"/>
              </a:rPr>
              <a:t>e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omic Sans MS"/>
                <a:cs typeface="Comic Sans MS"/>
              </a:rPr>
              <a:t>roun</a:t>
            </a:r>
            <a:r>
              <a:rPr sz="2000" spc="-15" dirty="0">
                <a:latin typeface="Comic Sans MS"/>
                <a:cs typeface="Comic Sans MS"/>
              </a:rPr>
              <a:t>d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trip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omic Sans MS"/>
                <a:cs typeface="Comic Sans MS"/>
              </a:rPr>
              <a:t>tim</a:t>
            </a:r>
            <a:r>
              <a:rPr sz="2000" spc="-15" dirty="0">
                <a:latin typeface="Comic Sans MS"/>
                <a:cs typeface="Comic Sans MS"/>
              </a:rPr>
              <a:t>e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i</a:t>
            </a:r>
            <a:r>
              <a:rPr sz="2000" spc="-10" dirty="0">
                <a:latin typeface="Comic Sans MS"/>
                <a:cs typeface="Comic Sans MS"/>
              </a:rPr>
              <a:t>s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D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sec.</a:t>
            </a:r>
            <a:endParaRPr sz="2000" dirty="0">
              <a:latin typeface="Comic Sans MS"/>
              <a:cs typeface="Comic Sans MS"/>
            </a:endParaRPr>
          </a:p>
          <a:p>
            <a:pPr marL="355600" indent="-342900">
              <a:spcBef>
                <a:spcPts val="480"/>
              </a:spcBef>
              <a:buClr>
                <a:srgbClr val="000098"/>
              </a:buClr>
              <a:buSzPct val="75000"/>
              <a:buFont typeface="Wingdings"/>
              <a:buChar char=""/>
              <a:tabLst>
                <a:tab pos="355600" algn="l"/>
              </a:tabLst>
            </a:pPr>
            <a:r>
              <a:rPr sz="2000" spc="-20" dirty="0">
                <a:latin typeface="Comic Sans MS"/>
                <a:cs typeface="Comic Sans MS"/>
              </a:rPr>
              <a:t>Bandwidt</a:t>
            </a:r>
            <a:r>
              <a:rPr sz="2000" spc="-10" dirty="0">
                <a:latin typeface="Comic Sans MS"/>
                <a:cs typeface="Comic Sans MS"/>
              </a:rPr>
              <a:t>h</a:t>
            </a:r>
            <a:r>
              <a:rPr sz="2000" spc="-15" dirty="0">
                <a:latin typeface="Comic Sans MS"/>
                <a:cs typeface="Comic Sans MS"/>
              </a:rPr>
              <a:t>-De</a:t>
            </a:r>
            <a:r>
              <a:rPr sz="2000" spc="-20" dirty="0">
                <a:latin typeface="Comic Sans MS"/>
                <a:cs typeface="Comic Sans MS"/>
              </a:rPr>
              <a:t>l</a:t>
            </a:r>
            <a:r>
              <a:rPr sz="2000" spc="-15" dirty="0">
                <a:latin typeface="Comic Sans MS"/>
                <a:cs typeface="Comic Sans MS"/>
              </a:rPr>
              <a:t>ay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Product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or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omic Sans MS"/>
                <a:cs typeface="Comic Sans MS"/>
              </a:rPr>
              <a:t>BD</a:t>
            </a:r>
            <a:r>
              <a:rPr sz="2000" spc="-15" dirty="0">
                <a:latin typeface="Comic Sans MS"/>
                <a:cs typeface="Comic Sans MS"/>
              </a:rPr>
              <a:t>P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i</a:t>
            </a:r>
            <a:r>
              <a:rPr sz="2000" spc="-10" dirty="0">
                <a:latin typeface="Comic Sans MS"/>
                <a:cs typeface="Comic Sans MS"/>
              </a:rPr>
              <a:t>s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computed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as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omic Sans MS"/>
                <a:cs typeface="Comic Sans MS"/>
              </a:rPr>
              <a:t>B*D</a:t>
            </a:r>
            <a:endParaRPr sz="2000" dirty="0">
              <a:latin typeface="Comic Sans MS"/>
              <a:cs typeface="Comic Sans MS"/>
            </a:endParaRPr>
          </a:p>
          <a:p>
            <a:pPr marL="355600" indent="-342900">
              <a:spcBef>
                <a:spcPts val="480"/>
              </a:spcBef>
              <a:buClr>
                <a:srgbClr val="000098"/>
              </a:buClr>
              <a:buSzPct val="75000"/>
              <a:buFont typeface="Wingdings"/>
              <a:buChar char=""/>
              <a:tabLst>
                <a:tab pos="355600" algn="l"/>
              </a:tabLst>
            </a:pPr>
            <a:r>
              <a:rPr sz="2000" spc="-15" dirty="0">
                <a:latin typeface="Comic Sans MS"/>
                <a:cs typeface="Comic Sans MS"/>
              </a:rPr>
              <a:t>Exam</a:t>
            </a:r>
            <a:r>
              <a:rPr sz="2000" spc="-25" dirty="0">
                <a:latin typeface="Comic Sans MS"/>
                <a:cs typeface="Comic Sans MS"/>
              </a:rPr>
              <a:t>p</a:t>
            </a:r>
            <a:r>
              <a:rPr sz="2000" spc="-10" dirty="0">
                <a:latin typeface="Comic Sans MS"/>
                <a:cs typeface="Comic Sans MS"/>
              </a:rPr>
              <a:t>le:</a:t>
            </a:r>
            <a:endParaRPr sz="2000" dirty="0">
              <a:latin typeface="Comic Sans MS"/>
              <a:cs typeface="Comic Sans MS"/>
            </a:endParaRPr>
          </a:p>
          <a:p>
            <a:pPr marL="744855" marR="659765" lvl="1" indent="-457200">
              <a:spcBef>
                <a:spcPts val="480"/>
              </a:spcBef>
              <a:buClr>
                <a:srgbClr val="000098"/>
              </a:buClr>
              <a:buFont typeface="Comic Sans MS"/>
              <a:buAutoNum type="arabicPeriod"/>
              <a:tabLst>
                <a:tab pos="745490" algn="l"/>
              </a:tabLst>
            </a:pPr>
            <a:r>
              <a:rPr sz="2000" spc="-15" dirty="0">
                <a:latin typeface="Comic Sans MS"/>
                <a:cs typeface="Comic Sans MS"/>
              </a:rPr>
              <a:t>Two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computers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are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conn</a:t>
            </a:r>
            <a:r>
              <a:rPr sz="2000" spc="-25" dirty="0">
                <a:latin typeface="Comic Sans MS"/>
                <a:cs typeface="Comic Sans MS"/>
              </a:rPr>
              <a:t>e</a:t>
            </a:r>
            <a:r>
              <a:rPr sz="2000" spc="-15" dirty="0">
                <a:latin typeface="Comic Sans MS"/>
                <a:cs typeface="Comic Sans MS"/>
              </a:rPr>
              <a:t>cted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over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a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Comic Sans MS"/>
                <a:cs typeface="Comic Sans MS"/>
              </a:rPr>
              <a:t>W</a:t>
            </a:r>
            <a:r>
              <a:rPr sz="2000" spc="-10" dirty="0">
                <a:latin typeface="Comic Sans MS"/>
                <a:cs typeface="Comic Sans MS"/>
              </a:rPr>
              <a:t>A</a:t>
            </a:r>
            <a:r>
              <a:rPr sz="2000" spc="-20" dirty="0">
                <a:latin typeface="Comic Sans MS"/>
                <a:cs typeface="Comic Sans MS"/>
              </a:rPr>
              <a:t>N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and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can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transf</a:t>
            </a:r>
            <a:r>
              <a:rPr sz="2000" spc="-25" dirty="0">
                <a:latin typeface="Comic Sans MS"/>
                <a:cs typeface="Comic Sans MS"/>
              </a:rPr>
              <a:t>e</a:t>
            </a:r>
            <a:r>
              <a:rPr sz="2000" spc="-10" dirty="0">
                <a:latin typeface="Comic Sans MS"/>
                <a:cs typeface="Comic Sans MS"/>
              </a:rPr>
              <a:t>r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omic Sans MS"/>
                <a:cs typeface="Comic Sans MS"/>
              </a:rPr>
              <a:t>dat</a:t>
            </a:r>
            <a:r>
              <a:rPr sz="2000" spc="-15" dirty="0">
                <a:latin typeface="Comic Sans MS"/>
                <a:cs typeface="Comic Sans MS"/>
              </a:rPr>
              <a:t>a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at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omic Sans MS"/>
                <a:cs typeface="Comic Sans MS"/>
              </a:rPr>
              <a:t>2Mbp</a:t>
            </a:r>
            <a:r>
              <a:rPr sz="2000" spc="-10" dirty="0">
                <a:latin typeface="Comic Sans MS"/>
                <a:cs typeface="Comic Sans MS"/>
              </a:rPr>
              <a:t>s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with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omic Sans MS"/>
                <a:cs typeface="Comic Sans MS"/>
              </a:rPr>
              <a:t>10</a:t>
            </a:r>
            <a:r>
              <a:rPr sz="2000" spc="-25" dirty="0">
                <a:latin typeface="Comic Sans MS"/>
                <a:cs typeface="Comic Sans MS"/>
              </a:rPr>
              <a:t>0</a:t>
            </a:r>
            <a:r>
              <a:rPr sz="2000" spc="-15" dirty="0">
                <a:latin typeface="Comic Sans MS"/>
                <a:cs typeface="Comic Sans MS"/>
              </a:rPr>
              <a:t>ms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omic Sans MS"/>
                <a:cs typeface="Comic Sans MS"/>
              </a:rPr>
              <a:t>roun</a:t>
            </a:r>
            <a:r>
              <a:rPr sz="2000" spc="-15" dirty="0">
                <a:latin typeface="Comic Sans MS"/>
                <a:cs typeface="Comic Sans MS"/>
              </a:rPr>
              <a:t>d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trip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omic Sans MS"/>
                <a:cs typeface="Comic Sans MS"/>
              </a:rPr>
              <a:t>time</a:t>
            </a:r>
            <a:endParaRPr sz="2000" dirty="0">
              <a:latin typeface="Comic Sans MS"/>
              <a:cs typeface="Comic Sans MS"/>
            </a:endParaRPr>
          </a:p>
          <a:p>
            <a:pPr marL="927100">
              <a:spcBef>
                <a:spcPts val="480"/>
              </a:spcBef>
            </a:pPr>
            <a:r>
              <a:rPr sz="2000" spc="-10" dirty="0">
                <a:latin typeface="Wingdings"/>
                <a:cs typeface="Wingdings"/>
              </a:rPr>
              <a:t>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omic Sans MS"/>
                <a:cs typeface="Comic Sans MS"/>
              </a:rPr>
              <a:t>BD</a:t>
            </a:r>
            <a:r>
              <a:rPr sz="2000" spc="-15" dirty="0">
                <a:latin typeface="Comic Sans MS"/>
                <a:cs typeface="Comic Sans MS"/>
              </a:rPr>
              <a:t>P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=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2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*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0.</a:t>
            </a:r>
            <a:r>
              <a:rPr sz="2000" spc="-10" dirty="0">
                <a:latin typeface="Comic Sans MS"/>
                <a:cs typeface="Comic Sans MS"/>
              </a:rPr>
              <a:t>1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=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0.2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Mb</a:t>
            </a:r>
            <a:endParaRPr sz="2000" dirty="0">
              <a:latin typeface="Comic Sans MS"/>
              <a:cs typeface="Comic Sans MS"/>
            </a:endParaRPr>
          </a:p>
          <a:p>
            <a:pPr marL="744855" lvl="1" indent="-457200">
              <a:spcBef>
                <a:spcPts val="480"/>
              </a:spcBef>
              <a:buClr>
                <a:srgbClr val="000098"/>
              </a:buClr>
              <a:buFont typeface="Comic Sans MS"/>
              <a:buAutoNum type="arabicPeriod" startAt="2"/>
              <a:tabLst>
                <a:tab pos="745490" algn="l"/>
              </a:tabLst>
            </a:pPr>
            <a:r>
              <a:rPr sz="2000" spc="-15" dirty="0">
                <a:latin typeface="Comic Sans MS"/>
                <a:cs typeface="Comic Sans MS"/>
              </a:rPr>
              <a:t>A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sate</a:t>
            </a:r>
            <a:r>
              <a:rPr sz="2000" spc="-20" dirty="0">
                <a:latin typeface="Comic Sans MS"/>
                <a:cs typeface="Comic Sans MS"/>
              </a:rPr>
              <a:t>l</a:t>
            </a:r>
            <a:r>
              <a:rPr sz="2000" spc="-10" dirty="0">
                <a:latin typeface="Comic Sans MS"/>
                <a:cs typeface="Comic Sans MS"/>
              </a:rPr>
              <a:t>lite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link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has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a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b</a:t>
            </a:r>
            <a:r>
              <a:rPr sz="2000" spc="-15" dirty="0">
                <a:latin typeface="Comic Sans MS"/>
                <a:cs typeface="Comic Sans MS"/>
              </a:rPr>
              <a:t>andwidth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of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omic Sans MS"/>
                <a:cs typeface="Comic Sans MS"/>
              </a:rPr>
              <a:t>10M</a:t>
            </a:r>
            <a:r>
              <a:rPr sz="2000" spc="-15" dirty="0">
                <a:latin typeface="Comic Sans MS"/>
                <a:cs typeface="Comic Sans MS"/>
              </a:rPr>
              <a:t>bps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and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omic Sans MS"/>
                <a:cs typeface="Comic Sans MS"/>
              </a:rPr>
              <a:t>RT</a:t>
            </a:r>
            <a:r>
              <a:rPr sz="2000" spc="-15" dirty="0">
                <a:latin typeface="Comic Sans MS"/>
                <a:cs typeface="Comic Sans MS"/>
              </a:rPr>
              <a:t>T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of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1s</a:t>
            </a:r>
            <a:endParaRPr sz="2000" dirty="0">
              <a:latin typeface="Comic Sans MS"/>
              <a:cs typeface="Comic Sans MS"/>
            </a:endParaRPr>
          </a:p>
          <a:p>
            <a:pPr marL="687705">
              <a:spcBef>
                <a:spcPts val="480"/>
              </a:spcBef>
              <a:tabLst>
                <a:tab pos="1144905" algn="l"/>
              </a:tabLst>
            </a:pPr>
            <a:r>
              <a:rPr sz="2000" spc="-10" dirty="0">
                <a:latin typeface="Wingdings"/>
                <a:cs typeface="Wingdings"/>
              </a:rPr>
              <a:t></a:t>
            </a:r>
            <a:r>
              <a:rPr sz="2000" spc="-10" dirty="0">
                <a:latin typeface="Times New Roman"/>
                <a:cs typeface="Times New Roman"/>
              </a:rPr>
              <a:t>	</a:t>
            </a:r>
            <a:r>
              <a:rPr sz="2000" spc="-20" dirty="0">
                <a:latin typeface="Comic Sans MS"/>
                <a:cs typeface="Comic Sans MS"/>
              </a:rPr>
              <a:t>BD</a:t>
            </a:r>
            <a:r>
              <a:rPr sz="2000" spc="-15" dirty="0">
                <a:latin typeface="Comic Sans MS"/>
                <a:cs typeface="Comic Sans MS"/>
              </a:rPr>
              <a:t>P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=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10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*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1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=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2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Mb</a:t>
            </a:r>
            <a:endParaRPr sz="2000" dirty="0">
              <a:latin typeface="Comic Sans MS"/>
              <a:cs typeface="Comic Sans MS"/>
            </a:endParaRPr>
          </a:p>
          <a:p>
            <a:pPr marL="744855" marR="144780" lvl="1" indent="-457200">
              <a:spcBef>
                <a:spcPts val="480"/>
              </a:spcBef>
              <a:buClr>
                <a:srgbClr val="000098"/>
              </a:buClr>
              <a:buFont typeface="Comic Sans MS"/>
              <a:buAutoNum type="arabicPeriod" startAt="3"/>
              <a:tabLst>
                <a:tab pos="745490" algn="l"/>
              </a:tabLst>
            </a:pPr>
            <a:r>
              <a:rPr sz="2000" spc="-15" dirty="0">
                <a:latin typeface="Comic Sans MS"/>
                <a:cs typeface="Comic Sans MS"/>
              </a:rPr>
              <a:t>Two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computers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fro</a:t>
            </a:r>
            <a:r>
              <a:rPr sz="2000" spc="-20" dirty="0">
                <a:latin typeface="Comic Sans MS"/>
                <a:cs typeface="Comic Sans MS"/>
              </a:rPr>
              <a:t>m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omic Sans MS"/>
                <a:cs typeface="Comic Sans MS"/>
              </a:rPr>
              <a:t>tw</a:t>
            </a:r>
            <a:r>
              <a:rPr sz="2000" spc="-15" dirty="0">
                <a:latin typeface="Comic Sans MS"/>
                <a:cs typeface="Comic Sans MS"/>
              </a:rPr>
              <a:t>o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u</a:t>
            </a:r>
            <a:r>
              <a:rPr sz="2000" spc="-25" dirty="0">
                <a:latin typeface="Comic Sans MS"/>
                <a:cs typeface="Comic Sans MS"/>
              </a:rPr>
              <a:t>n</a:t>
            </a:r>
            <a:r>
              <a:rPr sz="2000" spc="-15" dirty="0">
                <a:latin typeface="Comic Sans MS"/>
                <a:cs typeface="Comic Sans MS"/>
              </a:rPr>
              <a:t>iversitie</a:t>
            </a:r>
            <a:r>
              <a:rPr sz="2000" spc="-10" dirty="0">
                <a:latin typeface="Comic Sans MS"/>
                <a:cs typeface="Comic Sans MS"/>
              </a:rPr>
              <a:t>s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in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differen</a:t>
            </a:r>
            <a:r>
              <a:rPr sz="2000" spc="-10" dirty="0">
                <a:latin typeface="Comic Sans MS"/>
                <a:cs typeface="Comic Sans MS"/>
              </a:rPr>
              <a:t>t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contin</a:t>
            </a:r>
            <a:r>
              <a:rPr sz="2000" spc="-30" dirty="0">
                <a:latin typeface="Comic Sans MS"/>
                <a:cs typeface="Comic Sans MS"/>
              </a:rPr>
              <a:t>e</a:t>
            </a:r>
            <a:r>
              <a:rPr sz="2000" spc="-15" dirty="0">
                <a:latin typeface="Comic Sans MS"/>
                <a:cs typeface="Comic Sans MS"/>
              </a:rPr>
              <a:t>nt</a:t>
            </a:r>
            <a:r>
              <a:rPr sz="2000" spc="-10" dirty="0">
                <a:latin typeface="Comic Sans MS"/>
                <a:cs typeface="Comic Sans MS"/>
              </a:rPr>
              <a:t>s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are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conn</a:t>
            </a:r>
            <a:r>
              <a:rPr sz="2000" spc="-25" dirty="0">
                <a:latin typeface="Comic Sans MS"/>
                <a:cs typeface="Comic Sans MS"/>
              </a:rPr>
              <a:t>e</a:t>
            </a:r>
            <a:r>
              <a:rPr sz="2000" spc="-15" dirty="0">
                <a:latin typeface="Comic Sans MS"/>
                <a:cs typeface="Comic Sans MS"/>
              </a:rPr>
              <a:t>cted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omic Sans MS"/>
                <a:cs typeface="Comic Sans MS"/>
              </a:rPr>
              <a:t>b</a:t>
            </a:r>
            <a:r>
              <a:rPr sz="2000" spc="-15" dirty="0">
                <a:latin typeface="Comic Sans MS"/>
                <a:cs typeface="Comic Sans MS"/>
              </a:rPr>
              <a:t>y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a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omic Sans MS"/>
                <a:cs typeface="Comic Sans MS"/>
              </a:rPr>
              <a:t>500Mp</a:t>
            </a:r>
            <a:r>
              <a:rPr sz="2000" spc="-10" dirty="0">
                <a:latin typeface="Comic Sans MS"/>
                <a:cs typeface="Comic Sans MS"/>
              </a:rPr>
              <a:t>s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link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and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has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omic Sans MS"/>
                <a:cs typeface="Comic Sans MS"/>
              </a:rPr>
              <a:t>RTT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mic Sans MS"/>
                <a:cs typeface="Comic Sans MS"/>
              </a:rPr>
              <a:t>of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2</a:t>
            </a:r>
            <a:r>
              <a:rPr sz="2000" spc="-10" dirty="0">
                <a:latin typeface="Comic Sans MS"/>
                <a:cs typeface="Comic Sans MS"/>
              </a:rPr>
              <a:t>0</a:t>
            </a:r>
            <a:r>
              <a:rPr sz="2000" spc="-5" dirty="0">
                <a:latin typeface="Comic Sans MS"/>
                <a:cs typeface="Comic Sans MS"/>
              </a:rPr>
              <a:t>0ms</a:t>
            </a:r>
            <a:endParaRPr sz="2000" dirty="0">
              <a:latin typeface="Comic Sans MS"/>
              <a:cs typeface="Comic Sans MS"/>
            </a:endParaRPr>
          </a:p>
          <a:p>
            <a:pPr marL="687705">
              <a:spcBef>
                <a:spcPts val="480"/>
              </a:spcBef>
              <a:tabLst>
                <a:tab pos="1144905" algn="l"/>
              </a:tabLst>
            </a:pPr>
            <a:r>
              <a:rPr sz="2000" spc="-10" dirty="0">
                <a:latin typeface="Comic Sans MS"/>
                <a:cs typeface="Comic Sans MS"/>
              </a:rPr>
              <a:t>•	</a:t>
            </a:r>
            <a:r>
              <a:rPr sz="2000" spc="-20" dirty="0">
                <a:latin typeface="Comic Sans MS"/>
                <a:cs typeface="Comic Sans MS"/>
              </a:rPr>
              <a:t>BD</a:t>
            </a:r>
            <a:r>
              <a:rPr sz="2000" spc="-15" dirty="0">
                <a:latin typeface="Comic Sans MS"/>
                <a:cs typeface="Comic Sans MS"/>
              </a:rPr>
              <a:t>P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=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omic Sans MS"/>
                <a:cs typeface="Comic Sans MS"/>
              </a:rPr>
              <a:t>50</a:t>
            </a:r>
            <a:r>
              <a:rPr sz="2000" spc="-15" dirty="0">
                <a:latin typeface="Comic Sans MS"/>
                <a:cs typeface="Comic Sans MS"/>
              </a:rPr>
              <a:t>0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*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0.2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=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omic Sans MS"/>
                <a:cs typeface="Comic Sans MS"/>
              </a:rPr>
              <a:t>10</a:t>
            </a:r>
            <a:r>
              <a:rPr sz="2000" spc="-15" dirty="0">
                <a:latin typeface="Comic Sans MS"/>
                <a:cs typeface="Comic Sans MS"/>
              </a:rPr>
              <a:t>0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Mb</a:t>
            </a:r>
            <a:endParaRPr sz="2000" dirty="0">
              <a:latin typeface="Comic Sans MS"/>
              <a:cs typeface="Comic Sans M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Bandwidth-Delay Product (BDP)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0207-4994-4F57-A9BD-CE2A039A76F8}" type="datetime1">
              <a:rPr lang="en-US" smtClean="0"/>
              <a:t>8/1/2022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5445-B2EB-477F-BE91-EE4EE8348091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6261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BDP Computation (cont’d)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72666" y="1683523"/>
            <a:ext cx="8442960" cy="3621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9710" algn="ctr"/>
            <a:r>
              <a:rPr sz="2800" spc="-5" dirty="0">
                <a:latin typeface="Comic Sans MS"/>
                <a:cs typeface="Comic Sans MS"/>
              </a:rPr>
              <a:t>Ho</a:t>
            </a:r>
            <a:r>
              <a:rPr sz="2800" dirty="0">
                <a:latin typeface="Comic Sans MS"/>
                <a:cs typeface="Comic Sans MS"/>
              </a:rPr>
              <a:t>w</a:t>
            </a:r>
            <a:r>
              <a:rPr sz="2800" spc="1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d</a:t>
            </a:r>
            <a:r>
              <a:rPr sz="2800" dirty="0">
                <a:latin typeface="Comic Sans MS"/>
                <a:cs typeface="Comic Sans MS"/>
              </a:rPr>
              <a:t>o</a:t>
            </a:r>
            <a:r>
              <a:rPr sz="2800" spc="1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omic Sans MS"/>
                <a:cs typeface="Comic Sans MS"/>
              </a:rPr>
              <a:t>you</a:t>
            </a:r>
            <a:r>
              <a:rPr sz="2800" spc="1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interpre</a:t>
            </a:r>
            <a:r>
              <a:rPr sz="2800" dirty="0">
                <a:latin typeface="Comic Sans MS"/>
                <a:cs typeface="Comic Sans MS"/>
              </a:rPr>
              <a:t>t</a:t>
            </a:r>
            <a:r>
              <a:rPr sz="2800" spc="1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BDP?</a:t>
            </a:r>
            <a:endParaRPr sz="2800" dirty="0">
              <a:latin typeface="Comic Sans MS"/>
              <a:cs typeface="Comic Sans MS"/>
            </a:endParaRPr>
          </a:p>
          <a:p>
            <a:pPr marL="219710" algn="ctr">
              <a:spcBef>
                <a:spcPts val="670"/>
              </a:spcBef>
            </a:pPr>
            <a:r>
              <a:rPr sz="2800" dirty="0">
                <a:latin typeface="Comic Sans MS"/>
                <a:cs typeface="Comic Sans MS"/>
              </a:rPr>
              <a:t>Why</a:t>
            </a:r>
            <a:r>
              <a:rPr sz="2800" spc="1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i</a:t>
            </a:r>
            <a:r>
              <a:rPr sz="2800" dirty="0">
                <a:latin typeface="Comic Sans MS"/>
                <a:cs typeface="Comic Sans MS"/>
              </a:rPr>
              <a:t>s</a:t>
            </a:r>
            <a:r>
              <a:rPr sz="2800" spc="1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Comic Sans MS"/>
                <a:cs typeface="Comic Sans MS"/>
              </a:rPr>
              <a:t>B</a:t>
            </a:r>
            <a:r>
              <a:rPr sz="2800" dirty="0">
                <a:latin typeface="Comic Sans MS"/>
                <a:cs typeface="Comic Sans MS"/>
              </a:rPr>
              <a:t>DP</a:t>
            </a:r>
            <a:r>
              <a:rPr sz="2800" spc="1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interesting?</a:t>
            </a:r>
            <a:endParaRPr sz="2800" dirty="0">
              <a:latin typeface="Comic Sans MS"/>
              <a:cs typeface="Comic Sans MS"/>
            </a:endParaRPr>
          </a:p>
          <a:p>
            <a:pPr>
              <a:spcBef>
                <a:spcPts val="46"/>
              </a:spcBef>
            </a:pPr>
            <a:endParaRPr sz="4050" dirty="0">
              <a:latin typeface="Times New Roman"/>
              <a:cs typeface="Times New Roman"/>
            </a:endParaRPr>
          </a:p>
          <a:p>
            <a:pPr marL="355600" indent="-342900">
              <a:buClr>
                <a:srgbClr val="000098"/>
              </a:buClr>
              <a:buSzPct val="75000"/>
              <a:buFont typeface="Wingdings"/>
              <a:buChar char=""/>
              <a:tabLst>
                <a:tab pos="355600" algn="l"/>
              </a:tabLst>
            </a:pPr>
            <a:r>
              <a:rPr sz="2800" spc="-5" dirty="0">
                <a:latin typeface="Comic Sans MS"/>
                <a:cs typeface="Comic Sans MS"/>
              </a:rPr>
              <a:t>BD</a:t>
            </a:r>
            <a:r>
              <a:rPr sz="2800" dirty="0">
                <a:latin typeface="Comic Sans MS"/>
                <a:cs typeface="Comic Sans MS"/>
              </a:rPr>
              <a:t>P</a:t>
            </a:r>
            <a:r>
              <a:rPr sz="2800" spc="1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omic Sans MS"/>
                <a:cs typeface="Comic Sans MS"/>
              </a:rPr>
              <a:t>estimates</a:t>
            </a:r>
            <a:r>
              <a:rPr sz="2800" spc="1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omic Sans MS"/>
                <a:cs typeface="Comic Sans MS"/>
              </a:rPr>
              <a:t>on</a:t>
            </a:r>
            <a:r>
              <a:rPr sz="2800" spc="1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th</a:t>
            </a:r>
            <a:r>
              <a:rPr sz="2800" dirty="0">
                <a:latin typeface="Comic Sans MS"/>
                <a:cs typeface="Comic Sans MS"/>
              </a:rPr>
              <a:t>e</a:t>
            </a:r>
            <a:r>
              <a:rPr sz="2800" spc="1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omic Sans MS"/>
                <a:cs typeface="Comic Sans MS"/>
              </a:rPr>
              <a:t>amount</a:t>
            </a:r>
            <a:r>
              <a:rPr sz="2800" spc="1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omic Sans MS"/>
                <a:cs typeface="Comic Sans MS"/>
              </a:rPr>
              <a:t>of</a:t>
            </a:r>
            <a:r>
              <a:rPr sz="2800" spc="1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dat</a:t>
            </a:r>
            <a:r>
              <a:rPr sz="2800" dirty="0">
                <a:latin typeface="Comic Sans MS"/>
                <a:cs typeface="Comic Sans MS"/>
              </a:rPr>
              <a:t>a</a:t>
            </a:r>
            <a:r>
              <a:rPr sz="2800" spc="1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tha</a:t>
            </a:r>
            <a:r>
              <a:rPr sz="2800" dirty="0">
                <a:latin typeface="Comic Sans MS"/>
                <a:cs typeface="Comic Sans MS"/>
              </a:rPr>
              <a:t>t</a:t>
            </a:r>
            <a:r>
              <a:rPr sz="2800" spc="1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the</a:t>
            </a:r>
            <a:endParaRPr sz="2800" dirty="0">
              <a:latin typeface="Comic Sans MS"/>
              <a:cs typeface="Comic Sans MS"/>
            </a:endParaRPr>
          </a:p>
          <a:p>
            <a:pPr marL="355600"/>
            <a:r>
              <a:rPr sz="2800" dirty="0">
                <a:latin typeface="Comic Sans MS"/>
                <a:cs typeface="Comic Sans MS"/>
              </a:rPr>
              <a:t>communicate pipe can “store”</a:t>
            </a:r>
          </a:p>
          <a:p>
            <a:pPr marL="755650" marR="5080" lvl="1" indent="-285750">
              <a:spcBef>
                <a:spcPts val="600"/>
              </a:spcBef>
              <a:buClr>
                <a:srgbClr val="000098"/>
              </a:buClr>
              <a:buFont typeface="Wingdings"/>
              <a:buChar char=""/>
              <a:tabLst>
                <a:tab pos="755650" algn="l"/>
              </a:tabLst>
            </a:pPr>
            <a:r>
              <a:rPr sz="2400" spc="-5" dirty="0">
                <a:solidFill>
                  <a:srgbClr val="FF0000"/>
                </a:solidFill>
                <a:latin typeface="Comic Sans MS"/>
                <a:cs typeface="Comic Sans MS"/>
              </a:rPr>
              <a:t>I</a:t>
            </a:r>
            <a:r>
              <a:rPr sz="2400" dirty="0">
                <a:solidFill>
                  <a:srgbClr val="FF0000"/>
                </a:solidFill>
                <a:latin typeface="Comic Sans MS"/>
                <a:cs typeface="Comic Sans MS"/>
              </a:rPr>
              <a:t>f</a:t>
            </a:r>
            <a:r>
              <a:rPr sz="2400" spc="11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mic Sans MS"/>
                <a:cs typeface="Comic Sans MS"/>
              </a:rPr>
              <a:t>th</a:t>
            </a:r>
            <a:r>
              <a:rPr sz="2400" dirty="0">
                <a:solidFill>
                  <a:srgbClr val="FF0000"/>
                </a:solidFill>
                <a:latin typeface="Comic Sans MS"/>
                <a:cs typeface="Comic Sans MS"/>
              </a:rPr>
              <a:t>e</a:t>
            </a:r>
            <a:r>
              <a:rPr sz="2400" spc="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Comic Sans MS"/>
                <a:cs typeface="Comic Sans MS"/>
              </a:rPr>
              <a:t>amount</a:t>
            </a:r>
            <a:r>
              <a:rPr sz="2400" spc="1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omic Sans MS"/>
                <a:cs typeface="Comic Sans MS"/>
              </a:rPr>
              <a:t>o</a:t>
            </a:r>
            <a:r>
              <a:rPr sz="2400" dirty="0">
                <a:solidFill>
                  <a:srgbClr val="FF0000"/>
                </a:solidFill>
                <a:latin typeface="Comic Sans MS"/>
                <a:cs typeface="Comic Sans MS"/>
              </a:rPr>
              <a:t>f</a:t>
            </a:r>
            <a:r>
              <a:rPr sz="2400" spc="11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Comic Sans MS"/>
                <a:cs typeface="Comic Sans MS"/>
              </a:rPr>
              <a:t>una</a:t>
            </a:r>
            <a:r>
              <a:rPr sz="2400" spc="-10" dirty="0">
                <a:solidFill>
                  <a:srgbClr val="FF0000"/>
                </a:solidFill>
                <a:latin typeface="Comic Sans MS"/>
                <a:cs typeface="Comic Sans MS"/>
              </a:rPr>
              <a:t>c</a:t>
            </a:r>
            <a:r>
              <a:rPr sz="2400" dirty="0">
                <a:solidFill>
                  <a:srgbClr val="FF0000"/>
                </a:solidFill>
                <a:latin typeface="Comic Sans MS"/>
                <a:cs typeface="Comic Sans MS"/>
              </a:rPr>
              <a:t>k</a:t>
            </a:r>
            <a:r>
              <a:rPr sz="240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mic Sans MS"/>
                <a:cs typeface="Comic Sans MS"/>
              </a:rPr>
              <a:t>dat</a:t>
            </a:r>
            <a:r>
              <a:rPr sz="2400" dirty="0">
                <a:solidFill>
                  <a:srgbClr val="FF0000"/>
                </a:solidFill>
                <a:latin typeface="Comic Sans MS"/>
                <a:cs typeface="Comic Sans MS"/>
              </a:rPr>
              <a:t>a</a:t>
            </a:r>
            <a:r>
              <a:rPr sz="2400" spc="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mic Sans MS"/>
                <a:cs typeface="Comic Sans MS"/>
              </a:rPr>
              <a:t>(wind</a:t>
            </a:r>
            <a:r>
              <a:rPr sz="2400" spc="-10" dirty="0">
                <a:solidFill>
                  <a:srgbClr val="FF0000"/>
                </a:solidFill>
                <a:latin typeface="Comic Sans MS"/>
                <a:cs typeface="Comic Sans MS"/>
              </a:rPr>
              <a:t>o</a:t>
            </a:r>
            <a:r>
              <a:rPr sz="2400" dirty="0">
                <a:solidFill>
                  <a:srgbClr val="FF0000"/>
                </a:solidFill>
                <a:latin typeface="Comic Sans MS"/>
                <a:cs typeface="Comic Sans MS"/>
              </a:rPr>
              <a:t>w</a:t>
            </a:r>
            <a:r>
              <a:rPr sz="2400" spc="11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Comic Sans MS"/>
                <a:cs typeface="Comic Sans MS"/>
              </a:rPr>
              <a:t>siz</a:t>
            </a:r>
            <a:r>
              <a:rPr sz="2400" spc="-10" dirty="0">
                <a:solidFill>
                  <a:srgbClr val="FF0000"/>
                </a:solidFill>
                <a:latin typeface="Comic Sans MS"/>
                <a:cs typeface="Comic Sans MS"/>
              </a:rPr>
              <a:t>e</a:t>
            </a:r>
            <a:r>
              <a:rPr sz="2400" dirty="0">
                <a:solidFill>
                  <a:srgbClr val="FF0000"/>
                </a:solidFill>
                <a:latin typeface="Comic Sans MS"/>
                <a:cs typeface="Comic Sans MS"/>
              </a:rPr>
              <a:t>)</a:t>
            </a:r>
            <a:r>
              <a:rPr sz="2400" spc="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Comic Sans MS"/>
                <a:cs typeface="Comic Sans MS"/>
              </a:rPr>
              <a:t>allowed</a:t>
            </a:r>
            <a:r>
              <a:rPr sz="2400" spc="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mic Sans MS"/>
                <a:cs typeface="Comic Sans MS"/>
              </a:rPr>
              <a:t>is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omic Sans MS"/>
                <a:cs typeface="Comic Sans MS"/>
              </a:rPr>
              <a:t>less</a:t>
            </a:r>
            <a:r>
              <a:rPr sz="2400" spc="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Comic Sans MS"/>
                <a:cs typeface="Comic Sans MS"/>
              </a:rPr>
              <a:t>tha</a:t>
            </a:r>
            <a:r>
              <a:rPr sz="2400" spc="-15" dirty="0">
                <a:solidFill>
                  <a:srgbClr val="FF0000"/>
                </a:solidFill>
                <a:latin typeface="Comic Sans MS"/>
                <a:cs typeface="Comic Sans MS"/>
              </a:rPr>
              <a:t>n</a:t>
            </a:r>
            <a:r>
              <a:rPr sz="2400" spc="1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Comic Sans MS"/>
                <a:cs typeface="Comic Sans MS"/>
              </a:rPr>
              <a:t>th</a:t>
            </a:r>
            <a:r>
              <a:rPr sz="2400" spc="-15" dirty="0">
                <a:solidFill>
                  <a:srgbClr val="FF0000"/>
                </a:solidFill>
                <a:latin typeface="Comic Sans MS"/>
                <a:cs typeface="Comic Sans MS"/>
              </a:rPr>
              <a:t>e</a:t>
            </a:r>
            <a:r>
              <a:rPr sz="2400" spc="1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Comic Sans MS"/>
                <a:cs typeface="Comic Sans MS"/>
              </a:rPr>
              <a:t>BDP</a:t>
            </a:r>
            <a:r>
              <a:rPr sz="2400" spc="-10" dirty="0">
                <a:solidFill>
                  <a:srgbClr val="FF0000"/>
                </a:solidFill>
                <a:latin typeface="Comic Sans MS"/>
                <a:cs typeface="Comic Sans MS"/>
              </a:rPr>
              <a:t>,</a:t>
            </a:r>
            <a:r>
              <a:rPr sz="2400" spc="1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Comic Sans MS"/>
                <a:cs typeface="Comic Sans MS"/>
              </a:rPr>
              <a:t>sender</a:t>
            </a:r>
            <a:r>
              <a:rPr sz="2400" spc="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mic Sans MS"/>
                <a:cs typeface="Comic Sans MS"/>
              </a:rPr>
              <a:t>wil</a:t>
            </a:r>
            <a:r>
              <a:rPr sz="2400" dirty="0">
                <a:solidFill>
                  <a:srgbClr val="FF0000"/>
                </a:solidFill>
                <a:latin typeface="Comic Sans MS"/>
                <a:cs typeface="Comic Sans MS"/>
              </a:rPr>
              <a:t>l</a:t>
            </a:r>
            <a:r>
              <a:rPr sz="2400" spc="1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mic Sans MS"/>
                <a:cs typeface="Comic Sans MS"/>
              </a:rPr>
              <a:t>b</a:t>
            </a:r>
            <a:r>
              <a:rPr sz="2400" dirty="0">
                <a:solidFill>
                  <a:srgbClr val="FF0000"/>
                </a:solidFill>
                <a:latin typeface="Comic Sans MS"/>
                <a:cs typeface="Comic Sans MS"/>
              </a:rPr>
              <a:t>e</a:t>
            </a:r>
            <a:r>
              <a:rPr sz="2400" spc="1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mic Sans MS"/>
                <a:cs typeface="Comic Sans MS"/>
              </a:rPr>
              <a:t>idl</a:t>
            </a:r>
            <a:r>
              <a:rPr sz="2400" dirty="0">
                <a:solidFill>
                  <a:srgbClr val="FF0000"/>
                </a:solidFill>
                <a:latin typeface="Comic Sans MS"/>
                <a:cs typeface="Comic Sans MS"/>
              </a:rPr>
              <a:t>e</a:t>
            </a:r>
            <a:r>
              <a:rPr sz="2400" spc="1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omic Sans MS"/>
                <a:cs typeface="Comic Sans MS"/>
              </a:rPr>
              <a:t>at</a:t>
            </a:r>
            <a:r>
              <a:rPr sz="2400" spc="11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omic Sans MS"/>
                <a:cs typeface="Comic Sans MS"/>
              </a:rPr>
              <a:t>t</a:t>
            </a:r>
            <a:r>
              <a:rPr sz="2400" spc="-20" dirty="0">
                <a:solidFill>
                  <a:srgbClr val="FF0000"/>
                </a:solidFill>
                <a:latin typeface="Comic Sans MS"/>
                <a:cs typeface="Comic Sans MS"/>
              </a:rPr>
              <a:t>imes</a:t>
            </a:r>
            <a:r>
              <a:rPr sz="2400" spc="-10" dirty="0">
                <a:solidFill>
                  <a:srgbClr val="FF0000"/>
                </a:solidFill>
                <a:latin typeface="Comic Sans MS"/>
                <a:cs typeface="Comic Sans MS"/>
              </a:rPr>
              <a:t>,</a:t>
            </a:r>
            <a:r>
              <a:rPr sz="2400" spc="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Comic Sans MS"/>
                <a:cs typeface="Comic Sans MS"/>
              </a:rPr>
              <a:t>leading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mic Sans MS"/>
                <a:cs typeface="Comic Sans MS"/>
              </a:rPr>
              <a:t>t</a:t>
            </a:r>
            <a:r>
              <a:rPr sz="2400" dirty="0">
                <a:solidFill>
                  <a:srgbClr val="FF0000"/>
                </a:solidFill>
                <a:latin typeface="Comic Sans MS"/>
                <a:cs typeface="Comic Sans MS"/>
              </a:rPr>
              <a:t>o</a:t>
            </a:r>
            <a:r>
              <a:rPr sz="2400" spc="1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Comic Sans MS"/>
                <a:cs typeface="Comic Sans MS"/>
              </a:rPr>
              <a:t>lower</a:t>
            </a:r>
            <a:r>
              <a:rPr sz="2400" spc="1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Comic Sans MS"/>
                <a:cs typeface="Comic Sans MS"/>
              </a:rPr>
              <a:t>effi</a:t>
            </a:r>
            <a:r>
              <a:rPr sz="2400" spc="-10" dirty="0">
                <a:solidFill>
                  <a:srgbClr val="FF0000"/>
                </a:solidFill>
                <a:latin typeface="Comic Sans MS"/>
                <a:cs typeface="Comic Sans MS"/>
              </a:rPr>
              <a:t>c</a:t>
            </a:r>
            <a:r>
              <a:rPr sz="2400" spc="-20" dirty="0">
                <a:solidFill>
                  <a:srgbClr val="FF0000"/>
                </a:solidFill>
                <a:latin typeface="Comic Sans MS"/>
                <a:cs typeface="Comic Sans MS"/>
              </a:rPr>
              <a:t>iency</a:t>
            </a:r>
            <a:endParaRPr sz="2400" dirty="0">
              <a:latin typeface="Comic Sans MS"/>
              <a:cs typeface="Comic Sans MS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DBED27-5146-45DC-A1D1-29F79B1150FE}" type="datetime1">
              <a:rPr lang="en-US" smtClean="0"/>
              <a:t>8/1/2022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C85445-B2EB-477F-BE91-EE4EE8348091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2718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Pipelined Protocols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Go-back-N: big picture:</a:t>
            </a:r>
          </a:p>
          <a:p>
            <a:r>
              <a:rPr lang="en-US" sz="2400" dirty="0"/>
              <a:t>sender can have up to N </a:t>
            </a:r>
            <a:r>
              <a:rPr lang="en-US" sz="2400" dirty="0" err="1"/>
              <a:t>unacked</a:t>
            </a:r>
            <a:r>
              <a:rPr lang="en-US" sz="2400" dirty="0"/>
              <a:t> packets in pipeline</a:t>
            </a:r>
          </a:p>
          <a:p>
            <a:r>
              <a:rPr lang="en-US" sz="2400" dirty="0" err="1"/>
              <a:t>rcvr</a:t>
            </a:r>
            <a:r>
              <a:rPr lang="en-US" sz="2400" dirty="0"/>
              <a:t> only sends</a:t>
            </a:r>
          </a:p>
          <a:p>
            <a:r>
              <a:rPr lang="en-US" sz="2400" dirty="0"/>
              <a:t>cumulative </a:t>
            </a:r>
            <a:r>
              <a:rPr lang="en-US" sz="2400" dirty="0" err="1"/>
              <a:t>acks</a:t>
            </a:r>
            <a:endParaRPr lang="en-US" sz="2400" dirty="0"/>
          </a:p>
          <a:p>
            <a:pPr lvl="1"/>
            <a:r>
              <a:rPr lang="en-US" sz="2000" dirty="0"/>
              <a:t>doesn’t </a:t>
            </a:r>
            <a:r>
              <a:rPr lang="en-US" sz="2000" dirty="0" err="1"/>
              <a:t>ack</a:t>
            </a:r>
            <a:r>
              <a:rPr lang="en-US" sz="2000" dirty="0"/>
              <a:t> packet if</a:t>
            </a:r>
          </a:p>
          <a:p>
            <a:r>
              <a:rPr lang="en-US" sz="2400" dirty="0"/>
              <a:t>there’s a gap</a:t>
            </a:r>
          </a:p>
          <a:p>
            <a:r>
              <a:rPr lang="en-US" sz="2400" dirty="0"/>
              <a:t>sender has timer for oldest </a:t>
            </a:r>
            <a:r>
              <a:rPr lang="en-US" sz="2400" dirty="0" err="1"/>
              <a:t>unacked</a:t>
            </a:r>
            <a:r>
              <a:rPr lang="en-US" sz="2400" dirty="0"/>
              <a:t> packet</a:t>
            </a:r>
          </a:p>
          <a:p>
            <a:pPr lvl="1"/>
            <a:r>
              <a:rPr lang="en-US" sz="2000" dirty="0"/>
              <a:t>if timer expires, retransmit all </a:t>
            </a:r>
            <a:r>
              <a:rPr lang="en-US" sz="2000" dirty="0" err="1"/>
              <a:t>unack’ed</a:t>
            </a:r>
            <a:r>
              <a:rPr lang="en-US" sz="2000" dirty="0"/>
              <a:t> packets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sz="half" idx="1"/>
          </p:nvPr>
        </p:nvSpPr>
        <p:spPr>
          <a:xfrm>
            <a:off x="1981200" y="1600201"/>
            <a:ext cx="4038600" cy="4525963"/>
          </a:xfrm>
        </p:spPr>
        <p:txBody>
          <a:bodyPr>
            <a:normAutofit lnSpcReduction="10000"/>
          </a:bodyPr>
          <a:lstStyle/>
          <a:p>
            <a:r>
              <a:rPr lang="en-US"/>
              <a:t>Selective Repeat: big pic</a:t>
            </a:r>
          </a:p>
          <a:p>
            <a:r>
              <a:rPr lang="en-US"/>
              <a:t>sender can have up to N unack’ed packets in pipeline</a:t>
            </a:r>
          </a:p>
          <a:p>
            <a:r>
              <a:rPr lang="en-US"/>
              <a:t>rcvr sends individual ack for each packet</a:t>
            </a:r>
          </a:p>
          <a:p>
            <a:r>
              <a:rPr lang="en-US"/>
              <a:t>sender maintains timer for each unacked packet</a:t>
            </a:r>
          </a:p>
          <a:p>
            <a:pPr lvl="1"/>
            <a:r>
              <a:rPr lang="en-US"/>
              <a:t>when timer expires, retransmit only unack’ed packet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07C1DF-BABD-4DA6-ABDE-92E81F6BA4E4}" type="datetime1">
              <a:rPr lang="en-US" smtClean="0"/>
              <a:t>8/1/2022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1A2993-66D0-4D4C-A934-F1D0C5866DEA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7820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Go-Back-N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36140" y="1408938"/>
            <a:ext cx="6818630" cy="1113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spc="-5" dirty="0">
                <a:solidFill>
                  <a:srgbClr val="FF0000"/>
                </a:solidFill>
                <a:latin typeface="Comic Sans MS"/>
                <a:cs typeface="Comic Sans MS"/>
              </a:rPr>
              <a:t>Sender:</a:t>
            </a:r>
            <a:endParaRPr sz="2400">
              <a:latin typeface="Comic Sans MS"/>
              <a:cs typeface="Comic Sans MS"/>
            </a:endParaRPr>
          </a:p>
          <a:p>
            <a:pPr marL="355600" indent="-342900">
              <a:spcBef>
                <a:spcPts val="495"/>
              </a:spcBef>
              <a:buClr>
                <a:srgbClr val="000098"/>
              </a:buClr>
              <a:buSzPct val="75000"/>
              <a:buFont typeface="Wingdings"/>
              <a:buChar char=""/>
              <a:tabLst>
                <a:tab pos="355600" algn="l"/>
              </a:tabLst>
            </a:pPr>
            <a:r>
              <a:rPr sz="2000" spc="-10" dirty="0">
                <a:latin typeface="Comic Sans MS"/>
                <a:cs typeface="Comic Sans MS"/>
              </a:rPr>
              <a:t>k-</a:t>
            </a:r>
            <a:r>
              <a:rPr sz="2000" spc="-15" dirty="0">
                <a:latin typeface="Comic Sans MS"/>
                <a:cs typeface="Comic Sans MS"/>
              </a:rPr>
              <a:t>bi</a:t>
            </a:r>
            <a:r>
              <a:rPr sz="2000" spc="-10" dirty="0">
                <a:latin typeface="Comic Sans MS"/>
                <a:cs typeface="Comic Sans MS"/>
              </a:rPr>
              <a:t>t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seq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omic Sans MS"/>
                <a:cs typeface="Comic Sans MS"/>
              </a:rPr>
              <a:t>#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in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pkt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header</a:t>
            </a:r>
            <a:endParaRPr sz="2000">
              <a:latin typeface="Comic Sans MS"/>
              <a:cs typeface="Comic Sans MS"/>
            </a:endParaRPr>
          </a:p>
          <a:p>
            <a:pPr marL="355600" indent="-342900">
              <a:spcBef>
                <a:spcPts val="480"/>
              </a:spcBef>
              <a:buClr>
                <a:srgbClr val="000098"/>
              </a:buClr>
              <a:buSzPct val="75000"/>
              <a:buFont typeface="Wingdings"/>
              <a:buChar char=""/>
              <a:tabLst>
                <a:tab pos="355600" algn="l"/>
              </a:tabLst>
            </a:pPr>
            <a:r>
              <a:rPr sz="2000" spc="-15" dirty="0">
                <a:latin typeface="Comic Sans MS"/>
                <a:cs typeface="Comic Sans MS"/>
              </a:rPr>
              <a:t>“window”</a:t>
            </a:r>
            <a:r>
              <a:rPr sz="2000" spc="-5" dirty="0">
                <a:latin typeface="Comic Sans MS"/>
                <a:cs typeface="Comic Sans MS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of</a:t>
            </a:r>
            <a:r>
              <a:rPr sz="2000" spc="-5" dirty="0">
                <a:latin typeface="Comic Sans MS"/>
                <a:cs typeface="Comic Sans MS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up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to</a:t>
            </a:r>
            <a:r>
              <a:rPr sz="2000" spc="-5" dirty="0">
                <a:latin typeface="Comic Sans MS"/>
                <a:cs typeface="Comic Sans MS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N,</a:t>
            </a:r>
            <a:r>
              <a:rPr sz="2000" dirty="0">
                <a:latin typeface="Comic Sans MS"/>
                <a:cs typeface="Comic Sans MS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cons</a:t>
            </a:r>
            <a:r>
              <a:rPr sz="2000" spc="-25" dirty="0">
                <a:latin typeface="Comic Sans MS"/>
                <a:cs typeface="Comic Sans MS"/>
              </a:rPr>
              <a:t>e</a:t>
            </a:r>
            <a:r>
              <a:rPr sz="2000" spc="-10" dirty="0">
                <a:latin typeface="Comic Sans MS"/>
                <a:cs typeface="Comic Sans MS"/>
              </a:rPr>
              <a:t>cutive</a:t>
            </a:r>
            <a:r>
              <a:rPr sz="2000" spc="15" dirty="0">
                <a:latin typeface="Comic Sans MS"/>
                <a:cs typeface="Comic Sans MS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unack’</a:t>
            </a:r>
            <a:r>
              <a:rPr sz="2000" spc="-25" dirty="0">
                <a:latin typeface="Comic Sans MS"/>
                <a:cs typeface="Comic Sans MS"/>
              </a:rPr>
              <a:t>e</a:t>
            </a:r>
            <a:r>
              <a:rPr sz="2000" spc="-15" dirty="0">
                <a:latin typeface="Comic Sans MS"/>
                <a:cs typeface="Comic Sans MS"/>
              </a:rPr>
              <a:t>d</a:t>
            </a:r>
            <a:r>
              <a:rPr sz="2000" spc="15" dirty="0">
                <a:latin typeface="Comic Sans MS"/>
                <a:cs typeface="Comic Sans MS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pkts</a:t>
            </a:r>
            <a:r>
              <a:rPr sz="2000" spc="-5" dirty="0">
                <a:latin typeface="Comic Sans MS"/>
                <a:cs typeface="Comic Sans MS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allowed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62186" y="2752597"/>
            <a:ext cx="8099419" cy="16304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78990" y="4712199"/>
            <a:ext cx="7980680" cy="14260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Clr>
                <a:srgbClr val="000098"/>
              </a:buClr>
              <a:buSzPct val="75000"/>
              <a:buFont typeface="Wingdings"/>
              <a:buChar char=""/>
              <a:tabLst>
                <a:tab pos="355600" algn="l"/>
              </a:tabLst>
            </a:pPr>
            <a:r>
              <a:rPr sz="2000" spc="-20" dirty="0">
                <a:latin typeface="Comic Sans MS"/>
                <a:cs typeface="Comic Sans MS"/>
              </a:rPr>
              <a:t>ACK(n)</a:t>
            </a:r>
            <a:r>
              <a:rPr sz="2000" spc="-10" dirty="0">
                <a:latin typeface="Comic Sans MS"/>
                <a:cs typeface="Comic Sans MS"/>
              </a:rPr>
              <a:t>: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omic Sans MS"/>
                <a:cs typeface="Comic Sans MS"/>
              </a:rPr>
              <a:t>ACK</a:t>
            </a:r>
            <a:r>
              <a:rPr sz="2000" spc="-10" dirty="0">
                <a:latin typeface="Comic Sans MS"/>
                <a:cs typeface="Comic Sans MS"/>
              </a:rPr>
              <a:t>s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all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pkts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up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to</a:t>
            </a:r>
            <a:r>
              <a:rPr sz="2000" spc="-10" dirty="0">
                <a:latin typeface="Comic Sans MS"/>
                <a:cs typeface="Comic Sans MS"/>
              </a:rPr>
              <a:t>,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including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seq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omic Sans MS"/>
                <a:cs typeface="Comic Sans MS"/>
              </a:rPr>
              <a:t>#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n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-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“cumul</a:t>
            </a:r>
            <a:r>
              <a:rPr sz="2000" spc="-25" dirty="0">
                <a:latin typeface="Comic Sans MS"/>
                <a:cs typeface="Comic Sans MS"/>
              </a:rPr>
              <a:t>a</a:t>
            </a:r>
            <a:r>
              <a:rPr sz="2000" spc="-10" dirty="0">
                <a:latin typeface="Comic Sans MS"/>
                <a:cs typeface="Comic Sans MS"/>
              </a:rPr>
              <a:t>tive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ACK”</a:t>
            </a:r>
            <a:endParaRPr sz="2000">
              <a:latin typeface="Comic Sans MS"/>
              <a:cs typeface="Comic Sans MS"/>
            </a:endParaRPr>
          </a:p>
          <a:p>
            <a:pPr marL="755650" lvl="1" indent="-285750">
              <a:spcBef>
                <a:spcPts val="480"/>
              </a:spcBef>
              <a:buClr>
                <a:srgbClr val="000098"/>
              </a:buClr>
              <a:buFont typeface="Wingdings"/>
              <a:buChar char=""/>
              <a:tabLst>
                <a:tab pos="755650" algn="l"/>
              </a:tabLst>
            </a:pPr>
            <a:r>
              <a:rPr sz="2000" spc="-15" dirty="0">
                <a:latin typeface="Comic Sans MS"/>
                <a:cs typeface="Comic Sans MS"/>
              </a:rPr>
              <a:t>may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receive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duplicate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omic Sans MS"/>
                <a:cs typeface="Comic Sans MS"/>
              </a:rPr>
              <a:t>ACK</a:t>
            </a:r>
            <a:r>
              <a:rPr sz="2000" spc="-10" dirty="0">
                <a:latin typeface="Comic Sans MS"/>
                <a:cs typeface="Comic Sans MS"/>
              </a:rPr>
              <a:t>s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(see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receive</a:t>
            </a:r>
            <a:r>
              <a:rPr sz="2000" dirty="0">
                <a:latin typeface="Comic Sans MS"/>
                <a:cs typeface="Comic Sans MS"/>
              </a:rPr>
              <a:t>r</a:t>
            </a:r>
            <a:r>
              <a:rPr sz="2000" spc="-10" dirty="0">
                <a:latin typeface="Comic Sans MS"/>
                <a:cs typeface="Comic Sans MS"/>
              </a:rPr>
              <a:t>)</a:t>
            </a:r>
            <a:endParaRPr sz="2000">
              <a:latin typeface="Comic Sans MS"/>
              <a:cs typeface="Comic Sans MS"/>
            </a:endParaRPr>
          </a:p>
          <a:p>
            <a:pPr marL="355600" indent="-342900">
              <a:spcBef>
                <a:spcPts val="480"/>
              </a:spcBef>
              <a:buClr>
                <a:srgbClr val="000098"/>
              </a:buClr>
              <a:buSzPct val="75000"/>
              <a:buFont typeface="Wingdings"/>
              <a:buChar char=""/>
              <a:tabLst>
                <a:tab pos="355600" algn="l"/>
              </a:tabLst>
            </a:pPr>
            <a:r>
              <a:rPr sz="2000" spc="-20" dirty="0">
                <a:latin typeface="Comic Sans MS"/>
                <a:cs typeface="Comic Sans MS"/>
              </a:rPr>
              <a:t>time</a:t>
            </a:r>
            <a:r>
              <a:rPr sz="2000" spc="-10" dirty="0">
                <a:latin typeface="Comic Sans MS"/>
                <a:cs typeface="Comic Sans MS"/>
              </a:rPr>
              <a:t>r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omic Sans MS"/>
                <a:cs typeface="Comic Sans MS"/>
              </a:rPr>
              <a:t>fo</a:t>
            </a:r>
            <a:r>
              <a:rPr sz="2000" spc="-10" dirty="0">
                <a:latin typeface="Comic Sans MS"/>
                <a:cs typeface="Comic Sans MS"/>
              </a:rPr>
              <a:t>r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each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i</a:t>
            </a:r>
            <a:r>
              <a:rPr sz="2000" spc="-10" dirty="0">
                <a:latin typeface="Comic Sans MS"/>
                <a:cs typeface="Comic Sans MS"/>
              </a:rPr>
              <a:t>n-</a:t>
            </a:r>
            <a:r>
              <a:rPr sz="2000" spc="-15" dirty="0">
                <a:latin typeface="Comic Sans MS"/>
                <a:cs typeface="Comic Sans MS"/>
              </a:rPr>
              <a:t>fligh</a:t>
            </a:r>
            <a:r>
              <a:rPr sz="2000" spc="-10" dirty="0">
                <a:latin typeface="Comic Sans MS"/>
                <a:cs typeface="Comic Sans MS"/>
              </a:rPr>
              <a:t>t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pkt</a:t>
            </a:r>
            <a:endParaRPr sz="2000">
              <a:latin typeface="Comic Sans MS"/>
              <a:cs typeface="Comic Sans MS"/>
            </a:endParaRPr>
          </a:p>
          <a:p>
            <a:pPr marL="355600" indent="-342900">
              <a:spcBef>
                <a:spcPts val="380"/>
              </a:spcBef>
              <a:buClr>
                <a:srgbClr val="000098"/>
              </a:buClr>
              <a:buSzPct val="71428"/>
              <a:buFont typeface="Wingdings"/>
              <a:buChar char=""/>
              <a:tabLst>
                <a:tab pos="355600" algn="l"/>
              </a:tabLst>
            </a:pPr>
            <a:r>
              <a:rPr sz="2100" spc="-60" dirty="0">
                <a:latin typeface="Comic Sans MS"/>
                <a:cs typeface="Comic Sans MS"/>
              </a:rPr>
              <a:t>timeout(n)</a:t>
            </a:r>
            <a:r>
              <a:rPr sz="2100" spc="-35" dirty="0">
                <a:latin typeface="Comic Sans MS"/>
                <a:cs typeface="Comic Sans MS"/>
              </a:rPr>
              <a:t>:</a:t>
            </a:r>
            <a:r>
              <a:rPr sz="2100" spc="9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omic Sans MS"/>
                <a:cs typeface="Comic Sans MS"/>
              </a:rPr>
              <a:t>retransmi</a:t>
            </a:r>
            <a:r>
              <a:rPr sz="2000" spc="-10" dirty="0">
                <a:latin typeface="Comic Sans MS"/>
                <a:cs typeface="Comic Sans MS"/>
              </a:rPr>
              <a:t>t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pkt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n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and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all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hig</a:t>
            </a:r>
            <a:r>
              <a:rPr sz="2000" spc="-25" dirty="0">
                <a:latin typeface="Comic Sans MS"/>
                <a:cs typeface="Comic Sans MS"/>
              </a:rPr>
              <a:t>h</a:t>
            </a:r>
            <a:r>
              <a:rPr sz="2000" spc="-15" dirty="0">
                <a:latin typeface="Comic Sans MS"/>
                <a:cs typeface="Comic Sans MS"/>
              </a:rPr>
              <a:t>er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seq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omic Sans MS"/>
                <a:cs typeface="Comic Sans MS"/>
              </a:rPr>
              <a:t>#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pkts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in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omic Sans MS"/>
                <a:cs typeface="Comic Sans MS"/>
              </a:rPr>
              <a:t>window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163955" y="3278186"/>
            <a:ext cx="2206625" cy="636905"/>
          </a:xfrm>
          <a:custGeom>
            <a:avLst/>
            <a:gdLst/>
            <a:ahLst/>
            <a:cxnLst/>
            <a:rect l="l" t="t" r="r" b="b"/>
            <a:pathLst>
              <a:path w="2206625" h="636904">
                <a:moveTo>
                  <a:pt x="0" y="636590"/>
                </a:moveTo>
                <a:lnTo>
                  <a:pt x="2206620" y="636590"/>
                </a:lnTo>
                <a:lnTo>
                  <a:pt x="2206620" y="0"/>
                </a:lnTo>
                <a:lnTo>
                  <a:pt x="0" y="0"/>
                </a:lnTo>
                <a:lnTo>
                  <a:pt x="0" y="63659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862064-18C6-42BB-893C-B817BBF5AF52}" type="datetime1">
              <a:rPr lang="en-US" smtClean="0"/>
              <a:t>8/1/2022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C85445-B2EB-477F-BE91-EE4EE8348091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799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Transport vs. network layer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36140" y="1657775"/>
            <a:ext cx="7035800" cy="19236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220345" indent="-342900">
              <a:lnSpc>
                <a:spcPts val="2880"/>
              </a:lnSpc>
              <a:buClr>
                <a:srgbClr val="000098"/>
              </a:buClr>
              <a:buSzPct val="72000"/>
              <a:buFont typeface="Wingdings"/>
              <a:buChar char=""/>
              <a:tabLst>
                <a:tab pos="355600" algn="l"/>
              </a:tabLst>
            </a:pPr>
            <a:r>
              <a:rPr sz="2500" spc="-60" dirty="0">
                <a:solidFill>
                  <a:srgbClr val="000098"/>
                </a:solidFill>
                <a:latin typeface="Comic Sans MS"/>
                <a:cs typeface="Comic Sans MS"/>
              </a:rPr>
              <a:t>networ</a:t>
            </a:r>
            <a:r>
              <a:rPr sz="2500" spc="-55" dirty="0">
                <a:solidFill>
                  <a:srgbClr val="000098"/>
                </a:solidFill>
                <a:latin typeface="Comic Sans MS"/>
                <a:cs typeface="Comic Sans MS"/>
              </a:rPr>
              <a:t>k</a:t>
            </a:r>
            <a:r>
              <a:rPr sz="2500" spc="9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500" spc="-55" dirty="0">
                <a:solidFill>
                  <a:srgbClr val="000098"/>
                </a:solidFill>
                <a:latin typeface="Comic Sans MS"/>
                <a:cs typeface="Comic Sans MS"/>
              </a:rPr>
              <a:t>layer:</a:t>
            </a:r>
            <a:r>
              <a:rPr sz="2500" spc="8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omic Sans MS"/>
                <a:cs typeface="Comic Sans MS"/>
              </a:rPr>
              <a:t>logical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mic Sans MS"/>
                <a:cs typeface="Comic Sans MS"/>
              </a:rPr>
              <a:t>communication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between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mic Sans MS"/>
                <a:cs typeface="Comic Sans MS"/>
              </a:rPr>
              <a:t>hosts</a:t>
            </a:r>
            <a:endParaRPr sz="2400">
              <a:latin typeface="Comic Sans MS"/>
              <a:cs typeface="Comic Sans MS"/>
            </a:endParaRPr>
          </a:p>
          <a:p>
            <a:pPr marL="355600" marR="5080" indent="-342900">
              <a:lnSpc>
                <a:spcPts val="2880"/>
              </a:lnSpc>
              <a:spcBef>
                <a:spcPts val="575"/>
              </a:spcBef>
              <a:buClr>
                <a:srgbClr val="000098"/>
              </a:buClr>
              <a:buSzPct val="72000"/>
              <a:buFont typeface="Wingdings"/>
              <a:buChar char=""/>
              <a:tabLst>
                <a:tab pos="355600" algn="l"/>
              </a:tabLst>
            </a:pPr>
            <a:r>
              <a:rPr sz="2500" spc="-60" dirty="0">
                <a:solidFill>
                  <a:srgbClr val="000098"/>
                </a:solidFill>
                <a:latin typeface="Comic Sans MS"/>
                <a:cs typeface="Comic Sans MS"/>
              </a:rPr>
              <a:t>transpor</a:t>
            </a:r>
            <a:r>
              <a:rPr sz="2500" spc="-50" dirty="0">
                <a:solidFill>
                  <a:srgbClr val="000098"/>
                </a:solidFill>
                <a:latin typeface="Comic Sans MS"/>
                <a:cs typeface="Comic Sans MS"/>
              </a:rPr>
              <a:t>t</a:t>
            </a:r>
            <a:r>
              <a:rPr sz="2500" spc="7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500" spc="-55" dirty="0">
                <a:solidFill>
                  <a:srgbClr val="000098"/>
                </a:solidFill>
                <a:latin typeface="Comic Sans MS"/>
                <a:cs typeface="Comic Sans MS"/>
              </a:rPr>
              <a:t>layer:</a:t>
            </a:r>
            <a:r>
              <a:rPr sz="2500" spc="8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omic Sans MS"/>
                <a:cs typeface="Comic Sans MS"/>
              </a:rPr>
              <a:t>logical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mic Sans MS"/>
                <a:cs typeface="Comic Sans MS"/>
              </a:rPr>
              <a:t>communi</a:t>
            </a:r>
            <a:r>
              <a:rPr sz="2400" spc="-30" dirty="0">
                <a:latin typeface="Comic Sans MS"/>
                <a:cs typeface="Comic Sans MS"/>
              </a:rPr>
              <a:t>c</a:t>
            </a:r>
            <a:r>
              <a:rPr sz="2400" dirty="0">
                <a:latin typeface="Comic Sans MS"/>
                <a:cs typeface="Comic Sans MS"/>
              </a:rPr>
              <a:t>ation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between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mic Sans MS"/>
                <a:cs typeface="Comic Sans MS"/>
              </a:rPr>
              <a:t>proc</a:t>
            </a:r>
            <a:r>
              <a:rPr sz="2400" spc="-25" dirty="0">
                <a:latin typeface="Comic Sans MS"/>
                <a:cs typeface="Comic Sans MS"/>
              </a:rPr>
              <a:t>e</a:t>
            </a:r>
            <a:r>
              <a:rPr sz="2400" spc="-15" dirty="0">
                <a:latin typeface="Comic Sans MS"/>
                <a:cs typeface="Comic Sans MS"/>
              </a:rPr>
              <a:t>sses</a:t>
            </a:r>
            <a:endParaRPr sz="2400">
              <a:latin typeface="Comic Sans MS"/>
              <a:cs typeface="Comic Sans MS"/>
            </a:endParaRPr>
          </a:p>
          <a:p>
            <a:pPr marL="755650" lvl="1" indent="-285750">
              <a:spcBef>
                <a:spcPts val="400"/>
              </a:spcBef>
              <a:buClr>
                <a:srgbClr val="000098"/>
              </a:buClr>
              <a:buFont typeface="Wingdings"/>
              <a:buChar char=""/>
              <a:tabLst>
                <a:tab pos="755650" algn="l"/>
              </a:tabLst>
            </a:pPr>
            <a:r>
              <a:rPr sz="2000" spc="-15" dirty="0">
                <a:latin typeface="Comic Sans MS"/>
                <a:cs typeface="Comic Sans MS"/>
              </a:rPr>
              <a:t>relie</a:t>
            </a:r>
            <a:r>
              <a:rPr sz="2000" spc="-10" dirty="0">
                <a:latin typeface="Comic Sans MS"/>
                <a:cs typeface="Comic Sans MS"/>
              </a:rPr>
              <a:t>s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on,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enhan</a:t>
            </a:r>
            <a:r>
              <a:rPr sz="2000" spc="-25" dirty="0">
                <a:latin typeface="Comic Sans MS"/>
                <a:cs typeface="Comic Sans MS"/>
              </a:rPr>
              <a:t>c</a:t>
            </a:r>
            <a:r>
              <a:rPr sz="2000" spc="-10" dirty="0">
                <a:latin typeface="Comic Sans MS"/>
                <a:cs typeface="Comic Sans MS"/>
              </a:rPr>
              <a:t>es,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omic Sans MS"/>
                <a:cs typeface="Comic Sans MS"/>
              </a:rPr>
              <a:t>networ</a:t>
            </a:r>
            <a:r>
              <a:rPr sz="2000" spc="-15" dirty="0">
                <a:latin typeface="Comic Sans MS"/>
                <a:cs typeface="Comic Sans MS"/>
              </a:rPr>
              <a:t>k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lay</a:t>
            </a:r>
            <a:r>
              <a:rPr sz="2000" spc="-25" dirty="0">
                <a:latin typeface="Comic Sans MS"/>
                <a:cs typeface="Comic Sans MS"/>
              </a:rPr>
              <a:t>e</a:t>
            </a:r>
            <a:r>
              <a:rPr sz="2000" spc="-10" dirty="0">
                <a:latin typeface="Comic Sans MS"/>
                <a:cs typeface="Comic Sans MS"/>
              </a:rPr>
              <a:t>r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servic</a:t>
            </a:r>
            <a:r>
              <a:rPr sz="2000" spc="-30" dirty="0">
                <a:latin typeface="Comic Sans MS"/>
                <a:cs typeface="Comic Sans MS"/>
              </a:rPr>
              <a:t>e</a:t>
            </a:r>
            <a:r>
              <a:rPr sz="2000" spc="-10" dirty="0">
                <a:latin typeface="Comic Sans MS"/>
                <a:cs typeface="Comic Sans MS"/>
              </a:rPr>
              <a:t>s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924021-A4DE-4C1F-830E-9F973FFA5679}" type="datetime1">
              <a:rPr lang="en-US" smtClean="0"/>
              <a:t>8/1/2022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C85445-B2EB-477F-BE91-EE4EE834809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922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Go-Back-N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F82EB2-9523-412A-830D-DB1572C27EFA}" type="datetime1">
              <a:rPr lang="en-US" smtClean="0"/>
              <a:t>8/1/2022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B10DD8-B973-4BD8-8146-5004B7BCFD32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4271823" y="1540199"/>
            <a:ext cx="1246188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/>
              <a:t>send  pkt0</a:t>
            </a:r>
          </a:p>
          <a:p>
            <a:pPr algn="r">
              <a:defRPr/>
            </a:pPr>
            <a:r>
              <a:rPr lang="en-US" sz="1800"/>
              <a:t>send  pkt1</a:t>
            </a:r>
          </a:p>
          <a:p>
            <a:pPr algn="r">
              <a:defRPr/>
            </a:pPr>
            <a:r>
              <a:rPr lang="en-US" sz="1800"/>
              <a:t>send  pkt2</a:t>
            </a:r>
          </a:p>
          <a:p>
            <a:pPr algn="r">
              <a:defRPr/>
            </a:pPr>
            <a:r>
              <a:rPr lang="en-US" sz="1800"/>
              <a:t>send  pkt3</a:t>
            </a:r>
          </a:p>
          <a:p>
            <a:pPr algn="r">
              <a:defRPr/>
            </a:pPr>
            <a:r>
              <a:rPr lang="en-US" sz="1800"/>
              <a:t>(wait)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4592499" y="1168724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u="sng">
                <a:solidFill>
                  <a:srgbClr val="000099"/>
                </a:solidFill>
              </a:rPr>
              <a:t>sender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7623036" y="1187774"/>
            <a:ext cx="10715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u="sng">
                <a:solidFill>
                  <a:srgbClr val="008000"/>
                </a:solidFill>
              </a:rPr>
              <a:t>receiver</a:t>
            </a:r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7697649" y="1786261"/>
            <a:ext cx="11113" cy="4538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7640499" y="1981524"/>
            <a:ext cx="2568575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800"/>
              <a:t>receive pkt0, send ack0</a:t>
            </a:r>
          </a:p>
          <a:p>
            <a:pPr algn="l">
              <a:defRPr/>
            </a:pPr>
            <a:r>
              <a:rPr lang="en-US" sz="1800"/>
              <a:t>receive pkt1, send ack1</a:t>
            </a:r>
          </a:p>
          <a:p>
            <a:pPr algn="l">
              <a:defRPr/>
            </a:pPr>
            <a:r>
              <a:rPr lang="en-US" sz="1800"/>
              <a:t> </a:t>
            </a:r>
          </a:p>
          <a:p>
            <a:pPr algn="l">
              <a:defRPr/>
            </a:pPr>
            <a:r>
              <a:rPr lang="en-US" sz="1800"/>
              <a:t>receive pkt3, discard, </a:t>
            </a:r>
          </a:p>
          <a:p>
            <a:pPr algn="l">
              <a:defRPr/>
            </a:pPr>
            <a:r>
              <a:rPr lang="en-US" sz="1800"/>
              <a:t>           (re)send ack1</a:t>
            </a:r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3416162" y="3143573"/>
            <a:ext cx="2154237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r">
              <a:defRPr/>
            </a:pPr>
            <a:r>
              <a:rPr lang="en-US" sz="1800"/>
              <a:t>rcv ack0, send pkt4</a:t>
            </a:r>
          </a:p>
          <a:p>
            <a:pPr algn="r">
              <a:defRPr/>
            </a:pPr>
            <a:r>
              <a:rPr lang="en-US" sz="1800"/>
              <a:t>rcv ack1, send pkt5</a:t>
            </a:r>
          </a:p>
          <a:p>
            <a:pPr algn="r">
              <a:defRPr/>
            </a:pPr>
            <a:endParaRPr lang="en-US" sz="1800"/>
          </a:p>
        </p:txBody>
      </p:sp>
      <p:pic>
        <p:nvPicPr>
          <p:cNvPr id="16" name="Picture 34" descr="alarm_clock_ring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849" y="4291336"/>
            <a:ext cx="436563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Box 35"/>
          <p:cNvSpPr txBox="1">
            <a:spLocks noChangeArrowheads="1"/>
          </p:cNvSpPr>
          <p:nvPr/>
        </p:nvSpPr>
        <p:spPr bwMode="auto">
          <a:xfrm>
            <a:off x="3951148" y="4507236"/>
            <a:ext cx="1538288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>
              <a:lnSpc>
                <a:spcPct val="75000"/>
              </a:lnSpc>
              <a:defRPr/>
            </a:pPr>
            <a:r>
              <a:rPr lang="en-US" sz="1800" i="1">
                <a:solidFill>
                  <a:srgbClr val="FF0000"/>
                </a:solidFill>
              </a:rPr>
              <a:t>pkt 2 timeout</a:t>
            </a:r>
          </a:p>
        </p:txBody>
      </p:sp>
      <p:sp>
        <p:nvSpPr>
          <p:cNvPr id="18" name="Text Box 36"/>
          <p:cNvSpPr txBox="1">
            <a:spLocks noChangeArrowheads="1"/>
          </p:cNvSpPr>
          <p:nvPr/>
        </p:nvSpPr>
        <p:spPr bwMode="auto">
          <a:xfrm>
            <a:off x="4276587" y="4721549"/>
            <a:ext cx="1246187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>
              <a:lnSpc>
                <a:spcPct val="90000"/>
              </a:lnSpc>
              <a:defRPr/>
            </a:pPr>
            <a:r>
              <a:rPr lang="en-US" sz="1800"/>
              <a:t>send  pkt2</a:t>
            </a:r>
          </a:p>
          <a:p>
            <a:pPr algn="r">
              <a:lnSpc>
                <a:spcPct val="90000"/>
              </a:lnSpc>
              <a:defRPr/>
            </a:pPr>
            <a:r>
              <a:rPr lang="en-US" sz="1800"/>
              <a:t>send  pkt3</a:t>
            </a:r>
          </a:p>
          <a:p>
            <a:pPr algn="r">
              <a:lnSpc>
                <a:spcPct val="90000"/>
              </a:lnSpc>
              <a:defRPr/>
            </a:pPr>
            <a:r>
              <a:rPr lang="en-US" sz="1800"/>
              <a:t>send  pkt4</a:t>
            </a:r>
          </a:p>
          <a:p>
            <a:pPr algn="r">
              <a:lnSpc>
                <a:spcPct val="90000"/>
              </a:lnSpc>
              <a:defRPr/>
            </a:pPr>
            <a:r>
              <a:rPr lang="en-US" sz="1800"/>
              <a:t>send  pkt5</a:t>
            </a:r>
          </a:p>
        </p:txBody>
      </p:sp>
      <p:sp>
        <p:nvSpPr>
          <p:cNvPr id="19" name="Line 7"/>
          <p:cNvSpPr>
            <a:spLocks noChangeShapeType="1"/>
          </p:cNvSpPr>
          <p:nvPr/>
        </p:nvSpPr>
        <p:spPr bwMode="auto">
          <a:xfrm>
            <a:off x="5562461" y="1733874"/>
            <a:ext cx="2101850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" name="Line 11"/>
          <p:cNvSpPr>
            <a:spLocks noChangeShapeType="1"/>
          </p:cNvSpPr>
          <p:nvPr/>
        </p:nvSpPr>
        <p:spPr bwMode="auto">
          <a:xfrm>
            <a:off x="5560874" y="2008511"/>
            <a:ext cx="2100263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>
            <a:off x="5576748" y="2272037"/>
            <a:ext cx="876300" cy="200025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" name="Line 13"/>
          <p:cNvSpPr>
            <a:spLocks noChangeShapeType="1"/>
          </p:cNvSpPr>
          <p:nvPr/>
        </p:nvSpPr>
        <p:spPr bwMode="auto">
          <a:xfrm>
            <a:off x="5583099" y="2557786"/>
            <a:ext cx="2100263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" name="Line 17"/>
          <p:cNvSpPr>
            <a:spLocks noChangeShapeType="1"/>
          </p:cNvSpPr>
          <p:nvPr/>
        </p:nvSpPr>
        <p:spPr bwMode="auto">
          <a:xfrm flipH="1">
            <a:off x="5568812" y="2257748"/>
            <a:ext cx="2014537" cy="10668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" name="Text Box 19"/>
          <p:cNvSpPr txBox="1">
            <a:spLocks noChangeArrowheads="1"/>
          </p:cNvSpPr>
          <p:nvPr/>
        </p:nvSpPr>
        <p:spPr bwMode="auto">
          <a:xfrm>
            <a:off x="6338749" y="2306961"/>
            <a:ext cx="3413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b="1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Text Box 20"/>
          <p:cNvSpPr txBox="1">
            <a:spLocks noChangeArrowheads="1"/>
          </p:cNvSpPr>
          <p:nvPr/>
        </p:nvSpPr>
        <p:spPr bwMode="auto">
          <a:xfrm>
            <a:off x="6497498" y="2327598"/>
            <a:ext cx="5222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1">
                <a:solidFill>
                  <a:srgbClr val="FF0000"/>
                </a:solidFill>
              </a:rPr>
              <a:t>loss</a:t>
            </a:r>
          </a:p>
        </p:txBody>
      </p:sp>
      <p:sp>
        <p:nvSpPr>
          <p:cNvPr id="26" name="Line 21"/>
          <p:cNvSpPr>
            <a:spLocks noChangeShapeType="1"/>
          </p:cNvSpPr>
          <p:nvPr/>
        </p:nvSpPr>
        <p:spPr bwMode="auto">
          <a:xfrm flipH="1">
            <a:off x="5565637" y="2543498"/>
            <a:ext cx="2014537" cy="110013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>
            <a:off x="5568811" y="3380111"/>
            <a:ext cx="2100262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>
            <a:off x="5600561" y="3699199"/>
            <a:ext cx="2101850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 flipH="1">
            <a:off x="5597387" y="3073723"/>
            <a:ext cx="2014537" cy="110013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30" name="Group 29"/>
          <p:cNvGrpSpPr>
            <a:grpSpLocks/>
          </p:cNvGrpSpPr>
          <p:nvPr/>
        </p:nvGrpSpPr>
        <p:grpSpPr bwMode="auto">
          <a:xfrm>
            <a:off x="5457687" y="2262511"/>
            <a:ext cx="103187" cy="2462212"/>
            <a:chOff x="3651" y="1878"/>
            <a:chExt cx="78" cy="963"/>
          </a:xfrm>
        </p:grpSpPr>
        <p:sp>
          <p:nvSpPr>
            <p:cNvPr id="31" name="Line 30"/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" name="Line 31"/>
            <p:cNvSpPr>
              <a:spLocks noChangeShapeType="1"/>
            </p:cNvSpPr>
            <p:nvPr/>
          </p:nvSpPr>
          <p:spPr bwMode="auto">
            <a:xfrm flipH="1">
              <a:off x="3651" y="1878"/>
              <a:ext cx="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 flipH="1">
              <a:off x="3651" y="2841"/>
              <a:ext cx="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4" name="Line 37"/>
          <p:cNvSpPr>
            <a:spLocks noChangeShapeType="1"/>
          </p:cNvSpPr>
          <p:nvPr/>
        </p:nvSpPr>
        <p:spPr bwMode="auto">
          <a:xfrm>
            <a:off x="5576749" y="4892999"/>
            <a:ext cx="2100263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" name="Line 38"/>
          <p:cNvSpPr>
            <a:spLocks noChangeShapeType="1"/>
          </p:cNvSpPr>
          <p:nvPr/>
        </p:nvSpPr>
        <p:spPr bwMode="auto">
          <a:xfrm>
            <a:off x="5568811" y="5137474"/>
            <a:ext cx="2101850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" name="Line 39"/>
          <p:cNvSpPr>
            <a:spLocks noChangeShapeType="1"/>
          </p:cNvSpPr>
          <p:nvPr/>
        </p:nvSpPr>
        <p:spPr bwMode="auto">
          <a:xfrm>
            <a:off x="5562461" y="5370836"/>
            <a:ext cx="2101850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5565636" y="5604199"/>
            <a:ext cx="2100262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" name="Text Box 41"/>
          <p:cNvSpPr txBox="1">
            <a:spLocks noChangeArrowheads="1"/>
          </p:cNvSpPr>
          <p:nvPr/>
        </p:nvSpPr>
        <p:spPr bwMode="auto">
          <a:xfrm>
            <a:off x="7637323" y="3505523"/>
            <a:ext cx="2413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800"/>
              <a:t>receive pkt4, discard, </a:t>
            </a:r>
          </a:p>
          <a:p>
            <a:pPr algn="l">
              <a:defRPr/>
            </a:pPr>
            <a:r>
              <a:rPr lang="en-US" sz="1800"/>
              <a:t>           (re)send ack1</a:t>
            </a:r>
          </a:p>
        </p:txBody>
      </p:sp>
      <p:sp>
        <p:nvSpPr>
          <p:cNvPr id="39" name="Text Box 42"/>
          <p:cNvSpPr txBox="1">
            <a:spLocks noChangeArrowheads="1"/>
          </p:cNvSpPr>
          <p:nvPr/>
        </p:nvSpPr>
        <p:spPr bwMode="auto">
          <a:xfrm>
            <a:off x="7656373" y="4026223"/>
            <a:ext cx="2413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800"/>
              <a:t>receive pkt5, discard, </a:t>
            </a:r>
          </a:p>
          <a:p>
            <a:pPr algn="l">
              <a:defRPr/>
            </a:pPr>
            <a:r>
              <a:rPr lang="en-US" sz="1800"/>
              <a:t>           (re)send ack1</a:t>
            </a:r>
          </a:p>
        </p:txBody>
      </p:sp>
      <p:sp>
        <p:nvSpPr>
          <p:cNvPr id="40" name="Text Box 43"/>
          <p:cNvSpPr txBox="1">
            <a:spLocks noChangeArrowheads="1"/>
          </p:cNvSpPr>
          <p:nvPr/>
        </p:nvSpPr>
        <p:spPr bwMode="auto">
          <a:xfrm>
            <a:off x="7667486" y="5180337"/>
            <a:ext cx="2965450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lnSpc>
                <a:spcPct val="90000"/>
              </a:lnSpc>
              <a:defRPr/>
            </a:pPr>
            <a:r>
              <a:rPr lang="en-US" sz="1800"/>
              <a:t>rcv pkt2, deliver, send ack2</a:t>
            </a:r>
          </a:p>
          <a:p>
            <a:pPr algn="l">
              <a:lnSpc>
                <a:spcPct val="90000"/>
              </a:lnSpc>
              <a:defRPr/>
            </a:pPr>
            <a:r>
              <a:rPr lang="en-US" sz="1800"/>
              <a:t>rcv pkt3, deliver, send ack3</a:t>
            </a:r>
          </a:p>
          <a:p>
            <a:pPr algn="l">
              <a:lnSpc>
                <a:spcPct val="90000"/>
              </a:lnSpc>
              <a:defRPr/>
            </a:pPr>
            <a:r>
              <a:rPr lang="en-US" sz="1800"/>
              <a:t>rcv pkt4, deliver, send ack4</a:t>
            </a:r>
          </a:p>
          <a:p>
            <a:pPr algn="l">
              <a:lnSpc>
                <a:spcPct val="90000"/>
              </a:lnSpc>
              <a:defRPr/>
            </a:pPr>
            <a:r>
              <a:rPr lang="en-US" sz="1800"/>
              <a:t>rcv pkt5, deliver, send ack5</a:t>
            </a:r>
          </a:p>
        </p:txBody>
      </p:sp>
      <p:sp>
        <p:nvSpPr>
          <p:cNvPr id="41" name="Text Box 44"/>
          <p:cNvSpPr txBox="1">
            <a:spLocks noChangeArrowheads="1"/>
          </p:cNvSpPr>
          <p:nvPr/>
        </p:nvSpPr>
        <p:spPr bwMode="auto">
          <a:xfrm>
            <a:off x="3719373" y="4008761"/>
            <a:ext cx="1811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/>
              <a:t>ignore duplicate ACK</a:t>
            </a:r>
          </a:p>
        </p:txBody>
      </p:sp>
      <p:grpSp>
        <p:nvGrpSpPr>
          <p:cNvPr id="42" name="Group 65"/>
          <p:cNvGrpSpPr>
            <a:grpSpLocks/>
          </p:cNvGrpSpPr>
          <p:nvPr/>
        </p:nvGrpSpPr>
        <p:grpSpPr bwMode="auto">
          <a:xfrm>
            <a:off x="1822312" y="1578298"/>
            <a:ext cx="1512887" cy="304800"/>
            <a:chOff x="115" y="914"/>
            <a:chExt cx="953" cy="192"/>
          </a:xfrm>
        </p:grpSpPr>
        <p:sp>
          <p:nvSpPr>
            <p:cNvPr id="43" name="Rectangle 60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44" name="Text Box 46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solidFill>
                    <a:schemeClr val="bg1"/>
                  </a:solidFill>
                  <a:latin typeface="Arial" charset="0"/>
                </a:rPr>
                <a:t>0 1 2 3 </a:t>
              </a:r>
              <a:r>
                <a:rPr lang="en-US" sz="1400">
                  <a:latin typeface="Arial" charset="0"/>
                </a:rPr>
                <a:t>4 5 6 7 8 </a:t>
              </a:r>
            </a:p>
          </p:txBody>
        </p:sp>
      </p:grpSp>
      <p:sp>
        <p:nvSpPr>
          <p:cNvPr id="45" name="Text Box 59"/>
          <p:cNvSpPr txBox="1">
            <a:spLocks noChangeArrowheads="1"/>
          </p:cNvSpPr>
          <p:nvPr/>
        </p:nvSpPr>
        <p:spPr bwMode="auto">
          <a:xfrm>
            <a:off x="1779448" y="1232223"/>
            <a:ext cx="2146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1" u="sng">
                <a:solidFill>
                  <a:srgbClr val="000099"/>
                </a:solidFill>
              </a:rPr>
              <a:t>sender window (N=4)</a:t>
            </a:r>
          </a:p>
        </p:txBody>
      </p:sp>
      <p:grpSp>
        <p:nvGrpSpPr>
          <p:cNvPr id="46" name="Group 67"/>
          <p:cNvGrpSpPr>
            <a:grpSpLocks/>
          </p:cNvGrpSpPr>
          <p:nvPr/>
        </p:nvGrpSpPr>
        <p:grpSpPr bwMode="auto">
          <a:xfrm>
            <a:off x="1819137" y="1864048"/>
            <a:ext cx="1512887" cy="304800"/>
            <a:chOff x="115" y="914"/>
            <a:chExt cx="953" cy="192"/>
          </a:xfrm>
        </p:grpSpPr>
        <p:sp>
          <p:nvSpPr>
            <p:cNvPr id="47" name="Rectangle 68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48" name="Text Box 69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solidFill>
                    <a:schemeClr val="bg1"/>
                  </a:solidFill>
                  <a:latin typeface="Arial" charset="0"/>
                </a:rPr>
                <a:t>0 1 2 3 </a:t>
              </a:r>
              <a:r>
                <a:rPr lang="en-US" sz="1400">
                  <a:latin typeface="Arial" charset="0"/>
                </a:rPr>
                <a:t>4 5 6 7 8 </a:t>
              </a:r>
            </a:p>
          </p:txBody>
        </p:sp>
      </p:grpSp>
      <p:grpSp>
        <p:nvGrpSpPr>
          <p:cNvPr id="49" name="Group 70"/>
          <p:cNvGrpSpPr>
            <a:grpSpLocks/>
          </p:cNvGrpSpPr>
          <p:nvPr/>
        </p:nvGrpSpPr>
        <p:grpSpPr bwMode="auto">
          <a:xfrm>
            <a:off x="1827073" y="2149798"/>
            <a:ext cx="1512888" cy="304800"/>
            <a:chOff x="115" y="914"/>
            <a:chExt cx="953" cy="192"/>
          </a:xfrm>
        </p:grpSpPr>
        <p:sp>
          <p:nvSpPr>
            <p:cNvPr id="50" name="Rectangle 71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51" name="Text Box 72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solidFill>
                    <a:schemeClr val="bg1"/>
                  </a:solidFill>
                  <a:latin typeface="Arial" charset="0"/>
                </a:rPr>
                <a:t>0 1 2 3 </a:t>
              </a:r>
              <a:r>
                <a:rPr lang="en-US" sz="1400">
                  <a:latin typeface="Arial" charset="0"/>
                </a:rPr>
                <a:t>4 5 6 7 8 </a:t>
              </a:r>
            </a:p>
          </p:txBody>
        </p:sp>
      </p:grpSp>
      <p:grpSp>
        <p:nvGrpSpPr>
          <p:cNvPr id="52" name="Group 73"/>
          <p:cNvGrpSpPr>
            <a:grpSpLocks/>
          </p:cNvGrpSpPr>
          <p:nvPr/>
        </p:nvGrpSpPr>
        <p:grpSpPr bwMode="auto">
          <a:xfrm>
            <a:off x="1823898" y="2424436"/>
            <a:ext cx="1512888" cy="304800"/>
            <a:chOff x="115" y="914"/>
            <a:chExt cx="953" cy="192"/>
          </a:xfrm>
        </p:grpSpPr>
        <p:sp>
          <p:nvSpPr>
            <p:cNvPr id="53" name="Rectangle 74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54" name="Text Box 75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solidFill>
                    <a:schemeClr val="bg1"/>
                  </a:solidFill>
                  <a:latin typeface="Arial" charset="0"/>
                </a:rPr>
                <a:t>0 1 2 3 </a:t>
              </a:r>
              <a:r>
                <a:rPr lang="en-US" sz="1400">
                  <a:latin typeface="Arial" charset="0"/>
                </a:rPr>
                <a:t>4 5 6 7 8 </a:t>
              </a:r>
            </a:p>
          </p:txBody>
        </p:sp>
      </p:grpSp>
      <p:sp>
        <p:nvSpPr>
          <p:cNvPr id="55" name="Rectangle 79"/>
          <p:cNvSpPr>
            <a:spLocks noChangeArrowheads="1"/>
          </p:cNvSpPr>
          <p:nvPr/>
        </p:nvSpPr>
        <p:spPr bwMode="auto">
          <a:xfrm>
            <a:off x="2035036" y="3229298"/>
            <a:ext cx="628650" cy="2286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56" name="Text Box 80"/>
          <p:cNvSpPr txBox="1">
            <a:spLocks noChangeArrowheads="1"/>
          </p:cNvSpPr>
          <p:nvPr/>
        </p:nvSpPr>
        <p:spPr bwMode="auto">
          <a:xfrm>
            <a:off x="1820723" y="3194373"/>
            <a:ext cx="151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>
                <a:latin typeface="Arial" charset="0"/>
              </a:rPr>
              <a:t>0 </a:t>
            </a:r>
            <a:r>
              <a:rPr lang="en-US" sz="1400">
                <a:solidFill>
                  <a:schemeClr val="bg1"/>
                </a:solidFill>
                <a:latin typeface="Arial" charset="0"/>
              </a:rPr>
              <a:t>1 2 3 4</a:t>
            </a:r>
            <a:r>
              <a:rPr lang="en-US" sz="1400">
                <a:latin typeface="Arial" charset="0"/>
              </a:rPr>
              <a:t> 5 6 7 8 </a:t>
            </a:r>
          </a:p>
        </p:txBody>
      </p:sp>
      <p:grpSp>
        <p:nvGrpSpPr>
          <p:cNvPr id="57" name="Group 84"/>
          <p:cNvGrpSpPr>
            <a:grpSpLocks/>
          </p:cNvGrpSpPr>
          <p:nvPr/>
        </p:nvGrpSpPr>
        <p:grpSpPr bwMode="auto">
          <a:xfrm>
            <a:off x="1817548" y="3469011"/>
            <a:ext cx="1512888" cy="304800"/>
            <a:chOff x="112" y="2105"/>
            <a:chExt cx="953" cy="192"/>
          </a:xfrm>
        </p:grpSpPr>
        <p:sp>
          <p:nvSpPr>
            <p:cNvPr id="58" name="Rectangle 82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59" name="Text Box 83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latin typeface="Arial" charset="0"/>
                </a:rPr>
                <a:t>0 1</a:t>
              </a:r>
              <a:r>
                <a:rPr lang="en-US" sz="1400">
                  <a:solidFill>
                    <a:schemeClr val="bg1"/>
                  </a:solidFill>
                  <a:latin typeface="Arial" charset="0"/>
                </a:rPr>
                <a:t> 2 3 4 5</a:t>
              </a:r>
              <a:r>
                <a:rPr lang="en-US" sz="1400">
                  <a:latin typeface="Arial" charset="0"/>
                </a:rPr>
                <a:t> 6 7 8 </a:t>
              </a:r>
            </a:p>
          </p:txBody>
        </p:sp>
      </p:grpSp>
      <p:grpSp>
        <p:nvGrpSpPr>
          <p:cNvPr id="60" name="Group 85"/>
          <p:cNvGrpSpPr>
            <a:grpSpLocks/>
          </p:cNvGrpSpPr>
          <p:nvPr/>
        </p:nvGrpSpPr>
        <p:grpSpPr bwMode="auto">
          <a:xfrm>
            <a:off x="1806437" y="4762823"/>
            <a:ext cx="1512887" cy="304800"/>
            <a:chOff x="112" y="2105"/>
            <a:chExt cx="953" cy="192"/>
          </a:xfrm>
        </p:grpSpPr>
        <p:sp>
          <p:nvSpPr>
            <p:cNvPr id="61" name="Rectangle 86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62" name="Text Box 87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latin typeface="Arial" charset="0"/>
                </a:rPr>
                <a:t>0 1</a:t>
              </a:r>
              <a:r>
                <a:rPr lang="en-US" sz="1400">
                  <a:solidFill>
                    <a:schemeClr val="bg1"/>
                  </a:solidFill>
                  <a:latin typeface="Arial" charset="0"/>
                </a:rPr>
                <a:t> 2 3 4 5</a:t>
              </a:r>
              <a:r>
                <a:rPr lang="en-US" sz="1400">
                  <a:latin typeface="Arial" charset="0"/>
                </a:rPr>
                <a:t> 6 7 8 </a:t>
              </a:r>
            </a:p>
          </p:txBody>
        </p:sp>
      </p:grpSp>
      <p:grpSp>
        <p:nvGrpSpPr>
          <p:cNvPr id="63" name="Group 88"/>
          <p:cNvGrpSpPr>
            <a:grpSpLocks/>
          </p:cNvGrpSpPr>
          <p:nvPr/>
        </p:nvGrpSpPr>
        <p:grpSpPr bwMode="auto">
          <a:xfrm>
            <a:off x="1814373" y="5004123"/>
            <a:ext cx="1512888" cy="304800"/>
            <a:chOff x="112" y="2105"/>
            <a:chExt cx="953" cy="192"/>
          </a:xfrm>
        </p:grpSpPr>
        <p:sp>
          <p:nvSpPr>
            <p:cNvPr id="64" name="Rectangle 89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65" name="Text Box 90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latin typeface="Arial" charset="0"/>
                </a:rPr>
                <a:t>0 1</a:t>
              </a:r>
              <a:r>
                <a:rPr lang="en-US" sz="1400">
                  <a:solidFill>
                    <a:schemeClr val="bg1"/>
                  </a:solidFill>
                  <a:latin typeface="Arial" charset="0"/>
                </a:rPr>
                <a:t> 2 3 4 5</a:t>
              </a:r>
              <a:r>
                <a:rPr lang="en-US" sz="1400">
                  <a:latin typeface="Arial" charset="0"/>
                </a:rPr>
                <a:t> 6 7 8 </a:t>
              </a:r>
            </a:p>
          </p:txBody>
        </p:sp>
      </p:grpSp>
      <p:grpSp>
        <p:nvGrpSpPr>
          <p:cNvPr id="66" name="Group 91"/>
          <p:cNvGrpSpPr>
            <a:grpSpLocks/>
          </p:cNvGrpSpPr>
          <p:nvPr/>
        </p:nvGrpSpPr>
        <p:grpSpPr bwMode="auto">
          <a:xfrm>
            <a:off x="1811198" y="5267648"/>
            <a:ext cx="1512888" cy="304800"/>
            <a:chOff x="112" y="2105"/>
            <a:chExt cx="953" cy="192"/>
          </a:xfrm>
        </p:grpSpPr>
        <p:sp>
          <p:nvSpPr>
            <p:cNvPr id="67" name="Rectangle 92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68" name="Text Box 93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latin typeface="Arial" charset="0"/>
                </a:rPr>
                <a:t>0 1</a:t>
              </a:r>
              <a:r>
                <a:rPr lang="en-US" sz="1400">
                  <a:solidFill>
                    <a:schemeClr val="bg1"/>
                  </a:solidFill>
                  <a:latin typeface="Arial" charset="0"/>
                </a:rPr>
                <a:t> 2 3 4 5</a:t>
              </a:r>
              <a:r>
                <a:rPr lang="en-US" sz="1400">
                  <a:latin typeface="Arial" charset="0"/>
                </a:rPr>
                <a:t> 6 7 8 </a:t>
              </a:r>
            </a:p>
          </p:txBody>
        </p:sp>
      </p:grpSp>
      <p:grpSp>
        <p:nvGrpSpPr>
          <p:cNvPr id="69" name="Group 94"/>
          <p:cNvGrpSpPr>
            <a:grpSpLocks/>
          </p:cNvGrpSpPr>
          <p:nvPr/>
        </p:nvGrpSpPr>
        <p:grpSpPr bwMode="auto">
          <a:xfrm>
            <a:off x="1808023" y="5508948"/>
            <a:ext cx="1512888" cy="304800"/>
            <a:chOff x="112" y="2105"/>
            <a:chExt cx="953" cy="192"/>
          </a:xfrm>
        </p:grpSpPr>
        <p:sp>
          <p:nvSpPr>
            <p:cNvPr id="70" name="Rectangle 95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71" name="Text Box 96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latin typeface="Arial" charset="0"/>
                </a:rPr>
                <a:t>0 1</a:t>
              </a:r>
              <a:r>
                <a:rPr lang="en-US" sz="1400">
                  <a:solidFill>
                    <a:schemeClr val="bg1"/>
                  </a:solidFill>
                  <a:latin typeface="Arial" charset="0"/>
                </a:rPr>
                <a:t> 2 3 4 5</a:t>
              </a:r>
              <a:r>
                <a:rPr lang="en-US" sz="1400">
                  <a:latin typeface="Arial" charset="0"/>
                </a:rPr>
                <a:t> 6 7 8 </a:t>
              </a:r>
            </a:p>
          </p:txBody>
        </p:sp>
      </p:grpSp>
      <p:sp>
        <p:nvSpPr>
          <p:cNvPr id="72" name="Line 98"/>
          <p:cNvSpPr>
            <a:spLocks noChangeShapeType="1"/>
          </p:cNvSpPr>
          <p:nvPr/>
        </p:nvSpPr>
        <p:spPr bwMode="auto">
          <a:xfrm flipH="1">
            <a:off x="6630849" y="3884936"/>
            <a:ext cx="1033463" cy="56356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3" name="Line 99"/>
          <p:cNvSpPr>
            <a:spLocks noChangeShapeType="1"/>
          </p:cNvSpPr>
          <p:nvPr/>
        </p:nvSpPr>
        <p:spPr bwMode="auto">
          <a:xfrm flipH="1">
            <a:off x="6637199" y="4194499"/>
            <a:ext cx="1033463" cy="5635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4" name="Line 100"/>
          <p:cNvSpPr>
            <a:spLocks noChangeShapeType="1"/>
          </p:cNvSpPr>
          <p:nvPr/>
        </p:nvSpPr>
        <p:spPr bwMode="auto">
          <a:xfrm flipH="1">
            <a:off x="6632436" y="5385124"/>
            <a:ext cx="1033462" cy="5635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5" name="Line 101"/>
          <p:cNvSpPr>
            <a:spLocks noChangeShapeType="1"/>
          </p:cNvSpPr>
          <p:nvPr/>
        </p:nvSpPr>
        <p:spPr bwMode="auto">
          <a:xfrm flipH="1">
            <a:off x="6616561" y="5639124"/>
            <a:ext cx="1033462" cy="5635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6" name="Line 102"/>
          <p:cNvSpPr>
            <a:spLocks noChangeShapeType="1"/>
          </p:cNvSpPr>
          <p:nvPr/>
        </p:nvSpPr>
        <p:spPr bwMode="auto">
          <a:xfrm flipH="1">
            <a:off x="6600686" y="5882011"/>
            <a:ext cx="1033462" cy="56356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7" name="Line 103"/>
          <p:cNvSpPr>
            <a:spLocks noChangeShapeType="1"/>
          </p:cNvSpPr>
          <p:nvPr/>
        </p:nvSpPr>
        <p:spPr bwMode="auto">
          <a:xfrm flipH="1">
            <a:off x="6584811" y="6124899"/>
            <a:ext cx="1033462" cy="5635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934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Selective Repeat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2155190" y="1535602"/>
            <a:ext cx="7282180" cy="37882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253365" indent="-342900">
              <a:lnSpc>
                <a:spcPts val="2880"/>
              </a:lnSpc>
              <a:buClr>
                <a:srgbClr val="000098"/>
              </a:buClr>
              <a:buSzPct val="75000"/>
              <a:buFont typeface="Wingdings"/>
              <a:buChar char=""/>
              <a:tabLst>
                <a:tab pos="355600" algn="l"/>
              </a:tabLst>
            </a:pPr>
            <a:r>
              <a:rPr sz="2400" spc="-5" dirty="0">
                <a:latin typeface="Comic Sans MS"/>
                <a:cs typeface="Comic Sans MS"/>
              </a:rPr>
              <a:t>receive</a:t>
            </a:r>
            <a:r>
              <a:rPr sz="2400" dirty="0">
                <a:latin typeface="Comic Sans MS"/>
                <a:cs typeface="Comic Sans MS"/>
              </a:rPr>
              <a:t>r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500" spc="-50" dirty="0">
                <a:latin typeface="Comic Sans MS"/>
                <a:cs typeface="Comic Sans MS"/>
              </a:rPr>
              <a:t>individua</a:t>
            </a:r>
            <a:r>
              <a:rPr sz="2500" spc="-25" dirty="0">
                <a:latin typeface="Comic Sans MS"/>
                <a:cs typeface="Comic Sans MS"/>
              </a:rPr>
              <a:t>l</a:t>
            </a:r>
            <a:r>
              <a:rPr sz="2500" spc="-50" dirty="0">
                <a:latin typeface="Comic Sans MS"/>
                <a:cs typeface="Comic Sans MS"/>
              </a:rPr>
              <a:t>ly</a:t>
            </a:r>
            <a:r>
              <a:rPr sz="2500" spc="1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mic Sans MS"/>
                <a:cs typeface="Comic Sans MS"/>
              </a:rPr>
              <a:t>acknowledges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omic Sans MS"/>
                <a:cs typeface="Comic Sans MS"/>
              </a:rPr>
              <a:t>all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mic Sans MS"/>
                <a:cs typeface="Comic Sans MS"/>
              </a:rPr>
              <a:t>corre</a:t>
            </a:r>
            <a:r>
              <a:rPr sz="2400" spc="-15" dirty="0">
                <a:latin typeface="Comic Sans MS"/>
                <a:cs typeface="Comic Sans MS"/>
              </a:rPr>
              <a:t>c</a:t>
            </a:r>
            <a:r>
              <a:rPr sz="2400" spc="-20" dirty="0">
                <a:latin typeface="Comic Sans MS"/>
                <a:cs typeface="Comic Sans MS"/>
              </a:rPr>
              <a:t>tly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receive</a:t>
            </a:r>
            <a:r>
              <a:rPr sz="2400" dirty="0">
                <a:latin typeface="Comic Sans MS"/>
                <a:cs typeface="Comic Sans MS"/>
              </a:rPr>
              <a:t>d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mic Sans MS"/>
                <a:cs typeface="Comic Sans MS"/>
              </a:rPr>
              <a:t>pk</a:t>
            </a:r>
            <a:r>
              <a:rPr sz="2400" spc="-25" dirty="0">
                <a:latin typeface="Comic Sans MS"/>
                <a:cs typeface="Comic Sans MS"/>
              </a:rPr>
              <a:t>t</a:t>
            </a:r>
            <a:r>
              <a:rPr sz="2400" spc="-15" dirty="0">
                <a:latin typeface="Comic Sans MS"/>
                <a:cs typeface="Comic Sans MS"/>
              </a:rPr>
              <a:t>s</a:t>
            </a:r>
            <a:endParaRPr sz="2400">
              <a:latin typeface="Comic Sans MS"/>
              <a:cs typeface="Comic Sans MS"/>
            </a:endParaRPr>
          </a:p>
          <a:p>
            <a:pPr marL="755650" marR="5080" lvl="1" indent="-285750">
              <a:spcBef>
                <a:spcPts val="400"/>
              </a:spcBef>
              <a:buClr>
                <a:srgbClr val="000098"/>
              </a:buClr>
              <a:buFont typeface="Wingdings"/>
              <a:buChar char=""/>
              <a:tabLst>
                <a:tab pos="755650" algn="l"/>
              </a:tabLst>
            </a:pPr>
            <a:r>
              <a:rPr sz="2000" spc="-20" dirty="0">
                <a:latin typeface="Comic Sans MS"/>
                <a:cs typeface="Comic Sans MS"/>
              </a:rPr>
              <a:t>buffer</a:t>
            </a:r>
            <a:r>
              <a:rPr sz="2000" spc="-10" dirty="0">
                <a:latin typeface="Comic Sans MS"/>
                <a:cs typeface="Comic Sans MS"/>
              </a:rPr>
              <a:t>s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pkts,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Comic Sans MS"/>
                <a:cs typeface="Comic Sans MS"/>
              </a:rPr>
              <a:t>a</a:t>
            </a:r>
            <a:r>
              <a:rPr sz="2000" spc="-10" dirty="0">
                <a:latin typeface="Comic Sans MS"/>
                <a:cs typeface="Comic Sans MS"/>
              </a:rPr>
              <a:t>s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omic Sans MS"/>
                <a:cs typeface="Comic Sans MS"/>
              </a:rPr>
              <a:t>needed</a:t>
            </a:r>
            <a:r>
              <a:rPr sz="2000" spc="-10" dirty="0">
                <a:latin typeface="Comic Sans MS"/>
                <a:cs typeface="Comic Sans MS"/>
              </a:rPr>
              <a:t>,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omic Sans MS"/>
                <a:cs typeface="Comic Sans MS"/>
              </a:rPr>
              <a:t>fo</a:t>
            </a:r>
            <a:r>
              <a:rPr sz="2000" spc="-10" dirty="0">
                <a:latin typeface="Comic Sans MS"/>
                <a:cs typeface="Comic Sans MS"/>
              </a:rPr>
              <a:t>r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eventu</a:t>
            </a:r>
            <a:r>
              <a:rPr sz="2000" spc="-30" dirty="0">
                <a:latin typeface="Comic Sans MS"/>
                <a:cs typeface="Comic Sans MS"/>
              </a:rPr>
              <a:t>a</a:t>
            </a:r>
            <a:r>
              <a:rPr sz="2000" spc="-10" dirty="0">
                <a:latin typeface="Comic Sans MS"/>
                <a:cs typeface="Comic Sans MS"/>
              </a:rPr>
              <a:t>l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i</a:t>
            </a:r>
            <a:r>
              <a:rPr sz="2000" spc="-10" dirty="0">
                <a:latin typeface="Comic Sans MS"/>
                <a:cs typeface="Comic Sans MS"/>
              </a:rPr>
              <a:t>n</a:t>
            </a:r>
            <a:r>
              <a:rPr sz="2000" spc="-15" dirty="0">
                <a:latin typeface="Comic Sans MS"/>
                <a:cs typeface="Comic Sans MS"/>
              </a:rPr>
              <a:t>-order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delivery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to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up</a:t>
            </a:r>
            <a:r>
              <a:rPr sz="2000" spc="-20" dirty="0">
                <a:latin typeface="Comic Sans MS"/>
                <a:cs typeface="Comic Sans MS"/>
              </a:rPr>
              <a:t>p</a:t>
            </a:r>
            <a:r>
              <a:rPr sz="2000" spc="-15" dirty="0">
                <a:latin typeface="Comic Sans MS"/>
                <a:cs typeface="Comic Sans MS"/>
              </a:rPr>
              <a:t>er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la</a:t>
            </a:r>
            <a:r>
              <a:rPr sz="2000" spc="-25" dirty="0">
                <a:latin typeface="Comic Sans MS"/>
                <a:cs typeface="Comic Sans MS"/>
              </a:rPr>
              <a:t>y</a:t>
            </a:r>
            <a:r>
              <a:rPr sz="2000" spc="-15" dirty="0">
                <a:latin typeface="Comic Sans MS"/>
                <a:cs typeface="Comic Sans MS"/>
              </a:rPr>
              <a:t>er</a:t>
            </a:r>
            <a:endParaRPr sz="2000">
              <a:latin typeface="Comic Sans MS"/>
              <a:cs typeface="Comic Sans MS"/>
            </a:endParaRPr>
          </a:p>
          <a:p>
            <a:pPr marL="355600" marR="701040" indent="-342900">
              <a:spcBef>
                <a:spcPts val="560"/>
              </a:spcBef>
              <a:buClr>
                <a:srgbClr val="000098"/>
              </a:buClr>
              <a:buSzPct val="75000"/>
              <a:buFont typeface="Wingdings"/>
              <a:buChar char=""/>
              <a:tabLst>
                <a:tab pos="355600" algn="l"/>
              </a:tabLst>
            </a:pPr>
            <a:r>
              <a:rPr sz="2400" dirty="0">
                <a:latin typeface="Comic Sans MS"/>
                <a:cs typeface="Comic Sans MS"/>
              </a:rPr>
              <a:t>sender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mic Sans MS"/>
                <a:cs typeface="Comic Sans MS"/>
              </a:rPr>
              <a:t>o</a:t>
            </a:r>
            <a:r>
              <a:rPr sz="2400" spc="-10" dirty="0">
                <a:latin typeface="Comic Sans MS"/>
                <a:cs typeface="Comic Sans MS"/>
              </a:rPr>
              <a:t>nly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resend</a:t>
            </a:r>
            <a:r>
              <a:rPr sz="2400" dirty="0">
                <a:latin typeface="Comic Sans MS"/>
                <a:cs typeface="Comic Sans MS"/>
              </a:rPr>
              <a:t>s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mic Sans MS"/>
                <a:cs typeface="Comic Sans MS"/>
              </a:rPr>
              <a:t>pkts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fo</a:t>
            </a:r>
            <a:r>
              <a:rPr sz="2400" dirty="0">
                <a:latin typeface="Comic Sans MS"/>
                <a:cs typeface="Comic Sans MS"/>
              </a:rPr>
              <a:t>r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omic Sans MS"/>
                <a:cs typeface="Comic Sans MS"/>
              </a:rPr>
              <a:t>whic</a:t>
            </a:r>
            <a:r>
              <a:rPr sz="2400" spc="-15" dirty="0">
                <a:latin typeface="Comic Sans MS"/>
                <a:cs typeface="Comic Sans MS"/>
              </a:rPr>
              <a:t>h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omic Sans MS"/>
                <a:cs typeface="Comic Sans MS"/>
              </a:rPr>
              <a:t>AC</a:t>
            </a:r>
            <a:r>
              <a:rPr sz="2400" spc="-15" dirty="0">
                <a:latin typeface="Comic Sans MS"/>
                <a:cs typeface="Comic Sans MS"/>
              </a:rPr>
              <a:t>K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not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received</a:t>
            </a:r>
            <a:endParaRPr sz="2400">
              <a:latin typeface="Comic Sans MS"/>
              <a:cs typeface="Comic Sans MS"/>
            </a:endParaRPr>
          </a:p>
          <a:p>
            <a:pPr marL="755650" lvl="1" indent="-285750">
              <a:spcBef>
                <a:spcPts val="495"/>
              </a:spcBef>
              <a:buClr>
                <a:srgbClr val="000098"/>
              </a:buClr>
              <a:buFont typeface="Wingdings"/>
              <a:buChar char=""/>
              <a:tabLst>
                <a:tab pos="755650" algn="l"/>
              </a:tabLst>
            </a:pPr>
            <a:r>
              <a:rPr sz="2000" spc="-15" dirty="0">
                <a:latin typeface="Comic Sans MS"/>
                <a:cs typeface="Comic Sans MS"/>
              </a:rPr>
              <a:t>sender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omic Sans MS"/>
                <a:cs typeface="Comic Sans MS"/>
              </a:rPr>
              <a:t>time</a:t>
            </a:r>
            <a:r>
              <a:rPr sz="2000" spc="-10" dirty="0">
                <a:latin typeface="Comic Sans MS"/>
                <a:cs typeface="Comic Sans MS"/>
              </a:rPr>
              <a:t>r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omic Sans MS"/>
                <a:cs typeface="Comic Sans MS"/>
              </a:rPr>
              <a:t>fo</a:t>
            </a:r>
            <a:r>
              <a:rPr sz="2000" spc="-10" dirty="0">
                <a:latin typeface="Comic Sans MS"/>
                <a:cs typeface="Comic Sans MS"/>
              </a:rPr>
              <a:t>r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each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unACKed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pkt</a:t>
            </a:r>
            <a:endParaRPr sz="2000">
              <a:latin typeface="Comic Sans MS"/>
              <a:cs typeface="Comic Sans MS"/>
            </a:endParaRPr>
          </a:p>
          <a:p>
            <a:pPr marL="355600" indent="-342900">
              <a:spcBef>
                <a:spcPts val="560"/>
              </a:spcBef>
              <a:buClr>
                <a:srgbClr val="000098"/>
              </a:buClr>
              <a:buSzPct val="75000"/>
              <a:buFont typeface="Wingdings"/>
              <a:buChar char=""/>
              <a:tabLst>
                <a:tab pos="355600" algn="l"/>
              </a:tabLst>
            </a:pPr>
            <a:r>
              <a:rPr sz="2400" dirty="0">
                <a:latin typeface="Comic Sans MS"/>
                <a:cs typeface="Comic Sans MS"/>
              </a:rPr>
              <a:t>sender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wind</a:t>
            </a:r>
            <a:r>
              <a:rPr sz="2400" spc="-15" dirty="0">
                <a:latin typeface="Comic Sans MS"/>
                <a:cs typeface="Comic Sans MS"/>
              </a:rPr>
              <a:t>o</a:t>
            </a:r>
            <a:r>
              <a:rPr sz="2400" dirty="0">
                <a:latin typeface="Comic Sans MS"/>
                <a:cs typeface="Comic Sans MS"/>
              </a:rPr>
              <a:t>w</a:t>
            </a:r>
            <a:endParaRPr sz="2400">
              <a:latin typeface="Comic Sans MS"/>
              <a:cs typeface="Comic Sans MS"/>
            </a:endParaRPr>
          </a:p>
          <a:p>
            <a:pPr marL="755650" lvl="1" indent="-285750">
              <a:spcBef>
                <a:spcPts val="495"/>
              </a:spcBef>
              <a:buClr>
                <a:srgbClr val="000098"/>
              </a:buClr>
              <a:buFont typeface="Wingdings"/>
              <a:buChar char=""/>
              <a:tabLst>
                <a:tab pos="755650" algn="l"/>
              </a:tabLst>
            </a:pPr>
            <a:r>
              <a:rPr sz="2000" spc="-20" dirty="0">
                <a:latin typeface="Comic Sans MS"/>
                <a:cs typeface="Comic Sans MS"/>
              </a:rPr>
              <a:t>N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cons</a:t>
            </a:r>
            <a:r>
              <a:rPr sz="2000" spc="-25" dirty="0">
                <a:latin typeface="Comic Sans MS"/>
                <a:cs typeface="Comic Sans MS"/>
              </a:rPr>
              <a:t>e</a:t>
            </a:r>
            <a:r>
              <a:rPr sz="2000" spc="-10" dirty="0">
                <a:latin typeface="Comic Sans MS"/>
                <a:cs typeface="Comic Sans MS"/>
              </a:rPr>
              <a:t>cutive</a:t>
            </a:r>
            <a:r>
              <a:rPr sz="2000" spc="15" dirty="0">
                <a:latin typeface="Comic Sans MS"/>
                <a:cs typeface="Comic Sans MS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seq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#’s</a:t>
            </a:r>
            <a:endParaRPr sz="2000">
              <a:latin typeface="Comic Sans MS"/>
              <a:cs typeface="Comic Sans MS"/>
            </a:endParaRPr>
          </a:p>
          <a:p>
            <a:pPr marL="755650" lvl="1" indent="-285750">
              <a:spcBef>
                <a:spcPts val="480"/>
              </a:spcBef>
              <a:buClr>
                <a:srgbClr val="000098"/>
              </a:buClr>
              <a:buFont typeface="Wingdings"/>
              <a:buChar char=""/>
              <a:tabLst>
                <a:tab pos="755650" algn="l"/>
              </a:tabLst>
            </a:pPr>
            <a:r>
              <a:rPr sz="2000" spc="-15" dirty="0">
                <a:latin typeface="Comic Sans MS"/>
                <a:cs typeface="Comic Sans MS"/>
              </a:rPr>
              <a:t>aga</a:t>
            </a:r>
            <a:r>
              <a:rPr sz="2000" spc="-20" dirty="0">
                <a:latin typeface="Comic Sans MS"/>
                <a:cs typeface="Comic Sans MS"/>
              </a:rPr>
              <a:t>i</a:t>
            </a:r>
            <a:r>
              <a:rPr sz="2000" spc="-15" dirty="0">
                <a:latin typeface="Comic Sans MS"/>
                <a:cs typeface="Comic Sans MS"/>
              </a:rPr>
              <a:t>n</a:t>
            </a:r>
            <a:r>
              <a:rPr sz="2000" spc="20" dirty="0">
                <a:latin typeface="Comic Sans MS"/>
                <a:cs typeface="Comic Sans MS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limits</a:t>
            </a:r>
            <a:r>
              <a:rPr sz="2000" spc="-5" dirty="0">
                <a:latin typeface="Comic Sans MS"/>
                <a:cs typeface="Comic Sans MS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seq</a:t>
            </a:r>
            <a:r>
              <a:rPr sz="2000" spc="10" dirty="0">
                <a:latin typeface="Comic Sans MS"/>
                <a:cs typeface="Comic Sans MS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#s</a:t>
            </a:r>
            <a:r>
              <a:rPr sz="2000" spc="-5" dirty="0">
                <a:latin typeface="Comic Sans MS"/>
                <a:cs typeface="Comic Sans MS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of</a:t>
            </a:r>
            <a:r>
              <a:rPr sz="2000" spc="-5" dirty="0">
                <a:latin typeface="Comic Sans MS"/>
                <a:cs typeface="Comic Sans MS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sent,</a:t>
            </a:r>
            <a:r>
              <a:rPr sz="2000" spc="10" dirty="0">
                <a:latin typeface="Comic Sans MS"/>
                <a:cs typeface="Comic Sans MS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unACK’ed</a:t>
            </a:r>
            <a:r>
              <a:rPr sz="2000" spc="10" dirty="0">
                <a:latin typeface="Comic Sans MS"/>
                <a:cs typeface="Comic Sans MS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pkts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41C49E-C46C-47E2-AC51-B3BDA1E96C00}" type="datetime1">
              <a:rPr lang="en-US" smtClean="0"/>
              <a:t>8/1/2022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C85445-B2EB-477F-BE91-EE4EE8348091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954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040891" y="1481835"/>
            <a:ext cx="2784475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buClr>
                <a:srgbClr val="000098"/>
              </a:buClr>
              <a:buSzPct val="75000"/>
              <a:buFont typeface="Wingdings"/>
              <a:buChar char=""/>
              <a:tabLst>
                <a:tab pos="355600" algn="l"/>
              </a:tabLst>
            </a:pPr>
            <a:r>
              <a:rPr sz="2400" spc="-5" dirty="0">
                <a:latin typeface="Comic Sans MS"/>
                <a:cs typeface="Comic Sans MS"/>
              </a:rPr>
              <a:t>reliable</a:t>
            </a:r>
            <a:r>
              <a:rPr sz="2400" dirty="0">
                <a:latin typeface="Comic Sans MS"/>
                <a:cs typeface="Comic Sans MS"/>
              </a:rPr>
              <a:t>,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i</a:t>
            </a:r>
            <a:r>
              <a:rPr sz="2400" spc="-10" dirty="0">
                <a:latin typeface="Comic Sans MS"/>
                <a:cs typeface="Comic Sans MS"/>
              </a:rPr>
              <a:t>n-</a:t>
            </a:r>
            <a:r>
              <a:rPr sz="2400" dirty="0">
                <a:latin typeface="Comic Sans MS"/>
                <a:cs typeface="Comic Sans MS"/>
              </a:rPr>
              <a:t>order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deliver</a:t>
            </a:r>
            <a:r>
              <a:rPr sz="2400" dirty="0">
                <a:latin typeface="Comic Sans MS"/>
                <a:cs typeface="Comic Sans MS"/>
              </a:rPr>
              <a:t>y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mic Sans MS"/>
                <a:cs typeface="Comic Sans MS"/>
              </a:rPr>
              <a:t>(TCP)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98091" y="2261070"/>
            <a:ext cx="2482215" cy="1051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buClr>
                <a:srgbClr val="000098"/>
              </a:buClr>
              <a:buFont typeface="Wingdings"/>
              <a:buChar char=""/>
              <a:tabLst>
                <a:tab pos="298450" algn="l"/>
              </a:tabLst>
            </a:pPr>
            <a:r>
              <a:rPr sz="2000" spc="-15" dirty="0">
                <a:latin typeface="Comic Sans MS"/>
                <a:cs typeface="Comic Sans MS"/>
              </a:rPr>
              <a:t>congest</a:t>
            </a:r>
            <a:r>
              <a:rPr sz="2000" spc="-25" dirty="0">
                <a:latin typeface="Comic Sans MS"/>
                <a:cs typeface="Comic Sans MS"/>
              </a:rPr>
              <a:t>i</a:t>
            </a:r>
            <a:r>
              <a:rPr sz="2000" spc="-15" dirty="0">
                <a:latin typeface="Comic Sans MS"/>
                <a:cs typeface="Comic Sans MS"/>
              </a:rPr>
              <a:t>on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control</a:t>
            </a:r>
            <a:endParaRPr sz="2000">
              <a:latin typeface="Comic Sans MS"/>
              <a:cs typeface="Comic Sans MS"/>
            </a:endParaRPr>
          </a:p>
          <a:p>
            <a:pPr marL="298450" indent="-285750">
              <a:spcBef>
                <a:spcPts val="480"/>
              </a:spcBef>
              <a:buClr>
                <a:srgbClr val="000098"/>
              </a:buClr>
              <a:buFont typeface="Wingdings"/>
              <a:buChar char=""/>
              <a:tabLst>
                <a:tab pos="298450" algn="l"/>
              </a:tabLst>
            </a:pPr>
            <a:r>
              <a:rPr sz="2000" spc="-15" dirty="0">
                <a:latin typeface="Comic Sans MS"/>
                <a:cs typeface="Comic Sans MS"/>
              </a:rPr>
              <a:t>flow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control</a:t>
            </a:r>
            <a:endParaRPr sz="2000">
              <a:latin typeface="Comic Sans MS"/>
              <a:cs typeface="Comic Sans MS"/>
            </a:endParaRPr>
          </a:p>
          <a:p>
            <a:pPr marL="298450" indent="-285750">
              <a:spcBef>
                <a:spcPts val="480"/>
              </a:spcBef>
              <a:buClr>
                <a:srgbClr val="000098"/>
              </a:buClr>
              <a:buFont typeface="Wingdings"/>
              <a:buChar char=""/>
              <a:tabLst>
                <a:tab pos="298450" algn="l"/>
              </a:tabLst>
            </a:pPr>
            <a:r>
              <a:rPr sz="2000" spc="-15" dirty="0">
                <a:latin typeface="Comic Sans MS"/>
                <a:cs typeface="Comic Sans MS"/>
              </a:rPr>
              <a:t>conn</a:t>
            </a:r>
            <a:r>
              <a:rPr sz="2000" spc="-25" dirty="0">
                <a:latin typeface="Comic Sans MS"/>
                <a:cs typeface="Comic Sans MS"/>
              </a:rPr>
              <a:t>e</a:t>
            </a:r>
            <a:r>
              <a:rPr sz="2000" spc="-10" dirty="0">
                <a:latin typeface="Comic Sans MS"/>
                <a:cs typeface="Comic Sans MS"/>
              </a:rPr>
              <a:t>ction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setup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40890" y="3384043"/>
            <a:ext cx="339471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buClr>
                <a:srgbClr val="000098"/>
              </a:buClr>
              <a:buSzPct val="75000"/>
              <a:buFont typeface="Wingdings"/>
              <a:buChar char=""/>
              <a:tabLst>
                <a:tab pos="355600" algn="l"/>
              </a:tabLst>
            </a:pPr>
            <a:r>
              <a:rPr sz="2400" dirty="0">
                <a:latin typeface="Comic Sans MS"/>
                <a:cs typeface="Comic Sans MS"/>
              </a:rPr>
              <a:t>unreliable,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mic Sans MS"/>
                <a:cs typeface="Comic Sans MS"/>
              </a:rPr>
              <a:t>unordered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delivery</a:t>
            </a:r>
            <a:r>
              <a:rPr sz="2400" dirty="0">
                <a:latin typeface="Comic Sans MS"/>
                <a:cs typeface="Comic Sans MS"/>
              </a:rPr>
              <a:t>: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omic Sans MS"/>
                <a:cs typeface="Comic Sans MS"/>
              </a:rPr>
              <a:t>UDP</a:t>
            </a:r>
            <a:endParaRPr sz="2400" dirty="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98091" y="4163279"/>
            <a:ext cx="282765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buClr>
                <a:srgbClr val="000098"/>
              </a:buClr>
              <a:buFont typeface="Wingdings"/>
              <a:buChar char=""/>
              <a:tabLst>
                <a:tab pos="298450" algn="l"/>
              </a:tabLst>
            </a:pPr>
            <a:r>
              <a:rPr sz="2000" spc="-20" dirty="0">
                <a:latin typeface="Comic Sans MS"/>
                <a:cs typeface="Comic Sans MS"/>
              </a:rPr>
              <a:t>n</a:t>
            </a:r>
            <a:r>
              <a:rPr sz="2000" spc="-10" dirty="0">
                <a:latin typeface="Comic Sans MS"/>
                <a:cs typeface="Comic Sans MS"/>
              </a:rPr>
              <a:t>o-</a:t>
            </a:r>
            <a:r>
              <a:rPr sz="2000" spc="-15" dirty="0">
                <a:latin typeface="Comic Sans MS"/>
                <a:cs typeface="Comic Sans MS"/>
              </a:rPr>
              <a:t>frill</a:t>
            </a:r>
            <a:r>
              <a:rPr sz="2000" spc="-10" dirty="0">
                <a:latin typeface="Comic Sans MS"/>
                <a:cs typeface="Comic Sans MS"/>
              </a:rPr>
              <a:t>s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extensi</a:t>
            </a:r>
            <a:r>
              <a:rPr sz="2000" spc="-25" dirty="0">
                <a:latin typeface="Comic Sans MS"/>
                <a:cs typeface="Comic Sans MS"/>
              </a:rPr>
              <a:t>o</a:t>
            </a:r>
            <a:r>
              <a:rPr sz="2000" spc="-15" dirty="0">
                <a:latin typeface="Comic Sans MS"/>
                <a:cs typeface="Comic Sans MS"/>
              </a:rPr>
              <a:t>n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of</a:t>
            </a:r>
            <a:endParaRPr sz="2000" dirty="0">
              <a:latin typeface="Comic Sans MS"/>
              <a:cs typeface="Comic Sans MS"/>
            </a:endParaRPr>
          </a:p>
          <a:p>
            <a:pPr marL="298450"/>
            <a:r>
              <a:rPr sz="2000" spc="-10" dirty="0">
                <a:latin typeface="Comic Sans MS"/>
                <a:cs typeface="Comic Sans MS"/>
              </a:rPr>
              <a:t>“best-effort”</a:t>
            </a:r>
            <a:r>
              <a:rPr sz="2000" spc="10" dirty="0">
                <a:latin typeface="Comic Sans MS"/>
                <a:cs typeface="Comic Sans MS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IP</a:t>
            </a:r>
            <a:endParaRPr sz="2000" dirty="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40891" y="4859276"/>
            <a:ext cx="348678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Clr>
                <a:srgbClr val="000098"/>
              </a:buClr>
              <a:buSzPct val="75000"/>
              <a:buFont typeface="Wingdings"/>
              <a:buChar char=""/>
              <a:tabLst>
                <a:tab pos="355600" algn="l"/>
              </a:tabLst>
            </a:pPr>
            <a:r>
              <a:rPr sz="2400" dirty="0">
                <a:latin typeface="Comic Sans MS"/>
                <a:cs typeface="Comic Sans MS"/>
              </a:rPr>
              <a:t>services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no</a:t>
            </a:r>
            <a:r>
              <a:rPr sz="2400" dirty="0">
                <a:latin typeface="Comic Sans MS"/>
                <a:cs typeface="Comic Sans MS"/>
              </a:rPr>
              <a:t>t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mic Sans MS"/>
                <a:cs typeface="Comic Sans MS"/>
              </a:rPr>
              <a:t>available: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98091" y="5272752"/>
            <a:ext cx="2911475" cy="6796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buClr>
                <a:srgbClr val="000098"/>
              </a:buClr>
              <a:buFont typeface="Wingdings"/>
              <a:buChar char=""/>
              <a:tabLst>
                <a:tab pos="298450" algn="l"/>
              </a:tabLst>
            </a:pPr>
            <a:r>
              <a:rPr sz="2000" spc="-15" dirty="0">
                <a:latin typeface="Comic Sans MS"/>
                <a:cs typeface="Comic Sans MS"/>
              </a:rPr>
              <a:t>delay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guarant</a:t>
            </a:r>
            <a:r>
              <a:rPr sz="2000" spc="-30" dirty="0">
                <a:latin typeface="Comic Sans MS"/>
                <a:cs typeface="Comic Sans MS"/>
              </a:rPr>
              <a:t>e</a:t>
            </a:r>
            <a:r>
              <a:rPr sz="2000" spc="-15" dirty="0">
                <a:latin typeface="Comic Sans MS"/>
                <a:cs typeface="Comic Sans MS"/>
              </a:rPr>
              <a:t>es</a:t>
            </a:r>
            <a:endParaRPr sz="2000" dirty="0">
              <a:latin typeface="Comic Sans MS"/>
              <a:cs typeface="Comic Sans MS"/>
            </a:endParaRPr>
          </a:p>
          <a:p>
            <a:pPr marL="298450" indent="-285750">
              <a:spcBef>
                <a:spcPts val="480"/>
              </a:spcBef>
              <a:buClr>
                <a:srgbClr val="000098"/>
              </a:buClr>
              <a:buFont typeface="Wingdings"/>
              <a:buChar char=""/>
              <a:tabLst>
                <a:tab pos="298450" algn="l"/>
              </a:tabLst>
            </a:pPr>
            <a:r>
              <a:rPr sz="2000" spc="-5" dirty="0">
                <a:latin typeface="Comic Sans MS"/>
                <a:cs typeface="Comic Sans MS"/>
              </a:rPr>
              <a:t>bandwidt</a:t>
            </a:r>
            <a:r>
              <a:rPr sz="2000" dirty="0">
                <a:latin typeface="Comic Sans MS"/>
                <a:cs typeface="Comic Sans MS"/>
              </a:rPr>
              <a:t>h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guar</a:t>
            </a:r>
            <a:r>
              <a:rPr sz="2000" spc="-25" dirty="0">
                <a:latin typeface="Comic Sans MS"/>
                <a:cs typeface="Comic Sans MS"/>
              </a:rPr>
              <a:t>a</a:t>
            </a:r>
            <a:r>
              <a:rPr sz="2000" spc="-5" dirty="0">
                <a:latin typeface="Comic Sans MS"/>
                <a:cs typeface="Comic Sans MS"/>
              </a:rPr>
              <a:t>ntees</a:t>
            </a:r>
            <a:endParaRPr sz="2000" dirty="0">
              <a:latin typeface="Comic Sans MS"/>
              <a:cs typeface="Comic Sans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270101" y="3454576"/>
            <a:ext cx="1273175" cy="640715"/>
          </a:xfrm>
          <a:custGeom>
            <a:avLst/>
            <a:gdLst/>
            <a:ahLst/>
            <a:cxnLst/>
            <a:rect l="l" t="t" r="r" b="b"/>
            <a:pathLst>
              <a:path w="1273175" h="640714">
                <a:moveTo>
                  <a:pt x="327228" y="14710"/>
                </a:moveTo>
                <a:lnTo>
                  <a:pt x="283127" y="15660"/>
                </a:lnTo>
                <a:lnTo>
                  <a:pt x="242401" y="18423"/>
                </a:lnTo>
                <a:lnTo>
                  <a:pt x="191268" y="26880"/>
                </a:lnTo>
                <a:lnTo>
                  <a:pt x="146737" y="41346"/>
                </a:lnTo>
                <a:lnTo>
                  <a:pt x="105532" y="60264"/>
                </a:lnTo>
                <a:lnTo>
                  <a:pt x="69105" y="82892"/>
                </a:lnTo>
                <a:lnTo>
                  <a:pt x="38910" y="108486"/>
                </a:lnTo>
                <a:lnTo>
                  <a:pt x="10855" y="145940"/>
                </a:lnTo>
                <a:lnTo>
                  <a:pt x="0" y="185438"/>
                </a:lnTo>
                <a:lnTo>
                  <a:pt x="284" y="195845"/>
                </a:lnTo>
                <a:lnTo>
                  <a:pt x="11690" y="241697"/>
                </a:lnTo>
                <a:lnTo>
                  <a:pt x="29493" y="278961"/>
                </a:lnTo>
                <a:lnTo>
                  <a:pt x="53581" y="317017"/>
                </a:lnTo>
                <a:lnTo>
                  <a:pt x="82474" y="354359"/>
                </a:lnTo>
                <a:lnTo>
                  <a:pt x="114692" y="389481"/>
                </a:lnTo>
                <a:lnTo>
                  <a:pt x="149058" y="421164"/>
                </a:lnTo>
                <a:lnTo>
                  <a:pt x="188147" y="451661"/>
                </a:lnTo>
                <a:lnTo>
                  <a:pt x="232126" y="481332"/>
                </a:lnTo>
                <a:lnTo>
                  <a:pt x="279996" y="509570"/>
                </a:lnTo>
                <a:lnTo>
                  <a:pt x="330754" y="535766"/>
                </a:lnTo>
                <a:lnTo>
                  <a:pt x="365703" y="551798"/>
                </a:lnTo>
                <a:lnTo>
                  <a:pt x="401194" y="566472"/>
                </a:lnTo>
                <a:lnTo>
                  <a:pt x="454798" y="585548"/>
                </a:lnTo>
                <a:lnTo>
                  <a:pt x="491853" y="596616"/>
                </a:lnTo>
                <a:lnTo>
                  <a:pt x="531121" y="606839"/>
                </a:lnTo>
                <a:lnTo>
                  <a:pt x="571965" y="616035"/>
                </a:lnTo>
                <a:lnTo>
                  <a:pt x="613750" y="624022"/>
                </a:lnTo>
                <a:lnTo>
                  <a:pt x="655837" y="630618"/>
                </a:lnTo>
                <a:lnTo>
                  <a:pt x="697589" y="635640"/>
                </a:lnTo>
                <a:lnTo>
                  <a:pt x="738370" y="638906"/>
                </a:lnTo>
                <a:lnTo>
                  <a:pt x="777541" y="640235"/>
                </a:lnTo>
                <a:lnTo>
                  <a:pt x="796324" y="640116"/>
                </a:lnTo>
                <a:lnTo>
                  <a:pt x="848509" y="636352"/>
                </a:lnTo>
                <a:lnTo>
                  <a:pt x="895288" y="627170"/>
                </a:lnTo>
                <a:lnTo>
                  <a:pt x="938594" y="612901"/>
                </a:lnTo>
                <a:lnTo>
                  <a:pt x="978582" y="594251"/>
                </a:lnTo>
                <a:lnTo>
                  <a:pt x="1015407" y="571929"/>
                </a:lnTo>
                <a:lnTo>
                  <a:pt x="1049225" y="546640"/>
                </a:lnTo>
                <a:lnTo>
                  <a:pt x="1080192" y="519093"/>
                </a:lnTo>
                <a:lnTo>
                  <a:pt x="1108434" y="489757"/>
                </a:lnTo>
                <a:lnTo>
                  <a:pt x="1133562" y="456216"/>
                </a:lnTo>
                <a:lnTo>
                  <a:pt x="1155636" y="418765"/>
                </a:lnTo>
                <a:lnTo>
                  <a:pt x="1174949" y="378819"/>
                </a:lnTo>
                <a:lnTo>
                  <a:pt x="1191793" y="337793"/>
                </a:lnTo>
                <a:lnTo>
                  <a:pt x="1206461" y="297103"/>
                </a:lnTo>
                <a:lnTo>
                  <a:pt x="1219245" y="258164"/>
                </a:lnTo>
                <a:lnTo>
                  <a:pt x="1223138" y="245818"/>
                </a:lnTo>
                <a:lnTo>
                  <a:pt x="1227171" y="233413"/>
                </a:lnTo>
                <a:lnTo>
                  <a:pt x="1231570" y="220529"/>
                </a:lnTo>
                <a:lnTo>
                  <a:pt x="1236226" y="207256"/>
                </a:lnTo>
                <a:lnTo>
                  <a:pt x="1241030" y="193687"/>
                </a:lnTo>
                <a:lnTo>
                  <a:pt x="1245871" y="179912"/>
                </a:lnTo>
                <a:lnTo>
                  <a:pt x="1259527" y="138276"/>
                </a:lnTo>
                <a:lnTo>
                  <a:pt x="1269581" y="98092"/>
                </a:lnTo>
                <a:lnTo>
                  <a:pt x="1273075" y="61836"/>
                </a:lnTo>
                <a:lnTo>
                  <a:pt x="1272272" y="51051"/>
                </a:lnTo>
                <a:lnTo>
                  <a:pt x="1270301" y="41068"/>
                </a:lnTo>
                <a:lnTo>
                  <a:pt x="1268674" y="36515"/>
                </a:lnTo>
                <a:lnTo>
                  <a:pt x="863511" y="36515"/>
                </a:lnTo>
                <a:lnTo>
                  <a:pt x="846701" y="36446"/>
                </a:lnTo>
                <a:lnTo>
                  <a:pt x="813066" y="35803"/>
                </a:lnTo>
                <a:lnTo>
                  <a:pt x="779810" y="34611"/>
                </a:lnTo>
                <a:lnTo>
                  <a:pt x="716343" y="31193"/>
                </a:lnTo>
                <a:lnTo>
                  <a:pt x="614940" y="24477"/>
                </a:lnTo>
                <a:lnTo>
                  <a:pt x="605820" y="24019"/>
                </a:lnTo>
                <a:lnTo>
                  <a:pt x="597657" y="23709"/>
                </a:lnTo>
                <a:lnTo>
                  <a:pt x="581616" y="23709"/>
                </a:lnTo>
                <a:lnTo>
                  <a:pt x="569839" y="23551"/>
                </a:lnTo>
                <a:lnTo>
                  <a:pt x="556003" y="23112"/>
                </a:lnTo>
                <a:lnTo>
                  <a:pt x="418923" y="16564"/>
                </a:lnTo>
                <a:lnTo>
                  <a:pt x="373047" y="15151"/>
                </a:lnTo>
                <a:lnTo>
                  <a:pt x="350027" y="14783"/>
                </a:lnTo>
                <a:lnTo>
                  <a:pt x="327228" y="14710"/>
                </a:lnTo>
                <a:close/>
              </a:path>
              <a:path w="1273175" h="640714">
                <a:moveTo>
                  <a:pt x="1182526" y="0"/>
                </a:moveTo>
                <a:lnTo>
                  <a:pt x="1126226" y="4373"/>
                </a:lnTo>
                <a:lnTo>
                  <a:pt x="1084641" y="9979"/>
                </a:lnTo>
                <a:lnTo>
                  <a:pt x="997130" y="23710"/>
                </a:lnTo>
                <a:lnTo>
                  <a:pt x="976635" y="26816"/>
                </a:lnTo>
                <a:lnTo>
                  <a:pt x="935466" y="32308"/>
                </a:lnTo>
                <a:lnTo>
                  <a:pt x="880238" y="36390"/>
                </a:lnTo>
                <a:lnTo>
                  <a:pt x="863511" y="36515"/>
                </a:lnTo>
                <a:lnTo>
                  <a:pt x="1268674" y="36515"/>
                </a:lnTo>
                <a:lnTo>
                  <a:pt x="1238943" y="6444"/>
                </a:lnTo>
                <a:lnTo>
                  <a:pt x="1198976" y="69"/>
                </a:lnTo>
                <a:lnTo>
                  <a:pt x="1182526" y="0"/>
                </a:lnTo>
                <a:close/>
              </a:path>
              <a:path w="1273175" h="640714">
                <a:moveTo>
                  <a:pt x="595908" y="23648"/>
                </a:moveTo>
                <a:lnTo>
                  <a:pt x="581616" y="23709"/>
                </a:lnTo>
                <a:lnTo>
                  <a:pt x="597657" y="23709"/>
                </a:lnTo>
                <a:lnTo>
                  <a:pt x="595908" y="23648"/>
                </a:lnTo>
                <a:close/>
              </a:path>
              <a:path w="1273175" h="640714">
                <a:moveTo>
                  <a:pt x="583754" y="22975"/>
                </a:moveTo>
                <a:lnTo>
                  <a:pt x="582699" y="23022"/>
                </a:lnTo>
                <a:lnTo>
                  <a:pt x="583192" y="23113"/>
                </a:lnTo>
                <a:lnTo>
                  <a:pt x="585607" y="23255"/>
                </a:lnTo>
                <a:lnTo>
                  <a:pt x="595908" y="23648"/>
                </a:lnTo>
                <a:lnTo>
                  <a:pt x="597529" y="23635"/>
                </a:lnTo>
                <a:lnTo>
                  <a:pt x="601475" y="23565"/>
                </a:lnTo>
                <a:lnTo>
                  <a:pt x="603245" y="23479"/>
                </a:lnTo>
                <a:lnTo>
                  <a:pt x="601746" y="23288"/>
                </a:lnTo>
                <a:lnTo>
                  <a:pt x="599222" y="23195"/>
                </a:lnTo>
                <a:lnTo>
                  <a:pt x="589021" y="22989"/>
                </a:lnTo>
                <a:lnTo>
                  <a:pt x="583754" y="22975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306724" y="1918998"/>
            <a:ext cx="1692449" cy="1005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48949" y="1617450"/>
            <a:ext cx="1623940" cy="10576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861567" y="3211879"/>
            <a:ext cx="987425" cy="669925"/>
          </a:xfrm>
          <a:custGeom>
            <a:avLst/>
            <a:gdLst/>
            <a:ahLst/>
            <a:cxnLst/>
            <a:rect l="l" t="t" r="r" b="b"/>
            <a:pathLst>
              <a:path w="987425" h="669925">
                <a:moveTo>
                  <a:pt x="0" y="669618"/>
                </a:moveTo>
                <a:lnTo>
                  <a:pt x="986991" y="669618"/>
                </a:lnTo>
                <a:lnTo>
                  <a:pt x="986991" y="0"/>
                </a:lnTo>
                <a:lnTo>
                  <a:pt x="0" y="0"/>
                </a:lnTo>
                <a:lnTo>
                  <a:pt x="0" y="669618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27876" y="2948057"/>
            <a:ext cx="1459230" cy="318135"/>
          </a:xfrm>
          <a:custGeom>
            <a:avLst/>
            <a:gdLst/>
            <a:ahLst/>
            <a:cxnLst/>
            <a:rect l="l" t="t" r="r" b="b"/>
            <a:pathLst>
              <a:path w="1459229" h="318135">
                <a:moveTo>
                  <a:pt x="729355" y="0"/>
                </a:moveTo>
                <a:lnTo>
                  <a:pt x="0" y="317753"/>
                </a:lnTo>
                <a:lnTo>
                  <a:pt x="1458864" y="317753"/>
                </a:lnTo>
                <a:lnTo>
                  <a:pt x="729355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884550" y="3543498"/>
            <a:ext cx="2941807" cy="222492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486789" y="2476505"/>
            <a:ext cx="347980" cy="88900"/>
          </a:xfrm>
          <a:custGeom>
            <a:avLst/>
            <a:gdLst/>
            <a:ahLst/>
            <a:cxnLst/>
            <a:rect l="l" t="t" r="r" b="b"/>
            <a:pathLst>
              <a:path w="347979" h="88900">
                <a:moveTo>
                  <a:pt x="171217" y="0"/>
                </a:moveTo>
                <a:lnTo>
                  <a:pt x="131885" y="1300"/>
                </a:lnTo>
                <a:lnTo>
                  <a:pt x="79326" y="7141"/>
                </a:lnTo>
                <a:lnTo>
                  <a:pt x="37540" y="16865"/>
                </a:lnTo>
                <a:lnTo>
                  <a:pt x="1148" y="39305"/>
                </a:lnTo>
                <a:lnTo>
                  <a:pt x="0" y="44434"/>
                </a:lnTo>
                <a:lnTo>
                  <a:pt x="177" y="46460"/>
                </a:lnTo>
                <a:lnTo>
                  <a:pt x="41192" y="73060"/>
                </a:lnTo>
                <a:lnTo>
                  <a:pt x="83885" y="82326"/>
                </a:lnTo>
                <a:lnTo>
                  <a:pt x="137305" y="87785"/>
                </a:lnTo>
                <a:lnTo>
                  <a:pt x="177373" y="88896"/>
                </a:lnTo>
                <a:lnTo>
                  <a:pt x="197296" y="88502"/>
                </a:lnTo>
                <a:lnTo>
                  <a:pt x="252418" y="84062"/>
                </a:lnTo>
                <a:lnTo>
                  <a:pt x="297924" y="75343"/>
                </a:lnTo>
                <a:lnTo>
                  <a:pt x="337758" y="58410"/>
                </a:lnTo>
                <a:lnTo>
                  <a:pt x="347591" y="42742"/>
                </a:lnTo>
                <a:lnTo>
                  <a:pt x="345746" y="37735"/>
                </a:lnTo>
                <a:lnTo>
                  <a:pt x="307053" y="15957"/>
                </a:lnTo>
                <a:lnTo>
                  <a:pt x="264452" y="6623"/>
                </a:lnTo>
                <a:lnTo>
                  <a:pt x="211149" y="1121"/>
                </a:lnTo>
                <a:lnTo>
                  <a:pt x="171217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486789" y="2476505"/>
            <a:ext cx="347980" cy="88900"/>
          </a:xfrm>
          <a:custGeom>
            <a:avLst/>
            <a:gdLst/>
            <a:ahLst/>
            <a:cxnLst/>
            <a:rect l="l" t="t" r="r" b="b"/>
            <a:pathLst>
              <a:path w="347979" h="88900">
                <a:moveTo>
                  <a:pt x="0" y="44434"/>
                </a:moveTo>
                <a:lnTo>
                  <a:pt x="37540" y="16865"/>
                </a:lnTo>
                <a:lnTo>
                  <a:pt x="79326" y="7141"/>
                </a:lnTo>
                <a:lnTo>
                  <a:pt x="131885" y="1300"/>
                </a:lnTo>
                <a:lnTo>
                  <a:pt x="171217" y="0"/>
                </a:lnTo>
                <a:lnTo>
                  <a:pt x="191545" y="284"/>
                </a:lnTo>
                <a:lnTo>
                  <a:pt x="229912" y="2477"/>
                </a:lnTo>
                <a:lnTo>
                  <a:pt x="279997" y="9350"/>
                </a:lnTo>
                <a:lnTo>
                  <a:pt x="318333" y="19775"/>
                </a:lnTo>
                <a:lnTo>
                  <a:pt x="347591" y="42742"/>
                </a:lnTo>
                <a:lnTo>
                  <a:pt x="346474" y="48189"/>
                </a:lnTo>
                <a:lnTo>
                  <a:pt x="310367" y="71620"/>
                </a:lnTo>
                <a:lnTo>
                  <a:pt x="268824" y="81593"/>
                </a:lnTo>
                <a:lnTo>
                  <a:pt x="216529" y="87546"/>
                </a:lnTo>
                <a:lnTo>
                  <a:pt x="177373" y="88896"/>
                </a:lnTo>
                <a:lnTo>
                  <a:pt x="156969" y="88614"/>
                </a:lnTo>
                <a:lnTo>
                  <a:pt x="118495" y="86440"/>
                </a:lnTo>
                <a:lnTo>
                  <a:pt x="68312" y="79619"/>
                </a:lnTo>
                <a:lnTo>
                  <a:pt x="29871" y="69271"/>
                </a:lnTo>
                <a:lnTo>
                  <a:pt x="0" y="44434"/>
                </a:lnTo>
                <a:close/>
              </a:path>
            </a:pathLst>
          </a:custGeom>
          <a:ln w="12700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483590" y="2405143"/>
            <a:ext cx="347345" cy="103505"/>
          </a:xfrm>
          <a:custGeom>
            <a:avLst/>
            <a:gdLst/>
            <a:ahLst/>
            <a:cxnLst/>
            <a:rect l="l" t="t" r="r" b="b"/>
            <a:pathLst>
              <a:path w="347345" h="103505">
                <a:moveTo>
                  <a:pt x="168232" y="0"/>
                </a:moveTo>
                <a:lnTo>
                  <a:pt x="129506" y="1662"/>
                </a:lnTo>
                <a:lnTo>
                  <a:pt x="77831" y="8523"/>
                </a:lnTo>
                <a:lnTo>
                  <a:pt x="36806" y="19769"/>
                </a:lnTo>
                <a:lnTo>
                  <a:pt x="4417" y="39911"/>
                </a:lnTo>
                <a:lnTo>
                  <a:pt x="0" y="51545"/>
                </a:lnTo>
                <a:lnTo>
                  <a:pt x="849" y="56662"/>
                </a:lnTo>
                <a:lnTo>
                  <a:pt x="33465" y="81734"/>
                </a:lnTo>
                <a:lnTo>
                  <a:pt x="72406" y="93022"/>
                </a:lnTo>
                <a:lnTo>
                  <a:pt x="122796" y="100422"/>
                </a:lnTo>
                <a:lnTo>
                  <a:pt x="161505" y="102764"/>
                </a:lnTo>
                <a:lnTo>
                  <a:pt x="182114" y="103060"/>
                </a:lnTo>
                <a:lnTo>
                  <a:pt x="201563" y="102462"/>
                </a:lnTo>
                <a:lnTo>
                  <a:pt x="255253" y="97004"/>
                </a:lnTo>
                <a:lnTo>
                  <a:pt x="299430" y="86626"/>
                </a:lnTo>
                <a:lnTo>
                  <a:pt x="337902" y="66424"/>
                </a:lnTo>
                <a:lnTo>
                  <a:pt x="347212" y="47461"/>
                </a:lnTo>
                <a:lnTo>
                  <a:pt x="344683" y="41842"/>
                </a:lnTo>
                <a:lnTo>
                  <a:pt x="304298" y="17579"/>
                </a:lnTo>
                <a:lnTo>
                  <a:pt x="261541" y="7266"/>
                </a:lnTo>
                <a:lnTo>
                  <a:pt x="208251" y="1221"/>
                </a:lnTo>
                <a:lnTo>
                  <a:pt x="168232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483590" y="2405143"/>
            <a:ext cx="347345" cy="103505"/>
          </a:xfrm>
          <a:custGeom>
            <a:avLst/>
            <a:gdLst/>
            <a:ahLst/>
            <a:cxnLst/>
            <a:rect l="l" t="t" r="r" b="b"/>
            <a:pathLst>
              <a:path w="347345" h="103505">
                <a:moveTo>
                  <a:pt x="0" y="51545"/>
                </a:moveTo>
                <a:lnTo>
                  <a:pt x="36806" y="19769"/>
                </a:lnTo>
                <a:lnTo>
                  <a:pt x="77831" y="8523"/>
                </a:lnTo>
                <a:lnTo>
                  <a:pt x="129506" y="1662"/>
                </a:lnTo>
                <a:lnTo>
                  <a:pt x="168232" y="0"/>
                </a:lnTo>
                <a:lnTo>
                  <a:pt x="188623" y="308"/>
                </a:lnTo>
                <a:lnTo>
                  <a:pt x="227015" y="2708"/>
                </a:lnTo>
                <a:lnTo>
                  <a:pt x="277100" y="10274"/>
                </a:lnTo>
                <a:lnTo>
                  <a:pt x="315735" y="21812"/>
                </a:lnTo>
                <a:lnTo>
                  <a:pt x="347212" y="47461"/>
                </a:lnTo>
                <a:lnTo>
                  <a:pt x="346211" y="54090"/>
                </a:lnTo>
                <a:lnTo>
                  <a:pt x="311478" y="82203"/>
                </a:lnTo>
                <a:lnTo>
                  <a:pt x="271197" y="94054"/>
                </a:lnTo>
                <a:lnTo>
                  <a:pt x="220316" y="101235"/>
                </a:lnTo>
                <a:lnTo>
                  <a:pt x="182114" y="103060"/>
                </a:lnTo>
                <a:lnTo>
                  <a:pt x="161505" y="102764"/>
                </a:lnTo>
                <a:lnTo>
                  <a:pt x="122796" y="100422"/>
                </a:lnTo>
                <a:lnTo>
                  <a:pt x="72406" y="93022"/>
                </a:lnTo>
                <a:lnTo>
                  <a:pt x="33465" y="81734"/>
                </a:lnTo>
                <a:lnTo>
                  <a:pt x="849" y="56662"/>
                </a:lnTo>
                <a:lnTo>
                  <a:pt x="0" y="51545"/>
                </a:lnTo>
                <a:close/>
              </a:path>
            </a:pathLst>
          </a:custGeom>
          <a:ln w="12700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67805" y="2427335"/>
            <a:ext cx="61594" cy="1270"/>
          </a:xfrm>
          <a:custGeom>
            <a:avLst/>
            <a:gdLst/>
            <a:ahLst/>
            <a:cxnLst/>
            <a:rect l="l" t="t" r="r" b="b"/>
            <a:pathLst>
              <a:path w="61595" h="1269">
                <a:moveTo>
                  <a:pt x="0" y="1158"/>
                </a:moveTo>
                <a:lnTo>
                  <a:pt x="61203" y="0"/>
                </a:lnTo>
              </a:path>
            </a:pathLst>
          </a:custGeom>
          <a:ln w="2857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624073" y="2428494"/>
            <a:ext cx="64135" cy="60960"/>
          </a:xfrm>
          <a:custGeom>
            <a:avLst/>
            <a:gdLst/>
            <a:ahLst/>
            <a:cxnLst/>
            <a:rect l="l" t="t" r="r" b="b"/>
            <a:pathLst>
              <a:path w="64134" h="60960">
                <a:moveTo>
                  <a:pt x="0" y="0"/>
                </a:moveTo>
                <a:lnTo>
                  <a:pt x="63611" y="60716"/>
                </a:lnTo>
              </a:path>
            </a:pathLst>
          </a:custGeom>
          <a:ln w="2857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567805" y="2486406"/>
            <a:ext cx="61594" cy="1270"/>
          </a:xfrm>
          <a:custGeom>
            <a:avLst/>
            <a:gdLst/>
            <a:ahLst/>
            <a:cxnLst/>
            <a:rect l="l" t="t" r="r" b="b"/>
            <a:pathLst>
              <a:path w="61595" h="1269">
                <a:moveTo>
                  <a:pt x="0" y="0"/>
                </a:moveTo>
                <a:lnTo>
                  <a:pt x="61203" y="1127"/>
                </a:lnTo>
              </a:path>
            </a:pathLst>
          </a:custGeom>
          <a:ln w="2857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624073" y="2427213"/>
            <a:ext cx="64135" cy="59690"/>
          </a:xfrm>
          <a:custGeom>
            <a:avLst/>
            <a:gdLst/>
            <a:ahLst/>
            <a:cxnLst/>
            <a:rect l="l" t="t" r="r" b="b"/>
            <a:pathLst>
              <a:path w="64134" h="59689">
                <a:moveTo>
                  <a:pt x="0" y="59192"/>
                </a:moveTo>
                <a:lnTo>
                  <a:pt x="63611" y="0"/>
                </a:lnTo>
              </a:path>
            </a:pathLst>
          </a:custGeom>
          <a:ln w="2857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485266" y="2736970"/>
            <a:ext cx="358775" cy="95250"/>
          </a:xfrm>
          <a:custGeom>
            <a:avLst/>
            <a:gdLst/>
            <a:ahLst/>
            <a:cxnLst/>
            <a:rect l="l" t="t" r="r" b="b"/>
            <a:pathLst>
              <a:path w="358775" h="95250">
                <a:moveTo>
                  <a:pt x="167039" y="0"/>
                </a:moveTo>
                <a:lnTo>
                  <a:pt x="128399" y="1837"/>
                </a:lnTo>
                <a:lnTo>
                  <a:pt x="77014" y="8396"/>
                </a:lnTo>
                <a:lnTo>
                  <a:pt x="36357" y="18761"/>
                </a:lnTo>
                <a:lnTo>
                  <a:pt x="1108" y="42178"/>
                </a:lnTo>
                <a:lnTo>
                  <a:pt x="0" y="47499"/>
                </a:lnTo>
                <a:lnTo>
                  <a:pt x="449" y="50894"/>
                </a:lnTo>
                <a:lnTo>
                  <a:pt x="40030" y="77137"/>
                </a:lnTo>
                <a:lnTo>
                  <a:pt x="80598" y="86651"/>
                </a:lnTo>
                <a:lnTo>
                  <a:pt x="132360" y="92835"/>
                </a:lnTo>
                <a:lnTo>
                  <a:pt x="172102" y="94766"/>
                </a:lnTo>
                <a:lnTo>
                  <a:pt x="193322" y="94996"/>
                </a:lnTo>
                <a:lnTo>
                  <a:pt x="212828" y="94305"/>
                </a:lnTo>
                <a:lnTo>
                  <a:pt x="266568" y="89041"/>
                </a:lnTo>
                <a:lnTo>
                  <a:pt x="310686" y="79529"/>
                </a:lnTo>
                <a:lnTo>
                  <a:pt x="349076" y="61434"/>
                </a:lnTo>
                <a:lnTo>
                  <a:pt x="358443" y="44702"/>
                </a:lnTo>
                <a:lnTo>
                  <a:pt x="356386" y="39780"/>
                </a:lnTo>
                <a:lnTo>
                  <a:pt x="319621" y="18148"/>
                </a:lnTo>
                <a:lnTo>
                  <a:pt x="279213" y="8497"/>
                </a:lnTo>
                <a:lnTo>
                  <a:pt x="227644" y="2210"/>
                </a:lnTo>
                <a:lnTo>
                  <a:pt x="188113" y="240"/>
                </a:lnTo>
                <a:lnTo>
                  <a:pt x="167039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5266" y="2736970"/>
            <a:ext cx="358775" cy="95250"/>
          </a:xfrm>
          <a:custGeom>
            <a:avLst/>
            <a:gdLst/>
            <a:ahLst/>
            <a:cxnLst/>
            <a:rect l="l" t="t" r="r" b="b"/>
            <a:pathLst>
              <a:path w="358775" h="95250">
                <a:moveTo>
                  <a:pt x="0" y="47499"/>
                </a:moveTo>
                <a:lnTo>
                  <a:pt x="36357" y="18761"/>
                </a:lnTo>
                <a:lnTo>
                  <a:pt x="77014" y="8396"/>
                </a:lnTo>
                <a:lnTo>
                  <a:pt x="128399" y="1837"/>
                </a:lnTo>
                <a:lnTo>
                  <a:pt x="167039" y="0"/>
                </a:lnTo>
                <a:lnTo>
                  <a:pt x="188113" y="240"/>
                </a:lnTo>
                <a:lnTo>
                  <a:pt x="227644" y="2210"/>
                </a:lnTo>
                <a:lnTo>
                  <a:pt x="279213" y="8497"/>
                </a:lnTo>
                <a:lnTo>
                  <a:pt x="319621" y="18148"/>
                </a:lnTo>
                <a:lnTo>
                  <a:pt x="356386" y="39780"/>
                </a:lnTo>
                <a:lnTo>
                  <a:pt x="358443" y="44702"/>
                </a:lnTo>
                <a:lnTo>
                  <a:pt x="357405" y="50529"/>
                </a:lnTo>
                <a:lnTo>
                  <a:pt x="322707" y="75534"/>
                </a:lnTo>
                <a:lnTo>
                  <a:pt x="282500" y="86308"/>
                </a:lnTo>
                <a:lnTo>
                  <a:pt x="231615" y="93065"/>
                </a:lnTo>
                <a:lnTo>
                  <a:pt x="193322" y="94996"/>
                </a:lnTo>
                <a:lnTo>
                  <a:pt x="172102" y="94766"/>
                </a:lnTo>
                <a:lnTo>
                  <a:pt x="132360" y="92835"/>
                </a:lnTo>
                <a:lnTo>
                  <a:pt x="80598" y="86651"/>
                </a:lnTo>
                <a:lnTo>
                  <a:pt x="40030" y="77137"/>
                </a:lnTo>
                <a:lnTo>
                  <a:pt x="2706" y="55764"/>
                </a:lnTo>
                <a:lnTo>
                  <a:pt x="0" y="47499"/>
                </a:lnTo>
                <a:close/>
              </a:path>
            </a:pathLst>
          </a:custGeom>
          <a:ln w="12700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2065" y="2660868"/>
            <a:ext cx="358140" cy="111125"/>
          </a:xfrm>
          <a:custGeom>
            <a:avLst/>
            <a:gdLst/>
            <a:ahLst/>
            <a:cxnLst/>
            <a:rect l="l" t="t" r="r" b="b"/>
            <a:pathLst>
              <a:path w="358140" h="111125">
                <a:moveTo>
                  <a:pt x="163728" y="0"/>
                </a:moveTo>
                <a:lnTo>
                  <a:pt x="107985" y="4364"/>
                </a:lnTo>
                <a:lnTo>
                  <a:pt x="60770" y="13671"/>
                </a:lnTo>
                <a:lnTo>
                  <a:pt x="16410" y="32125"/>
                </a:lnTo>
                <a:lnTo>
                  <a:pt x="0" y="55418"/>
                </a:lnTo>
                <a:lnTo>
                  <a:pt x="57" y="56834"/>
                </a:lnTo>
                <a:lnTo>
                  <a:pt x="33240" y="87081"/>
                </a:lnTo>
                <a:lnTo>
                  <a:pt x="70278" y="98519"/>
                </a:lnTo>
                <a:lnTo>
                  <a:pt x="118825" y="106519"/>
                </a:lnTo>
                <a:lnTo>
                  <a:pt x="177291" y="110348"/>
                </a:lnTo>
                <a:lnTo>
                  <a:pt x="198709" y="110570"/>
                </a:lnTo>
                <a:lnTo>
                  <a:pt x="217662" y="109608"/>
                </a:lnTo>
                <a:lnTo>
                  <a:pt x="269752" y="103124"/>
                </a:lnTo>
                <a:lnTo>
                  <a:pt x="312345" y="91749"/>
                </a:lnTo>
                <a:lnTo>
                  <a:pt x="349162" y="70103"/>
                </a:lnTo>
                <a:lnTo>
                  <a:pt x="357891" y="49856"/>
                </a:lnTo>
                <a:lnTo>
                  <a:pt x="355180" y="44316"/>
                </a:lnTo>
                <a:lnTo>
                  <a:pt x="316646" y="20096"/>
                </a:lnTo>
                <a:lnTo>
                  <a:pt x="275982" y="9362"/>
                </a:lnTo>
                <a:lnTo>
                  <a:pt x="224399" y="2409"/>
                </a:lnTo>
                <a:lnTo>
                  <a:pt x="184849" y="251"/>
                </a:lnTo>
                <a:lnTo>
                  <a:pt x="163728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482065" y="2660868"/>
            <a:ext cx="358140" cy="111125"/>
          </a:xfrm>
          <a:custGeom>
            <a:avLst/>
            <a:gdLst/>
            <a:ahLst/>
            <a:cxnLst/>
            <a:rect l="l" t="t" r="r" b="b"/>
            <a:pathLst>
              <a:path w="358140" h="111125">
                <a:moveTo>
                  <a:pt x="0" y="55418"/>
                </a:moveTo>
                <a:lnTo>
                  <a:pt x="35553" y="22152"/>
                </a:lnTo>
                <a:lnTo>
                  <a:pt x="75370" y="10078"/>
                </a:lnTo>
                <a:lnTo>
                  <a:pt x="125771" y="2313"/>
                </a:lnTo>
                <a:lnTo>
                  <a:pt x="163728" y="0"/>
                </a:lnTo>
                <a:lnTo>
                  <a:pt x="184849" y="251"/>
                </a:lnTo>
                <a:lnTo>
                  <a:pt x="224399" y="2409"/>
                </a:lnTo>
                <a:lnTo>
                  <a:pt x="275982" y="9362"/>
                </a:lnTo>
                <a:lnTo>
                  <a:pt x="316646" y="20096"/>
                </a:lnTo>
                <a:lnTo>
                  <a:pt x="350714" y="38971"/>
                </a:lnTo>
                <a:lnTo>
                  <a:pt x="357891" y="49856"/>
                </a:lnTo>
                <a:lnTo>
                  <a:pt x="357003" y="56939"/>
                </a:lnTo>
                <a:lnTo>
                  <a:pt x="323912" y="86983"/>
                </a:lnTo>
                <a:lnTo>
                  <a:pt x="285154" y="99843"/>
                </a:lnTo>
                <a:lnTo>
                  <a:pt x="235895" y="108030"/>
                </a:lnTo>
                <a:lnTo>
                  <a:pt x="198709" y="110570"/>
                </a:lnTo>
                <a:lnTo>
                  <a:pt x="177291" y="110348"/>
                </a:lnTo>
                <a:lnTo>
                  <a:pt x="137290" y="108295"/>
                </a:lnTo>
                <a:lnTo>
                  <a:pt x="85260" y="101604"/>
                </a:lnTo>
                <a:lnTo>
                  <a:pt x="44209" y="91230"/>
                </a:lnTo>
                <a:lnTo>
                  <a:pt x="9303" y="72942"/>
                </a:lnTo>
                <a:lnTo>
                  <a:pt x="0" y="55418"/>
                </a:lnTo>
                <a:close/>
              </a:path>
            </a:pathLst>
          </a:custGeom>
          <a:ln w="12700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567806" y="2684526"/>
            <a:ext cx="64135" cy="1270"/>
          </a:xfrm>
          <a:custGeom>
            <a:avLst/>
            <a:gdLst/>
            <a:ahLst/>
            <a:cxnLst/>
            <a:rect l="l" t="t" r="r" b="b"/>
            <a:pathLst>
              <a:path w="64134" h="1269">
                <a:moveTo>
                  <a:pt x="0" y="1280"/>
                </a:moveTo>
                <a:lnTo>
                  <a:pt x="64007" y="0"/>
                </a:lnTo>
              </a:path>
            </a:pathLst>
          </a:custGeom>
          <a:ln w="2857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626724" y="2685807"/>
            <a:ext cx="66675" cy="64135"/>
          </a:xfrm>
          <a:custGeom>
            <a:avLst/>
            <a:gdLst/>
            <a:ahLst/>
            <a:cxnLst/>
            <a:rect l="l" t="t" r="r" b="b"/>
            <a:pathLst>
              <a:path w="66675" h="64135">
                <a:moveTo>
                  <a:pt x="0" y="0"/>
                </a:moveTo>
                <a:lnTo>
                  <a:pt x="66568" y="63733"/>
                </a:lnTo>
              </a:path>
            </a:pathLst>
          </a:custGeom>
          <a:ln w="2857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567806" y="2748290"/>
            <a:ext cx="64135" cy="1270"/>
          </a:xfrm>
          <a:custGeom>
            <a:avLst/>
            <a:gdLst/>
            <a:ahLst/>
            <a:cxnLst/>
            <a:rect l="l" t="t" r="r" b="b"/>
            <a:pathLst>
              <a:path w="64134" h="1269">
                <a:moveTo>
                  <a:pt x="0" y="0"/>
                </a:moveTo>
                <a:lnTo>
                  <a:pt x="64007" y="1249"/>
                </a:lnTo>
              </a:path>
            </a:pathLst>
          </a:custGeom>
          <a:ln w="2857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626724" y="2684405"/>
            <a:ext cx="66675" cy="64135"/>
          </a:xfrm>
          <a:custGeom>
            <a:avLst/>
            <a:gdLst/>
            <a:ahLst/>
            <a:cxnLst/>
            <a:rect l="l" t="t" r="r" b="b"/>
            <a:pathLst>
              <a:path w="66675" h="64135">
                <a:moveTo>
                  <a:pt x="0" y="63886"/>
                </a:moveTo>
                <a:lnTo>
                  <a:pt x="66568" y="0"/>
                </a:lnTo>
              </a:path>
            </a:pathLst>
          </a:custGeom>
          <a:ln w="2857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961515" y="2378139"/>
            <a:ext cx="330200" cy="85725"/>
          </a:xfrm>
          <a:custGeom>
            <a:avLst/>
            <a:gdLst/>
            <a:ahLst/>
            <a:cxnLst/>
            <a:rect l="l" t="t" r="r" b="b"/>
            <a:pathLst>
              <a:path w="330200" h="85725">
                <a:moveTo>
                  <a:pt x="156368" y="0"/>
                </a:moveTo>
                <a:lnTo>
                  <a:pt x="117616" y="1738"/>
                </a:lnTo>
                <a:lnTo>
                  <a:pt x="66701" y="8379"/>
                </a:lnTo>
                <a:lnTo>
                  <a:pt x="27809" y="18992"/>
                </a:lnTo>
                <a:lnTo>
                  <a:pt x="0" y="42857"/>
                </a:lnTo>
                <a:lnTo>
                  <a:pt x="13" y="43405"/>
                </a:lnTo>
                <a:lnTo>
                  <a:pt x="37697" y="69839"/>
                </a:lnTo>
                <a:lnTo>
                  <a:pt x="79578" y="79066"/>
                </a:lnTo>
                <a:lnTo>
                  <a:pt x="133145" y="84498"/>
                </a:lnTo>
                <a:lnTo>
                  <a:pt x="173989" y="85589"/>
                </a:lnTo>
                <a:lnTo>
                  <a:pt x="193715" y="85007"/>
                </a:lnTo>
                <a:lnTo>
                  <a:pt x="247719" y="79885"/>
                </a:lnTo>
                <a:lnTo>
                  <a:pt x="290999" y="70436"/>
                </a:lnTo>
                <a:lnTo>
                  <a:pt x="325453" y="52750"/>
                </a:lnTo>
                <a:lnTo>
                  <a:pt x="330178" y="42358"/>
                </a:lnTo>
                <a:lnTo>
                  <a:pt x="328863" y="37396"/>
                </a:lnTo>
                <a:lnTo>
                  <a:pt x="292537" y="15797"/>
                </a:lnTo>
                <a:lnTo>
                  <a:pt x="250663" y="6539"/>
                </a:lnTo>
                <a:lnTo>
                  <a:pt x="197141" y="1094"/>
                </a:lnTo>
                <a:lnTo>
                  <a:pt x="156368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961515" y="2378139"/>
            <a:ext cx="330200" cy="85725"/>
          </a:xfrm>
          <a:custGeom>
            <a:avLst/>
            <a:gdLst/>
            <a:ahLst/>
            <a:cxnLst/>
            <a:rect l="l" t="t" r="r" b="b"/>
            <a:pathLst>
              <a:path w="330200" h="85725">
                <a:moveTo>
                  <a:pt x="0" y="42857"/>
                </a:moveTo>
                <a:lnTo>
                  <a:pt x="39203" y="15073"/>
                </a:lnTo>
                <a:lnTo>
                  <a:pt x="82524" y="5676"/>
                </a:lnTo>
                <a:lnTo>
                  <a:pt x="136605" y="576"/>
                </a:lnTo>
                <a:lnTo>
                  <a:pt x="156368" y="0"/>
                </a:lnTo>
                <a:lnTo>
                  <a:pt x="177195" y="272"/>
                </a:lnTo>
                <a:lnTo>
                  <a:pt x="216104" y="2433"/>
                </a:lnTo>
                <a:lnTo>
                  <a:pt x="266053" y="9243"/>
                </a:lnTo>
                <a:lnTo>
                  <a:pt x="303424" y="19583"/>
                </a:lnTo>
                <a:lnTo>
                  <a:pt x="330178" y="42358"/>
                </a:lnTo>
                <a:lnTo>
                  <a:pt x="328975" y="47654"/>
                </a:lnTo>
                <a:lnTo>
                  <a:pt x="290999" y="70436"/>
                </a:lnTo>
                <a:lnTo>
                  <a:pt x="247719" y="79885"/>
                </a:lnTo>
                <a:lnTo>
                  <a:pt x="193715" y="85007"/>
                </a:lnTo>
                <a:lnTo>
                  <a:pt x="173989" y="85589"/>
                </a:lnTo>
                <a:lnTo>
                  <a:pt x="153121" y="85318"/>
                </a:lnTo>
                <a:lnTo>
                  <a:pt x="114161" y="83162"/>
                </a:lnTo>
                <a:lnTo>
                  <a:pt x="64183" y="76370"/>
                </a:lnTo>
                <a:lnTo>
                  <a:pt x="26810" y="66067"/>
                </a:lnTo>
                <a:lnTo>
                  <a:pt x="0" y="42857"/>
                </a:lnTo>
                <a:close/>
              </a:path>
            </a:pathLst>
          </a:custGeom>
          <a:ln w="12700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961515" y="2371709"/>
            <a:ext cx="0" cy="14604"/>
          </a:xfrm>
          <a:custGeom>
            <a:avLst/>
            <a:gdLst/>
            <a:ahLst/>
            <a:cxnLst/>
            <a:rect l="l" t="t" r="r" b="b"/>
            <a:pathLst>
              <a:path h="14605">
                <a:moveTo>
                  <a:pt x="0" y="0"/>
                </a:moveTo>
                <a:lnTo>
                  <a:pt x="0" y="14371"/>
                </a:lnTo>
              </a:path>
            </a:pathLst>
          </a:custGeom>
          <a:ln w="12700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291705" y="2371710"/>
            <a:ext cx="0" cy="52705"/>
          </a:xfrm>
          <a:custGeom>
            <a:avLst/>
            <a:gdLst/>
            <a:ahLst/>
            <a:cxnLst/>
            <a:rect l="l" t="t" r="r" b="b"/>
            <a:pathLst>
              <a:path h="52705">
                <a:moveTo>
                  <a:pt x="0" y="0"/>
                </a:moveTo>
                <a:lnTo>
                  <a:pt x="0" y="52456"/>
                </a:lnTo>
              </a:path>
            </a:pathLst>
          </a:custGeom>
          <a:ln w="12700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961516" y="2397972"/>
            <a:ext cx="327025" cy="0"/>
          </a:xfrm>
          <a:custGeom>
            <a:avLst/>
            <a:gdLst/>
            <a:ahLst/>
            <a:cxnLst/>
            <a:rect l="l" t="t" r="r" b="b"/>
            <a:pathLst>
              <a:path w="327025">
                <a:moveTo>
                  <a:pt x="0" y="0"/>
                </a:moveTo>
                <a:lnTo>
                  <a:pt x="327029" y="0"/>
                </a:lnTo>
              </a:path>
            </a:pathLst>
          </a:custGeom>
          <a:ln w="53657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958315" y="2309988"/>
            <a:ext cx="330200" cy="99695"/>
          </a:xfrm>
          <a:custGeom>
            <a:avLst/>
            <a:gdLst/>
            <a:ahLst/>
            <a:cxnLst/>
            <a:rect l="l" t="t" r="r" b="b"/>
            <a:pathLst>
              <a:path w="330200" h="99694">
                <a:moveTo>
                  <a:pt x="153483" y="0"/>
                </a:moveTo>
                <a:lnTo>
                  <a:pt x="115360" y="2185"/>
                </a:lnTo>
                <a:lnTo>
                  <a:pt x="65356" y="10021"/>
                </a:lnTo>
                <a:lnTo>
                  <a:pt x="27225" y="22338"/>
                </a:lnTo>
                <a:lnTo>
                  <a:pt x="0" y="49804"/>
                </a:lnTo>
                <a:lnTo>
                  <a:pt x="348" y="53080"/>
                </a:lnTo>
                <a:lnTo>
                  <a:pt x="30039" y="78274"/>
                </a:lnTo>
                <a:lnTo>
                  <a:pt x="67924" y="89624"/>
                </a:lnTo>
                <a:lnTo>
                  <a:pt x="118081" y="97054"/>
                </a:lnTo>
                <a:lnTo>
                  <a:pt x="157214" y="99386"/>
                </a:lnTo>
                <a:lnTo>
                  <a:pt x="178237" y="99665"/>
                </a:lnTo>
                <a:lnTo>
                  <a:pt x="197501" y="98855"/>
                </a:lnTo>
                <a:lnTo>
                  <a:pt x="250154" y="92581"/>
                </a:lnTo>
                <a:lnTo>
                  <a:pt x="292173" y="81274"/>
                </a:lnTo>
                <a:lnTo>
                  <a:pt x="325498" y="59924"/>
                </a:lnTo>
                <a:lnTo>
                  <a:pt x="329993" y="47171"/>
                </a:lnTo>
                <a:lnTo>
                  <a:pt x="327993" y="41617"/>
                </a:lnTo>
                <a:lnTo>
                  <a:pt x="289913" y="17513"/>
                </a:lnTo>
                <a:lnTo>
                  <a:pt x="247842" y="7222"/>
                </a:lnTo>
                <a:lnTo>
                  <a:pt x="194323" y="1193"/>
                </a:lnTo>
                <a:lnTo>
                  <a:pt x="153483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958315" y="2309988"/>
            <a:ext cx="330200" cy="99695"/>
          </a:xfrm>
          <a:custGeom>
            <a:avLst/>
            <a:gdLst/>
            <a:ahLst/>
            <a:cxnLst/>
            <a:rect l="l" t="t" r="r" b="b"/>
            <a:pathLst>
              <a:path w="330200" h="99694">
                <a:moveTo>
                  <a:pt x="0" y="49804"/>
                </a:moveTo>
                <a:lnTo>
                  <a:pt x="27225" y="22338"/>
                </a:lnTo>
                <a:lnTo>
                  <a:pt x="65356" y="10021"/>
                </a:lnTo>
                <a:lnTo>
                  <a:pt x="115360" y="2185"/>
                </a:lnTo>
                <a:lnTo>
                  <a:pt x="153483" y="0"/>
                </a:lnTo>
                <a:lnTo>
                  <a:pt x="174359" y="291"/>
                </a:lnTo>
                <a:lnTo>
                  <a:pt x="213284" y="2672"/>
                </a:lnTo>
                <a:lnTo>
                  <a:pt x="263257" y="10225"/>
                </a:lnTo>
                <a:lnTo>
                  <a:pt x="300973" y="21730"/>
                </a:lnTo>
                <a:lnTo>
                  <a:pt x="329993" y="47171"/>
                </a:lnTo>
                <a:lnTo>
                  <a:pt x="328872" y="53692"/>
                </a:lnTo>
                <a:lnTo>
                  <a:pt x="292173" y="81274"/>
                </a:lnTo>
                <a:lnTo>
                  <a:pt x="250126" y="92586"/>
                </a:lnTo>
                <a:lnTo>
                  <a:pt x="197501" y="98855"/>
                </a:lnTo>
                <a:lnTo>
                  <a:pt x="178237" y="99665"/>
                </a:lnTo>
                <a:lnTo>
                  <a:pt x="157214" y="99386"/>
                </a:lnTo>
                <a:lnTo>
                  <a:pt x="118081" y="97054"/>
                </a:lnTo>
                <a:lnTo>
                  <a:pt x="67924" y="89624"/>
                </a:lnTo>
                <a:lnTo>
                  <a:pt x="30039" y="78274"/>
                </a:lnTo>
                <a:lnTo>
                  <a:pt x="348" y="53080"/>
                </a:lnTo>
                <a:lnTo>
                  <a:pt x="0" y="49804"/>
                </a:lnTo>
                <a:close/>
              </a:path>
            </a:pathLst>
          </a:custGeom>
          <a:ln w="12700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037716" y="2332085"/>
            <a:ext cx="58419" cy="1270"/>
          </a:xfrm>
          <a:custGeom>
            <a:avLst/>
            <a:gdLst/>
            <a:ahLst/>
            <a:cxnLst/>
            <a:rect l="l" t="t" r="r" b="b"/>
            <a:pathLst>
              <a:path w="58420" h="1269">
                <a:moveTo>
                  <a:pt x="0" y="1158"/>
                </a:moveTo>
                <a:lnTo>
                  <a:pt x="58277" y="0"/>
                </a:lnTo>
              </a:path>
            </a:pathLst>
          </a:custGeom>
          <a:ln w="2857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149730" y="2389114"/>
            <a:ext cx="51435" cy="635"/>
          </a:xfrm>
          <a:custGeom>
            <a:avLst/>
            <a:gdLst/>
            <a:ahLst/>
            <a:cxnLst/>
            <a:rect l="l" t="t" r="r" b="b"/>
            <a:pathLst>
              <a:path w="51434" h="635">
                <a:moveTo>
                  <a:pt x="0" y="0"/>
                </a:moveTo>
                <a:lnTo>
                  <a:pt x="51419" y="121"/>
                </a:lnTo>
              </a:path>
            </a:pathLst>
          </a:custGeom>
          <a:ln w="2857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091421" y="2333245"/>
            <a:ext cx="60960" cy="56515"/>
          </a:xfrm>
          <a:custGeom>
            <a:avLst/>
            <a:gdLst/>
            <a:ahLst/>
            <a:cxnLst/>
            <a:rect l="l" t="t" r="r" b="b"/>
            <a:pathLst>
              <a:path w="60959" h="56514">
                <a:moveTo>
                  <a:pt x="0" y="0"/>
                </a:moveTo>
                <a:lnTo>
                  <a:pt x="60716" y="55991"/>
                </a:lnTo>
              </a:path>
            </a:pathLst>
          </a:custGeom>
          <a:ln w="2857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037716" y="2387986"/>
            <a:ext cx="58419" cy="1270"/>
          </a:xfrm>
          <a:custGeom>
            <a:avLst/>
            <a:gdLst/>
            <a:ahLst/>
            <a:cxnLst/>
            <a:rect l="l" t="t" r="r" b="b"/>
            <a:pathLst>
              <a:path w="58420" h="1269">
                <a:moveTo>
                  <a:pt x="0" y="0"/>
                </a:moveTo>
                <a:lnTo>
                  <a:pt x="58277" y="1127"/>
                </a:lnTo>
              </a:path>
            </a:pathLst>
          </a:custGeom>
          <a:ln w="2857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149730" y="2330439"/>
            <a:ext cx="51435" cy="0"/>
          </a:xfrm>
          <a:custGeom>
            <a:avLst/>
            <a:gdLst/>
            <a:ahLst/>
            <a:cxnLst/>
            <a:rect l="l" t="t" r="r" b="b"/>
            <a:pathLst>
              <a:path w="51434">
                <a:moveTo>
                  <a:pt x="0" y="0"/>
                </a:moveTo>
                <a:lnTo>
                  <a:pt x="51419" y="0"/>
                </a:lnTo>
              </a:path>
            </a:pathLst>
          </a:custGeom>
          <a:ln w="2857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091421" y="2330440"/>
            <a:ext cx="60960" cy="57785"/>
          </a:xfrm>
          <a:custGeom>
            <a:avLst/>
            <a:gdLst/>
            <a:ahLst/>
            <a:cxnLst/>
            <a:rect l="l" t="t" r="r" b="b"/>
            <a:pathLst>
              <a:path w="60959" h="57785">
                <a:moveTo>
                  <a:pt x="0" y="57546"/>
                </a:moveTo>
                <a:lnTo>
                  <a:pt x="60716" y="0"/>
                </a:lnTo>
              </a:path>
            </a:pathLst>
          </a:custGeom>
          <a:ln w="2857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047227" y="2736970"/>
            <a:ext cx="358775" cy="95250"/>
          </a:xfrm>
          <a:custGeom>
            <a:avLst/>
            <a:gdLst/>
            <a:ahLst/>
            <a:cxnLst/>
            <a:rect l="l" t="t" r="r" b="b"/>
            <a:pathLst>
              <a:path w="358775" h="95250">
                <a:moveTo>
                  <a:pt x="167039" y="0"/>
                </a:moveTo>
                <a:lnTo>
                  <a:pt x="128399" y="1837"/>
                </a:lnTo>
                <a:lnTo>
                  <a:pt x="77014" y="8396"/>
                </a:lnTo>
                <a:lnTo>
                  <a:pt x="36357" y="18761"/>
                </a:lnTo>
                <a:lnTo>
                  <a:pt x="1108" y="42178"/>
                </a:lnTo>
                <a:lnTo>
                  <a:pt x="0" y="47499"/>
                </a:lnTo>
                <a:lnTo>
                  <a:pt x="454" y="50913"/>
                </a:lnTo>
                <a:lnTo>
                  <a:pt x="40061" y="77145"/>
                </a:lnTo>
                <a:lnTo>
                  <a:pt x="80634" y="86655"/>
                </a:lnTo>
                <a:lnTo>
                  <a:pt x="132402" y="92836"/>
                </a:lnTo>
                <a:lnTo>
                  <a:pt x="172150" y="94765"/>
                </a:lnTo>
                <a:lnTo>
                  <a:pt x="193374" y="94995"/>
                </a:lnTo>
                <a:lnTo>
                  <a:pt x="212875" y="94303"/>
                </a:lnTo>
                <a:lnTo>
                  <a:pt x="266606" y="89036"/>
                </a:lnTo>
                <a:lnTo>
                  <a:pt x="310719" y="79522"/>
                </a:lnTo>
                <a:lnTo>
                  <a:pt x="349105" y="61426"/>
                </a:lnTo>
                <a:lnTo>
                  <a:pt x="358471" y="44691"/>
                </a:lnTo>
                <a:lnTo>
                  <a:pt x="356410" y="39770"/>
                </a:lnTo>
                <a:lnTo>
                  <a:pt x="319624" y="18143"/>
                </a:lnTo>
                <a:lnTo>
                  <a:pt x="279209" y="8494"/>
                </a:lnTo>
                <a:lnTo>
                  <a:pt x="227638" y="2210"/>
                </a:lnTo>
                <a:lnTo>
                  <a:pt x="188110" y="240"/>
                </a:lnTo>
                <a:lnTo>
                  <a:pt x="167039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047227" y="2736970"/>
            <a:ext cx="358775" cy="95250"/>
          </a:xfrm>
          <a:custGeom>
            <a:avLst/>
            <a:gdLst/>
            <a:ahLst/>
            <a:cxnLst/>
            <a:rect l="l" t="t" r="r" b="b"/>
            <a:pathLst>
              <a:path w="358775" h="95250">
                <a:moveTo>
                  <a:pt x="0" y="47499"/>
                </a:moveTo>
                <a:lnTo>
                  <a:pt x="36357" y="18761"/>
                </a:lnTo>
                <a:lnTo>
                  <a:pt x="77014" y="8396"/>
                </a:lnTo>
                <a:lnTo>
                  <a:pt x="128399" y="1837"/>
                </a:lnTo>
                <a:lnTo>
                  <a:pt x="167039" y="0"/>
                </a:lnTo>
                <a:lnTo>
                  <a:pt x="188110" y="240"/>
                </a:lnTo>
                <a:lnTo>
                  <a:pt x="227638" y="2210"/>
                </a:lnTo>
                <a:lnTo>
                  <a:pt x="279209" y="8494"/>
                </a:lnTo>
                <a:lnTo>
                  <a:pt x="319624" y="18143"/>
                </a:lnTo>
                <a:lnTo>
                  <a:pt x="356410" y="39770"/>
                </a:lnTo>
                <a:lnTo>
                  <a:pt x="358471" y="44691"/>
                </a:lnTo>
                <a:lnTo>
                  <a:pt x="357434" y="50519"/>
                </a:lnTo>
                <a:lnTo>
                  <a:pt x="322739" y="75527"/>
                </a:lnTo>
                <a:lnTo>
                  <a:pt x="282536" y="86302"/>
                </a:lnTo>
                <a:lnTo>
                  <a:pt x="231659" y="93062"/>
                </a:lnTo>
                <a:lnTo>
                  <a:pt x="193374" y="94995"/>
                </a:lnTo>
                <a:lnTo>
                  <a:pt x="172150" y="94765"/>
                </a:lnTo>
                <a:lnTo>
                  <a:pt x="132402" y="92836"/>
                </a:lnTo>
                <a:lnTo>
                  <a:pt x="80634" y="86655"/>
                </a:lnTo>
                <a:lnTo>
                  <a:pt x="40061" y="77145"/>
                </a:lnTo>
                <a:lnTo>
                  <a:pt x="2717" y="55782"/>
                </a:lnTo>
                <a:lnTo>
                  <a:pt x="0" y="47499"/>
                </a:lnTo>
                <a:close/>
              </a:path>
            </a:pathLst>
          </a:custGeom>
          <a:ln w="12700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406005" y="2728966"/>
            <a:ext cx="0" cy="59055"/>
          </a:xfrm>
          <a:custGeom>
            <a:avLst/>
            <a:gdLst/>
            <a:ahLst/>
            <a:cxnLst/>
            <a:rect l="l" t="t" r="r" b="b"/>
            <a:pathLst>
              <a:path h="59055">
                <a:moveTo>
                  <a:pt x="0" y="0"/>
                </a:moveTo>
                <a:lnTo>
                  <a:pt x="0" y="58673"/>
                </a:lnTo>
              </a:path>
            </a:pathLst>
          </a:custGeom>
          <a:ln w="12700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078970" y="2728907"/>
            <a:ext cx="323850" cy="59055"/>
          </a:xfrm>
          <a:custGeom>
            <a:avLst/>
            <a:gdLst/>
            <a:ahLst/>
            <a:cxnLst/>
            <a:rect l="l" t="t" r="r" b="b"/>
            <a:pathLst>
              <a:path w="323850" h="59055">
                <a:moveTo>
                  <a:pt x="0" y="58733"/>
                </a:moveTo>
                <a:lnTo>
                  <a:pt x="323859" y="58733"/>
                </a:lnTo>
                <a:lnTo>
                  <a:pt x="323859" y="0"/>
                </a:lnTo>
                <a:lnTo>
                  <a:pt x="0" y="0"/>
                </a:lnTo>
                <a:lnTo>
                  <a:pt x="0" y="58733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044055" y="2660867"/>
            <a:ext cx="358140" cy="111125"/>
          </a:xfrm>
          <a:custGeom>
            <a:avLst/>
            <a:gdLst/>
            <a:ahLst/>
            <a:cxnLst/>
            <a:rect l="l" t="t" r="r" b="b"/>
            <a:pathLst>
              <a:path w="358140" h="111125">
                <a:moveTo>
                  <a:pt x="163741" y="0"/>
                </a:moveTo>
                <a:lnTo>
                  <a:pt x="107989" y="4361"/>
                </a:lnTo>
                <a:lnTo>
                  <a:pt x="60770" y="13667"/>
                </a:lnTo>
                <a:lnTo>
                  <a:pt x="16409" y="32123"/>
                </a:lnTo>
                <a:lnTo>
                  <a:pt x="0" y="55419"/>
                </a:lnTo>
                <a:lnTo>
                  <a:pt x="57" y="56839"/>
                </a:lnTo>
                <a:lnTo>
                  <a:pt x="33236" y="87084"/>
                </a:lnTo>
                <a:lnTo>
                  <a:pt x="70269" y="98520"/>
                </a:lnTo>
                <a:lnTo>
                  <a:pt x="118817" y="106520"/>
                </a:lnTo>
                <a:lnTo>
                  <a:pt x="156795" y="109581"/>
                </a:lnTo>
                <a:lnTo>
                  <a:pt x="198716" y="110570"/>
                </a:lnTo>
                <a:lnTo>
                  <a:pt x="217666" y="109607"/>
                </a:lnTo>
                <a:lnTo>
                  <a:pt x="269751" y="103121"/>
                </a:lnTo>
                <a:lnTo>
                  <a:pt x="312343" y="91746"/>
                </a:lnTo>
                <a:lnTo>
                  <a:pt x="349162" y="70104"/>
                </a:lnTo>
                <a:lnTo>
                  <a:pt x="357893" y="49862"/>
                </a:lnTo>
                <a:lnTo>
                  <a:pt x="355182" y="44322"/>
                </a:lnTo>
                <a:lnTo>
                  <a:pt x="316643" y="20099"/>
                </a:lnTo>
                <a:lnTo>
                  <a:pt x="275977" y="9364"/>
                </a:lnTo>
                <a:lnTo>
                  <a:pt x="224398" y="2410"/>
                </a:lnTo>
                <a:lnTo>
                  <a:pt x="184855" y="251"/>
                </a:lnTo>
                <a:lnTo>
                  <a:pt x="163741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044055" y="2660867"/>
            <a:ext cx="358140" cy="111125"/>
          </a:xfrm>
          <a:custGeom>
            <a:avLst/>
            <a:gdLst/>
            <a:ahLst/>
            <a:cxnLst/>
            <a:rect l="l" t="t" r="r" b="b"/>
            <a:pathLst>
              <a:path w="358140" h="111125">
                <a:moveTo>
                  <a:pt x="0" y="55419"/>
                </a:moveTo>
                <a:lnTo>
                  <a:pt x="35552" y="22149"/>
                </a:lnTo>
                <a:lnTo>
                  <a:pt x="75371" y="10075"/>
                </a:lnTo>
                <a:lnTo>
                  <a:pt x="125777" y="2311"/>
                </a:lnTo>
                <a:lnTo>
                  <a:pt x="163741" y="0"/>
                </a:lnTo>
                <a:lnTo>
                  <a:pt x="184855" y="251"/>
                </a:lnTo>
                <a:lnTo>
                  <a:pt x="224398" y="2410"/>
                </a:lnTo>
                <a:lnTo>
                  <a:pt x="275977" y="9364"/>
                </a:lnTo>
                <a:lnTo>
                  <a:pt x="316643" y="20099"/>
                </a:lnTo>
                <a:lnTo>
                  <a:pt x="350715" y="38976"/>
                </a:lnTo>
                <a:lnTo>
                  <a:pt x="357893" y="49862"/>
                </a:lnTo>
                <a:lnTo>
                  <a:pt x="357004" y="56943"/>
                </a:lnTo>
                <a:lnTo>
                  <a:pt x="323911" y="86981"/>
                </a:lnTo>
                <a:lnTo>
                  <a:pt x="285152" y="99840"/>
                </a:lnTo>
                <a:lnTo>
                  <a:pt x="235897" y="108029"/>
                </a:lnTo>
                <a:lnTo>
                  <a:pt x="198716" y="110570"/>
                </a:lnTo>
                <a:lnTo>
                  <a:pt x="177292" y="110348"/>
                </a:lnTo>
                <a:lnTo>
                  <a:pt x="137284" y="108296"/>
                </a:lnTo>
                <a:lnTo>
                  <a:pt x="85251" y="101605"/>
                </a:lnTo>
                <a:lnTo>
                  <a:pt x="44203" y="91233"/>
                </a:lnTo>
                <a:lnTo>
                  <a:pt x="9303" y="72945"/>
                </a:lnTo>
                <a:lnTo>
                  <a:pt x="0" y="55419"/>
                </a:lnTo>
                <a:close/>
              </a:path>
            </a:pathLst>
          </a:custGeom>
          <a:ln w="12700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129766" y="2684526"/>
            <a:ext cx="64135" cy="1270"/>
          </a:xfrm>
          <a:custGeom>
            <a:avLst/>
            <a:gdLst/>
            <a:ahLst/>
            <a:cxnLst/>
            <a:rect l="l" t="t" r="r" b="b"/>
            <a:pathLst>
              <a:path w="64134" h="1269">
                <a:moveTo>
                  <a:pt x="0" y="1280"/>
                </a:moveTo>
                <a:lnTo>
                  <a:pt x="64007" y="0"/>
                </a:lnTo>
              </a:path>
            </a:pathLst>
          </a:custGeom>
          <a:ln w="2857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252723" y="2749539"/>
            <a:ext cx="56515" cy="0"/>
          </a:xfrm>
          <a:custGeom>
            <a:avLst/>
            <a:gdLst/>
            <a:ahLst/>
            <a:cxnLst/>
            <a:rect l="l" t="t" r="r" b="b"/>
            <a:pathLst>
              <a:path w="56515">
                <a:moveTo>
                  <a:pt x="0" y="0"/>
                </a:moveTo>
                <a:lnTo>
                  <a:pt x="56387" y="0"/>
                </a:lnTo>
              </a:path>
            </a:pathLst>
          </a:custGeom>
          <a:ln w="2857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188715" y="2685807"/>
            <a:ext cx="66675" cy="64135"/>
          </a:xfrm>
          <a:custGeom>
            <a:avLst/>
            <a:gdLst/>
            <a:ahLst/>
            <a:cxnLst/>
            <a:rect l="l" t="t" r="r" b="b"/>
            <a:pathLst>
              <a:path w="66675" h="64135">
                <a:moveTo>
                  <a:pt x="0" y="0"/>
                </a:moveTo>
                <a:lnTo>
                  <a:pt x="66537" y="63733"/>
                </a:lnTo>
              </a:path>
            </a:pathLst>
          </a:custGeom>
          <a:ln w="2857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9129766" y="2748290"/>
            <a:ext cx="64135" cy="1270"/>
          </a:xfrm>
          <a:custGeom>
            <a:avLst/>
            <a:gdLst/>
            <a:ahLst/>
            <a:cxnLst/>
            <a:rect l="l" t="t" r="r" b="b"/>
            <a:pathLst>
              <a:path w="64134" h="1269">
                <a:moveTo>
                  <a:pt x="0" y="0"/>
                </a:moveTo>
                <a:lnTo>
                  <a:pt x="64007" y="1249"/>
                </a:lnTo>
              </a:path>
            </a:pathLst>
          </a:custGeom>
          <a:ln w="2857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9252723" y="2684404"/>
            <a:ext cx="56515" cy="0"/>
          </a:xfrm>
          <a:custGeom>
            <a:avLst/>
            <a:gdLst/>
            <a:ahLst/>
            <a:cxnLst/>
            <a:rect l="l" t="t" r="r" b="b"/>
            <a:pathLst>
              <a:path w="56515">
                <a:moveTo>
                  <a:pt x="0" y="0"/>
                </a:moveTo>
                <a:lnTo>
                  <a:pt x="56387" y="0"/>
                </a:lnTo>
              </a:path>
            </a:pathLst>
          </a:custGeom>
          <a:ln w="2857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9188715" y="2684405"/>
            <a:ext cx="66675" cy="64135"/>
          </a:xfrm>
          <a:custGeom>
            <a:avLst/>
            <a:gdLst/>
            <a:ahLst/>
            <a:cxnLst/>
            <a:rect l="l" t="t" r="r" b="b"/>
            <a:pathLst>
              <a:path w="66675" h="64135">
                <a:moveTo>
                  <a:pt x="0" y="63886"/>
                </a:moveTo>
                <a:lnTo>
                  <a:pt x="66537" y="0"/>
                </a:lnTo>
              </a:path>
            </a:pathLst>
          </a:custGeom>
          <a:ln w="2857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331081" y="3621146"/>
            <a:ext cx="346075" cy="87630"/>
          </a:xfrm>
          <a:custGeom>
            <a:avLst/>
            <a:gdLst/>
            <a:ahLst/>
            <a:cxnLst/>
            <a:rect l="l" t="t" r="r" b="b"/>
            <a:pathLst>
              <a:path w="346075" h="87629">
                <a:moveTo>
                  <a:pt x="171985" y="0"/>
                </a:moveTo>
                <a:lnTo>
                  <a:pt x="132512" y="1199"/>
                </a:lnTo>
                <a:lnTo>
                  <a:pt x="79732" y="6856"/>
                </a:lnTo>
                <a:lnTo>
                  <a:pt x="37745" y="16376"/>
                </a:lnTo>
                <a:lnTo>
                  <a:pt x="1155" y="38484"/>
                </a:lnTo>
                <a:lnTo>
                  <a:pt x="0" y="43555"/>
                </a:lnTo>
                <a:lnTo>
                  <a:pt x="27" y="44344"/>
                </a:lnTo>
                <a:lnTo>
                  <a:pt x="39171" y="71218"/>
                </a:lnTo>
                <a:lnTo>
                  <a:pt x="81518" y="80598"/>
                </a:lnTo>
                <a:lnTo>
                  <a:pt x="134624" y="86132"/>
                </a:lnTo>
                <a:lnTo>
                  <a:pt x="174368" y="87262"/>
                </a:lnTo>
                <a:lnTo>
                  <a:pt x="194407" y="86934"/>
                </a:lnTo>
                <a:lnTo>
                  <a:pt x="249912" y="82709"/>
                </a:lnTo>
                <a:lnTo>
                  <a:pt x="295807" y="74271"/>
                </a:lnTo>
                <a:lnTo>
                  <a:pt x="336059" y="57911"/>
                </a:lnTo>
                <a:lnTo>
                  <a:pt x="346050" y="42890"/>
                </a:lnTo>
                <a:lnTo>
                  <a:pt x="344613" y="37867"/>
                </a:lnTo>
                <a:lnTo>
                  <a:pt x="307087" y="16016"/>
                </a:lnTo>
                <a:lnTo>
                  <a:pt x="264768" y="6649"/>
                </a:lnTo>
                <a:lnTo>
                  <a:pt x="211691" y="1126"/>
                </a:lnTo>
                <a:lnTo>
                  <a:pt x="171985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331081" y="3621146"/>
            <a:ext cx="346075" cy="87630"/>
          </a:xfrm>
          <a:custGeom>
            <a:avLst/>
            <a:gdLst/>
            <a:ahLst/>
            <a:cxnLst/>
            <a:rect l="l" t="t" r="r" b="b"/>
            <a:pathLst>
              <a:path w="346075" h="87629">
                <a:moveTo>
                  <a:pt x="0" y="43555"/>
                </a:moveTo>
                <a:lnTo>
                  <a:pt x="37745" y="16376"/>
                </a:lnTo>
                <a:lnTo>
                  <a:pt x="79732" y="6856"/>
                </a:lnTo>
                <a:lnTo>
                  <a:pt x="132512" y="1199"/>
                </a:lnTo>
                <a:lnTo>
                  <a:pt x="171985" y="0"/>
                </a:lnTo>
                <a:lnTo>
                  <a:pt x="192187" y="286"/>
                </a:lnTo>
                <a:lnTo>
                  <a:pt x="230371" y="2487"/>
                </a:lnTo>
                <a:lnTo>
                  <a:pt x="280235" y="9386"/>
                </a:lnTo>
                <a:lnTo>
                  <a:pt x="318224" y="19846"/>
                </a:lnTo>
                <a:lnTo>
                  <a:pt x="346050" y="42890"/>
                </a:lnTo>
                <a:lnTo>
                  <a:pt x="344900" y="48097"/>
                </a:lnTo>
                <a:lnTo>
                  <a:pt x="308370" y="70667"/>
                </a:lnTo>
                <a:lnTo>
                  <a:pt x="266450" y="80323"/>
                </a:lnTo>
                <a:lnTo>
                  <a:pt x="213763" y="86045"/>
                </a:lnTo>
                <a:lnTo>
                  <a:pt x="174368" y="87262"/>
                </a:lnTo>
                <a:lnTo>
                  <a:pt x="154144" y="86974"/>
                </a:lnTo>
                <a:lnTo>
                  <a:pt x="115931" y="84768"/>
                </a:lnTo>
                <a:lnTo>
                  <a:pt x="66043" y="77857"/>
                </a:lnTo>
                <a:lnTo>
                  <a:pt x="28020" y="67384"/>
                </a:lnTo>
                <a:lnTo>
                  <a:pt x="0" y="43555"/>
                </a:lnTo>
                <a:close/>
              </a:path>
            </a:pathLst>
          </a:custGeom>
          <a:ln w="12700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331080" y="3613161"/>
            <a:ext cx="0" cy="53975"/>
          </a:xfrm>
          <a:custGeom>
            <a:avLst/>
            <a:gdLst/>
            <a:ahLst/>
            <a:cxnLst/>
            <a:rect l="l" t="t" r="r" b="b"/>
            <a:pathLst>
              <a:path h="53975">
                <a:moveTo>
                  <a:pt x="0" y="0"/>
                </a:moveTo>
                <a:lnTo>
                  <a:pt x="0" y="53949"/>
                </a:lnTo>
              </a:path>
            </a:pathLst>
          </a:custGeom>
          <a:ln w="12700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677150" y="3613161"/>
            <a:ext cx="0" cy="53975"/>
          </a:xfrm>
          <a:custGeom>
            <a:avLst/>
            <a:gdLst/>
            <a:ahLst/>
            <a:cxnLst/>
            <a:rect l="l" t="t" r="r" b="b"/>
            <a:pathLst>
              <a:path h="53975">
                <a:moveTo>
                  <a:pt x="0" y="0"/>
                </a:moveTo>
                <a:lnTo>
                  <a:pt x="0" y="53949"/>
                </a:lnTo>
              </a:path>
            </a:pathLst>
          </a:custGeom>
          <a:ln w="12700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331080" y="3640124"/>
            <a:ext cx="342900" cy="0"/>
          </a:xfrm>
          <a:custGeom>
            <a:avLst/>
            <a:gdLst/>
            <a:ahLst/>
            <a:cxnLst/>
            <a:rect l="l" t="t" r="r" b="b"/>
            <a:pathLst>
              <a:path w="342900">
                <a:moveTo>
                  <a:pt x="0" y="0"/>
                </a:moveTo>
                <a:lnTo>
                  <a:pt x="342899" y="0"/>
                </a:lnTo>
              </a:path>
            </a:pathLst>
          </a:custGeom>
          <a:ln w="55240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327911" y="3549657"/>
            <a:ext cx="346075" cy="103505"/>
          </a:xfrm>
          <a:custGeom>
            <a:avLst/>
            <a:gdLst/>
            <a:ahLst/>
            <a:cxnLst/>
            <a:rect l="l" t="t" r="r" b="b"/>
            <a:pathLst>
              <a:path w="346075" h="103504">
                <a:moveTo>
                  <a:pt x="168636" y="0"/>
                </a:moveTo>
                <a:lnTo>
                  <a:pt x="129829" y="1608"/>
                </a:lnTo>
                <a:lnTo>
                  <a:pt x="78034" y="8456"/>
                </a:lnTo>
                <a:lnTo>
                  <a:pt x="36906" y="19733"/>
                </a:lnTo>
                <a:lnTo>
                  <a:pt x="4430" y="39921"/>
                </a:lnTo>
                <a:lnTo>
                  <a:pt x="0" y="51555"/>
                </a:lnTo>
                <a:lnTo>
                  <a:pt x="518" y="55585"/>
                </a:lnTo>
                <a:lnTo>
                  <a:pt x="31832" y="81291"/>
                </a:lnTo>
                <a:lnTo>
                  <a:pt x="70387" y="92881"/>
                </a:lnTo>
                <a:lnTo>
                  <a:pt x="120462" y="100491"/>
                </a:lnTo>
                <a:lnTo>
                  <a:pt x="158911" y="102906"/>
                </a:lnTo>
                <a:lnTo>
                  <a:pt x="179355" y="103216"/>
                </a:lnTo>
                <a:lnTo>
                  <a:pt x="198894" y="102675"/>
                </a:lnTo>
                <a:lnTo>
                  <a:pt x="252891" y="97342"/>
                </a:lnTo>
                <a:lnTo>
                  <a:pt x="297392" y="87064"/>
                </a:lnTo>
                <a:lnTo>
                  <a:pt x="336244" y="67054"/>
                </a:lnTo>
                <a:lnTo>
                  <a:pt x="345741" y="48356"/>
                </a:lnTo>
                <a:lnTo>
                  <a:pt x="343499" y="42670"/>
                </a:lnTo>
                <a:lnTo>
                  <a:pt x="303985" y="18002"/>
                </a:lnTo>
                <a:lnTo>
                  <a:pt x="261489" y="7460"/>
                </a:lnTo>
                <a:lnTo>
                  <a:pt x="208438" y="1259"/>
                </a:lnTo>
                <a:lnTo>
                  <a:pt x="16863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327911" y="3549657"/>
            <a:ext cx="346075" cy="103505"/>
          </a:xfrm>
          <a:custGeom>
            <a:avLst/>
            <a:gdLst/>
            <a:ahLst/>
            <a:cxnLst/>
            <a:rect l="l" t="t" r="r" b="b"/>
            <a:pathLst>
              <a:path w="346075" h="103504">
                <a:moveTo>
                  <a:pt x="0" y="51555"/>
                </a:moveTo>
                <a:lnTo>
                  <a:pt x="36906" y="19733"/>
                </a:lnTo>
                <a:lnTo>
                  <a:pt x="78034" y="8456"/>
                </a:lnTo>
                <a:lnTo>
                  <a:pt x="129829" y="1608"/>
                </a:lnTo>
                <a:lnTo>
                  <a:pt x="168636" y="0"/>
                </a:lnTo>
                <a:lnTo>
                  <a:pt x="188909" y="318"/>
                </a:lnTo>
                <a:lnTo>
                  <a:pt x="227116" y="2785"/>
                </a:lnTo>
                <a:lnTo>
                  <a:pt x="276970" y="10538"/>
                </a:lnTo>
                <a:lnTo>
                  <a:pt x="315305" y="22319"/>
                </a:lnTo>
                <a:lnTo>
                  <a:pt x="345741" y="48356"/>
                </a:lnTo>
                <a:lnTo>
                  <a:pt x="344691" y="54880"/>
                </a:lnTo>
                <a:lnTo>
                  <a:pt x="309544" y="82678"/>
                </a:lnTo>
                <a:lnTo>
                  <a:pt x="268943" y="94426"/>
                </a:lnTo>
                <a:lnTo>
                  <a:pt x="217744" y="101496"/>
                </a:lnTo>
                <a:lnTo>
                  <a:pt x="179355" y="103216"/>
                </a:lnTo>
                <a:lnTo>
                  <a:pt x="158911" y="102906"/>
                </a:lnTo>
                <a:lnTo>
                  <a:pt x="120462" y="100491"/>
                </a:lnTo>
                <a:lnTo>
                  <a:pt x="70387" y="92881"/>
                </a:lnTo>
                <a:lnTo>
                  <a:pt x="31832" y="81291"/>
                </a:lnTo>
                <a:lnTo>
                  <a:pt x="518" y="55585"/>
                </a:lnTo>
                <a:lnTo>
                  <a:pt x="0" y="51555"/>
                </a:lnTo>
                <a:close/>
              </a:path>
            </a:pathLst>
          </a:custGeom>
          <a:ln w="12700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412095" y="3571859"/>
            <a:ext cx="61594" cy="1270"/>
          </a:xfrm>
          <a:custGeom>
            <a:avLst/>
            <a:gdLst/>
            <a:ahLst/>
            <a:cxnLst/>
            <a:rect l="l" t="t" r="r" b="b"/>
            <a:pathLst>
              <a:path w="61595" h="1270">
                <a:moveTo>
                  <a:pt x="0" y="1280"/>
                </a:moveTo>
                <a:lnTo>
                  <a:pt x="61234" y="0"/>
                </a:lnTo>
              </a:path>
            </a:pathLst>
          </a:custGeom>
          <a:ln w="2857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529566" y="3632210"/>
            <a:ext cx="53975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980" y="0"/>
                </a:lnTo>
              </a:path>
            </a:pathLst>
          </a:custGeom>
          <a:ln w="2857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468362" y="3573140"/>
            <a:ext cx="64135" cy="59690"/>
          </a:xfrm>
          <a:custGeom>
            <a:avLst/>
            <a:gdLst/>
            <a:ahLst/>
            <a:cxnLst/>
            <a:rect l="l" t="t" r="r" b="b"/>
            <a:pathLst>
              <a:path w="64135" h="59689">
                <a:moveTo>
                  <a:pt x="0" y="0"/>
                </a:moveTo>
                <a:lnTo>
                  <a:pt x="63764" y="59070"/>
                </a:lnTo>
              </a:path>
            </a:pathLst>
          </a:custGeom>
          <a:ln w="2857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412095" y="3629405"/>
            <a:ext cx="61594" cy="1270"/>
          </a:xfrm>
          <a:custGeom>
            <a:avLst/>
            <a:gdLst/>
            <a:ahLst/>
            <a:cxnLst/>
            <a:rect l="l" t="t" r="r" b="b"/>
            <a:pathLst>
              <a:path w="61595" h="1270">
                <a:moveTo>
                  <a:pt x="0" y="0"/>
                </a:moveTo>
                <a:lnTo>
                  <a:pt x="61234" y="1280"/>
                </a:lnTo>
              </a:path>
            </a:pathLst>
          </a:custGeom>
          <a:ln w="2857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529566" y="3571859"/>
            <a:ext cx="53975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980" y="0"/>
                </a:lnTo>
              </a:path>
            </a:pathLst>
          </a:custGeom>
          <a:ln w="2857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468362" y="3571860"/>
            <a:ext cx="64135" cy="57785"/>
          </a:xfrm>
          <a:custGeom>
            <a:avLst/>
            <a:gdLst/>
            <a:ahLst/>
            <a:cxnLst/>
            <a:rect l="l" t="t" r="r" b="b"/>
            <a:pathLst>
              <a:path w="64135" h="57785">
                <a:moveTo>
                  <a:pt x="0" y="57546"/>
                </a:moveTo>
                <a:lnTo>
                  <a:pt x="63764" y="0"/>
                </a:lnTo>
              </a:path>
            </a:pathLst>
          </a:custGeom>
          <a:ln w="2857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685166" y="3643305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>
                <a:moveTo>
                  <a:pt x="0" y="0"/>
                </a:moveTo>
                <a:lnTo>
                  <a:pt x="393679" y="0"/>
                </a:lnTo>
              </a:path>
            </a:pathLst>
          </a:custGeom>
          <a:ln w="952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264515" y="2492441"/>
            <a:ext cx="95885" cy="0"/>
          </a:xfrm>
          <a:custGeom>
            <a:avLst/>
            <a:gdLst/>
            <a:ahLst/>
            <a:cxnLst/>
            <a:rect l="l" t="t" r="r" b="b"/>
            <a:pathLst>
              <a:path w="95884">
                <a:moveTo>
                  <a:pt x="0" y="0"/>
                </a:moveTo>
                <a:lnTo>
                  <a:pt x="95265" y="0"/>
                </a:lnTo>
              </a:path>
            </a:pathLst>
          </a:custGeom>
          <a:ln w="952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915150" y="1831969"/>
            <a:ext cx="368298" cy="2667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680350" y="1654515"/>
            <a:ext cx="406024" cy="42092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956146" y="3098658"/>
            <a:ext cx="331439" cy="35033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384847" y="3140324"/>
            <a:ext cx="323697" cy="42197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9037716" y="5460742"/>
            <a:ext cx="198755" cy="84455"/>
          </a:xfrm>
          <a:custGeom>
            <a:avLst/>
            <a:gdLst/>
            <a:ahLst/>
            <a:cxnLst/>
            <a:rect l="l" t="t" r="r" b="b"/>
            <a:pathLst>
              <a:path w="198754" h="84454">
                <a:moveTo>
                  <a:pt x="198363" y="0"/>
                </a:moveTo>
                <a:lnTo>
                  <a:pt x="68701" y="0"/>
                </a:lnTo>
                <a:lnTo>
                  <a:pt x="0" y="84463"/>
                </a:lnTo>
                <a:lnTo>
                  <a:pt x="129661" y="84463"/>
                </a:lnTo>
                <a:lnTo>
                  <a:pt x="198363" y="0"/>
                </a:lnTo>
                <a:close/>
              </a:path>
            </a:pathLst>
          </a:custGeom>
          <a:solidFill>
            <a:srgbClr val="32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9138147" y="5182350"/>
            <a:ext cx="91440" cy="280670"/>
          </a:xfrm>
          <a:custGeom>
            <a:avLst/>
            <a:gdLst/>
            <a:ahLst/>
            <a:cxnLst/>
            <a:rect l="l" t="t" r="r" b="b"/>
            <a:pathLst>
              <a:path w="91440" h="280670">
                <a:moveTo>
                  <a:pt x="0" y="280677"/>
                </a:moveTo>
                <a:lnTo>
                  <a:pt x="91285" y="280677"/>
                </a:lnTo>
                <a:lnTo>
                  <a:pt x="91285" y="0"/>
                </a:lnTo>
                <a:lnTo>
                  <a:pt x="0" y="0"/>
                </a:lnTo>
                <a:lnTo>
                  <a:pt x="0" y="280677"/>
                </a:lnTo>
                <a:close/>
              </a:path>
            </a:pathLst>
          </a:custGeom>
          <a:solidFill>
            <a:srgbClr val="32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9038966" y="5262110"/>
            <a:ext cx="125730" cy="280670"/>
          </a:xfrm>
          <a:custGeom>
            <a:avLst/>
            <a:gdLst/>
            <a:ahLst/>
            <a:cxnLst/>
            <a:rect l="l" t="t" r="r" b="b"/>
            <a:pathLst>
              <a:path w="125729" h="280670">
                <a:moveTo>
                  <a:pt x="0" y="280677"/>
                </a:moveTo>
                <a:lnTo>
                  <a:pt x="125670" y="280677"/>
                </a:lnTo>
                <a:lnTo>
                  <a:pt x="125670" y="0"/>
                </a:lnTo>
                <a:lnTo>
                  <a:pt x="0" y="0"/>
                </a:lnTo>
                <a:lnTo>
                  <a:pt x="0" y="280677"/>
                </a:lnTo>
                <a:close/>
              </a:path>
            </a:pathLst>
          </a:custGeom>
          <a:solidFill>
            <a:srgbClr val="32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9038966" y="5262110"/>
            <a:ext cx="125730" cy="280670"/>
          </a:xfrm>
          <a:custGeom>
            <a:avLst/>
            <a:gdLst/>
            <a:ahLst/>
            <a:cxnLst/>
            <a:rect l="l" t="t" r="r" b="b"/>
            <a:pathLst>
              <a:path w="125729" h="280670">
                <a:moveTo>
                  <a:pt x="0" y="280677"/>
                </a:moveTo>
                <a:lnTo>
                  <a:pt x="125670" y="280677"/>
                </a:lnTo>
                <a:lnTo>
                  <a:pt x="125670" y="0"/>
                </a:lnTo>
                <a:lnTo>
                  <a:pt x="0" y="0"/>
                </a:lnTo>
                <a:lnTo>
                  <a:pt x="0" y="280677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9037716" y="5180077"/>
            <a:ext cx="198755" cy="84455"/>
          </a:xfrm>
          <a:custGeom>
            <a:avLst/>
            <a:gdLst/>
            <a:ahLst/>
            <a:cxnLst/>
            <a:rect l="l" t="t" r="r" b="b"/>
            <a:pathLst>
              <a:path w="198754" h="84454">
                <a:moveTo>
                  <a:pt x="198363" y="0"/>
                </a:moveTo>
                <a:lnTo>
                  <a:pt x="68701" y="0"/>
                </a:lnTo>
                <a:lnTo>
                  <a:pt x="0" y="84332"/>
                </a:lnTo>
                <a:lnTo>
                  <a:pt x="129661" y="84332"/>
                </a:lnTo>
                <a:lnTo>
                  <a:pt x="198363" y="0"/>
                </a:lnTo>
                <a:close/>
              </a:path>
            </a:pathLst>
          </a:custGeom>
          <a:solidFill>
            <a:srgbClr val="32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9037716" y="5180077"/>
            <a:ext cx="198755" cy="84455"/>
          </a:xfrm>
          <a:custGeom>
            <a:avLst/>
            <a:gdLst/>
            <a:ahLst/>
            <a:cxnLst/>
            <a:rect l="l" t="t" r="r" b="b"/>
            <a:pathLst>
              <a:path w="198754" h="84454">
                <a:moveTo>
                  <a:pt x="0" y="84332"/>
                </a:moveTo>
                <a:lnTo>
                  <a:pt x="68701" y="0"/>
                </a:lnTo>
                <a:lnTo>
                  <a:pt x="198363" y="0"/>
                </a:lnTo>
                <a:lnTo>
                  <a:pt x="129661" y="84332"/>
                </a:lnTo>
                <a:lnTo>
                  <a:pt x="0" y="84332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9236079" y="5185923"/>
            <a:ext cx="0" cy="274955"/>
          </a:xfrm>
          <a:custGeom>
            <a:avLst/>
            <a:gdLst/>
            <a:ahLst/>
            <a:cxnLst/>
            <a:rect l="l" t="t" r="r" b="b"/>
            <a:pathLst>
              <a:path h="274954">
                <a:moveTo>
                  <a:pt x="0" y="0"/>
                </a:moveTo>
                <a:lnTo>
                  <a:pt x="0" y="27481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9164696" y="5460741"/>
            <a:ext cx="71755" cy="82550"/>
          </a:xfrm>
          <a:custGeom>
            <a:avLst/>
            <a:gdLst/>
            <a:ahLst/>
            <a:cxnLst/>
            <a:rect l="l" t="t" r="r" b="b"/>
            <a:pathLst>
              <a:path w="71754" h="82550">
                <a:moveTo>
                  <a:pt x="71384" y="0"/>
                </a:moveTo>
                <a:lnTo>
                  <a:pt x="0" y="82046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9054845" y="5298996"/>
            <a:ext cx="83820" cy="161925"/>
          </a:xfrm>
          <a:custGeom>
            <a:avLst/>
            <a:gdLst/>
            <a:ahLst/>
            <a:cxnLst/>
            <a:rect l="l" t="t" r="r" b="b"/>
            <a:pathLst>
              <a:path w="83820" h="161925">
                <a:moveTo>
                  <a:pt x="0" y="161746"/>
                </a:moveTo>
                <a:lnTo>
                  <a:pt x="83343" y="161746"/>
                </a:lnTo>
                <a:lnTo>
                  <a:pt x="83343" y="0"/>
                </a:lnTo>
                <a:lnTo>
                  <a:pt x="0" y="0"/>
                </a:lnTo>
                <a:lnTo>
                  <a:pt x="0" y="161746"/>
                </a:lnTo>
                <a:close/>
              </a:path>
            </a:pathLst>
          </a:custGeom>
          <a:solidFill>
            <a:srgbClr val="323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9054845" y="5298996"/>
            <a:ext cx="83820" cy="161925"/>
          </a:xfrm>
          <a:custGeom>
            <a:avLst/>
            <a:gdLst/>
            <a:ahLst/>
            <a:cxnLst/>
            <a:rect l="l" t="t" r="r" b="b"/>
            <a:pathLst>
              <a:path w="83820" h="161925">
                <a:moveTo>
                  <a:pt x="0" y="161746"/>
                </a:moveTo>
                <a:lnTo>
                  <a:pt x="83343" y="161746"/>
                </a:lnTo>
                <a:lnTo>
                  <a:pt x="83343" y="0"/>
                </a:lnTo>
                <a:lnTo>
                  <a:pt x="0" y="0"/>
                </a:lnTo>
                <a:lnTo>
                  <a:pt x="0" y="161746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9066793" y="5376195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495" y="0"/>
                </a:lnTo>
              </a:path>
            </a:pathLst>
          </a:custGeom>
          <a:ln w="5834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999183" y="4561213"/>
            <a:ext cx="1109350" cy="85677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678418" y="5262240"/>
            <a:ext cx="272765" cy="33632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227893" y="5070480"/>
            <a:ext cx="409692" cy="55996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9448801" y="5247263"/>
            <a:ext cx="208279" cy="95250"/>
          </a:xfrm>
          <a:custGeom>
            <a:avLst/>
            <a:gdLst/>
            <a:ahLst/>
            <a:cxnLst/>
            <a:rect l="l" t="t" r="r" b="b"/>
            <a:pathLst>
              <a:path w="208279" h="95250">
                <a:moveTo>
                  <a:pt x="208025" y="0"/>
                </a:moveTo>
                <a:lnTo>
                  <a:pt x="77083" y="0"/>
                </a:lnTo>
                <a:lnTo>
                  <a:pt x="0" y="94737"/>
                </a:lnTo>
                <a:lnTo>
                  <a:pt x="130820" y="94737"/>
                </a:lnTo>
                <a:lnTo>
                  <a:pt x="208025" y="0"/>
                </a:lnTo>
                <a:close/>
              </a:path>
            </a:pathLst>
          </a:custGeom>
          <a:solidFill>
            <a:srgbClr val="32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9554200" y="4935068"/>
            <a:ext cx="95885" cy="314960"/>
          </a:xfrm>
          <a:custGeom>
            <a:avLst/>
            <a:gdLst/>
            <a:ahLst/>
            <a:cxnLst/>
            <a:rect l="l" t="t" r="r" b="b"/>
            <a:pathLst>
              <a:path w="95884" h="314960">
                <a:moveTo>
                  <a:pt x="0" y="314861"/>
                </a:moveTo>
                <a:lnTo>
                  <a:pt x="95666" y="314861"/>
                </a:lnTo>
                <a:lnTo>
                  <a:pt x="95666" y="0"/>
                </a:lnTo>
                <a:lnTo>
                  <a:pt x="0" y="0"/>
                </a:lnTo>
                <a:lnTo>
                  <a:pt x="0" y="314861"/>
                </a:lnTo>
                <a:close/>
              </a:path>
            </a:pathLst>
          </a:custGeom>
          <a:solidFill>
            <a:srgbClr val="32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9450202" y="5024353"/>
            <a:ext cx="132080" cy="314960"/>
          </a:xfrm>
          <a:custGeom>
            <a:avLst/>
            <a:gdLst/>
            <a:ahLst/>
            <a:cxnLst/>
            <a:rect l="l" t="t" r="r" b="b"/>
            <a:pathLst>
              <a:path w="132079" h="314960">
                <a:moveTo>
                  <a:pt x="0" y="314849"/>
                </a:moveTo>
                <a:lnTo>
                  <a:pt x="131718" y="314849"/>
                </a:lnTo>
                <a:lnTo>
                  <a:pt x="131718" y="0"/>
                </a:lnTo>
                <a:lnTo>
                  <a:pt x="0" y="0"/>
                </a:lnTo>
                <a:lnTo>
                  <a:pt x="0" y="314849"/>
                </a:lnTo>
                <a:close/>
              </a:path>
            </a:pathLst>
          </a:custGeom>
          <a:solidFill>
            <a:srgbClr val="32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9450202" y="5024353"/>
            <a:ext cx="132080" cy="314960"/>
          </a:xfrm>
          <a:custGeom>
            <a:avLst/>
            <a:gdLst/>
            <a:ahLst/>
            <a:cxnLst/>
            <a:rect l="l" t="t" r="r" b="b"/>
            <a:pathLst>
              <a:path w="132079" h="314960">
                <a:moveTo>
                  <a:pt x="0" y="314849"/>
                </a:moveTo>
                <a:lnTo>
                  <a:pt x="131718" y="314849"/>
                </a:lnTo>
                <a:lnTo>
                  <a:pt x="131718" y="0"/>
                </a:lnTo>
                <a:lnTo>
                  <a:pt x="0" y="0"/>
                </a:lnTo>
                <a:lnTo>
                  <a:pt x="0" y="31484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9448801" y="4932427"/>
            <a:ext cx="208279" cy="94615"/>
          </a:xfrm>
          <a:custGeom>
            <a:avLst/>
            <a:gdLst/>
            <a:ahLst/>
            <a:cxnLst/>
            <a:rect l="l" t="t" r="r" b="b"/>
            <a:pathLst>
              <a:path w="208279" h="94614">
                <a:moveTo>
                  <a:pt x="208025" y="0"/>
                </a:moveTo>
                <a:lnTo>
                  <a:pt x="77083" y="0"/>
                </a:lnTo>
                <a:lnTo>
                  <a:pt x="0" y="94619"/>
                </a:lnTo>
                <a:lnTo>
                  <a:pt x="130820" y="94619"/>
                </a:lnTo>
                <a:lnTo>
                  <a:pt x="208025" y="0"/>
                </a:lnTo>
                <a:close/>
              </a:path>
            </a:pathLst>
          </a:custGeom>
          <a:solidFill>
            <a:srgbClr val="32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9448801" y="4932427"/>
            <a:ext cx="208279" cy="94615"/>
          </a:xfrm>
          <a:custGeom>
            <a:avLst/>
            <a:gdLst/>
            <a:ahLst/>
            <a:cxnLst/>
            <a:rect l="l" t="t" r="r" b="b"/>
            <a:pathLst>
              <a:path w="208279" h="94614">
                <a:moveTo>
                  <a:pt x="0" y="94619"/>
                </a:moveTo>
                <a:lnTo>
                  <a:pt x="77083" y="0"/>
                </a:lnTo>
                <a:lnTo>
                  <a:pt x="208025" y="0"/>
                </a:lnTo>
                <a:lnTo>
                  <a:pt x="130820" y="94619"/>
                </a:lnTo>
                <a:lnTo>
                  <a:pt x="0" y="9461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9656826" y="5221354"/>
            <a:ext cx="0" cy="26034"/>
          </a:xfrm>
          <a:custGeom>
            <a:avLst/>
            <a:gdLst/>
            <a:ahLst/>
            <a:cxnLst/>
            <a:rect l="l" t="t" r="r" b="b"/>
            <a:pathLst>
              <a:path h="26035">
                <a:moveTo>
                  <a:pt x="0" y="0"/>
                </a:moveTo>
                <a:lnTo>
                  <a:pt x="0" y="25907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9581905" y="5247264"/>
            <a:ext cx="74930" cy="92075"/>
          </a:xfrm>
          <a:custGeom>
            <a:avLst/>
            <a:gdLst/>
            <a:ahLst/>
            <a:cxnLst/>
            <a:rect l="l" t="t" r="r" b="b"/>
            <a:pathLst>
              <a:path w="74929" h="92075">
                <a:moveTo>
                  <a:pt x="74919" y="0"/>
                </a:moveTo>
                <a:lnTo>
                  <a:pt x="0" y="9193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9466843" y="5065811"/>
            <a:ext cx="87630" cy="181610"/>
          </a:xfrm>
          <a:custGeom>
            <a:avLst/>
            <a:gdLst/>
            <a:ahLst/>
            <a:cxnLst/>
            <a:rect l="l" t="t" r="r" b="b"/>
            <a:pathLst>
              <a:path w="87629" h="181610">
                <a:moveTo>
                  <a:pt x="0" y="181451"/>
                </a:moveTo>
                <a:lnTo>
                  <a:pt x="87344" y="181451"/>
                </a:lnTo>
                <a:lnTo>
                  <a:pt x="87344" y="0"/>
                </a:lnTo>
                <a:lnTo>
                  <a:pt x="0" y="0"/>
                </a:lnTo>
                <a:lnTo>
                  <a:pt x="0" y="181451"/>
                </a:lnTo>
                <a:close/>
              </a:path>
            </a:pathLst>
          </a:custGeom>
          <a:solidFill>
            <a:srgbClr val="323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9466843" y="5065811"/>
            <a:ext cx="87630" cy="181610"/>
          </a:xfrm>
          <a:custGeom>
            <a:avLst/>
            <a:gdLst/>
            <a:ahLst/>
            <a:cxnLst/>
            <a:rect l="l" t="t" r="r" b="b"/>
            <a:pathLst>
              <a:path w="87629" h="181610">
                <a:moveTo>
                  <a:pt x="0" y="181451"/>
                </a:moveTo>
                <a:lnTo>
                  <a:pt x="87344" y="181451"/>
                </a:lnTo>
                <a:lnTo>
                  <a:pt x="87344" y="0"/>
                </a:lnTo>
                <a:lnTo>
                  <a:pt x="0" y="0"/>
                </a:lnTo>
                <a:lnTo>
                  <a:pt x="0" y="181451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9479280" y="5120486"/>
            <a:ext cx="66675" cy="64135"/>
          </a:xfrm>
          <a:custGeom>
            <a:avLst/>
            <a:gdLst/>
            <a:ahLst/>
            <a:cxnLst/>
            <a:rect l="l" t="t" r="r" b="b"/>
            <a:pathLst>
              <a:path w="66675" h="64135">
                <a:moveTo>
                  <a:pt x="0" y="64031"/>
                </a:moveTo>
                <a:lnTo>
                  <a:pt x="66543" y="64031"/>
                </a:lnTo>
                <a:lnTo>
                  <a:pt x="66543" y="0"/>
                </a:lnTo>
                <a:lnTo>
                  <a:pt x="0" y="0"/>
                </a:lnTo>
                <a:lnTo>
                  <a:pt x="0" y="640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836030" y="2395606"/>
            <a:ext cx="123825" cy="87630"/>
          </a:xfrm>
          <a:custGeom>
            <a:avLst/>
            <a:gdLst/>
            <a:ahLst/>
            <a:cxnLst/>
            <a:rect l="l" t="t" r="r" b="b"/>
            <a:pathLst>
              <a:path w="123825" h="87630">
                <a:moveTo>
                  <a:pt x="0" y="87233"/>
                </a:moveTo>
                <a:lnTo>
                  <a:pt x="123809" y="0"/>
                </a:lnTo>
              </a:path>
            </a:pathLst>
          </a:custGeom>
          <a:ln w="952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834506" y="2465435"/>
            <a:ext cx="263525" cy="289560"/>
          </a:xfrm>
          <a:custGeom>
            <a:avLst/>
            <a:gdLst/>
            <a:ahLst/>
            <a:cxnLst/>
            <a:rect l="l" t="t" r="r" b="b"/>
            <a:pathLst>
              <a:path w="263525" h="289560">
                <a:moveTo>
                  <a:pt x="0" y="288950"/>
                </a:moveTo>
                <a:lnTo>
                  <a:pt x="263530" y="0"/>
                </a:lnTo>
              </a:path>
            </a:pathLst>
          </a:custGeom>
          <a:ln w="952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9199626" y="2463790"/>
            <a:ext cx="0" cy="197485"/>
          </a:xfrm>
          <a:custGeom>
            <a:avLst/>
            <a:gdLst/>
            <a:ahLst/>
            <a:cxnLst/>
            <a:rect l="l" t="t" r="r" b="b"/>
            <a:pathLst>
              <a:path h="197485">
                <a:moveTo>
                  <a:pt x="0" y="0"/>
                </a:moveTo>
                <a:lnTo>
                  <a:pt x="0" y="196870"/>
                </a:lnTo>
              </a:path>
            </a:pathLst>
          </a:custGeom>
          <a:ln w="952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148566" y="3637027"/>
            <a:ext cx="168275" cy="3175"/>
          </a:xfrm>
          <a:custGeom>
            <a:avLst/>
            <a:gdLst/>
            <a:ahLst/>
            <a:cxnLst/>
            <a:rect l="l" t="t" r="r" b="b"/>
            <a:pathLst>
              <a:path w="168275" h="3175">
                <a:moveTo>
                  <a:pt x="0" y="3169"/>
                </a:moveTo>
                <a:lnTo>
                  <a:pt x="168280" y="0"/>
                </a:lnTo>
              </a:path>
            </a:pathLst>
          </a:custGeom>
          <a:ln w="952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9267840" y="2163684"/>
            <a:ext cx="238125" cy="168275"/>
          </a:xfrm>
          <a:custGeom>
            <a:avLst/>
            <a:gdLst/>
            <a:ahLst/>
            <a:cxnLst/>
            <a:rect l="l" t="t" r="r" b="b"/>
            <a:pathLst>
              <a:path w="238125" h="168275">
                <a:moveTo>
                  <a:pt x="0" y="168280"/>
                </a:moveTo>
                <a:lnTo>
                  <a:pt x="238109" y="0"/>
                </a:lnTo>
              </a:path>
            </a:pathLst>
          </a:custGeom>
          <a:ln w="952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9407529" y="2760605"/>
            <a:ext cx="177800" cy="635"/>
          </a:xfrm>
          <a:custGeom>
            <a:avLst/>
            <a:gdLst/>
            <a:ahLst/>
            <a:cxnLst/>
            <a:rect l="l" t="t" r="r" b="b"/>
            <a:pathLst>
              <a:path w="177800" h="635">
                <a:moveTo>
                  <a:pt x="0" y="0"/>
                </a:moveTo>
                <a:lnTo>
                  <a:pt x="177789" y="121"/>
                </a:lnTo>
              </a:path>
            </a:pathLst>
          </a:custGeom>
          <a:ln w="952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553451" y="2836804"/>
            <a:ext cx="98425" cy="704850"/>
          </a:xfrm>
          <a:custGeom>
            <a:avLst/>
            <a:gdLst/>
            <a:ahLst/>
            <a:cxnLst/>
            <a:rect l="l" t="t" r="r" b="b"/>
            <a:pathLst>
              <a:path w="98425" h="704850">
                <a:moveTo>
                  <a:pt x="98419" y="0"/>
                </a:moveTo>
                <a:lnTo>
                  <a:pt x="0" y="704849"/>
                </a:lnTo>
              </a:path>
            </a:pathLst>
          </a:custGeom>
          <a:ln w="952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9144001" y="2836805"/>
            <a:ext cx="111125" cy="727075"/>
          </a:xfrm>
          <a:custGeom>
            <a:avLst/>
            <a:gdLst/>
            <a:ahLst/>
            <a:cxnLst/>
            <a:rect l="l" t="t" r="r" b="b"/>
            <a:pathLst>
              <a:path w="111125" h="727075">
                <a:moveTo>
                  <a:pt x="111130" y="0"/>
                </a:moveTo>
                <a:lnTo>
                  <a:pt x="0" y="727069"/>
                </a:lnTo>
              </a:path>
            </a:pathLst>
          </a:custGeom>
          <a:ln w="952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8201040" y="4559297"/>
            <a:ext cx="497205" cy="130175"/>
          </a:xfrm>
          <a:custGeom>
            <a:avLst/>
            <a:gdLst/>
            <a:ahLst/>
            <a:cxnLst/>
            <a:rect l="l" t="t" r="r" b="b"/>
            <a:pathLst>
              <a:path w="497204" h="130175">
                <a:moveTo>
                  <a:pt x="248411" y="0"/>
                </a:moveTo>
                <a:lnTo>
                  <a:pt x="208126" y="850"/>
                </a:lnTo>
                <a:lnTo>
                  <a:pt x="169907" y="3313"/>
                </a:lnTo>
                <a:lnTo>
                  <a:pt x="117574" y="9741"/>
                </a:lnTo>
                <a:lnTo>
                  <a:pt x="72770" y="19051"/>
                </a:lnTo>
                <a:lnTo>
                  <a:pt x="27733" y="35174"/>
                </a:lnTo>
                <a:lnTo>
                  <a:pt x="0" y="65150"/>
                </a:lnTo>
                <a:lnTo>
                  <a:pt x="823" y="70488"/>
                </a:lnTo>
                <a:lnTo>
                  <a:pt x="37225" y="99419"/>
                </a:lnTo>
                <a:lnTo>
                  <a:pt x="86762" y="114538"/>
                </a:lnTo>
                <a:lnTo>
                  <a:pt x="134267" y="122929"/>
                </a:lnTo>
                <a:lnTo>
                  <a:pt x="188726" y="128294"/>
                </a:lnTo>
                <a:lnTo>
                  <a:pt x="228042" y="129967"/>
                </a:lnTo>
                <a:lnTo>
                  <a:pt x="248411" y="130183"/>
                </a:lnTo>
                <a:lnTo>
                  <a:pt x="268798" y="129967"/>
                </a:lnTo>
                <a:lnTo>
                  <a:pt x="308144" y="128294"/>
                </a:lnTo>
                <a:lnTo>
                  <a:pt x="362636" y="122929"/>
                </a:lnTo>
                <a:lnTo>
                  <a:pt x="410163" y="114538"/>
                </a:lnTo>
                <a:lnTo>
                  <a:pt x="448999" y="103570"/>
                </a:lnTo>
                <a:lnTo>
                  <a:pt x="484277" y="85717"/>
                </a:lnTo>
                <a:lnTo>
                  <a:pt x="496945" y="65150"/>
                </a:lnTo>
                <a:lnTo>
                  <a:pt x="496122" y="59796"/>
                </a:lnTo>
                <a:lnTo>
                  <a:pt x="459714" y="30795"/>
                </a:lnTo>
                <a:lnTo>
                  <a:pt x="410163" y="15655"/>
                </a:lnTo>
                <a:lnTo>
                  <a:pt x="362636" y="7256"/>
                </a:lnTo>
                <a:lnTo>
                  <a:pt x="308144" y="1888"/>
                </a:lnTo>
                <a:lnTo>
                  <a:pt x="268798" y="215"/>
                </a:lnTo>
                <a:lnTo>
                  <a:pt x="248411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8201040" y="4559297"/>
            <a:ext cx="497205" cy="130175"/>
          </a:xfrm>
          <a:custGeom>
            <a:avLst/>
            <a:gdLst/>
            <a:ahLst/>
            <a:cxnLst/>
            <a:rect l="l" t="t" r="r" b="b"/>
            <a:pathLst>
              <a:path w="497204" h="130175">
                <a:moveTo>
                  <a:pt x="0" y="65150"/>
                </a:moveTo>
                <a:lnTo>
                  <a:pt x="27733" y="35174"/>
                </a:lnTo>
                <a:lnTo>
                  <a:pt x="72770" y="19051"/>
                </a:lnTo>
                <a:lnTo>
                  <a:pt x="117574" y="9741"/>
                </a:lnTo>
                <a:lnTo>
                  <a:pt x="169907" y="3313"/>
                </a:lnTo>
                <a:lnTo>
                  <a:pt x="208126" y="850"/>
                </a:lnTo>
                <a:lnTo>
                  <a:pt x="248411" y="0"/>
                </a:lnTo>
                <a:lnTo>
                  <a:pt x="268798" y="215"/>
                </a:lnTo>
                <a:lnTo>
                  <a:pt x="308144" y="1888"/>
                </a:lnTo>
                <a:lnTo>
                  <a:pt x="362636" y="7256"/>
                </a:lnTo>
                <a:lnTo>
                  <a:pt x="410163" y="15655"/>
                </a:lnTo>
                <a:lnTo>
                  <a:pt x="448999" y="26638"/>
                </a:lnTo>
                <a:lnTo>
                  <a:pt x="484277" y="44526"/>
                </a:lnTo>
                <a:lnTo>
                  <a:pt x="496945" y="65150"/>
                </a:lnTo>
                <a:lnTo>
                  <a:pt x="496122" y="70488"/>
                </a:lnTo>
                <a:lnTo>
                  <a:pt x="459714" y="99419"/>
                </a:lnTo>
                <a:lnTo>
                  <a:pt x="410163" y="114538"/>
                </a:lnTo>
                <a:lnTo>
                  <a:pt x="362636" y="122929"/>
                </a:lnTo>
                <a:lnTo>
                  <a:pt x="308144" y="128294"/>
                </a:lnTo>
                <a:lnTo>
                  <a:pt x="268798" y="129967"/>
                </a:lnTo>
                <a:lnTo>
                  <a:pt x="248411" y="130183"/>
                </a:lnTo>
                <a:lnTo>
                  <a:pt x="228042" y="129967"/>
                </a:lnTo>
                <a:lnTo>
                  <a:pt x="188726" y="128294"/>
                </a:lnTo>
                <a:lnTo>
                  <a:pt x="134267" y="122929"/>
                </a:lnTo>
                <a:lnTo>
                  <a:pt x="86762" y="114538"/>
                </a:lnTo>
                <a:lnTo>
                  <a:pt x="47938" y="103570"/>
                </a:lnTo>
                <a:lnTo>
                  <a:pt x="12667" y="85717"/>
                </a:lnTo>
                <a:lnTo>
                  <a:pt x="0" y="65150"/>
                </a:lnTo>
                <a:close/>
              </a:path>
            </a:pathLst>
          </a:custGeom>
          <a:ln w="12700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8697986" y="4548128"/>
            <a:ext cx="0" cy="81280"/>
          </a:xfrm>
          <a:custGeom>
            <a:avLst/>
            <a:gdLst/>
            <a:ahLst/>
            <a:cxnLst/>
            <a:rect l="l" t="t" r="r" b="b"/>
            <a:pathLst>
              <a:path h="81279">
                <a:moveTo>
                  <a:pt x="0" y="0"/>
                </a:moveTo>
                <a:lnTo>
                  <a:pt x="0" y="81021"/>
                </a:lnTo>
              </a:path>
            </a:pathLst>
          </a:custGeom>
          <a:ln w="12700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8196316" y="4454521"/>
            <a:ext cx="497205" cy="152400"/>
          </a:xfrm>
          <a:custGeom>
            <a:avLst/>
            <a:gdLst/>
            <a:ahLst/>
            <a:cxnLst/>
            <a:rect l="l" t="t" r="r" b="b"/>
            <a:pathLst>
              <a:path w="497204" h="152400">
                <a:moveTo>
                  <a:pt x="248411" y="0"/>
                </a:moveTo>
                <a:lnTo>
                  <a:pt x="208096" y="998"/>
                </a:lnTo>
                <a:lnTo>
                  <a:pt x="169860" y="3890"/>
                </a:lnTo>
                <a:lnTo>
                  <a:pt x="117520" y="11429"/>
                </a:lnTo>
                <a:lnTo>
                  <a:pt x="72725" y="22339"/>
                </a:lnTo>
                <a:lnTo>
                  <a:pt x="27710" y="41206"/>
                </a:lnTo>
                <a:lnTo>
                  <a:pt x="822" y="69957"/>
                </a:lnTo>
                <a:lnTo>
                  <a:pt x="0" y="76199"/>
                </a:lnTo>
                <a:lnTo>
                  <a:pt x="822" y="82443"/>
                </a:lnTo>
                <a:lnTo>
                  <a:pt x="27710" y="111199"/>
                </a:lnTo>
                <a:lnTo>
                  <a:pt x="72725" y="130065"/>
                </a:lnTo>
                <a:lnTo>
                  <a:pt x="117520" y="140973"/>
                </a:lnTo>
                <a:lnTo>
                  <a:pt x="169860" y="148511"/>
                </a:lnTo>
                <a:lnTo>
                  <a:pt x="208096" y="151401"/>
                </a:lnTo>
                <a:lnTo>
                  <a:pt x="248411" y="152399"/>
                </a:lnTo>
                <a:lnTo>
                  <a:pt x="268781" y="152147"/>
                </a:lnTo>
                <a:lnTo>
                  <a:pt x="308097" y="150182"/>
                </a:lnTo>
                <a:lnTo>
                  <a:pt x="362556" y="143886"/>
                </a:lnTo>
                <a:lnTo>
                  <a:pt x="410061" y="134042"/>
                </a:lnTo>
                <a:lnTo>
                  <a:pt x="448885" y="121184"/>
                </a:lnTo>
                <a:lnTo>
                  <a:pt x="484156" y="100268"/>
                </a:lnTo>
                <a:lnTo>
                  <a:pt x="496823" y="76199"/>
                </a:lnTo>
                <a:lnTo>
                  <a:pt x="496000" y="69957"/>
                </a:lnTo>
                <a:lnTo>
                  <a:pt x="469090" y="41206"/>
                </a:lnTo>
                <a:lnTo>
                  <a:pt x="424052" y="22339"/>
                </a:lnTo>
                <a:lnTo>
                  <a:pt x="379249" y="11429"/>
                </a:lnTo>
                <a:lnTo>
                  <a:pt x="326916" y="3890"/>
                </a:lnTo>
                <a:lnTo>
                  <a:pt x="288697" y="998"/>
                </a:lnTo>
                <a:lnTo>
                  <a:pt x="248411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8196316" y="4454521"/>
            <a:ext cx="497205" cy="152400"/>
          </a:xfrm>
          <a:custGeom>
            <a:avLst/>
            <a:gdLst/>
            <a:ahLst/>
            <a:cxnLst/>
            <a:rect l="l" t="t" r="r" b="b"/>
            <a:pathLst>
              <a:path w="497204" h="152400">
                <a:moveTo>
                  <a:pt x="0" y="76199"/>
                </a:moveTo>
                <a:lnTo>
                  <a:pt x="27710" y="41206"/>
                </a:lnTo>
                <a:lnTo>
                  <a:pt x="72725" y="22339"/>
                </a:lnTo>
                <a:lnTo>
                  <a:pt x="117520" y="11429"/>
                </a:lnTo>
                <a:lnTo>
                  <a:pt x="169860" y="3890"/>
                </a:lnTo>
                <a:lnTo>
                  <a:pt x="208096" y="998"/>
                </a:lnTo>
                <a:lnTo>
                  <a:pt x="248411" y="0"/>
                </a:lnTo>
                <a:lnTo>
                  <a:pt x="268781" y="252"/>
                </a:lnTo>
                <a:lnTo>
                  <a:pt x="308097" y="2217"/>
                </a:lnTo>
                <a:lnTo>
                  <a:pt x="362556" y="8515"/>
                </a:lnTo>
                <a:lnTo>
                  <a:pt x="410061" y="18361"/>
                </a:lnTo>
                <a:lnTo>
                  <a:pt x="448885" y="31221"/>
                </a:lnTo>
                <a:lnTo>
                  <a:pt x="484156" y="52136"/>
                </a:lnTo>
                <a:lnTo>
                  <a:pt x="496823" y="76199"/>
                </a:lnTo>
                <a:lnTo>
                  <a:pt x="496000" y="82443"/>
                </a:lnTo>
                <a:lnTo>
                  <a:pt x="469090" y="111199"/>
                </a:lnTo>
                <a:lnTo>
                  <a:pt x="424052" y="130065"/>
                </a:lnTo>
                <a:lnTo>
                  <a:pt x="379249" y="140973"/>
                </a:lnTo>
                <a:lnTo>
                  <a:pt x="326916" y="148511"/>
                </a:lnTo>
                <a:lnTo>
                  <a:pt x="288697" y="151401"/>
                </a:lnTo>
                <a:lnTo>
                  <a:pt x="248411" y="152399"/>
                </a:lnTo>
                <a:lnTo>
                  <a:pt x="228026" y="152147"/>
                </a:lnTo>
                <a:lnTo>
                  <a:pt x="188687" y="150182"/>
                </a:lnTo>
                <a:lnTo>
                  <a:pt x="134213" y="143886"/>
                </a:lnTo>
                <a:lnTo>
                  <a:pt x="86712" y="134042"/>
                </a:lnTo>
                <a:lnTo>
                  <a:pt x="47903" y="121184"/>
                </a:lnTo>
                <a:lnTo>
                  <a:pt x="12655" y="100268"/>
                </a:lnTo>
                <a:lnTo>
                  <a:pt x="0" y="76199"/>
                </a:lnTo>
                <a:close/>
              </a:path>
            </a:pathLst>
          </a:custGeom>
          <a:ln w="12700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8315339" y="4487930"/>
            <a:ext cx="88900" cy="1905"/>
          </a:xfrm>
          <a:custGeom>
            <a:avLst/>
            <a:gdLst/>
            <a:ahLst/>
            <a:cxnLst/>
            <a:rect l="l" t="t" r="r" b="b"/>
            <a:pathLst>
              <a:path w="88900" h="1904">
                <a:moveTo>
                  <a:pt x="0" y="1773"/>
                </a:moveTo>
                <a:lnTo>
                  <a:pt x="88391" y="0"/>
                </a:lnTo>
              </a:path>
            </a:pathLst>
          </a:custGeom>
          <a:ln w="2857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8396722" y="4489703"/>
            <a:ext cx="92075" cy="87630"/>
          </a:xfrm>
          <a:custGeom>
            <a:avLst/>
            <a:gdLst/>
            <a:ahLst/>
            <a:cxnLst/>
            <a:rect l="l" t="t" r="r" b="b"/>
            <a:pathLst>
              <a:path w="92075" h="87629">
                <a:moveTo>
                  <a:pt x="0" y="0"/>
                </a:moveTo>
                <a:lnTo>
                  <a:pt x="91958" y="87117"/>
                </a:lnTo>
              </a:path>
            </a:pathLst>
          </a:custGeom>
          <a:ln w="2857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8315339" y="4573393"/>
            <a:ext cx="88900" cy="1905"/>
          </a:xfrm>
          <a:custGeom>
            <a:avLst/>
            <a:gdLst/>
            <a:ahLst/>
            <a:cxnLst/>
            <a:rect l="l" t="t" r="r" b="b"/>
            <a:pathLst>
              <a:path w="88900" h="1904">
                <a:moveTo>
                  <a:pt x="0" y="0"/>
                </a:moveTo>
                <a:lnTo>
                  <a:pt x="88391" y="1786"/>
                </a:lnTo>
              </a:path>
            </a:pathLst>
          </a:custGeom>
          <a:ln w="2857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8396722" y="4486275"/>
            <a:ext cx="92075" cy="87630"/>
          </a:xfrm>
          <a:custGeom>
            <a:avLst/>
            <a:gdLst/>
            <a:ahLst/>
            <a:cxnLst/>
            <a:rect l="l" t="t" r="r" b="b"/>
            <a:pathLst>
              <a:path w="92075" h="87629">
                <a:moveTo>
                  <a:pt x="0" y="87117"/>
                </a:moveTo>
                <a:lnTo>
                  <a:pt x="91958" y="0"/>
                </a:lnTo>
              </a:path>
            </a:pathLst>
          </a:custGeom>
          <a:ln w="2857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8445490" y="5070477"/>
            <a:ext cx="192087" cy="27622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8356663" y="4941892"/>
            <a:ext cx="295206" cy="40791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002537" y="3532252"/>
            <a:ext cx="192405" cy="276225"/>
          </a:xfrm>
          <a:custGeom>
            <a:avLst/>
            <a:gdLst/>
            <a:ahLst/>
            <a:cxnLst/>
            <a:rect l="l" t="t" r="r" b="b"/>
            <a:pathLst>
              <a:path w="192404" h="276225">
                <a:moveTo>
                  <a:pt x="0" y="276224"/>
                </a:moveTo>
                <a:lnTo>
                  <a:pt x="192083" y="276224"/>
                </a:lnTo>
                <a:lnTo>
                  <a:pt x="192083" y="0"/>
                </a:lnTo>
                <a:lnTo>
                  <a:pt x="0" y="0"/>
                </a:lnTo>
                <a:lnTo>
                  <a:pt x="0" y="276224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002537" y="3532129"/>
            <a:ext cx="192087" cy="27622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913557" y="3403610"/>
            <a:ext cx="295358" cy="40798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837427" y="1428818"/>
            <a:ext cx="676275" cy="776605"/>
          </a:xfrm>
          <a:custGeom>
            <a:avLst/>
            <a:gdLst/>
            <a:ahLst/>
            <a:cxnLst/>
            <a:rect l="l" t="t" r="r" b="b"/>
            <a:pathLst>
              <a:path w="676275" h="776605">
                <a:moveTo>
                  <a:pt x="0" y="776289"/>
                </a:moveTo>
                <a:lnTo>
                  <a:pt x="676274" y="776289"/>
                </a:lnTo>
                <a:lnTo>
                  <a:pt x="676274" y="0"/>
                </a:lnTo>
                <a:lnTo>
                  <a:pt x="0" y="0"/>
                </a:lnTo>
                <a:lnTo>
                  <a:pt x="0" y="776289"/>
                </a:lnTo>
                <a:close/>
              </a:path>
            </a:pathLst>
          </a:custGeom>
          <a:solidFill>
            <a:srgbClr val="323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6804019" y="1452615"/>
            <a:ext cx="690880" cy="800100"/>
          </a:xfrm>
          <a:custGeom>
            <a:avLst/>
            <a:gdLst/>
            <a:ahLst/>
            <a:cxnLst/>
            <a:rect l="l" t="t" r="r" b="b"/>
            <a:pathLst>
              <a:path w="690879" h="800100">
                <a:moveTo>
                  <a:pt x="0" y="800099"/>
                </a:moveTo>
                <a:lnTo>
                  <a:pt x="690564" y="800099"/>
                </a:lnTo>
                <a:lnTo>
                  <a:pt x="690564" y="0"/>
                </a:lnTo>
                <a:lnTo>
                  <a:pt x="0" y="0"/>
                </a:lnTo>
                <a:lnTo>
                  <a:pt x="0" y="8000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6804019" y="1452615"/>
            <a:ext cx="690880" cy="800100"/>
          </a:xfrm>
          <a:custGeom>
            <a:avLst/>
            <a:gdLst/>
            <a:ahLst/>
            <a:cxnLst/>
            <a:rect l="l" t="t" r="r" b="b"/>
            <a:pathLst>
              <a:path w="690879" h="800100">
                <a:moveTo>
                  <a:pt x="0" y="800099"/>
                </a:moveTo>
                <a:lnTo>
                  <a:pt x="690564" y="800099"/>
                </a:lnTo>
                <a:lnTo>
                  <a:pt x="690564" y="0"/>
                </a:lnTo>
                <a:lnTo>
                  <a:pt x="0" y="0"/>
                </a:lnTo>
                <a:lnTo>
                  <a:pt x="0" y="80009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6808867" y="1628759"/>
            <a:ext cx="676275" cy="171450"/>
          </a:xfrm>
          <a:custGeom>
            <a:avLst/>
            <a:gdLst/>
            <a:ahLst/>
            <a:cxnLst/>
            <a:rect l="l" t="t" r="r" b="b"/>
            <a:pathLst>
              <a:path w="676275" h="171450">
                <a:moveTo>
                  <a:pt x="0" y="171449"/>
                </a:moveTo>
                <a:lnTo>
                  <a:pt x="676274" y="171449"/>
                </a:lnTo>
                <a:lnTo>
                  <a:pt x="676274" y="0"/>
                </a:lnTo>
                <a:lnTo>
                  <a:pt x="0" y="0"/>
                </a:lnTo>
                <a:lnTo>
                  <a:pt x="0" y="1714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 txBox="1"/>
          <p:nvPr/>
        </p:nvSpPr>
        <p:spPr>
          <a:xfrm>
            <a:off x="6818634" y="1476955"/>
            <a:ext cx="656590" cy="15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000" spc="-5" dirty="0">
                <a:latin typeface="Comic Sans MS"/>
                <a:cs typeface="Comic Sans MS"/>
              </a:rPr>
              <a:t>a</a:t>
            </a:r>
            <a:r>
              <a:rPr sz="1000" dirty="0">
                <a:latin typeface="Comic Sans MS"/>
                <a:cs typeface="Comic Sans MS"/>
              </a:rPr>
              <a:t>p</a:t>
            </a:r>
            <a:r>
              <a:rPr sz="1000" spc="-5" dirty="0">
                <a:latin typeface="Comic Sans MS"/>
                <a:cs typeface="Comic Sans MS"/>
              </a:rPr>
              <a:t>p</a:t>
            </a:r>
            <a:r>
              <a:rPr sz="1000" dirty="0">
                <a:latin typeface="Comic Sans MS"/>
                <a:cs typeface="Comic Sans MS"/>
              </a:rPr>
              <a:t>lic</a:t>
            </a:r>
            <a:r>
              <a:rPr sz="1000" spc="-5" dirty="0">
                <a:latin typeface="Comic Sans MS"/>
                <a:cs typeface="Comic Sans MS"/>
              </a:rPr>
              <a:t>at</a:t>
            </a:r>
            <a:r>
              <a:rPr sz="1000" dirty="0">
                <a:latin typeface="Comic Sans MS"/>
                <a:cs typeface="Comic Sans MS"/>
              </a:rPr>
              <a:t>ion</a:t>
            </a:r>
            <a:endParaRPr sz="1000">
              <a:latin typeface="Comic Sans MS"/>
              <a:cs typeface="Comic Sans MS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6849114" y="1629355"/>
            <a:ext cx="595630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0" marR="5080" indent="-45085"/>
            <a:r>
              <a:rPr sz="1000" spc="-5" dirty="0">
                <a:solidFill>
                  <a:srgbClr val="FFFFFF"/>
                </a:solidFill>
                <a:latin typeface="Comic Sans MS"/>
                <a:cs typeface="Comic Sans MS"/>
              </a:rPr>
              <a:t>tran</a:t>
            </a:r>
            <a:r>
              <a:rPr sz="1000" dirty="0">
                <a:solidFill>
                  <a:srgbClr val="FFFFFF"/>
                </a:solidFill>
                <a:latin typeface="Comic Sans MS"/>
                <a:cs typeface="Comic Sans MS"/>
              </a:rPr>
              <a:t>s</a:t>
            </a:r>
            <a:r>
              <a:rPr sz="1000" spc="-5" dirty="0">
                <a:solidFill>
                  <a:srgbClr val="FFFFFF"/>
                </a:solidFill>
                <a:latin typeface="Comic Sans MS"/>
                <a:cs typeface="Comic Sans MS"/>
              </a:rPr>
              <a:t>p</a:t>
            </a:r>
            <a:r>
              <a:rPr sz="1000" dirty="0">
                <a:solidFill>
                  <a:srgbClr val="FFFFFF"/>
                </a:solidFill>
                <a:latin typeface="Comic Sans MS"/>
                <a:cs typeface="Comic Sans MS"/>
              </a:rPr>
              <a:t>ort</a:t>
            </a:r>
            <a:r>
              <a:rPr sz="1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omic Sans MS"/>
                <a:cs typeface="Comic Sans MS"/>
              </a:rPr>
              <a:t>network</a:t>
            </a:r>
            <a:endParaRPr sz="1000">
              <a:latin typeface="Comic Sans MS"/>
              <a:cs typeface="Comic Sans MS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6879594" y="1934156"/>
            <a:ext cx="534670" cy="15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000" spc="-5" dirty="0">
                <a:latin typeface="Comic Sans MS"/>
                <a:cs typeface="Comic Sans MS"/>
              </a:rPr>
              <a:t>dat</a:t>
            </a:r>
            <a:r>
              <a:rPr sz="1000" dirty="0">
                <a:latin typeface="Comic Sans MS"/>
                <a:cs typeface="Comic Sans MS"/>
              </a:rPr>
              <a:t>a</a:t>
            </a:r>
            <a:r>
              <a:rPr sz="1000" spc="5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Comic Sans MS"/>
                <a:cs typeface="Comic Sans MS"/>
              </a:rPr>
              <a:t>link</a:t>
            </a:r>
            <a:endParaRPr sz="1000">
              <a:latin typeface="Comic Sans MS"/>
              <a:cs typeface="Comic Sans MS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6898644" y="2087318"/>
            <a:ext cx="496570" cy="15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000" dirty="0">
                <a:latin typeface="Comic Sans MS"/>
                <a:cs typeface="Comic Sans MS"/>
              </a:rPr>
              <a:t>p</a:t>
            </a:r>
            <a:r>
              <a:rPr sz="1000" spc="-5" dirty="0">
                <a:latin typeface="Comic Sans MS"/>
                <a:cs typeface="Comic Sans MS"/>
              </a:rPr>
              <a:t>h</a:t>
            </a:r>
            <a:r>
              <a:rPr sz="1000" dirty="0">
                <a:latin typeface="Comic Sans MS"/>
                <a:cs typeface="Comic Sans MS"/>
              </a:rPr>
              <a:t>ysical</a:t>
            </a:r>
            <a:endParaRPr sz="1000">
              <a:latin typeface="Comic Sans MS"/>
              <a:cs typeface="Comic Sans MS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6804019" y="1795515"/>
            <a:ext cx="690880" cy="5080"/>
          </a:xfrm>
          <a:custGeom>
            <a:avLst/>
            <a:gdLst/>
            <a:ahLst/>
            <a:cxnLst/>
            <a:rect l="l" t="t" r="r" b="b"/>
            <a:pathLst>
              <a:path w="690879" h="5080">
                <a:moveTo>
                  <a:pt x="0" y="0"/>
                </a:moveTo>
                <a:lnTo>
                  <a:pt x="690493" y="469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6813560" y="1933559"/>
            <a:ext cx="690880" cy="5080"/>
          </a:xfrm>
          <a:custGeom>
            <a:avLst/>
            <a:gdLst/>
            <a:ahLst/>
            <a:cxnLst/>
            <a:rect l="l" t="t" r="r" b="b"/>
            <a:pathLst>
              <a:path w="690879" h="5080">
                <a:moveTo>
                  <a:pt x="0" y="0"/>
                </a:moveTo>
                <a:lnTo>
                  <a:pt x="690493" y="484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6813560" y="2071756"/>
            <a:ext cx="690880" cy="5080"/>
          </a:xfrm>
          <a:custGeom>
            <a:avLst/>
            <a:gdLst/>
            <a:ahLst/>
            <a:cxnLst/>
            <a:rect l="l" t="t" r="r" b="b"/>
            <a:pathLst>
              <a:path w="690879" h="5080">
                <a:moveTo>
                  <a:pt x="0" y="0"/>
                </a:moveTo>
                <a:lnTo>
                  <a:pt x="690493" y="469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7588240" y="2144772"/>
            <a:ext cx="676275" cy="485775"/>
          </a:xfrm>
          <a:custGeom>
            <a:avLst/>
            <a:gdLst/>
            <a:ahLst/>
            <a:cxnLst/>
            <a:rect l="l" t="t" r="r" b="b"/>
            <a:pathLst>
              <a:path w="676275" h="485775">
                <a:moveTo>
                  <a:pt x="0" y="485774"/>
                </a:moveTo>
                <a:lnTo>
                  <a:pt x="676274" y="485774"/>
                </a:lnTo>
                <a:lnTo>
                  <a:pt x="676274" y="0"/>
                </a:lnTo>
                <a:lnTo>
                  <a:pt x="0" y="0"/>
                </a:lnTo>
                <a:lnTo>
                  <a:pt x="0" y="485774"/>
                </a:lnTo>
                <a:close/>
              </a:path>
            </a:pathLst>
          </a:custGeom>
          <a:solidFill>
            <a:srgbClr val="323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7545445" y="2178039"/>
            <a:ext cx="690880" cy="495300"/>
          </a:xfrm>
          <a:custGeom>
            <a:avLst/>
            <a:gdLst/>
            <a:ahLst/>
            <a:cxnLst/>
            <a:rect l="l" t="t" r="r" b="b"/>
            <a:pathLst>
              <a:path w="690879" h="495300">
                <a:moveTo>
                  <a:pt x="0" y="495299"/>
                </a:moveTo>
                <a:lnTo>
                  <a:pt x="690564" y="495299"/>
                </a:lnTo>
                <a:lnTo>
                  <a:pt x="690564" y="0"/>
                </a:lnTo>
                <a:lnTo>
                  <a:pt x="0" y="0"/>
                </a:lnTo>
                <a:lnTo>
                  <a:pt x="0" y="4952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7545445" y="2178039"/>
            <a:ext cx="690880" cy="495300"/>
          </a:xfrm>
          <a:custGeom>
            <a:avLst/>
            <a:gdLst/>
            <a:ahLst/>
            <a:cxnLst/>
            <a:rect l="l" t="t" r="r" b="b"/>
            <a:pathLst>
              <a:path w="690879" h="495300">
                <a:moveTo>
                  <a:pt x="0" y="495299"/>
                </a:moveTo>
                <a:lnTo>
                  <a:pt x="690564" y="495299"/>
                </a:lnTo>
                <a:lnTo>
                  <a:pt x="690564" y="0"/>
                </a:lnTo>
                <a:lnTo>
                  <a:pt x="0" y="0"/>
                </a:lnTo>
                <a:lnTo>
                  <a:pt x="0" y="49529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 txBox="1"/>
          <p:nvPr/>
        </p:nvSpPr>
        <p:spPr>
          <a:xfrm>
            <a:off x="7640075" y="2192982"/>
            <a:ext cx="504825" cy="15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000" spc="-5" dirty="0">
                <a:latin typeface="Comic Sans MS"/>
                <a:cs typeface="Comic Sans MS"/>
              </a:rPr>
              <a:t>network</a:t>
            </a:r>
            <a:endParaRPr sz="1000">
              <a:latin typeface="Comic Sans MS"/>
              <a:cs typeface="Comic Sans MS"/>
            </a:endParaRPr>
          </a:p>
        </p:txBody>
      </p:sp>
      <p:sp>
        <p:nvSpPr>
          <p:cNvPr id="137" name="object 137"/>
          <p:cNvSpPr txBox="1"/>
          <p:nvPr/>
        </p:nvSpPr>
        <p:spPr>
          <a:xfrm>
            <a:off x="7625596" y="2345382"/>
            <a:ext cx="534670" cy="15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000" spc="-5" dirty="0">
                <a:latin typeface="Comic Sans MS"/>
                <a:cs typeface="Comic Sans MS"/>
              </a:rPr>
              <a:t>dat</a:t>
            </a:r>
            <a:r>
              <a:rPr sz="1000" dirty="0">
                <a:latin typeface="Comic Sans MS"/>
                <a:cs typeface="Comic Sans MS"/>
              </a:rPr>
              <a:t>a</a:t>
            </a:r>
            <a:r>
              <a:rPr sz="1000" spc="5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Comic Sans MS"/>
                <a:cs typeface="Comic Sans MS"/>
              </a:rPr>
              <a:t>link</a:t>
            </a:r>
            <a:endParaRPr sz="1000">
              <a:latin typeface="Comic Sans MS"/>
              <a:cs typeface="Comic Sans MS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7644646" y="2498544"/>
            <a:ext cx="496570" cy="15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000" dirty="0">
                <a:latin typeface="Comic Sans MS"/>
                <a:cs typeface="Comic Sans MS"/>
              </a:rPr>
              <a:t>p</a:t>
            </a:r>
            <a:r>
              <a:rPr sz="1000" spc="-5" dirty="0">
                <a:latin typeface="Comic Sans MS"/>
                <a:cs typeface="Comic Sans MS"/>
              </a:rPr>
              <a:t>h</a:t>
            </a:r>
            <a:r>
              <a:rPr sz="1000" dirty="0">
                <a:latin typeface="Comic Sans MS"/>
                <a:cs typeface="Comic Sans MS"/>
              </a:rPr>
              <a:t>ysical</a:t>
            </a:r>
            <a:endParaRPr sz="1000">
              <a:latin typeface="Comic Sans MS"/>
              <a:cs typeface="Comic Sans MS"/>
            </a:endParaRPr>
          </a:p>
        </p:txBody>
      </p:sp>
      <p:sp>
        <p:nvSpPr>
          <p:cNvPr id="139" name="object 139"/>
          <p:cNvSpPr/>
          <p:nvPr/>
        </p:nvSpPr>
        <p:spPr>
          <a:xfrm>
            <a:off x="7540630" y="2482839"/>
            <a:ext cx="690880" cy="5080"/>
          </a:xfrm>
          <a:custGeom>
            <a:avLst/>
            <a:gdLst/>
            <a:ahLst/>
            <a:cxnLst/>
            <a:rect l="l" t="t" r="r" b="b"/>
            <a:pathLst>
              <a:path w="690879" h="5080">
                <a:moveTo>
                  <a:pt x="0" y="0"/>
                </a:moveTo>
                <a:lnTo>
                  <a:pt x="690493" y="484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7550139" y="2330439"/>
            <a:ext cx="690880" cy="5080"/>
          </a:xfrm>
          <a:custGeom>
            <a:avLst/>
            <a:gdLst/>
            <a:ahLst/>
            <a:cxnLst/>
            <a:rect l="l" t="t" r="r" b="b"/>
            <a:pathLst>
              <a:path w="690879" h="5080">
                <a:moveTo>
                  <a:pt x="0" y="0"/>
                </a:moveTo>
                <a:lnTo>
                  <a:pt x="690524" y="484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8759830" y="4516505"/>
            <a:ext cx="676275" cy="485775"/>
          </a:xfrm>
          <a:custGeom>
            <a:avLst/>
            <a:gdLst/>
            <a:ahLst/>
            <a:cxnLst/>
            <a:rect l="l" t="t" r="r" b="b"/>
            <a:pathLst>
              <a:path w="676275" h="485775">
                <a:moveTo>
                  <a:pt x="0" y="485774"/>
                </a:moveTo>
                <a:lnTo>
                  <a:pt x="676274" y="485774"/>
                </a:lnTo>
                <a:lnTo>
                  <a:pt x="676274" y="0"/>
                </a:lnTo>
                <a:lnTo>
                  <a:pt x="0" y="0"/>
                </a:lnTo>
                <a:lnTo>
                  <a:pt x="0" y="485774"/>
                </a:lnTo>
                <a:close/>
              </a:path>
            </a:pathLst>
          </a:custGeom>
          <a:solidFill>
            <a:srgbClr val="323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8717036" y="4549771"/>
            <a:ext cx="690880" cy="495300"/>
          </a:xfrm>
          <a:custGeom>
            <a:avLst/>
            <a:gdLst/>
            <a:ahLst/>
            <a:cxnLst/>
            <a:rect l="l" t="t" r="r" b="b"/>
            <a:pathLst>
              <a:path w="690879" h="495300">
                <a:moveTo>
                  <a:pt x="0" y="495299"/>
                </a:moveTo>
                <a:lnTo>
                  <a:pt x="690564" y="495299"/>
                </a:lnTo>
                <a:lnTo>
                  <a:pt x="690564" y="0"/>
                </a:lnTo>
                <a:lnTo>
                  <a:pt x="0" y="0"/>
                </a:lnTo>
                <a:lnTo>
                  <a:pt x="0" y="4952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8717036" y="4549771"/>
            <a:ext cx="690880" cy="495300"/>
          </a:xfrm>
          <a:custGeom>
            <a:avLst/>
            <a:gdLst/>
            <a:ahLst/>
            <a:cxnLst/>
            <a:rect l="l" t="t" r="r" b="b"/>
            <a:pathLst>
              <a:path w="690879" h="495300">
                <a:moveTo>
                  <a:pt x="0" y="495299"/>
                </a:moveTo>
                <a:lnTo>
                  <a:pt x="690564" y="495299"/>
                </a:lnTo>
                <a:lnTo>
                  <a:pt x="690564" y="0"/>
                </a:lnTo>
                <a:lnTo>
                  <a:pt x="0" y="0"/>
                </a:lnTo>
                <a:lnTo>
                  <a:pt x="0" y="49529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 txBox="1"/>
          <p:nvPr/>
        </p:nvSpPr>
        <p:spPr>
          <a:xfrm>
            <a:off x="8811774" y="4564836"/>
            <a:ext cx="504825" cy="15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000" spc="-5" dirty="0">
                <a:latin typeface="Comic Sans MS"/>
                <a:cs typeface="Comic Sans MS"/>
              </a:rPr>
              <a:t>network</a:t>
            </a:r>
            <a:endParaRPr sz="1000">
              <a:latin typeface="Comic Sans MS"/>
              <a:cs typeface="Comic Sans MS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8797295" y="4717236"/>
            <a:ext cx="534670" cy="15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000" spc="-5" dirty="0">
                <a:latin typeface="Comic Sans MS"/>
                <a:cs typeface="Comic Sans MS"/>
              </a:rPr>
              <a:t>dat</a:t>
            </a:r>
            <a:r>
              <a:rPr sz="1000" dirty="0">
                <a:latin typeface="Comic Sans MS"/>
                <a:cs typeface="Comic Sans MS"/>
              </a:rPr>
              <a:t>a</a:t>
            </a:r>
            <a:r>
              <a:rPr sz="1000" spc="5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Comic Sans MS"/>
                <a:cs typeface="Comic Sans MS"/>
              </a:rPr>
              <a:t>link</a:t>
            </a:r>
            <a:endParaRPr sz="1000">
              <a:latin typeface="Comic Sans MS"/>
              <a:cs typeface="Comic Sans MS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8816345" y="4870398"/>
            <a:ext cx="496570" cy="15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000" dirty="0">
                <a:latin typeface="Comic Sans MS"/>
                <a:cs typeface="Comic Sans MS"/>
              </a:rPr>
              <a:t>p</a:t>
            </a:r>
            <a:r>
              <a:rPr sz="1000" spc="-5" dirty="0">
                <a:latin typeface="Comic Sans MS"/>
                <a:cs typeface="Comic Sans MS"/>
              </a:rPr>
              <a:t>h</a:t>
            </a:r>
            <a:r>
              <a:rPr sz="1000" dirty="0">
                <a:latin typeface="Comic Sans MS"/>
                <a:cs typeface="Comic Sans MS"/>
              </a:rPr>
              <a:t>ysical</a:t>
            </a:r>
            <a:endParaRPr sz="1000">
              <a:latin typeface="Comic Sans MS"/>
              <a:cs typeface="Comic Sans MS"/>
            </a:endParaRPr>
          </a:p>
        </p:txBody>
      </p:sp>
      <p:sp>
        <p:nvSpPr>
          <p:cNvPr id="147" name="object 147"/>
          <p:cNvSpPr/>
          <p:nvPr/>
        </p:nvSpPr>
        <p:spPr>
          <a:xfrm>
            <a:off x="8712189" y="4854571"/>
            <a:ext cx="690880" cy="5080"/>
          </a:xfrm>
          <a:custGeom>
            <a:avLst/>
            <a:gdLst/>
            <a:ahLst/>
            <a:cxnLst/>
            <a:rect l="l" t="t" r="r" b="b"/>
            <a:pathLst>
              <a:path w="690879" h="5079">
                <a:moveTo>
                  <a:pt x="0" y="0"/>
                </a:moveTo>
                <a:lnTo>
                  <a:pt x="690524" y="483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8721729" y="4702171"/>
            <a:ext cx="690880" cy="5080"/>
          </a:xfrm>
          <a:custGeom>
            <a:avLst/>
            <a:gdLst/>
            <a:ahLst/>
            <a:cxnLst/>
            <a:rect l="l" t="t" r="r" b="b"/>
            <a:pathLst>
              <a:path w="690879" h="5079">
                <a:moveTo>
                  <a:pt x="0" y="0"/>
                </a:moveTo>
                <a:lnTo>
                  <a:pt x="690493" y="483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8028066" y="4168772"/>
            <a:ext cx="676275" cy="485775"/>
          </a:xfrm>
          <a:custGeom>
            <a:avLst/>
            <a:gdLst/>
            <a:ahLst/>
            <a:cxnLst/>
            <a:rect l="l" t="t" r="r" b="b"/>
            <a:pathLst>
              <a:path w="676275" h="485775">
                <a:moveTo>
                  <a:pt x="0" y="485774"/>
                </a:moveTo>
                <a:lnTo>
                  <a:pt x="676274" y="485774"/>
                </a:lnTo>
                <a:lnTo>
                  <a:pt x="676274" y="0"/>
                </a:lnTo>
                <a:lnTo>
                  <a:pt x="0" y="0"/>
                </a:lnTo>
                <a:lnTo>
                  <a:pt x="0" y="485774"/>
                </a:lnTo>
                <a:close/>
              </a:path>
            </a:pathLst>
          </a:custGeom>
          <a:solidFill>
            <a:srgbClr val="323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7985119" y="4202179"/>
            <a:ext cx="690880" cy="495300"/>
          </a:xfrm>
          <a:custGeom>
            <a:avLst/>
            <a:gdLst/>
            <a:ahLst/>
            <a:cxnLst/>
            <a:rect l="l" t="t" r="r" b="b"/>
            <a:pathLst>
              <a:path w="690879" h="495300">
                <a:moveTo>
                  <a:pt x="0" y="495299"/>
                </a:moveTo>
                <a:lnTo>
                  <a:pt x="690564" y="495299"/>
                </a:lnTo>
                <a:lnTo>
                  <a:pt x="690564" y="0"/>
                </a:lnTo>
                <a:lnTo>
                  <a:pt x="0" y="0"/>
                </a:lnTo>
                <a:lnTo>
                  <a:pt x="0" y="4952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7985119" y="4202179"/>
            <a:ext cx="690880" cy="495300"/>
          </a:xfrm>
          <a:custGeom>
            <a:avLst/>
            <a:gdLst/>
            <a:ahLst/>
            <a:cxnLst/>
            <a:rect l="l" t="t" r="r" b="b"/>
            <a:pathLst>
              <a:path w="690879" h="495300">
                <a:moveTo>
                  <a:pt x="0" y="495299"/>
                </a:moveTo>
                <a:lnTo>
                  <a:pt x="690564" y="495299"/>
                </a:lnTo>
                <a:lnTo>
                  <a:pt x="690564" y="0"/>
                </a:lnTo>
                <a:lnTo>
                  <a:pt x="0" y="0"/>
                </a:lnTo>
                <a:lnTo>
                  <a:pt x="0" y="49529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 txBox="1"/>
          <p:nvPr/>
        </p:nvSpPr>
        <p:spPr>
          <a:xfrm>
            <a:off x="8080000" y="4217109"/>
            <a:ext cx="504825" cy="15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000" spc="-5" dirty="0">
                <a:latin typeface="Comic Sans MS"/>
                <a:cs typeface="Comic Sans MS"/>
              </a:rPr>
              <a:t>network</a:t>
            </a:r>
            <a:endParaRPr sz="1000">
              <a:latin typeface="Comic Sans MS"/>
              <a:cs typeface="Comic Sans MS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8065520" y="4369509"/>
            <a:ext cx="534670" cy="15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000" spc="-5" dirty="0">
                <a:latin typeface="Comic Sans MS"/>
                <a:cs typeface="Comic Sans MS"/>
              </a:rPr>
              <a:t>dat</a:t>
            </a:r>
            <a:r>
              <a:rPr sz="1000" dirty="0">
                <a:latin typeface="Comic Sans MS"/>
                <a:cs typeface="Comic Sans MS"/>
              </a:rPr>
              <a:t>a</a:t>
            </a:r>
            <a:r>
              <a:rPr sz="1000" spc="5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Comic Sans MS"/>
                <a:cs typeface="Comic Sans MS"/>
              </a:rPr>
              <a:t>link</a:t>
            </a:r>
            <a:endParaRPr sz="1000">
              <a:latin typeface="Comic Sans MS"/>
              <a:cs typeface="Comic Sans MS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8084571" y="4522672"/>
            <a:ext cx="496570" cy="15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000" dirty="0">
                <a:latin typeface="Comic Sans MS"/>
                <a:cs typeface="Comic Sans MS"/>
              </a:rPr>
              <a:t>p</a:t>
            </a:r>
            <a:r>
              <a:rPr sz="1000" spc="-5" dirty="0">
                <a:latin typeface="Comic Sans MS"/>
                <a:cs typeface="Comic Sans MS"/>
              </a:rPr>
              <a:t>h</a:t>
            </a:r>
            <a:r>
              <a:rPr sz="1000" dirty="0">
                <a:latin typeface="Comic Sans MS"/>
                <a:cs typeface="Comic Sans MS"/>
              </a:rPr>
              <a:t>ysical</a:t>
            </a:r>
            <a:endParaRPr sz="1000">
              <a:latin typeface="Comic Sans MS"/>
              <a:cs typeface="Comic Sans MS"/>
            </a:endParaRPr>
          </a:p>
        </p:txBody>
      </p:sp>
      <p:sp>
        <p:nvSpPr>
          <p:cNvPr id="155" name="object 155"/>
          <p:cNvSpPr/>
          <p:nvPr/>
        </p:nvSpPr>
        <p:spPr>
          <a:xfrm>
            <a:off x="7980425" y="4506979"/>
            <a:ext cx="690880" cy="5080"/>
          </a:xfrm>
          <a:custGeom>
            <a:avLst/>
            <a:gdLst/>
            <a:ahLst/>
            <a:cxnLst/>
            <a:rect l="l" t="t" r="r" b="b"/>
            <a:pathLst>
              <a:path w="690879" h="5079">
                <a:moveTo>
                  <a:pt x="0" y="0"/>
                </a:moveTo>
                <a:lnTo>
                  <a:pt x="690493" y="469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7989966" y="4354579"/>
            <a:ext cx="690880" cy="5080"/>
          </a:xfrm>
          <a:custGeom>
            <a:avLst/>
            <a:gdLst/>
            <a:ahLst/>
            <a:cxnLst/>
            <a:rect l="l" t="t" r="r" b="b"/>
            <a:pathLst>
              <a:path w="690879" h="5079">
                <a:moveTo>
                  <a:pt x="0" y="0"/>
                </a:moveTo>
                <a:lnTo>
                  <a:pt x="690493" y="469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8569330" y="3695701"/>
            <a:ext cx="676275" cy="485775"/>
          </a:xfrm>
          <a:custGeom>
            <a:avLst/>
            <a:gdLst/>
            <a:ahLst/>
            <a:cxnLst/>
            <a:rect l="l" t="t" r="r" b="b"/>
            <a:pathLst>
              <a:path w="676275" h="485775">
                <a:moveTo>
                  <a:pt x="0" y="485774"/>
                </a:moveTo>
                <a:lnTo>
                  <a:pt x="676274" y="485774"/>
                </a:lnTo>
                <a:lnTo>
                  <a:pt x="676274" y="0"/>
                </a:lnTo>
                <a:lnTo>
                  <a:pt x="0" y="0"/>
                </a:lnTo>
                <a:lnTo>
                  <a:pt x="0" y="485774"/>
                </a:lnTo>
                <a:close/>
              </a:path>
            </a:pathLst>
          </a:custGeom>
          <a:solidFill>
            <a:srgbClr val="323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8526536" y="3728978"/>
            <a:ext cx="690880" cy="495300"/>
          </a:xfrm>
          <a:custGeom>
            <a:avLst/>
            <a:gdLst/>
            <a:ahLst/>
            <a:cxnLst/>
            <a:rect l="l" t="t" r="r" b="b"/>
            <a:pathLst>
              <a:path w="690879" h="495300">
                <a:moveTo>
                  <a:pt x="0" y="495299"/>
                </a:moveTo>
                <a:lnTo>
                  <a:pt x="690564" y="495299"/>
                </a:lnTo>
                <a:lnTo>
                  <a:pt x="690564" y="0"/>
                </a:lnTo>
                <a:lnTo>
                  <a:pt x="0" y="0"/>
                </a:lnTo>
                <a:lnTo>
                  <a:pt x="0" y="4952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8526536" y="3728978"/>
            <a:ext cx="690880" cy="495300"/>
          </a:xfrm>
          <a:custGeom>
            <a:avLst/>
            <a:gdLst/>
            <a:ahLst/>
            <a:cxnLst/>
            <a:rect l="l" t="t" r="r" b="b"/>
            <a:pathLst>
              <a:path w="690879" h="495300">
                <a:moveTo>
                  <a:pt x="0" y="495299"/>
                </a:moveTo>
                <a:lnTo>
                  <a:pt x="690564" y="495299"/>
                </a:lnTo>
                <a:lnTo>
                  <a:pt x="690564" y="0"/>
                </a:lnTo>
                <a:lnTo>
                  <a:pt x="0" y="0"/>
                </a:lnTo>
                <a:lnTo>
                  <a:pt x="0" y="49529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 txBox="1"/>
          <p:nvPr/>
        </p:nvSpPr>
        <p:spPr>
          <a:xfrm>
            <a:off x="8078846" y="3367028"/>
            <a:ext cx="69151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sz="1000" spc="-5" dirty="0">
                <a:latin typeface="Comic Sans MS"/>
                <a:cs typeface="Comic Sans MS"/>
              </a:rPr>
              <a:t>ne</a:t>
            </a:r>
            <a:endParaRPr sz="1000">
              <a:latin typeface="Comic Sans MS"/>
              <a:cs typeface="Comic Sans MS"/>
            </a:endParaRPr>
          </a:p>
        </p:txBody>
      </p:sp>
      <p:sp>
        <p:nvSpPr>
          <p:cNvPr id="161" name="object 161"/>
          <p:cNvSpPr txBox="1"/>
          <p:nvPr/>
        </p:nvSpPr>
        <p:spPr>
          <a:xfrm>
            <a:off x="8756922" y="3744161"/>
            <a:ext cx="369570" cy="15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000" spc="-5" dirty="0">
                <a:latin typeface="Comic Sans MS"/>
                <a:cs typeface="Comic Sans MS"/>
              </a:rPr>
              <a:t>twork</a:t>
            </a:r>
            <a:endParaRPr sz="1000">
              <a:latin typeface="Comic Sans MS"/>
              <a:cs typeface="Comic Sans MS"/>
            </a:endParaRPr>
          </a:p>
        </p:txBody>
      </p:sp>
      <p:sp>
        <p:nvSpPr>
          <p:cNvPr id="162" name="object 162"/>
          <p:cNvSpPr txBox="1"/>
          <p:nvPr/>
        </p:nvSpPr>
        <p:spPr>
          <a:xfrm>
            <a:off x="8606795" y="3896561"/>
            <a:ext cx="534670" cy="15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000" spc="-5" dirty="0">
                <a:latin typeface="Comic Sans MS"/>
                <a:cs typeface="Comic Sans MS"/>
              </a:rPr>
              <a:t>dat</a:t>
            </a:r>
            <a:r>
              <a:rPr sz="1000" dirty="0">
                <a:latin typeface="Comic Sans MS"/>
                <a:cs typeface="Comic Sans MS"/>
              </a:rPr>
              <a:t>a</a:t>
            </a:r>
            <a:r>
              <a:rPr sz="1000" spc="5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Comic Sans MS"/>
                <a:cs typeface="Comic Sans MS"/>
              </a:rPr>
              <a:t>link</a:t>
            </a:r>
            <a:endParaRPr sz="1000">
              <a:latin typeface="Comic Sans MS"/>
              <a:cs typeface="Comic Sans MS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8625845" y="4049723"/>
            <a:ext cx="496570" cy="15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000" dirty="0">
                <a:latin typeface="Comic Sans MS"/>
                <a:cs typeface="Comic Sans MS"/>
              </a:rPr>
              <a:t>p</a:t>
            </a:r>
            <a:r>
              <a:rPr sz="1000" spc="-5" dirty="0">
                <a:latin typeface="Comic Sans MS"/>
                <a:cs typeface="Comic Sans MS"/>
              </a:rPr>
              <a:t>h</a:t>
            </a:r>
            <a:r>
              <a:rPr sz="1000" dirty="0">
                <a:latin typeface="Comic Sans MS"/>
                <a:cs typeface="Comic Sans MS"/>
              </a:rPr>
              <a:t>ysical</a:t>
            </a:r>
            <a:endParaRPr sz="1000">
              <a:latin typeface="Comic Sans MS"/>
              <a:cs typeface="Comic Sans MS"/>
            </a:endParaRPr>
          </a:p>
        </p:txBody>
      </p:sp>
      <p:sp>
        <p:nvSpPr>
          <p:cNvPr id="164" name="object 164"/>
          <p:cNvSpPr/>
          <p:nvPr/>
        </p:nvSpPr>
        <p:spPr>
          <a:xfrm>
            <a:off x="8521689" y="4033778"/>
            <a:ext cx="690880" cy="5080"/>
          </a:xfrm>
          <a:custGeom>
            <a:avLst/>
            <a:gdLst/>
            <a:ahLst/>
            <a:cxnLst/>
            <a:rect l="l" t="t" r="r" b="b"/>
            <a:pathLst>
              <a:path w="690879" h="5079">
                <a:moveTo>
                  <a:pt x="0" y="0"/>
                </a:moveTo>
                <a:lnTo>
                  <a:pt x="690524" y="482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8531229" y="3881378"/>
            <a:ext cx="690880" cy="5080"/>
          </a:xfrm>
          <a:custGeom>
            <a:avLst/>
            <a:gdLst/>
            <a:ahLst/>
            <a:cxnLst/>
            <a:rect l="l" t="t" r="r" b="b"/>
            <a:pathLst>
              <a:path w="690879" h="5079">
                <a:moveTo>
                  <a:pt x="0" y="0"/>
                </a:moveTo>
                <a:lnTo>
                  <a:pt x="690493" y="482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8121640" y="3333751"/>
            <a:ext cx="676275" cy="485775"/>
          </a:xfrm>
          <a:custGeom>
            <a:avLst/>
            <a:gdLst/>
            <a:ahLst/>
            <a:cxnLst/>
            <a:rect l="l" t="t" r="r" b="b"/>
            <a:pathLst>
              <a:path w="676275" h="485775">
                <a:moveTo>
                  <a:pt x="0" y="485774"/>
                </a:moveTo>
                <a:lnTo>
                  <a:pt x="676274" y="485774"/>
                </a:lnTo>
                <a:lnTo>
                  <a:pt x="676274" y="0"/>
                </a:lnTo>
                <a:lnTo>
                  <a:pt x="0" y="0"/>
                </a:lnTo>
                <a:lnTo>
                  <a:pt x="0" y="485774"/>
                </a:lnTo>
                <a:close/>
              </a:path>
            </a:pathLst>
          </a:custGeom>
          <a:solidFill>
            <a:srgbClr val="323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8078845" y="3367028"/>
            <a:ext cx="690880" cy="495300"/>
          </a:xfrm>
          <a:custGeom>
            <a:avLst/>
            <a:gdLst/>
            <a:ahLst/>
            <a:cxnLst/>
            <a:rect l="l" t="t" r="r" b="b"/>
            <a:pathLst>
              <a:path w="690879" h="495300">
                <a:moveTo>
                  <a:pt x="0" y="495299"/>
                </a:moveTo>
                <a:lnTo>
                  <a:pt x="690564" y="495299"/>
                </a:lnTo>
                <a:lnTo>
                  <a:pt x="690564" y="0"/>
                </a:lnTo>
                <a:lnTo>
                  <a:pt x="0" y="0"/>
                </a:lnTo>
                <a:lnTo>
                  <a:pt x="0" y="4952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8078845" y="3367028"/>
            <a:ext cx="690880" cy="495300"/>
          </a:xfrm>
          <a:custGeom>
            <a:avLst/>
            <a:gdLst/>
            <a:ahLst/>
            <a:cxnLst/>
            <a:rect l="l" t="t" r="r" b="b"/>
            <a:pathLst>
              <a:path w="690879" h="495300">
                <a:moveTo>
                  <a:pt x="0" y="495299"/>
                </a:moveTo>
                <a:lnTo>
                  <a:pt x="690564" y="495299"/>
                </a:lnTo>
                <a:lnTo>
                  <a:pt x="690564" y="0"/>
                </a:lnTo>
                <a:lnTo>
                  <a:pt x="0" y="0"/>
                </a:lnTo>
                <a:lnTo>
                  <a:pt x="0" y="49529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 txBox="1"/>
          <p:nvPr/>
        </p:nvSpPr>
        <p:spPr>
          <a:xfrm>
            <a:off x="8173726" y="3382006"/>
            <a:ext cx="505459" cy="15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000" spc="-5" dirty="0">
                <a:latin typeface="Comic Sans MS"/>
                <a:cs typeface="Comic Sans MS"/>
              </a:rPr>
              <a:t>networ</a:t>
            </a:r>
            <a:r>
              <a:rPr sz="1000" dirty="0">
                <a:latin typeface="Comic Sans MS"/>
                <a:cs typeface="Comic Sans MS"/>
              </a:rPr>
              <a:t>k</a:t>
            </a:r>
            <a:endParaRPr sz="1000">
              <a:latin typeface="Comic Sans MS"/>
              <a:cs typeface="Comic Sans MS"/>
            </a:endParaRPr>
          </a:p>
        </p:txBody>
      </p:sp>
      <p:sp>
        <p:nvSpPr>
          <p:cNvPr id="170" name="object 170"/>
          <p:cNvSpPr txBox="1"/>
          <p:nvPr/>
        </p:nvSpPr>
        <p:spPr>
          <a:xfrm>
            <a:off x="8159247" y="3534607"/>
            <a:ext cx="534670" cy="15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000" spc="-5" dirty="0">
                <a:latin typeface="Comic Sans MS"/>
                <a:cs typeface="Comic Sans MS"/>
              </a:rPr>
              <a:t>dat</a:t>
            </a:r>
            <a:r>
              <a:rPr sz="1000" dirty="0">
                <a:latin typeface="Comic Sans MS"/>
                <a:cs typeface="Comic Sans MS"/>
              </a:rPr>
              <a:t>a</a:t>
            </a:r>
            <a:r>
              <a:rPr sz="1000" spc="5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Comic Sans MS"/>
                <a:cs typeface="Comic Sans MS"/>
              </a:rPr>
              <a:t>link</a:t>
            </a:r>
            <a:endParaRPr sz="1000">
              <a:latin typeface="Comic Sans MS"/>
              <a:cs typeface="Comic Sans MS"/>
            </a:endParaRPr>
          </a:p>
        </p:txBody>
      </p:sp>
      <p:sp>
        <p:nvSpPr>
          <p:cNvPr id="171" name="object 171"/>
          <p:cNvSpPr txBox="1"/>
          <p:nvPr/>
        </p:nvSpPr>
        <p:spPr>
          <a:xfrm>
            <a:off x="8178297" y="3687769"/>
            <a:ext cx="496570" cy="15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000" dirty="0">
                <a:latin typeface="Comic Sans MS"/>
                <a:cs typeface="Comic Sans MS"/>
              </a:rPr>
              <a:t>p</a:t>
            </a:r>
            <a:r>
              <a:rPr sz="1000" spc="-5" dirty="0">
                <a:latin typeface="Comic Sans MS"/>
                <a:cs typeface="Comic Sans MS"/>
              </a:rPr>
              <a:t>h</a:t>
            </a:r>
            <a:r>
              <a:rPr sz="1000" dirty="0">
                <a:latin typeface="Comic Sans MS"/>
                <a:cs typeface="Comic Sans MS"/>
              </a:rPr>
              <a:t>ysical</a:t>
            </a:r>
            <a:endParaRPr sz="1000">
              <a:latin typeface="Comic Sans MS"/>
              <a:cs typeface="Comic Sans MS"/>
            </a:endParaRPr>
          </a:p>
        </p:txBody>
      </p:sp>
      <p:sp>
        <p:nvSpPr>
          <p:cNvPr id="172" name="object 172"/>
          <p:cNvSpPr/>
          <p:nvPr/>
        </p:nvSpPr>
        <p:spPr>
          <a:xfrm>
            <a:off x="8074029" y="3671834"/>
            <a:ext cx="690880" cy="5080"/>
          </a:xfrm>
          <a:custGeom>
            <a:avLst/>
            <a:gdLst/>
            <a:ahLst/>
            <a:cxnLst/>
            <a:rect l="l" t="t" r="r" b="b"/>
            <a:pathLst>
              <a:path w="690879" h="5079">
                <a:moveTo>
                  <a:pt x="0" y="0"/>
                </a:moveTo>
                <a:lnTo>
                  <a:pt x="690493" y="481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8083539" y="3519434"/>
            <a:ext cx="690880" cy="5080"/>
          </a:xfrm>
          <a:custGeom>
            <a:avLst/>
            <a:gdLst/>
            <a:ahLst/>
            <a:cxnLst/>
            <a:rect l="l" t="t" r="r" b="b"/>
            <a:pathLst>
              <a:path w="690879" h="5079">
                <a:moveTo>
                  <a:pt x="0" y="0"/>
                </a:moveTo>
                <a:lnTo>
                  <a:pt x="690524" y="481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8402696" y="2386082"/>
            <a:ext cx="676275" cy="485775"/>
          </a:xfrm>
          <a:custGeom>
            <a:avLst/>
            <a:gdLst/>
            <a:ahLst/>
            <a:cxnLst/>
            <a:rect l="l" t="t" r="r" b="b"/>
            <a:pathLst>
              <a:path w="676275" h="485775">
                <a:moveTo>
                  <a:pt x="0" y="485774"/>
                </a:moveTo>
                <a:lnTo>
                  <a:pt x="676274" y="485774"/>
                </a:lnTo>
                <a:lnTo>
                  <a:pt x="676274" y="0"/>
                </a:lnTo>
                <a:lnTo>
                  <a:pt x="0" y="0"/>
                </a:lnTo>
                <a:lnTo>
                  <a:pt x="0" y="485774"/>
                </a:lnTo>
                <a:close/>
              </a:path>
            </a:pathLst>
          </a:custGeom>
          <a:solidFill>
            <a:srgbClr val="323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8359779" y="2419350"/>
            <a:ext cx="690880" cy="495300"/>
          </a:xfrm>
          <a:custGeom>
            <a:avLst/>
            <a:gdLst/>
            <a:ahLst/>
            <a:cxnLst/>
            <a:rect l="l" t="t" r="r" b="b"/>
            <a:pathLst>
              <a:path w="690879" h="495300">
                <a:moveTo>
                  <a:pt x="0" y="495299"/>
                </a:moveTo>
                <a:lnTo>
                  <a:pt x="690564" y="495299"/>
                </a:lnTo>
                <a:lnTo>
                  <a:pt x="690564" y="0"/>
                </a:lnTo>
                <a:lnTo>
                  <a:pt x="0" y="0"/>
                </a:lnTo>
                <a:lnTo>
                  <a:pt x="0" y="4952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8359779" y="2419350"/>
            <a:ext cx="690880" cy="495300"/>
          </a:xfrm>
          <a:custGeom>
            <a:avLst/>
            <a:gdLst/>
            <a:ahLst/>
            <a:cxnLst/>
            <a:rect l="l" t="t" r="r" b="b"/>
            <a:pathLst>
              <a:path w="690879" h="495300">
                <a:moveTo>
                  <a:pt x="0" y="495299"/>
                </a:moveTo>
                <a:lnTo>
                  <a:pt x="690564" y="495299"/>
                </a:lnTo>
                <a:lnTo>
                  <a:pt x="690564" y="0"/>
                </a:lnTo>
                <a:lnTo>
                  <a:pt x="0" y="0"/>
                </a:lnTo>
                <a:lnTo>
                  <a:pt x="0" y="49529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 txBox="1"/>
          <p:nvPr/>
        </p:nvSpPr>
        <p:spPr>
          <a:xfrm>
            <a:off x="8454650" y="2434282"/>
            <a:ext cx="504825" cy="15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000" spc="-5" dirty="0">
                <a:latin typeface="Comic Sans MS"/>
                <a:cs typeface="Comic Sans MS"/>
              </a:rPr>
              <a:t>network</a:t>
            </a:r>
            <a:endParaRPr sz="1000">
              <a:latin typeface="Comic Sans MS"/>
              <a:cs typeface="Comic Sans MS"/>
            </a:endParaRPr>
          </a:p>
        </p:txBody>
      </p:sp>
      <p:sp>
        <p:nvSpPr>
          <p:cNvPr id="178" name="object 178"/>
          <p:cNvSpPr txBox="1"/>
          <p:nvPr/>
        </p:nvSpPr>
        <p:spPr>
          <a:xfrm>
            <a:off x="8440171" y="2586682"/>
            <a:ext cx="534670" cy="15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000" spc="-5" dirty="0">
                <a:latin typeface="Comic Sans MS"/>
                <a:cs typeface="Comic Sans MS"/>
              </a:rPr>
              <a:t>dat</a:t>
            </a:r>
            <a:r>
              <a:rPr sz="1000" dirty="0">
                <a:latin typeface="Comic Sans MS"/>
                <a:cs typeface="Comic Sans MS"/>
              </a:rPr>
              <a:t>a</a:t>
            </a:r>
            <a:r>
              <a:rPr sz="1000" spc="5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Comic Sans MS"/>
                <a:cs typeface="Comic Sans MS"/>
              </a:rPr>
              <a:t>link</a:t>
            </a:r>
            <a:endParaRPr sz="1000">
              <a:latin typeface="Comic Sans MS"/>
              <a:cs typeface="Comic Sans MS"/>
            </a:endParaRPr>
          </a:p>
        </p:txBody>
      </p:sp>
      <p:sp>
        <p:nvSpPr>
          <p:cNvPr id="179" name="object 179"/>
          <p:cNvSpPr txBox="1"/>
          <p:nvPr/>
        </p:nvSpPr>
        <p:spPr>
          <a:xfrm>
            <a:off x="8459221" y="2739844"/>
            <a:ext cx="496570" cy="15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000" dirty="0">
                <a:latin typeface="Comic Sans MS"/>
                <a:cs typeface="Comic Sans MS"/>
              </a:rPr>
              <a:t>p</a:t>
            </a:r>
            <a:r>
              <a:rPr sz="1000" spc="-5" dirty="0">
                <a:latin typeface="Comic Sans MS"/>
                <a:cs typeface="Comic Sans MS"/>
              </a:rPr>
              <a:t>h</a:t>
            </a:r>
            <a:r>
              <a:rPr sz="1000" dirty="0">
                <a:latin typeface="Comic Sans MS"/>
                <a:cs typeface="Comic Sans MS"/>
              </a:rPr>
              <a:t>ysical</a:t>
            </a:r>
            <a:endParaRPr sz="1000">
              <a:latin typeface="Comic Sans MS"/>
              <a:cs typeface="Comic Sans MS"/>
            </a:endParaRPr>
          </a:p>
        </p:txBody>
      </p:sp>
      <p:sp>
        <p:nvSpPr>
          <p:cNvPr id="180" name="object 180"/>
          <p:cNvSpPr/>
          <p:nvPr/>
        </p:nvSpPr>
        <p:spPr>
          <a:xfrm>
            <a:off x="8355086" y="2724150"/>
            <a:ext cx="690880" cy="5080"/>
          </a:xfrm>
          <a:custGeom>
            <a:avLst/>
            <a:gdLst/>
            <a:ahLst/>
            <a:cxnLst/>
            <a:rect l="l" t="t" r="r" b="b"/>
            <a:pathLst>
              <a:path w="690879" h="5080">
                <a:moveTo>
                  <a:pt x="0" y="0"/>
                </a:moveTo>
                <a:lnTo>
                  <a:pt x="690493" y="481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8364595" y="2571750"/>
            <a:ext cx="690880" cy="5080"/>
          </a:xfrm>
          <a:custGeom>
            <a:avLst/>
            <a:gdLst/>
            <a:ahLst/>
            <a:cxnLst/>
            <a:rect l="l" t="t" r="r" b="b"/>
            <a:pathLst>
              <a:path w="690879" h="5080">
                <a:moveTo>
                  <a:pt x="0" y="0"/>
                </a:moveTo>
                <a:lnTo>
                  <a:pt x="690493" y="481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9594861" y="4397442"/>
            <a:ext cx="676275" cy="776605"/>
          </a:xfrm>
          <a:custGeom>
            <a:avLst/>
            <a:gdLst/>
            <a:ahLst/>
            <a:cxnLst/>
            <a:rect l="l" t="t" r="r" b="b"/>
            <a:pathLst>
              <a:path w="676275" h="776604">
                <a:moveTo>
                  <a:pt x="0" y="776289"/>
                </a:moveTo>
                <a:lnTo>
                  <a:pt x="676274" y="776289"/>
                </a:lnTo>
                <a:lnTo>
                  <a:pt x="676274" y="0"/>
                </a:lnTo>
                <a:lnTo>
                  <a:pt x="0" y="0"/>
                </a:lnTo>
                <a:lnTo>
                  <a:pt x="0" y="776289"/>
                </a:lnTo>
                <a:close/>
              </a:path>
            </a:pathLst>
          </a:custGeom>
          <a:solidFill>
            <a:srgbClr val="323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9561576" y="4421254"/>
            <a:ext cx="690880" cy="800100"/>
          </a:xfrm>
          <a:custGeom>
            <a:avLst/>
            <a:gdLst/>
            <a:ahLst/>
            <a:cxnLst/>
            <a:rect l="l" t="t" r="r" b="b"/>
            <a:pathLst>
              <a:path w="690879" h="800100">
                <a:moveTo>
                  <a:pt x="0" y="800099"/>
                </a:moveTo>
                <a:lnTo>
                  <a:pt x="690564" y="800099"/>
                </a:lnTo>
                <a:lnTo>
                  <a:pt x="690564" y="0"/>
                </a:lnTo>
                <a:lnTo>
                  <a:pt x="0" y="0"/>
                </a:lnTo>
                <a:lnTo>
                  <a:pt x="0" y="8000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9561576" y="4421254"/>
            <a:ext cx="690880" cy="800100"/>
          </a:xfrm>
          <a:custGeom>
            <a:avLst/>
            <a:gdLst/>
            <a:ahLst/>
            <a:cxnLst/>
            <a:rect l="l" t="t" r="r" b="b"/>
            <a:pathLst>
              <a:path w="690879" h="800100">
                <a:moveTo>
                  <a:pt x="0" y="800099"/>
                </a:moveTo>
                <a:lnTo>
                  <a:pt x="690564" y="800099"/>
                </a:lnTo>
                <a:lnTo>
                  <a:pt x="690564" y="0"/>
                </a:lnTo>
                <a:lnTo>
                  <a:pt x="0" y="0"/>
                </a:lnTo>
                <a:lnTo>
                  <a:pt x="0" y="80009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9566270" y="4597396"/>
            <a:ext cx="676275" cy="171450"/>
          </a:xfrm>
          <a:custGeom>
            <a:avLst/>
            <a:gdLst/>
            <a:ahLst/>
            <a:cxnLst/>
            <a:rect l="l" t="t" r="r" b="b"/>
            <a:pathLst>
              <a:path w="676275" h="171450">
                <a:moveTo>
                  <a:pt x="0" y="171449"/>
                </a:moveTo>
                <a:lnTo>
                  <a:pt x="676274" y="171449"/>
                </a:lnTo>
                <a:lnTo>
                  <a:pt x="676274" y="0"/>
                </a:lnTo>
                <a:lnTo>
                  <a:pt x="0" y="0"/>
                </a:lnTo>
                <a:lnTo>
                  <a:pt x="0" y="1714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 txBox="1"/>
          <p:nvPr/>
        </p:nvSpPr>
        <p:spPr>
          <a:xfrm>
            <a:off x="9576314" y="4445710"/>
            <a:ext cx="656590" cy="15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000" spc="-5" dirty="0">
                <a:latin typeface="Comic Sans MS"/>
                <a:cs typeface="Comic Sans MS"/>
              </a:rPr>
              <a:t>a</a:t>
            </a:r>
            <a:r>
              <a:rPr sz="1000" dirty="0">
                <a:latin typeface="Comic Sans MS"/>
                <a:cs typeface="Comic Sans MS"/>
              </a:rPr>
              <a:t>p</a:t>
            </a:r>
            <a:r>
              <a:rPr sz="1000" spc="-5" dirty="0">
                <a:latin typeface="Comic Sans MS"/>
                <a:cs typeface="Comic Sans MS"/>
              </a:rPr>
              <a:t>p</a:t>
            </a:r>
            <a:r>
              <a:rPr sz="1000" dirty="0">
                <a:latin typeface="Comic Sans MS"/>
                <a:cs typeface="Comic Sans MS"/>
              </a:rPr>
              <a:t>lic</a:t>
            </a:r>
            <a:r>
              <a:rPr sz="1000" spc="-5" dirty="0">
                <a:latin typeface="Comic Sans MS"/>
                <a:cs typeface="Comic Sans MS"/>
              </a:rPr>
              <a:t>at</a:t>
            </a:r>
            <a:r>
              <a:rPr sz="1000" dirty="0">
                <a:latin typeface="Comic Sans MS"/>
                <a:cs typeface="Comic Sans MS"/>
              </a:rPr>
              <a:t>ion</a:t>
            </a:r>
            <a:endParaRPr sz="1000">
              <a:latin typeface="Comic Sans MS"/>
              <a:cs typeface="Comic Sans MS"/>
            </a:endParaRPr>
          </a:p>
        </p:txBody>
      </p:sp>
      <p:sp>
        <p:nvSpPr>
          <p:cNvPr id="187" name="object 187"/>
          <p:cNvSpPr txBox="1"/>
          <p:nvPr/>
        </p:nvSpPr>
        <p:spPr>
          <a:xfrm>
            <a:off x="9606794" y="4598110"/>
            <a:ext cx="595630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0" marR="5080" indent="-45085"/>
            <a:r>
              <a:rPr sz="1000" spc="-5" dirty="0">
                <a:solidFill>
                  <a:srgbClr val="FFFFFF"/>
                </a:solidFill>
                <a:latin typeface="Comic Sans MS"/>
                <a:cs typeface="Comic Sans MS"/>
              </a:rPr>
              <a:t>tran</a:t>
            </a:r>
            <a:r>
              <a:rPr sz="1000" dirty="0">
                <a:solidFill>
                  <a:srgbClr val="FFFFFF"/>
                </a:solidFill>
                <a:latin typeface="Comic Sans MS"/>
                <a:cs typeface="Comic Sans MS"/>
              </a:rPr>
              <a:t>s</a:t>
            </a:r>
            <a:r>
              <a:rPr sz="1000" spc="-5" dirty="0">
                <a:solidFill>
                  <a:srgbClr val="FFFFFF"/>
                </a:solidFill>
                <a:latin typeface="Comic Sans MS"/>
                <a:cs typeface="Comic Sans MS"/>
              </a:rPr>
              <a:t>p</a:t>
            </a:r>
            <a:r>
              <a:rPr sz="1000" dirty="0">
                <a:solidFill>
                  <a:srgbClr val="FFFFFF"/>
                </a:solidFill>
                <a:latin typeface="Comic Sans MS"/>
                <a:cs typeface="Comic Sans MS"/>
              </a:rPr>
              <a:t>ort</a:t>
            </a:r>
            <a:r>
              <a:rPr sz="1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omic Sans MS"/>
                <a:cs typeface="Comic Sans MS"/>
              </a:rPr>
              <a:t>network</a:t>
            </a:r>
            <a:endParaRPr sz="1000">
              <a:latin typeface="Comic Sans MS"/>
              <a:cs typeface="Comic Sans MS"/>
            </a:endParaRPr>
          </a:p>
        </p:txBody>
      </p:sp>
      <p:sp>
        <p:nvSpPr>
          <p:cNvPr id="188" name="object 188"/>
          <p:cNvSpPr txBox="1"/>
          <p:nvPr/>
        </p:nvSpPr>
        <p:spPr>
          <a:xfrm>
            <a:off x="9637275" y="4902959"/>
            <a:ext cx="535305" cy="15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000" spc="-5" dirty="0">
                <a:latin typeface="Comic Sans MS"/>
                <a:cs typeface="Comic Sans MS"/>
              </a:rPr>
              <a:t>dat</a:t>
            </a:r>
            <a:r>
              <a:rPr sz="1000" dirty="0">
                <a:latin typeface="Comic Sans MS"/>
                <a:cs typeface="Comic Sans MS"/>
              </a:rPr>
              <a:t>a</a:t>
            </a:r>
            <a:r>
              <a:rPr sz="1000" spc="5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Comic Sans MS"/>
                <a:cs typeface="Comic Sans MS"/>
              </a:rPr>
              <a:t>l</a:t>
            </a:r>
            <a:r>
              <a:rPr sz="1000" spc="-5" dirty="0">
                <a:latin typeface="Comic Sans MS"/>
                <a:cs typeface="Comic Sans MS"/>
              </a:rPr>
              <a:t>ink</a:t>
            </a:r>
            <a:endParaRPr sz="1000">
              <a:latin typeface="Comic Sans MS"/>
              <a:cs typeface="Comic Sans MS"/>
            </a:endParaRPr>
          </a:p>
        </p:txBody>
      </p:sp>
      <p:sp>
        <p:nvSpPr>
          <p:cNvPr id="189" name="object 189"/>
          <p:cNvSpPr txBox="1"/>
          <p:nvPr/>
        </p:nvSpPr>
        <p:spPr>
          <a:xfrm>
            <a:off x="9656324" y="5056322"/>
            <a:ext cx="496570" cy="15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000" dirty="0">
                <a:latin typeface="Comic Sans MS"/>
                <a:cs typeface="Comic Sans MS"/>
              </a:rPr>
              <a:t>p</a:t>
            </a:r>
            <a:r>
              <a:rPr sz="1000" spc="-5" dirty="0">
                <a:latin typeface="Comic Sans MS"/>
                <a:cs typeface="Comic Sans MS"/>
              </a:rPr>
              <a:t>h</a:t>
            </a:r>
            <a:r>
              <a:rPr sz="1000" dirty="0">
                <a:latin typeface="Comic Sans MS"/>
                <a:cs typeface="Comic Sans MS"/>
              </a:rPr>
              <a:t>ysical</a:t>
            </a:r>
            <a:endParaRPr sz="1000">
              <a:latin typeface="Comic Sans MS"/>
              <a:cs typeface="Comic Sans MS"/>
            </a:endParaRPr>
          </a:p>
        </p:txBody>
      </p:sp>
      <p:sp>
        <p:nvSpPr>
          <p:cNvPr id="190" name="object 190"/>
          <p:cNvSpPr/>
          <p:nvPr/>
        </p:nvSpPr>
        <p:spPr>
          <a:xfrm>
            <a:off x="9561576" y="4764154"/>
            <a:ext cx="690880" cy="5080"/>
          </a:xfrm>
          <a:custGeom>
            <a:avLst/>
            <a:gdLst/>
            <a:ahLst/>
            <a:cxnLst/>
            <a:rect l="l" t="t" r="r" b="b"/>
            <a:pathLst>
              <a:path w="690879" h="5079">
                <a:moveTo>
                  <a:pt x="0" y="0"/>
                </a:moveTo>
                <a:lnTo>
                  <a:pt x="690493" y="469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9571115" y="4902196"/>
            <a:ext cx="690880" cy="5080"/>
          </a:xfrm>
          <a:custGeom>
            <a:avLst/>
            <a:gdLst/>
            <a:ahLst/>
            <a:cxnLst/>
            <a:rect l="l" t="t" r="r" b="b"/>
            <a:pathLst>
              <a:path w="690879" h="5079">
                <a:moveTo>
                  <a:pt x="0" y="0"/>
                </a:moveTo>
                <a:lnTo>
                  <a:pt x="690493" y="483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9571115" y="5040248"/>
            <a:ext cx="690880" cy="5080"/>
          </a:xfrm>
          <a:custGeom>
            <a:avLst/>
            <a:gdLst/>
            <a:ahLst/>
            <a:cxnLst/>
            <a:rect l="l" t="t" r="r" b="b"/>
            <a:pathLst>
              <a:path w="690879" h="5079">
                <a:moveTo>
                  <a:pt x="0" y="0"/>
                </a:moveTo>
                <a:lnTo>
                  <a:pt x="690493" y="482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7550657" y="1965961"/>
            <a:ext cx="2209800" cy="2480945"/>
          </a:xfrm>
          <a:custGeom>
            <a:avLst/>
            <a:gdLst/>
            <a:ahLst/>
            <a:cxnLst/>
            <a:rect l="l" t="t" r="r" b="b"/>
            <a:pathLst>
              <a:path w="2209800" h="2480945">
                <a:moveTo>
                  <a:pt x="208422" y="0"/>
                </a:moveTo>
                <a:lnTo>
                  <a:pt x="0" y="181355"/>
                </a:lnTo>
                <a:lnTo>
                  <a:pt x="2001133" y="2480441"/>
                </a:lnTo>
                <a:lnTo>
                  <a:pt x="2209556" y="2299085"/>
                </a:lnTo>
                <a:lnTo>
                  <a:pt x="20842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7421880" y="1768860"/>
            <a:ext cx="2476125" cy="286677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Title 19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Internet transport-layer protocols</a:t>
            </a:r>
          </a:p>
        </p:txBody>
      </p:sp>
      <p:sp>
        <p:nvSpPr>
          <p:cNvPr id="202" name="Date Placeholder 20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FE1C4-AFA5-4FD9-A5BA-8EA2A261F797}" type="datetime1">
              <a:rPr lang="en-US" smtClean="0"/>
              <a:t>8/1/2022</a:t>
            </a:fld>
            <a:endParaRPr lang="en-US"/>
          </a:p>
        </p:txBody>
      </p:sp>
      <p:sp>
        <p:nvSpPr>
          <p:cNvPr id="203" name="Slide Number Placeholder 20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A2993-66D0-4D4C-A934-F1D0C5866DE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921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Chapter 3 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36141" y="1681989"/>
            <a:ext cx="3484879" cy="31854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704850" lvl="1" indent="-342900">
              <a:buFont typeface="Comic Sans MS"/>
              <a:buAutoNum type="arabicPeriod"/>
              <a:tabLst>
                <a:tab pos="502284" algn="l"/>
              </a:tabLst>
            </a:pPr>
            <a:r>
              <a:rPr sz="2400" dirty="0">
                <a:latin typeface="Comic Sans MS"/>
                <a:cs typeface="Comic Sans MS"/>
              </a:rPr>
              <a:t>Transpor</a:t>
            </a:r>
            <a:r>
              <a:rPr sz="2400" spc="-10" dirty="0">
                <a:latin typeface="Comic Sans MS"/>
                <a:cs typeface="Comic Sans MS"/>
              </a:rPr>
              <a:t>t</a:t>
            </a:r>
            <a:r>
              <a:rPr sz="2400" spc="-15" dirty="0">
                <a:latin typeface="Comic Sans MS"/>
                <a:cs typeface="Comic Sans MS"/>
              </a:rPr>
              <a:t>-layer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mic Sans MS"/>
                <a:cs typeface="Comic Sans MS"/>
              </a:rPr>
              <a:t>services</a:t>
            </a:r>
          </a:p>
          <a:p>
            <a:pPr marL="355600" marR="596900" lvl="1" indent="-342900">
              <a:spcBef>
                <a:spcPts val="575"/>
              </a:spcBef>
              <a:buFont typeface="Comic Sans MS"/>
              <a:buAutoNum type="arabicPeriod"/>
              <a:tabLst>
                <a:tab pos="551180" algn="l"/>
              </a:tabLst>
            </a:pPr>
            <a:r>
              <a:rPr sz="2400" dirty="0">
                <a:solidFill>
                  <a:srgbClr val="FF0000"/>
                </a:solidFill>
                <a:latin typeface="Comic Sans MS"/>
                <a:cs typeface="Comic Sans MS"/>
              </a:rPr>
              <a:t>Multiplexing</a:t>
            </a:r>
            <a:r>
              <a:rPr sz="2400" spc="1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Comic Sans MS"/>
                <a:cs typeface="Comic Sans MS"/>
              </a:rPr>
              <a:t>and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mic Sans MS"/>
                <a:cs typeface="Comic Sans MS"/>
              </a:rPr>
              <a:t>demultiplexing</a:t>
            </a:r>
            <a:endParaRPr sz="2400" dirty="0">
              <a:latin typeface="Comic Sans MS"/>
              <a:cs typeface="Comic Sans MS"/>
            </a:endParaRPr>
          </a:p>
          <a:p>
            <a:pPr marL="355600" marR="845185" lvl="1" indent="-342900">
              <a:spcBef>
                <a:spcPts val="575"/>
              </a:spcBef>
              <a:buFont typeface="Comic Sans MS"/>
              <a:buAutoNum type="arabicPeriod"/>
              <a:tabLst>
                <a:tab pos="551180" algn="l"/>
              </a:tabLst>
            </a:pPr>
            <a:r>
              <a:rPr sz="2400" spc="-15" dirty="0">
                <a:latin typeface="Comic Sans MS"/>
                <a:cs typeface="Comic Sans MS"/>
              </a:rPr>
              <a:t>Conne</a:t>
            </a:r>
            <a:r>
              <a:rPr sz="2400" spc="-30" dirty="0">
                <a:latin typeface="Comic Sans MS"/>
                <a:cs typeface="Comic Sans MS"/>
              </a:rPr>
              <a:t>c</a:t>
            </a:r>
            <a:r>
              <a:rPr sz="2400" spc="-5" dirty="0">
                <a:latin typeface="Comic Sans MS"/>
                <a:cs typeface="Comic Sans MS"/>
              </a:rPr>
              <a:t>ti</a:t>
            </a:r>
            <a:r>
              <a:rPr sz="2400" dirty="0">
                <a:latin typeface="Comic Sans MS"/>
                <a:cs typeface="Comic Sans MS"/>
              </a:rPr>
              <a:t>o</a:t>
            </a:r>
            <a:r>
              <a:rPr sz="2400" spc="-20" dirty="0">
                <a:latin typeface="Comic Sans MS"/>
                <a:cs typeface="Comic Sans MS"/>
              </a:rPr>
              <a:t>nless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transport</a:t>
            </a:r>
            <a:r>
              <a:rPr sz="2400" dirty="0">
                <a:latin typeface="Comic Sans MS"/>
                <a:cs typeface="Comic Sans MS"/>
              </a:rPr>
              <a:t>: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omic Sans MS"/>
                <a:cs typeface="Comic Sans MS"/>
              </a:rPr>
              <a:t>UDP</a:t>
            </a:r>
            <a:endParaRPr sz="2400" dirty="0">
              <a:latin typeface="Comic Sans MS"/>
              <a:cs typeface="Comic Sans MS"/>
            </a:endParaRPr>
          </a:p>
          <a:p>
            <a:pPr marL="550545" lvl="1" indent="-537845">
              <a:spcBef>
                <a:spcPts val="575"/>
              </a:spcBef>
              <a:buFont typeface="Comic Sans MS"/>
              <a:buAutoNum type="arabicPeriod"/>
              <a:tabLst>
                <a:tab pos="551180" algn="l"/>
              </a:tabLst>
            </a:pPr>
            <a:r>
              <a:rPr sz="2400" dirty="0">
                <a:latin typeface="Comic Sans MS"/>
                <a:cs typeface="Comic Sans MS"/>
              </a:rPr>
              <a:t>Pri</a:t>
            </a:r>
            <a:r>
              <a:rPr sz="2400" spc="-15" dirty="0">
                <a:latin typeface="Comic Sans MS"/>
                <a:cs typeface="Comic Sans MS"/>
              </a:rPr>
              <a:t>n</a:t>
            </a:r>
            <a:r>
              <a:rPr sz="2400" dirty="0">
                <a:latin typeface="Comic Sans MS"/>
                <a:cs typeface="Comic Sans MS"/>
              </a:rPr>
              <a:t>ciples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mic Sans MS"/>
                <a:cs typeface="Comic Sans MS"/>
              </a:rPr>
              <a:t>of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reliable</a:t>
            </a:r>
            <a:endParaRPr sz="2400" dirty="0">
              <a:latin typeface="Comic Sans MS"/>
              <a:cs typeface="Comic Sans MS"/>
            </a:endParaRPr>
          </a:p>
          <a:p>
            <a:pPr marL="355600"/>
            <a:r>
              <a:rPr sz="2400" spc="-5" dirty="0">
                <a:latin typeface="Comic Sans MS"/>
                <a:cs typeface="Comic Sans MS"/>
              </a:rPr>
              <a:t>dat</a:t>
            </a:r>
            <a:r>
              <a:rPr sz="2400" dirty="0">
                <a:latin typeface="Comic Sans MS"/>
                <a:cs typeface="Comic Sans MS"/>
              </a:rPr>
              <a:t>a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transfer</a:t>
            </a:r>
            <a:endParaRPr sz="2400" dirty="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8798" y="1681982"/>
            <a:ext cx="3808095" cy="34881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378460" lvl="1" indent="-342900">
              <a:buFont typeface="Comic Sans MS"/>
              <a:buAutoNum type="arabicPeriod" startAt="5"/>
              <a:tabLst>
                <a:tab pos="551180" algn="l"/>
              </a:tabLst>
            </a:pPr>
            <a:r>
              <a:rPr sz="2400" spc="-15" dirty="0">
                <a:latin typeface="Comic Sans MS"/>
                <a:cs typeface="Comic Sans MS"/>
              </a:rPr>
              <a:t>Conne</a:t>
            </a:r>
            <a:r>
              <a:rPr sz="2400" spc="-30" dirty="0">
                <a:latin typeface="Comic Sans MS"/>
                <a:cs typeface="Comic Sans MS"/>
              </a:rPr>
              <a:t>c</a:t>
            </a:r>
            <a:r>
              <a:rPr sz="2400" spc="-5" dirty="0">
                <a:latin typeface="Comic Sans MS"/>
                <a:cs typeface="Comic Sans MS"/>
              </a:rPr>
              <a:t>ti</a:t>
            </a:r>
            <a:r>
              <a:rPr sz="2400" dirty="0">
                <a:latin typeface="Comic Sans MS"/>
                <a:cs typeface="Comic Sans MS"/>
              </a:rPr>
              <a:t>on</a:t>
            </a:r>
            <a:r>
              <a:rPr sz="2400" spc="-10" dirty="0">
                <a:latin typeface="Comic Sans MS"/>
                <a:cs typeface="Comic Sans MS"/>
              </a:rPr>
              <a:t>-</a:t>
            </a:r>
            <a:r>
              <a:rPr sz="2400" dirty="0">
                <a:latin typeface="Comic Sans MS"/>
                <a:cs typeface="Comic Sans MS"/>
              </a:rPr>
              <a:t>oriented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transport</a:t>
            </a:r>
            <a:r>
              <a:rPr sz="2400" dirty="0">
                <a:latin typeface="Comic Sans MS"/>
                <a:cs typeface="Comic Sans MS"/>
              </a:rPr>
              <a:t>: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mic Sans MS"/>
                <a:cs typeface="Comic Sans MS"/>
              </a:rPr>
              <a:t>TCP</a:t>
            </a:r>
            <a:endParaRPr sz="2400">
              <a:latin typeface="Comic Sans MS"/>
              <a:cs typeface="Comic Sans MS"/>
            </a:endParaRPr>
          </a:p>
          <a:p>
            <a:pPr marL="755650" lvl="2" indent="-285750">
              <a:spcBef>
                <a:spcPts val="495"/>
              </a:spcBef>
              <a:buClr>
                <a:srgbClr val="000098"/>
              </a:buClr>
              <a:buFont typeface="Wingdings"/>
              <a:buChar char=""/>
              <a:tabLst>
                <a:tab pos="756285" algn="l"/>
              </a:tabLst>
            </a:pPr>
            <a:r>
              <a:rPr sz="2000" spc="-15" dirty="0">
                <a:latin typeface="Comic Sans MS"/>
                <a:cs typeface="Comic Sans MS"/>
              </a:rPr>
              <a:t>segment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structure</a:t>
            </a:r>
            <a:endParaRPr sz="2000">
              <a:latin typeface="Comic Sans MS"/>
              <a:cs typeface="Comic Sans MS"/>
            </a:endParaRPr>
          </a:p>
          <a:p>
            <a:pPr marL="755650" lvl="2" indent="-285750">
              <a:spcBef>
                <a:spcPts val="480"/>
              </a:spcBef>
              <a:buClr>
                <a:srgbClr val="000098"/>
              </a:buClr>
              <a:buFont typeface="Wingdings"/>
              <a:buChar char=""/>
              <a:tabLst>
                <a:tab pos="756285" algn="l"/>
              </a:tabLst>
            </a:pPr>
            <a:r>
              <a:rPr sz="2000" spc="-15" dirty="0">
                <a:latin typeface="Comic Sans MS"/>
                <a:cs typeface="Comic Sans MS"/>
              </a:rPr>
              <a:t>reliab</a:t>
            </a:r>
            <a:r>
              <a:rPr sz="2000" spc="-5" dirty="0">
                <a:latin typeface="Comic Sans MS"/>
                <a:cs typeface="Comic Sans MS"/>
              </a:rPr>
              <a:t>l</a:t>
            </a:r>
            <a:r>
              <a:rPr sz="2000" spc="-15" dirty="0">
                <a:latin typeface="Comic Sans MS"/>
                <a:cs typeface="Comic Sans MS"/>
              </a:rPr>
              <a:t>e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omic Sans MS"/>
                <a:cs typeface="Comic Sans MS"/>
              </a:rPr>
              <a:t>dat</a:t>
            </a:r>
            <a:r>
              <a:rPr sz="2000" spc="-15" dirty="0">
                <a:latin typeface="Comic Sans MS"/>
                <a:cs typeface="Comic Sans MS"/>
              </a:rPr>
              <a:t>a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transf</a:t>
            </a:r>
            <a:r>
              <a:rPr sz="2000" spc="-25" dirty="0">
                <a:latin typeface="Comic Sans MS"/>
                <a:cs typeface="Comic Sans MS"/>
              </a:rPr>
              <a:t>e</a:t>
            </a:r>
            <a:r>
              <a:rPr sz="2000" spc="-10" dirty="0">
                <a:latin typeface="Comic Sans MS"/>
                <a:cs typeface="Comic Sans MS"/>
              </a:rPr>
              <a:t>r</a:t>
            </a:r>
            <a:endParaRPr sz="2000">
              <a:latin typeface="Comic Sans MS"/>
              <a:cs typeface="Comic Sans MS"/>
            </a:endParaRPr>
          </a:p>
          <a:p>
            <a:pPr marL="755650" lvl="2" indent="-285750">
              <a:spcBef>
                <a:spcPts val="480"/>
              </a:spcBef>
              <a:buClr>
                <a:srgbClr val="000098"/>
              </a:buClr>
              <a:buFont typeface="Wingdings"/>
              <a:buChar char=""/>
              <a:tabLst>
                <a:tab pos="756285" algn="l"/>
              </a:tabLst>
            </a:pPr>
            <a:r>
              <a:rPr sz="2000" spc="-15" dirty="0">
                <a:latin typeface="Comic Sans MS"/>
                <a:cs typeface="Comic Sans MS"/>
              </a:rPr>
              <a:t>flow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control</a:t>
            </a:r>
            <a:endParaRPr sz="2000">
              <a:latin typeface="Comic Sans MS"/>
              <a:cs typeface="Comic Sans MS"/>
            </a:endParaRPr>
          </a:p>
          <a:p>
            <a:pPr marL="755650" lvl="2" indent="-285750">
              <a:spcBef>
                <a:spcPts val="480"/>
              </a:spcBef>
              <a:buClr>
                <a:srgbClr val="000098"/>
              </a:buClr>
              <a:buFont typeface="Wingdings"/>
              <a:buChar char=""/>
              <a:tabLst>
                <a:tab pos="756285" algn="l"/>
              </a:tabLst>
            </a:pPr>
            <a:r>
              <a:rPr sz="2000" spc="-15" dirty="0">
                <a:latin typeface="Comic Sans MS"/>
                <a:cs typeface="Comic Sans MS"/>
              </a:rPr>
              <a:t>conn</a:t>
            </a:r>
            <a:r>
              <a:rPr sz="2000" spc="-25" dirty="0">
                <a:latin typeface="Comic Sans MS"/>
                <a:cs typeface="Comic Sans MS"/>
              </a:rPr>
              <a:t>e</a:t>
            </a:r>
            <a:r>
              <a:rPr sz="2000" spc="-10" dirty="0">
                <a:latin typeface="Comic Sans MS"/>
                <a:cs typeface="Comic Sans MS"/>
              </a:rPr>
              <a:t>ction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manag</a:t>
            </a:r>
            <a:r>
              <a:rPr sz="2000" spc="-25" dirty="0">
                <a:latin typeface="Comic Sans MS"/>
                <a:cs typeface="Comic Sans MS"/>
              </a:rPr>
              <a:t>e</a:t>
            </a:r>
            <a:r>
              <a:rPr sz="2000" spc="-15" dirty="0">
                <a:latin typeface="Comic Sans MS"/>
                <a:cs typeface="Comic Sans MS"/>
              </a:rPr>
              <a:t>ment</a:t>
            </a:r>
            <a:endParaRPr sz="2000">
              <a:latin typeface="Comic Sans MS"/>
              <a:cs typeface="Comic Sans MS"/>
            </a:endParaRPr>
          </a:p>
          <a:p>
            <a:pPr marL="355600" marR="841375" lvl="1" indent="-342900">
              <a:spcBef>
                <a:spcPts val="560"/>
              </a:spcBef>
              <a:buFont typeface="Comic Sans MS"/>
              <a:buAutoNum type="arabicPeriod" startAt="5"/>
              <a:tabLst>
                <a:tab pos="551180" algn="l"/>
              </a:tabLst>
            </a:pPr>
            <a:r>
              <a:rPr sz="2400" dirty="0">
                <a:latin typeface="Comic Sans MS"/>
                <a:cs typeface="Comic Sans MS"/>
              </a:rPr>
              <a:t>Prin</a:t>
            </a:r>
            <a:r>
              <a:rPr sz="2400" spc="-15" dirty="0">
                <a:latin typeface="Comic Sans MS"/>
                <a:cs typeface="Comic Sans MS"/>
              </a:rPr>
              <a:t>ciples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mic Sans MS"/>
                <a:cs typeface="Comic Sans MS"/>
              </a:rPr>
              <a:t>of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mic Sans MS"/>
                <a:cs typeface="Comic Sans MS"/>
              </a:rPr>
              <a:t>co</a:t>
            </a:r>
            <a:r>
              <a:rPr sz="2400" spc="-25" dirty="0">
                <a:latin typeface="Comic Sans MS"/>
                <a:cs typeface="Comic Sans MS"/>
              </a:rPr>
              <a:t>n</a:t>
            </a:r>
            <a:r>
              <a:rPr sz="2400" spc="-15" dirty="0">
                <a:latin typeface="Comic Sans MS"/>
                <a:cs typeface="Comic Sans MS"/>
              </a:rPr>
              <a:t>gesti</a:t>
            </a:r>
            <a:r>
              <a:rPr sz="2400" spc="-25" dirty="0">
                <a:latin typeface="Comic Sans MS"/>
                <a:cs typeface="Comic Sans MS"/>
              </a:rPr>
              <a:t>o</a:t>
            </a:r>
            <a:r>
              <a:rPr sz="2400" dirty="0">
                <a:latin typeface="Comic Sans MS"/>
                <a:cs typeface="Comic Sans MS"/>
              </a:rPr>
              <a:t>n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mic Sans MS"/>
                <a:cs typeface="Comic Sans MS"/>
              </a:rPr>
              <a:t>co</a:t>
            </a:r>
            <a:r>
              <a:rPr sz="2400" spc="-25" dirty="0">
                <a:latin typeface="Comic Sans MS"/>
                <a:cs typeface="Comic Sans MS"/>
              </a:rPr>
              <a:t>n</a:t>
            </a:r>
            <a:r>
              <a:rPr sz="2400" spc="-5" dirty="0">
                <a:latin typeface="Comic Sans MS"/>
                <a:cs typeface="Comic Sans MS"/>
              </a:rPr>
              <a:t>trol</a:t>
            </a:r>
            <a:endParaRPr sz="2400">
              <a:latin typeface="Comic Sans MS"/>
              <a:cs typeface="Comic Sans MS"/>
            </a:endParaRPr>
          </a:p>
          <a:p>
            <a:pPr marL="550545" lvl="1" indent="-537845">
              <a:spcBef>
                <a:spcPts val="575"/>
              </a:spcBef>
              <a:buFont typeface="Comic Sans MS"/>
              <a:buAutoNum type="arabicPeriod" startAt="5"/>
              <a:tabLst>
                <a:tab pos="551180" algn="l"/>
              </a:tabLst>
            </a:pPr>
            <a:r>
              <a:rPr sz="2400" spc="-15" dirty="0">
                <a:latin typeface="Comic Sans MS"/>
                <a:cs typeface="Comic Sans MS"/>
              </a:rPr>
              <a:t>TCP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mic Sans MS"/>
                <a:cs typeface="Comic Sans MS"/>
              </a:rPr>
              <a:t>conges</a:t>
            </a:r>
            <a:r>
              <a:rPr sz="2400" spc="-30" dirty="0">
                <a:latin typeface="Comic Sans MS"/>
                <a:cs typeface="Comic Sans MS"/>
              </a:rPr>
              <a:t>t</a:t>
            </a:r>
            <a:r>
              <a:rPr sz="2400" spc="-5" dirty="0">
                <a:latin typeface="Comic Sans MS"/>
                <a:cs typeface="Comic Sans MS"/>
              </a:rPr>
              <a:t>io</a:t>
            </a:r>
            <a:r>
              <a:rPr sz="2400" dirty="0">
                <a:latin typeface="Comic Sans MS"/>
                <a:cs typeface="Comic Sans MS"/>
              </a:rPr>
              <a:t>n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mic Sans MS"/>
                <a:cs typeface="Comic Sans MS"/>
              </a:rPr>
              <a:t>co</a:t>
            </a:r>
            <a:r>
              <a:rPr sz="2400" spc="-25" dirty="0">
                <a:latin typeface="Comic Sans MS"/>
                <a:cs typeface="Comic Sans MS"/>
              </a:rPr>
              <a:t>n</a:t>
            </a:r>
            <a:r>
              <a:rPr sz="2400" spc="-5" dirty="0">
                <a:latin typeface="Comic Sans MS"/>
                <a:cs typeface="Comic Sans MS"/>
              </a:rPr>
              <a:t>trol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DBCA8D-4B01-478D-95A6-88EA476162B2}" type="datetime1">
              <a:rPr lang="en-US" smtClean="0"/>
              <a:t>8/1/2022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1A2993-66D0-4D4C-A934-F1D0C5866DE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70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object 61"/>
          <p:cNvSpPr/>
          <p:nvPr/>
        </p:nvSpPr>
        <p:spPr>
          <a:xfrm>
            <a:off x="2057401" y="1295410"/>
            <a:ext cx="3383279" cy="396875"/>
          </a:xfrm>
          <a:custGeom>
            <a:avLst/>
            <a:gdLst/>
            <a:ahLst/>
            <a:cxnLst/>
            <a:rect l="l" t="t" r="r" b="b"/>
            <a:pathLst>
              <a:path w="3383279" h="396875">
                <a:moveTo>
                  <a:pt x="0" y="396870"/>
                </a:moveTo>
                <a:lnTo>
                  <a:pt x="3383036" y="396870"/>
                </a:lnTo>
                <a:lnTo>
                  <a:pt x="3383036" y="0"/>
                </a:lnTo>
                <a:lnTo>
                  <a:pt x="0" y="0"/>
                </a:lnTo>
                <a:lnTo>
                  <a:pt x="0" y="3968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781800" y="1219210"/>
            <a:ext cx="3257550" cy="396875"/>
          </a:xfrm>
          <a:custGeom>
            <a:avLst/>
            <a:gdLst/>
            <a:ahLst/>
            <a:cxnLst/>
            <a:rect l="l" t="t" r="r" b="b"/>
            <a:pathLst>
              <a:path w="3257550" h="396875">
                <a:moveTo>
                  <a:pt x="0" y="396870"/>
                </a:moveTo>
                <a:lnTo>
                  <a:pt x="3257549" y="396870"/>
                </a:lnTo>
                <a:lnTo>
                  <a:pt x="3257549" y="0"/>
                </a:lnTo>
                <a:lnTo>
                  <a:pt x="0" y="0"/>
                </a:lnTo>
                <a:lnTo>
                  <a:pt x="0" y="3968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Title 7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Multiplexing/demultiplexing</a:t>
            </a:r>
          </a:p>
        </p:txBody>
      </p:sp>
      <p:sp>
        <p:nvSpPr>
          <p:cNvPr id="78" name="Date Placeholder 7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D2507-2F1E-48A4-9CEF-37AADC21AFBC}" type="datetime1">
              <a:rPr lang="en-US" smtClean="0"/>
              <a:t>8/1/2022</a:t>
            </a:fld>
            <a:endParaRPr lang="en-US"/>
          </a:p>
        </p:txBody>
      </p:sp>
      <p:sp>
        <p:nvSpPr>
          <p:cNvPr id="79" name="Slide Number Placeholder 7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A2993-66D0-4D4C-A934-F1D0C5866DE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4" name="Freeform 157"/>
          <p:cNvSpPr>
            <a:spLocks/>
          </p:cNvSpPr>
          <p:nvPr/>
        </p:nvSpPr>
        <p:spPr bwMode="auto">
          <a:xfrm>
            <a:off x="4291013" y="3143250"/>
            <a:ext cx="552450" cy="20828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" name="Text Box 37"/>
          <p:cNvSpPr txBox="1">
            <a:spLocks noChangeArrowheads="1"/>
          </p:cNvSpPr>
          <p:nvPr/>
        </p:nvSpPr>
        <p:spPr bwMode="auto">
          <a:xfrm>
            <a:off x="9531350" y="4068763"/>
            <a:ext cx="895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Arial" charset="0"/>
              </a:rPr>
              <a:t>process</a:t>
            </a:r>
          </a:p>
        </p:txBody>
      </p:sp>
      <p:sp>
        <p:nvSpPr>
          <p:cNvPr id="77" name="Text Box 38"/>
          <p:cNvSpPr txBox="1">
            <a:spLocks noChangeArrowheads="1"/>
          </p:cNvSpPr>
          <p:nvPr/>
        </p:nvSpPr>
        <p:spPr bwMode="auto">
          <a:xfrm>
            <a:off x="9505950" y="3667125"/>
            <a:ext cx="7556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/>
              <a:t>socket</a:t>
            </a:r>
          </a:p>
        </p:txBody>
      </p:sp>
      <p:grpSp>
        <p:nvGrpSpPr>
          <p:cNvPr id="80" name="Group 177"/>
          <p:cNvGrpSpPr>
            <a:grpSpLocks/>
          </p:cNvGrpSpPr>
          <p:nvPr/>
        </p:nvGrpSpPr>
        <p:grpSpPr bwMode="auto">
          <a:xfrm>
            <a:off x="6432552" y="1571625"/>
            <a:ext cx="3994151" cy="1468438"/>
            <a:chOff x="3092" y="990"/>
            <a:chExt cx="2516" cy="925"/>
          </a:xfrm>
        </p:grpSpPr>
        <p:sp>
          <p:nvSpPr>
            <p:cNvPr id="81" name="Rectangle 41"/>
            <p:cNvSpPr>
              <a:spLocks noChangeArrowheads="1"/>
            </p:cNvSpPr>
            <p:nvPr/>
          </p:nvSpPr>
          <p:spPr bwMode="auto">
            <a:xfrm>
              <a:off x="3092" y="1163"/>
              <a:ext cx="2516" cy="752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>
                <a:lnSpc>
                  <a:spcPct val="80000"/>
                </a:lnSpc>
                <a:defRPr/>
              </a:pPr>
              <a:r>
                <a:rPr lang="en-US" sz="2400" dirty="0">
                  <a:latin typeface="Gill Sans MT" charset="0"/>
                  <a:ea typeface="ＭＳ Ｐゴシック" charset="0"/>
                </a:rPr>
                <a:t>use header info to deliver</a:t>
              </a:r>
            </a:p>
            <a:p>
              <a:pPr algn="l">
                <a:lnSpc>
                  <a:spcPct val="80000"/>
                </a:lnSpc>
                <a:defRPr/>
              </a:pPr>
              <a:r>
                <a:rPr lang="en-US" sz="2400" dirty="0">
                  <a:latin typeface="Gill Sans MT" charset="0"/>
                  <a:ea typeface="ＭＳ Ｐゴシック" charset="0"/>
                </a:rPr>
                <a:t>received segments to correct </a:t>
              </a:r>
            </a:p>
            <a:p>
              <a:pPr algn="l">
                <a:lnSpc>
                  <a:spcPct val="80000"/>
                </a:lnSpc>
                <a:defRPr/>
              </a:pPr>
              <a:r>
                <a:rPr lang="en-US" sz="2400" dirty="0">
                  <a:latin typeface="Gill Sans MT" charset="0"/>
                  <a:ea typeface="ＭＳ Ｐゴシック" charset="0"/>
                </a:rPr>
                <a:t>socket</a:t>
              </a:r>
            </a:p>
          </p:txBody>
        </p:sp>
        <p:grpSp>
          <p:nvGrpSpPr>
            <p:cNvPr id="82" name="Group 42"/>
            <p:cNvGrpSpPr>
              <a:grpSpLocks/>
            </p:cNvGrpSpPr>
            <p:nvPr/>
          </p:nvGrpSpPr>
          <p:grpSpPr bwMode="auto">
            <a:xfrm>
              <a:off x="3188" y="990"/>
              <a:ext cx="2016" cy="291"/>
              <a:chOff x="1136" y="3681"/>
              <a:chExt cx="1618" cy="291"/>
            </a:xfrm>
          </p:grpSpPr>
          <p:sp>
            <p:nvSpPr>
              <p:cNvPr id="83" name="Rectangle 43"/>
              <p:cNvSpPr>
                <a:spLocks noChangeArrowheads="1"/>
              </p:cNvSpPr>
              <p:nvPr/>
            </p:nvSpPr>
            <p:spPr bwMode="auto">
              <a:xfrm>
                <a:off x="1422" y="3732"/>
                <a:ext cx="1002" cy="2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84" name="Text Box 44"/>
              <p:cNvSpPr txBox="1">
                <a:spLocks noChangeArrowheads="1"/>
              </p:cNvSpPr>
              <p:nvPr/>
            </p:nvSpPr>
            <p:spPr bwMode="auto">
              <a:xfrm>
                <a:off x="1136" y="3681"/>
                <a:ext cx="1618" cy="2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400" i="1">
                    <a:solidFill>
                      <a:srgbClr val="CC0000"/>
                    </a:solidFill>
                    <a:latin typeface="Gill Sans MT" charset="0"/>
                  </a:rPr>
                  <a:t>demultiplexing at receiver:</a:t>
                </a:r>
              </a:p>
            </p:txBody>
          </p:sp>
        </p:grpSp>
      </p:grpSp>
      <p:grpSp>
        <p:nvGrpSpPr>
          <p:cNvPr id="85" name="Group 176"/>
          <p:cNvGrpSpPr>
            <a:grpSpLocks/>
          </p:cNvGrpSpPr>
          <p:nvPr/>
        </p:nvGrpSpPr>
        <p:grpSpPr bwMode="auto">
          <a:xfrm>
            <a:off x="1838327" y="1247404"/>
            <a:ext cx="4125913" cy="1867014"/>
            <a:chOff x="198" y="783"/>
            <a:chExt cx="2599" cy="982"/>
          </a:xfrm>
        </p:grpSpPr>
        <p:sp>
          <p:nvSpPr>
            <p:cNvPr id="86" name="Text Box 45"/>
            <p:cNvSpPr txBox="1">
              <a:spLocks noChangeArrowheads="1"/>
            </p:cNvSpPr>
            <p:nvPr/>
          </p:nvSpPr>
          <p:spPr bwMode="auto">
            <a:xfrm>
              <a:off x="264" y="1068"/>
              <a:ext cx="2533" cy="5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80000"/>
                </a:lnSpc>
                <a:defRPr/>
              </a:pPr>
              <a:r>
                <a:rPr lang="en-US" sz="2400" dirty="0">
                  <a:latin typeface="Gill Sans MT" charset="0"/>
                </a:rPr>
                <a:t>handle data from multiple</a:t>
              </a:r>
            </a:p>
            <a:p>
              <a:pPr algn="l">
                <a:lnSpc>
                  <a:spcPct val="80000"/>
                </a:lnSpc>
                <a:defRPr/>
              </a:pPr>
              <a:r>
                <a:rPr lang="en-US" sz="2400" dirty="0">
                  <a:latin typeface="Gill Sans MT" charset="0"/>
                </a:rPr>
                <a:t>sockets, add transport header (later used for </a:t>
              </a:r>
              <a:r>
                <a:rPr lang="en-US" sz="2400" dirty="0" err="1">
                  <a:latin typeface="Gill Sans MT" charset="0"/>
                </a:rPr>
                <a:t>demultiplexing</a:t>
              </a:r>
              <a:r>
                <a:rPr lang="en-US" sz="2400" dirty="0">
                  <a:latin typeface="Gill Sans MT" charset="0"/>
                </a:rPr>
                <a:t>)</a:t>
              </a:r>
            </a:p>
          </p:txBody>
        </p:sp>
        <p:sp>
          <p:nvSpPr>
            <p:cNvPr id="87" name="Rectangle 46"/>
            <p:cNvSpPr>
              <a:spLocks noChangeArrowheads="1"/>
            </p:cNvSpPr>
            <p:nvPr/>
          </p:nvSpPr>
          <p:spPr bwMode="auto">
            <a:xfrm>
              <a:off x="198" y="916"/>
              <a:ext cx="2479" cy="849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MS PGothic" pitchFamily="34" charset="-128"/>
              </a:endParaRPr>
            </a:p>
          </p:txBody>
        </p:sp>
        <p:grpSp>
          <p:nvGrpSpPr>
            <p:cNvPr id="88" name="Group 47"/>
            <p:cNvGrpSpPr>
              <a:grpSpLocks/>
            </p:cNvGrpSpPr>
            <p:nvPr/>
          </p:nvGrpSpPr>
          <p:grpSpPr bwMode="auto">
            <a:xfrm>
              <a:off x="332" y="783"/>
              <a:ext cx="1764" cy="319"/>
              <a:chOff x="1101" y="3623"/>
              <a:chExt cx="1694" cy="319"/>
            </a:xfrm>
          </p:grpSpPr>
          <p:sp>
            <p:nvSpPr>
              <p:cNvPr id="89" name="Rectangle 48"/>
              <p:cNvSpPr>
                <a:spLocks noChangeArrowheads="1"/>
              </p:cNvSpPr>
              <p:nvPr/>
            </p:nvSpPr>
            <p:spPr bwMode="auto">
              <a:xfrm>
                <a:off x="1422" y="3732"/>
                <a:ext cx="1006" cy="2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90" name="Text Box 49"/>
              <p:cNvSpPr txBox="1">
                <a:spLocks noChangeArrowheads="1"/>
              </p:cNvSpPr>
              <p:nvPr/>
            </p:nvSpPr>
            <p:spPr bwMode="auto">
              <a:xfrm>
                <a:off x="1101" y="3623"/>
                <a:ext cx="1694" cy="2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400" i="1" dirty="0">
                    <a:solidFill>
                      <a:srgbClr val="CC0000"/>
                    </a:solidFill>
                    <a:latin typeface="Gill Sans MT" charset="0"/>
                  </a:rPr>
                  <a:t>multiplexing at sender:</a:t>
                </a:r>
              </a:p>
            </p:txBody>
          </p:sp>
        </p:grpSp>
      </p:grpSp>
      <p:grpSp>
        <p:nvGrpSpPr>
          <p:cNvPr id="91" name="Group 57"/>
          <p:cNvGrpSpPr>
            <a:grpSpLocks/>
          </p:cNvGrpSpPr>
          <p:nvPr/>
        </p:nvGrpSpPr>
        <p:grpSpPr bwMode="auto">
          <a:xfrm>
            <a:off x="9005888" y="3741739"/>
            <a:ext cx="533400" cy="206375"/>
            <a:chOff x="344" y="1846"/>
            <a:chExt cx="336" cy="130"/>
          </a:xfrm>
        </p:grpSpPr>
        <p:sp>
          <p:nvSpPr>
            <p:cNvPr id="92" name="Rectangle 35"/>
            <p:cNvSpPr>
              <a:spLocks noChangeArrowheads="1"/>
            </p:cNvSpPr>
            <p:nvPr/>
          </p:nvSpPr>
          <p:spPr bwMode="auto">
            <a:xfrm>
              <a:off x="344" y="1846"/>
              <a:ext cx="336" cy="13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93" name="Rectangle 54"/>
            <p:cNvSpPr>
              <a:spLocks noChangeArrowheads="1"/>
            </p:cNvSpPr>
            <p:nvPr/>
          </p:nvSpPr>
          <p:spPr bwMode="auto">
            <a:xfrm>
              <a:off x="454" y="1863"/>
              <a:ext cx="110" cy="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94" name="Rectangle 55"/>
            <p:cNvSpPr>
              <a:spLocks noChangeArrowheads="1"/>
            </p:cNvSpPr>
            <p:nvPr/>
          </p:nvSpPr>
          <p:spPr bwMode="auto">
            <a:xfrm>
              <a:off x="578" y="1921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95" name="Rectangle 56"/>
            <p:cNvSpPr>
              <a:spLocks noChangeArrowheads="1"/>
            </p:cNvSpPr>
            <p:nvPr/>
          </p:nvSpPr>
          <p:spPr bwMode="auto">
            <a:xfrm>
              <a:off x="407" y="1922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MS PGothic" pitchFamily="34" charset="-128"/>
              </a:endParaRPr>
            </a:p>
          </p:txBody>
        </p:sp>
      </p:grpSp>
      <p:sp>
        <p:nvSpPr>
          <p:cNvPr id="96" name="Rectangle 23"/>
          <p:cNvSpPr>
            <a:spLocks noChangeArrowheads="1"/>
          </p:cNvSpPr>
          <p:nvPr/>
        </p:nvSpPr>
        <p:spPr bwMode="auto">
          <a:xfrm>
            <a:off x="4838701" y="3194050"/>
            <a:ext cx="1497013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9pPr>
          </a:lstStyle>
          <a:p>
            <a:pPr algn="l"/>
            <a:endParaRPr lang="en-US" altLang="en-US" sz="2400">
              <a:latin typeface="Times New Roman" charset="0"/>
            </a:endParaRPr>
          </a:p>
        </p:txBody>
      </p:sp>
      <p:sp>
        <p:nvSpPr>
          <p:cNvPr id="97" name="Rectangle 24"/>
          <p:cNvSpPr>
            <a:spLocks noChangeArrowheads="1"/>
          </p:cNvSpPr>
          <p:nvPr/>
        </p:nvSpPr>
        <p:spPr bwMode="auto">
          <a:xfrm>
            <a:off x="4803775" y="3248026"/>
            <a:ext cx="1473200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9pPr>
          </a:lstStyle>
          <a:p>
            <a:pPr algn="l"/>
            <a:endParaRPr lang="en-US" altLang="en-US" sz="2400">
              <a:latin typeface="Times New Roman" charset="0"/>
            </a:endParaRPr>
          </a:p>
        </p:txBody>
      </p:sp>
      <p:sp>
        <p:nvSpPr>
          <p:cNvPr id="98" name="Line 25"/>
          <p:cNvSpPr>
            <a:spLocks noChangeShapeType="1"/>
          </p:cNvSpPr>
          <p:nvPr/>
        </p:nvSpPr>
        <p:spPr bwMode="auto">
          <a:xfrm>
            <a:off x="4810125" y="4017964"/>
            <a:ext cx="146050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Text Box 26"/>
          <p:cNvSpPr txBox="1">
            <a:spLocks noChangeArrowheads="1"/>
          </p:cNvSpPr>
          <p:nvPr/>
        </p:nvSpPr>
        <p:spPr bwMode="auto">
          <a:xfrm>
            <a:off x="4881564" y="4000501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transport</a:t>
            </a:r>
          </a:p>
        </p:txBody>
      </p:sp>
      <p:sp>
        <p:nvSpPr>
          <p:cNvPr id="100" name="Line 27"/>
          <p:cNvSpPr>
            <a:spLocks noChangeShapeType="1"/>
          </p:cNvSpPr>
          <p:nvPr/>
        </p:nvSpPr>
        <p:spPr bwMode="auto">
          <a:xfrm>
            <a:off x="4811714" y="4335463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Text Box 26"/>
          <p:cNvSpPr txBox="1">
            <a:spLocks noChangeArrowheads="1"/>
          </p:cNvSpPr>
          <p:nvPr/>
        </p:nvSpPr>
        <p:spPr bwMode="auto">
          <a:xfrm>
            <a:off x="4878389" y="3214689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application</a:t>
            </a:r>
          </a:p>
        </p:txBody>
      </p:sp>
      <p:sp>
        <p:nvSpPr>
          <p:cNvPr id="102" name="Text Box 26"/>
          <p:cNvSpPr txBox="1">
            <a:spLocks noChangeArrowheads="1"/>
          </p:cNvSpPr>
          <p:nvPr/>
        </p:nvSpPr>
        <p:spPr bwMode="auto">
          <a:xfrm>
            <a:off x="4875214" y="4905376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physical</a:t>
            </a:r>
          </a:p>
        </p:txBody>
      </p:sp>
      <p:sp>
        <p:nvSpPr>
          <p:cNvPr id="103" name="Text Box 26"/>
          <p:cNvSpPr txBox="1">
            <a:spLocks noChangeArrowheads="1"/>
          </p:cNvSpPr>
          <p:nvPr/>
        </p:nvSpPr>
        <p:spPr bwMode="auto">
          <a:xfrm>
            <a:off x="4875214" y="4619626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link</a:t>
            </a:r>
          </a:p>
        </p:txBody>
      </p:sp>
      <p:sp>
        <p:nvSpPr>
          <p:cNvPr id="104" name="Text Box 26"/>
          <p:cNvSpPr txBox="1">
            <a:spLocks noChangeArrowheads="1"/>
          </p:cNvSpPr>
          <p:nvPr/>
        </p:nvSpPr>
        <p:spPr bwMode="auto">
          <a:xfrm>
            <a:off x="4875214" y="4321176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network</a:t>
            </a:r>
          </a:p>
        </p:txBody>
      </p:sp>
      <p:sp>
        <p:nvSpPr>
          <p:cNvPr id="105" name="Oval 120"/>
          <p:cNvSpPr>
            <a:spLocks noChangeArrowheads="1"/>
          </p:cNvSpPr>
          <p:nvPr/>
        </p:nvSpPr>
        <p:spPr bwMode="auto">
          <a:xfrm>
            <a:off x="5575300" y="358933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P2</a:t>
            </a:r>
          </a:p>
        </p:txBody>
      </p:sp>
      <p:sp>
        <p:nvSpPr>
          <p:cNvPr id="106" name="Line 27"/>
          <p:cNvSpPr>
            <a:spLocks noChangeShapeType="1"/>
          </p:cNvSpPr>
          <p:nvPr/>
        </p:nvSpPr>
        <p:spPr bwMode="auto">
          <a:xfrm>
            <a:off x="4808539" y="4646613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" name="Line 27"/>
          <p:cNvSpPr>
            <a:spLocks noChangeShapeType="1"/>
          </p:cNvSpPr>
          <p:nvPr/>
        </p:nvSpPr>
        <p:spPr bwMode="auto">
          <a:xfrm>
            <a:off x="4805364" y="4945063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Oval 128"/>
          <p:cNvSpPr>
            <a:spLocks noChangeArrowheads="1"/>
          </p:cNvSpPr>
          <p:nvPr/>
        </p:nvSpPr>
        <p:spPr bwMode="auto">
          <a:xfrm>
            <a:off x="4870450" y="358933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P1</a:t>
            </a:r>
          </a:p>
        </p:txBody>
      </p:sp>
      <p:grpSp>
        <p:nvGrpSpPr>
          <p:cNvPr id="109" name="Group 134"/>
          <p:cNvGrpSpPr>
            <a:grpSpLocks/>
          </p:cNvGrpSpPr>
          <p:nvPr/>
        </p:nvGrpSpPr>
        <p:grpSpPr bwMode="auto">
          <a:xfrm>
            <a:off x="5651500" y="3948113"/>
            <a:ext cx="412750" cy="158750"/>
            <a:chOff x="1383" y="2620"/>
            <a:chExt cx="260" cy="100"/>
          </a:xfrm>
        </p:grpSpPr>
        <p:sp>
          <p:nvSpPr>
            <p:cNvPr id="110" name="Rectangle 130"/>
            <p:cNvSpPr>
              <a:spLocks noChangeArrowheads="1"/>
            </p:cNvSpPr>
            <p:nvPr/>
          </p:nvSpPr>
          <p:spPr bwMode="auto">
            <a:xfrm>
              <a:off x="1383" y="2620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111" name="Rectangle 131"/>
            <p:cNvSpPr>
              <a:spLocks noChangeArrowheads="1"/>
            </p:cNvSpPr>
            <p:nvPr/>
          </p:nvSpPr>
          <p:spPr bwMode="auto">
            <a:xfrm>
              <a:off x="1434" y="2633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112" name="Rectangle 132"/>
            <p:cNvSpPr>
              <a:spLocks noChangeArrowheads="1"/>
            </p:cNvSpPr>
            <p:nvPr/>
          </p:nvSpPr>
          <p:spPr bwMode="auto">
            <a:xfrm>
              <a:off x="1599" y="2678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113" name="Rectangle 133"/>
            <p:cNvSpPr>
              <a:spLocks noChangeArrowheads="1"/>
            </p:cNvSpPr>
            <p:nvPr/>
          </p:nvSpPr>
          <p:spPr bwMode="auto">
            <a:xfrm>
              <a:off x="1394" y="2679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MS PGothic" pitchFamily="34" charset="-128"/>
              </a:endParaRPr>
            </a:p>
          </p:txBody>
        </p:sp>
      </p:grpSp>
      <p:grpSp>
        <p:nvGrpSpPr>
          <p:cNvPr id="114" name="Group 135"/>
          <p:cNvGrpSpPr>
            <a:grpSpLocks/>
          </p:cNvGrpSpPr>
          <p:nvPr/>
        </p:nvGrpSpPr>
        <p:grpSpPr bwMode="auto">
          <a:xfrm>
            <a:off x="4949825" y="3940175"/>
            <a:ext cx="412750" cy="158750"/>
            <a:chOff x="1383" y="2620"/>
            <a:chExt cx="260" cy="100"/>
          </a:xfrm>
        </p:grpSpPr>
        <p:sp>
          <p:nvSpPr>
            <p:cNvPr id="115" name="Rectangle 136"/>
            <p:cNvSpPr>
              <a:spLocks noChangeArrowheads="1"/>
            </p:cNvSpPr>
            <p:nvPr/>
          </p:nvSpPr>
          <p:spPr bwMode="auto">
            <a:xfrm>
              <a:off x="1383" y="2620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116" name="Rectangle 137"/>
            <p:cNvSpPr>
              <a:spLocks noChangeArrowheads="1"/>
            </p:cNvSpPr>
            <p:nvPr/>
          </p:nvSpPr>
          <p:spPr bwMode="auto">
            <a:xfrm>
              <a:off x="1434" y="2633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117" name="Rectangle 138"/>
            <p:cNvSpPr>
              <a:spLocks noChangeArrowheads="1"/>
            </p:cNvSpPr>
            <p:nvPr/>
          </p:nvSpPr>
          <p:spPr bwMode="auto">
            <a:xfrm>
              <a:off x="1599" y="2678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118" name="Rectangle 139"/>
            <p:cNvSpPr>
              <a:spLocks noChangeArrowheads="1"/>
            </p:cNvSpPr>
            <p:nvPr/>
          </p:nvSpPr>
          <p:spPr bwMode="auto">
            <a:xfrm>
              <a:off x="1394" y="2679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MS PGothic" pitchFamily="34" charset="-128"/>
              </a:endParaRPr>
            </a:p>
          </p:txBody>
        </p:sp>
      </p:grpSp>
      <p:sp>
        <p:nvSpPr>
          <p:cNvPr id="119" name="Freeform 141"/>
          <p:cNvSpPr>
            <a:spLocks/>
          </p:cNvSpPr>
          <p:nvPr/>
        </p:nvSpPr>
        <p:spPr bwMode="auto">
          <a:xfrm>
            <a:off x="3317875" y="4003675"/>
            <a:ext cx="2160588" cy="1989138"/>
          </a:xfrm>
          <a:custGeom>
            <a:avLst/>
            <a:gdLst>
              <a:gd name="T0" fmla="*/ 0 w 1361"/>
              <a:gd name="T1" fmla="*/ 2147483647 h 1253"/>
              <a:gd name="T2" fmla="*/ 2147483647 w 1361"/>
              <a:gd name="T3" fmla="*/ 2147483647 h 1253"/>
              <a:gd name="T4" fmla="*/ 2147483647 w 1361"/>
              <a:gd name="T5" fmla="*/ 2147483647 h 1253"/>
              <a:gd name="T6" fmla="*/ 2147483647 w 1361"/>
              <a:gd name="T7" fmla="*/ 2147483647 h 1253"/>
              <a:gd name="T8" fmla="*/ 2147483647 w 1361"/>
              <a:gd name="T9" fmla="*/ 2147483647 h 1253"/>
              <a:gd name="T10" fmla="*/ 2147483647 w 1361"/>
              <a:gd name="T11" fmla="*/ 0 h 125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61" h="1253">
                <a:moveTo>
                  <a:pt x="0" y="216"/>
                </a:moveTo>
                <a:lnTo>
                  <a:pt x="7" y="1252"/>
                </a:lnTo>
                <a:lnTo>
                  <a:pt x="1320" y="1253"/>
                </a:lnTo>
                <a:lnTo>
                  <a:pt x="1361" y="1252"/>
                </a:lnTo>
                <a:lnTo>
                  <a:pt x="1353" y="114"/>
                </a:lnTo>
                <a:lnTo>
                  <a:pt x="1178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0" name="Freeform 142"/>
          <p:cNvSpPr>
            <a:spLocks/>
          </p:cNvSpPr>
          <p:nvPr/>
        </p:nvSpPr>
        <p:spPr bwMode="auto">
          <a:xfrm>
            <a:off x="3381375" y="4029076"/>
            <a:ext cx="1962150" cy="1897063"/>
          </a:xfrm>
          <a:custGeom>
            <a:avLst/>
            <a:gdLst>
              <a:gd name="T0" fmla="*/ 0 w 1236"/>
              <a:gd name="T1" fmla="*/ 2147483647 h 1195"/>
              <a:gd name="T2" fmla="*/ 2147483647 w 1236"/>
              <a:gd name="T3" fmla="*/ 2147483647 h 1195"/>
              <a:gd name="T4" fmla="*/ 2147483647 w 1236"/>
              <a:gd name="T5" fmla="*/ 2147483647 h 1195"/>
              <a:gd name="T6" fmla="*/ 2147483647 w 1236"/>
              <a:gd name="T7" fmla="*/ 2147483647 h 1195"/>
              <a:gd name="T8" fmla="*/ 2147483647 w 1236"/>
              <a:gd name="T9" fmla="*/ 0 h 11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36" h="1195">
                <a:moveTo>
                  <a:pt x="0" y="202"/>
                </a:moveTo>
                <a:lnTo>
                  <a:pt x="6" y="1194"/>
                </a:lnTo>
                <a:lnTo>
                  <a:pt x="1236" y="1195"/>
                </a:lnTo>
                <a:lnTo>
                  <a:pt x="1227" y="150"/>
                </a:lnTo>
                <a:lnTo>
                  <a:pt x="1069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1" name="Rectangle 23"/>
          <p:cNvSpPr>
            <a:spLocks noChangeArrowheads="1"/>
          </p:cNvSpPr>
          <p:nvPr/>
        </p:nvSpPr>
        <p:spPr bwMode="auto">
          <a:xfrm>
            <a:off x="7100889" y="3563938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9pPr>
          </a:lstStyle>
          <a:p>
            <a:pPr algn="l"/>
            <a:endParaRPr lang="en-US" altLang="en-US" sz="2400">
              <a:latin typeface="Times New Roman" charset="0"/>
            </a:endParaRPr>
          </a:p>
        </p:txBody>
      </p:sp>
      <p:sp>
        <p:nvSpPr>
          <p:cNvPr id="122" name="Rectangle 24"/>
          <p:cNvSpPr>
            <a:spLocks noChangeArrowheads="1"/>
          </p:cNvSpPr>
          <p:nvPr/>
        </p:nvSpPr>
        <p:spPr bwMode="auto">
          <a:xfrm>
            <a:off x="7062789" y="3617913"/>
            <a:ext cx="1273175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9pPr>
          </a:lstStyle>
          <a:p>
            <a:pPr algn="l"/>
            <a:endParaRPr lang="en-US" altLang="en-US" sz="2400">
              <a:latin typeface="Times New Roman" charset="0"/>
            </a:endParaRPr>
          </a:p>
        </p:txBody>
      </p:sp>
      <p:sp>
        <p:nvSpPr>
          <p:cNvPr id="123" name="Line 25"/>
          <p:cNvSpPr>
            <a:spLocks noChangeShapeType="1"/>
          </p:cNvSpPr>
          <p:nvPr/>
        </p:nvSpPr>
        <p:spPr bwMode="auto">
          <a:xfrm>
            <a:off x="7072313" y="4378326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" name="Text Box 26"/>
          <p:cNvSpPr txBox="1">
            <a:spLocks noChangeArrowheads="1"/>
          </p:cNvSpPr>
          <p:nvPr/>
        </p:nvSpPr>
        <p:spPr bwMode="auto">
          <a:xfrm>
            <a:off x="7029451" y="4360864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transport</a:t>
            </a:r>
          </a:p>
        </p:txBody>
      </p:sp>
      <p:sp>
        <p:nvSpPr>
          <p:cNvPr id="125" name="Line 27"/>
          <p:cNvSpPr>
            <a:spLocks noChangeShapeType="1"/>
          </p:cNvSpPr>
          <p:nvPr/>
        </p:nvSpPr>
        <p:spPr bwMode="auto">
          <a:xfrm>
            <a:off x="7080250" y="4699001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" name="Line 28"/>
          <p:cNvSpPr>
            <a:spLocks noChangeShapeType="1"/>
          </p:cNvSpPr>
          <p:nvPr/>
        </p:nvSpPr>
        <p:spPr bwMode="auto">
          <a:xfrm>
            <a:off x="7065963" y="5008564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7" name="Line 29"/>
          <p:cNvSpPr>
            <a:spLocks noChangeShapeType="1"/>
          </p:cNvSpPr>
          <p:nvPr/>
        </p:nvSpPr>
        <p:spPr bwMode="auto">
          <a:xfrm>
            <a:off x="7065963" y="5294314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" name="Text Box 26"/>
          <p:cNvSpPr txBox="1">
            <a:spLocks noChangeArrowheads="1"/>
          </p:cNvSpPr>
          <p:nvPr/>
        </p:nvSpPr>
        <p:spPr bwMode="auto">
          <a:xfrm>
            <a:off x="7064376" y="3608389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application</a:t>
            </a:r>
          </a:p>
        </p:txBody>
      </p:sp>
      <p:sp>
        <p:nvSpPr>
          <p:cNvPr id="129" name="Text Box 26"/>
          <p:cNvSpPr txBox="1">
            <a:spLocks noChangeArrowheads="1"/>
          </p:cNvSpPr>
          <p:nvPr/>
        </p:nvSpPr>
        <p:spPr bwMode="auto">
          <a:xfrm>
            <a:off x="7019926" y="5265739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physical</a:t>
            </a:r>
          </a:p>
        </p:txBody>
      </p:sp>
      <p:sp>
        <p:nvSpPr>
          <p:cNvPr id="130" name="Text Box 26"/>
          <p:cNvSpPr txBox="1">
            <a:spLocks noChangeArrowheads="1"/>
          </p:cNvSpPr>
          <p:nvPr/>
        </p:nvSpPr>
        <p:spPr bwMode="auto">
          <a:xfrm>
            <a:off x="7038976" y="4979989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link</a:t>
            </a:r>
          </a:p>
        </p:txBody>
      </p:sp>
      <p:sp>
        <p:nvSpPr>
          <p:cNvPr id="131" name="Text Box 26"/>
          <p:cNvSpPr txBox="1">
            <a:spLocks noChangeArrowheads="1"/>
          </p:cNvSpPr>
          <p:nvPr/>
        </p:nvSpPr>
        <p:spPr bwMode="auto">
          <a:xfrm>
            <a:off x="7029451" y="4684714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network</a:t>
            </a:r>
          </a:p>
        </p:txBody>
      </p:sp>
      <p:sp>
        <p:nvSpPr>
          <p:cNvPr id="132" name="Oval 101"/>
          <p:cNvSpPr>
            <a:spLocks noChangeArrowheads="1"/>
          </p:cNvSpPr>
          <p:nvPr/>
        </p:nvSpPr>
        <p:spPr bwMode="auto">
          <a:xfrm>
            <a:off x="7399339" y="3949700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P4</a:t>
            </a:r>
          </a:p>
        </p:txBody>
      </p:sp>
      <p:sp>
        <p:nvSpPr>
          <p:cNvPr id="133" name="Freeform 103"/>
          <p:cNvSpPr>
            <a:spLocks/>
          </p:cNvSpPr>
          <p:nvPr/>
        </p:nvSpPr>
        <p:spPr bwMode="auto">
          <a:xfrm>
            <a:off x="8348664" y="3595688"/>
            <a:ext cx="581025" cy="2038350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" name="Freeform 70"/>
          <p:cNvSpPr>
            <a:spLocks/>
          </p:cNvSpPr>
          <p:nvPr/>
        </p:nvSpPr>
        <p:spPr bwMode="auto">
          <a:xfrm>
            <a:off x="2159000" y="3616325"/>
            <a:ext cx="552450" cy="20828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5" name="Rectangle 23"/>
          <p:cNvSpPr>
            <a:spLocks noChangeArrowheads="1"/>
          </p:cNvSpPr>
          <p:nvPr/>
        </p:nvSpPr>
        <p:spPr bwMode="auto">
          <a:xfrm>
            <a:off x="2755900" y="3571875"/>
            <a:ext cx="1296988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9pPr>
          </a:lstStyle>
          <a:p>
            <a:pPr algn="l"/>
            <a:endParaRPr lang="en-US" altLang="en-US" sz="2400">
              <a:latin typeface="Times New Roman" charset="0"/>
            </a:endParaRPr>
          </a:p>
        </p:txBody>
      </p:sp>
      <p:sp>
        <p:nvSpPr>
          <p:cNvPr id="136" name="Rectangle 24"/>
          <p:cNvSpPr>
            <a:spLocks noChangeArrowheads="1"/>
          </p:cNvSpPr>
          <p:nvPr/>
        </p:nvSpPr>
        <p:spPr bwMode="auto">
          <a:xfrm>
            <a:off x="2717801" y="3625851"/>
            <a:ext cx="12731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9pPr>
          </a:lstStyle>
          <a:p>
            <a:pPr algn="l"/>
            <a:endParaRPr lang="en-US" altLang="en-US" sz="2400">
              <a:latin typeface="Times New Roman" charset="0"/>
            </a:endParaRPr>
          </a:p>
        </p:txBody>
      </p:sp>
      <p:sp>
        <p:nvSpPr>
          <p:cNvPr id="137" name="Line 25"/>
          <p:cNvSpPr>
            <a:spLocks noChangeShapeType="1"/>
          </p:cNvSpPr>
          <p:nvPr/>
        </p:nvSpPr>
        <p:spPr bwMode="auto">
          <a:xfrm>
            <a:off x="2727325" y="4386264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" name="Text Box 26"/>
          <p:cNvSpPr txBox="1">
            <a:spLocks noChangeArrowheads="1"/>
          </p:cNvSpPr>
          <p:nvPr/>
        </p:nvSpPr>
        <p:spPr bwMode="auto">
          <a:xfrm>
            <a:off x="2684464" y="4368801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transport</a:t>
            </a:r>
          </a:p>
        </p:txBody>
      </p:sp>
      <p:sp>
        <p:nvSpPr>
          <p:cNvPr id="139" name="Line 27"/>
          <p:cNvSpPr>
            <a:spLocks noChangeShapeType="1"/>
          </p:cNvSpPr>
          <p:nvPr/>
        </p:nvSpPr>
        <p:spPr bwMode="auto">
          <a:xfrm>
            <a:off x="2735263" y="4706939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" name="Line 28"/>
          <p:cNvSpPr>
            <a:spLocks noChangeShapeType="1"/>
          </p:cNvSpPr>
          <p:nvPr/>
        </p:nvSpPr>
        <p:spPr bwMode="auto">
          <a:xfrm>
            <a:off x="2720975" y="5016501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" name="Line 29"/>
          <p:cNvSpPr>
            <a:spLocks noChangeShapeType="1"/>
          </p:cNvSpPr>
          <p:nvPr/>
        </p:nvSpPr>
        <p:spPr bwMode="auto">
          <a:xfrm>
            <a:off x="2720975" y="5302251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" name="Text Box 26"/>
          <p:cNvSpPr txBox="1">
            <a:spLocks noChangeArrowheads="1"/>
          </p:cNvSpPr>
          <p:nvPr/>
        </p:nvSpPr>
        <p:spPr bwMode="auto">
          <a:xfrm>
            <a:off x="2719389" y="3616326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application</a:t>
            </a:r>
          </a:p>
        </p:txBody>
      </p:sp>
      <p:sp>
        <p:nvSpPr>
          <p:cNvPr id="143" name="Text Box 26"/>
          <p:cNvSpPr txBox="1">
            <a:spLocks noChangeArrowheads="1"/>
          </p:cNvSpPr>
          <p:nvPr/>
        </p:nvSpPr>
        <p:spPr bwMode="auto">
          <a:xfrm>
            <a:off x="2674939" y="5273676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physical</a:t>
            </a:r>
          </a:p>
        </p:txBody>
      </p:sp>
      <p:sp>
        <p:nvSpPr>
          <p:cNvPr id="144" name="Text Box 26"/>
          <p:cNvSpPr txBox="1">
            <a:spLocks noChangeArrowheads="1"/>
          </p:cNvSpPr>
          <p:nvPr/>
        </p:nvSpPr>
        <p:spPr bwMode="auto">
          <a:xfrm>
            <a:off x="2693989" y="4987926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link</a:t>
            </a:r>
          </a:p>
        </p:txBody>
      </p:sp>
      <p:sp>
        <p:nvSpPr>
          <p:cNvPr id="145" name="Text Box 26"/>
          <p:cNvSpPr txBox="1">
            <a:spLocks noChangeArrowheads="1"/>
          </p:cNvSpPr>
          <p:nvPr/>
        </p:nvSpPr>
        <p:spPr bwMode="auto">
          <a:xfrm>
            <a:off x="2684464" y="4692651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network</a:t>
            </a:r>
          </a:p>
        </p:txBody>
      </p:sp>
      <p:sp>
        <p:nvSpPr>
          <p:cNvPr id="146" name="Oval 23"/>
          <p:cNvSpPr>
            <a:spLocks noChangeArrowheads="1"/>
          </p:cNvSpPr>
          <p:nvPr/>
        </p:nvSpPr>
        <p:spPr bwMode="auto">
          <a:xfrm>
            <a:off x="3054350" y="395763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P3</a:t>
            </a:r>
          </a:p>
        </p:txBody>
      </p:sp>
      <p:grpSp>
        <p:nvGrpSpPr>
          <p:cNvPr id="147" name="Group 149"/>
          <p:cNvGrpSpPr>
            <a:grpSpLocks/>
          </p:cNvGrpSpPr>
          <p:nvPr/>
        </p:nvGrpSpPr>
        <p:grpSpPr bwMode="auto">
          <a:xfrm>
            <a:off x="3144838" y="4295775"/>
            <a:ext cx="412750" cy="158750"/>
            <a:chOff x="1287" y="2524"/>
            <a:chExt cx="260" cy="100"/>
          </a:xfrm>
        </p:grpSpPr>
        <p:sp>
          <p:nvSpPr>
            <p:cNvPr id="148" name="Rectangle 73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149" name="Rectangle 74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150" name="Rectangle 75"/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151" name="Rectangle 129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MS PGothic" pitchFamily="34" charset="-128"/>
              </a:endParaRPr>
            </a:p>
          </p:txBody>
        </p:sp>
      </p:grpSp>
      <p:grpSp>
        <p:nvGrpSpPr>
          <p:cNvPr id="152" name="Group 150"/>
          <p:cNvGrpSpPr>
            <a:grpSpLocks/>
          </p:cNvGrpSpPr>
          <p:nvPr/>
        </p:nvGrpSpPr>
        <p:grpSpPr bwMode="auto">
          <a:xfrm>
            <a:off x="7485063" y="4294188"/>
            <a:ext cx="412750" cy="158750"/>
            <a:chOff x="1287" y="2524"/>
            <a:chExt cx="260" cy="100"/>
          </a:xfrm>
        </p:grpSpPr>
        <p:sp>
          <p:nvSpPr>
            <p:cNvPr id="153" name="Rectangle 151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154" name="Rectangle 152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155" name="Rectangle 153"/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156" name="Rectangle 154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MS PGothic" pitchFamily="34" charset="-128"/>
              </a:endParaRPr>
            </a:p>
          </p:txBody>
        </p:sp>
      </p:grpSp>
      <p:sp>
        <p:nvSpPr>
          <p:cNvPr id="157" name="Freeform 146"/>
          <p:cNvSpPr>
            <a:spLocks/>
          </p:cNvSpPr>
          <p:nvPr/>
        </p:nvSpPr>
        <p:spPr bwMode="auto">
          <a:xfrm>
            <a:off x="5532439" y="3995739"/>
            <a:ext cx="2173287" cy="1989137"/>
          </a:xfrm>
          <a:custGeom>
            <a:avLst/>
            <a:gdLst>
              <a:gd name="T0" fmla="*/ 2147483647 w 1369"/>
              <a:gd name="T1" fmla="*/ 2147483647 h 1253"/>
              <a:gd name="T2" fmla="*/ 2147483647 w 1369"/>
              <a:gd name="T3" fmla="*/ 2147483647 h 1253"/>
              <a:gd name="T4" fmla="*/ 2147483647 w 1369"/>
              <a:gd name="T5" fmla="*/ 2147483647 h 1253"/>
              <a:gd name="T6" fmla="*/ 0 w 1369"/>
              <a:gd name="T7" fmla="*/ 2147483647 h 1253"/>
              <a:gd name="T8" fmla="*/ 2147483647 w 1369"/>
              <a:gd name="T9" fmla="*/ 0 h 12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69" h="1253">
                <a:moveTo>
                  <a:pt x="1369" y="216"/>
                </a:moveTo>
                <a:lnTo>
                  <a:pt x="1362" y="1252"/>
                </a:lnTo>
                <a:lnTo>
                  <a:pt x="16" y="1253"/>
                </a:lnTo>
                <a:lnTo>
                  <a:pt x="0" y="121"/>
                </a:lnTo>
                <a:lnTo>
                  <a:pt x="191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8" name="Freeform 147"/>
          <p:cNvSpPr>
            <a:spLocks/>
          </p:cNvSpPr>
          <p:nvPr/>
        </p:nvSpPr>
        <p:spPr bwMode="auto">
          <a:xfrm>
            <a:off x="5651501" y="4027489"/>
            <a:ext cx="1984375" cy="1876425"/>
          </a:xfrm>
          <a:custGeom>
            <a:avLst/>
            <a:gdLst>
              <a:gd name="T0" fmla="*/ 2147483647 w 1250"/>
              <a:gd name="T1" fmla="*/ 2147483647 h 1182"/>
              <a:gd name="T2" fmla="*/ 2147483647 w 1250"/>
              <a:gd name="T3" fmla="*/ 2147483647 h 1182"/>
              <a:gd name="T4" fmla="*/ 2147483647 w 1250"/>
              <a:gd name="T5" fmla="*/ 2147483647 h 1182"/>
              <a:gd name="T6" fmla="*/ 0 w 1250"/>
              <a:gd name="T7" fmla="*/ 2147483647 h 1182"/>
              <a:gd name="T8" fmla="*/ 2147483647 w 1250"/>
              <a:gd name="T9" fmla="*/ 0 h 11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50" h="1182">
                <a:moveTo>
                  <a:pt x="1250" y="190"/>
                </a:moveTo>
                <a:lnTo>
                  <a:pt x="1244" y="1182"/>
                </a:lnTo>
                <a:lnTo>
                  <a:pt x="19" y="1181"/>
                </a:lnTo>
                <a:lnTo>
                  <a:pt x="0" y="155"/>
                </a:lnTo>
                <a:lnTo>
                  <a:pt x="171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" name="Oval 36"/>
          <p:cNvSpPr>
            <a:spLocks noChangeArrowheads="1"/>
          </p:cNvSpPr>
          <p:nvPr/>
        </p:nvSpPr>
        <p:spPr bwMode="auto">
          <a:xfrm>
            <a:off x="8991600" y="4106863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pitchFamily="66" charset="0"/>
              <a:ea typeface="MS PGothic" pitchFamily="34" charset="-128"/>
            </a:endParaRPr>
          </a:p>
        </p:txBody>
      </p:sp>
      <p:grpSp>
        <p:nvGrpSpPr>
          <p:cNvPr id="160" name="Group 169"/>
          <p:cNvGrpSpPr>
            <a:grpSpLocks/>
          </p:cNvGrpSpPr>
          <p:nvPr/>
        </p:nvGrpSpPr>
        <p:grpSpPr bwMode="auto">
          <a:xfrm>
            <a:off x="4486276" y="2854325"/>
            <a:ext cx="1292225" cy="1454150"/>
            <a:chOff x="1868" y="1796"/>
            <a:chExt cx="814" cy="916"/>
          </a:xfrm>
        </p:grpSpPr>
        <p:sp>
          <p:nvSpPr>
            <p:cNvPr id="161" name="Oval 166"/>
            <p:cNvSpPr>
              <a:spLocks noChangeArrowheads="1"/>
            </p:cNvSpPr>
            <p:nvPr/>
          </p:nvSpPr>
          <p:spPr bwMode="auto">
            <a:xfrm>
              <a:off x="2318" y="2668"/>
              <a:ext cx="124" cy="44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162" name="Oval 167"/>
            <p:cNvSpPr>
              <a:spLocks noChangeArrowheads="1"/>
            </p:cNvSpPr>
            <p:nvPr/>
          </p:nvSpPr>
          <p:spPr bwMode="auto">
            <a:xfrm>
              <a:off x="2558" y="2668"/>
              <a:ext cx="124" cy="44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163" name="Freeform 168"/>
            <p:cNvSpPr>
              <a:spLocks/>
            </p:cNvSpPr>
            <p:nvPr/>
          </p:nvSpPr>
          <p:spPr bwMode="auto">
            <a:xfrm>
              <a:off x="1868" y="1796"/>
              <a:ext cx="434" cy="904"/>
            </a:xfrm>
            <a:custGeom>
              <a:avLst/>
              <a:gdLst>
                <a:gd name="T0" fmla="*/ 434 w 434"/>
                <a:gd name="T1" fmla="*/ 904 h 904"/>
                <a:gd name="T2" fmla="*/ 2 w 434"/>
                <a:gd name="T3" fmla="*/ 902 h 904"/>
                <a:gd name="T4" fmla="*/ 0 w 434"/>
                <a:gd name="T5" fmla="*/ 0 h 90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4" h="904">
                  <a:moveTo>
                    <a:pt x="434" y="904"/>
                  </a:moveTo>
                  <a:lnTo>
                    <a:pt x="2" y="902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64" name="Group 172"/>
          <p:cNvGrpSpPr>
            <a:grpSpLocks/>
          </p:cNvGrpSpPr>
          <p:nvPr/>
        </p:nvGrpSpPr>
        <p:grpSpPr bwMode="auto">
          <a:xfrm>
            <a:off x="5394325" y="2809875"/>
            <a:ext cx="1047750" cy="1441450"/>
            <a:chOff x="2432" y="1758"/>
            <a:chExt cx="660" cy="908"/>
          </a:xfrm>
        </p:grpSpPr>
        <p:sp>
          <p:nvSpPr>
            <p:cNvPr id="165" name="Oval 170"/>
            <p:cNvSpPr>
              <a:spLocks noChangeArrowheads="1"/>
            </p:cNvSpPr>
            <p:nvPr/>
          </p:nvSpPr>
          <p:spPr bwMode="auto">
            <a:xfrm>
              <a:off x="2432" y="2564"/>
              <a:ext cx="144" cy="102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166" name="Freeform 171"/>
            <p:cNvSpPr>
              <a:spLocks/>
            </p:cNvSpPr>
            <p:nvPr/>
          </p:nvSpPr>
          <p:spPr bwMode="auto">
            <a:xfrm>
              <a:off x="2506" y="1758"/>
              <a:ext cx="586" cy="810"/>
            </a:xfrm>
            <a:custGeom>
              <a:avLst/>
              <a:gdLst>
                <a:gd name="T0" fmla="*/ 0 w 586"/>
                <a:gd name="T1" fmla="*/ 810 h 810"/>
                <a:gd name="T2" fmla="*/ 2 w 586"/>
                <a:gd name="T3" fmla="*/ 808 h 810"/>
                <a:gd name="T4" fmla="*/ 2 w 586"/>
                <a:gd name="T5" fmla="*/ 170 h 810"/>
                <a:gd name="T6" fmla="*/ 586 w 586"/>
                <a:gd name="T7" fmla="*/ 0 h 8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6" h="810">
                  <a:moveTo>
                    <a:pt x="0" y="810"/>
                  </a:moveTo>
                  <a:lnTo>
                    <a:pt x="2" y="808"/>
                  </a:lnTo>
                  <a:lnTo>
                    <a:pt x="2" y="170"/>
                  </a:lnTo>
                  <a:lnTo>
                    <a:pt x="586" y="0"/>
                  </a:lnTo>
                </a:path>
              </a:pathLst>
            </a:custGeom>
            <a:noFill/>
            <a:ln w="12700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67" name="Group 179"/>
          <p:cNvGrpSpPr>
            <a:grpSpLocks/>
          </p:cNvGrpSpPr>
          <p:nvPr/>
        </p:nvGrpSpPr>
        <p:grpSpPr bwMode="auto">
          <a:xfrm>
            <a:off x="1693863" y="5126039"/>
            <a:ext cx="800100" cy="828675"/>
            <a:chOff x="-44" y="1473"/>
            <a:chExt cx="981" cy="1105"/>
          </a:xfrm>
        </p:grpSpPr>
        <p:pic>
          <p:nvPicPr>
            <p:cNvPr id="168" name="Picture 180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9" name="Freeform 18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326 w 356"/>
                <a:gd name="T3" fmla="*/ 131 h 368"/>
                <a:gd name="T4" fmla="*/ 2759 w 356"/>
                <a:gd name="T5" fmla="*/ 2736 h 368"/>
                <a:gd name="T6" fmla="*/ 608 w 356"/>
                <a:gd name="T7" fmla="*/ 3422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0" name="Group 182"/>
          <p:cNvGrpSpPr>
            <a:grpSpLocks/>
          </p:cNvGrpSpPr>
          <p:nvPr/>
        </p:nvGrpSpPr>
        <p:grpSpPr bwMode="auto">
          <a:xfrm flipH="1">
            <a:off x="8675689" y="5040314"/>
            <a:ext cx="788987" cy="782637"/>
            <a:chOff x="-44" y="1473"/>
            <a:chExt cx="981" cy="1105"/>
          </a:xfrm>
        </p:grpSpPr>
        <p:pic>
          <p:nvPicPr>
            <p:cNvPr id="171" name="Picture 183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2" name="Freeform 18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326 w 356"/>
                <a:gd name="T3" fmla="*/ 131 h 368"/>
                <a:gd name="T4" fmla="*/ 2759 w 356"/>
                <a:gd name="T5" fmla="*/ 2736 h 368"/>
                <a:gd name="T6" fmla="*/ 608 w 356"/>
                <a:gd name="T7" fmla="*/ 3422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3" name="Group 185"/>
          <p:cNvGrpSpPr>
            <a:grpSpLocks/>
          </p:cNvGrpSpPr>
          <p:nvPr/>
        </p:nvGrpSpPr>
        <p:grpSpPr bwMode="auto">
          <a:xfrm>
            <a:off x="4265614" y="4625975"/>
            <a:ext cx="358775" cy="704850"/>
            <a:chOff x="4140" y="429"/>
            <a:chExt cx="1425" cy="2396"/>
          </a:xfrm>
        </p:grpSpPr>
        <p:sp>
          <p:nvSpPr>
            <p:cNvPr id="174" name="Freeform 186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4 w 354"/>
                <a:gd name="T1" fmla="*/ 0 h 2742"/>
                <a:gd name="T2" fmla="*/ 74 w 354"/>
                <a:gd name="T3" fmla="*/ 95 h 2742"/>
                <a:gd name="T4" fmla="*/ 73 w 354"/>
                <a:gd name="T5" fmla="*/ 734 h 2742"/>
                <a:gd name="T6" fmla="*/ 0 w 354"/>
                <a:gd name="T7" fmla="*/ 768 h 2742"/>
                <a:gd name="T8" fmla="*/ 1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Rectangle 187"/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176" name="Freeform 188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45 w 211"/>
                <a:gd name="T3" fmla="*/ 61 h 2537"/>
                <a:gd name="T4" fmla="*/ 2 w 211"/>
                <a:gd name="T5" fmla="*/ 69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Freeform 189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70 w 328"/>
                <a:gd name="T3" fmla="*/ 36 h 226"/>
                <a:gd name="T4" fmla="*/ 70 w 328"/>
                <a:gd name="T5" fmla="*/ 64 h 226"/>
                <a:gd name="T6" fmla="*/ 0 w 328"/>
                <a:gd name="T7" fmla="*/ 2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Rectangle 190"/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MS PGothic" pitchFamily="34" charset="-128"/>
              </a:endParaRPr>
            </a:p>
          </p:txBody>
        </p:sp>
        <p:grpSp>
          <p:nvGrpSpPr>
            <p:cNvPr id="179" name="Group 191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04" name="AutoShape 192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5" name="AutoShape 193"/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180" name="Rectangle 194"/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MS PGothic" pitchFamily="34" charset="-128"/>
              </a:endParaRPr>
            </a:p>
          </p:txBody>
        </p:sp>
        <p:grpSp>
          <p:nvGrpSpPr>
            <p:cNvPr id="181" name="Group 195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02" name="AutoShape 196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5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3" name="AutoShape 197"/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182" name="Rectangle 198"/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183" name="Rectangle 199"/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MS PGothic" pitchFamily="34" charset="-128"/>
              </a:endParaRPr>
            </a:p>
          </p:txBody>
        </p:sp>
        <p:grpSp>
          <p:nvGrpSpPr>
            <p:cNvPr id="184" name="Group 200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00" name="AutoShape 201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1" name="AutoShape 202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185" name="Freeform 203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70 w 328"/>
                <a:gd name="T3" fmla="*/ 35 h 226"/>
                <a:gd name="T4" fmla="*/ 70 w 328"/>
                <a:gd name="T5" fmla="*/ 62 h 226"/>
                <a:gd name="T6" fmla="*/ 0 w 328"/>
                <a:gd name="T7" fmla="*/ 2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86" name="Group 204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98" name="AutoShape 205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99" name="AutoShape 206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187" name="Rectangle 207"/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188" name="Freeform 208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62 w 296"/>
                <a:gd name="T3" fmla="*/ 39 h 256"/>
                <a:gd name="T4" fmla="*/ 62 w 296"/>
                <a:gd name="T5" fmla="*/ 71 h 256"/>
                <a:gd name="T6" fmla="*/ 0 w 296"/>
                <a:gd name="T7" fmla="*/ 2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9" name="Freeform 209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65 w 304"/>
                <a:gd name="T3" fmla="*/ 46 h 288"/>
                <a:gd name="T4" fmla="*/ 61 w 304"/>
                <a:gd name="T5" fmla="*/ 81 h 288"/>
                <a:gd name="T6" fmla="*/ 2 w 304"/>
                <a:gd name="T7" fmla="*/ 35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0" name="Oval 210"/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191" name="Freeform 211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0 h 240"/>
                <a:gd name="T2" fmla="*/ 2 w 306"/>
                <a:gd name="T3" fmla="*/ 68 h 240"/>
                <a:gd name="T4" fmla="*/ 65 w 306"/>
                <a:gd name="T5" fmla="*/ 31 h 240"/>
                <a:gd name="T6" fmla="*/ 62 w 306"/>
                <a:gd name="T7" fmla="*/ 0 h 240"/>
                <a:gd name="T8" fmla="*/ 0 w 306"/>
                <a:gd name="T9" fmla="*/ 3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2" name="AutoShape 212"/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193" name="AutoShape 213"/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194" name="Oval 214"/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195" name="Oval 215"/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solidFill>
                  <a:srgbClr val="FF0000"/>
                </a:solidFill>
                <a:latin typeface="Arial" pitchFamily="34" charset="0"/>
                <a:ea typeface="MS PGothic" pitchFamily="34" charset="-128"/>
                <a:cs typeface="Arial" pitchFamily="34" charset="0"/>
              </a:endParaRPr>
            </a:p>
          </p:txBody>
        </p:sp>
        <p:sp>
          <p:nvSpPr>
            <p:cNvPr id="196" name="Oval 216"/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197" name="Rectangle 217"/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MS PGothic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1141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67540" y="2000250"/>
            <a:ext cx="3324860" cy="3200400"/>
          </a:xfrm>
          <a:custGeom>
            <a:avLst/>
            <a:gdLst/>
            <a:ahLst/>
            <a:cxnLst/>
            <a:rect l="l" t="t" r="r" b="b"/>
            <a:pathLst>
              <a:path w="3324859" h="3200400">
                <a:moveTo>
                  <a:pt x="0" y="3200399"/>
                </a:moveTo>
                <a:lnTo>
                  <a:pt x="3324240" y="3200399"/>
                </a:lnTo>
                <a:lnTo>
                  <a:pt x="3324240" y="0"/>
                </a:lnTo>
                <a:lnTo>
                  <a:pt x="0" y="0"/>
                </a:lnTo>
                <a:lnTo>
                  <a:pt x="0" y="3200399"/>
                </a:lnTo>
                <a:close/>
              </a:path>
            </a:pathLst>
          </a:custGeom>
          <a:solidFill>
            <a:srgbClr val="323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91340" y="2095500"/>
            <a:ext cx="3324860" cy="3200400"/>
          </a:xfrm>
          <a:custGeom>
            <a:avLst/>
            <a:gdLst/>
            <a:ahLst/>
            <a:cxnLst/>
            <a:rect l="l" t="t" r="r" b="b"/>
            <a:pathLst>
              <a:path w="3324859" h="3200400">
                <a:moveTo>
                  <a:pt x="0" y="3200399"/>
                </a:moveTo>
                <a:lnTo>
                  <a:pt x="3324240" y="3200399"/>
                </a:lnTo>
                <a:lnTo>
                  <a:pt x="3324240" y="0"/>
                </a:lnTo>
                <a:lnTo>
                  <a:pt x="0" y="0"/>
                </a:lnTo>
                <a:lnTo>
                  <a:pt x="0" y="32003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demultiplexing works</a:t>
            </a:r>
            <a:endParaRPr lang="en-US" dirty="0"/>
          </a:p>
        </p:txBody>
      </p:sp>
      <p:sp>
        <p:nvSpPr>
          <p:cNvPr id="5" name="object 5"/>
          <p:cNvSpPr/>
          <p:nvPr/>
        </p:nvSpPr>
        <p:spPr>
          <a:xfrm>
            <a:off x="8886839" y="1828556"/>
            <a:ext cx="1200150" cy="76200"/>
          </a:xfrm>
          <a:custGeom>
            <a:avLst/>
            <a:gdLst/>
            <a:ahLst/>
            <a:cxnLst/>
            <a:rect l="l" t="t" r="r" b="b"/>
            <a:pathLst>
              <a:path w="1200150" h="76200">
                <a:moveTo>
                  <a:pt x="1124071" y="0"/>
                </a:moveTo>
                <a:lnTo>
                  <a:pt x="1123969" y="28508"/>
                </a:lnTo>
                <a:lnTo>
                  <a:pt x="1136629" y="28559"/>
                </a:lnTo>
                <a:lnTo>
                  <a:pt x="1136629" y="47609"/>
                </a:lnTo>
                <a:lnTo>
                  <a:pt x="1123900" y="47609"/>
                </a:lnTo>
                <a:lnTo>
                  <a:pt x="1123797" y="76199"/>
                </a:lnTo>
                <a:lnTo>
                  <a:pt x="1181461" y="47609"/>
                </a:lnTo>
                <a:lnTo>
                  <a:pt x="1136629" y="47609"/>
                </a:lnTo>
                <a:lnTo>
                  <a:pt x="1181564" y="47558"/>
                </a:lnTo>
                <a:lnTo>
                  <a:pt x="1200149" y="38343"/>
                </a:lnTo>
                <a:lnTo>
                  <a:pt x="1124071" y="0"/>
                </a:lnTo>
                <a:close/>
              </a:path>
              <a:path w="1200150" h="76200">
                <a:moveTo>
                  <a:pt x="1123969" y="28508"/>
                </a:moveTo>
                <a:lnTo>
                  <a:pt x="1123900" y="47558"/>
                </a:lnTo>
                <a:lnTo>
                  <a:pt x="1136629" y="47609"/>
                </a:lnTo>
                <a:lnTo>
                  <a:pt x="1136629" y="28559"/>
                </a:lnTo>
                <a:lnTo>
                  <a:pt x="1123969" y="28508"/>
                </a:lnTo>
                <a:close/>
              </a:path>
              <a:path w="1200150" h="76200">
                <a:moveTo>
                  <a:pt x="0" y="23987"/>
                </a:moveTo>
                <a:lnTo>
                  <a:pt x="0" y="43037"/>
                </a:lnTo>
                <a:lnTo>
                  <a:pt x="1123900" y="47558"/>
                </a:lnTo>
                <a:lnTo>
                  <a:pt x="1123969" y="28508"/>
                </a:lnTo>
                <a:lnTo>
                  <a:pt x="0" y="239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77106" y="1833494"/>
            <a:ext cx="1129030" cy="76200"/>
          </a:xfrm>
          <a:custGeom>
            <a:avLst/>
            <a:gdLst/>
            <a:ahLst/>
            <a:cxnLst/>
            <a:rect l="l" t="t" r="r" b="b"/>
            <a:pathLst>
              <a:path w="1129029" h="76200">
                <a:moveTo>
                  <a:pt x="76199" y="0"/>
                </a:moveTo>
                <a:lnTo>
                  <a:pt x="0" y="38099"/>
                </a:lnTo>
                <a:lnTo>
                  <a:pt x="76199" y="76199"/>
                </a:lnTo>
                <a:lnTo>
                  <a:pt x="76199" y="47640"/>
                </a:lnTo>
                <a:lnTo>
                  <a:pt x="63367" y="47640"/>
                </a:lnTo>
                <a:lnTo>
                  <a:pt x="63367" y="28590"/>
                </a:lnTo>
                <a:lnTo>
                  <a:pt x="76199" y="28590"/>
                </a:lnTo>
                <a:lnTo>
                  <a:pt x="76199" y="0"/>
                </a:lnTo>
                <a:close/>
              </a:path>
              <a:path w="1129029" h="76200">
                <a:moveTo>
                  <a:pt x="76199" y="28590"/>
                </a:moveTo>
                <a:lnTo>
                  <a:pt x="63367" y="28590"/>
                </a:lnTo>
                <a:lnTo>
                  <a:pt x="63367" y="47640"/>
                </a:lnTo>
                <a:lnTo>
                  <a:pt x="76199" y="47640"/>
                </a:lnTo>
                <a:lnTo>
                  <a:pt x="76199" y="28590"/>
                </a:lnTo>
                <a:close/>
              </a:path>
              <a:path w="1129029" h="76200">
                <a:moveTo>
                  <a:pt x="1128643" y="28590"/>
                </a:moveTo>
                <a:lnTo>
                  <a:pt x="76199" y="28590"/>
                </a:lnTo>
                <a:lnTo>
                  <a:pt x="76199" y="47640"/>
                </a:lnTo>
                <a:lnTo>
                  <a:pt x="1128643" y="47640"/>
                </a:lnTo>
                <a:lnTo>
                  <a:pt x="1128643" y="285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136141" y="1313486"/>
            <a:ext cx="3940175" cy="46397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Clr>
                <a:srgbClr val="000098"/>
              </a:buClr>
              <a:buSzPct val="75000"/>
              <a:buFont typeface="Wingdings"/>
              <a:buChar char=""/>
              <a:tabLst>
                <a:tab pos="355600" algn="l"/>
              </a:tabLst>
            </a:pPr>
            <a:r>
              <a:rPr sz="2400" dirty="0">
                <a:solidFill>
                  <a:srgbClr val="FF0000"/>
                </a:solidFill>
                <a:latin typeface="Comic Sans MS"/>
                <a:cs typeface="Comic Sans MS"/>
              </a:rPr>
              <a:t>host</a:t>
            </a:r>
            <a:r>
              <a:rPr sz="2400" spc="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mic Sans MS"/>
                <a:cs typeface="Comic Sans MS"/>
              </a:rPr>
              <a:t>rec</a:t>
            </a:r>
            <a:r>
              <a:rPr sz="2400" dirty="0">
                <a:solidFill>
                  <a:srgbClr val="FF0000"/>
                </a:solidFill>
                <a:latin typeface="Comic Sans MS"/>
                <a:cs typeface="Comic Sans MS"/>
              </a:rPr>
              <a:t>eives</a:t>
            </a:r>
            <a:r>
              <a:rPr sz="2400" spc="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mic Sans MS"/>
                <a:cs typeface="Comic Sans MS"/>
              </a:rPr>
              <a:t>IP</a:t>
            </a:r>
            <a:endParaRPr sz="2400">
              <a:latin typeface="Comic Sans MS"/>
              <a:cs typeface="Comic Sans MS"/>
            </a:endParaRPr>
          </a:p>
          <a:p>
            <a:pPr marL="355600"/>
            <a:r>
              <a:rPr sz="2400" spc="-20" dirty="0">
                <a:solidFill>
                  <a:srgbClr val="FF0000"/>
                </a:solidFill>
                <a:latin typeface="Comic Sans MS"/>
                <a:cs typeface="Comic Sans MS"/>
              </a:rPr>
              <a:t>datagrams</a:t>
            </a:r>
            <a:endParaRPr sz="2400">
              <a:latin typeface="Comic Sans MS"/>
              <a:cs typeface="Comic Sans MS"/>
            </a:endParaRPr>
          </a:p>
          <a:p>
            <a:pPr marL="755650" marR="75565" lvl="1" indent="-285750" algn="just">
              <a:spcBef>
                <a:spcPts val="495"/>
              </a:spcBef>
              <a:buClr>
                <a:srgbClr val="000098"/>
              </a:buClr>
              <a:buFont typeface="Wingdings"/>
              <a:buChar char=""/>
              <a:tabLst>
                <a:tab pos="755650" algn="l"/>
              </a:tabLst>
            </a:pPr>
            <a:r>
              <a:rPr sz="2000" spc="-15" dirty="0">
                <a:latin typeface="Comic Sans MS"/>
                <a:cs typeface="Comic Sans MS"/>
              </a:rPr>
              <a:t>ea</a:t>
            </a:r>
            <a:r>
              <a:rPr sz="2000" spc="-20" dirty="0">
                <a:latin typeface="Comic Sans MS"/>
                <a:cs typeface="Comic Sans MS"/>
              </a:rPr>
              <a:t>c</a:t>
            </a:r>
            <a:r>
              <a:rPr sz="2000" spc="-15" dirty="0">
                <a:latin typeface="Comic Sans MS"/>
                <a:cs typeface="Comic Sans MS"/>
              </a:rPr>
              <a:t>h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omic Sans MS"/>
                <a:cs typeface="Comic Sans MS"/>
              </a:rPr>
              <a:t>datagram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has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source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omic Sans MS"/>
                <a:cs typeface="Comic Sans MS"/>
              </a:rPr>
              <a:t>I</a:t>
            </a:r>
            <a:r>
              <a:rPr sz="2000" spc="-15" dirty="0">
                <a:latin typeface="Comic Sans MS"/>
                <a:cs typeface="Comic Sans MS"/>
              </a:rPr>
              <a:t>P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Comic Sans MS"/>
                <a:cs typeface="Comic Sans MS"/>
              </a:rPr>
              <a:t>a</a:t>
            </a:r>
            <a:r>
              <a:rPr sz="2000" spc="-20" dirty="0">
                <a:latin typeface="Comic Sans MS"/>
                <a:cs typeface="Comic Sans MS"/>
              </a:rPr>
              <a:t>d</a:t>
            </a:r>
            <a:r>
              <a:rPr sz="2000" spc="-15" dirty="0">
                <a:latin typeface="Comic Sans MS"/>
                <a:cs typeface="Comic Sans MS"/>
              </a:rPr>
              <a:t>dress</a:t>
            </a:r>
            <a:r>
              <a:rPr sz="2000" spc="-10" dirty="0">
                <a:latin typeface="Comic Sans MS"/>
                <a:cs typeface="Comic Sans MS"/>
              </a:rPr>
              <a:t>,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destination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omic Sans MS"/>
                <a:cs typeface="Comic Sans MS"/>
              </a:rPr>
              <a:t>IP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address</a:t>
            </a:r>
            <a:endParaRPr sz="2000">
              <a:latin typeface="Comic Sans MS"/>
              <a:cs typeface="Comic Sans MS"/>
            </a:endParaRPr>
          </a:p>
          <a:p>
            <a:pPr marL="755650" marR="273685" lvl="1" indent="-285750">
              <a:spcBef>
                <a:spcPts val="480"/>
              </a:spcBef>
              <a:buClr>
                <a:srgbClr val="000098"/>
              </a:buClr>
              <a:buFont typeface="Wingdings"/>
              <a:buChar char=""/>
              <a:tabLst>
                <a:tab pos="755650" algn="l"/>
              </a:tabLst>
            </a:pPr>
            <a:r>
              <a:rPr sz="2000" spc="-15" dirty="0">
                <a:latin typeface="Comic Sans MS"/>
                <a:cs typeface="Comic Sans MS"/>
              </a:rPr>
              <a:t>ea</a:t>
            </a:r>
            <a:r>
              <a:rPr sz="2000" spc="-20" dirty="0">
                <a:latin typeface="Comic Sans MS"/>
                <a:cs typeface="Comic Sans MS"/>
              </a:rPr>
              <a:t>c</a:t>
            </a:r>
            <a:r>
              <a:rPr sz="2000" spc="-15" dirty="0">
                <a:latin typeface="Comic Sans MS"/>
                <a:cs typeface="Comic Sans MS"/>
              </a:rPr>
              <a:t>h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omic Sans MS"/>
                <a:cs typeface="Comic Sans MS"/>
              </a:rPr>
              <a:t>datagram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carri</a:t>
            </a:r>
            <a:r>
              <a:rPr sz="2000" spc="-30" dirty="0">
                <a:latin typeface="Comic Sans MS"/>
                <a:cs typeface="Comic Sans MS"/>
              </a:rPr>
              <a:t>e</a:t>
            </a:r>
            <a:r>
              <a:rPr sz="2000" spc="-10" dirty="0">
                <a:latin typeface="Comic Sans MS"/>
                <a:cs typeface="Comic Sans MS"/>
              </a:rPr>
              <a:t>s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1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transpor</a:t>
            </a:r>
            <a:r>
              <a:rPr sz="2000" spc="-10" dirty="0">
                <a:latin typeface="Comic Sans MS"/>
                <a:cs typeface="Comic Sans MS"/>
              </a:rPr>
              <a:t>t-layer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segment</a:t>
            </a:r>
            <a:endParaRPr sz="2000">
              <a:latin typeface="Comic Sans MS"/>
              <a:cs typeface="Comic Sans MS"/>
            </a:endParaRPr>
          </a:p>
          <a:p>
            <a:pPr marL="755650" marR="163195" lvl="1" indent="-285750">
              <a:spcBef>
                <a:spcPts val="480"/>
              </a:spcBef>
              <a:buClr>
                <a:srgbClr val="000098"/>
              </a:buClr>
              <a:buFont typeface="Wingdings"/>
              <a:buChar char=""/>
              <a:tabLst>
                <a:tab pos="755650" algn="l"/>
              </a:tabLst>
            </a:pPr>
            <a:r>
              <a:rPr sz="2000" spc="-15" dirty="0">
                <a:latin typeface="Comic Sans MS"/>
                <a:cs typeface="Comic Sans MS"/>
              </a:rPr>
              <a:t>ea</a:t>
            </a:r>
            <a:r>
              <a:rPr sz="2000" spc="-20" dirty="0">
                <a:latin typeface="Comic Sans MS"/>
                <a:cs typeface="Comic Sans MS"/>
              </a:rPr>
              <a:t>c</a:t>
            </a:r>
            <a:r>
              <a:rPr sz="2000" spc="-15" dirty="0">
                <a:latin typeface="Comic Sans MS"/>
                <a:cs typeface="Comic Sans MS"/>
              </a:rPr>
              <a:t>h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segment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has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source,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destination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port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omic Sans MS"/>
                <a:cs typeface="Comic Sans MS"/>
              </a:rPr>
              <a:t>number</a:t>
            </a:r>
            <a:endParaRPr sz="2000">
              <a:latin typeface="Comic Sans MS"/>
              <a:cs typeface="Comic Sans MS"/>
            </a:endParaRPr>
          </a:p>
          <a:p>
            <a:pPr marL="355600" marR="5080" indent="-342900">
              <a:spcBef>
                <a:spcPts val="560"/>
              </a:spcBef>
              <a:buClr>
                <a:srgbClr val="000098"/>
              </a:buClr>
              <a:buSzPct val="75000"/>
              <a:buFont typeface="Wingdings"/>
              <a:buChar char=""/>
              <a:tabLst>
                <a:tab pos="355600" algn="l"/>
              </a:tabLst>
            </a:pPr>
            <a:r>
              <a:rPr sz="2400" spc="-15" dirty="0">
                <a:solidFill>
                  <a:srgbClr val="FF0000"/>
                </a:solidFill>
                <a:latin typeface="Comic Sans MS"/>
                <a:cs typeface="Comic Sans MS"/>
              </a:rPr>
              <a:t>host</a:t>
            </a:r>
            <a:r>
              <a:rPr sz="2400" spc="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omic Sans MS"/>
                <a:cs typeface="Comic Sans MS"/>
              </a:rPr>
              <a:t>uses</a:t>
            </a:r>
            <a:r>
              <a:rPr sz="2400" spc="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Comic Sans MS"/>
                <a:cs typeface="Comic Sans MS"/>
              </a:rPr>
              <a:t>I</a:t>
            </a:r>
            <a:r>
              <a:rPr sz="2400" spc="-15" dirty="0">
                <a:solidFill>
                  <a:srgbClr val="FF0000"/>
                </a:solidFill>
                <a:latin typeface="Comic Sans MS"/>
                <a:cs typeface="Comic Sans MS"/>
              </a:rPr>
              <a:t>P</a:t>
            </a:r>
            <a:r>
              <a:rPr sz="2400" spc="11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Comic Sans MS"/>
                <a:cs typeface="Comic Sans MS"/>
              </a:rPr>
              <a:t>addresses</a:t>
            </a:r>
            <a:r>
              <a:rPr sz="2400" spc="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Comic Sans MS"/>
                <a:cs typeface="Comic Sans MS"/>
              </a:rPr>
              <a:t>&amp;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Comic Sans MS"/>
                <a:cs typeface="Comic Sans MS"/>
              </a:rPr>
              <a:t>port</a:t>
            </a:r>
            <a:r>
              <a:rPr sz="2400" spc="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mic Sans MS"/>
                <a:cs typeface="Comic Sans MS"/>
              </a:rPr>
              <a:t>number</a:t>
            </a:r>
            <a:r>
              <a:rPr sz="2400" dirty="0">
                <a:solidFill>
                  <a:srgbClr val="FF0000"/>
                </a:solidFill>
                <a:latin typeface="Comic Sans MS"/>
                <a:cs typeface="Comic Sans MS"/>
              </a:rPr>
              <a:t>s</a:t>
            </a:r>
            <a:r>
              <a:rPr sz="2400" spc="1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omic Sans MS"/>
                <a:cs typeface="Comic Sans MS"/>
              </a:rPr>
              <a:t>t</a:t>
            </a:r>
            <a:r>
              <a:rPr sz="2400" spc="-15" dirty="0">
                <a:solidFill>
                  <a:srgbClr val="FF0000"/>
                </a:solidFill>
                <a:latin typeface="Comic Sans MS"/>
                <a:cs typeface="Comic Sans MS"/>
              </a:rPr>
              <a:t>o</a:t>
            </a:r>
            <a:r>
              <a:rPr sz="2400" spc="1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mic Sans MS"/>
                <a:cs typeface="Comic Sans MS"/>
              </a:rPr>
              <a:t>direct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omic Sans MS"/>
                <a:cs typeface="Comic Sans MS"/>
              </a:rPr>
              <a:t>segment</a:t>
            </a:r>
            <a:r>
              <a:rPr sz="2400" spc="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mic Sans MS"/>
                <a:cs typeface="Comic Sans MS"/>
              </a:rPr>
              <a:t>t</a:t>
            </a:r>
            <a:r>
              <a:rPr sz="2400" dirty="0">
                <a:solidFill>
                  <a:srgbClr val="FF0000"/>
                </a:solidFill>
                <a:latin typeface="Comic Sans MS"/>
                <a:cs typeface="Comic Sans MS"/>
              </a:rPr>
              <a:t>o</a:t>
            </a:r>
            <a:r>
              <a:rPr sz="2400" spc="1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omic Sans MS"/>
                <a:cs typeface="Comic Sans MS"/>
              </a:rPr>
              <a:t>appropriate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omic Sans MS"/>
                <a:cs typeface="Comic Sans MS"/>
              </a:rPr>
              <a:t>socket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10912" y="1735645"/>
            <a:ext cx="79184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5" dirty="0">
                <a:latin typeface="Comic Sans MS"/>
                <a:cs typeface="Comic Sans MS"/>
              </a:rPr>
              <a:t>3</a:t>
            </a:r>
            <a:r>
              <a:rPr dirty="0">
                <a:latin typeface="Comic Sans MS"/>
                <a:cs typeface="Comic Sans MS"/>
              </a:rPr>
              <a:t>2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mic Sans MS"/>
                <a:cs typeface="Comic Sans MS"/>
              </a:rPr>
              <a:t>bits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05846" y="5593313"/>
            <a:ext cx="308419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000" spc="-15" dirty="0">
                <a:latin typeface="Comic Sans MS"/>
                <a:cs typeface="Comic Sans MS"/>
              </a:rPr>
              <a:t>TCP</a:t>
            </a:r>
            <a:r>
              <a:rPr sz="2000" spc="-25" dirty="0">
                <a:latin typeface="Comic Sans MS"/>
                <a:cs typeface="Comic Sans MS"/>
              </a:rPr>
              <a:t>/</a:t>
            </a:r>
            <a:r>
              <a:rPr sz="2000" spc="-15" dirty="0">
                <a:latin typeface="Comic Sans MS"/>
                <a:cs typeface="Comic Sans MS"/>
              </a:rPr>
              <a:t>UDP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segment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omic Sans MS"/>
                <a:cs typeface="Comic Sans MS"/>
              </a:rPr>
              <a:t>format</a:t>
            </a:r>
            <a:endParaRPr sz="2000">
              <a:latin typeface="Comic Sans MS"/>
              <a:cs typeface="Comic Sans M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781816" y="2085976"/>
          <a:ext cx="3324239" cy="32003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8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5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49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source</a:t>
                      </a:r>
                      <a:r>
                        <a:rPr sz="1800" spc="8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port</a:t>
                      </a:r>
                      <a:r>
                        <a:rPr sz="1800" spc="8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#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07645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des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t</a:t>
                      </a:r>
                      <a:r>
                        <a:rPr sz="1800" spc="9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port</a:t>
                      </a:r>
                      <a:r>
                        <a:rPr sz="1800" spc="8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#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0599">
                <a:tc gridSpan="2">
                  <a:txBody>
                    <a:bodyPr/>
                    <a:lstStyle/>
                    <a:p>
                      <a:pPr marL="48514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mic Sans MS"/>
                          <a:cs typeface="Comic Sans MS"/>
                        </a:rPr>
                        <a:t>other</a:t>
                      </a:r>
                      <a:r>
                        <a:rPr sz="2000" spc="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Comic Sans MS"/>
                          <a:cs typeface="Comic Sans MS"/>
                        </a:rPr>
                        <a:t>header</a:t>
                      </a:r>
                      <a:r>
                        <a:rPr sz="2000" spc="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Comic Sans MS"/>
                          <a:cs typeface="Comic Sans MS"/>
                        </a:rPr>
                        <a:t>fields</a:t>
                      </a:r>
                      <a:endParaRPr sz="20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49">
                <a:tc gridSpan="2">
                  <a:txBody>
                    <a:bodyPr/>
                    <a:lstStyle/>
                    <a:p>
                      <a:pPr marL="969010" marR="1069975" algn="ctr">
                        <a:lnSpc>
                          <a:spcPct val="100299"/>
                        </a:lnSpc>
                      </a:pPr>
                      <a:r>
                        <a:rPr sz="2000" dirty="0">
                          <a:latin typeface="Comic Sans MS"/>
                          <a:cs typeface="Comic Sans MS"/>
                        </a:rPr>
                        <a:t>app</a:t>
                      </a:r>
                      <a:r>
                        <a:rPr sz="2000" spc="-10" dirty="0">
                          <a:latin typeface="Comic Sans MS"/>
                          <a:cs typeface="Comic Sans MS"/>
                        </a:rPr>
                        <a:t>l</a:t>
                      </a:r>
                      <a:r>
                        <a:rPr sz="2000" spc="-5" dirty="0">
                          <a:latin typeface="Comic Sans MS"/>
                          <a:cs typeface="Comic Sans MS"/>
                        </a:rPr>
                        <a:t>ication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Comic Sans MS"/>
                          <a:cs typeface="Comic Sans MS"/>
                        </a:rPr>
                        <a:t>data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Comic Sans MS"/>
                          <a:cs typeface="Comic Sans MS"/>
                        </a:rPr>
                        <a:t>(message)</a:t>
                      </a:r>
                      <a:endParaRPr sz="20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7260D87-502B-4860-BD38-7C6B0D3B43BF}" type="datetime1">
              <a:rPr lang="en-US" smtClean="0"/>
              <a:t>8/1/2022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1A2993-66D0-4D4C-A934-F1D0C5866DE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928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4276</Words>
  <Application>Microsoft Office PowerPoint</Application>
  <PresentationFormat>Widescreen</PresentationFormat>
  <Paragraphs>984</Paragraphs>
  <Slides>51</Slides>
  <Notes>50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2" baseType="lpstr">
      <vt:lpstr>Arial</vt:lpstr>
      <vt:lpstr>Calibri</vt:lpstr>
      <vt:lpstr>Calibri Light</vt:lpstr>
      <vt:lpstr>Comic Sans MS</vt:lpstr>
      <vt:lpstr>Courier New</vt:lpstr>
      <vt:lpstr>Gill Sans MT</vt:lpstr>
      <vt:lpstr>Symbol</vt:lpstr>
      <vt:lpstr>Tahoma</vt:lpstr>
      <vt:lpstr>Times New Roman</vt:lpstr>
      <vt:lpstr>Wingdings</vt:lpstr>
      <vt:lpstr>Office Theme</vt:lpstr>
      <vt:lpstr>PowerPoint Presentation</vt:lpstr>
      <vt:lpstr>Chapter 3: Transport Layer</vt:lpstr>
      <vt:lpstr>Chapter 3 outline</vt:lpstr>
      <vt:lpstr>Transport services and protocols</vt:lpstr>
      <vt:lpstr>Transport vs. network layer</vt:lpstr>
      <vt:lpstr>Internet transport-layer protocols</vt:lpstr>
      <vt:lpstr>Chapter 3 outline</vt:lpstr>
      <vt:lpstr>Multiplexing/demultiplexing</vt:lpstr>
      <vt:lpstr>How demultiplexing works</vt:lpstr>
      <vt:lpstr>Connectionless demultiplexing</vt:lpstr>
      <vt:lpstr>Connectionless demux (cont)</vt:lpstr>
      <vt:lpstr>Connection-oriented demux</vt:lpstr>
      <vt:lpstr>Connection-oriented demux (cont.)</vt:lpstr>
      <vt:lpstr>Connection-oriented demux (cont.)</vt:lpstr>
      <vt:lpstr>Chapter 3 outline</vt:lpstr>
      <vt:lpstr>UDP: User Datagram Protocol [RFC 768]</vt:lpstr>
      <vt:lpstr>UDP: more</vt:lpstr>
      <vt:lpstr>UDP checksum</vt:lpstr>
      <vt:lpstr>Internet Checksum Example</vt:lpstr>
      <vt:lpstr>Chapter 3 outline</vt:lpstr>
      <vt:lpstr>Principles of Reliable data transfer</vt:lpstr>
      <vt:lpstr>Principles of Reliable data transfer</vt:lpstr>
      <vt:lpstr>Principles of Reliable data transfer</vt:lpstr>
      <vt:lpstr>Reliable data transfer: getting started</vt:lpstr>
      <vt:lpstr>Reliable data transfer: getting started</vt:lpstr>
      <vt:lpstr>Rdt1.0: reliable transfer over a reliable channel</vt:lpstr>
      <vt:lpstr>Rdt2.0: channel with bit errors</vt:lpstr>
      <vt:lpstr>Rdt2.0: channel with bit errors</vt:lpstr>
      <vt:lpstr>rdt2.0: FSM specification</vt:lpstr>
      <vt:lpstr>rdt2.0: operation with no errors</vt:lpstr>
      <vt:lpstr>rdt2.0: error scenario</vt:lpstr>
      <vt:lpstr>rdt2.0 has a fatal flaw!</vt:lpstr>
      <vt:lpstr>rdt2.1: sender, handles garbled ACK/NAKs</vt:lpstr>
      <vt:lpstr>rdt2.1: receiver, handles garbled ACK/NAKs</vt:lpstr>
      <vt:lpstr>rdt2.1: discussion</vt:lpstr>
      <vt:lpstr>Recap</vt:lpstr>
      <vt:lpstr>rdt3.0: channels with errors and loss</vt:lpstr>
      <vt:lpstr>rdt3.0 sender</vt:lpstr>
      <vt:lpstr>rdt3.0 in action</vt:lpstr>
      <vt:lpstr>rdt3.0 in action</vt:lpstr>
      <vt:lpstr>Recap</vt:lpstr>
      <vt:lpstr>Performance of rdt3.0</vt:lpstr>
      <vt:lpstr>rdt3.0: stop-and-wait operation</vt:lpstr>
      <vt:lpstr>Pipelined protocols</vt:lpstr>
      <vt:lpstr>Pipelining: increased utilization</vt:lpstr>
      <vt:lpstr>Bandwidth-Delay Product (BDP)</vt:lpstr>
      <vt:lpstr>BDP Computation (cont’d)</vt:lpstr>
      <vt:lpstr>Pipelined Protocols</vt:lpstr>
      <vt:lpstr>Go-Back-N</vt:lpstr>
      <vt:lpstr>Go-Back-N</vt:lpstr>
      <vt:lpstr>Selective Repeat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</dc:creator>
  <cp:lastModifiedBy>Tran Thi Minh Khoa</cp:lastModifiedBy>
  <cp:revision>1</cp:revision>
  <dcterms:created xsi:type="dcterms:W3CDTF">2020-02-01T05:09:51Z</dcterms:created>
  <dcterms:modified xsi:type="dcterms:W3CDTF">2022-08-01T03:22:41Z</dcterms:modified>
</cp:coreProperties>
</file>