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41F6B-9189-48B8-83CF-D229EA8C089A}" v="6" dt="2022-08-01T03:22:5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ị Minh Khoa" userId="ce0bfe92-6d66-4529-b90d-4e135c868503" providerId="ADAL" clId="{99441F6B-9189-48B8-83CF-D229EA8C089A}"/>
    <pc:docChg chg="undo custSel addSld delSld modSld">
      <pc:chgData name="Trần Thị Minh Khoa" userId="ce0bfe92-6d66-4529-b90d-4e135c868503" providerId="ADAL" clId="{99441F6B-9189-48B8-83CF-D229EA8C089A}" dt="2022-08-01T03:23:04.121" v="19" actId="26606"/>
      <pc:docMkLst>
        <pc:docMk/>
      </pc:docMkLst>
      <pc:sldChg chg="del">
        <pc:chgData name="Trần Thị Minh Khoa" userId="ce0bfe92-6d66-4529-b90d-4e135c868503" providerId="ADAL" clId="{99441F6B-9189-48B8-83CF-D229EA8C089A}" dt="2022-08-01T03:13:39.050" v="13" actId="47"/>
        <pc:sldMkLst>
          <pc:docMk/>
          <pc:sldMk cId="3898205254" sldId="257"/>
        </pc:sldMkLst>
      </pc:sldChg>
      <pc:sldChg chg="addSp delSp modSp add mod setBg delDesignElem">
        <pc:chgData name="Trần Thị Minh Khoa" userId="ce0bfe92-6d66-4529-b90d-4e135c868503" providerId="ADAL" clId="{99441F6B-9189-48B8-83CF-D229EA8C089A}" dt="2022-08-01T03:23:04.121" v="19" actId="26606"/>
        <pc:sldMkLst>
          <pc:docMk/>
          <pc:sldMk cId="489577822" sldId="309"/>
        </pc:sldMkLst>
        <pc:spChg chg="mod">
          <ac:chgData name="Trần Thị Minh Khoa" userId="ce0bfe92-6d66-4529-b90d-4e135c868503" providerId="ADAL" clId="{99441F6B-9189-48B8-83CF-D229EA8C089A}" dt="2022-08-01T03:23:04.121" v="19" actId="26606"/>
          <ac:spMkLst>
            <pc:docMk/>
            <pc:sldMk cId="489577822" sldId="309"/>
            <ac:spMk id="2" creationId="{4162D78B-F583-A5ED-507F-B1310F0138E1}"/>
          </ac:spMkLst>
        </pc:spChg>
        <pc:spChg chg="mod">
          <ac:chgData name="Trần Thị Minh Khoa" userId="ce0bfe92-6d66-4529-b90d-4e135c868503" providerId="ADAL" clId="{99441F6B-9189-48B8-83CF-D229EA8C089A}" dt="2022-08-01T03:23:04.121" v="19" actId="26606"/>
          <ac:spMkLst>
            <pc:docMk/>
            <pc:sldMk cId="489577822" sldId="309"/>
            <ac:spMk id="3" creationId="{94B60789-48F7-C78D-1C16-A499B588D842}"/>
          </ac:spMkLst>
        </pc:spChg>
        <pc:spChg chg="mod">
          <ac:chgData name="Trần Thị Minh Khoa" userId="ce0bfe92-6d66-4529-b90d-4e135c868503" providerId="ADAL" clId="{99441F6B-9189-48B8-83CF-D229EA8C089A}" dt="2022-08-01T03:23:04.121" v="19" actId="26606"/>
          <ac:spMkLst>
            <pc:docMk/>
            <pc:sldMk cId="489577822" sldId="309"/>
            <ac:spMk id="49156" creationId="{00000000-0000-0000-0000-000000000000}"/>
          </ac:spMkLst>
        </pc:spChg>
        <pc:spChg chg="del">
          <ac:chgData name="Trần Thị Minh Khoa" userId="ce0bfe92-6d66-4529-b90d-4e135c868503" providerId="ADAL" clId="{99441F6B-9189-48B8-83CF-D229EA8C089A}" dt="2022-08-01T03:13:27.738" v="1"/>
          <ac:spMkLst>
            <pc:docMk/>
            <pc:sldMk cId="489577822" sldId="309"/>
            <ac:spMk id="49158" creationId="{D009D6D5-DAC2-4A8B-A17A-E206B9012D09}"/>
          </ac:spMkLst>
        </pc:spChg>
        <pc:spChg chg="add del">
          <ac:chgData name="Trần Thị Minh Khoa" userId="ce0bfe92-6d66-4529-b90d-4e135c868503" providerId="ADAL" clId="{99441F6B-9189-48B8-83CF-D229EA8C089A}" dt="2022-08-01T03:23:04.121" v="19" actId="26606"/>
          <ac:spMkLst>
            <pc:docMk/>
            <pc:sldMk cId="489577822" sldId="309"/>
            <ac:spMk id="49161" creationId="{1ED8053C-AF28-403A-90F2-67A100EDECE4}"/>
          </ac:spMkLst>
        </pc:spChg>
        <pc:spChg chg="add del">
          <ac:chgData name="Trần Thị Minh Khoa" userId="ce0bfe92-6d66-4529-b90d-4e135c868503" providerId="ADAL" clId="{99441F6B-9189-48B8-83CF-D229EA8C089A}" dt="2022-08-01T03:23:04.121" v="19" actId="26606"/>
          <ac:spMkLst>
            <pc:docMk/>
            <pc:sldMk cId="489577822" sldId="309"/>
            <ac:spMk id="49163" creationId="{10BCDCE7-03A4-438B-9B4A-0F5E37C4C1AF}"/>
          </ac:spMkLst>
        </pc:spChg>
        <pc:picChg chg="mod">
          <ac:chgData name="Trần Thị Minh Khoa" userId="ce0bfe92-6d66-4529-b90d-4e135c868503" providerId="ADAL" clId="{99441F6B-9189-48B8-83CF-D229EA8C089A}" dt="2022-08-01T03:23:04.121" v="19" actId="26606"/>
          <ac:picMkLst>
            <pc:docMk/>
            <pc:sldMk cId="489577822" sldId="309"/>
            <ac:picMk id="4" creationId="{86E348F6-B434-CF41-04A8-F5ED55C2CBCC}"/>
          </ac:picMkLst>
        </pc:picChg>
        <pc:picChg chg="add mod ord">
          <ac:chgData name="Trần Thị Minh Khoa" userId="ce0bfe92-6d66-4529-b90d-4e135c868503" providerId="ADAL" clId="{99441F6B-9189-48B8-83CF-D229EA8C089A}" dt="2022-08-01T03:23:04.121" v="19" actId="26606"/>
          <ac:picMkLst>
            <pc:docMk/>
            <pc:sldMk cId="489577822" sldId="309"/>
            <ac:picMk id="6" creationId="{C0343778-96B8-0F6C-60D2-BCA491B32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6C0AA-F536-4689-BF33-E49BC732A62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6A9D-3FDB-435C-A2A4-49D0AD20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9FE1E-C472-4272-A73B-926755E3D9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1B85-567A-48D1-A59F-CAD74E2B3567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0B5C-ECCC-4E3E-B8C8-50AE8B987177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A23-9012-4D0E-ACB4-AF00960B0B44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DC14-7F5C-42DC-874E-2C49E0ECAD6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C9B7-5FD3-4BA2-9A79-441EAF94C0D3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508-0CD4-46E4-B193-48479056783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3EC-C4E8-4ECF-9DE8-7E571F329AFB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8DA-44A7-4D8F-A649-5C760A4ADD3D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990C-AC10-4FEE-8841-AF6705E54657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5B6-CF69-4779-ABD5-BC7E934E44A6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1E8C-E2C2-47F0-9459-F5BAAEF1425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9C3C-4538-4B46-B0EF-F9016DF22228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33AE-3C48-4332-9675-97A02FBC6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07521" y="2041468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4000" b="1">
                <a:latin typeface="+mn-lt"/>
                <a:ea typeface="+mn-ea"/>
              </a:rPr>
              <a:t>Chapter 4: Network Layer</a:t>
            </a:r>
            <a:endParaRPr lang="en-US" b="1">
              <a:latin typeface="+mn-lt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i="1">
                <a:latin typeface="+mn-lt"/>
                <a:ea typeface="+mn-ea"/>
              </a:rPr>
              <a:t>Computer Networking: A Top-Down Approach </a:t>
            </a:r>
            <a:br>
              <a:rPr lang="en-US">
                <a:latin typeface="+mn-lt"/>
                <a:ea typeface="+mn-ea"/>
              </a:rPr>
            </a:br>
            <a:r>
              <a:rPr lang="en-US">
                <a:latin typeface="+mn-lt"/>
                <a:ea typeface="+mn-ea"/>
              </a:rPr>
              <a:t>6</a:t>
            </a:r>
            <a:r>
              <a:rPr lang="en-US" baseline="30000">
                <a:latin typeface="+mn-lt"/>
                <a:ea typeface="+mn-ea"/>
              </a:rPr>
              <a:t>th</a:t>
            </a:r>
            <a:r>
              <a:rPr lang="en-US">
                <a:latin typeface="+mn-lt"/>
                <a:ea typeface="+mn-ea"/>
              </a:rPr>
              <a:t> edition </a:t>
            </a:r>
            <a:br>
              <a:rPr lang="en-US">
                <a:latin typeface="+mn-lt"/>
                <a:ea typeface="+mn-ea"/>
              </a:rPr>
            </a:br>
            <a:r>
              <a:rPr lang="en-US">
                <a:latin typeface="+mn-lt"/>
                <a:ea typeface="+mn-ea"/>
              </a:rPr>
              <a:t>Jim Kurose, Keith Ross</a:t>
            </a:r>
            <a:br>
              <a:rPr lang="en-US">
                <a:latin typeface="+mn-lt"/>
                <a:ea typeface="+mn-ea"/>
              </a:rPr>
            </a:br>
            <a:r>
              <a:rPr lang="en-US">
                <a:latin typeface="+mn-lt"/>
                <a:ea typeface="+mn-ea"/>
              </a:rPr>
              <a:t>Addison-Wesley</a:t>
            </a:r>
            <a:endParaRPr lang="en-US" dirty="0">
              <a:latin typeface="+mn-lt"/>
              <a:ea typeface="+mn-ea"/>
            </a:endParaRPr>
          </a:p>
        </p:txBody>
      </p:sp>
      <p:pic>
        <p:nvPicPr>
          <p:cNvPr id="4" name="Picture 1" descr="6e_cover.jpg">
            <a:extLst>
              <a:ext uri="{FF2B5EF4-FFF2-40B4-BE49-F238E27FC236}">
                <a16:creationId xmlns:a16="http://schemas.microsoft.com/office/drawing/2014/main" id="{86E348F6-B434-CF41-04A8-F5ED55C2C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2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D78B-F583-A5ED-507F-B1310F0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0B60-D469-4874-92D5-9ECD5CE220B3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60789-48F7-C78D-1C16-A499B588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6C98-AFA5-4185-ABEC-78CCC517C60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Khoa Công nghệ thông tin– Trường Đại học Công nghiệp TP. Hồ Chí Minh">
            <a:extLst>
              <a:ext uri="{FF2B5EF4-FFF2-40B4-BE49-F238E27FC236}">
                <a16:creationId xmlns:a16="http://schemas.microsoft.com/office/drawing/2014/main" id="{C0343778-96B8-0F6C-60D2-BCA491B3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80"/>
            <a:ext cx="5524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Forwarding </a:t>
            </a:r>
            <a:br>
              <a:rPr lang="en-US"/>
            </a:br>
            <a:r>
              <a:rPr lang="en-US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Forwarding table in</a:t>
            </a:r>
          </a:p>
          <a:p>
            <a:pPr>
              <a:buNone/>
            </a:pPr>
            <a:r>
              <a:rPr lang="en-US"/>
              <a:t>northwest router: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ADF55-EB20-495D-BF17-86A42E7B830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3798077"/>
            <a:ext cx="6889750" cy="25185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1" y="1208896"/>
            <a:ext cx="3554413" cy="202007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circuits: signaling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setup, maintain teardown VC</a:t>
            </a:r>
          </a:p>
          <a:p>
            <a:r>
              <a:rPr lang="en-US"/>
              <a:t>used in ATM, frame-relay, X.25</a:t>
            </a:r>
          </a:p>
          <a:p>
            <a:r>
              <a:rPr lang="en-US"/>
              <a:t>not used in today’s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F4B5A-8579-482A-971A-3EB3585E251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7268" y="3534560"/>
            <a:ext cx="6506757" cy="25360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83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42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call setup at network layer</a:t>
            </a:r>
          </a:p>
          <a:p>
            <a:r>
              <a:rPr lang="en-US" dirty="0"/>
              <a:t>routers: no state about end-to-end connections</a:t>
            </a:r>
          </a:p>
          <a:p>
            <a:pPr lvl="1"/>
            <a:r>
              <a:rPr lang="en-US" dirty="0"/>
              <a:t>no network-level concept of “connection”</a:t>
            </a:r>
          </a:p>
          <a:p>
            <a:r>
              <a:rPr lang="en-US" dirty="0"/>
              <a:t>packets forwarded using destination host address</a:t>
            </a:r>
          </a:p>
          <a:p>
            <a:pPr lvl="1"/>
            <a:r>
              <a:rPr lang="en-US" dirty="0"/>
              <a:t>packets between same source-</a:t>
            </a:r>
            <a:r>
              <a:rPr lang="en-US" dirty="0" err="1"/>
              <a:t>dest</a:t>
            </a:r>
            <a:r>
              <a:rPr lang="en-US" dirty="0"/>
              <a:t> pair may take different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0250C-A491-4A12-AAFC-4DA8C74392D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931502"/>
            <a:ext cx="6673408" cy="240579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1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 Forwarding </a:t>
            </a:r>
            <a:br>
              <a:rPr lang="en-US"/>
            </a:br>
            <a:r>
              <a:rPr lang="en-US"/>
              <a:t>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678FB7-D098-4AA8-9691-3D88568B58E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1429011"/>
            <a:ext cx="6478588" cy="46955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37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 Forwarding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Q: but what happens if ranges don’t divide up so nicely?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A548E-CEEF-4E50-9736-73D4A59F586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463" y="2184401"/>
            <a:ext cx="6383387" cy="404336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38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prefix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when looking for forwarding table entry for given destination address, use longest address prefix that matches destination address.</a:t>
            </a:r>
          </a:p>
          <a:p>
            <a:r>
              <a:rPr lang="en-US" sz="2400"/>
              <a:t>Examples: Which interface?</a:t>
            </a:r>
          </a:p>
          <a:p>
            <a:pPr>
              <a:buNone/>
            </a:pPr>
            <a:r>
              <a:rPr lang="en-US" sz="2400"/>
              <a:t>DA: 11001000 00010111 00011000 10101010 </a:t>
            </a:r>
          </a:p>
          <a:p>
            <a:pPr>
              <a:buNone/>
            </a:pPr>
            <a:r>
              <a:rPr lang="en-US" sz="2400"/>
              <a:t>DA: 11001000 00010111 00010110 10100001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7CC92-16B4-4070-8EB5-99DA7041ADC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4162006"/>
            <a:ext cx="6516688" cy="191811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544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4.1 Introduction</a:t>
            </a:r>
          </a:p>
          <a:p>
            <a:pPr>
              <a:buNone/>
            </a:pPr>
            <a:r>
              <a:rPr lang="en-US" sz="2400"/>
              <a:t>4.2 Virtual circuit and datagram networks</a:t>
            </a: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4.4 IP: Internet Protocol</a:t>
            </a:r>
          </a:p>
          <a:p>
            <a:pPr lvl="1">
              <a:buNone/>
            </a:pPr>
            <a:r>
              <a:rPr lang="en-US" sz="2000"/>
              <a:t> Datagram format</a:t>
            </a:r>
          </a:p>
          <a:p>
            <a:pPr lvl="1">
              <a:buNone/>
            </a:pPr>
            <a:r>
              <a:rPr lang="en-US" sz="2000"/>
              <a:t> IPv4 addressing</a:t>
            </a:r>
          </a:p>
          <a:p>
            <a:pPr lvl="1">
              <a:buNone/>
            </a:pPr>
            <a:r>
              <a:rPr lang="en-US" sz="2000"/>
              <a:t> IPv6</a:t>
            </a:r>
          </a:p>
          <a:p>
            <a:pPr>
              <a:buNone/>
            </a:pPr>
            <a:r>
              <a:rPr lang="en-US" sz="2400"/>
              <a:t>4.5 Routing algorithms</a:t>
            </a:r>
          </a:p>
          <a:p>
            <a:pPr lvl="1">
              <a:buNone/>
            </a:pPr>
            <a:r>
              <a:rPr lang="en-US" sz="2000"/>
              <a:t> Link state</a:t>
            </a:r>
          </a:p>
          <a:p>
            <a:pPr lvl="1">
              <a:buNone/>
            </a:pPr>
            <a:r>
              <a:rPr lang="en-US" sz="2000"/>
              <a:t> Distance Vector</a:t>
            </a:r>
          </a:p>
          <a:p>
            <a:pPr lvl="1">
              <a:buNone/>
            </a:pPr>
            <a:r>
              <a:rPr lang="en-US" sz="2000"/>
              <a:t> Hierarchical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ACBE6-8140-4D64-A104-C7DB8364E97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datagram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872150-4791-474E-8C5D-7FB80A710F0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4600" y="1270000"/>
            <a:ext cx="7476788" cy="50561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26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 &amp; Reassembly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305300" cy="4525963"/>
          </a:xfrm>
        </p:spPr>
        <p:txBody>
          <a:bodyPr/>
          <a:lstStyle/>
          <a:p>
            <a:r>
              <a:rPr lang="en-US" sz="2000"/>
              <a:t>network links have MTU (max.transfer size) - largest possible link-level frame.</a:t>
            </a:r>
          </a:p>
          <a:p>
            <a:pPr lvl="1"/>
            <a:r>
              <a:rPr lang="en-US" sz="2000"/>
              <a:t>different link types, different MTUs </a:t>
            </a:r>
          </a:p>
          <a:p>
            <a:r>
              <a:rPr lang="en-US" sz="2000"/>
              <a:t>large IP datagram divided (fragmented) within net </a:t>
            </a:r>
          </a:p>
          <a:p>
            <a:pPr lvl="1"/>
            <a:r>
              <a:rPr lang="en-US" sz="2000"/>
              <a:t>one datagram becomes several datagrams</a:t>
            </a:r>
          </a:p>
          <a:p>
            <a:pPr lvl="1"/>
            <a:r>
              <a:rPr lang="en-US" sz="2000"/>
              <a:t> “reassembled” only at final destination</a:t>
            </a:r>
          </a:p>
          <a:p>
            <a:pPr lvl="1"/>
            <a:r>
              <a:rPr lang="en-US" sz="2000"/>
              <a:t> IP header bits used to identify, order related fragments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188EA-618F-4CDE-AC57-A19CCBF6C57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704" y="1981200"/>
            <a:ext cx="4171597" cy="38227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81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 and Reassembly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5AB8C-31BC-43FB-8BF5-B65D41A61E86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1577975"/>
            <a:ext cx="8153400" cy="4514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3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 1 Introduction</a:t>
            </a:r>
          </a:p>
          <a:p>
            <a:pPr>
              <a:buNone/>
            </a:pPr>
            <a:r>
              <a:rPr lang="en-US" sz="2400"/>
              <a:t>4.2 Virtual circuit and datagram networks</a:t>
            </a:r>
          </a:p>
          <a:p>
            <a:pPr>
              <a:buNone/>
            </a:pPr>
            <a:r>
              <a:rPr lang="en-US" sz="2400"/>
              <a:t>4.4 IP: Internet Protocol</a:t>
            </a:r>
          </a:p>
          <a:p>
            <a:pPr lvl="1">
              <a:buNone/>
            </a:pPr>
            <a:r>
              <a:rPr lang="en-US" sz="2000"/>
              <a:t> Datagram format</a:t>
            </a:r>
          </a:p>
          <a:p>
            <a:pPr lvl="1">
              <a:buNone/>
            </a:pPr>
            <a:r>
              <a:rPr lang="en-US" sz="2000"/>
              <a:t> IPv4 addressing</a:t>
            </a:r>
          </a:p>
          <a:p>
            <a:pPr lvl="1">
              <a:buNone/>
            </a:pPr>
            <a:r>
              <a:rPr lang="en-US" sz="2000"/>
              <a:t> IPv6</a:t>
            </a:r>
          </a:p>
          <a:p>
            <a:pPr>
              <a:buNone/>
            </a:pPr>
            <a:r>
              <a:rPr lang="en-US" sz="2400"/>
              <a:t>4.5 Routing algorithms</a:t>
            </a:r>
          </a:p>
          <a:p>
            <a:pPr lvl="1">
              <a:buNone/>
            </a:pPr>
            <a:r>
              <a:rPr lang="en-US" sz="2000"/>
              <a:t> Link state</a:t>
            </a:r>
          </a:p>
          <a:p>
            <a:pPr lvl="1">
              <a:buNone/>
            </a:pPr>
            <a:r>
              <a:rPr lang="en-US" sz="2000"/>
              <a:t> Distance Vector</a:t>
            </a:r>
          </a:p>
          <a:p>
            <a:pPr lvl="1">
              <a:buNone/>
            </a:pPr>
            <a:r>
              <a:rPr lang="en-US" sz="2000"/>
              <a:t> Hierarchical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F432A-6526-4E0C-B493-346D66B3EEB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581400" cy="4525963"/>
          </a:xfrm>
        </p:spPr>
        <p:txBody>
          <a:bodyPr/>
          <a:lstStyle/>
          <a:p>
            <a:r>
              <a:rPr lang="en-US" sz="2000"/>
              <a:t>IP address: 32-bit identifier for host, router interface </a:t>
            </a:r>
          </a:p>
          <a:p>
            <a:r>
              <a:rPr lang="en-US" sz="2000"/>
              <a:t>interface: connection between host/router  and physical link</a:t>
            </a:r>
          </a:p>
          <a:p>
            <a:pPr lvl="1"/>
            <a:r>
              <a:rPr lang="en-US" sz="2000"/>
              <a:t>router’s typically have multiple interfaces</a:t>
            </a:r>
          </a:p>
          <a:p>
            <a:pPr lvl="1"/>
            <a:r>
              <a:rPr lang="en-US" sz="2000"/>
              <a:t>host typically has one interface</a:t>
            </a:r>
          </a:p>
          <a:p>
            <a:pPr lvl="1"/>
            <a:r>
              <a:rPr lang="en-US" sz="2000"/>
              <a:t>IP addresses associated with each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819CE-B7DB-4DEA-8033-E24F16BE43C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0802" y="1752600"/>
            <a:ext cx="4172048" cy="4140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39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D3B6F-86B2-4AA0-9849-289D6B3D99E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1742000"/>
            <a:ext cx="8262938" cy="4100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07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609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/>
              <a:t> IP address: </a:t>
            </a:r>
          </a:p>
          <a:p>
            <a:pPr>
              <a:buNone/>
            </a:pPr>
            <a:r>
              <a:rPr lang="en-US" sz="2000"/>
              <a:t> subnet part (high </a:t>
            </a:r>
          </a:p>
          <a:p>
            <a:pPr>
              <a:buNone/>
            </a:pPr>
            <a:r>
              <a:rPr lang="en-US" sz="2000"/>
              <a:t>order bits)</a:t>
            </a:r>
          </a:p>
          <a:p>
            <a:pPr>
              <a:buNone/>
            </a:pPr>
            <a:r>
              <a:rPr lang="en-US" sz="2000"/>
              <a:t> host part (low order </a:t>
            </a:r>
          </a:p>
          <a:p>
            <a:pPr>
              <a:buNone/>
            </a:pPr>
            <a:r>
              <a:rPr lang="en-US" sz="2000"/>
              <a:t>bits) </a:t>
            </a:r>
          </a:p>
          <a:p>
            <a:pPr>
              <a:buNone/>
            </a:pPr>
            <a:r>
              <a:rPr lang="en-US" sz="2000"/>
              <a:t> What’s a subnet ?</a:t>
            </a:r>
          </a:p>
          <a:p>
            <a:pPr>
              <a:buNone/>
            </a:pPr>
            <a:r>
              <a:rPr lang="en-US" sz="2000"/>
              <a:t> device interfaces with </a:t>
            </a:r>
          </a:p>
          <a:p>
            <a:pPr>
              <a:buNone/>
            </a:pPr>
            <a:r>
              <a:rPr lang="en-US" sz="2000"/>
              <a:t>same subnet part of IP </a:t>
            </a:r>
          </a:p>
          <a:p>
            <a:pPr>
              <a:buNone/>
            </a:pPr>
            <a:r>
              <a:rPr lang="en-US" sz="2000"/>
              <a:t>address</a:t>
            </a:r>
          </a:p>
          <a:p>
            <a:pPr>
              <a:buNone/>
            </a:pPr>
            <a:r>
              <a:rPr lang="en-US" sz="2000"/>
              <a:t> can physically reach </a:t>
            </a:r>
          </a:p>
          <a:p>
            <a:pPr>
              <a:buNone/>
            </a:pPr>
            <a:r>
              <a:rPr lang="en-US" sz="2000"/>
              <a:t>each other without </a:t>
            </a:r>
          </a:p>
          <a:p>
            <a:pPr>
              <a:buNone/>
            </a:pPr>
            <a:r>
              <a:rPr lang="en-US" sz="2000"/>
              <a:t>intervening router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75C8C-127A-4B84-89FD-3791DAD6997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9865" y="1676400"/>
            <a:ext cx="4152998" cy="413543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46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025900" cy="4525963"/>
          </a:xfrm>
        </p:spPr>
        <p:txBody>
          <a:bodyPr/>
          <a:lstStyle/>
          <a:p>
            <a:r>
              <a:rPr lang="en-US" sz="2400" dirty="0"/>
              <a:t>Recipe to determine the  subnets, detach each interface from its host or router, creating islands of isolated networks, each isolated network is called a subnet.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6C8CC-7545-4E63-92BE-E8CFC97FA44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0288" y="1651001"/>
            <a:ext cx="3722737" cy="424021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831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C2F469-C3F5-4ED3-8663-55C94AA8414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1498458"/>
            <a:ext cx="7778750" cy="44213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29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addressing: CIDR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CIDR: Classless </a:t>
            </a:r>
            <a:r>
              <a:rPr lang="en-US" dirty="0" err="1"/>
              <a:t>InterDomain</a:t>
            </a:r>
            <a:r>
              <a:rPr lang="en-US" dirty="0"/>
              <a:t> Routing</a:t>
            </a:r>
          </a:p>
          <a:p>
            <a:r>
              <a:rPr lang="en-US" dirty="0"/>
              <a:t> subnet portion of address of arbitrary length</a:t>
            </a:r>
          </a:p>
          <a:p>
            <a:r>
              <a:rPr lang="en-US" dirty="0"/>
              <a:t> address format: </a:t>
            </a:r>
            <a:r>
              <a:rPr lang="en-US" dirty="0" err="1"/>
              <a:t>a.b.c.d</a:t>
            </a:r>
            <a:r>
              <a:rPr lang="en-US" dirty="0"/>
              <a:t>/x, where x is # bits in </a:t>
            </a:r>
          </a:p>
          <a:p>
            <a:pPr marL="0" indent="0">
              <a:buNone/>
            </a:pPr>
            <a:r>
              <a:rPr lang="en-US" dirty="0"/>
              <a:t>subnet portion of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CA5F8-74BC-4296-8066-7FC49DB21656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4" y="4157664"/>
            <a:ext cx="6734175" cy="18954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35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addresses: how to get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How does a host get IP address?</a:t>
            </a:r>
          </a:p>
          <a:p>
            <a:r>
              <a:rPr lang="en-US"/>
              <a:t> hard-coded by system admin in a file</a:t>
            </a:r>
          </a:p>
          <a:p>
            <a:r>
              <a:rPr lang="en-US"/>
              <a:t> Windows: control-panel-&gt;network-&gt;configuration-&gt;tcp/ip-&gt;properties</a:t>
            </a:r>
          </a:p>
          <a:p>
            <a:r>
              <a:rPr lang="en-US"/>
              <a:t> UNIX: /etc/rc.config</a:t>
            </a:r>
          </a:p>
          <a:p>
            <a:r>
              <a:rPr lang="en-US"/>
              <a:t> DHCP: Dynamic Host Configuration Protocol: </a:t>
            </a:r>
          </a:p>
          <a:p>
            <a:r>
              <a:rPr lang="en-US"/>
              <a:t>dynamically get address from as server</a:t>
            </a:r>
          </a:p>
          <a:p>
            <a:r>
              <a:rPr lang="en-US"/>
              <a:t> “plug-and-play”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8AD85-B4D6-4748-B6D8-762D4389391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addresses: how to get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does network get subnet part of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  <a:p>
            <a:r>
              <a:rPr lang="en-US" dirty="0"/>
              <a:t>A: gets allocated portion of its provider ISP’s address space</a:t>
            </a:r>
          </a:p>
          <a:p>
            <a:r>
              <a:rPr lang="en-US" sz="2000" dirty="0"/>
              <a:t>ISP's block  11001000 00010111 00010000 00000000 200.23.16.0/20 </a:t>
            </a:r>
          </a:p>
          <a:p>
            <a:r>
              <a:rPr lang="en-US" sz="2000" dirty="0"/>
              <a:t>Organization 0  </a:t>
            </a:r>
            <a:r>
              <a:rPr lang="en-US" sz="2000" u="sng" dirty="0"/>
              <a:t>11001000 00010111 0001000</a:t>
            </a:r>
            <a:r>
              <a:rPr lang="en-US" sz="2000" dirty="0"/>
              <a:t>0 00000000 200.23.16.0/23 </a:t>
            </a:r>
          </a:p>
          <a:p>
            <a:r>
              <a:rPr lang="en-US" sz="2000" dirty="0"/>
              <a:t>Organization 1  </a:t>
            </a:r>
            <a:r>
              <a:rPr lang="en-US" sz="2000" u="sng" dirty="0"/>
              <a:t>11001000 00010111 0001001</a:t>
            </a:r>
            <a:r>
              <a:rPr lang="en-US" sz="2000" dirty="0"/>
              <a:t>0 00000000 200.23.18.0/23 </a:t>
            </a:r>
          </a:p>
          <a:p>
            <a:r>
              <a:rPr lang="en-US" sz="2000" dirty="0"/>
              <a:t>Organization 2  </a:t>
            </a:r>
            <a:r>
              <a:rPr lang="en-US" sz="2000" u="sng" dirty="0"/>
              <a:t>11001000 00010111 0001010</a:t>
            </a:r>
            <a:r>
              <a:rPr lang="en-US" sz="2000" dirty="0"/>
              <a:t>0 00000000 200.23.20.0/23 </a:t>
            </a:r>
          </a:p>
          <a:p>
            <a:r>
              <a:rPr lang="en-US" sz="2000" dirty="0"/>
              <a:t>... ….. …. ….</a:t>
            </a:r>
          </a:p>
          <a:p>
            <a:r>
              <a:rPr lang="en-US" sz="2000" dirty="0"/>
              <a:t>Organization 7  </a:t>
            </a:r>
            <a:r>
              <a:rPr lang="en-US" sz="2000" u="sng" dirty="0"/>
              <a:t>11001000 00010111 0001111</a:t>
            </a:r>
            <a:r>
              <a:rPr lang="en-US" sz="2000" dirty="0"/>
              <a:t>0 00000000 200.23.30.0/23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95082-24AA-4552-B13C-A49D224FFED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addressing: route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Hierarchical addressing allows efficient advertisement of routing information: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573F3-905D-4402-8B06-0F949F00CC3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2625552"/>
            <a:ext cx="6210300" cy="30973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98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addressing: more specific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ISPs-R-Us has a more specific route to Organization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25E80-55F2-43B4-AEA9-459C7EC5AD89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101" y="2583865"/>
            <a:ext cx="7319963" cy="376613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1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991100" cy="4525963"/>
          </a:xfrm>
        </p:spPr>
        <p:txBody>
          <a:bodyPr/>
          <a:lstStyle/>
          <a:p>
            <a:r>
              <a:rPr lang="en-US" sz="2400"/>
              <a:t> transport segment from sending to receiving host </a:t>
            </a:r>
          </a:p>
          <a:p>
            <a:r>
              <a:rPr lang="en-US" sz="2400"/>
              <a:t> on sending side encapsulates segment into datagrams </a:t>
            </a:r>
          </a:p>
          <a:p>
            <a:r>
              <a:rPr lang="en-US" sz="2400"/>
              <a:t>on receiving side, delivers segments to transport  layer</a:t>
            </a:r>
          </a:p>
          <a:p>
            <a:r>
              <a:rPr lang="en-US" sz="2400"/>
              <a:t> network layer protocols  in every host, router</a:t>
            </a:r>
          </a:p>
          <a:p>
            <a:r>
              <a:rPr lang="en-US" sz="2400"/>
              <a:t> router examines header fields in all IP datagrams passing through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F8A80-C24E-41C1-BF0D-F42C3CD8064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4944" y="1536700"/>
            <a:ext cx="3504340" cy="46990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52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addressing: the last word...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Q: How does an ISP get block of addresses?</a:t>
            </a:r>
          </a:p>
          <a:p>
            <a:pPr>
              <a:buNone/>
            </a:pPr>
            <a:r>
              <a:rPr lang="en-US"/>
              <a:t>A: ICANN: Internet Corporation for Assigned Names and Numbers</a:t>
            </a:r>
          </a:p>
          <a:p>
            <a:r>
              <a:rPr lang="en-US"/>
              <a:t>allocates addresses</a:t>
            </a:r>
          </a:p>
          <a:p>
            <a:r>
              <a:rPr lang="en-US"/>
              <a:t>manages DNS</a:t>
            </a:r>
          </a:p>
          <a:p>
            <a:r>
              <a:rPr lang="en-US"/>
              <a:t>assigns domain names, resolves disputes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BE512-6CFA-4FE3-A51E-22F9075404A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 motivation: 32-bit address space soon </a:t>
            </a:r>
          </a:p>
          <a:p>
            <a:pPr>
              <a:buNone/>
            </a:pPr>
            <a:r>
              <a:rPr lang="en-US"/>
              <a:t>to be completely allocated. </a:t>
            </a:r>
          </a:p>
          <a:p>
            <a:r>
              <a:rPr lang="en-US"/>
              <a:t>Additional motivation:</a:t>
            </a:r>
          </a:p>
          <a:p>
            <a:pPr lvl="1"/>
            <a:r>
              <a:rPr lang="en-US"/>
              <a:t>header format helps speed processing/forwarding</a:t>
            </a:r>
          </a:p>
          <a:p>
            <a:pPr lvl="1"/>
            <a:r>
              <a:rPr lang="en-US"/>
              <a:t>header changes to facilitate QoS </a:t>
            </a:r>
          </a:p>
          <a:p>
            <a:pPr lvl="1">
              <a:buNone/>
            </a:pPr>
            <a:r>
              <a:rPr lang="en-US" b="1"/>
              <a:t>IPv6 datagram format: </a:t>
            </a:r>
          </a:p>
          <a:p>
            <a:pPr lvl="1"/>
            <a:r>
              <a:rPr lang="en-US"/>
              <a:t>fixed-length 40 byte header</a:t>
            </a:r>
          </a:p>
          <a:p>
            <a:pPr lvl="1"/>
            <a:r>
              <a:rPr lang="en-US"/>
              <a:t>no fragmentation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9CDC50-66E6-4E33-AAAD-080229E7D62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Header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/>
              <a:t>Priority:  identify priority among datagrams in flow</a:t>
            </a:r>
          </a:p>
          <a:p>
            <a:pPr>
              <a:buNone/>
            </a:pPr>
            <a:r>
              <a:rPr lang="en-US" sz="2400"/>
              <a:t>Flow Label: identify datagrams in same “flow.” </a:t>
            </a:r>
          </a:p>
          <a:p>
            <a:pPr>
              <a:buNone/>
            </a:pPr>
            <a:r>
              <a:rPr lang="en-US" sz="2400"/>
              <a:t>(concept of“flow” not well defined).</a:t>
            </a:r>
          </a:p>
          <a:p>
            <a:pPr>
              <a:buNone/>
            </a:pPr>
            <a:r>
              <a:rPr lang="en-US" sz="2400"/>
              <a:t>Next header: identify upper layer protocol for data </a:t>
            </a:r>
          </a:p>
          <a:p>
            <a:pPr>
              <a:buNone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089C1-60CD-4220-BE39-6855908D170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6700" y="3427631"/>
            <a:ext cx="4441825" cy="29144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6349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Changes from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Checksum: removed entirely to reduce processing time at each hop</a:t>
            </a:r>
          </a:p>
          <a:p>
            <a:r>
              <a:rPr lang="en-US"/>
              <a:t>Options: allowed, but outside of header, indicated by “Next Header” field</a:t>
            </a:r>
          </a:p>
          <a:p>
            <a:r>
              <a:rPr lang="en-US"/>
              <a:t>ICMPv6: new version of ICMP</a:t>
            </a:r>
          </a:p>
          <a:p>
            <a:pPr lvl="1"/>
            <a:r>
              <a:rPr lang="en-US"/>
              <a:t>additional message types, e.g. “Packet Too Big”</a:t>
            </a:r>
          </a:p>
          <a:p>
            <a:pPr lvl="1"/>
            <a:r>
              <a:rPr lang="en-US"/>
              <a:t>multicast group management functions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4F5CDA-4ADD-4E8A-8FB1-DDC49385CC2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2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IPv4 To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all routers can be upgraded simultaneous</a:t>
            </a:r>
          </a:p>
          <a:p>
            <a:pPr lvl="1"/>
            <a:r>
              <a:rPr lang="en-US"/>
              <a:t>no “flag days”</a:t>
            </a:r>
          </a:p>
          <a:p>
            <a:pPr lvl="1"/>
            <a:r>
              <a:rPr lang="en-US"/>
              <a:t>How will the network operate with mixed IPv4 and IPv6 routers? </a:t>
            </a:r>
          </a:p>
          <a:p>
            <a:r>
              <a:rPr lang="en-US"/>
              <a:t>Tunneling: IPv6 carried as payload in IPv4 datagram among IPv4 routers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5AE3C6-3F7C-4683-9D06-D9A51985EFF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3B1C-0B90-4D01-BC18-EDE7E41A888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9" y="2592389"/>
            <a:ext cx="7705725" cy="21812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485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F10E2-966F-447E-A697-F3855941202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935" y="1460500"/>
            <a:ext cx="6447878" cy="45735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4666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/>
              <a:t>4.1 Introduction</a:t>
            </a:r>
          </a:p>
          <a:p>
            <a:pPr>
              <a:buNone/>
            </a:pPr>
            <a:r>
              <a:rPr lang="en-US" sz="2400"/>
              <a:t>4.2 Virtual circuit and datagram networks</a:t>
            </a:r>
          </a:p>
          <a:p>
            <a:pPr>
              <a:buNone/>
            </a:pPr>
            <a:r>
              <a:rPr lang="en-US" sz="2400"/>
              <a:t>4.4 IP: Internet Protocol</a:t>
            </a:r>
          </a:p>
          <a:p>
            <a:pPr lvl="1">
              <a:buNone/>
            </a:pPr>
            <a:r>
              <a:rPr lang="en-US" sz="2000"/>
              <a:t> Datagram format</a:t>
            </a:r>
          </a:p>
          <a:p>
            <a:pPr lvl="1">
              <a:buNone/>
            </a:pPr>
            <a:r>
              <a:rPr lang="en-US" sz="2000"/>
              <a:t> IPv4 addressing</a:t>
            </a:r>
          </a:p>
          <a:p>
            <a:pPr lvl="1">
              <a:buNone/>
            </a:pPr>
            <a:r>
              <a:rPr lang="en-US" sz="2000"/>
              <a:t> IPv6</a:t>
            </a: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4.5 Routing algorithms</a:t>
            </a:r>
          </a:p>
          <a:p>
            <a:pPr lvl="1">
              <a:buNone/>
            </a:pPr>
            <a:r>
              <a:rPr lang="en-US" sz="2000"/>
              <a:t> Link state</a:t>
            </a:r>
          </a:p>
          <a:p>
            <a:pPr lvl="1">
              <a:buNone/>
            </a:pPr>
            <a:r>
              <a:rPr lang="en-US" sz="2000"/>
              <a:t> Distance Vector</a:t>
            </a:r>
          </a:p>
          <a:p>
            <a:pPr lvl="1">
              <a:buNone/>
            </a:pPr>
            <a:r>
              <a:rPr lang="en-US" sz="2000"/>
              <a:t> Hierarchical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C3E91-CA55-446F-9C3D-BA3F725B5F2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9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Interplay between routing, forwarding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88E1C4-A2E9-446E-928D-428495F0781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9038" y="1485901"/>
            <a:ext cx="5111901" cy="486886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754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4914901"/>
            <a:ext cx="8763000" cy="1211263"/>
          </a:xfrm>
        </p:spPr>
        <p:txBody>
          <a:bodyPr/>
          <a:lstStyle/>
          <a:p>
            <a:pPr>
              <a:buNone/>
            </a:pPr>
            <a:r>
              <a:rPr lang="en-US" sz="2400"/>
              <a:t>Remark: Graph abstraction is useful in other network contexts</a:t>
            </a:r>
          </a:p>
          <a:p>
            <a:pPr>
              <a:buNone/>
            </a:pPr>
            <a:r>
              <a:rPr lang="en-US" sz="2400"/>
              <a:t>Example: P2P, where N is set of peers and E is set of TCP connections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65652-E67B-4E2C-9E70-C70D8E8994F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1" y="1376137"/>
            <a:ext cx="6780213" cy="32815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8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Key Network-Layer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FF0000"/>
                </a:solidFill>
              </a:rPr>
              <a:t>Forwarding</a:t>
            </a:r>
            <a:r>
              <a:rPr lang="en-US"/>
              <a:t>: move </a:t>
            </a:r>
          </a:p>
          <a:p>
            <a:pPr>
              <a:buNone/>
            </a:pPr>
            <a:r>
              <a:rPr lang="en-US"/>
              <a:t>packets from router’s </a:t>
            </a:r>
          </a:p>
          <a:p>
            <a:pPr>
              <a:buNone/>
            </a:pPr>
            <a:r>
              <a:rPr lang="en-US"/>
              <a:t>input to appropriate </a:t>
            </a:r>
          </a:p>
          <a:p>
            <a:pPr>
              <a:buNone/>
            </a:pPr>
            <a:r>
              <a:rPr lang="en-US"/>
              <a:t>router output</a:t>
            </a:r>
          </a:p>
          <a:p>
            <a:r>
              <a:rPr lang="en-US">
                <a:solidFill>
                  <a:srgbClr val="FF0000"/>
                </a:solidFill>
              </a:rPr>
              <a:t>Routing</a:t>
            </a:r>
            <a:r>
              <a:rPr lang="en-US"/>
              <a:t>: determine </a:t>
            </a:r>
          </a:p>
          <a:p>
            <a:pPr>
              <a:buNone/>
            </a:pPr>
            <a:r>
              <a:rPr lang="en-US"/>
              <a:t>route taken by </a:t>
            </a:r>
          </a:p>
          <a:p>
            <a:pPr>
              <a:buNone/>
            </a:pPr>
            <a:r>
              <a:rPr lang="en-US"/>
              <a:t>packets from source </a:t>
            </a:r>
          </a:p>
          <a:p>
            <a:pPr>
              <a:buNone/>
            </a:pPr>
            <a:r>
              <a:rPr lang="en-US"/>
              <a:t>to dest. </a:t>
            </a:r>
          </a:p>
          <a:p>
            <a:pPr>
              <a:buNone/>
            </a:pPr>
            <a:r>
              <a:rPr lang="en-US" i="1"/>
              <a:t>* routing algorithms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analogy</a:t>
            </a:r>
            <a:r>
              <a:rPr lang="en-US"/>
              <a:t>:</a:t>
            </a:r>
          </a:p>
          <a:p>
            <a:r>
              <a:rPr lang="en-US"/>
              <a:t>Routing: process of </a:t>
            </a:r>
          </a:p>
          <a:p>
            <a:pPr>
              <a:buNone/>
            </a:pPr>
            <a:r>
              <a:rPr lang="en-US"/>
              <a:t>planning trip from </a:t>
            </a:r>
          </a:p>
          <a:p>
            <a:pPr>
              <a:buNone/>
            </a:pPr>
            <a:r>
              <a:rPr lang="en-US"/>
              <a:t>source to dest</a:t>
            </a:r>
          </a:p>
          <a:p>
            <a:r>
              <a:rPr lang="en-US"/>
              <a:t>Forwarding: process </a:t>
            </a:r>
          </a:p>
          <a:p>
            <a:pPr>
              <a:buNone/>
            </a:pPr>
            <a:r>
              <a:rPr lang="en-US"/>
              <a:t>of getting through </a:t>
            </a:r>
          </a:p>
          <a:p>
            <a:pPr>
              <a:buNone/>
            </a:pPr>
            <a:r>
              <a:rPr lang="en-US"/>
              <a:t>single interchange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1915C-1765-4C12-B96C-C21447A8EBA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1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3109C-498D-47C2-A9E2-BE5A1B19382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9" y="1295400"/>
            <a:ext cx="8467725" cy="4953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8441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Algorithm classification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Global or decentralized information?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/>
              <a:t>Global:</a:t>
            </a:r>
          </a:p>
          <a:p>
            <a:pPr>
              <a:buNone/>
            </a:pPr>
            <a:r>
              <a:rPr lang="en-US" sz="1800"/>
              <a:t> all routers have complete </a:t>
            </a:r>
          </a:p>
          <a:p>
            <a:pPr>
              <a:buNone/>
            </a:pPr>
            <a:r>
              <a:rPr lang="en-US" sz="1800"/>
              <a:t>topology, link cost info</a:t>
            </a:r>
          </a:p>
          <a:p>
            <a:pPr>
              <a:buNone/>
            </a:pPr>
            <a:r>
              <a:rPr lang="en-US" sz="1800"/>
              <a:t> “link state” algorithms</a:t>
            </a:r>
          </a:p>
          <a:p>
            <a:pPr>
              <a:buNone/>
            </a:pPr>
            <a:r>
              <a:rPr lang="en-US" sz="1800"/>
              <a:t>Decentralized: </a:t>
            </a:r>
          </a:p>
          <a:p>
            <a:pPr>
              <a:buNone/>
            </a:pPr>
            <a:r>
              <a:rPr lang="en-US" sz="1800"/>
              <a:t> router knows physically-connected neighbors, link </a:t>
            </a:r>
          </a:p>
          <a:p>
            <a:pPr>
              <a:buNone/>
            </a:pPr>
            <a:r>
              <a:rPr lang="en-US" sz="1800"/>
              <a:t>costs to neighbors</a:t>
            </a:r>
          </a:p>
          <a:p>
            <a:pPr>
              <a:buNone/>
            </a:pPr>
            <a:r>
              <a:rPr lang="en-US" sz="1800"/>
              <a:t> iterative process of </a:t>
            </a:r>
          </a:p>
          <a:p>
            <a:pPr>
              <a:buNone/>
            </a:pPr>
            <a:r>
              <a:rPr lang="en-US" sz="1800"/>
              <a:t>computation, exchange of </a:t>
            </a:r>
          </a:p>
          <a:p>
            <a:pPr>
              <a:buNone/>
            </a:pPr>
            <a:r>
              <a:rPr lang="en-US" sz="1800"/>
              <a:t>info with neighbors</a:t>
            </a:r>
          </a:p>
          <a:p>
            <a:pPr>
              <a:buNone/>
            </a:pPr>
            <a:r>
              <a:rPr lang="en-US" sz="1800"/>
              <a:t> “distance vector” algorithms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Static or dynamic?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Static: routes change slowly over time</a:t>
            </a:r>
          </a:p>
          <a:p>
            <a:r>
              <a:rPr lang="en-US"/>
              <a:t>Dynamic:  routes change more  quickly</a:t>
            </a:r>
          </a:p>
          <a:p>
            <a:pPr lvl="1"/>
            <a:r>
              <a:rPr lang="en-US"/>
              <a:t>periodic update</a:t>
            </a:r>
          </a:p>
          <a:p>
            <a:pPr lvl="1"/>
            <a:r>
              <a:rPr lang="en-US"/>
              <a:t>in response to link cost changes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F2B5E-A69C-4274-8C41-E1684278C7F9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9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Link-State Routing Algorithm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 net topology, link costs known to all nodes</a:t>
            </a:r>
          </a:p>
          <a:p>
            <a:r>
              <a:rPr lang="en-US" sz="1800" dirty="0"/>
              <a:t> accomplished via “link state broadcast” </a:t>
            </a:r>
          </a:p>
          <a:p>
            <a:r>
              <a:rPr lang="en-US" sz="1800" dirty="0"/>
              <a:t> all nodes have same info</a:t>
            </a:r>
          </a:p>
          <a:p>
            <a:r>
              <a:rPr lang="en-US" sz="1800" dirty="0"/>
              <a:t> computes least cost paths from one node (‘source”) to all other nodes</a:t>
            </a:r>
          </a:p>
          <a:p>
            <a:r>
              <a:rPr lang="en-US" sz="1800" dirty="0"/>
              <a:t> gives forwarding table for that node</a:t>
            </a:r>
          </a:p>
          <a:p>
            <a:r>
              <a:rPr lang="en-US" sz="1800" dirty="0"/>
              <a:t> iterative: after k iterations, know least cost path to k </a:t>
            </a:r>
            <a:r>
              <a:rPr lang="en-US" sz="1800" dirty="0" err="1"/>
              <a:t>dest</a:t>
            </a:r>
            <a:r>
              <a:rPr lang="en-US" sz="1800" dirty="0"/>
              <a:t>.’s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Notation: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 c(</a:t>
            </a:r>
            <a:r>
              <a:rPr lang="en-US" sz="1800" dirty="0" err="1"/>
              <a:t>x,y</a:t>
            </a:r>
            <a:r>
              <a:rPr lang="en-US" sz="1800" dirty="0"/>
              <a:t>): link cost from node x to y; = ∞ if not direct neighbors</a:t>
            </a:r>
          </a:p>
          <a:p>
            <a:r>
              <a:rPr lang="en-US" sz="1800" dirty="0"/>
              <a:t> D(v): current value of cost of path from source to </a:t>
            </a:r>
            <a:r>
              <a:rPr lang="en-US" sz="1800" dirty="0" err="1"/>
              <a:t>dest</a:t>
            </a:r>
            <a:r>
              <a:rPr lang="en-US" sz="1800" dirty="0"/>
              <a:t>. v</a:t>
            </a:r>
          </a:p>
          <a:p>
            <a:r>
              <a:rPr lang="en-US" sz="1800" dirty="0"/>
              <a:t> p(v): predecessor node along path from source to v</a:t>
            </a:r>
          </a:p>
          <a:p>
            <a:r>
              <a:rPr lang="en-US" sz="1800" dirty="0"/>
              <a:t> N': set of nodes whose least cost path definitively known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DC5B8-59F3-4C02-98A6-E95B869469A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2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Dijsktra’s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5795D2-B64E-4FDA-BC7D-18D94B49186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0" y="1757907"/>
            <a:ext cx="6461125" cy="471750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algorithm: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CE37-709C-4CD8-8AF9-30631BC5F130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70" y="1346200"/>
            <a:ext cx="7620554" cy="5124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229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EB1CF5-72A2-4A8C-A5F1-C21B6DB3599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1591389"/>
            <a:ext cx="7639050" cy="46601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123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0C2D1-A43F-4480-84CF-E8AA4CA6F8A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4" y="909639"/>
            <a:ext cx="8105775" cy="50387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9134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Shortest Path to Node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8A0CE-B0AD-406A-B7BE-96CD5ABC6FF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9973" y="1385455"/>
            <a:ext cx="7649673" cy="485580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79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algorithms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/>
              <a:t>Message complexity</a:t>
            </a:r>
          </a:p>
          <a:p>
            <a:pPr>
              <a:buNone/>
            </a:pPr>
            <a:r>
              <a:rPr lang="en-US" sz="1800"/>
              <a:t> LS: with n nodes, E links, </a:t>
            </a:r>
          </a:p>
          <a:p>
            <a:pPr>
              <a:buNone/>
            </a:pPr>
            <a:r>
              <a:rPr lang="en-US" sz="1800"/>
              <a:t>O(nE) msgs sent </a:t>
            </a:r>
          </a:p>
          <a:p>
            <a:pPr>
              <a:buNone/>
            </a:pPr>
            <a:r>
              <a:rPr lang="en-US" sz="1800"/>
              <a:t> DV: exchange between </a:t>
            </a:r>
          </a:p>
          <a:p>
            <a:pPr>
              <a:buNone/>
            </a:pPr>
            <a:r>
              <a:rPr lang="en-US" sz="1800"/>
              <a:t>neighbors only</a:t>
            </a:r>
          </a:p>
          <a:p>
            <a:pPr>
              <a:buNone/>
            </a:pPr>
            <a:r>
              <a:rPr lang="en-US" sz="1800"/>
              <a:t> convergence time varies</a:t>
            </a:r>
          </a:p>
          <a:p>
            <a:pPr>
              <a:buNone/>
            </a:pPr>
            <a:r>
              <a:rPr lang="en-US" sz="1800"/>
              <a:t>Speed of Convergence</a:t>
            </a:r>
          </a:p>
          <a:p>
            <a:pPr>
              <a:buNone/>
            </a:pPr>
            <a:r>
              <a:rPr lang="en-US" sz="1800"/>
              <a:t> LS: O(n</a:t>
            </a:r>
          </a:p>
          <a:p>
            <a:pPr>
              <a:buNone/>
            </a:pPr>
            <a:r>
              <a:rPr lang="en-US" sz="1800"/>
              <a:t>2</a:t>
            </a:r>
          </a:p>
          <a:p>
            <a:pPr>
              <a:buNone/>
            </a:pPr>
            <a:r>
              <a:rPr lang="en-US" sz="1800"/>
              <a:t>) algorithm requires </a:t>
            </a:r>
          </a:p>
          <a:p>
            <a:pPr>
              <a:buNone/>
            </a:pPr>
            <a:r>
              <a:rPr lang="en-US" sz="1800"/>
              <a:t>O(nE) msgs</a:t>
            </a:r>
          </a:p>
          <a:p>
            <a:pPr>
              <a:buNone/>
            </a:pPr>
            <a:r>
              <a:rPr lang="en-US" sz="1800"/>
              <a:t> may have oscillations</a:t>
            </a:r>
          </a:p>
          <a:p>
            <a:pPr>
              <a:buNone/>
            </a:pPr>
            <a:r>
              <a:rPr lang="en-US" sz="1800"/>
              <a:t> DV: convergence time varies</a:t>
            </a:r>
          </a:p>
          <a:p>
            <a:pPr>
              <a:buNone/>
            </a:pPr>
            <a:r>
              <a:rPr lang="en-US" sz="1800"/>
              <a:t> may be routing loops</a:t>
            </a:r>
          </a:p>
          <a:p>
            <a:pPr>
              <a:buNone/>
            </a:pPr>
            <a:r>
              <a:rPr lang="en-US" sz="1800"/>
              <a:t> count-to-infinity problem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/>
              <a:t>Robustness: what happens </a:t>
            </a:r>
          </a:p>
          <a:p>
            <a:r>
              <a:rPr lang="en-US" sz="1800"/>
              <a:t>if router malfunctions?</a:t>
            </a:r>
          </a:p>
          <a:p>
            <a:r>
              <a:rPr lang="en-US" sz="1800"/>
              <a:t>LS: </a:t>
            </a:r>
          </a:p>
          <a:p>
            <a:r>
              <a:rPr lang="en-US" sz="1800"/>
              <a:t> node can advertise </a:t>
            </a:r>
          </a:p>
          <a:p>
            <a:r>
              <a:rPr lang="en-US" sz="1800"/>
              <a:t>incorrect link cost</a:t>
            </a:r>
          </a:p>
          <a:p>
            <a:r>
              <a:rPr lang="en-US" sz="1800"/>
              <a:t> each node computes only </a:t>
            </a:r>
          </a:p>
          <a:p>
            <a:r>
              <a:rPr lang="en-US" sz="1800"/>
              <a:t>its own table</a:t>
            </a:r>
          </a:p>
          <a:p>
            <a:r>
              <a:rPr lang="en-US" sz="1800"/>
              <a:t>DV:</a:t>
            </a:r>
          </a:p>
          <a:p>
            <a:r>
              <a:rPr lang="en-US" sz="1800"/>
              <a:t> DV node can advertise </a:t>
            </a:r>
          </a:p>
          <a:p>
            <a:r>
              <a:rPr lang="en-US" sz="1800"/>
              <a:t>incorrect path cost</a:t>
            </a:r>
          </a:p>
          <a:p>
            <a:r>
              <a:rPr lang="en-US" sz="1800"/>
              <a:t> each node’s table used by </a:t>
            </a:r>
          </a:p>
          <a:p>
            <a:r>
              <a:rPr lang="en-US" sz="1800"/>
              <a:t>others </a:t>
            </a:r>
          </a:p>
          <a:p>
            <a:r>
              <a:rPr lang="en-US" sz="1800"/>
              <a:t>• error propagate thru </a:t>
            </a:r>
          </a:p>
          <a:p>
            <a:r>
              <a:rPr lang="en-US" sz="1800"/>
              <a:t>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5A1BB-BF1A-4A66-AF4E-50D44EF48AF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1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3327401"/>
            <a:ext cx="4038600" cy="2798763"/>
          </a:xfrm>
        </p:spPr>
        <p:txBody>
          <a:bodyPr/>
          <a:lstStyle/>
          <a:p>
            <a:r>
              <a:rPr lang="en-US" sz="2400"/>
              <a:t>scale: with 200 million </a:t>
            </a:r>
          </a:p>
          <a:p>
            <a:r>
              <a:rPr lang="en-US" sz="2400"/>
              <a:t>destinations:</a:t>
            </a:r>
          </a:p>
          <a:p>
            <a:r>
              <a:rPr lang="en-US" sz="2400"/>
              <a:t> can’t store all dest’s in </a:t>
            </a:r>
          </a:p>
          <a:p>
            <a:r>
              <a:rPr lang="en-US" sz="2400"/>
              <a:t>routing tables!</a:t>
            </a:r>
          </a:p>
          <a:p>
            <a:r>
              <a:rPr lang="en-US" sz="2400"/>
              <a:t> routing table exchange </a:t>
            </a:r>
          </a:p>
          <a:p>
            <a:r>
              <a:rPr lang="en-US" sz="2400"/>
              <a:t>would swamp links!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3454401"/>
            <a:ext cx="4038600" cy="2671763"/>
          </a:xfrm>
        </p:spPr>
        <p:txBody>
          <a:bodyPr/>
          <a:lstStyle/>
          <a:p>
            <a:r>
              <a:rPr lang="en-US" sz="2000"/>
              <a:t>administrative autonomy</a:t>
            </a:r>
          </a:p>
          <a:p>
            <a:r>
              <a:rPr lang="en-US" sz="2000"/>
              <a:t> internet = network of </a:t>
            </a:r>
          </a:p>
          <a:p>
            <a:r>
              <a:rPr lang="en-US" sz="2000"/>
              <a:t>networks</a:t>
            </a:r>
          </a:p>
          <a:p>
            <a:r>
              <a:rPr lang="en-US" sz="2000"/>
              <a:t> each network admin may </a:t>
            </a:r>
          </a:p>
          <a:p>
            <a:r>
              <a:rPr lang="en-US" sz="2000"/>
              <a:t>want to control routing in its </a:t>
            </a:r>
          </a:p>
          <a:p>
            <a:r>
              <a:rPr lang="en-US" sz="2000"/>
              <a:t>own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217BB-F248-46DA-8DFB-710B126B1DE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46300" y="1536701"/>
            <a:ext cx="791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routing study thus far - idealization </a:t>
            </a:r>
          </a:p>
          <a:p>
            <a:r>
              <a:rPr lang="en-US"/>
              <a:t> all routers identical</a:t>
            </a:r>
          </a:p>
          <a:p>
            <a:r>
              <a:rPr lang="en-US"/>
              <a:t> network “flat”</a:t>
            </a:r>
          </a:p>
          <a:p>
            <a:r>
              <a:rPr lang="en-US"/>
              <a:t>… not true in practice </a:t>
            </a:r>
          </a:p>
        </p:txBody>
      </p:sp>
    </p:spTree>
    <p:extLst>
      <p:ext uri="{BB962C8B-B14F-4D97-AF65-F5344CB8AC3E}">
        <p14:creationId xmlns:p14="http://schemas.microsoft.com/office/powerpoint/2010/main" val="50010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Interplay between routing and forwarding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8E99A2-D894-4F93-9D7E-1069EE357B4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1635020"/>
            <a:ext cx="4956175" cy="441811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5151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/>
              <a:t> aggregate routers into </a:t>
            </a:r>
          </a:p>
          <a:p>
            <a:pPr>
              <a:buNone/>
            </a:pPr>
            <a:r>
              <a:rPr lang="en-US" sz="2400"/>
              <a:t>regions, “autonomous </a:t>
            </a:r>
          </a:p>
          <a:p>
            <a:pPr>
              <a:buNone/>
            </a:pPr>
            <a:r>
              <a:rPr lang="en-US" sz="2400"/>
              <a:t>systems” (AS)</a:t>
            </a:r>
          </a:p>
          <a:p>
            <a:pPr>
              <a:buNone/>
            </a:pPr>
            <a:r>
              <a:rPr lang="en-US" sz="2400"/>
              <a:t> routers in same AS run </a:t>
            </a:r>
          </a:p>
          <a:p>
            <a:pPr>
              <a:buNone/>
            </a:pPr>
            <a:r>
              <a:rPr lang="en-US" sz="2400"/>
              <a:t>same routing protocol</a:t>
            </a:r>
          </a:p>
          <a:p>
            <a:pPr>
              <a:buNone/>
            </a:pPr>
            <a:r>
              <a:rPr lang="en-US" sz="2400"/>
              <a:t> “intra-AS” routing</a:t>
            </a:r>
          </a:p>
          <a:p>
            <a:pPr>
              <a:buNone/>
            </a:pPr>
            <a:r>
              <a:rPr lang="en-US" sz="2400"/>
              <a:t>protocol</a:t>
            </a:r>
          </a:p>
          <a:p>
            <a:pPr>
              <a:buNone/>
            </a:pPr>
            <a:r>
              <a:rPr lang="en-US" sz="2400"/>
              <a:t> routers in different AS </a:t>
            </a:r>
          </a:p>
          <a:p>
            <a:pPr>
              <a:buNone/>
            </a:pPr>
            <a:r>
              <a:rPr lang="en-US" sz="2400"/>
              <a:t>can run different intra-</a:t>
            </a:r>
          </a:p>
          <a:p>
            <a:pPr>
              <a:buNone/>
            </a:pPr>
            <a:r>
              <a:rPr lang="en-US" sz="2400"/>
              <a:t>AS routing protocol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gateway router</a:t>
            </a:r>
          </a:p>
          <a:p>
            <a:pPr>
              <a:buNone/>
            </a:pPr>
            <a:r>
              <a:rPr lang="en-US"/>
              <a:t> at “edge” of its own AS</a:t>
            </a:r>
          </a:p>
          <a:p>
            <a:pPr>
              <a:buNone/>
            </a:pPr>
            <a:r>
              <a:rPr lang="en-US"/>
              <a:t> has link to router in </a:t>
            </a:r>
          </a:p>
          <a:p>
            <a:pPr>
              <a:buNone/>
            </a:pPr>
            <a:r>
              <a:rPr lang="en-US"/>
              <a:t>another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0329F-E803-4E1D-8457-AA3DC83DC6A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3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inter-AS routing: 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/>
              <a:t> BGP (Border Gateway Protocol): the de facto </a:t>
            </a:r>
          </a:p>
          <a:p>
            <a:pPr>
              <a:buNone/>
            </a:pPr>
            <a:r>
              <a:rPr lang="en-US" sz="2400"/>
              <a:t>inter-domain routing protocol</a:t>
            </a:r>
          </a:p>
          <a:p>
            <a:pPr>
              <a:buNone/>
            </a:pPr>
            <a:r>
              <a:rPr lang="en-US" sz="2400"/>
              <a:t> “glue that holds the Internet together”</a:t>
            </a:r>
          </a:p>
          <a:p>
            <a:pPr>
              <a:buNone/>
            </a:pPr>
            <a:r>
              <a:rPr lang="en-US" sz="2400"/>
              <a:t> BGP provides each AS a means to:</a:t>
            </a:r>
          </a:p>
          <a:p>
            <a:pPr>
              <a:buNone/>
            </a:pPr>
            <a:r>
              <a:rPr lang="en-US" sz="2400"/>
              <a:t> eBGP: obtain subnet reachability information from </a:t>
            </a:r>
          </a:p>
          <a:p>
            <a:pPr>
              <a:buNone/>
            </a:pPr>
            <a:r>
              <a:rPr lang="en-US" sz="2400"/>
              <a:t>neighboring ASs.</a:t>
            </a:r>
          </a:p>
          <a:p>
            <a:pPr>
              <a:buNone/>
            </a:pPr>
            <a:r>
              <a:rPr lang="en-US" sz="2400"/>
              <a:t> iBGP: propagate reachability information to all AS-</a:t>
            </a:r>
          </a:p>
          <a:p>
            <a:pPr>
              <a:buNone/>
            </a:pPr>
            <a:r>
              <a:rPr lang="en-US" sz="2400"/>
              <a:t>internal routers.</a:t>
            </a:r>
          </a:p>
          <a:p>
            <a:pPr>
              <a:buNone/>
            </a:pPr>
            <a:r>
              <a:rPr lang="en-US" sz="2400"/>
              <a:t> determine “good” routes to other networks based on </a:t>
            </a:r>
          </a:p>
          <a:p>
            <a:pPr>
              <a:buNone/>
            </a:pPr>
            <a:r>
              <a:rPr lang="en-US" sz="2400"/>
              <a:t>reachability information and policy.</a:t>
            </a:r>
          </a:p>
          <a:p>
            <a:pPr>
              <a:buNone/>
            </a:pPr>
            <a:r>
              <a:rPr lang="en-US" sz="2400"/>
              <a:t> allows subnet to advertise its existence to rest of </a:t>
            </a:r>
          </a:p>
          <a:p>
            <a:pPr>
              <a:buNone/>
            </a:pPr>
            <a:r>
              <a:rPr lang="en-US" sz="2400"/>
              <a:t>Internet: “I am here”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59009-D1BB-47C5-A42B-A85593BAD2D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3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AD6707-79B5-4FD9-86FC-94AE6F097636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153" y="1752600"/>
            <a:ext cx="6767422" cy="41544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511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 1 Introduction</a:t>
            </a: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4.2 Virtual circuit and datagram networks</a:t>
            </a:r>
          </a:p>
          <a:p>
            <a:pPr>
              <a:buNone/>
            </a:pPr>
            <a:r>
              <a:rPr lang="en-US" sz="2400"/>
              <a:t>4.4 IP: Internet Protocol</a:t>
            </a:r>
          </a:p>
          <a:p>
            <a:pPr lvl="1">
              <a:buNone/>
            </a:pPr>
            <a:r>
              <a:rPr lang="en-US" sz="2000"/>
              <a:t> Datagram format</a:t>
            </a:r>
          </a:p>
          <a:p>
            <a:pPr lvl="1">
              <a:buNone/>
            </a:pPr>
            <a:r>
              <a:rPr lang="en-US" sz="2000"/>
              <a:t> IPv4 addressing</a:t>
            </a:r>
          </a:p>
          <a:p>
            <a:pPr lvl="1">
              <a:buNone/>
            </a:pPr>
            <a:r>
              <a:rPr lang="en-US" sz="2000"/>
              <a:t> IPv6</a:t>
            </a:r>
          </a:p>
          <a:p>
            <a:pPr>
              <a:buNone/>
            </a:pPr>
            <a:r>
              <a:rPr lang="en-US" sz="2400"/>
              <a:t>4.5 Routing algorithms</a:t>
            </a:r>
          </a:p>
          <a:p>
            <a:pPr lvl="1">
              <a:buNone/>
            </a:pPr>
            <a:r>
              <a:rPr lang="en-US" sz="2000"/>
              <a:t> Link state</a:t>
            </a:r>
          </a:p>
          <a:p>
            <a:pPr lvl="1">
              <a:buNone/>
            </a:pPr>
            <a:r>
              <a:rPr lang="en-US" sz="2000"/>
              <a:t> Distance Vector</a:t>
            </a:r>
          </a:p>
          <a:p>
            <a:pPr lvl="1">
              <a:buNone/>
            </a:pPr>
            <a:r>
              <a:rPr lang="en-US" sz="2000"/>
              <a:t> Hierarchical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A96AEC-85F4-40BC-ADEC-EF4ECC3CD86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 connection and </a:t>
            </a:r>
            <a:br>
              <a:rPr lang="en-US"/>
            </a:br>
            <a:r>
              <a:rPr lang="en-US"/>
              <a:t>connection-less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datagram network provides network-layer </a:t>
            </a:r>
          </a:p>
          <a:p>
            <a:pPr>
              <a:buNone/>
            </a:pPr>
            <a:r>
              <a:rPr lang="en-US"/>
              <a:t>connectionless service</a:t>
            </a:r>
          </a:p>
          <a:p>
            <a:r>
              <a:rPr lang="en-US"/>
              <a:t> VC network provides network-layer </a:t>
            </a:r>
          </a:p>
          <a:p>
            <a:pPr>
              <a:buNone/>
            </a:pPr>
            <a:r>
              <a:rPr lang="en-US"/>
              <a:t>connection service</a:t>
            </a:r>
          </a:p>
          <a:p>
            <a:r>
              <a:rPr lang="en-US"/>
              <a:t> analogous to the transport-layer services, </a:t>
            </a:r>
          </a:p>
          <a:p>
            <a:pPr>
              <a:buNone/>
            </a:pPr>
            <a:r>
              <a:rPr lang="en-US"/>
              <a:t>but:</a:t>
            </a:r>
          </a:p>
          <a:p>
            <a:pPr lvl="1"/>
            <a:r>
              <a:rPr lang="en-US"/>
              <a:t> service: host-to-host</a:t>
            </a:r>
          </a:p>
          <a:p>
            <a:pPr lvl="1"/>
            <a:r>
              <a:rPr lang="en-US"/>
              <a:t> no choice: network provides one or the other</a:t>
            </a:r>
          </a:p>
          <a:p>
            <a:pPr lvl="1"/>
            <a:r>
              <a:rPr lang="en-US"/>
              <a:t> implementation: in network core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CBC2-DBBF-4844-9ACA-C2C18A345704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22601"/>
            <a:ext cx="8229600" cy="3103563"/>
          </a:xfrm>
        </p:spPr>
        <p:txBody>
          <a:bodyPr/>
          <a:lstStyle/>
          <a:p>
            <a:r>
              <a:rPr lang="en-US" sz="2000"/>
              <a:t>Call setup, teardown for each call before data can flow </a:t>
            </a:r>
          </a:p>
          <a:p>
            <a:r>
              <a:rPr lang="en-US" sz="2000"/>
              <a:t>each packet carries VC identifier (not destination host address) every router on source-dest path maintains “state” for each passing connection</a:t>
            </a:r>
          </a:p>
          <a:p>
            <a:r>
              <a:rPr lang="en-US" sz="2000"/>
              <a:t> link, router resources (bandwidth, buffers) may be allocated to VC (dedicated resources = predictable service) “source-to-dest path behaves much like telephone circuit”</a:t>
            </a:r>
          </a:p>
          <a:p>
            <a:r>
              <a:rPr lang="en-US" sz="2000"/>
              <a:t>performance-wise</a:t>
            </a:r>
          </a:p>
          <a:p>
            <a:r>
              <a:rPr lang="en-US" sz="2000"/>
              <a:t>network actions along source-to-dest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508CA-8FFD-4EBE-B2BC-A70B36F1F5FC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1200" y="1406152"/>
            <a:ext cx="6086475" cy="14592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1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/>
              <a:t>a VC consists of:</a:t>
            </a:r>
          </a:p>
          <a:p>
            <a:pPr>
              <a:buNone/>
            </a:pPr>
            <a:r>
              <a:rPr lang="en-US" sz="2400"/>
              <a:t>1. path from source to destination</a:t>
            </a:r>
          </a:p>
          <a:p>
            <a:pPr>
              <a:buNone/>
            </a:pPr>
            <a:r>
              <a:rPr lang="en-US" sz="2400"/>
              <a:t>2. VC numbers, one number for each link along </a:t>
            </a:r>
          </a:p>
          <a:p>
            <a:pPr>
              <a:buNone/>
            </a:pPr>
            <a:r>
              <a:rPr lang="en-US" sz="2400"/>
              <a:t>path</a:t>
            </a:r>
          </a:p>
          <a:p>
            <a:pPr>
              <a:buNone/>
            </a:pPr>
            <a:r>
              <a:rPr lang="en-US" sz="2400"/>
              <a:t>3. entries in forwarding tables in routers along </a:t>
            </a:r>
          </a:p>
          <a:p>
            <a:pPr>
              <a:buNone/>
            </a:pPr>
            <a:r>
              <a:rPr lang="en-US" sz="2400"/>
              <a:t>path</a:t>
            </a:r>
          </a:p>
          <a:p>
            <a:r>
              <a:rPr lang="en-US" sz="2400"/>
              <a:t>packet belonging to VC carries VC number (rather than dest address)</a:t>
            </a:r>
          </a:p>
          <a:p>
            <a:r>
              <a:rPr lang="en-US" sz="2400"/>
              <a:t>VC number can be changed on each link.</a:t>
            </a:r>
          </a:p>
          <a:p>
            <a:r>
              <a:rPr lang="en-US" sz="2400"/>
              <a:t>New VC number comes from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F3F4D0-C2BE-4D59-9C10-D5819863969F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5445-B2EB-477F-BE91-EE4EE834809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1908</Words>
  <Application>Microsoft Office PowerPoint</Application>
  <PresentationFormat>Widescreen</PresentationFormat>
  <Paragraphs>430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Outline</vt:lpstr>
      <vt:lpstr>Network layer</vt:lpstr>
      <vt:lpstr>Two Key Network-Layer Functions</vt:lpstr>
      <vt:lpstr>Interplay between routing and forwarding</vt:lpstr>
      <vt:lpstr>Outline</vt:lpstr>
      <vt:lpstr>Network layer connection and  connection-less service</vt:lpstr>
      <vt:lpstr>Virtual circuits</vt:lpstr>
      <vt:lpstr>VC implementation</vt:lpstr>
      <vt:lpstr>VC Forwarding  table</vt:lpstr>
      <vt:lpstr>Virtual circuits: signaling protocols</vt:lpstr>
      <vt:lpstr>Datagram networks</vt:lpstr>
      <vt:lpstr>Datagram Forwarding  table</vt:lpstr>
      <vt:lpstr>Datagram Forwarding table</vt:lpstr>
      <vt:lpstr>Longest prefix matching</vt:lpstr>
      <vt:lpstr>Outline</vt:lpstr>
      <vt:lpstr>IP datagram format</vt:lpstr>
      <vt:lpstr>IP Fragmentation &amp; Reassembly</vt:lpstr>
      <vt:lpstr>IP Fragmentation and Reassembly</vt:lpstr>
      <vt:lpstr>IP Addressing: introduction</vt:lpstr>
      <vt:lpstr>Network layer</vt:lpstr>
      <vt:lpstr>Subnets</vt:lpstr>
      <vt:lpstr>Subnets</vt:lpstr>
      <vt:lpstr>Subnets</vt:lpstr>
      <vt:lpstr>IP addressing: CIDR</vt:lpstr>
      <vt:lpstr>IP addresses: how to get one?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IPv6</vt:lpstr>
      <vt:lpstr>IPv6 Header (Cont)</vt:lpstr>
      <vt:lpstr>Other Changes from IPv4</vt:lpstr>
      <vt:lpstr>Transition From IPv4 To IPv6</vt:lpstr>
      <vt:lpstr>Tunneling</vt:lpstr>
      <vt:lpstr>Tunneling</vt:lpstr>
      <vt:lpstr>Outline</vt:lpstr>
      <vt:lpstr>Interplay between routing, forwarding </vt:lpstr>
      <vt:lpstr>Graph abstraction</vt:lpstr>
      <vt:lpstr>Graph abstraction: costs</vt:lpstr>
      <vt:lpstr>Routing Algorithm classification</vt:lpstr>
      <vt:lpstr>A Link-State Routing Algorithm</vt:lpstr>
      <vt:lpstr>Dijsktra’s Algorithm</vt:lpstr>
      <vt:lpstr>Dijkstra’s algorithm: example</vt:lpstr>
      <vt:lpstr>Distance Vector Algorithm </vt:lpstr>
      <vt:lpstr>Bellman-Ford example </vt:lpstr>
      <vt:lpstr>Finding Shortest Path to Node 1</vt:lpstr>
      <vt:lpstr>Comparison of LS and DV algorithms</vt:lpstr>
      <vt:lpstr>Hierarchical Routing</vt:lpstr>
      <vt:lpstr>Hierarchical Routing</vt:lpstr>
      <vt:lpstr>Internet inter-AS routing: BGP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Network Layer</dc:title>
  <dc:creator>Tony</dc:creator>
  <cp:lastModifiedBy>Tran Thi Minh Khoa</cp:lastModifiedBy>
  <cp:revision>3</cp:revision>
  <dcterms:created xsi:type="dcterms:W3CDTF">2020-02-01T05:12:16Z</dcterms:created>
  <dcterms:modified xsi:type="dcterms:W3CDTF">2022-08-01T03:23:06Z</dcterms:modified>
</cp:coreProperties>
</file>