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60.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1.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9.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51.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4.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40.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39.xml" ContentType="application/vnd.openxmlformats-officedocument.presentationml.notesSl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37.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63"/>
  </p:notesMasterIdLst>
  <p:handoutMasterIdLst>
    <p:handoutMasterId r:id="rId64"/>
  </p:handoutMasterIdLst>
  <p:sldIdLst>
    <p:sldId id="621" r:id="rId2"/>
    <p:sldId id="623" r:id="rId3"/>
    <p:sldId id="624" r:id="rId4"/>
    <p:sldId id="760" r:id="rId5"/>
    <p:sldId id="770" r:id="rId6"/>
    <p:sldId id="775" r:id="rId7"/>
    <p:sldId id="772" r:id="rId8"/>
    <p:sldId id="774" r:id="rId9"/>
    <p:sldId id="759" r:id="rId10"/>
    <p:sldId id="666" r:id="rId11"/>
    <p:sldId id="798" r:id="rId12"/>
    <p:sldId id="761" r:id="rId13"/>
    <p:sldId id="776" r:id="rId14"/>
    <p:sldId id="777" r:id="rId15"/>
    <p:sldId id="778" r:id="rId16"/>
    <p:sldId id="779" r:id="rId17"/>
    <p:sldId id="780" r:id="rId18"/>
    <p:sldId id="781" r:id="rId19"/>
    <p:sldId id="784" r:id="rId20"/>
    <p:sldId id="785" r:id="rId21"/>
    <p:sldId id="786" r:id="rId22"/>
    <p:sldId id="787" r:id="rId23"/>
    <p:sldId id="792" r:id="rId24"/>
    <p:sldId id="793" r:id="rId25"/>
    <p:sldId id="802" r:id="rId26"/>
    <p:sldId id="803" r:id="rId27"/>
    <p:sldId id="804" r:id="rId28"/>
    <p:sldId id="805" r:id="rId29"/>
    <p:sldId id="807" r:id="rId30"/>
    <p:sldId id="808" r:id="rId31"/>
    <p:sldId id="809" r:id="rId32"/>
    <p:sldId id="810" r:id="rId33"/>
    <p:sldId id="811" r:id="rId34"/>
    <p:sldId id="688" r:id="rId35"/>
    <p:sldId id="689" r:id="rId36"/>
    <p:sldId id="690" r:id="rId37"/>
    <p:sldId id="691" r:id="rId38"/>
    <p:sldId id="801" r:id="rId39"/>
    <p:sldId id="794" r:id="rId40"/>
    <p:sldId id="795" r:id="rId41"/>
    <p:sldId id="796" r:id="rId42"/>
    <p:sldId id="797" r:id="rId43"/>
    <p:sldId id="723" r:id="rId44"/>
    <p:sldId id="724" r:id="rId45"/>
    <p:sldId id="726" r:id="rId46"/>
    <p:sldId id="727" r:id="rId47"/>
    <p:sldId id="799" r:id="rId48"/>
    <p:sldId id="800" r:id="rId49"/>
    <p:sldId id="741" r:id="rId50"/>
    <p:sldId id="744" r:id="rId51"/>
    <p:sldId id="745" r:id="rId52"/>
    <p:sldId id="746" r:id="rId53"/>
    <p:sldId id="747" r:id="rId54"/>
    <p:sldId id="748" r:id="rId55"/>
    <p:sldId id="751" r:id="rId56"/>
    <p:sldId id="752" r:id="rId57"/>
    <p:sldId id="753" r:id="rId58"/>
    <p:sldId id="754" r:id="rId59"/>
    <p:sldId id="755" r:id="rId60"/>
    <p:sldId id="756" r:id="rId61"/>
    <p:sldId id="757" r:id="rId62"/>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E1CA"/>
    <a:srgbClr val="008000"/>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5" autoAdjust="0"/>
  </p:normalViewPr>
  <p:slideViewPr>
    <p:cSldViewPr>
      <p:cViewPr varScale="1">
        <p:scale>
          <a:sx n="73" d="100"/>
          <a:sy n="73" d="100"/>
        </p:scale>
        <p:origin x="1320" y="78"/>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3288" y="-4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DF06E681-7850-4294-9234-1066E5C38ED7}" type="slidenum">
              <a:rPr lang="en-US" altLang="en-US" sz="1600" smtClean="0"/>
              <a:pPr>
                <a:lnSpc>
                  <a:spcPct val="90000"/>
                </a:lnSpc>
                <a:defRPr/>
              </a:pPr>
              <a:t>‹#›</a:t>
            </a:fld>
            <a:endParaRPr lang="en-US" altLang="en-US" sz="1600" smtClean="0"/>
          </a:p>
        </p:txBody>
      </p:sp>
      <p:sp>
        <p:nvSpPr>
          <p:cNvPr id="3075" name="Rectangle 3"/>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2AA0BF8F-CF43-4B04-8F67-1DD0E9624CDD}" type="slidenum">
              <a:rPr lang="en-US" altLang="en-US" sz="1600" smtClean="0">
                <a:effectLst>
                  <a:outerShdw blurRad="38100" dist="38100" dir="2700000" algn="tl">
                    <a:srgbClr val="C0C0C0"/>
                  </a:outerShdw>
                </a:effectLst>
              </a:rPr>
              <a:pPr algn="ctr">
                <a:lnSpc>
                  <a:spcPct val="90000"/>
                </a:lnSpc>
                <a:defRPr/>
              </a:pPr>
              <a:t>‹#›</a:t>
            </a:fld>
            <a:endParaRPr lang="en-US" altLang="en-US" sz="1600" smtClean="0">
              <a:effectLst>
                <a:outerShdw blurRad="38100" dist="38100" dir="2700000" algn="tl">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0938" y="692150"/>
            <a:ext cx="4556125" cy="3416300"/>
          </a:xfrm>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8221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453986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54452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59777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9219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946233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50938" y="692150"/>
            <a:ext cx="4556125" cy="3416300"/>
          </a:xfrm>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80879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66984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51815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0938" y="692150"/>
            <a:ext cx="4556125" cy="3416300"/>
          </a:xfrm>
          <a:ln/>
        </p:spPr>
      </p:sp>
      <p:sp>
        <p:nvSpPr>
          <p:cNvPr id="7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78500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905991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16318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521625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Student t distribution is usually referred to as the t distribution.</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320900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Explain that other statistical procedures may have different formulas for degrees of freedom. </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29638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Smaller samples will have means that are likely to vary more.  The greater variation is accounted for by the t distribution. </a:t>
            </a:r>
          </a:p>
          <a:p>
            <a:r>
              <a:rPr lang="en-US" altLang="en-US" smtClean="0">
                <a:latin typeface="Arial" panose="020B0604020202020204" pitchFamily="34" charset="0"/>
              </a:rPr>
              <a:t>Students usually like hearing about the history of how the Student t distribution got its name.</a:t>
            </a:r>
          </a:p>
          <a:p>
            <a:r>
              <a:rPr lang="en-US" altLang="en-US" smtClean="0">
                <a:latin typeface="Arial" panose="020B0604020202020204" pitchFamily="34" charset="0"/>
              </a:rPr>
              <a:t>page 350 of text</a:t>
            </a:r>
          </a:p>
          <a:p>
            <a:r>
              <a:rPr lang="en-US" altLang="en-US" smtClean="0">
                <a:latin typeface="Arial" panose="020B0604020202020204" pitchFamily="34" charset="0"/>
              </a:rPr>
              <a:t>See Note to Instructor in margin for other ideas. </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92043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2997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76889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4786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50938" y="692150"/>
            <a:ext cx="4556125" cy="3416300"/>
          </a:xfrm>
          <a:ln/>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45934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878055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Student t distributions have the same general shape and symmetry as the standard normal distribution, but reflect a greater variability that is expected with small samples.</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52858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692150"/>
            <a:ext cx="4556125" cy="3416300"/>
          </a:xfrm>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58442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4877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page 343 of Elementary Statistics, 10th Edition</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178115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page 344 of Elementary Statistics, 10th Edition</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94863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Example on page 344 of Elementary Statistics, 10th Edition</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0816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54397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405735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765354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50938" y="692150"/>
            <a:ext cx="4556125" cy="3416300"/>
          </a:xfrm>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50938" y="692150"/>
            <a:ext cx="4556125" cy="3416300"/>
          </a:xfrm>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1150938" y="692150"/>
            <a:ext cx="4556125" cy="3416300"/>
          </a:xfrm>
          <a:ln/>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150938" y="692150"/>
            <a:ext cx="4556125" cy="3416300"/>
          </a:xfrm>
          <a:ln/>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50938" y="692150"/>
            <a:ext cx="4556125" cy="3416300"/>
          </a:xfrm>
          <a:ln/>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50938" y="692150"/>
            <a:ext cx="4556125" cy="3416300"/>
          </a:xfrm>
          <a:ln/>
        </p:spPr>
      </p:sp>
      <p:sp>
        <p:nvSpPr>
          <p:cNvPr id="1300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456788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50938" y="692150"/>
            <a:ext cx="4556125" cy="34163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1406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50938" y="692150"/>
            <a:ext cx="4556125" cy="3416300"/>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12830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45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066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6622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2318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674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8027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153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4022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3837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913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32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
        <p:nvSpPr>
          <p:cNvPr id="7" name="Footer Placeholder 5">
            <a:extLst>
              <a:ext uri="{FF2B5EF4-FFF2-40B4-BE49-F238E27FC236}">
                <a16:creationId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69276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801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934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2090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351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5976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338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684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05207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24471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16978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41982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04642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83513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65607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2385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518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8269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32529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6618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8883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4370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
        <p:nvSpPr>
          <p:cNvPr id="11" name="Footer Placeholder 5">
            <a:extLst>
              <a:ext uri="{FF2B5EF4-FFF2-40B4-BE49-F238E27FC236}">
                <a16:creationId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75814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a:defRPr/>
            </a:pPr>
            <a:fld id="{6A9F218A-9A86-42FF-B8B5-B8DDD61931D4}" type="slidenum">
              <a:rPr lang="en-GB"/>
              <a:pPr>
                <a:defRPr/>
              </a:pPr>
              <a:t>‹#›</a:t>
            </a:fld>
            <a:endParaRPr lang="en-GB"/>
          </a:p>
        </p:txBody>
      </p:sp>
    </p:spTree>
    <p:extLst>
      <p:ext uri="{BB962C8B-B14F-4D97-AF65-F5344CB8AC3E}">
        <p14:creationId xmlns:p14="http://schemas.microsoft.com/office/powerpoint/2010/main" val="150116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
        <p:nvSpPr>
          <p:cNvPr id="7" name="Footer Placeholder 5">
            <a:extLst>
              <a:ext uri="{FF2B5EF4-FFF2-40B4-BE49-F238E27FC236}">
                <a16:creationId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371825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57671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3156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70136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91631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725511"/>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114368450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5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2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4.wmf"/><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6.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6.wmf"/><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image" Target="../media/image27.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9.wmf"/><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8.w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vmlDrawing" Target="../drawings/vmlDrawing9.vml"/><Relationship Id="rId5" Type="http://schemas.openxmlformats.org/officeDocument/2006/relationships/image" Target="../media/image5.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2.wmf"/><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31.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38.xml"/><Relationship Id="rId7" Type="http://schemas.openxmlformats.org/officeDocument/2006/relationships/image" Target="../media/image34.wmf"/><Relationship Id="rId2" Type="http://schemas.openxmlformats.org/officeDocument/2006/relationships/slideLayout" Target="../slideLayouts/slideLayout10.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image" Target="../media/image5.wmf"/><Relationship Id="rId4" Type="http://schemas.openxmlformats.org/officeDocument/2006/relationships/oleObject" Target="../embeddings/oleObject14.bin"/><Relationship Id="rId9" Type="http://schemas.openxmlformats.org/officeDocument/2006/relationships/image" Target="../media/image3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vmlDrawing" Target="../drawings/vmlDrawing12.vml"/><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vmlDrawing" Target="../drawings/vmlDrawing13.vml"/><Relationship Id="rId5" Type="http://schemas.openxmlformats.org/officeDocument/2006/relationships/image" Target="../media/image40.wmf"/><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vmlDrawing" Target="../drawings/vmlDrawing14.vml"/><Relationship Id="rId5" Type="http://schemas.openxmlformats.org/officeDocument/2006/relationships/image" Target="../media/image41.wmf"/><Relationship Id="rId4"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vmlDrawing" Target="../drawings/vmlDrawing15.vml"/><Relationship Id="rId5" Type="http://schemas.openxmlformats.org/officeDocument/2006/relationships/image" Target="../media/image42.wmf"/><Relationship Id="rId4" Type="http://schemas.openxmlformats.org/officeDocument/2006/relationships/oleObject" Target="../embeddings/oleObject1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51.xml"/><Relationship Id="rId7" Type="http://schemas.openxmlformats.org/officeDocument/2006/relationships/image" Target="../media/image44.wmf"/><Relationship Id="rId2" Type="http://schemas.openxmlformats.org/officeDocument/2006/relationships/slideLayout" Target="../slideLayouts/slideLayout10.xml"/><Relationship Id="rId1" Type="http://schemas.openxmlformats.org/officeDocument/2006/relationships/vmlDrawing" Target="../drawings/vmlDrawing16.vml"/><Relationship Id="rId6" Type="http://schemas.openxmlformats.org/officeDocument/2006/relationships/oleObject" Target="../embeddings/oleObject20.bin"/><Relationship Id="rId5" Type="http://schemas.openxmlformats.org/officeDocument/2006/relationships/image" Target="../media/image43.wmf"/><Relationship Id="rId4" Type="http://schemas.openxmlformats.org/officeDocument/2006/relationships/oleObject" Target="../embeddings/oleObject19.bin"/><Relationship Id="rId9" Type="http://schemas.openxmlformats.org/officeDocument/2006/relationships/image" Target="../media/image45.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55.xml"/><Relationship Id="rId1" Type="http://schemas.openxmlformats.org/officeDocument/2006/relationships/slideLayout" Target="../slideLayouts/slideLayout10.xml"/><Relationship Id="rId4" Type="http://schemas.openxmlformats.org/officeDocument/2006/relationships/image" Target="../media/image47.wmf"/></Relationships>
</file>

<file path=ppt/slides/_rels/slide5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6.xml"/><Relationship Id="rId1" Type="http://schemas.openxmlformats.org/officeDocument/2006/relationships/slideLayout" Target="../slideLayouts/slideLayout10.xml"/><Relationship Id="rId5" Type="http://schemas.openxmlformats.org/officeDocument/2006/relationships/image" Target="../media/image49.wmf"/><Relationship Id="rId4" Type="http://schemas.openxmlformats.org/officeDocument/2006/relationships/image" Target="../media/image46.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51.wmf"/><Relationship Id="rId2" Type="http://schemas.openxmlformats.org/officeDocument/2006/relationships/slideLayout" Target="../slideLayouts/slideLayout10.xml"/><Relationship Id="rId1" Type="http://schemas.openxmlformats.org/officeDocument/2006/relationships/vmlDrawing" Target="../drawings/vmlDrawing17.vml"/><Relationship Id="rId6" Type="http://schemas.openxmlformats.org/officeDocument/2006/relationships/oleObject" Target="../embeddings/oleObject23.bin"/><Relationship Id="rId5" Type="http://schemas.openxmlformats.org/officeDocument/2006/relationships/image" Target="../media/image50.wmf"/><Relationship Id="rId4" Type="http://schemas.openxmlformats.org/officeDocument/2006/relationships/oleObject" Target="../embeddings/oleObject22.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53.wmf"/><Relationship Id="rId2" Type="http://schemas.openxmlformats.org/officeDocument/2006/relationships/slideLayout" Target="../slideLayouts/slideLayout10.xml"/><Relationship Id="rId1" Type="http://schemas.openxmlformats.org/officeDocument/2006/relationships/vmlDrawing" Target="../drawings/vmlDrawing18.vml"/><Relationship Id="rId6" Type="http://schemas.openxmlformats.org/officeDocument/2006/relationships/oleObject" Target="../embeddings/oleObject25.bin"/><Relationship Id="rId5" Type="http://schemas.openxmlformats.org/officeDocument/2006/relationships/image" Target="../media/image52.wmf"/><Relationship Id="rId4"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dirty="0">
                <a:solidFill>
                  <a:schemeClr val="accent6">
                    <a:lumMod val="75000"/>
                  </a:schemeClr>
                </a:solidFill>
                <a:latin typeface="+mn-lt"/>
                <a:ea typeface="+mj-ea"/>
                <a:cs typeface="+mj-cs"/>
              </a:rPr>
              <a:t>7-1  </a:t>
            </a:r>
            <a:r>
              <a:rPr lang="en-US" altLang="en-US" sz="2600" dirty="0" err="1" smtClean="0">
                <a:solidFill>
                  <a:schemeClr val="accent6">
                    <a:lumMod val="75000"/>
                  </a:schemeClr>
                </a:solidFill>
                <a:latin typeface="+mn-lt"/>
                <a:ea typeface="+mj-ea"/>
                <a:cs typeface="+mj-cs"/>
              </a:rPr>
              <a:t>Giới</a:t>
            </a:r>
            <a:r>
              <a:rPr lang="en-US" altLang="en-US" sz="2600" dirty="0" smtClean="0">
                <a:solidFill>
                  <a:schemeClr val="accent6">
                    <a:lumMod val="75000"/>
                  </a:schemeClr>
                </a:solidFill>
                <a:latin typeface="+mn-lt"/>
                <a:ea typeface="+mj-ea"/>
                <a:cs typeface="+mj-cs"/>
              </a:rPr>
              <a:t> </a:t>
            </a:r>
            <a:r>
              <a:rPr lang="en-US" altLang="en-US" sz="2600" dirty="0" err="1" smtClean="0">
                <a:solidFill>
                  <a:schemeClr val="accent6">
                    <a:lumMod val="75000"/>
                  </a:schemeClr>
                </a:solidFill>
                <a:latin typeface="+mn-lt"/>
                <a:ea typeface="+mj-ea"/>
                <a:cs typeface="+mj-cs"/>
              </a:rPr>
              <a:t>thiệu</a:t>
            </a:r>
            <a:endParaRPr lang="en-US" altLang="en-US" sz="2600" dirty="0">
              <a:solidFill>
                <a:schemeClr val="accent6">
                  <a:lumMod val="75000"/>
                </a:schemeClr>
              </a:solidFill>
              <a:latin typeface="+mn-lt"/>
              <a:ea typeface="+mj-ea"/>
              <a:cs typeface="+mj-cs"/>
            </a:endParaRPr>
          </a:p>
          <a:p>
            <a:pPr>
              <a:lnSpc>
                <a:spcPct val="90000"/>
              </a:lnSpc>
              <a:spcBef>
                <a:spcPct val="50000"/>
              </a:spcBef>
              <a:defRPr/>
            </a:pPr>
            <a:r>
              <a:rPr lang="en-US" altLang="en-US" sz="2600" b="0" dirty="0" smtClean="0"/>
              <a:t>7-2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quần</a:t>
            </a:r>
            <a:r>
              <a:rPr lang="en-US" altLang="en-US" sz="2600" b="0" dirty="0"/>
              <a:t> </a:t>
            </a:r>
            <a:r>
              <a:rPr lang="en-US" altLang="en-US" sz="2600" b="0" dirty="0" err="1"/>
              <a:t>thể</a:t>
            </a:r>
            <a:endParaRPr lang="en-US" altLang="en-US" sz="2600" b="0" dirty="0">
              <a:cs typeface="Arial" panose="020B0604020202020204" pitchFamily="34" charset="0"/>
            </a:endParaRPr>
          </a:p>
          <a:p>
            <a:pPr>
              <a:lnSpc>
                <a:spcPct val="90000"/>
              </a:lnSpc>
              <a:spcBef>
                <a:spcPct val="50000"/>
              </a:spcBef>
              <a:defRPr/>
            </a:pPr>
            <a:r>
              <a:rPr lang="en-US" altLang="en-US" sz="2600" b="0" dirty="0" smtClean="0"/>
              <a:t>7-3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quần</a:t>
            </a:r>
            <a:r>
              <a:rPr lang="en-US" altLang="en-US" sz="2600" b="0" dirty="0"/>
              <a:t> </a:t>
            </a:r>
            <a:r>
              <a:rPr lang="en-US" altLang="en-US" sz="2600" b="0" dirty="0" err="1" smtClean="0"/>
              <a:t>thể</a:t>
            </a:r>
            <a:endParaRPr lang="en-US" altLang="en-US" sz="2600" b="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bwMode="auto">
          <a:xfrm>
            <a:off x="685800" y="460375"/>
            <a:ext cx="7848600" cy="83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Khái</a:t>
            </a:r>
            <a:r>
              <a:rPr lang="en-US" altLang="en-US" dirty="0" smtClean="0"/>
              <a:t> </a:t>
            </a:r>
            <a:r>
              <a:rPr lang="en-US" altLang="en-US" dirty="0" err="1" smtClean="0"/>
              <a:t>niệm</a:t>
            </a:r>
            <a:r>
              <a:rPr lang="en-US" altLang="en-US" dirty="0" smtClean="0"/>
              <a:t> </a:t>
            </a:r>
            <a:r>
              <a:rPr lang="en-US" altLang="en-US" dirty="0" err="1" smtClean="0"/>
              <a:t>chính</a:t>
            </a:r>
            <a:endParaRPr lang="en-US" altLang="en-US" dirty="0" smtClean="0"/>
          </a:p>
        </p:txBody>
      </p:sp>
      <p:sp>
        <p:nvSpPr>
          <p:cNvPr id="24579" name="Text Box 3"/>
          <p:cNvSpPr txBox="1">
            <a:spLocks noChangeArrowheads="1"/>
          </p:cNvSpPr>
          <p:nvPr/>
        </p:nvSpPr>
        <p:spPr bwMode="auto">
          <a:xfrm>
            <a:off x="0" y="1370013"/>
            <a:ext cx="9144000"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buFontTx/>
              <a:buAutoNum type="arabicPeriod"/>
            </a:pPr>
            <a:r>
              <a:rPr lang="en-US" altLang="en-US" sz="2800" b="0" dirty="0"/>
              <a:t>G</a:t>
            </a:r>
            <a:r>
              <a:rPr lang="vi-VN" altLang="en-US" sz="2800" b="0" dirty="0" smtClean="0"/>
              <a:t>iá </a:t>
            </a:r>
            <a:r>
              <a:rPr lang="vi-VN" altLang="en-US" sz="2800" b="0" dirty="0"/>
              <a:t>trị trung bình </a:t>
            </a:r>
            <a:r>
              <a:rPr lang="en-US" altLang="en-US" sz="2800" b="0" dirty="0"/>
              <a:t>    </a:t>
            </a:r>
            <a:r>
              <a:rPr lang="vi-VN" altLang="en-US" sz="2800" b="0" dirty="0"/>
              <a:t>của mẫu là </a:t>
            </a:r>
            <a:r>
              <a:rPr lang="vi-VN" altLang="en-US" sz="2800" b="0" dirty="0">
                <a:solidFill>
                  <a:srgbClr val="FF0000"/>
                </a:solidFill>
              </a:rPr>
              <a:t>ước lượng điểm </a:t>
            </a:r>
            <a:r>
              <a:rPr lang="vi-VN" altLang="en-US" sz="2800" b="0" dirty="0"/>
              <a:t>tốt nhất của trung bình </a:t>
            </a:r>
            <a:r>
              <a:rPr lang="en-US" altLang="en-US" sz="2800" b="0" dirty="0" err="1"/>
              <a:t>quần</a:t>
            </a:r>
            <a:r>
              <a:rPr lang="en-US" altLang="en-US" sz="2800" b="0" dirty="0"/>
              <a:t> </a:t>
            </a:r>
            <a:r>
              <a:rPr lang="en-US" altLang="en-US" sz="2800" b="0" dirty="0" err="1"/>
              <a:t>thể</a:t>
            </a:r>
            <a:r>
              <a:rPr lang="en-US" altLang="en-US" sz="2800" b="0" dirty="0"/>
              <a:t> </a:t>
            </a:r>
            <a:r>
              <a:rPr lang="el-GR" altLang="en-US" sz="2800" b="0" dirty="0"/>
              <a:t>μ.</a:t>
            </a:r>
            <a:endParaRPr lang="en-US" altLang="en-US" sz="2800" b="0" dirty="0"/>
          </a:p>
          <a:p>
            <a:pPr>
              <a:lnSpc>
                <a:spcPct val="90000"/>
              </a:lnSpc>
              <a:spcBef>
                <a:spcPct val="50000"/>
              </a:spcBef>
              <a:buFontTx/>
              <a:buAutoNum type="arabicPeriod"/>
            </a:pPr>
            <a:r>
              <a:rPr lang="en-US" altLang="en-US" sz="2800" b="0" dirty="0"/>
              <a:t>S</a:t>
            </a:r>
            <a:r>
              <a:rPr lang="vi-VN" altLang="en-US" sz="2800" b="0" dirty="0" smtClean="0"/>
              <a:t>ử </a:t>
            </a:r>
            <a:r>
              <a:rPr lang="vi-VN" altLang="en-US" sz="2800" b="0" dirty="0"/>
              <a:t>dụng dữ liệu mẫu để xây dựng một </a:t>
            </a:r>
            <a:r>
              <a:rPr lang="vi-VN" altLang="en-US" sz="2800" b="0" dirty="0">
                <a:solidFill>
                  <a:srgbClr val="FF0000"/>
                </a:solidFill>
              </a:rPr>
              <a:t>khoảng </a:t>
            </a:r>
            <a:r>
              <a:rPr lang="en-US" altLang="en-US" sz="2800" b="0" dirty="0" err="1" smtClean="0">
                <a:solidFill>
                  <a:srgbClr val="FF0000"/>
                </a:solidFill>
              </a:rPr>
              <a:t>ước</a:t>
            </a:r>
            <a:r>
              <a:rPr lang="en-US" altLang="en-US" sz="2800" b="0" dirty="0" smtClean="0">
                <a:solidFill>
                  <a:srgbClr val="FF0000"/>
                </a:solidFill>
              </a:rPr>
              <a:t> </a:t>
            </a:r>
            <a:r>
              <a:rPr lang="vi-VN" altLang="en-US" sz="2800" b="0" dirty="0" smtClean="0">
                <a:solidFill>
                  <a:srgbClr val="FF0000"/>
                </a:solidFill>
              </a:rPr>
              <a:t> </a:t>
            </a:r>
            <a:r>
              <a:rPr lang="en-US" altLang="en-US" sz="2800" b="0" dirty="0" err="1" smtClean="0">
                <a:solidFill>
                  <a:srgbClr val="FF0000"/>
                </a:solidFill>
              </a:rPr>
              <a:t>lượng</a:t>
            </a:r>
            <a:r>
              <a:rPr lang="en-US" altLang="en-US" sz="2800" b="0" dirty="0" smtClean="0">
                <a:solidFill>
                  <a:srgbClr val="FF0000"/>
                </a:solidFill>
              </a:rPr>
              <a:t> </a:t>
            </a:r>
            <a:r>
              <a:rPr lang="en-US" altLang="en-US" sz="2800" b="0" dirty="0" err="1" smtClean="0"/>
              <a:t>cho</a:t>
            </a:r>
            <a:r>
              <a:rPr lang="en-US" altLang="en-US" sz="2800" b="0" dirty="0" smtClean="0"/>
              <a:t> </a:t>
            </a:r>
            <a:r>
              <a:rPr lang="vi-VN" altLang="en-US" sz="2800" b="0" dirty="0" smtClean="0"/>
              <a:t>giá </a:t>
            </a:r>
            <a:r>
              <a:rPr lang="vi-VN" altLang="en-US" sz="2800" b="0" dirty="0"/>
              <a:t>trị trung bình </a:t>
            </a:r>
            <a:r>
              <a:rPr lang="en-US" altLang="en-US" sz="2800" b="0" dirty="0" err="1"/>
              <a:t>quần</a:t>
            </a:r>
            <a:r>
              <a:rPr lang="en-US" altLang="en-US" sz="2800" b="0" dirty="0"/>
              <a:t> </a:t>
            </a:r>
            <a:r>
              <a:rPr lang="en-US" altLang="en-US" sz="2800" b="0" dirty="0" err="1" smtClean="0"/>
              <a:t>thể</a:t>
            </a:r>
            <a:r>
              <a:rPr lang="en-US" altLang="en-US" sz="2800" b="0" dirty="0" smtClean="0"/>
              <a:t>.</a:t>
            </a:r>
          </a:p>
          <a:p>
            <a:pPr>
              <a:lnSpc>
                <a:spcPct val="90000"/>
              </a:lnSpc>
              <a:spcBef>
                <a:spcPct val="50000"/>
              </a:spcBef>
              <a:buFontTx/>
              <a:buAutoNum type="arabicPeriod"/>
            </a:pPr>
            <a:r>
              <a:rPr lang="en-US" altLang="en-US" sz="2800" b="0" dirty="0" smtClean="0"/>
              <a:t>X</a:t>
            </a:r>
            <a:r>
              <a:rPr lang="vi-VN" altLang="en-US" sz="2800" b="0" dirty="0" smtClean="0"/>
              <a:t>ác </a:t>
            </a:r>
            <a:r>
              <a:rPr lang="vi-VN" altLang="en-US" sz="2800" b="0" dirty="0"/>
              <a:t>định kích thước mẫu cần thiết để ước </a:t>
            </a:r>
            <a:r>
              <a:rPr lang="en-US" altLang="en-US" sz="2800" b="0" dirty="0" err="1"/>
              <a:t>lượng</a:t>
            </a:r>
            <a:r>
              <a:rPr lang="en-US" altLang="en-US" sz="2800" b="0" dirty="0"/>
              <a:t> </a:t>
            </a:r>
            <a:r>
              <a:rPr lang="vi-VN" altLang="en-US" sz="2800" b="0" dirty="0"/>
              <a:t>trung bình </a:t>
            </a:r>
            <a:r>
              <a:rPr lang="en-US" altLang="en-US" sz="2800" b="0" dirty="0" err="1"/>
              <a:t>quần</a:t>
            </a:r>
            <a:r>
              <a:rPr lang="en-US" altLang="en-US" sz="2800" b="0" dirty="0"/>
              <a:t> </a:t>
            </a:r>
            <a:r>
              <a:rPr lang="en-US" altLang="en-US" sz="2800" b="0" dirty="0" err="1"/>
              <a:t>thể</a:t>
            </a:r>
            <a:r>
              <a:rPr lang="vi-VN" altLang="en-US" sz="2800" b="0" dirty="0"/>
              <a:t>.</a:t>
            </a:r>
            <a:endParaRPr lang="en-US" altLang="en-US" sz="2800" b="0" dirty="0"/>
          </a:p>
        </p:txBody>
      </p:sp>
      <p:graphicFrame>
        <p:nvGraphicFramePr>
          <p:cNvPr id="24580" name="Object 4"/>
          <p:cNvGraphicFramePr>
            <a:graphicFrameLocks noChangeAspect="1"/>
          </p:cNvGraphicFramePr>
          <p:nvPr>
            <p:extLst>
              <p:ext uri="{D42A27DB-BD31-4B8C-83A1-F6EECF244321}">
                <p14:modId xmlns:p14="http://schemas.microsoft.com/office/powerpoint/2010/main" val="3269450323"/>
              </p:ext>
            </p:extLst>
          </p:nvPr>
        </p:nvGraphicFramePr>
        <p:xfrm>
          <a:off x="3352800" y="1434737"/>
          <a:ext cx="254000" cy="317500"/>
        </p:xfrm>
        <a:graphic>
          <a:graphicData uri="http://schemas.openxmlformats.org/presentationml/2006/ole">
            <mc:AlternateContent xmlns:mc="http://schemas.openxmlformats.org/markup-compatibility/2006">
              <mc:Choice xmlns:v="urn:schemas-microsoft-com:vml" Requires="v">
                <p:oleObj spid="_x0000_s24656" name="Equation" r:id="rId4" imgW="254000" imgH="317500" progId="Equation.DSMT4">
                  <p:embed/>
                </p:oleObj>
              </mc:Choice>
              <mc:Fallback>
                <p:oleObj name="Equation" r:id="rId4" imgW="254000" imgH="317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434737"/>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4294967295"/>
          </p:nvPr>
        </p:nvSpPr>
        <p:spPr bwMode="auto">
          <a:xfrm>
            <a:off x="706438" y="2103438"/>
            <a:ext cx="8437562" cy="2476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3200" b="0" dirty="0" smtClean="0"/>
              <a:t>	</a:t>
            </a:r>
            <a:r>
              <a:rPr lang="en-US" altLang="en-US" sz="3200" b="0" dirty="0" err="1" smtClean="0"/>
              <a:t>Trung</a:t>
            </a:r>
            <a:r>
              <a:rPr lang="en-US" altLang="en-US" sz="3200" b="0" dirty="0" smtClean="0"/>
              <a:t> </a:t>
            </a:r>
            <a:r>
              <a:rPr lang="en-US" altLang="en-US" sz="3200" b="0" dirty="0" err="1" smtClean="0"/>
              <a:t>bình</a:t>
            </a:r>
            <a:r>
              <a:rPr lang="en-US" altLang="en-US" sz="3200" b="0" dirty="0" smtClean="0"/>
              <a:t> </a:t>
            </a:r>
            <a:r>
              <a:rPr lang="en-US" altLang="en-US" sz="3200" b="0" dirty="0" err="1" smtClean="0"/>
              <a:t>mẫu</a:t>
            </a:r>
            <a:r>
              <a:rPr lang="en-US" altLang="en-US" sz="3200" b="0" dirty="0" smtClean="0"/>
              <a:t>     </a:t>
            </a:r>
            <a:r>
              <a:rPr lang="en-US" altLang="en-US" sz="3200" b="0" dirty="0" smtClean="0"/>
              <a:t> </a:t>
            </a:r>
            <a:r>
              <a:rPr lang="vi-VN" altLang="en-US" sz="2800" b="0" kern="1200" dirty="0" smtClean="0">
                <a:solidFill>
                  <a:srgbClr val="000000"/>
                </a:solidFill>
                <a:latin typeface="Arial" panose="020B0604020202020204" pitchFamily="34" charset="0"/>
              </a:rPr>
              <a:t>là </a:t>
            </a:r>
            <a:r>
              <a:rPr lang="vi-VN" altLang="en-US" sz="2800" b="0" kern="1200" dirty="0">
                <a:solidFill>
                  <a:srgbClr val="FF0000"/>
                </a:solidFill>
                <a:latin typeface="Arial" panose="020B0604020202020204" pitchFamily="34" charset="0"/>
              </a:rPr>
              <a:t>ước lượng điểm </a:t>
            </a:r>
            <a:r>
              <a:rPr lang="vi-VN" altLang="en-US" sz="2800" b="0" kern="1200" dirty="0">
                <a:solidFill>
                  <a:srgbClr val="000000"/>
                </a:solidFill>
                <a:latin typeface="Arial" panose="020B0604020202020204" pitchFamily="34" charset="0"/>
              </a:rPr>
              <a:t>tốt nhất của trung bình </a:t>
            </a:r>
            <a:r>
              <a:rPr lang="en-US" altLang="en-US" sz="2800" b="0" kern="1200" dirty="0" err="1">
                <a:solidFill>
                  <a:srgbClr val="000000"/>
                </a:solidFill>
                <a:latin typeface="Arial" panose="020B0604020202020204" pitchFamily="34" charset="0"/>
              </a:rPr>
              <a:t>quần</a:t>
            </a:r>
            <a:r>
              <a:rPr lang="en-US" altLang="en-US" sz="2800" b="0" kern="1200" dirty="0">
                <a:solidFill>
                  <a:srgbClr val="000000"/>
                </a:solidFill>
                <a:latin typeface="Arial" panose="020B0604020202020204" pitchFamily="34" charset="0"/>
              </a:rPr>
              <a:t> </a:t>
            </a:r>
            <a:r>
              <a:rPr lang="en-US" altLang="en-US" sz="2800" b="0" kern="1200" dirty="0" err="1">
                <a:solidFill>
                  <a:srgbClr val="000000"/>
                </a:solidFill>
                <a:latin typeface="Arial" panose="020B0604020202020204" pitchFamily="34" charset="0"/>
              </a:rPr>
              <a:t>thể</a:t>
            </a:r>
            <a:r>
              <a:rPr lang="en-US" altLang="en-US" sz="2800" b="0" kern="1200" dirty="0">
                <a:solidFill>
                  <a:srgbClr val="000000"/>
                </a:solidFill>
                <a:latin typeface="Arial" panose="020B0604020202020204" pitchFamily="34" charset="0"/>
              </a:rPr>
              <a:t> </a:t>
            </a:r>
            <a:r>
              <a:rPr lang="el-GR" altLang="en-US" sz="2800" b="0" kern="1200" dirty="0">
                <a:solidFill>
                  <a:srgbClr val="000000"/>
                </a:solidFill>
                <a:latin typeface="Arial" panose="020B0604020202020204" pitchFamily="34" charset="0"/>
              </a:rPr>
              <a:t>μ</a:t>
            </a:r>
            <a:r>
              <a:rPr lang="en-US" altLang="en-US" sz="3200" b="0" dirty="0" smtClean="0"/>
              <a:t>.  </a:t>
            </a:r>
          </a:p>
        </p:txBody>
      </p:sp>
      <p:graphicFrame>
        <p:nvGraphicFramePr>
          <p:cNvPr id="5" name="Object 4"/>
          <p:cNvGraphicFramePr>
            <a:graphicFrameLocks noChangeAspect="1"/>
          </p:cNvGraphicFramePr>
          <p:nvPr>
            <p:extLst>
              <p:ext uri="{D42A27DB-BD31-4B8C-83A1-F6EECF244321}">
                <p14:modId xmlns:p14="http://schemas.microsoft.com/office/powerpoint/2010/main" val="2461122668"/>
              </p:ext>
            </p:extLst>
          </p:nvPr>
        </p:nvGraphicFramePr>
        <p:xfrm>
          <a:off x="4114800" y="2196737"/>
          <a:ext cx="254000" cy="317500"/>
        </p:xfrm>
        <a:graphic>
          <a:graphicData uri="http://schemas.openxmlformats.org/presentationml/2006/ole">
            <mc:AlternateContent xmlns:mc="http://schemas.openxmlformats.org/markup-compatibility/2006">
              <mc:Choice xmlns:v="urn:schemas-microsoft-com:vml" Requires="v">
                <p:oleObj spid="_x0000_s139292" name="Equation" r:id="rId4" imgW="254000" imgH="317500" progId="Equation.DSMT4">
                  <p:embed/>
                </p:oleObj>
              </mc:Choice>
              <mc:Fallback>
                <p:oleObj name="Equation" r:id="rId4" imgW="254000" imgH="317500" progId="Equation.DSMT4">
                  <p:embed/>
                  <p:pic>
                    <p:nvPicPr>
                      <p:cNvPr id="245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196737"/>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p:cNvSpPr txBox="1">
            <a:spLocks noChangeArrowheads="1"/>
          </p:cNvSpPr>
          <p:nvPr/>
        </p:nvSpPr>
        <p:spPr bwMode="auto">
          <a:xfrm>
            <a:off x="661988" y="536575"/>
            <a:ext cx="7848600" cy="83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lnSpc>
                <a:spcPct val="90000"/>
              </a:lnSpc>
              <a:spcBef>
                <a:spcPct val="0"/>
              </a:spcBef>
              <a:spcAft>
                <a:spcPct val="0"/>
              </a:spcAft>
              <a:defRPr sz="3600" b="1">
                <a:solidFill>
                  <a:srgbClr val="008000"/>
                </a:solidFill>
                <a:latin typeface="+mj-lt"/>
                <a:ea typeface="+mj-ea"/>
                <a:cs typeface="+mj-cs"/>
              </a:defRPr>
            </a:lvl1pPr>
            <a:lvl2pPr algn="ctr" rtl="0" eaLnBrk="0" fontAlgn="base" hangingPunct="0">
              <a:lnSpc>
                <a:spcPct val="90000"/>
              </a:lnSpc>
              <a:spcBef>
                <a:spcPct val="0"/>
              </a:spcBef>
              <a:spcAft>
                <a:spcPct val="0"/>
              </a:spcAft>
              <a:defRPr sz="3600" b="1">
                <a:solidFill>
                  <a:srgbClr val="008000"/>
                </a:solidFill>
                <a:latin typeface="Arial" charset="0"/>
              </a:defRPr>
            </a:lvl2pPr>
            <a:lvl3pPr algn="ctr" rtl="0" eaLnBrk="0" fontAlgn="base" hangingPunct="0">
              <a:lnSpc>
                <a:spcPct val="90000"/>
              </a:lnSpc>
              <a:spcBef>
                <a:spcPct val="0"/>
              </a:spcBef>
              <a:spcAft>
                <a:spcPct val="0"/>
              </a:spcAft>
              <a:defRPr sz="3600" b="1">
                <a:solidFill>
                  <a:srgbClr val="008000"/>
                </a:solidFill>
                <a:latin typeface="Arial" charset="0"/>
              </a:defRPr>
            </a:lvl3pPr>
            <a:lvl4pPr algn="ctr" rtl="0" eaLnBrk="0" fontAlgn="base" hangingPunct="0">
              <a:lnSpc>
                <a:spcPct val="90000"/>
              </a:lnSpc>
              <a:spcBef>
                <a:spcPct val="0"/>
              </a:spcBef>
              <a:spcAft>
                <a:spcPct val="0"/>
              </a:spcAft>
              <a:defRPr sz="3600" b="1">
                <a:solidFill>
                  <a:srgbClr val="008000"/>
                </a:solidFill>
                <a:latin typeface="Arial" charset="0"/>
              </a:defRPr>
            </a:lvl4pPr>
            <a:lvl5pPr algn="ctr" rtl="0" eaLnBrk="0" fontAlgn="base" hangingPunct="0">
              <a:lnSpc>
                <a:spcPct val="90000"/>
              </a:lnSpc>
              <a:spcBef>
                <a:spcPct val="0"/>
              </a:spcBef>
              <a:spcAft>
                <a:spcPct val="0"/>
              </a:spcAft>
              <a:defRPr sz="3600" b="1">
                <a:solidFill>
                  <a:srgbClr val="008000"/>
                </a:solidFill>
                <a:latin typeface="Arial" charset="0"/>
              </a:defRPr>
            </a:lvl5pPr>
            <a:lvl6pPr marL="457200" algn="ctr" rtl="0" eaLnBrk="0" fontAlgn="base" hangingPunct="0">
              <a:lnSpc>
                <a:spcPct val="90000"/>
              </a:lnSpc>
              <a:spcBef>
                <a:spcPct val="0"/>
              </a:spcBef>
              <a:spcAft>
                <a:spcPct val="0"/>
              </a:spcAft>
              <a:defRPr sz="3600" b="1">
                <a:solidFill>
                  <a:srgbClr val="008000"/>
                </a:solidFill>
                <a:latin typeface="Arial" charset="0"/>
              </a:defRPr>
            </a:lvl6pPr>
            <a:lvl7pPr marL="914400" algn="ctr" rtl="0" eaLnBrk="0" fontAlgn="base" hangingPunct="0">
              <a:lnSpc>
                <a:spcPct val="90000"/>
              </a:lnSpc>
              <a:spcBef>
                <a:spcPct val="0"/>
              </a:spcBef>
              <a:spcAft>
                <a:spcPct val="0"/>
              </a:spcAft>
              <a:defRPr sz="3600" b="1">
                <a:solidFill>
                  <a:srgbClr val="008000"/>
                </a:solidFill>
                <a:latin typeface="Arial" charset="0"/>
              </a:defRPr>
            </a:lvl7pPr>
            <a:lvl8pPr marL="1371600" algn="ctr" rtl="0" eaLnBrk="0" fontAlgn="base" hangingPunct="0">
              <a:lnSpc>
                <a:spcPct val="90000"/>
              </a:lnSpc>
              <a:spcBef>
                <a:spcPct val="0"/>
              </a:spcBef>
              <a:spcAft>
                <a:spcPct val="0"/>
              </a:spcAft>
              <a:defRPr sz="3600" b="1">
                <a:solidFill>
                  <a:srgbClr val="008000"/>
                </a:solidFill>
                <a:latin typeface="Arial" charset="0"/>
              </a:defRPr>
            </a:lvl8pPr>
            <a:lvl9pPr marL="1828800" algn="ctr" rtl="0" eaLnBrk="0" fontAlgn="base" hangingPunct="0">
              <a:lnSpc>
                <a:spcPct val="90000"/>
              </a:lnSpc>
              <a:spcBef>
                <a:spcPct val="0"/>
              </a:spcBef>
              <a:spcAft>
                <a:spcPct val="0"/>
              </a:spcAft>
              <a:defRPr sz="3600" b="1">
                <a:solidFill>
                  <a:srgbClr val="008000"/>
                </a:solidFill>
                <a:latin typeface="Arial" charset="0"/>
              </a:defRPr>
            </a:lvl9pPr>
          </a:lstStyle>
          <a:p>
            <a:r>
              <a:rPr lang="en-US" altLang="en-US" kern="0" smtClean="0"/>
              <a:t>Khái niệm chính</a:t>
            </a:r>
            <a:endParaRPr lang="en-US" altLang="en-US" kern="0" dirty="0" smtClean="0"/>
          </a:p>
        </p:txBody>
      </p:sp>
    </p:spTree>
    <p:extLst>
      <p:ext uri="{BB962C8B-B14F-4D97-AF65-F5344CB8AC3E}">
        <p14:creationId xmlns:p14="http://schemas.microsoft.com/office/powerpoint/2010/main" val="21125246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370013"/>
                <a:ext cx="9144000" cy="388414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smtClean="0"/>
                  <a:t>Khoảng </a:t>
                </a:r>
                <a:r>
                  <a:rPr lang="en-US" altLang="en-US" sz="2800" b="0" dirty="0" err="1" smtClean="0"/>
                  <a:t>ước</a:t>
                </a:r>
                <a:r>
                  <a:rPr lang="en-US" altLang="en-US" sz="2800" b="0" dirty="0" smtClean="0"/>
                  <a:t> </a:t>
                </a:r>
                <a:r>
                  <a:rPr lang="en-US" altLang="en-US" sz="2800" b="0" dirty="0" err="1" smtClean="0"/>
                  <a:t>lượng</a:t>
                </a:r>
                <a:r>
                  <a:rPr lang="en-US" altLang="en-US" sz="2800" b="0" dirty="0" smtClean="0"/>
                  <a:t> </a:t>
                </a:r>
                <a:r>
                  <a:rPr lang="en-US" altLang="en-US" sz="2800" b="0" dirty="0" err="1" smtClean="0"/>
                  <a:t>cho</a:t>
                </a:r>
                <a:r>
                  <a:rPr lang="en-US" altLang="en-US" sz="2800" b="0" dirty="0" smtClean="0"/>
                  <a:t> </a:t>
                </a:r>
                <a:r>
                  <a:rPr lang="en-US" altLang="en-US" sz="2800" b="0" dirty="0" err="1" smtClean="0"/>
                  <a:t>trung</a:t>
                </a:r>
                <a:r>
                  <a:rPr lang="en-US" altLang="en-US" sz="2800" b="0" dirty="0" smtClean="0"/>
                  <a:t> </a:t>
                </a:r>
                <a:r>
                  <a:rPr lang="en-US" altLang="en-US" sz="2800" b="0" dirty="0" err="1" smtClean="0"/>
                  <a:t>bình</a:t>
                </a:r>
                <a:r>
                  <a:rPr lang="en-US" altLang="en-US" sz="2800" b="0" dirty="0" smtClean="0"/>
                  <a:t> </a:t>
                </a:r>
                <a:r>
                  <a:rPr lang="el-GR" altLang="en-US" sz="2800" b="0" dirty="0" smtClean="0"/>
                  <a:t>μ</a:t>
                </a:r>
                <a:r>
                  <a:rPr lang="en-US" altLang="en-US" sz="2800" b="0" dirty="0" smtClean="0"/>
                  <a:t> </a:t>
                </a:r>
                <a:r>
                  <a:rPr lang="en-US" altLang="en-US" sz="2800" b="0" dirty="0" err="1" smtClean="0"/>
                  <a:t>của</a:t>
                </a:r>
                <a:r>
                  <a:rPr lang="en-US" altLang="en-US" sz="2800" b="0" dirty="0" smtClean="0"/>
                  <a:t> </a:t>
                </a:r>
                <a:r>
                  <a:rPr lang="en-US" altLang="en-US" sz="2800" b="0" dirty="0" err="1" smtClean="0"/>
                  <a:t>quần</a:t>
                </a:r>
                <a:r>
                  <a:rPr lang="en-US" altLang="en-US" sz="2800" b="0" dirty="0" smtClean="0"/>
                  <a:t> </a:t>
                </a:r>
                <a:r>
                  <a:rPr lang="en-US" altLang="en-US" sz="2800" b="0" dirty="0" err="1" smtClean="0"/>
                  <a:t>thể</a:t>
                </a:r>
                <a:r>
                  <a:rPr lang="en-US" altLang="en-US" sz="2800" b="0" dirty="0" smtClean="0"/>
                  <a:t> </a:t>
                </a:r>
                <a:r>
                  <a:rPr lang="en-US" altLang="en-US" sz="2800" b="0" dirty="0" err="1" smtClean="0"/>
                  <a:t>là</a:t>
                </a:r>
                <a:r>
                  <a:rPr lang="en-US" altLang="en-US" sz="2800" b="0" dirty="0" smtClean="0"/>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e>
                    </m:acc>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𝐸</m:t>
                    </m:r>
                    <m:r>
                      <a:rPr lang="en-US" altLang="en-US" sz="2800" b="0" i="1" smtClean="0">
                        <a:latin typeface="Cambria Math" panose="02040503050406030204" pitchFamily="18" charset="0"/>
                      </a:rPr>
                      <m:t>  </m:t>
                    </m:r>
                  </m:oMath>
                </a14:m>
                <a:r>
                  <a:rPr lang="en-US" altLang="en-US" sz="2800" b="0" dirty="0" smtClean="0"/>
                  <a:t>hay</a:t>
                </a:r>
              </a:p>
              <a:p>
                <a:pPr marL="1543050" lvl="4" indent="0">
                  <a:lnSpc>
                    <a:spcPct val="90000"/>
                  </a:lnSpc>
                  <a:spcBef>
                    <a:spcPct val="50000"/>
                  </a:spcBef>
                </a:pPr>
                <a:r>
                  <a:rPr lang="en-US" altLang="en-US" sz="2800" b="0" dirty="0" smtClean="0">
                    <a:latin typeface="+mn-lt"/>
                  </a:rPr>
                  <a:t>    </a:t>
                </a:r>
                <a:r>
                  <a:rPr lang="en-US" altLang="en-US" sz="2800" b="0" dirty="0">
                    <a:latin typeface="+mn-lt"/>
                  </a:rPr>
                  <a:t>	</a:t>
                </a:r>
                <a:r>
                  <a:rPr lang="en-US" altLang="en-US" sz="2800" b="0" dirty="0" smtClean="0">
                    <a:latin typeface="+mn-lt"/>
                  </a:rPr>
                  <a:t> </a:t>
                </a:r>
                <a14:m>
                  <m:oMath xmlns:m="http://schemas.openxmlformats.org/officeDocument/2006/math">
                    <m:acc>
                      <m:accPr>
                        <m:chr m:val="̅"/>
                        <m:ctrlPr>
                          <a:rPr lang="en-US" altLang="en-US" sz="2800" b="0" i="1" smtClean="0">
                            <a:solidFill>
                              <a:srgbClr val="FF0000"/>
                            </a:solidFill>
                            <a:latin typeface="Cambria Math" panose="02040503050406030204" pitchFamily="18" charset="0"/>
                          </a:rPr>
                        </m:ctrlPr>
                      </m:accPr>
                      <m:e>
                        <m:r>
                          <a:rPr lang="en-US" altLang="en-US" sz="2800" b="0" i="1" smtClean="0">
                            <a:solidFill>
                              <a:srgbClr val="FF0000"/>
                            </a:solidFill>
                            <a:latin typeface="Cambria Math" panose="02040503050406030204" pitchFamily="18" charset="0"/>
                          </a:rPr>
                          <m:t>𝑋</m:t>
                        </m:r>
                      </m:e>
                    </m:acc>
                    <m:r>
                      <a:rPr lang="en-US" altLang="en-US" sz="2800" b="0" i="1" smtClean="0">
                        <a:solidFill>
                          <a:srgbClr val="FF0000"/>
                        </a:solidFill>
                        <a:latin typeface="Cambria Math" panose="02040503050406030204" pitchFamily="18" charset="0"/>
                      </a:rPr>
                      <m:t> −</m:t>
                    </m:r>
                    <m:r>
                      <a:rPr lang="en-US" altLang="en-US" sz="2800" b="0" i="1" smtClean="0">
                        <a:solidFill>
                          <a:srgbClr val="FF0000"/>
                        </a:solidFill>
                        <a:latin typeface="Cambria Math" panose="02040503050406030204" pitchFamily="18" charset="0"/>
                      </a:rPr>
                      <m:t>𝐸</m:t>
                    </m:r>
                    <m:r>
                      <a:rPr lang="en-US" altLang="en-US" sz="2800" b="0" i="1" smtClean="0">
                        <a:solidFill>
                          <a:srgbClr val="FF0000"/>
                        </a:solidFill>
                        <a:latin typeface="Cambria Math" panose="02040503050406030204" pitchFamily="18" charset="0"/>
                      </a:rPr>
                      <m:t>&lt;µ&lt;</m:t>
                    </m:r>
                  </m:oMath>
                </a14:m>
                <a:r>
                  <a:rPr lang="en-US" altLang="en-US" sz="2800" b="0" dirty="0" smtClean="0">
                    <a:solidFill>
                      <a:srgbClr val="FF0000"/>
                    </a:solidFill>
                    <a:latin typeface="+mn-lt"/>
                  </a:rPr>
                  <a:t>  </a:t>
                </a:r>
                <a14:m>
                  <m:oMath xmlns:m="http://schemas.openxmlformats.org/officeDocument/2006/math">
                    <m:acc>
                      <m:accPr>
                        <m:chr m:val="̅"/>
                        <m:ctrlPr>
                          <a:rPr lang="en-US" altLang="en-US" sz="2800" b="0" i="1" smtClean="0">
                            <a:solidFill>
                              <a:srgbClr val="FF0000"/>
                            </a:solidFill>
                            <a:latin typeface="Cambria Math" panose="02040503050406030204" pitchFamily="18" charset="0"/>
                          </a:rPr>
                        </m:ctrlPr>
                      </m:accPr>
                      <m:e>
                        <m:r>
                          <a:rPr lang="en-US" altLang="en-US" sz="2800" b="0" i="1" smtClean="0">
                            <a:solidFill>
                              <a:srgbClr val="FF0000"/>
                            </a:solidFill>
                            <a:latin typeface="Cambria Math" panose="02040503050406030204" pitchFamily="18" charset="0"/>
                          </a:rPr>
                          <m:t>𝑋</m:t>
                        </m:r>
                      </m:e>
                    </m:acc>
                    <m:r>
                      <a:rPr lang="en-US" altLang="en-US" sz="2800" b="0" i="1" smtClean="0">
                        <a:solidFill>
                          <a:srgbClr val="FF0000"/>
                        </a:solidFill>
                        <a:latin typeface="Cambria Math" panose="02040503050406030204" pitchFamily="18" charset="0"/>
                      </a:rPr>
                      <m:t>+</m:t>
                    </m:r>
                    <m:r>
                      <a:rPr lang="en-US" altLang="en-US" sz="2800" b="0" i="1" smtClean="0">
                        <a:solidFill>
                          <a:srgbClr val="FF0000"/>
                        </a:solidFill>
                        <a:latin typeface="Cambria Math" panose="02040503050406030204" pitchFamily="18" charset="0"/>
                      </a:rPr>
                      <m:t>𝐸</m:t>
                    </m:r>
                  </m:oMath>
                </a14:m>
                <a:r>
                  <a:rPr lang="en-US" altLang="en-US" sz="2800" b="0" dirty="0" smtClean="0">
                    <a:solidFill>
                      <a:srgbClr val="FF0000"/>
                    </a:solidFill>
                    <a:latin typeface="+mn-lt"/>
                  </a:rPr>
                  <a:t> </a:t>
                </a:r>
              </a:p>
              <a:p>
                <a:pPr marL="1543050" lvl="4" indent="0">
                  <a:lnSpc>
                    <a:spcPct val="90000"/>
                  </a:lnSpc>
                  <a:spcBef>
                    <a:spcPct val="50000"/>
                  </a:spcBef>
                </a:pPr>
                <a:r>
                  <a:rPr lang="en-US" altLang="en-US" sz="2800" b="0" dirty="0" smtClean="0">
                    <a:latin typeface="+mn-lt"/>
                  </a:rPr>
                  <a:t>(</a:t>
                </a:r>
                <a:r>
                  <a:rPr lang="en-US" altLang="en-US" sz="2800" b="0" dirty="0" err="1" smtClean="0">
                    <a:latin typeface="+mn-lt"/>
                  </a:rPr>
                  <a:t>trong</a:t>
                </a:r>
                <a:r>
                  <a:rPr lang="en-US" altLang="en-US" sz="2800" b="0" dirty="0" smtClean="0">
                    <a:latin typeface="+mn-lt"/>
                  </a:rPr>
                  <a:t> </a:t>
                </a:r>
                <a:r>
                  <a:rPr lang="en-US" altLang="en-US" sz="2800" b="0" dirty="0" err="1" smtClean="0">
                    <a:latin typeface="+mn-lt"/>
                  </a:rPr>
                  <a:t>đó</a:t>
                </a:r>
                <a:r>
                  <a:rPr lang="en-US" altLang="en-US" sz="2800" b="0" dirty="0" smtClean="0">
                    <a:latin typeface="+mn-lt"/>
                  </a:rPr>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e>
                    </m:acc>
                  </m:oMath>
                </a14:m>
                <a:r>
                  <a:rPr lang="en-US" altLang="en-US" sz="2800" b="0" dirty="0" smtClean="0">
                    <a:latin typeface="+mn-lt"/>
                  </a:rPr>
                  <a:t>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trung</a:t>
                </a:r>
                <a:r>
                  <a:rPr lang="en-US" altLang="en-US" sz="2800" b="0" dirty="0" smtClean="0">
                    <a:latin typeface="+mn-lt"/>
                  </a:rPr>
                  <a:t> </a:t>
                </a:r>
                <a:r>
                  <a:rPr lang="en-US" altLang="en-US" sz="2800" b="0" dirty="0" err="1" smtClean="0">
                    <a:latin typeface="+mn-lt"/>
                  </a:rPr>
                  <a:t>bình</a:t>
                </a:r>
                <a:r>
                  <a:rPr lang="en-US" altLang="en-US" sz="2800" b="0" dirty="0" smtClean="0">
                    <a:latin typeface="+mn-lt"/>
                  </a:rPr>
                  <a:t> </a:t>
                </a:r>
                <a:r>
                  <a:rPr lang="en-US" altLang="en-US" sz="2800" b="0" dirty="0" err="1" smtClean="0">
                    <a:latin typeface="+mn-lt"/>
                  </a:rPr>
                  <a:t>của</a:t>
                </a:r>
                <a:r>
                  <a:rPr lang="en-US" altLang="en-US" sz="2800" b="0" dirty="0" smtClean="0">
                    <a:latin typeface="+mn-lt"/>
                  </a:rPr>
                  <a:t> </a:t>
                </a:r>
              </a:p>
              <a:p>
                <a:pPr marL="1543050" lvl="4" indent="0">
                  <a:lnSpc>
                    <a:spcPct val="90000"/>
                  </a:lnSpc>
                  <a:spcBef>
                    <a:spcPct val="50000"/>
                  </a:spcBef>
                </a:pPr>
                <a:r>
                  <a:rPr lang="en-US" altLang="en-US" sz="2800" b="0" dirty="0" err="1" smtClean="0">
                    <a:latin typeface="+mn-lt"/>
                  </a:rPr>
                  <a:t>tập</a:t>
                </a:r>
                <a:r>
                  <a:rPr lang="en-US" altLang="en-US" sz="2800" b="0" dirty="0" smtClean="0">
                    <a:latin typeface="+mn-lt"/>
                  </a:rPr>
                  <a:t> </a:t>
                </a:r>
                <a:r>
                  <a:rPr lang="en-US" altLang="en-US" sz="2800" b="0" dirty="0" err="1" smtClean="0">
                    <a:latin typeface="+mn-lt"/>
                  </a:rPr>
                  <a:t>mẫu</a:t>
                </a:r>
                <a:r>
                  <a:rPr lang="en-US" altLang="en-US" sz="2800" b="0" dirty="0" smtClean="0">
                    <a:latin typeface="+mn-lt"/>
                  </a:rPr>
                  <a:t> </a:t>
                </a:r>
                <a:r>
                  <a:rPr lang="en-US" altLang="en-US" sz="2800" b="0" dirty="0" err="1" smtClean="0">
                    <a:latin typeface="+mn-lt"/>
                  </a:rPr>
                  <a:t>có</a:t>
                </a:r>
                <a:r>
                  <a:rPr lang="en-US" altLang="en-US" sz="2800" b="0" dirty="0" smtClean="0">
                    <a:latin typeface="+mn-lt"/>
                  </a:rPr>
                  <a:t> </a:t>
                </a:r>
                <a:r>
                  <a:rPr lang="en-US" altLang="en-US" sz="2800" b="0" dirty="0" err="1" smtClean="0">
                    <a:latin typeface="+mn-lt"/>
                  </a:rPr>
                  <a:t>kích</a:t>
                </a:r>
                <a:r>
                  <a:rPr lang="en-US" altLang="en-US" sz="2800" b="0" dirty="0" smtClean="0">
                    <a:latin typeface="+mn-lt"/>
                  </a:rPr>
                  <a:t> </a:t>
                </a:r>
                <a:r>
                  <a:rPr lang="en-US" altLang="en-US" sz="2800" b="0" dirty="0" err="1" smtClean="0">
                    <a:latin typeface="+mn-lt"/>
                  </a:rPr>
                  <a:t>thước</a:t>
                </a:r>
                <a:r>
                  <a:rPr lang="en-US" altLang="en-US" sz="2800" b="0" dirty="0" smtClean="0">
                    <a:latin typeface="+mn-lt"/>
                  </a:rPr>
                  <a:t> n, </a:t>
                </a:r>
              </a:p>
              <a:p>
                <a:pPr marL="1543050" lvl="4" indent="0">
                  <a:lnSpc>
                    <a:spcPct val="90000"/>
                  </a:lnSpc>
                  <a:spcBef>
                    <a:spcPct val="50000"/>
                  </a:spcBef>
                </a:pPr>
                <a:r>
                  <a:rPr lang="en-US" altLang="en-US" sz="2800" b="0" dirty="0" smtClean="0">
                    <a:latin typeface="+mn-lt"/>
                  </a:rPr>
                  <a:t>E </a:t>
                </a:r>
                <a:r>
                  <a:rPr lang="en-US" altLang="en-US" sz="2800" b="0" dirty="0" err="1" smtClean="0">
                    <a:latin typeface="+mn-lt"/>
                  </a:rPr>
                  <a:t>gọi</a:t>
                </a:r>
                <a:r>
                  <a:rPr lang="en-US" altLang="en-US" sz="2800" b="0" dirty="0" smtClean="0">
                    <a:latin typeface="+mn-lt"/>
                  </a:rPr>
                  <a:t>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biên</a:t>
                </a:r>
                <a:r>
                  <a:rPr lang="en-US" altLang="en-US" sz="2800" b="0" dirty="0" smtClean="0">
                    <a:latin typeface="+mn-lt"/>
                  </a:rPr>
                  <a:t> </a:t>
                </a:r>
                <a:r>
                  <a:rPr lang="en-US" altLang="en-US" sz="2800" b="0" dirty="0" err="1" smtClean="0">
                    <a:latin typeface="+mn-lt"/>
                  </a:rPr>
                  <a:t>độ</a:t>
                </a:r>
                <a:r>
                  <a:rPr lang="en-US" altLang="en-US" sz="2800" b="0" dirty="0" smtClean="0">
                    <a:latin typeface="+mn-lt"/>
                  </a:rPr>
                  <a:t> </a:t>
                </a:r>
                <a:r>
                  <a:rPr lang="en-US" altLang="en-US" sz="2800" b="0" dirty="0" err="1" smtClean="0">
                    <a:latin typeface="+mn-lt"/>
                  </a:rPr>
                  <a:t>lỗi</a:t>
                </a:r>
                <a:r>
                  <a:rPr lang="en-US" altLang="en-US" sz="2800" b="0" dirty="0" smtClean="0">
                    <a:latin typeface="+mn-lt"/>
                  </a:rPr>
                  <a:t>) </a:t>
                </a:r>
                <a:r>
                  <a:rPr lang="el-GR" altLang="en-US" sz="2800" b="0" dirty="0" smtClean="0">
                    <a:latin typeface="+mn-lt"/>
                  </a:rPr>
                  <a:t>.</a:t>
                </a:r>
                <a:endParaRPr lang="en-US" altLang="en-US" sz="2800" b="0" dirty="0" smtClean="0">
                  <a:latin typeface="+mn-lt"/>
                </a:endParaRPr>
              </a:p>
              <a:p>
                <a:pPr marL="457200" indent="-457200">
                  <a:lnSpc>
                    <a:spcPct val="90000"/>
                  </a:lnSpc>
                  <a:spcBef>
                    <a:spcPct val="50000"/>
                  </a:spcBef>
                  <a:buFont typeface="Arial" panose="020B0604020202020204" pitchFamily="34" charset="0"/>
                  <a:buChar char="•"/>
                </a:pPr>
                <a:r>
                  <a:rPr lang="en-US" altLang="en-US" sz="2800" b="0" dirty="0" err="1" smtClean="0"/>
                  <a:t>Vấn</a:t>
                </a:r>
                <a:r>
                  <a:rPr lang="en-US" altLang="en-US" sz="2800" b="0" dirty="0" smtClean="0"/>
                  <a:t> </a:t>
                </a:r>
                <a:r>
                  <a:rPr lang="en-US" altLang="en-US" sz="2800" b="0" dirty="0" err="1" smtClean="0"/>
                  <a:t>đề</a:t>
                </a:r>
                <a:r>
                  <a:rPr lang="en-US" altLang="en-US" sz="2800" b="0" dirty="0" smtClean="0"/>
                  <a:t> </a:t>
                </a:r>
                <a:r>
                  <a:rPr lang="en-US" altLang="en-US" sz="2800" b="0" dirty="0" err="1" smtClean="0"/>
                  <a:t>là</a:t>
                </a:r>
                <a:r>
                  <a:rPr lang="en-US" altLang="en-US" sz="2800" b="0" dirty="0" smtClean="0"/>
                  <a:t>: E </a:t>
                </a:r>
                <a:r>
                  <a:rPr lang="en-US" altLang="en-US" sz="2800" b="0" dirty="0" err="1" smtClean="0"/>
                  <a:t>được</a:t>
                </a:r>
                <a:r>
                  <a:rPr lang="en-US" altLang="en-US" sz="2800" b="0" dirty="0" smtClean="0"/>
                  <a:t> </a:t>
                </a:r>
                <a:r>
                  <a:rPr lang="en-US" altLang="en-US" sz="2800" b="0" dirty="0" err="1" smtClean="0"/>
                  <a:t>tính</a:t>
                </a:r>
                <a:r>
                  <a:rPr lang="en-US" altLang="en-US" sz="2800" b="0" dirty="0" smtClean="0"/>
                  <a:t> </a:t>
                </a:r>
                <a:r>
                  <a:rPr lang="en-US" altLang="en-US" sz="2800" b="0" dirty="0" err="1" smtClean="0"/>
                  <a:t>như</a:t>
                </a:r>
                <a:r>
                  <a:rPr lang="en-US" altLang="en-US" sz="2800" b="0" dirty="0" smtClean="0"/>
                  <a:t> </a:t>
                </a:r>
                <a:r>
                  <a:rPr lang="en-US" altLang="en-US" sz="2800" b="0" dirty="0" err="1" smtClean="0"/>
                  <a:t>thế</a:t>
                </a:r>
                <a:r>
                  <a:rPr lang="en-US" altLang="en-US" sz="2800" b="0" dirty="0" smtClean="0"/>
                  <a:t> </a:t>
                </a:r>
                <a:r>
                  <a:rPr lang="en-US" altLang="en-US" sz="2800" b="0" dirty="0" err="1" smtClean="0"/>
                  <a:t>nào</a:t>
                </a:r>
                <a:r>
                  <a:rPr lang="en-US" altLang="en-US" sz="2800" b="0" dirty="0" smtClean="0"/>
                  <a:t>?</a:t>
                </a:r>
                <a:endParaRPr lang="en-US" altLang="en-US" sz="2800" b="0" dirty="0"/>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370013"/>
                <a:ext cx="9144000" cy="3884140"/>
              </a:xfrm>
              <a:prstGeom prst="rect">
                <a:avLst/>
              </a:prstGeom>
              <a:blipFill>
                <a:blip r:embed="rId3"/>
                <a:stretch>
                  <a:fillRect l="-1200" t="-2826" r="-600" b="-34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p:sp>
        <p:nvSpPr>
          <p:cNvPr id="9" name="Text Box 3"/>
          <p:cNvSpPr txBox="1">
            <a:spLocks noChangeArrowheads="1"/>
          </p:cNvSpPr>
          <p:nvPr/>
        </p:nvSpPr>
        <p:spPr bwMode="auto">
          <a:xfrm>
            <a:off x="0" y="1370013"/>
            <a:ext cx="914400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a:t>E</a:t>
            </a:r>
            <a:r>
              <a:rPr lang="en-US" altLang="en-US" sz="2800" b="0" dirty="0" smtClean="0"/>
              <a:t> </a:t>
            </a:r>
            <a:r>
              <a:rPr lang="en-US" altLang="en-US" sz="2800" b="0" dirty="0" err="1" smtClean="0"/>
              <a:t>được</a:t>
            </a:r>
            <a:r>
              <a:rPr lang="en-US" altLang="en-US" sz="2800" b="0" dirty="0" smtClean="0"/>
              <a:t> </a:t>
            </a:r>
            <a:r>
              <a:rPr lang="en-US" altLang="en-US" sz="2800" b="0" dirty="0" err="1" smtClean="0"/>
              <a:t>tính</a:t>
            </a:r>
            <a:r>
              <a:rPr lang="en-US" altLang="en-US" sz="2800" b="0" dirty="0" smtClean="0"/>
              <a:t> </a:t>
            </a:r>
            <a:r>
              <a:rPr lang="en-US" altLang="en-US" sz="2800" b="0" dirty="0" err="1" smtClean="0"/>
              <a:t>dựa</a:t>
            </a:r>
            <a:r>
              <a:rPr lang="en-US" altLang="en-US" sz="2800" b="0" dirty="0" smtClean="0"/>
              <a:t> </a:t>
            </a:r>
            <a:r>
              <a:rPr lang="en-US" altLang="en-US" sz="2800" b="0" dirty="0" err="1" smtClean="0"/>
              <a:t>vào</a:t>
            </a:r>
            <a:r>
              <a:rPr lang="en-US" altLang="en-US" sz="2800" b="0" dirty="0" smtClean="0"/>
              <a:t> </a:t>
            </a:r>
            <a:r>
              <a:rPr lang="en-US" altLang="en-US" sz="2800" b="0" dirty="0" err="1" smtClean="0"/>
              <a:t>định</a:t>
            </a:r>
            <a:r>
              <a:rPr lang="en-US" altLang="en-US" sz="2800" b="0" dirty="0" smtClean="0"/>
              <a:t> </a:t>
            </a:r>
            <a:r>
              <a:rPr lang="en-US" altLang="en-US" sz="2800" b="0" dirty="0" err="1" smtClean="0"/>
              <a:t>lý</a:t>
            </a:r>
            <a:r>
              <a:rPr lang="en-US" altLang="en-US" sz="2800" b="0" dirty="0" smtClean="0"/>
              <a:t> </a:t>
            </a:r>
            <a:r>
              <a:rPr lang="en-US" altLang="en-US" sz="2800" b="0" dirty="0" err="1" smtClean="0"/>
              <a:t>giới</a:t>
            </a:r>
            <a:r>
              <a:rPr lang="en-US" altLang="en-US" sz="2800" b="0" dirty="0" smtClean="0"/>
              <a:t> </a:t>
            </a:r>
            <a:r>
              <a:rPr lang="en-US" altLang="en-US" sz="2800" b="0" dirty="0" err="1" smtClean="0"/>
              <a:t>hạn</a:t>
            </a:r>
            <a:r>
              <a:rPr lang="en-US" altLang="en-US" sz="2800" b="0" dirty="0" smtClean="0"/>
              <a:t> </a:t>
            </a:r>
            <a:r>
              <a:rPr lang="en-US" altLang="en-US" sz="2800" b="0" dirty="0" err="1" smtClean="0"/>
              <a:t>trung</a:t>
            </a:r>
            <a:r>
              <a:rPr lang="en-US" altLang="en-US" sz="2800" b="0" dirty="0" smtClean="0"/>
              <a:t> </a:t>
            </a:r>
            <a:r>
              <a:rPr lang="en-US" altLang="en-US" sz="2800" b="0" dirty="0" err="1" smtClean="0"/>
              <a:t>tâm</a:t>
            </a:r>
            <a:r>
              <a:rPr lang="en-US" altLang="en-US" sz="2800" b="0" dirty="0" smtClean="0"/>
              <a:t>.</a:t>
            </a:r>
          </a:p>
          <a:p>
            <a:pPr marL="457200" indent="-457200">
              <a:lnSpc>
                <a:spcPct val="90000"/>
              </a:lnSpc>
              <a:spcBef>
                <a:spcPct val="50000"/>
              </a:spcBef>
              <a:buFont typeface="Arial" panose="020B0604020202020204" pitchFamily="34" charset="0"/>
              <a:buChar char="•"/>
            </a:pPr>
            <a:r>
              <a:rPr lang="vi-VN" altLang="en-US" sz="2800" b="0" dirty="0" smtClean="0">
                <a:solidFill>
                  <a:srgbClr val="FF0000"/>
                </a:solidFill>
              </a:rPr>
              <a:t>Định lý giới hạn trung tâm: </a:t>
            </a:r>
            <a:r>
              <a:rPr lang="en-US" altLang="en-US" sz="2800" b="0" dirty="0"/>
              <a:t>k</a:t>
            </a:r>
            <a:r>
              <a:rPr lang="vi-VN" altLang="en-US" sz="2800" b="0" dirty="0" smtClean="0"/>
              <a:t>hi ta lấy mẫu ngẫu nhiên, kích thước tập mẫu càng lớn thì phân phối xác suất của đặc trưng trung bình của tập mẫu càng gần với phân phối chuẩn. </a:t>
            </a:r>
          </a:p>
          <a:p>
            <a:pPr marL="457200" indent="-457200">
              <a:lnSpc>
                <a:spcPct val="90000"/>
              </a:lnSpc>
              <a:spcBef>
                <a:spcPct val="50000"/>
              </a:spcBef>
              <a:buFont typeface="Arial" panose="020B0604020202020204" pitchFamily="34" charset="0"/>
              <a:buChar char="•"/>
            </a:pPr>
            <a:endParaRPr lang="vi-VN" altLang="en-US" sz="2800" b="0" dirty="0" smtClean="0"/>
          </a:p>
          <a:p>
            <a:pPr marL="457200" indent="-457200">
              <a:lnSpc>
                <a:spcPct val="90000"/>
              </a:lnSpc>
              <a:spcBef>
                <a:spcPct val="50000"/>
              </a:spcBef>
              <a:buFont typeface="Arial" panose="020B0604020202020204" pitchFamily="34" charset="0"/>
              <a:buChar char="•"/>
            </a:pPr>
            <a:endParaRPr lang="en-US" altLang="en-US" sz="2800" b="0" dirty="0"/>
          </a:p>
        </p:txBody>
      </p:sp>
    </p:spTree>
    <p:extLst>
      <p:ext uri="{BB962C8B-B14F-4D97-AF65-F5344CB8AC3E}">
        <p14:creationId xmlns:p14="http://schemas.microsoft.com/office/powerpoint/2010/main" val="21162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4572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066800"/>
                <a:ext cx="9144000" cy="271747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r>
                  <a:rPr lang="en-US" altLang="en-US" sz="2800" b="0" dirty="0" smtClean="0">
                    <a:latin typeface="+mn-lt"/>
                  </a:rPr>
                  <a:t>Theo </a:t>
                </a:r>
                <a:r>
                  <a:rPr lang="en-US" altLang="en-US" sz="2800" b="0" dirty="0" err="1" smtClean="0">
                    <a:latin typeface="+mn-lt"/>
                  </a:rPr>
                  <a:t>định</a:t>
                </a:r>
                <a:r>
                  <a:rPr lang="en-US" altLang="en-US" sz="2800" b="0" dirty="0" smtClean="0">
                    <a:latin typeface="+mn-lt"/>
                  </a:rPr>
                  <a:t> </a:t>
                </a:r>
                <a:r>
                  <a:rPr lang="en-US" altLang="en-US" sz="2800" b="0" dirty="0" err="1" smtClean="0">
                    <a:latin typeface="+mn-lt"/>
                  </a:rPr>
                  <a:t>lý</a:t>
                </a:r>
                <a:r>
                  <a:rPr lang="en-US" altLang="en-US" sz="2800" b="0" dirty="0" smtClean="0">
                    <a:latin typeface="+mn-lt"/>
                  </a:rPr>
                  <a:t> </a:t>
                </a:r>
                <a:r>
                  <a:rPr lang="en-US" altLang="en-US" sz="2800" b="0" dirty="0" err="1" smtClean="0">
                    <a:latin typeface="+mn-lt"/>
                  </a:rPr>
                  <a:t>giới</a:t>
                </a:r>
                <a:r>
                  <a:rPr lang="en-US" altLang="en-US" sz="2800" b="0" dirty="0" smtClean="0">
                    <a:latin typeface="+mn-lt"/>
                  </a:rPr>
                  <a:t> </a:t>
                </a:r>
                <a:r>
                  <a:rPr lang="en-US" altLang="en-US" sz="2800" b="0" dirty="0" err="1" smtClean="0">
                    <a:latin typeface="+mn-lt"/>
                  </a:rPr>
                  <a:t>hạn</a:t>
                </a:r>
                <a:r>
                  <a:rPr lang="en-US" altLang="en-US" sz="2800" b="0" dirty="0" smtClean="0">
                    <a:latin typeface="+mn-lt"/>
                  </a:rPr>
                  <a:t> </a:t>
                </a:r>
                <a:r>
                  <a:rPr lang="en-US" altLang="en-US" sz="2800" b="0" dirty="0" err="1" smtClean="0">
                    <a:latin typeface="+mn-lt"/>
                  </a:rPr>
                  <a:t>trung</a:t>
                </a:r>
                <a:r>
                  <a:rPr lang="en-US" altLang="en-US" sz="2800" b="0" dirty="0" smtClean="0">
                    <a:latin typeface="+mn-lt"/>
                  </a:rPr>
                  <a:t> </a:t>
                </a:r>
                <a:r>
                  <a:rPr lang="en-US" altLang="en-US" sz="2800" b="0" dirty="0" err="1" smtClean="0">
                    <a:latin typeface="+mn-lt"/>
                  </a:rPr>
                  <a:t>tâm</a:t>
                </a:r>
                <a:r>
                  <a:rPr lang="en-US" altLang="en-US" sz="2800" b="0" dirty="0" smtClean="0">
                    <a:latin typeface="+mn-lt"/>
                  </a:rPr>
                  <a:t>, </a:t>
                </a:r>
                <a:r>
                  <a:rPr lang="en-US" altLang="en-US" sz="2800" b="0" dirty="0" err="1" smtClean="0">
                    <a:latin typeface="+mn-lt"/>
                  </a:rPr>
                  <a:t>nếu</a:t>
                </a:r>
                <a:r>
                  <a:rPr lang="en-US" altLang="en-US" sz="2800" b="0" dirty="0" smtClean="0">
                    <a:latin typeface="+mn-lt"/>
                  </a:rPr>
                  <a:t> n </a:t>
                </a:r>
                <a:r>
                  <a:rPr lang="en-US" altLang="en-US" sz="2800" b="0" dirty="0" err="1" smtClean="0">
                    <a:latin typeface="+mn-lt"/>
                  </a:rPr>
                  <a:t>đủ</a:t>
                </a:r>
                <a:r>
                  <a:rPr lang="en-US" altLang="en-US" sz="2800" b="0" dirty="0" smtClean="0">
                    <a:latin typeface="+mn-lt"/>
                  </a:rPr>
                  <a:t> </a:t>
                </a:r>
                <a:r>
                  <a:rPr lang="en-US" altLang="en-US" sz="2800" b="0" dirty="0" err="1" smtClean="0">
                    <a:latin typeface="+mn-lt"/>
                  </a:rPr>
                  <a:t>lớn</a:t>
                </a:r>
                <a:r>
                  <a:rPr lang="en-US" altLang="en-US" sz="2800" b="0" dirty="0" smtClean="0">
                    <a:latin typeface="+mn-lt"/>
                  </a:rPr>
                  <a:t>, </a:t>
                </a:r>
                <a14:m>
                  <m:oMath xmlns:m="http://schemas.openxmlformats.org/officeDocument/2006/math">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𝑋</m:t>
                        </m:r>
                        <m:r>
                          <a:rPr lang="en-US" altLang="en-US" sz="2800" b="0" i="1" smtClean="0">
                            <a:latin typeface="Cambria Math" panose="02040503050406030204" pitchFamily="18" charset="0"/>
                          </a:rPr>
                          <m:t> </m:t>
                        </m:r>
                      </m:e>
                    </m:acc>
                  </m:oMath>
                </a14:m>
                <a:r>
                  <a:rPr lang="en-US" altLang="en-US" sz="2800" b="0" dirty="0" smtClean="0">
                    <a:latin typeface="+mn-lt"/>
                  </a:rPr>
                  <a:t> </a:t>
                </a:r>
                <a:r>
                  <a:rPr lang="en-US" altLang="en-US" sz="2800" b="0" dirty="0" err="1" smtClean="0">
                    <a:latin typeface="+mn-lt"/>
                  </a:rPr>
                  <a:t>có</a:t>
                </a:r>
                <a:r>
                  <a:rPr lang="en-US" altLang="en-US" sz="2800" b="0" dirty="0" smtClean="0">
                    <a:latin typeface="+mn-lt"/>
                  </a:rPr>
                  <a:t> </a:t>
                </a:r>
                <a:r>
                  <a:rPr lang="en-US" altLang="en-US" sz="2800" b="0" dirty="0" err="1" smtClean="0">
                    <a:latin typeface="+mn-lt"/>
                  </a:rPr>
                  <a:t>phân</a:t>
                </a:r>
                <a:r>
                  <a:rPr lang="en-US" altLang="en-US" sz="2800" b="0" dirty="0" smtClean="0">
                    <a:latin typeface="+mn-lt"/>
                  </a:rPr>
                  <a:t> </a:t>
                </a:r>
                <a:r>
                  <a:rPr lang="en-US" altLang="en-US" sz="2800" b="0" dirty="0" err="1" smtClean="0">
                    <a:latin typeface="+mn-lt"/>
                  </a:rPr>
                  <a:t>phối</a:t>
                </a:r>
                <a:r>
                  <a:rPr lang="en-US" altLang="en-US" sz="2800" b="0" dirty="0" smtClean="0">
                    <a:latin typeface="+mn-lt"/>
                  </a:rPr>
                  <a:t> </a:t>
                </a:r>
                <a:r>
                  <a:rPr lang="en-US" altLang="en-US" sz="2800" b="0" dirty="0" err="1" smtClean="0">
                    <a:latin typeface="+mn-lt"/>
                  </a:rPr>
                  <a:t>chuẩn</a:t>
                </a:r>
                <a:r>
                  <a:rPr lang="en-US" altLang="en-US" sz="2800" b="0" dirty="0" smtClean="0">
                    <a:latin typeface="+mn-lt"/>
                  </a:rPr>
                  <a:t> </a:t>
                </a:r>
                <a:r>
                  <a:rPr lang="en-US" altLang="en-US" sz="2800" b="0" dirty="0" err="1" smtClean="0">
                    <a:latin typeface="+mn-lt"/>
                  </a:rPr>
                  <a:t>với</a:t>
                </a:r>
                <a:r>
                  <a:rPr lang="en-US" altLang="en-US" sz="2800" b="0" dirty="0" smtClean="0">
                    <a:latin typeface="+mn-lt"/>
                  </a:rPr>
                  <a:t> </a:t>
                </a:r>
                <a:r>
                  <a:rPr lang="en-US" altLang="en-US" sz="2800" b="0" dirty="0" err="1" smtClean="0">
                    <a:latin typeface="+mn-lt"/>
                  </a:rPr>
                  <a:t>kỳ</a:t>
                </a:r>
                <a:r>
                  <a:rPr lang="en-US" altLang="en-US" sz="2800" b="0" dirty="0" smtClean="0">
                    <a:latin typeface="+mn-lt"/>
                  </a:rPr>
                  <a:t> </a:t>
                </a:r>
                <a:r>
                  <a:rPr lang="en-US" altLang="en-US" sz="2800" b="0" dirty="0" err="1" smtClean="0">
                    <a:latin typeface="+mn-lt"/>
                  </a:rPr>
                  <a:t>vọng</a:t>
                </a:r>
                <a:r>
                  <a:rPr lang="en-US" altLang="en-US" sz="2800" b="0" dirty="0" smtClean="0">
                    <a:latin typeface="+mn-lt"/>
                  </a:rPr>
                  <a:t> </a:t>
                </a:r>
                <a:r>
                  <a:rPr lang="en-US" altLang="en-US" sz="2800" b="0" dirty="0" err="1" smtClean="0">
                    <a:latin typeface="+mn-lt"/>
                  </a:rPr>
                  <a:t>là</a:t>
                </a:r>
                <a:r>
                  <a:rPr lang="en-US" altLang="en-US" sz="2800" b="0" dirty="0" smtClean="0">
                    <a:latin typeface="+mn-lt"/>
                  </a:rPr>
                  <a:t> µ, </a:t>
                </a:r>
                <a:r>
                  <a:rPr lang="en-US" altLang="en-US" sz="2800" b="0" dirty="0" err="1" smtClean="0">
                    <a:latin typeface="+mn-lt"/>
                  </a:rPr>
                  <a:t>phương</a:t>
                </a:r>
                <a:r>
                  <a:rPr lang="en-US" altLang="en-US" sz="2800" b="0" dirty="0" smtClean="0">
                    <a:latin typeface="+mn-lt"/>
                  </a:rPr>
                  <a:t> </a:t>
                </a:r>
                <a:r>
                  <a:rPr lang="en-US" altLang="en-US" sz="2800" b="0" dirty="0" err="1" smtClean="0">
                    <a:latin typeface="+mn-lt"/>
                  </a:rPr>
                  <a:t>sai</a:t>
                </a:r>
                <a:r>
                  <a:rPr lang="en-US" altLang="en-US" sz="2800" b="0" dirty="0" smtClean="0">
                    <a:latin typeface="+mn-lt"/>
                  </a:rPr>
                  <a:t> </a:t>
                </a:r>
                <a:r>
                  <a:rPr lang="en-US" altLang="en-US" sz="2800" b="0" dirty="0" err="1" smtClean="0">
                    <a:latin typeface="+mn-lt"/>
                  </a:rPr>
                  <a:t>là</a:t>
                </a:r>
                <a:r>
                  <a:rPr lang="en-US" altLang="en-US" sz="2800" b="0" dirty="0" smtClean="0">
                    <a:latin typeface="+mn-lt"/>
                  </a:rPr>
                  <a:t>  </a:t>
                </a:r>
                <a14:m>
                  <m:oMath xmlns:m="http://schemas.openxmlformats.org/officeDocument/2006/math">
                    <m:f>
                      <m:fPr>
                        <m:ctrlPr>
                          <a:rPr lang="en-US" altLang="en-US" sz="2800" b="0" i="1" smtClean="0">
                            <a:latin typeface="Cambria Math" panose="02040503050406030204" pitchFamily="18" charset="0"/>
                          </a:rPr>
                        </m:ctrlPr>
                      </m:fPr>
                      <m:num>
                        <m:sSup>
                          <m:sSupPr>
                            <m:ctrlPr>
                              <a:rPr lang="el-GR" altLang="en-US" sz="2800" b="0" i="1" smtClean="0">
                                <a:latin typeface="Cambria Math" panose="02040503050406030204" pitchFamily="18" charset="0"/>
                              </a:rPr>
                            </m:ctrlPr>
                          </m:sSupPr>
                          <m:e>
                            <m:r>
                              <m:rPr>
                                <m:sty m:val="p"/>
                              </m:rPr>
                              <a:rPr lang="el-GR" altLang="en-US" sz="2800" b="0" i="1" smtClean="0">
                                <a:latin typeface="Cambria Math" panose="02040503050406030204" pitchFamily="18" charset="0"/>
                              </a:rPr>
                              <m:t>σ</m:t>
                            </m:r>
                          </m:e>
                          <m:sup>
                            <m:r>
                              <a:rPr lang="en-US" altLang="en-US" sz="2800" b="0" i="1" smtClean="0">
                                <a:latin typeface="Cambria Math" panose="02040503050406030204" pitchFamily="18" charset="0"/>
                              </a:rPr>
                              <m:t>2</m:t>
                            </m:r>
                          </m:sup>
                        </m:sSup>
                      </m:num>
                      <m:den>
                        <m:r>
                          <m:rPr>
                            <m:sty m:val="p"/>
                          </m:rPr>
                          <a:rPr lang="en-US" altLang="en-US" sz="2800" b="0" i="0" smtClean="0">
                            <a:latin typeface="Cambria Math" panose="02040503050406030204" pitchFamily="18" charset="0"/>
                          </a:rPr>
                          <m:t>n</m:t>
                        </m:r>
                      </m:den>
                    </m:f>
                  </m:oMath>
                </a14:m>
                <a:endParaRPr lang="vi-VN" altLang="en-US" sz="2800" b="0" dirty="0" smtClean="0">
                  <a:latin typeface="+mn-lt"/>
                </a:endParaRPr>
              </a:p>
              <a:p>
                <a:pPr marL="457200" indent="-457200">
                  <a:lnSpc>
                    <a:spcPct val="90000"/>
                  </a:lnSpc>
                  <a:spcBef>
                    <a:spcPct val="50000"/>
                  </a:spcBef>
                  <a:buFont typeface="Arial" panose="020B0604020202020204" pitchFamily="34" charset="0"/>
                  <a:buChar char="•"/>
                </a:pPr>
                <a:r>
                  <a:rPr lang="en-US" altLang="en-US" sz="2800" b="0" dirty="0" err="1" smtClean="0">
                    <a:latin typeface="+mn-lt"/>
                  </a:rPr>
                  <a:t>Trong</a:t>
                </a:r>
                <a:r>
                  <a:rPr lang="en-US" altLang="en-US" sz="2800" b="0" dirty="0" smtClean="0">
                    <a:latin typeface="+mn-lt"/>
                  </a:rPr>
                  <a:t> </a:t>
                </a:r>
                <a:r>
                  <a:rPr lang="en-US" altLang="en-US" sz="2800" b="0" dirty="0" err="1" smtClean="0">
                    <a:latin typeface="+mn-lt"/>
                  </a:rPr>
                  <a:t>đó</a:t>
                </a:r>
                <a:r>
                  <a:rPr lang="en-US" altLang="en-US" sz="2800" b="0" dirty="0" smtClean="0">
                    <a:latin typeface="+mn-lt"/>
                  </a:rPr>
                  <a:t> µ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trung</a:t>
                </a:r>
                <a:r>
                  <a:rPr lang="en-US" altLang="en-US" sz="2800" b="0" dirty="0" smtClean="0">
                    <a:latin typeface="+mn-lt"/>
                  </a:rPr>
                  <a:t> </a:t>
                </a:r>
                <a:r>
                  <a:rPr lang="en-US" altLang="en-US" sz="2800" b="0" dirty="0" err="1" smtClean="0">
                    <a:latin typeface="+mn-lt"/>
                  </a:rPr>
                  <a:t>bình</a:t>
                </a:r>
                <a:r>
                  <a:rPr lang="en-US" altLang="en-US" sz="2800" b="0" dirty="0" smtClean="0">
                    <a:latin typeface="+mn-lt"/>
                  </a:rPr>
                  <a:t> </a:t>
                </a:r>
                <a:r>
                  <a:rPr lang="en-US" altLang="en-US" sz="2800" b="0" dirty="0" err="1" smtClean="0">
                    <a:latin typeface="+mn-lt"/>
                  </a:rPr>
                  <a:t>của</a:t>
                </a:r>
                <a:r>
                  <a:rPr lang="en-US" altLang="en-US" sz="2800" b="0" dirty="0" smtClean="0">
                    <a:latin typeface="+mn-lt"/>
                  </a:rPr>
                  <a:t> </a:t>
                </a:r>
                <a:r>
                  <a:rPr lang="en-US" altLang="en-US" sz="2800" b="0" dirty="0" err="1" smtClean="0">
                    <a:latin typeface="+mn-lt"/>
                  </a:rPr>
                  <a:t>quần</a:t>
                </a:r>
                <a:r>
                  <a:rPr lang="en-US" altLang="en-US" sz="2800" b="0" dirty="0" smtClean="0">
                    <a:latin typeface="+mn-lt"/>
                  </a:rPr>
                  <a:t> </a:t>
                </a:r>
                <a:r>
                  <a:rPr lang="en-US" altLang="en-US" sz="2800" b="0" dirty="0" err="1" smtClean="0">
                    <a:latin typeface="+mn-lt"/>
                  </a:rPr>
                  <a:t>thể</a:t>
                </a:r>
                <a:r>
                  <a:rPr lang="en-US" altLang="en-US" sz="2800" b="0" dirty="0" smtClean="0">
                    <a:latin typeface="+mn-lt"/>
                  </a:rPr>
                  <a:t> </a:t>
                </a:r>
                <a:r>
                  <a:rPr lang="en-US" altLang="en-US" sz="2800" b="0" dirty="0" err="1" smtClean="0">
                    <a:latin typeface="+mn-lt"/>
                  </a:rPr>
                  <a:t>và</a:t>
                </a:r>
                <a:r>
                  <a:rPr lang="en-US" altLang="en-US" sz="2800" b="0" dirty="0" smtClean="0">
                    <a:latin typeface="+mn-lt"/>
                  </a:rPr>
                  <a:t> </a:t>
                </a:r>
                <a14:m>
                  <m:oMath xmlns:m="http://schemas.openxmlformats.org/officeDocument/2006/math">
                    <m:sSup>
                      <m:sSupPr>
                        <m:ctrlPr>
                          <a:rPr lang="el-GR" altLang="en-US" sz="2800" b="0" i="1" smtClean="0">
                            <a:latin typeface="Cambria Math" panose="02040503050406030204" pitchFamily="18" charset="0"/>
                          </a:rPr>
                        </m:ctrlPr>
                      </m:sSupPr>
                      <m:e>
                        <m:r>
                          <m:rPr>
                            <m:sty m:val="p"/>
                          </m:rPr>
                          <a:rPr lang="el-GR" altLang="en-US" sz="2800" b="0" i="1" smtClean="0">
                            <a:latin typeface="Cambria Math" panose="02040503050406030204" pitchFamily="18" charset="0"/>
                          </a:rPr>
                          <m:t>σ</m:t>
                        </m:r>
                      </m:e>
                      <m:sup>
                        <m:r>
                          <a:rPr lang="en-US" altLang="en-US" sz="2800" b="0" i="1" smtClean="0">
                            <a:latin typeface="Cambria Math" panose="02040503050406030204" pitchFamily="18" charset="0"/>
                          </a:rPr>
                          <m:t>2</m:t>
                        </m:r>
                      </m:sup>
                    </m:sSup>
                  </m:oMath>
                </a14:m>
                <a:r>
                  <a:rPr lang="en-US" altLang="en-US" sz="2800" b="0" dirty="0" smtClean="0">
                    <a:latin typeface="+mn-lt"/>
                  </a:rPr>
                  <a:t> </a:t>
                </a:r>
                <a:r>
                  <a:rPr lang="en-US" altLang="en-US" sz="2800" b="0" dirty="0" err="1" smtClean="0">
                    <a:latin typeface="+mn-lt"/>
                  </a:rPr>
                  <a:t>là</a:t>
                </a:r>
                <a:r>
                  <a:rPr lang="en-US" altLang="en-US" sz="2800" b="0" dirty="0" smtClean="0">
                    <a:latin typeface="+mn-lt"/>
                  </a:rPr>
                  <a:t> </a:t>
                </a:r>
                <a:r>
                  <a:rPr lang="en-US" altLang="en-US" sz="2800" b="0" dirty="0" err="1" smtClean="0">
                    <a:latin typeface="+mn-lt"/>
                  </a:rPr>
                  <a:t>phương</a:t>
                </a:r>
                <a:r>
                  <a:rPr lang="en-US" altLang="en-US" sz="2800" b="0" dirty="0" smtClean="0">
                    <a:latin typeface="+mn-lt"/>
                  </a:rPr>
                  <a:t> </a:t>
                </a:r>
                <a:r>
                  <a:rPr lang="en-US" altLang="en-US" sz="2800" b="0" dirty="0" err="1" smtClean="0">
                    <a:latin typeface="+mn-lt"/>
                  </a:rPr>
                  <a:t>sai</a:t>
                </a:r>
                <a:r>
                  <a:rPr lang="en-US" altLang="en-US" sz="2800" b="0" dirty="0" smtClean="0">
                    <a:latin typeface="+mn-lt"/>
                  </a:rPr>
                  <a:t> </a:t>
                </a:r>
                <a:r>
                  <a:rPr lang="en-US" altLang="en-US" sz="2800" b="0" dirty="0" err="1" smtClean="0">
                    <a:latin typeface="+mn-lt"/>
                  </a:rPr>
                  <a:t>của</a:t>
                </a:r>
                <a:r>
                  <a:rPr lang="en-US" altLang="en-US" sz="2800" b="0" dirty="0" smtClean="0">
                    <a:latin typeface="+mn-lt"/>
                  </a:rPr>
                  <a:t> </a:t>
                </a:r>
                <a:r>
                  <a:rPr lang="en-US" altLang="en-US" sz="2800" b="0" dirty="0" err="1" smtClean="0">
                    <a:latin typeface="+mn-lt"/>
                  </a:rPr>
                  <a:t>quần</a:t>
                </a:r>
                <a:r>
                  <a:rPr lang="en-US" altLang="en-US" sz="2800" b="0" dirty="0" smtClean="0">
                    <a:latin typeface="+mn-lt"/>
                  </a:rPr>
                  <a:t> </a:t>
                </a:r>
                <a:r>
                  <a:rPr lang="en-US" altLang="en-US" sz="2800" b="0" dirty="0" err="1" smtClean="0">
                    <a:latin typeface="+mn-lt"/>
                  </a:rPr>
                  <a:t>thể</a:t>
                </a:r>
                <a:r>
                  <a:rPr lang="en-US" altLang="en-US" sz="2800" b="0" dirty="0" smtClean="0">
                    <a:latin typeface="+mn-lt"/>
                  </a:rPr>
                  <a:t> </a:t>
                </a:r>
                <a:endParaRPr lang="vi-VN" altLang="en-US" sz="2800" b="0" dirty="0" smtClean="0">
                  <a:latin typeface="+mn-lt"/>
                </a:endParaRPr>
              </a:p>
              <a:p>
                <a:pPr marL="457200" indent="-457200">
                  <a:lnSpc>
                    <a:spcPct val="90000"/>
                  </a:lnSpc>
                  <a:spcBef>
                    <a:spcPct val="50000"/>
                  </a:spcBef>
                  <a:buFont typeface="Arial" panose="020B0604020202020204" pitchFamily="34" charset="0"/>
                  <a:buChar char="•"/>
                </a:pPr>
                <a:endParaRPr lang="en-US" altLang="en-US" sz="2800" b="0" dirty="0">
                  <a:latin typeface="+mn-lt"/>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066800"/>
                <a:ext cx="9144000" cy="2717475"/>
              </a:xfrm>
              <a:prstGeom prst="rect">
                <a:avLst/>
              </a:prstGeom>
              <a:blipFill>
                <a:blip r:embed="rId3"/>
                <a:stretch>
                  <a:fillRect l="-1200" t="-38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pic>
        <p:nvPicPr>
          <p:cNvPr id="19" name="Picture 18"/>
          <p:cNvPicPr/>
          <p:nvPr/>
        </p:nvPicPr>
        <p:blipFill>
          <a:blip r:embed="rId4" cstate="print">
            <a:extLst>
              <a:ext uri="{28A0092B-C50C-407E-A947-70E740481C1C}">
                <a14:useLocalDpi xmlns:a14="http://schemas.microsoft.com/office/drawing/2010/main" val="0"/>
              </a:ext>
            </a:extLst>
          </a:blip>
          <a:stretch>
            <a:fillRect/>
          </a:stretch>
        </p:blipFill>
        <p:spPr>
          <a:xfrm>
            <a:off x="2075293" y="3113405"/>
            <a:ext cx="4554107" cy="3134995"/>
          </a:xfrm>
          <a:prstGeom prst="rect">
            <a:avLst/>
          </a:prstGeom>
        </p:spPr>
      </p:pic>
      <p:cxnSp>
        <p:nvCxnSpPr>
          <p:cNvPr id="11" name="Straight Connector 10"/>
          <p:cNvCxnSpPr/>
          <p:nvPr/>
        </p:nvCxnSpPr>
        <p:spPr bwMode="auto">
          <a:xfrm flipV="1">
            <a:off x="4280263" y="3550918"/>
            <a:ext cx="0" cy="2362200"/>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7897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22" name="TextBox 21"/>
          <p:cNvSpPr txBox="1"/>
          <p:nvPr/>
        </p:nvSpPr>
        <p:spPr>
          <a:xfrm>
            <a:off x="4145282" y="5939244"/>
            <a:ext cx="376644" cy="400110"/>
          </a:xfrm>
          <a:prstGeom prst="rect">
            <a:avLst/>
          </a:prstGeom>
          <a:noFill/>
        </p:spPr>
        <p:txBody>
          <a:bodyPr wrap="square" rtlCol="0">
            <a:spAutoFit/>
          </a:bodyPr>
          <a:lstStyle/>
          <a:p>
            <a:r>
              <a:rPr lang="en-US" dirty="0" smtClean="0"/>
              <a:t>µ</a:t>
            </a:r>
            <a:endParaRPr lang="en-US" dirty="0"/>
          </a:p>
        </p:txBody>
      </p:sp>
      <p:sp>
        <p:nvSpPr>
          <p:cNvPr id="25" name="TextBox 24"/>
          <p:cNvSpPr txBox="1"/>
          <p:nvPr/>
        </p:nvSpPr>
        <p:spPr>
          <a:xfrm>
            <a:off x="3429000" y="5924490"/>
            <a:ext cx="609600" cy="400110"/>
          </a:xfrm>
          <a:prstGeom prst="rect">
            <a:avLst/>
          </a:prstGeom>
          <a:noFill/>
        </p:spPr>
        <p:txBody>
          <a:bodyPr wrap="square" rtlCol="0">
            <a:spAutoFit/>
          </a:bodyPr>
          <a:lstStyle/>
          <a:p>
            <a:r>
              <a:rPr lang="en-US" dirty="0" smtClean="0"/>
              <a:t>µ-E</a:t>
            </a:r>
            <a:endParaRPr lang="en-US" dirty="0"/>
          </a:p>
        </p:txBody>
      </p:sp>
      <p:sp>
        <p:nvSpPr>
          <p:cNvPr id="26" name="TextBox 25"/>
          <p:cNvSpPr txBox="1"/>
          <p:nvPr/>
        </p:nvSpPr>
        <p:spPr>
          <a:xfrm>
            <a:off x="4724400" y="5928359"/>
            <a:ext cx="838200" cy="400110"/>
          </a:xfrm>
          <a:prstGeom prst="rect">
            <a:avLst/>
          </a:prstGeom>
          <a:noFill/>
        </p:spPr>
        <p:txBody>
          <a:bodyPr wrap="square" rtlCol="0">
            <a:spAutoFit/>
          </a:bodyPr>
          <a:lstStyle/>
          <a:p>
            <a:r>
              <a:rPr lang="en-US" dirty="0" smtClean="0"/>
              <a:t>µ+E</a:t>
            </a:r>
            <a:endParaRPr lang="en-US" dirty="0"/>
          </a:p>
        </p:txBody>
      </p:sp>
      <p:cxnSp>
        <p:nvCxnSpPr>
          <p:cNvPr id="29" name="Straight Connector 28"/>
          <p:cNvCxnSpPr/>
          <p:nvPr/>
        </p:nvCxnSpPr>
        <p:spPr bwMode="auto">
          <a:xfrm>
            <a:off x="368154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8" name="TextBox 27"/>
              <p:cNvSpPr txBox="1"/>
              <p:nvPr/>
            </p:nvSpPr>
            <p:spPr>
              <a:xfrm>
                <a:off x="304800" y="4191000"/>
                <a:ext cx="1905000" cy="735138"/>
              </a:xfrm>
              <a:prstGeom prst="rect">
                <a:avLst/>
              </a:prstGeom>
              <a:noFill/>
            </p:spPr>
            <p:txBody>
              <a:bodyPr wrap="square" rtlCol="0">
                <a:spAutoFit/>
              </a:bodyPr>
              <a:lstStyle/>
              <a:p>
                <a:r>
                  <a:rPr lang="en-US" dirty="0" smtClean="0"/>
                  <a:t>Phân </a:t>
                </a:r>
                <a:r>
                  <a:rPr lang="en-US" dirty="0" err="1" smtClean="0"/>
                  <a:t>phối</a:t>
                </a:r>
                <a:r>
                  <a:rPr lang="en-US" dirty="0" smtClean="0"/>
                  <a:t> </a:t>
                </a:r>
                <a:r>
                  <a:rPr lang="en-US" dirty="0" err="1" smtClean="0"/>
                  <a:t>chuẩn</a:t>
                </a:r>
                <a:r>
                  <a:rPr lang="en-US" dirty="0" smtClean="0"/>
                  <a:t> </a:t>
                </a:r>
                <a:r>
                  <a:rPr lang="en-US" dirty="0" err="1" smtClean="0"/>
                  <a:t>của</a:t>
                </a:r>
                <a:r>
                  <a:rPr lang="en-US" dirty="0" smtClean="0"/>
                  <a:t>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𝑿</m:t>
                        </m:r>
                      </m:e>
                    </m:acc>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04800" y="4191000"/>
                <a:ext cx="1905000" cy="735138"/>
              </a:xfrm>
              <a:prstGeom prst="rect">
                <a:avLst/>
              </a:prstGeom>
              <a:blipFill>
                <a:blip r:embed="rId5"/>
                <a:stretch>
                  <a:fillRect l="-3195" t="-4167" r="-7029" b="-10833"/>
                </a:stretch>
              </a:blipFill>
            </p:spPr>
            <p:txBody>
              <a:bodyPr/>
              <a:lstStyle/>
              <a:p>
                <a:r>
                  <a:rPr lang="en-US">
                    <a:noFill/>
                  </a:rPr>
                  <a:t> </a:t>
                </a:r>
              </a:p>
            </p:txBody>
          </p:sp>
        </mc:Fallback>
      </mc:AlternateContent>
      <p:sp>
        <p:nvSpPr>
          <p:cNvPr id="30" name="TextBox 29"/>
          <p:cNvSpPr txBox="1"/>
          <p:nvPr/>
        </p:nvSpPr>
        <p:spPr>
          <a:xfrm>
            <a:off x="52578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2" name="TextBox 31"/>
          <p:cNvSpPr txBox="1"/>
          <p:nvPr/>
        </p:nvSpPr>
        <p:spPr>
          <a:xfrm>
            <a:off x="27432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3" name="TextBox 32"/>
          <p:cNvSpPr txBox="1"/>
          <p:nvPr/>
        </p:nvSpPr>
        <p:spPr>
          <a:xfrm>
            <a:off x="3810000" y="4648200"/>
            <a:ext cx="762000" cy="400110"/>
          </a:xfrm>
          <a:prstGeom prst="rect">
            <a:avLst/>
          </a:prstGeom>
          <a:noFill/>
        </p:spPr>
        <p:txBody>
          <a:bodyPr wrap="square" rtlCol="0">
            <a:spAutoFit/>
          </a:bodyPr>
          <a:lstStyle/>
          <a:p>
            <a:r>
              <a:rPr lang="en-US" dirty="0" smtClean="0"/>
              <a:t>1-</a:t>
            </a:r>
            <a:r>
              <a:rPr lang="el-GR" dirty="0" smtClean="0"/>
              <a:t>α</a:t>
            </a:r>
            <a:endParaRPr lang="en-US" dirty="0"/>
          </a:p>
        </p:txBody>
      </p:sp>
      <p:cxnSp>
        <p:nvCxnSpPr>
          <p:cNvPr id="34" name="Straight Connector 33"/>
          <p:cNvCxnSpPr/>
          <p:nvPr/>
        </p:nvCxnSpPr>
        <p:spPr bwMode="auto">
          <a:xfrm>
            <a:off x="4051663" y="3899263"/>
            <a:ext cx="4572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4038600" y="4038600"/>
            <a:ext cx="533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3962400" y="4191000"/>
            <a:ext cx="6858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3886200" y="4343400"/>
            <a:ext cx="812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a:off x="3823063" y="4521926"/>
            <a:ext cx="914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a:off x="3683726" y="5767252"/>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3683726" y="5627915"/>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a:off x="3683726" y="550164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a:off x="3681548" y="5373189"/>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a:off x="3681548" y="5244737"/>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a:off x="3694611" y="5105400"/>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a:off x="3694611" y="499001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3733800" y="4876800"/>
            <a:ext cx="11430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auto">
          <a:xfrm>
            <a:off x="3810000" y="4648200"/>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3810000" y="4761411"/>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3841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2"/>
          <p:cNvSpPr>
            <a:spLocks noGrp="1" noChangeArrowheads="1"/>
          </p:cNvSpPr>
          <p:nvPr>
            <p:ph type="title" idx="4294967295"/>
          </p:nvPr>
        </p:nvSpPr>
        <p:spPr bwMode="auto">
          <a:xfrm>
            <a:off x="387350" y="3810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dirty="0" smtClean="0"/>
              <a:t>Khoảng ước </a:t>
            </a:r>
            <a:r>
              <a:rPr lang="en-US" altLang="en-US" dirty="0" err="1" smtClean="0"/>
              <a:t>lượng</a:t>
            </a:r>
            <a:r>
              <a:rPr lang="vi-VN" altLang="en-US" dirty="0" smtClean="0"/>
              <a:t> </a:t>
            </a:r>
            <a:r>
              <a:rPr lang="en-US" altLang="en-US" dirty="0" err="1" smtClean="0"/>
              <a:t>cho</a:t>
            </a:r>
            <a:r>
              <a:rPr lang="en-US" altLang="en-US" dirty="0" smtClean="0"/>
              <a:t> </a:t>
            </a:r>
            <a:r>
              <a:rPr lang="en-US" altLang="en-US" dirty="0" err="1" smtClean="0"/>
              <a:t>trung</a:t>
            </a:r>
            <a:r>
              <a:rPr lang="en-US" altLang="en-US" dirty="0" smtClean="0"/>
              <a:t> </a:t>
            </a:r>
            <a:r>
              <a:rPr lang="en-US" altLang="en-US" dirty="0" err="1" smtClean="0"/>
              <a:t>bình</a:t>
            </a:r>
            <a:r>
              <a:rPr lang="vi-VN" altLang="en-US" dirty="0" smtClean="0"/>
              <a:t> </a:t>
            </a:r>
            <a:r>
              <a:rPr lang="el-GR" altLang="en-US" dirty="0" smtClean="0"/>
              <a:t>μ</a:t>
            </a:r>
            <a:endParaRPr lang="el-GR" altLang="en-US" i="1" dirty="0" smtClean="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0" y="1066800"/>
                <a:ext cx="9144000" cy="662950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marL="514350" indent="-5143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457200" indent="-457200">
                  <a:lnSpc>
                    <a:spcPct val="90000"/>
                  </a:lnSpc>
                  <a:spcBef>
                    <a:spcPct val="50000"/>
                  </a:spcBef>
                  <a:buFont typeface="Arial" panose="020B0604020202020204" pitchFamily="34" charset="0"/>
                  <a:buChar char="•"/>
                </a:pP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endParaRPr lang="en-US" altLang="en-US" sz="2400" b="0" dirty="0">
                  <a:latin typeface="+mn-lt"/>
                </a:endParaRPr>
              </a:p>
              <a:p>
                <a:pPr marL="0" indent="0">
                  <a:lnSpc>
                    <a:spcPct val="90000"/>
                  </a:lnSpc>
                  <a:spcBef>
                    <a:spcPct val="50000"/>
                  </a:spcBef>
                </a:pP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r>
                  <a:rPr lang="en-US" altLang="en-US" sz="2400" b="0" dirty="0" smtClean="0">
                    <a:latin typeface="+mn-lt"/>
                  </a:rPr>
                  <a:t>P(µ-E&lt;</a:t>
                </a:r>
                <a14:m>
                  <m:oMath xmlns:m="http://schemas.openxmlformats.org/officeDocument/2006/math">
                    <m:acc>
                      <m:accPr>
                        <m:chr m:val="̅"/>
                        <m:ctrlPr>
                          <a:rPr lang="en-US" sz="2400" i="1" smtClean="0">
                            <a:latin typeface="Cambria Math" panose="02040503050406030204" pitchFamily="18" charset="0"/>
                          </a:rPr>
                        </m:ctrlPr>
                      </m:accPr>
                      <m:e>
                        <m:r>
                          <a:rPr lang="en-US" sz="2400" b="1" i="1" smtClean="0">
                            <a:latin typeface="Cambria Math" panose="02040503050406030204" pitchFamily="18" charset="0"/>
                          </a:rPr>
                          <m:t> </m:t>
                        </m:r>
                        <m:r>
                          <a:rPr lang="en-US" sz="2400" i="1">
                            <a:latin typeface="Cambria Math" panose="02040503050406030204" pitchFamily="18" charset="0"/>
                          </a:rPr>
                          <m:t>𝑿</m:t>
                        </m:r>
                      </m:e>
                    </m:acc>
                    <m:r>
                      <a:rPr lang="en-US" sz="2400" b="1" i="0" smtClean="0">
                        <a:latin typeface="Cambria Math" panose="02040503050406030204" pitchFamily="18" charset="0"/>
                      </a:rPr>
                      <m:t>&lt;</m:t>
                    </m:r>
                  </m:oMath>
                </a14:m>
                <a:r>
                  <a:rPr lang="en-US" altLang="en-US" sz="2400" b="0" dirty="0" smtClean="0"/>
                  <a:t>µ+E</a:t>
                </a:r>
                <a:r>
                  <a:rPr lang="en-US" altLang="en-US" sz="2400" b="0" dirty="0" smtClean="0">
                    <a:latin typeface="+mn-lt"/>
                  </a:rPr>
                  <a:t>)= 1-</a:t>
                </a:r>
                <a:r>
                  <a:rPr lang="el-GR" altLang="en-US" sz="2400" b="0" dirty="0" smtClean="0">
                    <a:latin typeface="+mn-lt"/>
                  </a:rPr>
                  <a:t>α</a:t>
                </a:r>
                <a:endParaRPr lang="en-US" altLang="en-US" sz="2400" b="0" dirty="0" smtClean="0">
                  <a:latin typeface="+mn-lt"/>
                </a:endParaRPr>
              </a:p>
              <a:p>
                <a:pPr marL="457200" indent="-457200">
                  <a:lnSpc>
                    <a:spcPct val="90000"/>
                  </a:lnSpc>
                  <a:spcBef>
                    <a:spcPct val="50000"/>
                  </a:spcBef>
                  <a:buFont typeface="Arial" panose="020B0604020202020204" pitchFamily="34" charset="0"/>
                  <a:buChar char="•"/>
                </a:pPr>
                <a:r>
                  <a:rPr lang="en-US" altLang="en-US" sz="2400" b="0" dirty="0" smtClean="0"/>
                  <a:t>P(µ-E&lt;</a:t>
                </a:r>
                <a14:m>
                  <m:oMath xmlns:m="http://schemas.openxmlformats.org/officeDocument/2006/math">
                    <m:acc>
                      <m:accPr>
                        <m:chr m:val="̅"/>
                        <m:ctrlPr>
                          <a:rPr lang="en-US" sz="2400" i="1" smtClean="0">
                            <a:latin typeface="Cambria Math" panose="02040503050406030204" pitchFamily="18" charset="0"/>
                          </a:rPr>
                        </m:ctrlPr>
                      </m:accPr>
                      <m:e>
                        <m:r>
                          <a:rPr lang="en-US" sz="2400" b="1" i="1" smtClean="0">
                            <a:latin typeface="Cambria Math" panose="02040503050406030204" pitchFamily="18" charset="0"/>
                          </a:rPr>
                          <m:t> </m:t>
                        </m:r>
                        <m:r>
                          <a:rPr lang="en-US" sz="2400" i="1">
                            <a:latin typeface="Cambria Math" panose="02040503050406030204" pitchFamily="18" charset="0"/>
                          </a:rPr>
                          <m:t>𝑿</m:t>
                        </m:r>
                      </m:e>
                    </m:acc>
                    <m:r>
                      <a:rPr lang="en-US" sz="2400">
                        <a:latin typeface="Cambria Math" panose="02040503050406030204" pitchFamily="18" charset="0"/>
                      </a:rPr>
                      <m:t>&lt;</m:t>
                    </m:r>
                  </m:oMath>
                </a14:m>
                <a:r>
                  <a:rPr lang="en-US" altLang="en-US" sz="2400" b="0" dirty="0" smtClean="0"/>
                  <a:t>µ+E)=P(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oMath>
                </a14:m>
                <a:r>
                  <a:rPr lang="en-US" altLang="en-US" sz="2400" b="0" dirty="0" smtClean="0">
                    <a:latin typeface="+mn-lt"/>
                  </a:rPr>
                  <a:t>&lt;</a:t>
                </a:r>
                <a:r>
                  <a:rPr lang="en-US" altLang="en-US" sz="2400" b="0" dirty="0" smtClean="0"/>
                  <a:t> µ+E)-P(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oMath>
                </a14:m>
                <a:r>
                  <a:rPr lang="en-US" altLang="en-US" sz="2400" b="0" dirty="0"/>
                  <a:t>&lt;</a:t>
                </a:r>
                <a:r>
                  <a:rPr lang="en-US" altLang="en-US" sz="2400" b="0" dirty="0" smtClean="0"/>
                  <a:t> µ-E)</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latin typeface="+mn-lt"/>
                  </a:rPr>
                  <a:t>)-</a:t>
                </a: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=1-P(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m:t>
                    </m:r>
                    <m:r>
                      <m:rPr>
                        <m:nor/>
                      </m:rPr>
                      <a:rPr lang="en-US" altLang="en-US" sz="2400" b="0" dirty="0" smtClean="0"/>
                      <m:t>µ</m:t>
                    </m:r>
                  </m:oMath>
                </a14:m>
                <a:r>
                  <a:rPr lang="en-US" altLang="en-US" sz="2400" b="0" dirty="0" smtClean="0"/>
                  <a:t>)-(1-P(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m:t>
                    </m:r>
                    <m:r>
                      <m:rPr>
                        <m:nor/>
                      </m:rPr>
                      <a:rPr lang="en-US" altLang="en-US" sz="2400" b="0" dirty="0" smtClean="0"/>
                      <m: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nor/>
                      </m:rPr>
                      <a:rPr lang="en-US" sz="2400" b="0" i="0" smtClean="0">
                        <a:latin typeface="Cambria Math" panose="02040503050406030204" pitchFamily="18" charset="0"/>
                      </a:rPr>
                      <m:t>E</m:t>
                    </m:r>
                    <m:r>
                      <m:rPr>
                        <m:nor/>
                      </m:rPr>
                      <a:rPr lang="en-US" sz="2400" b="0" i="0" smtClean="0">
                        <a:latin typeface="Cambria Math" panose="02040503050406030204" pitchFamily="18" charset="0"/>
                      </a:rPr>
                      <m:t>&gt;</m:t>
                    </m:r>
                    <m:r>
                      <m:rPr>
                        <m:nor/>
                      </m:rPr>
                      <a:rPr lang="en-US" altLang="en-US" sz="2400" b="0" dirty="0" smtClean="0"/>
                      <m:t>µ</m:t>
                    </m:r>
                  </m:oMath>
                </a14:m>
                <a:r>
                  <a:rPr lang="en-US" altLang="en-US" sz="2400" b="0" dirty="0" smtClean="0"/>
                  <a:t>)- P(</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r>
                      <a:rPr lang="en-US" sz="2400" b="0" i="0" smtClean="0">
                        <a:latin typeface="Cambria Math" panose="02040503050406030204" pitchFamily="18" charset="0"/>
                      </a:rPr>
                      <m:t>&lt;</m:t>
                    </m:r>
                    <m:r>
                      <m:rPr>
                        <m:nor/>
                      </m:rPr>
                      <a:rPr lang="en-US" altLang="en-US" sz="2400" b="0" dirty="0" smtClean="0"/>
                      <m:t>µ</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smtClean="0"/>
                  <a:t>=P(</a:t>
                </a:r>
                <a14:m>
                  <m:oMath xmlns:m="http://schemas.openxmlformats.org/officeDocument/2006/math">
                    <m:r>
                      <m:rPr>
                        <m:nor/>
                      </m:rPr>
                      <a:rPr lang="en-US" altLang="en-US" sz="2400" b="0" dirty="0" smtClean="0"/>
                      <m:t>µ</m:t>
                    </m:r>
                    <m:r>
                      <m:rPr>
                        <m:nor/>
                      </m:rPr>
                      <a:rPr lang="en-US" altLang="en-US" sz="2400" b="0" i="0" dirty="0" smtClean="0"/>
                      <m:t>&lt;</m:t>
                    </m:r>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oMath>
                </a14:m>
                <a:r>
                  <a:rPr lang="en-US" altLang="en-US" sz="2400" b="0" dirty="0" smtClean="0"/>
                  <a:t>)- P(</a:t>
                </a:r>
                <a14:m>
                  <m:oMath xmlns:m="http://schemas.openxmlformats.org/officeDocument/2006/math">
                    <m:r>
                      <m:rPr>
                        <m:nor/>
                      </m:rPr>
                      <a:rPr lang="en-US" altLang="en-US" sz="2400" b="0" dirty="0" smtClean="0"/>
                      <m:t>µ</m:t>
                    </m:r>
                    <m:r>
                      <m:rPr>
                        <m:nor/>
                      </m:rPr>
                      <a:rPr lang="en-US" altLang="en-US" sz="2400" b="0" i="0" dirty="0" smtClean="0"/>
                      <m:t>&gt;</m:t>
                    </m:r>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𝑿</m:t>
                        </m:r>
                      </m:e>
                    </m:acc>
                    <m:r>
                      <a:rPr lang="en-US" sz="2400" b="0" i="0" smtClean="0">
                        <a:latin typeface="Cambria Math" panose="02040503050406030204" pitchFamily="18" charset="0"/>
                      </a:rPr>
                      <m:t>−</m:t>
                    </m:r>
                    <m:r>
                      <m:rPr>
                        <m:sty m:val="p"/>
                      </m:rPr>
                      <a:rPr lang="en-US" sz="2400" b="0" i="0" smtClean="0">
                        <a:latin typeface="Cambria Math" panose="02040503050406030204" pitchFamily="18" charset="0"/>
                      </a:rPr>
                      <m:t>E</m:t>
                    </m:r>
                  </m:oMath>
                </a14:m>
                <a:r>
                  <a:rPr lang="en-US" altLang="en-US" sz="2400" b="0" dirty="0" smtClean="0"/>
                  <a:t>)</a:t>
                </a:r>
              </a:p>
              <a:p>
                <a:pPr marL="457200" indent="-457200">
                  <a:lnSpc>
                    <a:spcPct val="90000"/>
                  </a:lnSpc>
                  <a:spcBef>
                    <a:spcPct val="50000"/>
                  </a:spcBef>
                  <a:buFont typeface="Arial" panose="020B0604020202020204" pitchFamily="34" charset="0"/>
                  <a:buChar char="•"/>
                </a:pPr>
                <a:r>
                  <a:rPr lang="en-US" altLang="en-US" sz="2400" b="0" dirty="0" err="1" smtClean="0"/>
                  <a:t>Suy</a:t>
                </a:r>
                <a:r>
                  <a:rPr lang="en-US" altLang="en-US" sz="2400" b="0" dirty="0" smtClean="0"/>
                  <a:t> </a:t>
                </a:r>
                <a:r>
                  <a:rPr lang="en-US" altLang="en-US" sz="2400" b="0" dirty="0" err="1" smtClean="0"/>
                  <a:t>ra</a:t>
                </a:r>
                <a:r>
                  <a:rPr lang="en-US" altLang="en-US" sz="2400" b="0" dirty="0" smtClean="0"/>
                  <a:t>:  </a:t>
                </a:r>
                <a:r>
                  <a:rPr lang="en-US" altLang="en-US" sz="2400" dirty="0" smtClean="0">
                    <a:solidFill>
                      <a:srgbClr val="FF0000"/>
                    </a:solidFill>
                  </a:rPr>
                  <a:t>P(</a:t>
                </a:r>
                <a14:m>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b="1" i="0" smtClean="0">
                        <a:solidFill>
                          <a:srgbClr val="FF0000"/>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E</m:t>
                    </m:r>
                    <m:r>
                      <m:rPr>
                        <m:nor/>
                      </m:rPr>
                      <a:rPr lang="en-US" sz="2400" i="0" smtClean="0">
                        <a:solidFill>
                          <a:srgbClr val="FF0000"/>
                        </a:solidFill>
                        <a:latin typeface="Cambria Math" panose="02040503050406030204" pitchFamily="18" charset="0"/>
                      </a:rPr>
                      <m:t>&lt;</m:t>
                    </m:r>
                    <m:r>
                      <m:rPr>
                        <m:nor/>
                      </m:rPr>
                      <a:rPr lang="en-US" altLang="en-US" sz="2400" dirty="0" smtClean="0">
                        <a:solidFill>
                          <a:srgbClr val="FF0000"/>
                        </a:solidFill>
                      </a:rPr>
                      <m:t>µ</m:t>
                    </m:r>
                    <m:r>
                      <m:rPr>
                        <m:nor/>
                      </m:rPr>
                      <a:rPr lang="en-US" altLang="en-US" sz="2400" i="0" dirty="0" smtClean="0">
                        <a:solidFill>
                          <a:srgbClr val="FF0000"/>
                        </a:solidFill>
                      </a:rPr>
                      <m:t>&lt;</m:t>
                    </m:r>
                    <m:acc>
                      <m:accPr>
                        <m:chr m:val="̅"/>
                        <m:ctrlPr>
                          <a:rPr lang="en-US" sz="2400" i="1" smtClean="0">
                            <a:solidFill>
                              <a:srgbClr val="FF0000"/>
                            </a:solidFill>
                            <a:latin typeface="Cambria Math" panose="02040503050406030204" pitchFamily="18" charset="0"/>
                          </a:rPr>
                        </m:ctrlPr>
                      </m:accPr>
                      <m:e>
                        <m:r>
                          <a:rPr lang="en-US" sz="2400" b="1" i="1" smtClean="0">
                            <a:solidFill>
                              <a:srgbClr val="FF0000"/>
                            </a:solidFill>
                            <a:latin typeface="Cambria Math" panose="02040503050406030204" pitchFamily="18" charset="0"/>
                          </a:rPr>
                          <m:t>𝑿</m:t>
                        </m:r>
                      </m:e>
                    </m:acc>
                  </m:oMath>
                </a14:m>
                <a:r>
                  <a:rPr lang="en-US" altLang="en-US" sz="2400" dirty="0" smtClean="0">
                    <a:solidFill>
                      <a:srgbClr val="FF0000"/>
                    </a:solidFill>
                  </a:rPr>
                  <a:t>+E)=1-</a:t>
                </a:r>
                <a:r>
                  <a:rPr lang="el-GR" altLang="en-US" sz="2400" dirty="0" smtClean="0">
                    <a:solidFill>
                      <a:srgbClr val="FF0000"/>
                    </a:solidFill>
                  </a:rPr>
                  <a:t>α</a:t>
                </a:r>
                <a:endParaRPr lang="en-US" altLang="en-US" sz="2400" dirty="0" smtClean="0">
                  <a:solidFill>
                    <a:srgbClr val="FF0000"/>
                  </a:solidFill>
                </a:endParaRPr>
              </a:p>
              <a:p>
                <a:pPr marL="457200" indent="-457200">
                  <a:lnSpc>
                    <a:spcPct val="90000"/>
                  </a:lnSpc>
                  <a:spcBef>
                    <a:spcPct val="50000"/>
                  </a:spcBef>
                  <a:buFont typeface="Arial" panose="020B0604020202020204" pitchFamily="34" charset="0"/>
                  <a:buChar char="•"/>
                </a:pPr>
                <a:endParaRPr lang="en-US" altLang="en-US" sz="2400" b="0" dirty="0"/>
              </a:p>
              <a:p>
                <a:pPr marL="457200" indent="-457200">
                  <a:lnSpc>
                    <a:spcPct val="90000"/>
                  </a:lnSpc>
                  <a:spcBef>
                    <a:spcPct val="50000"/>
                  </a:spcBef>
                  <a:buFont typeface="Arial" panose="020B0604020202020204" pitchFamily="34" charset="0"/>
                  <a:buChar char="•"/>
                </a:pPr>
                <a:endParaRPr lang="en-US" altLang="en-US" sz="2400" b="0" dirty="0"/>
              </a:p>
              <a:p>
                <a:pPr marL="457200" indent="-457200">
                  <a:lnSpc>
                    <a:spcPct val="90000"/>
                  </a:lnSpc>
                  <a:spcBef>
                    <a:spcPct val="50000"/>
                  </a:spcBef>
                  <a:buFont typeface="Arial" panose="020B0604020202020204" pitchFamily="34" charset="0"/>
                  <a:buChar char="•"/>
                </a:pPr>
                <a:endParaRPr lang="en-US" altLang="en-US" sz="2400" b="0" dirty="0">
                  <a:latin typeface="+mn-lt"/>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0" y="1066800"/>
                <a:ext cx="9144000" cy="6629507"/>
              </a:xfrm>
              <a:prstGeom prst="rect">
                <a:avLst/>
              </a:prstGeom>
              <a:blipFill>
                <a:blip r:embed="rId3"/>
                <a:stretch>
                  <a:fillRect l="-8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grpSp>
        <p:nvGrpSpPr>
          <p:cNvPr id="2" name="Group 1"/>
          <p:cNvGrpSpPr/>
          <p:nvPr/>
        </p:nvGrpSpPr>
        <p:grpSpPr>
          <a:xfrm>
            <a:off x="2817223" y="838200"/>
            <a:ext cx="6324600" cy="2261884"/>
            <a:chOff x="304800" y="3113405"/>
            <a:chExt cx="6324600" cy="3419911"/>
          </a:xfrm>
        </p:grpSpPr>
        <p:pic>
          <p:nvPicPr>
            <p:cNvPr id="19" name="Picture 18"/>
            <p:cNvPicPr/>
            <p:nvPr/>
          </p:nvPicPr>
          <p:blipFill>
            <a:blip r:embed="rId4" cstate="print">
              <a:extLst>
                <a:ext uri="{28A0092B-C50C-407E-A947-70E740481C1C}">
                  <a14:useLocalDpi xmlns:a14="http://schemas.microsoft.com/office/drawing/2010/main" val="0"/>
                </a:ext>
              </a:extLst>
            </a:blip>
            <a:stretch>
              <a:fillRect/>
            </a:stretch>
          </p:blipFill>
          <p:spPr>
            <a:xfrm>
              <a:off x="2075293" y="3113405"/>
              <a:ext cx="4554107" cy="3134995"/>
            </a:xfrm>
            <a:prstGeom prst="rect">
              <a:avLst/>
            </a:prstGeom>
          </p:spPr>
        </p:pic>
        <p:cxnSp>
          <p:nvCxnSpPr>
            <p:cNvPr id="11" name="Straight Connector 10"/>
            <p:cNvCxnSpPr/>
            <p:nvPr/>
          </p:nvCxnSpPr>
          <p:spPr bwMode="auto">
            <a:xfrm flipV="1">
              <a:off x="4280263" y="3550918"/>
              <a:ext cx="0" cy="2362200"/>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7897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22" name="TextBox 21"/>
            <p:cNvSpPr txBox="1"/>
            <p:nvPr/>
          </p:nvSpPr>
          <p:spPr>
            <a:xfrm>
              <a:off x="4145282" y="5939244"/>
              <a:ext cx="376644" cy="400110"/>
            </a:xfrm>
            <a:prstGeom prst="rect">
              <a:avLst/>
            </a:prstGeom>
            <a:noFill/>
          </p:spPr>
          <p:txBody>
            <a:bodyPr wrap="square" rtlCol="0">
              <a:spAutoFit/>
            </a:bodyPr>
            <a:lstStyle/>
            <a:p>
              <a:r>
                <a:rPr lang="en-US" dirty="0" smtClean="0"/>
                <a:t>µ</a:t>
              </a:r>
              <a:endParaRPr lang="en-US" dirty="0"/>
            </a:p>
          </p:txBody>
        </p:sp>
        <p:sp>
          <p:nvSpPr>
            <p:cNvPr id="25" name="TextBox 24"/>
            <p:cNvSpPr txBox="1"/>
            <p:nvPr/>
          </p:nvSpPr>
          <p:spPr>
            <a:xfrm>
              <a:off x="3429000" y="5924489"/>
              <a:ext cx="609600" cy="604956"/>
            </a:xfrm>
            <a:prstGeom prst="rect">
              <a:avLst/>
            </a:prstGeom>
            <a:noFill/>
          </p:spPr>
          <p:txBody>
            <a:bodyPr wrap="square" rtlCol="0">
              <a:spAutoFit/>
            </a:bodyPr>
            <a:lstStyle/>
            <a:p>
              <a:r>
                <a:rPr lang="en-US" dirty="0" smtClean="0"/>
                <a:t>µ-E</a:t>
              </a:r>
              <a:endParaRPr lang="en-US" dirty="0"/>
            </a:p>
          </p:txBody>
        </p:sp>
        <p:sp>
          <p:nvSpPr>
            <p:cNvPr id="26" name="TextBox 25"/>
            <p:cNvSpPr txBox="1"/>
            <p:nvPr/>
          </p:nvSpPr>
          <p:spPr>
            <a:xfrm>
              <a:off x="4724400" y="5928360"/>
              <a:ext cx="838200" cy="604956"/>
            </a:xfrm>
            <a:prstGeom prst="rect">
              <a:avLst/>
            </a:prstGeom>
            <a:noFill/>
          </p:spPr>
          <p:txBody>
            <a:bodyPr wrap="square" rtlCol="0">
              <a:spAutoFit/>
            </a:bodyPr>
            <a:lstStyle/>
            <a:p>
              <a:r>
                <a:rPr lang="en-US" dirty="0" smtClean="0"/>
                <a:t>µ+E</a:t>
              </a:r>
              <a:endParaRPr lang="en-US" dirty="0"/>
            </a:p>
          </p:txBody>
        </p:sp>
        <p:cxnSp>
          <p:nvCxnSpPr>
            <p:cNvPr id="29" name="Straight Connector 28"/>
            <p:cNvCxnSpPr/>
            <p:nvPr/>
          </p:nvCxnSpPr>
          <p:spPr bwMode="auto">
            <a:xfrm>
              <a:off x="3681548" y="4953000"/>
              <a:ext cx="0" cy="953589"/>
            </a:xfrm>
            <a:prstGeom prst="line">
              <a:avLst/>
            </a:prstGeom>
            <a:solidFill>
              <a:srgbClr val="144097"/>
            </a:solidFill>
            <a:ln w="127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8" name="TextBox 27"/>
                <p:cNvSpPr txBox="1"/>
                <p:nvPr/>
              </p:nvSpPr>
              <p:spPr>
                <a:xfrm>
                  <a:off x="304800" y="4191000"/>
                  <a:ext cx="1905000" cy="735138"/>
                </a:xfrm>
                <a:prstGeom prst="rect">
                  <a:avLst/>
                </a:prstGeom>
                <a:noFill/>
              </p:spPr>
              <p:txBody>
                <a:bodyPr wrap="square" rtlCol="0">
                  <a:spAutoFit/>
                </a:bodyPr>
                <a:lstStyle/>
                <a:p>
                  <a:r>
                    <a:rPr lang="en-US" dirty="0" smtClean="0"/>
                    <a:t>Phân </a:t>
                  </a:r>
                  <a:r>
                    <a:rPr lang="en-US" dirty="0" err="1" smtClean="0"/>
                    <a:t>phối</a:t>
                  </a:r>
                  <a:r>
                    <a:rPr lang="en-US" dirty="0" smtClean="0"/>
                    <a:t> </a:t>
                  </a:r>
                  <a:r>
                    <a:rPr lang="en-US" dirty="0" err="1" smtClean="0"/>
                    <a:t>chuẩn</a:t>
                  </a:r>
                  <a:r>
                    <a:rPr lang="en-US" dirty="0" smtClean="0"/>
                    <a:t> </a:t>
                  </a:r>
                  <a:r>
                    <a:rPr lang="en-US" dirty="0" err="1" smtClean="0"/>
                    <a:t>của</a:t>
                  </a:r>
                  <a:r>
                    <a:rPr lang="en-US" dirty="0" smtClean="0"/>
                    <a:t>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𝑿</m:t>
                          </m:r>
                        </m:e>
                      </m:acc>
                    </m:oMath>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04800" y="4191000"/>
                  <a:ext cx="1905000" cy="735138"/>
                </a:xfrm>
                <a:prstGeom prst="rect">
                  <a:avLst/>
                </a:prstGeom>
                <a:blipFill>
                  <a:blip r:embed="rId5"/>
                  <a:stretch>
                    <a:fillRect l="-3195" t="-5000" r="-7348" b="-67500"/>
                  </a:stretch>
                </a:blipFill>
              </p:spPr>
              <p:txBody>
                <a:bodyPr/>
                <a:lstStyle/>
                <a:p>
                  <a:r>
                    <a:rPr lang="en-US">
                      <a:noFill/>
                    </a:rPr>
                    <a:t> </a:t>
                  </a:r>
                </a:p>
              </p:txBody>
            </p:sp>
          </mc:Fallback>
        </mc:AlternateContent>
        <p:sp>
          <p:nvSpPr>
            <p:cNvPr id="30" name="TextBox 29"/>
            <p:cNvSpPr txBox="1"/>
            <p:nvPr/>
          </p:nvSpPr>
          <p:spPr>
            <a:xfrm>
              <a:off x="52578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2" name="TextBox 31"/>
            <p:cNvSpPr txBox="1"/>
            <p:nvPr/>
          </p:nvSpPr>
          <p:spPr>
            <a:xfrm>
              <a:off x="2743200" y="5181600"/>
              <a:ext cx="762000" cy="400110"/>
            </a:xfrm>
            <a:prstGeom prst="rect">
              <a:avLst/>
            </a:prstGeom>
            <a:noFill/>
          </p:spPr>
          <p:txBody>
            <a:bodyPr wrap="square" rtlCol="0">
              <a:spAutoFit/>
            </a:bodyPr>
            <a:lstStyle/>
            <a:p>
              <a:r>
                <a:rPr lang="el-GR" dirty="0" smtClean="0"/>
                <a:t>α</a:t>
              </a:r>
              <a:r>
                <a:rPr lang="en-US" dirty="0" smtClean="0"/>
                <a:t>/2</a:t>
              </a:r>
              <a:endParaRPr lang="en-US" dirty="0"/>
            </a:p>
          </p:txBody>
        </p:sp>
        <p:sp>
          <p:nvSpPr>
            <p:cNvPr id="33" name="TextBox 32"/>
            <p:cNvSpPr txBox="1"/>
            <p:nvPr/>
          </p:nvSpPr>
          <p:spPr>
            <a:xfrm>
              <a:off x="3810000" y="4648200"/>
              <a:ext cx="762000" cy="400110"/>
            </a:xfrm>
            <a:prstGeom prst="rect">
              <a:avLst/>
            </a:prstGeom>
            <a:noFill/>
          </p:spPr>
          <p:txBody>
            <a:bodyPr wrap="square" rtlCol="0">
              <a:spAutoFit/>
            </a:bodyPr>
            <a:lstStyle/>
            <a:p>
              <a:r>
                <a:rPr lang="en-US" dirty="0" smtClean="0"/>
                <a:t>1-</a:t>
              </a:r>
              <a:r>
                <a:rPr lang="el-GR" dirty="0" smtClean="0"/>
                <a:t>α</a:t>
              </a:r>
              <a:endParaRPr lang="en-US" dirty="0"/>
            </a:p>
          </p:txBody>
        </p:sp>
        <p:cxnSp>
          <p:nvCxnSpPr>
            <p:cNvPr id="34" name="Straight Connector 33"/>
            <p:cNvCxnSpPr/>
            <p:nvPr/>
          </p:nvCxnSpPr>
          <p:spPr bwMode="auto">
            <a:xfrm>
              <a:off x="4051663" y="3899263"/>
              <a:ext cx="4572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4038600" y="4038600"/>
              <a:ext cx="533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3962400" y="4191000"/>
              <a:ext cx="6858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3886200" y="4343400"/>
              <a:ext cx="812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auto">
            <a:xfrm>
              <a:off x="3823063" y="4521926"/>
              <a:ext cx="914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a:off x="3683726" y="5767252"/>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auto">
            <a:xfrm>
              <a:off x="3683726" y="5627915"/>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a:off x="3683726" y="550164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a:off x="3681548" y="5373189"/>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a:off x="3681548" y="5244737"/>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a:off x="3694611" y="5105400"/>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a:off x="3694611" y="4990011"/>
              <a:ext cx="119307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3733800" y="4876800"/>
              <a:ext cx="11430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auto">
            <a:xfrm>
              <a:off x="3810000" y="4648200"/>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3810000" y="4761411"/>
              <a:ext cx="990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530003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bwMode="auto">
          <a:xfrm>
            <a:off x="1" y="1193800"/>
            <a:ext cx="9144000" cy="304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0">
              <a:buFont typeface="Wingdings" panose="05000000000000000000" pitchFamily="2" charset="2"/>
              <a:buNone/>
            </a:pPr>
            <a:r>
              <a:rPr lang="en-US" altLang="en-US" sz="2600" b="0" dirty="0" err="1" smtClean="0">
                <a:solidFill>
                  <a:srgbClr val="FF0000"/>
                </a:solidFill>
              </a:rPr>
              <a:t>Độ</a:t>
            </a:r>
            <a:r>
              <a:rPr lang="vi-VN" altLang="en-US" sz="2600" b="0" dirty="0" smtClean="0">
                <a:solidFill>
                  <a:srgbClr val="FF0000"/>
                </a:solidFill>
              </a:rPr>
              <a:t> tin cậy </a:t>
            </a:r>
            <a:r>
              <a:rPr lang="en-US" altLang="en-US" sz="2600" b="0" dirty="0" smtClean="0">
                <a:solidFill>
                  <a:srgbClr val="FF0000"/>
                </a:solidFill>
              </a:rPr>
              <a:t>(confidence level) </a:t>
            </a:r>
            <a:r>
              <a:rPr lang="vi-VN" altLang="en-US" sz="2600" b="0" dirty="0" smtClean="0"/>
              <a:t>là xác suất 1 - </a:t>
            </a:r>
            <a:r>
              <a:rPr lang="el-GR" altLang="en-US" sz="2600" b="0" dirty="0" smtClean="0"/>
              <a:t>α (</a:t>
            </a:r>
            <a:r>
              <a:rPr lang="vi-VN" altLang="en-US" sz="2600" b="0" dirty="0" smtClean="0"/>
              <a:t>thường được biểu thị bằng giá trị phần trăm tương đương) mà khoảng tin cậy thực sự chứa tham số </a:t>
            </a:r>
            <a:r>
              <a:rPr lang="en-US" altLang="en-US" sz="2600" b="0" dirty="0" err="1" smtClean="0"/>
              <a:t>quần</a:t>
            </a:r>
            <a:r>
              <a:rPr lang="en-US" altLang="en-US" sz="2600" b="0" dirty="0" smtClean="0"/>
              <a:t> </a:t>
            </a:r>
            <a:r>
              <a:rPr lang="en-US" altLang="en-US" sz="2600" b="0" dirty="0" err="1" smtClean="0"/>
              <a:t>thể</a:t>
            </a:r>
            <a:r>
              <a:rPr lang="vi-VN" altLang="en-US" sz="2600" b="0" dirty="0" smtClean="0"/>
              <a:t>, giả định rằng quá trình ước lượng được lặp lại một số lượng lớn lần.</a:t>
            </a:r>
            <a:r>
              <a:rPr lang="en-US" altLang="en-US" sz="2600" b="0" dirty="0" smtClean="0"/>
              <a:t> </a:t>
            </a:r>
            <a:r>
              <a:rPr lang="en-US" altLang="en-US" sz="2600" b="0" dirty="0" smtClean="0">
                <a:solidFill>
                  <a:srgbClr val="FF0000"/>
                </a:solidFill>
              </a:rPr>
              <a:t>Đ</a:t>
            </a:r>
            <a:r>
              <a:rPr lang="vi-VN" altLang="en-US" sz="2600" b="0" dirty="0" smtClean="0">
                <a:solidFill>
                  <a:srgbClr val="FF0000"/>
                </a:solidFill>
              </a:rPr>
              <a:t>ộ tin cậy </a:t>
            </a:r>
            <a:r>
              <a:rPr lang="vi-VN" altLang="en-US" sz="2600" b="0" dirty="0" smtClean="0"/>
              <a:t>cũng được gọi là</a:t>
            </a:r>
            <a:r>
              <a:rPr lang="en-US" altLang="en-US" sz="2600" b="0" dirty="0" smtClean="0"/>
              <a:t> </a:t>
            </a:r>
            <a:r>
              <a:rPr lang="en-US" altLang="en-US" sz="2600" b="0" dirty="0" err="1" smtClean="0"/>
              <a:t>bậc</a:t>
            </a:r>
            <a:r>
              <a:rPr lang="vi-VN" altLang="en-US" sz="2600" b="0" dirty="0" smtClean="0"/>
              <a:t> tin cậy</a:t>
            </a:r>
            <a:r>
              <a:rPr lang="en-US" altLang="en-US" sz="2600" b="0" dirty="0" smtClean="0"/>
              <a:t> (</a:t>
            </a:r>
            <a:r>
              <a:rPr lang="en-US" altLang="en-US" sz="2600" b="0" dirty="0" smtClean="0">
                <a:solidFill>
                  <a:schemeClr val="hlink"/>
                </a:solidFill>
                <a:sym typeface="Symbol" panose="05050102010706020507" pitchFamily="18" charset="2"/>
              </a:rPr>
              <a:t>degree of confidence</a:t>
            </a:r>
            <a:r>
              <a:rPr lang="en-US" altLang="en-US" sz="2600" b="0" dirty="0" smtClean="0"/>
              <a:t>)</a:t>
            </a:r>
            <a:r>
              <a:rPr lang="vi-VN" altLang="en-US" sz="2600" b="0" dirty="0" smtClean="0"/>
              <a:t>, hoặc hệ số tin cậy</a:t>
            </a:r>
            <a:r>
              <a:rPr lang="en-US" altLang="en-US" sz="2600" b="0" dirty="0" smtClean="0"/>
              <a:t> (</a:t>
            </a:r>
            <a:r>
              <a:rPr lang="en-US" altLang="en-US" sz="2600" b="0" dirty="0" smtClean="0">
                <a:solidFill>
                  <a:schemeClr val="hlink"/>
                </a:solidFill>
                <a:sym typeface="Symbol" panose="05050102010706020507" pitchFamily="18" charset="2"/>
              </a:rPr>
              <a:t>confidence coefficient</a:t>
            </a:r>
            <a:r>
              <a:rPr lang="en-US" altLang="en-US" sz="2600" b="0" dirty="0" smtClean="0"/>
              <a:t>)</a:t>
            </a:r>
            <a:r>
              <a:rPr lang="vi-VN" altLang="en-US" sz="2600" b="0" dirty="0" smtClean="0"/>
              <a:t>.</a:t>
            </a:r>
            <a:endParaRPr lang="en-US" altLang="en-US" sz="2600" b="0" dirty="0" smtClean="0"/>
          </a:p>
        </p:txBody>
      </p:sp>
      <p:sp>
        <p:nvSpPr>
          <p:cNvPr id="12292" name="Rectangle 6"/>
          <p:cNvSpPr>
            <a:spLocks noGrp="1" noChangeArrowheads="1"/>
          </p:cNvSpPr>
          <p:nvPr>
            <p:ph type="title" idx="4294967295"/>
          </p:nvPr>
        </p:nvSpPr>
        <p:spPr bwMode="auto">
          <a:xfrm>
            <a:off x="0" y="376237"/>
            <a:ext cx="9144000"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Định</a:t>
            </a:r>
            <a:r>
              <a:rPr lang="en-US" altLang="en-US" dirty="0" smtClean="0"/>
              <a:t> </a:t>
            </a:r>
            <a:r>
              <a:rPr lang="en-US" altLang="en-US" dirty="0" err="1" smtClean="0"/>
              <a:t>nghĩa</a:t>
            </a:r>
            <a:endParaRPr lang="en-US" altLang="en-US" dirty="0" smtClean="0">
              <a:solidFill>
                <a:schemeClr val="tx1"/>
              </a:solidFill>
            </a:endParaRPr>
          </a:p>
        </p:txBody>
      </p:sp>
      <p:sp>
        <p:nvSpPr>
          <p:cNvPr id="12291" name="Rectangle 4"/>
          <p:cNvSpPr>
            <a:spLocks noChangeArrowheads="1"/>
          </p:cNvSpPr>
          <p:nvPr/>
        </p:nvSpPr>
        <p:spPr bwMode="auto">
          <a:xfrm>
            <a:off x="533400" y="4978400"/>
            <a:ext cx="84597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70000"/>
              </a:lnSpc>
              <a:spcBef>
                <a:spcPct val="73000"/>
              </a:spcBef>
              <a:buFont typeface="Wingdings" panose="05000000000000000000" pitchFamily="2" charset="2"/>
              <a:buNone/>
            </a:pPr>
            <a:r>
              <a:rPr lang="en-US" altLang="en-US" sz="2800" b="0">
                <a:solidFill>
                  <a:schemeClr val="hlink"/>
                </a:solidFill>
              </a:rPr>
              <a:t>Các lựa chọn phổ biến nhất là 90%, 95%,  or   99%.</a:t>
            </a:r>
            <a:endParaRPr lang="en-US" altLang="en-US" sz="3200" b="0">
              <a:solidFill>
                <a:schemeClr val="hlink"/>
              </a:solidFill>
            </a:endParaRPr>
          </a:p>
          <a:p>
            <a:pPr>
              <a:lnSpc>
                <a:spcPct val="70000"/>
              </a:lnSpc>
              <a:spcBef>
                <a:spcPct val="73000"/>
              </a:spcBef>
              <a:buFont typeface="Wingdings" panose="05000000000000000000" pitchFamily="2" charset="2"/>
              <a:buNone/>
            </a:pPr>
            <a:r>
              <a:rPr lang="en-US" altLang="en-US" sz="2800" b="0"/>
              <a:t>	       (</a:t>
            </a:r>
            <a:r>
              <a:rPr lang="el-GR" altLang="en-US" sz="2800" b="0" i="1"/>
              <a:t>α</a:t>
            </a:r>
            <a:r>
              <a:rPr lang="en-US" altLang="en-US" sz="2800" b="0"/>
              <a:t> = 0.10), (</a:t>
            </a:r>
            <a:r>
              <a:rPr lang="el-GR" altLang="en-US" sz="2800" b="0" i="1"/>
              <a:t>α</a:t>
            </a:r>
            <a:r>
              <a:rPr lang="en-US" altLang="en-US" sz="2800" b="0"/>
              <a:t> = 0.05), (</a:t>
            </a:r>
            <a:r>
              <a:rPr lang="el-GR" altLang="en-US" sz="2800" b="0" i="1"/>
              <a:t>α</a:t>
            </a:r>
            <a:r>
              <a:rPr lang="en-US" altLang="en-US" sz="2800" b="0"/>
              <a:t> = 0.01)</a:t>
            </a:r>
          </a:p>
        </p:txBody>
      </p:sp>
    </p:spTree>
    <p:extLst>
      <p:ext uri="{BB962C8B-B14F-4D97-AF65-F5344CB8AC3E}">
        <p14:creationId xmlns:p14="http://schemas.microsoft.com/office/powerpoint/2010/main" val="19088924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0" y="990600"/>
            <a:ext cx="9144000" cy="563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20000"/>
          </a:bodyPr>
          <a:lstStyle/>
          <a:p>
            <a:pPr marL="0" indent="0">
              <a:buFont typeface="Wingdings" panose="05000000000000000000" pitchFamily="2" charset="2"/>
              <a:buNone/>
            </a:pPr>
            <a:r>
              <a:rPr lang="en-US" altLang="en-US" b="0" dirty="0" err="1" smtClean="0"/>
              <a:t>Chúng</a:t>
            </a:r>
            <a:r>
              <a:rPr lang="en-US" altLang="en-US" b="0" dirty="0" smtClean="0"/>
              <a:t> ta </a:t>
            </a:r>
            <a:r>
              <a:rPr lang="en-US" altLang="en-US" b="0" dirty="0" err="1" smtClean="0"/>
              <a:t>phải</a:t>
            </a:r>
            <a:r>
              <a:rPr lang="en-US" altLang="en-US" b="0" dirty="0" smtClean="0"/>
              <a:t> </a:t>
            </a:r>
            <a:r>
              <a:rPr lang="en-US" altLang="en-US" b="0" dirty="0" err="1" smtClean="0"/>
              <a:t>cẩn</a:t>
            </a:r>
            <a:r>
              <a:rPr lang="en-US" altLang="en-US" b="0" dirty="0" smtClean="0"/>
              <a:t> </a:t>
            </a:r>
            <a:r>
              <a:rPr lang="en-US" altLang="en-US" b="0" dirty="0" err="1" smtClean="0"/>
              <a:t>thận</a:t>
            </a:r>
            <a:r>
              <a:rPr lang="en-US" altLang="en-US" b="0" dirty="0" smtClean="0"/>
              <a:t> </a:t>
            </a:r>
            <a:r>
              <a:rPr lang="en-US" altLang="en-US" b="0" dirty="0" err="1" smtClean="0"/>
              <a:t>để</a:t>
            </a:r>
            <a:r>
              <a:rPr lang="en-US" altLang="en-US" b="0" dirty="0" smtClean="0"/>
              <a:t> </a:t>
            </a:r>
            <a:r>
              <a:rPr lang="en-US" altLang="en-US" b="0" dirty="0" err="1" smtClean="0"/>
              <a:t>diễn</a:t>
            </a:r>
            <a:r>
              <a:rPr lang="en-US" altLang="en-US" b="0" dirty="0" smtClean="0"/>
              <a:t> </a:t>
            </a:r>
            <a:r>
              <a:rPr lang="en-US" altLang="en-US" b="0" dirty="0" err="1" smtClean="0"/>
              <a:t>giải</a:t>
            </a:r>
            <a:r>
              <a:rPr lang="en-US" altLang="en-US" b="0" dirty="0" smtClean="0"/>
              <a:t> </a:t>
            </a:r>
            <a:r>
              <a:rPr lang="en-US" altLang="en-US" b="0" dirty="0" err="1" smtClean="0"/>
              <a:t>các</a:t>
            </a:r>
            <a:r>
              <a:rPr lang="en-US" altLang="en-US" b="0" dirty="0" smtClean="0"/>
              <a:t> </a:t>
            </a:r>
            <a:r>
              <a:rPr lang="en-US" altLang="en-US" b="0" dirty="0" err="1" smtClean="0"/>
              <a:t>khoảng</a:t>
            </a:r>
            <a:r>
              <a:rPr lang="en-US" altLang="en-US" b="0" dirty="0" smtClean="0"/>
              <a:t> tin </a:t>
            </a:r>
            <a:r>
              <a:rPr lang="en-US" altLang="en-US" b="0" dirty="0" err="1" smtClean="0"/>
              <a:t>cậy</a:t>
            </a:r>
            <a:r>
              <a:rPr lang="en-US" altLang="en-US" b="0" dirty="0" smtClean="0"/>
              <a:t> </a:t>
            </a:r>
            <a:r>
              <a:rPr lang="en-US" altLang="en-US" b="0" dirty="0" err="1" smtClean="0"/>
              <a:t>một</a:t>
            </a:r>
            <a:r>
              <a:rPr lang="en-US" altLang="en-US" b="0" dirty="0" smtClean="0"/>
              <a:t> </a:t>
            </a:r>
            <a:r>
              <a:rPr lang="en-US" altLang="en-US" b="0" dirty="0" err="1" smtClean="0"/>
              <a:t>cách</a:t>
            </a:r>
            <a:r>
              <a:rPr lang="en-US" altLang="en-US" b="0" dirty="0" smtClean="0"/>
              <a:t> </a:t>
            </a:r>
            <a:r>
              <a:rPr lang="en-US" altLang="en-US" b="0" dirty="0" err="1" smtClean="0"/>
              <a:t>chính</a:t>
            </a:r>
            <a:r>
              <a:rPr lang="en-US" altLang="en-US" b="0" dirty="0" smtClean="0"/>
              <a:t> </a:t>
            </a:r>
            <a:r>
              <a:rPr lang="en-US" altLang="en-US" b="0" dirty="0" err="1" smtClean="0"/>
              <a:t>xác</a:t>
            </a:r>
            <a:r>
              <a:rPr lang="en-US" altLang="en-US" b="0" dirty="0" smtClean="0"/>
              <a:t>. </a:t>
            </a:r>
          </a:p>
          <a:p>
            <a:pPr marL="0" indent="0">
              <a:buFont typeface="Wingdings" panose="05000000000000000000" pitchFamily="2" charset="2"/>
              <a:buNone/>
            </a:pPr>
            <a:endParaRPr lang="en-US" altLang="en-US" b="0" dirty="0" smtClean="0"/>
          </a:p>
          <a:p>
            <a:pPr marL="0" indent="0">
              <a:buFont typeface="Wingdings" panose="05000000000000000000" pitchFamily="2" charset="2"/>
              <a:buNone/>
            </a:pPr>
            <a:r>
              <a:rPr lang="en-US" altLang="en-US" b="0" dirty="0" err="1" smtClean="0"/>
              <a:t>Ví</a:t>
            </a:r>
            <a:r>
              <a:rPr lang="en-US" altLang="en-US" b="0" dirty="0" smtClean="0"/>
              <a:t> </a:t>
            </a:r>
            <a:r>
              <a:rPr lang="en-US" altLang="en-US" b="0" dirty="0" err="1" smtClean="0"/>
              <a:t>dụ</a:t>
            </a:r>
            <a:r>
              <a:rPr lang="en-US" altLang="en-US" b="0" dirty="0" smtClean="0"/>
              <a:t>: </a:t>
            </a:r>
            <a:r>
              <a:rPr lang="en-US" altLang="en-US" b="0" dirty="0" err="1" smtClean="0"/>
              <a:t>khoảng</a:t>
            </a:r>
            <a:r>
              <a:rPr lang="en-US" altLang="en-US" b="0" dirty="0" smtClean="0"/>
              <a:t> tin </a:t>
            </a:r>
            <a:r>
              <a:rPr lang="en-US" altLang="en-US" b="0" dirty="0" err="1" smtClean="0"/>
              <a:t>cậy</a:t>
            </a:r>
            <a:r>
              <a:rPr lang="en-US" altLang="en-US" b="0" dirty="0" smtClean="0"/>
              <a:t> 0.828 &lt; </a:t>
            </a:r>
            <a:r>
              <a:rPr lang="en-US" altLang="en-US" b="0" i="1" dirty="0" smtClean="0"/>
              <a:t>p</a:t>
            </a:r>
            <a:r>
              <a:rPr lang="en-US" altLang="en-US" b="0" dirty="0" smtClean="0"/>
              <a:t> &lt; 0.872.</a:t>
            </a:r>
            <a:endParaRPr lang="en-US" altLang="en-US" b="0" dirty="0" smtClean="0">
              <a:ea typeface="ヒラギノ角ゴ ProN W3"/>
              <a:cs typeface="ヒラギノ角ゴ ProN W3"/>
            </a:endParaRPr>
          </a:p>
          <a:p>
            <a:pPr marL="0" indent="0">
              <a:buFont typeface="Wingdings" panose="05000000000000000000" pitchFamily="2" charset="2"/>
              <a:buNone/>
            </a:pPr>
            <a:endParaRPr lang="en-US" altLang="en-US" b="0" dirty="0" smtClean="0">
              <a:ea typeface="ヒラギノ角ゴ ProN W3"/>
              <a:cs typeface="ヒラギノ角ゴ ProN W3"/>
            </a:endParaRPr>
          </a:p>
          <a:p>
            <a:pPr marL="0" indent="0">
              <a:buFont typeface="Wingdings" panose="05000000000000000000" pitchFamily="2" charset="2"/>
              <a:buNone/>
            </a:pPr>
            <a:r>
              <a:rPr lang="en-US" altLang="en-US" b="0" dirty="0" smtClean="0">
                <a:ea typeface="ヒラギノ角ゴ ProN W3"/>
                <a:cs typeface="ヒラギノ角ゴ ProN W3"/>
              </a:rPr>
              <a:t>“</a:t>
            </a:r>
            <a:r>
              <a:rPr lang="vi-VN" altLang="en-US" b="0" dirty="0" smtClean="0">
                <a:ea typeface="ヒラギノ角ゴ ProN W3"/>
                <a:cs typeface="ヒラギノ角ゴ ProN W3"/>
              </a:rPr>
              <a:t>Chúng t</a:t>
            </a:r>
            <a:r>
              <a:rPr lang="en-US" altLang="en-US" b="0" dirty="0" smtClean="0">
                <a:ea typeface="ヒラギノ角ゴ ProN W3"/>
                <a:cs typeface="ヒラギノ角ゴ ProN W3"/>
              </a:rPr>
              <a:t>a</a:t>
            </a:r>
            <a:r>
              <a:rPr lang="vi-VN" altLang="en-US" b="0" dirty="0" smtClean="0">
                <a:ea typeface="ヒラギノ角ゴ ProN W3"/>
                <a:cs typeface="ヒラギノ角ゴ ProN W3"/>
              </a:rPr>
              <a:t> tin tưởng </a:t>
            </a:r>
            <a:r>
              <a:rPr lang="en-US" altLang="en-US" b="0" dirty="0" smtClean="0">
                <a:solidFill>
                  <a:srgbClr val="FF0000"/>
                </a:solidFill>
                <a:ea typeface="ヒラギノ角ゴ ProN W3"/>
                <a:cs typeface="ヒラギノ角ゴ ProN W3"/>
              </a:rPr>
              <a:t>95%(</a:t>
            </a:r>
            <a:r>
              <a:rPr lang="el-GR" altLang="en-US" b="0" dirty="0" smtClean="0">
                <a:solidFill>
                  <a:srgbClr val="FF0000"/>
                </a:solidFill>
                <a:ea typeface="ヒラギノ角ゴ ProN W3"/>
                <a:cs typeface="ヒラギノ角ゴ ProN W3"/>
              </a:rPr>
              <a:t>1 - α</a:t>
            </a:r>
            <a:r>
              <a:rPr lang="en-US" altLang="en-US" b="0" dirty="0" smtClean="0">
                <a:solidFill>
                  <a:srgbClr val="FF0000"/>
                </a:solidFill>
                <a:ea typeface="ヒラギノ角ゴ ProN W3"/>
                <a:cs typeface="ヒラギノ角ゴ ProN W3"/>
              </a:rPr>
              <a:t>)</a:t>
            </a:r>
            <a:r>
              <a:rPr lang="en-US" altLang="en-US" b="0" dirty="0" smtClean="0">
                <a:ea typeface="ヒラギノ角ゴ ProN W3"/>
                <a:cs typeface="ヒラギノ角ゴ ProN W3"/>
              </a:rPr>
              <a:t> </a:t>
            </a:r>
            <a:r>
              <a:rPr lang="vi-VN" altLang="en-US" b="0" dirty="0" smtClean="0">
                <a:ea typeface="ヒラギノ角ゴ ProN W3"/>
                <a:cs typeface="ヒラギノ角ゴ ProN W3"/>
              </a:rPr>
              <a:t>rằng khoảng </a:t>
            </a:r>
            <a:r>
              <a:rPr lang="en-US" altLang="en-US" b="0" dirty="0" err="1" smtClean="0">
                <a:ea typeface="ヒラギノ角ゴ ProN W3"/>
                <a:cs typeface="ヒラギノ角ゴ ProN W3"/>
              </a:rPr>
              <a:t>giá</a:t>
            </a:r>
            <a:r>
              <a:rPr lang="en-US" altLang="en-US" b="0" dirty="0" smtClean="0">
                <a:ea typeface="ヒラギノ角ゴ ProN W3"/>
                <a:cs typeface="ヒラギノ角ゴ ProN W3"/>
              </a:rPr>
              <a:t> </a:t>
            </a:r>
            <a:r>
              <a:rPr lang="en-US" altLang="en-US" b="0" dirty="0" err="1" smtClean="0">
                <a:ea typeface="ヒラギノ角ゴ ProN W3"/>
                <a:cs typeface="ヒラギノ角ゴ ProN W3"/>
              </a:rPr>
              <a:t>trị</a:t>
            </a:r>
            <a:r>
              <a:rPr lang="vi-VN" altLang="en-US" b="0" dirty="0" smtClean="0">
                <a:ea typeface="ヒラギノ角ゴ ProN W3"/>
                <a:cs typeface="ヒラギノ角ゴ ProN W3"/>
              </a:rPr>
              <a:t> từ </a:t>
            </a:r>
            <a:r>
              <a:rPr lang="vi-VN" altLang="en-US" b="0" dirty="0" smtClean="0">
                <a:solidFill>
                  <a:srgbClr val="FF0000"/>
                </a:solidFill>
                <a:ea typeface="ヒラギノ角ゴ ProN W3"/>
                <a:cs typeface="ヒラギノ角ゴ ProN W3"/>
              </a:rPr>
              <a:t>0.828 đến 0.872</a:t>
            </a:r>
            <a:r>
              <a:rPr lang="vi-VN" altLang="en-US" b="0" dirty="0" smtClean="0">
                <a:ea typeface="ヒラギノ角ゴ ProN W3"/>
                <a:cs typeface="ヒラギノ角ゴ ProN W3"/>
              </a:rPr>
              <a:t> </a:t>
            </a:r>
            <a:r>
              <a:rPr lang="en-US" altLang="en-US" b="0" dirty="0" err="1" smtClean="0">
                <a:ea typeface="ヒラギノ角ゴ ProN W3"/>
                <a:cs typeface="ヒラギノ角ゴ ProN W3"/>
              </a:rPr>
              <a:t>chứa</a:t>
            </a:r>
            <a:r>
              <a:rPr lang="en-US" altLang="en-US" b="0" dirty="0">
                <a:ea typeface="ヒラギノ角ゴ ProN W3"/>
                <a:cs typeface="ヒラギノ角ゴ ProN W3"/>
              </a:rPr>
              <a:t> </a:t>
            </a:r>
            <a:r>
              <a:rPr lang="vi-VN" altLang="en-US" b="0" dirty="0" smtClean="0">
                <a:ea typeface="ヒラギノ角ゴ ProN W3"/>
                <a:cs typeface="ヒラギノ角ゴ ProN W3"/>
              </a:rPr>
              <a:t>giá trị thực của tỷ lệ </a:t>
            </a:r>
            <a:r>
              <a:rPr lang="en-US" altLang="en-US" b="0" dirty="0" err="1" smtClean="0">
                <a:ea typeface="ヒラギノ角ゴ ProN W3"/>
                <a:cs typeface="ヒラギノ角ゴ ProN W3"/>
              </a:rPr>
              <a:t>quần</a:t>
            </a:r>
            <a:r>
              <a:rPr lang="en-US" altLang="en-US" b="0" dirty="0" smtClean="0">
                <a:ea typeface="ヒラギノ角ゴ ProN W3"/>
                <a:cs typeface="ヒラギノ角ゴ ProN W3"/>
              </a:rPr>
              <a:t> </a:t>
            </a:r>
            <a:r>
              <a:rPr lang="en-US" altLang="en-US" b="0" dirty="0" err="1" smtClean="0">
                <a:ea typeface="ヒラギノ角ゴ ProN W3"/>
                <a:cs typeface="ヒラギノ角ゴ ProN W3"/>
              </a:rPr>
              <a:t>thể</a:t>
            </a:r>
            <a:r>
              <a:rPr lang="vi-VN" altLang="en-US" b="0" dirty="0" smtClean="0">
                <a:ea typeface="ヒラギノ角ゴ ProN W3"/>
                <a:cs typeface="ヒラギノ角ゴ ProN W3"/>
              </a:rPr>
              <a:t> p</a:t>
            </a:r>
            <a:r>
              <a:rPr lang="en-US" altLang="en-US" b="0" dirty="0" smtClean="0"/>
              <a:t>” </a:t>
            </a:r>
          </a:p>
          <a:p>
            <a:pPr marL="0" indent="0">
              <a:buFont typeface="Wingdings" panose="05000000000000000000" pitchFamily="2" charset="2"/>
              <a:buNone/>
            </a:pPr>
            <a:endParaRPr lang="en-US" altLang="en-US" b="0" dirty="0" smtClean="0"/>
          </a:p>
          <a:p>
            <a:pPr marL="0" indent="0">
              <a:buFont typeface="Wingdings" panose="05000000000000000000" pitchFamily="2" charset="2"/>
              <a:buNone/>
            </a:pPr>
            <a:r>
              <a:rPr lang="vi-VN" altLang="en-US" b="0" dirty="0" smtClean="0"/>
              <a:t>Điều này có nghĩa là nếu chúng ta chọn nhiều mẫu khác nhau có kích thước 1007 và xây dựng các khoảng tin cậy tương ứng, 95% trong số chúng thực sự chứa giá trị của tỷ lệ </a:t>
            </a:r>
            <a:r>
              <a:rPr lang="en-US" altLang="en-US" b="0" dirty="0" err="1" smtClean="0"/>
              <a:t>quần</a:t>
            </a:r>
            <a:r>
              <a:rPr lang="en-US" altLang="en-US" b="0" dirty="0" smtClean="0"/>
              <a:t> </a:t>
            </a:r>
            <a:r>
              <a:rPr lang="en-US" altLang="en-US" b="0" dirty="0" err="1" smtClean="0"/>
              <a:t>thể</a:t>
            </a:r>
            <a:r>
              <a:rPr lang="vi-VN" altLang="en-US" b="0" dirty="0" smtClean="0"/>
              <a:t> p.</a:t>
            </a:r>
            <a:endParaRPr lang="en-US" altLang="en-US" b="0" dirty="0" smtClean="0"/>
          </a:p>
          <a:p>
            <a:pPr marL="0" indent="0">
              <a:buFont typeface="Wingdings" panose="05000000000000000000" pitchFamily="2" charset="2"/>
              <a:buNone/>
            </a:pPr>
            <a:endParaRPr lang="en-US" altLang="en-US" b="0" dirty="0" smtClean="0"/>
          </a:p>
          <a:p>
            <a:pPr marL="0" indent="0">
              <a:buFont typeface="Wingdings" panose="05000000000000000000" pitchFamily="2" charset="2"/>
              <a:buNone/>
            </a:pPr>
            <a:r>
              <a:rPr lang="en-US" altLang="en-US" b="0" dirty="0" smtClean="0"/>
              <a:t>(</a:t>
            </a:r>
            <a:r>
              <a:rPr lang="vi-VN" altLang="en-US" b="0" dirty="0" smtClean="0"/>
              <a:t>Lưu ý rằng trong cách giải thích đúng này, mức 95% là tỷ lệ thành công của quá trình được sử dụng để ước </a:t>
            </a:r>
            <a:r>
              <a:rPr lang="en-US" altLang="en-US" b="0" dirty="0" err="1" smtClean="0"/>
              <a:t>lượng</a:t>
            </a:r>
            <a:r>
              <a:rPr lang="vi-VN" altLang="en-US" b="0" dirty="0" smtClean="0"/>
              <a:t> tỷ lệ</a:t>
            </a:r>
            <a:r>
              <a:rPr lang="en-US" altLang="en-US" b="0" dirty="0" smtClean="0"/>
              <a:t>.)</a:t>
            </a:r>
          </a:p>
        </p:txBody>
      </p:sp>
      <p:sp>
        <p:nvSpPr>
          <p:cNvPr id="14339" name="Rectangle 4"/>
          <p:cNvSpPr>
            <a:spLocks noGrp="1" noChangeArrowheads="1"/>
          </p:cNvSpPr>
          <p:nvPr>
            <p:ph type="title" idx="4294967295"/>
          </p:nvPr>
        </p:nvSpPr>
        <p:spPr bwMode="auto">
          <a:xfrm>
            <a:off x="381000" y="300037"/>
            <a:ext cx="8467725"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Diễn</a:t>
            </a:r>
            <a:r>
              <a:rPr lang="en-US" altLang="en-US" dirty="0" smtClean="0"/>
              <a:t> </a:t>
            </a:r>
            <a:r>
              <a:rPr lang="en-US" altLang="en-US" dirty="0" err="1" smtClean="0"/>
              <a:t>giải</a:t>
            </a:r>
            <a:r>
              <a:rPr lang="en-US" altLang="en-US" dirty="0" smtClean="0"/>
              <a:t> </a:t>
            </a:r>
            <a:r>
              <a:rPr lang="en-US" altLang="en-US" dirty="0" err="1" smtClean="0"/>
              <a:t>khoảng</a:t>
            </a:r>
            <a:r>
              <a:rPr lang="en-US" altLang="en-US" dirty="0" smtClean="0"/>
              <a:t> tin </a:t>
            </a:r>
            <a:r>
              <a:rPr lang="en-US" altLang="en-US" dirty="0" err="1" smtClean="0"/>
              <a:t>cậy</a:t>
            </a:r>
            <a:endParaRPr lang="en-US" altLang="en-US" dirty="0" smtClean="0">
              <a:solidFill>
                <a:schemeClr val="tx1"/>
              </a:solidFill>
            </a:endParaRPr>
          </a:p>
        </p:txBody>
      </p:sp>
    </p:spTree>
    <p:extLst>
      <p:ext uri="{BB962C8B-B14F-4D97-AF65-F5344CB8AC3E}">
        <p14:creationId xmlns:p14="http://schemas.microsoft.com/office/powerpoint/2010/main" val="319052825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90600" y="3810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6387" name="Rectangle 8"/>
          <p:cNvSpPr>
            <a:spLocks noChangeArrowheads="1"/>
          </p:cNvSpPr>
          <p:nvPr/>
        </p:nvSpPr>
        <p:spPr bwMode="auto">
          <a:xfrm>
            <a:off x="4981575" y="2811463"/>
            <a:ext cx="69056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6388" name="Rectangle 19"/>
          <p:cNvSpPr>
            <a:spLocks noGrp="1" noChangeArrowheads="1"/>
          </p:cNvSpPr>
          <p:nvPr>
            <p:ph type="title" idx="4294967295"/>
          </p:nvPr>
        </p:nvSpPr>
        <p:spPr bwMode="auto">
          <a:xfrm>
            <a:off x="906463" y="322263"/>
            <a:ext cx="8237537" cy="106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mtClean="0"/>
              <a:t>Finding </a:t>
            </a:r>
            <a:r>
              <a:rPr lang="en-US" altLang="en-US" b="0" i="1" smtClean="0"/>
              <a:t>z</a:t>
            </a:r>
            <a:r>
              <a:rPr lang="el-GR" altLang="en-US" b="0" i="1" baseline="-25000" smtClean="0"/>
              <a:t>α</a:t>
            </a:r>
            <a:r>
              <a:rPr lang="en-US" altLang="en-US" b="0" baseline="-25000" smtClean="0"/>
              <a:t>/2</a:t>
            </a:r>
            <a:r>
              <a:rPr lang="en-US" altLang="en-US" i="1" smtClean="0"/>
              <a:t> </a:t>
            </a:r>
            <a:r>
              <a:rPr lang="en-US" altLang="en-US" smtClean="0"/>
              <a:t>for a 95% </a:t>
            </a:r>
            <a:br>
              <a:rPr lang="en-US" altLang="en-US" smtClean="0"/>
            </a:br>
            <a:r>
              <a:rPr lang="en-US" altLang="en-US" smtClean="0"/>
              <a:t>Confidence Level</a:t>
            </a:r>
          </a:p>
        </p:txBody>
      </p:sp>
      <p:sp>
        <p:nvSpPr>
          <p:cNvPr id="16389" name="Line 24"/>
          <p:cNvSpPr>
            <a:spLocks noChangeShapeType="1"/>
          </p:cNvSpPr>
          <p:nvPr/>
        </p:nvSpPr>
        <p:spPr bwMode="auto">
          <a:xfrm>
            <a:off x="1524000" y="5791200"/>
            <a:ext cx="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6390" name="Picture 27" descr="6_03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0"/>
            <a:ext cx="6151563"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1" name="Group 21"/>
          <p:cNvGrpSpPr>
            <a:grpSpLocks/>
          </p:cNvGrpSpPr>
          <p:nvPr/>
        </p:nvGrpSpPr>
        <p:grpSpPr bwMode="auto">
          <a:xfrm>
            <a:off x="2667000" y="4343400"/>
            <a:ext cx="3800475" cy="1725613"/>
            <a:chOff x="1085" y="2905"/>
            <a:chExt cx="2394" cy="1087"/>
          </a:xfrm>
        </p:grpSpPr>
        <p:grpSp>
          <p:nvGrpSpPr>
            <p:cNvPr id="16392" name="Group 34"/>
            <p:cNvGrpSpPr>
              <a:grpSpLocks/>
            </p:cNvGrpSpPr>
            <p:nvPr/>
          </p:nvGrpSpPr>
          <p:grpSpPr bwMode="auto">
            <a:xfrm>
              <a:off x="1131" y="2905"/>
              <a:ext cx="2181" cy="1087"/>
              <a:chOff x="1131" y="2801"/>
              <a:chExt cx="2181" cy="1087"/>
            </a:xfrm>
          </p:grpSpPr>
          <p:sp>
            <p:nvSpPr>
              <p:cNvPr id="16395" name="Rectangle 9"/>
              <p:cNvSpPr>
                <a:spLocks noChangeArrowheads="1"/>
              </p:cNvSpPr>
              <p:nvPr/>
            </p:nvSpPr>
            <p:spPr bwMode="auto">
              <a:xfrm>
                <a:off x="1131" y="2849"/>
                <a:ext cx="1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endParaRPr lang="en-US" altLang="en-US" sz="2800" baseline="-25000"/>
              </a:p>
            </p:txBody>
          </p:sp>
          <p:sp>
            <p:nvSpPr>
              <p:cNvPr id="16396" name="Rectangle 10"/>
              <p:cNvSpPr>
                <a:spLocks noChangeArrowheads="1"/>
              </p:cNvSpPr>
              <p:nvPr/>
            </p:nvSpPr>
            <p:spPr bwMode="auto">
              <a:xfrm>
                <a:off x="3099" y="2801"/>
                <a:ext cx="1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endParaRPr lang="en-US" altLang="en-US" sz="2800" baseline="-25000"/>
              </a:p>
            </p:txBody>
          </p:sp>
          <p:sp>
            <p:nvSpPr>
              <p:cNvPr id="16397" name="Rectangle 18"/>
              <p:cNvSpPr>
                <a:spLocks noChangeArrowheads="1"/>
              </p:cNvSpPr>
              <p:nvPr/>
            </p:nvSpPr>
            <p:spPr bwMode="auto">
              <a:xfrm>
                <a:off x="1620" y="3613"/>
                <a:ext cx="143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pPr>
                <a:r>
                  <a:rPr lang="en-US" altLang="en-US" sz="2400">
                    <a:solidFill>
                      <a:schemeClr val="hlink"/>
                    </a:solidFill>
                  </a:rPr>
                  <a:t>Critical Values</a:t>
                </a:r>
              </a:p>
            </p:txBody>
          </p:sp>
          <p:sp>
            <p:nvSpPr>
              <p:cNvPr id="16398" name="Line 22"/>
              <p:cNvSpPr>
                <a:spLocks noChangeShapeType="1"/>
              </p:cNvSpPr>
              <p:nvPr/>
            </p:nvSpPr>
            <p:spPr bwMode="auto">
              <a:xfrm>
                <a:off x="1392" y="3277"/>
                <a:ext cx="0" cy="52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23"/>
              <p:cNvSpPr>
                <a:spLocks noChangeShapeType="1"/>
              </p:cNvSpPr>
              <p:nvPr/>
            </p:nvSpPr>
            <p:spPr bwMode="auto">
              <a:xfrm>
                <a:off x="3312" y="3277"/>
                <a:ext cx="0" cy="528"/>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25"/>
              <p:cNvSpPr>
                <a:spLocks noChangeShapeType="1"/>
              </p:cNvSpPr>
              <p:nvPr/>
            </p:nvSpPr>
            <p:spPr bwMode="auto">
              <a:xfrm>
                <a:off x="1380" y="3805"/>
                <a:ext cx="288"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26"/>
              <p:cNvSpPr>
                <a:spLocks noChangeShapeType="1"/>
              </p:cNvSpPr>
              <p:nvPr/>
            </p:nvSpPr>
            <p:spPr bwMode="auto">
              <a:xfrm>
                <a:off x="3012" y="3805"/>
                <a:ext cx="288"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16393" name="Picture 19" descr="notationf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 y="3064"/>
              <a:ext cx="49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20" descr="criticalvalues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7" y="3071"/>
              <a:ext cx="3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5942097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bwMode="auto">
          <a:xfrm>
            <a:off x="0" y="762000"/>
            <a:ext cx="92202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07000"/>
              </a:lnSpc>
              <a:spcBef>
                <a:spcPts val="0"/>
              </a:spcBef>
              <a:spcAft>
                <a:spcPts val="800"/>
              </a:spcAft>
            </a:pPr>
            <a:r>
              <a:rPr lang="en-US" sz="2100" b="0" dirty="0" err="1" smtClean="0">
                <a:effectLst/>
                <a:ea typeface="Calibri" panose="020F0502020204030204" pitchFamily="34" charset="0"/>
                <a:cs typeface="Times New Roman" panose="02020603050405020304" pitchFamily="18" charset="0"/>
              </a:rPr>
              <a:t>Xét</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quần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thể</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gồm</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nhỏ</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Người</a:t>
            </a:r>
            <a:r>
              <a:rPr lang="en-US" sz="2100" b="0" dirty="0" smtClean="0">
                <a:effectLst/>
                <a:ea typeface="Calibri" panose="020F0502020204030204" pitchFamily="34" charset="0"/>
                <a:cs typeface="Times New Roman" panose="02020603050405020304" pitchFamily="18" charset="0"/>
              </a:rPr>
              <a:t> ta </a:t>
            </a:r>
            <a:r>
              <a:rPr lang="en-US" sz="2100" b="0" dirty="0" err="1" smtClean="0">
                <a:effectLst/>
                <a:ea typeface="Calibri" panose="020F0502020204030204" pitchFamily="34" charset="0"/>
                <a:cs typeface="Times New Roman" panose="02020603050405020304" pitchFamily="18" charset="0"/>
              </a:rPr>
              <a:t>cần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ước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nhiêu</a:t>
            </a:r>
            <a:r>
              <a:rPr lang="en-US" sz="2100" b="0" dirty="0" smtClean="0">
                <a:effectLst/>
                <a:ea typeface="Calibri" panose="020F0502020204030204" pitchFamily="34" charset="0"/>
                <a:cs typeface="Times New Roman" panose="02020603050405020304" pitchFamily="18" charset="0"/>
              </a:rPr>
              <a:t> gram. </a:t>
            </a:r>
            <a:r>
              <a:rPr lang="en-US" sz="2100" b="0" dirty="0" err="1" smtClean="0">
                <a:effectLst/>
                <a:ea typeface="Calibri" panose="020F0502020204030204" pitchFamily="34" charset="0"/>
                <a:cs typeface="Times New Roman" panose="02020603050405020304" pitchFamily="18" charset="0"/>
              </a:rPr>
              <a:t>Giả</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sử</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người</a:t>
            </a:r>
            <a:r>
              <a:rPr lang="en-US" sz="2100" b="0" dirty="0" smtClean="0">
                <a:effectLst/>
                <a:ea typeface="Calibri" panose="020F0502020204030204" pitchFamily="34" charset="0"/>
                <a:cs typeface="Times New Roman" panose="02020603050405020304" pitchFamily="18" charset="0"/>
              </a:rPr>
              <a:t> ta </a:t>
            </a:r>
            <a:r>
              <a:rPr lang="en-US" sz="2100" b="0" dirty="0" err="1" smtClean="0">
                <a:effectLst/>
                <a:ea typeface="Calibri" panose="020F0502020204030204" pitchFamily="34" charset="0"/>
                <a:cs typeface="Times New Roman" panose="02020603050405020304" pitchFamily="18" charset="0"/>
              </a:rPr>
              <a:t>lấy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mẫu</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gồm</a:t>
            </a:r>
            <a:r>
              <a:rPr lang="en-US" sz="2100" b="0" dirty="0" smtClean="0">
                <a:effectLst/>
                <a:ea typeface="Calibri" panose="020F0502020204030204" pitchFamily="34" charset="0"/>
                <a:cs typeface="Times New Roman" panose="02020603050405020304" pitchFamily="18" charset="0"/>
              </a:rPr>
              <a:t> </a:t>
            </a:r>
            <a:r>
              <a:rPr lang="en-US" sz="2100" b="0" dirty="0">
                <a:ea typeface="Calibri" panose="020F0502020204030204" pitchFamily="34" charset="0"/>
                <a:cs typeface="Times New Roman" panose="02020603050405020304" pitchFamily="18" charset="0"/>
              </a:rPr>
              <a:t>3</a:t>
            </a:r>
            <a:r>
              <a:rPr lang="en-US" sz="2100" b="0" dirty="0" smtClean="0">
                <a:effectLst/>
                <a:ea typeface="Calibri" panose="020F0502020204030204" pitchFamily="34" charset="0"/>
                <a:cs typeface="Times New Roman" panose="02020603050405020304" pitchFamily="18" charset="0"/>
              </a:rPr>
              <a:t>5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và</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cân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đó</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sau</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đó</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tính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a:ea typeface="Calibri" panose="020F0502020204030204" pitchFamily="34" charset="0"/>
                <a:cs typeface="Times New Roman" panose="02020603050405020304" pitchFamily="18" charset="0"/>
              </a:rPr>
              <a:t> </a:t>
            </a:r>
            <a:r>
              <a:rPr lang="en-US" sz="2100" b="0" dirty="0" smtClean="0">
                <a:ea typeface="Calibri" panose="020F0502020204030204" pitchFamily="34" charset="0"/>
                <a:cs typeface="Times New Roman" panose="02020603050405020304" pitchFamily="18" charset="0"/>
              </a:rPr>
              <a:t>35</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Chọn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độ</a:t>
            </a:r>
            <a:r>
              <a:rPr lang="en-US" sz="2100" b="0" dirty="0" smtClean="0">
                <a:effectLst/>
                <a:ea typeface="Calibri" panose="020F0502020204030204" pitchFamily="34" charset="0"/>
                <a:cs typeface="Times New Roman" panose="02020603050405020304" pitchFamily="18" charset="0"/>
              </a:rPr>
              <a:t> tin </a:t>
            </a:r>
            <a:r>
              <a:rPr lang="en-US" sz="2100" b="0" dirty="0" err="1" smtClean="0">
                <a:effectLst/>
                <a:ea typeface="Calibri" panose="020F0502020204030204" pitchFamily="34" charset="0"/>
                <a:cs typeface="Times New Roman" panose="02020603050405020304" pitchFamily="18" charset="0"/>
              </a:rPr>
              <a:t>cậy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1-α=0.95. </a:t>
            </a:r>
            <a:r>
              <a:rPr lang="en-US" sz="2100" b="0" dirty="0" err="1" smtClean="0">
                <a:effectLst/>
                <a:ea typeface="Calibri" panose="020F0502020204030204" pitchFamily="34" charset="0"/>
                <a:cs typeface="Times New Roman" panose="02020603050405020304" pitchFamily="18" charset="0"/>
              </a:rPr>
              <a:t>Hãy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xây</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dựng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khoảng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ước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toàn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bộ</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các</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đựng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gạo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Giả</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sử</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trung</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bình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khối</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lượng</a:t>
            </a:r>
            <a:r>
              <a:rPr lang="en-US" sz="2100" b="0" dirty="0" smtClean="0">
                <a:effectLst/>
                <a:ea typeface="Calibri" panose="020F0502020204030204" pitchFamily="34" charset="0"/>
                <a:cs typeface="Times New Roman" panose="02020603050405020304" pitchFamily="18" charset="0"/>
              </a:rPr>
              <a:t> </a:t>
            </a:r>
            <a:r>
              <a:rPr lang="en-US" sz="2100" b="0" dirty="0" smtClean="0">
                <a:ea typeface="Calibri" panose="020F0502020204030204" pitchFamily="34" charset="0"/>
                <a:cs typeface="Times New Roman" panose="02020603050405020304" pitchFamily="18" charset="0"/>
              </a:rPr>
              <a:t>35</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bao</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362.3 gam, </a:t>
            </a:r>
            <a:r>
              <a:rPr lang="en-US" sz="2100" b="0" dirty="0" err="1" smtClean="0">
                <a:effectLst/>
                <a:ea typeface="Calibri" panose="020F0502020204030204" pitchFamily="34" charset="0"/>
                <a:cs typeface="Times New Roman" panose="02020603050405020304" pitchFamily="18" charset="0"/>
              </a:rPr>
              <a:t>độ</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lệch</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chuẩn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của</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quần</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thể</a:t>
            </a:r>
            <a:r>
              <a:rPr lang="en-US" sz="2100" b="0" dirty="0" smtClean="0">
                <a:effectLst/>
                <a:ea typeface="Calibri" panose="020F0502020204030204" pitchFamily="34" charset="0"/>
                <a:cs typeface="Times New Roman" panose="02020603050405020304" pitchFamily="18" charset="0"/>
              </a:rPr>
              <a:t> </a:t>
            </a:r>
            <a:r>
              <a:rPr lang="en-US" sz="2100" b="0" dirty="0" err="1" smtClean="0">
                <a:effectLst/>
                <a:ea typeface="Calibri" panose="020F0502020204030204" pitchFamily="34" charset="0"/>
                <a:cs typeface="Times New Roman" panose="02020603050405020304" pitchFamily="18" charset="0"/>
              </a:rPr>
              <a:t>là</a:t>
            </a:r>
            <a:r>
              <a:rPr lang="en-US" sz="2100" b="0" dirty="0" smtClean="0">
                <a:effectLst/>
                <a:ea typeface="Calibri" panose="020F0502020204030204" pitchFamily="34" charset="0"/>
                <a:cs typeface="Times New Roman" panose="02020603050405020304" pitchFamily="18" charset="0"/>
              </a:rPr>
              <a:t> 5 gram</a:t>
            </a:r>
            <a:endParaRPr lang="en-US" sz="2100" b="0" dirty="0">
              <a:effectLst/>
              <a:ea typeface="Calibri" panose="020F0502020204030204" pitchFamily="34" charset="0"/>
              <a:cs typeface="Times New Roman" panose="02020603050405020304" pitchFamily="18" charset="0"/>
            </a:endParaRPr>
          </a:p>
        </p:txBody>
      </p:sp>
      <p:sp>
        <p:nvSpPr>
          <p:cNvPr id="12292" name="Rectangle 6"/>
          <p:cNvSpPr>
            <a:spLocks noGrp="1" noChangeArrowheads="1"/>
          </p:cNvSpPr>
          <p:nvPr>
            <p:ph type="title" idx="4294967295"/>
          </p:nvPr>
        </p:nvSpPr>
        <p:spPr bwMode="auto">
          <a:xfrm>
            <a:off x="0" y="300037"/>
            <a:ext cx="9144000" cy="842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0" y="3048000"/>
                <a:ext cx="9220199"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a:lnSpc>
                    <a:spcPct val="107000"/>
                  </a:lnSpc>
                  <a:spcBef>
                    <a:spcPts val="0"/>
                  </a:spcBef>
                  <a:spcAft>
                    <a:spcPts val="800"/>
                  </a:spcAft>
                </a:pPr>
                <a:r>
                  <a:rPr lang="en-US" sz="2200" b="0" kern="0" dirty="0" smtClean="0">
                    <a:ea typeface="Calibri" panose="020F0502020204030204" pitchFamily="34" charset="0"/>
                    <a:cs typeface="Times New Roman" panose="02020603050405020304" pitchFamily="18" charset="0"/>
                  </a:rPr>
                  <a:t>Gọi µ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trung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bình</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khối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lượng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của</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toàn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bộ</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các</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bao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đựng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gạo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trong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quần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thể</a:t>
                </a:r>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𝑿</m:t>
                        </m:r>
                      </m:e>
                    </m:acc>
                  </m:oMath>
                </a14:m>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khối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lượng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trung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bình</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của</a:t>
                </a:r>
                <a:r>
                  <a:rPr lang="en-US" sz="2200" b="0" kern="0" dirty="0" smtClean="0">
                    <a:ea typeface="Calibri" panose="020F0502020204030204" pitchFamily="34" charset="0"/>
                    <a:cs typeface="Times New Roman" panose="02020603050405020304" pitchFamily="18" charset="0"/>
                  </a:rPr>
                  <a:t> 35 </a:t>
                </a:r>
                <a:r>
                  <a:rPr lang="en-US" sz="2200" b="0" kern="0" dirty="0" err="1" smtClean="0">
                    <a:ea typeface="Calibri" panose="020F0502020204030204" pitchFamily="34" charset="0"/>
                    <a:cs typeface="Times New Roman" panose="02020603050405020304" pitchFamily="18" charset="0"/>
                  </a:rPr>
                  <a:t>bao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đựng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gạo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trong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tập</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mẫu</a:t>
                </a:r>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2200" b="0" kern="0" dirty="0" smtClean="0">
                    <a:ea typeface="Calibri" panose="020F0502020204030204" pitchFamily="34" charset="0"/>
                    <a:cs typeface="Times New Roman" panose="02020603050405020304" pitchFamily="18" charset="0"/>
                  </a:rPr>
                  <a:t>Ta </a:t>
                </a:r>
                <a:r>
                  <a:rPr lang="en-US" sz="2200" b="0" kern="0" dirty="0" err="1" smtClean="0">
                    <a:ea typeface="Calibri" panose="020F0502020204030204" pitchFamily="34" charset="0"/>
                    <a:cs typeface="Times New Roman" panose="02020603050405020304" pitchFamily="18" charset="0"/>
                  </a:rPr>
                  <a:t>có</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𝑿</m:t>
                        </m:r>
                      </m:e>
                    </m:acc>
                  </m:oMath>
                </a14:m>
                <a:r>
                  <a:rPr lang="en-US" sz="2200" b="0" kern="0" dirty="0" smtClean="0">
                    <a:ea typeface="Calibri" panose="020F0502020204030204" pitchFamily="34" charset="0"/>
                    <a:cs typeface="Times New Roman" panose="02020603050405020304" pitchFamily="18" charset="0"/>
                  </a:rPr>
                  <a:t>=362.3 gram. </a:t>
                </a:r>
                <a:r>
                  <a:rPr lang="en-US" sz="2200" b="0" kern="0" dirty="0" err="1" smtClean="0">
                    <a:ea typeface="Calibri" panose="020F0502020204030204" pitchFamily="34" charset="0"/>
                    <a:cs typeface="Times New Roman" panose="02020603050405020304" pitchFamily="18" charset="0"/>
                  </a:rPr>
                  <a:t>Độ</a:t>
                </a:r>
                <a:r>
                  <a:rPr lang="en-US" sz="2200" b="0" kern="0" dirty="0" smtClean="0">
                    <a:ea typeface="Calibri" panose="020F0502020204030204" pitchFamily="34" charset="0"/>
                    <a:cs typeface="Times New Roman" panose="02020603050405020304" pitchFamily="18" charset="0"/>
                  </a:rPr>
                  <a:t> tin </a:t>
                </a:r>
                <a:r>
                  <a:rPr lang="en-US" sz="2200" b="0" kern="0" dirty="0" err="1" smtClean="0">
                    <a:ea typeface="Calibri" panose="020F0502020204030204" pitchFamily="34" charset="0"/>
                    <a:cs typeface="Times New Roman" panose="02020603050405020304" pitchFamily="18" charset="0"/>
                  </a:rPr>
                  <a:t>cậy</a:t>
                </a:r>
                <a:r>
                  <a:rPr lang="en-US" sz="2200" b="0" kern="0" dirty="0" smtClean="0">
                    <a:ea typeface="Calibri" panose="020F0502020204030204" pitchFamily="34" charset="0"/>
                    <a:cs typeface="Times New Roman" panose="02020603050405020304" pitchFamily="18" charset="0"/>
                  </a:rPr>
                  <a:t> 1-</a:t>
                </a:r>
                <a:r>
                  <a:rPr lang="el-GR" sz="2200" b="0" kern="0" dirty="0" smtClean="0">
                    <a:ea typeface="Calibri" panose="020F0502020204030204" pitchFamily="34" charset="0"/>
                    <a:cs typeface="Times New Roman" panose="02020603050405020304" pitchFamily="18" charset="0"/>
                  </a:rPr>
                  <a:t>α</a:t>
                </a:r>
                <a:r>
                  <a:rPr lang="en-US" sz="2200" b="0" kern="0" dirty="0" smtClean="0">
                    <a:ea typeface="Calibri" panose="020F0502020204030204" pitchFamily="34" charset="0"/>
                    <a:cs typeface="Times New Roman" panose="02020603050405020304" pitchFamily="18" charset="0"/>
                  </a:rPr>
                  <a:t>=0.95</a:t>
                </a:r>
              </a:p>
              <a:p>
                <a:pPr>
                  <a:lnSpc>
                    <a:spcPct val="107000"/>
                  </a:lnSpc>
                  <a:spcBef>
                    <a:spcPts val="0"/>
                  </a:spcBef>
                  <a:spcAft>
                    <a:spcPts val="800"/>
                  </a:spcAft>
                </a:pPr>
                <a:r>
                  <a:rPr lang="en-US" sz="2200" b="0" kern="0" dirty="0" err="1" smtClean="0">
                    <a:ea typeface="Calibri" panose="020F0502020204030204" pitchFamily="34" charset="0"/>
                    <a:cs typeface="Times New Roman" panose="02020603050405020304" pitchFamily="18" charset="0"/>
                  </a:rPr>
                  <a:t>Khoảng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ước</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lượng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trung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bình</a:t>
                </a:r>
                <a:r>
                  <a:rPr lang="en-US" sz="2200" b="0" kern="0" dirty="0" smtClean="0">
                    <a:ea typeface="Calibri" panose="020F0502020204030204" pitchFamily="34" charset="0"/>
                    <a:cs typeface="Times New Roman" panose="02020603050405020304" pitchFamily="18" charset="0"/>
                  </a:rPr>
                  <a:t> µ </a:t>
                </a:r>
                <a:r>
                  <a:rPr lang="en-US" sz="2200" b="0" kern="0" dirty="0" err="1" smtClean="0">
                    <a:ea typeface="Calibri" panose="020F0502020204030204" pitchFamily="34" charset="0"/>
                    <a:cs typeface="Times New Roman" panose="02020603050405020304" pitchFamily="18" charset="0"/>
                  </a:rPr>
                  <a:t>của</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quần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thể</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acc>
                      <m:accPr>
                        <m:chr m:val="̅"/>
                        <m:ctrlPr>
                          <a:rPr lang="en-US" altLang="en-US" b="0" i="1">
                            <a:latin typeface="Cambria Math" panose="02040503050406030204" pitchFamily="18" charset="0"/>
                          </a:rPr>
                        </m:ctrlPr>
                      </m:accPr>
                      <m:e>
                        <m:r>
                          <a:rPr lang="en-US" altLang="en-US" b="0" i="1">
                            <a:latin typeface="Cambria Math" panose="02040503050406030204" pitchFamily="18" charset="0"/>
                          </a:rPr>
                          <m:t>𝑋</m:t>
                        </m:r>
                      </m:e>
                    </m:acc>
                    <m:r>
                      <a:rPr lang="en-US" altLang="en-US" b="0"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𝐸</m:t>
                    </m:r>
                    <m:r>
                      <a:rPr lang="en-US" altLang="en-US" b="0" i="1">
                        <a:latin typeface="Cambria Math" panose="02040503050406030204" pitchFamily="18" charset="0"/>
                      </a:rPr>
                      <m:t> </m:t>
                    </m:r>
                  </m:oMath>
                </a14:m>
                <a:r>
                  <a:rPr lang="en-US" sz="2200" b="0" kern="0" dirty="0" smtClean="0">
                    <a:ea typeface="Calibri" panose="020F0502020204030204" pitchFamily="34" charset="0"/>
                    <a:cs typeface="Times New Roman" panose="02020603050405020304" pitchFamily="18" charset="0"/>
                  </a:rPr>
                  <a:t>hay   </a:t>
                </a:r>
              </a:p>
              <a:p>
                <a:pPr>
                  <a:lnSpc>
                    <a:spcPct val="107000"/>
                  </a:lnSpc>
                  <a:spcBef>
                    <a:spcPts val="0"/>
                  </a:spcBef>
                  <a:spcAft>
                    <a:spcPts val="800"/>
                  </a:spcAft>
                </a:pPr>
                <a14:m>
                  <m:oMath xmlns:m="http://schemas.openxmlformats.org/officeDocument/2006/math">
                    <m:acc>
                      <m:accPr>
                        <m:chr m:val="̅"/>
                        <m:ctrlPr>
                          <a:rPr lang="en-US" altLang="en-US" b="0" i="1">
                            <a:solidFill>
                              <a:srgbClr val="FF0000"/>
                            </a:solidFill>
                            <a:latin typeface="Cambria Math" panose="02040503050406030204" pitchFamily="18" charset="0"/>
                          </a:rPr>
                        </m:ctrlPr>
                      </m:accPr>
                      <m:e>
                        <m:r>
                          <a:rPr lang="en-US" altLang="en-US" b="0" i="1">
                            <a:solidFill>
                              <a:srgbClr val="FF0000"/>
                            </a:solidFill>
                            <a:latin typeface="Cambria Math" panose="02040503050406030204" pitchFamily="18" charset="0"/>
                          </a:rPr>
                          <m:t>𝑋</m:t>
                        </m:r>
                      </m:e>
                    </m:acc>
                    <m:r>
                      <a:rPr lang="en-US" altLang="en-US" b="0" i="1">
                        <a:solidFill>
                          <a:srgbClr val="FF0000"/>
                        </a:solidFill>
                        <a:latin typeface="Cambria Math" panose="02040503050406030204" pitchFamily="18" charset="0"/>
                      </a:rPr>
                      <m:t> −</m:t>
                    </m:r>
                    <m:r>
                      <a:rPr lang="en-US" altLang="en-US" b="0" i="1" smtClean="0">
                        <a:solidFill>
                          <a:srgbClr val="FF0000"/>
                        </a:solidFill>
                        <a:latin typeface="Cambria Math" panose="02040503050406030204" pitchFamily="18" charset="0"/>
                      </a:rPr>
                      <m:t>𝐸</m:t>
                    </m:r>
                    <m:r>
                      <a:rPr lang="en-US" altLang="en-US" b="0" i="1">
                        <a:solidFill>
                          <a:srgbClr val="FF0000"/>
                        </a:solidFill>
                        <a:latin typeface="Cambria Math" panose="02040503050406030204" pitchFamily="18" charset="0"/>
                      </a:rPr>
                      <m:t>&lt;µ&lt;</m:t>
                    </m:r>
                  </m:oMath>
                </a14:m>
                <a:r>
                  <a:rPr lang="en-US" altLang="en-US" b="0" dirty="0">
                    <a:solidFill>
                      <a:srgbClr val="FF0000"/>
                    </a:solidFill>
                  </a:rPr>
                  <a:t>  </a:t>
                </a:r>
                <a14:m>
                  <m:oMath xmlns:m="http://schemas.openxmlformats.org/officeDocument/2006/math">
                    <m:acc>
                      <m:accPr>
                        <m:chr m:val="̅"/>
                        <m:ctrlPr>
                          <a:rPr lang="en-US" altLang="en-US" b="0" i="1">
                            <a:solidFill>
                              <a:srgbClr val="FF0000"/>
                            </a:solidFill>
                            <a:latin typeface="Cambria Math" panose="02040503050406030204" pitchFamily="18" charset="0"/>
                          </a:rPr>
                        </m:ctrlPr>
                      </m:accPr>
                      <m:e>
                        <m:r>
                          <a:rPr lang="en-US" altLang="en-US" b="0" i="1">
                            <a:solidFill>
                              <a:srgbClr val="FF0000"/>
                            </a:solidFill>
                            <a:latin typeface="Cambria Math" panose="02040503050406030204" pitchFamily="18" charset="0"/>
                          </a:rPr>
                          <m:t>𝑋</m:t>
                        </m:r>
                      </m:e>
                    </m:acc>
                    <m:r>
                      <a:rPr lang="en-US" altLang="en-US" b="0" i="1">
                        <a:solidFill>
                          <a:srgbClr val="FF0000"/>
                        </a:solidFill>
                        <a:latin typeface="Cambria Math" panose="02040503050406030204" pitchFamily="18" charset="0"/>
                      </a:rPr>
                      <m:t>+</m:t>
                    </m:r>
                    <m:r>
                      <a:rPr lang="en-US" altLang="en-US" b="0" i="1" smtClean="0">
                        <a:solidFill>
                          <a:srgbClr val="FF0000"/>
                        </a:solidFill>
                        <a:latin typeface="Cambria Math" panose="02040503050406030204" pitchFamily="18" charset="0"/>
                      </a:rPr>
                      <m:t>𝐸</m:t>
                    </m:r>
                  </m:oMath>
                </a14:m>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trong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đó</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𝑿</m:t>
                        </m:r>
                      </m:e>
                    </m:acc>
                  </m:oMath>
                </a14:m>
                <a:r>
                  <a:rPr lang="en-US" sz="2200" b="0" kern="0" dirty="0">
                    <a:ea typeface="Calibri" panose="020F0502020204030204" pitchFamily="34" charset="0"/>
                    <a:cs typeface="Times New Roman" panose="02020603050405020304" pitchFamily="18" charset="0"/>
                  </a:rPr>
                  <a:t>=</a:t>
                </a:r>
                <a:r>
                  <a:rPr lang="en-US" sz="2200" b="0" kern="0" dirty="0" smtClean="0">
                    <a:ea typeface="Calibri" panose="020F0502020204030204" pitchFamily="34" charset="0"/>
                    <a:cs typeface="Times New Roman" panose="02020603050405020304" pitchFamily="18" charset="0"/>
                  </a:rPr>
                  <a:t>362.3, </a:t>
                </a:r>
                <a:r>
                  <a:rPr lang="en-US" sz="2200" b="0" kern="0" dirty="0" smtClean="0">
                    <a:ea typeface="Calibri" panose="020F0502020204030204" pitchFamily="34" charset="0"/>
                    <a:cs typeface="Times New Roman" panose="02020603050405020304" pitchFamily="18" charset="0"/>
                  </a:rPr>
                  <a:t>E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giá</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trị</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sao</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cho</a:t>
                </a:r>
                <a:endParaRPr lang="en-US" sz="2200" b="0" kern="0" dirty="0" smtClean="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pPr>
                <a:r>
                  <a:rPr lang="en-US" altLang="en-US" sz="2400" b="0" dirty="0" smtClean="0">
                    <a:solidFill>
                      <a:srgbClr val="FF0000"/>
                    </a:solidFill>
                  </a:rPr>
                  <a:t>		</a:t>
                </a:r>
                <a:r>
                  <a:rPr lang="en-US" altLang="en-US" sz="2400" dirty="0" smtClean="0">
                    <a:solidFill>
                      <a:srgbClr val="FF0000"/>
                    </a:solidFill>
                  </a:rPr>
                  <a:t>P(µ-E&lt;</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𝑿</m:t>
                        </m:r>
                      </m:e>
                    </m:acc>
                    <m:r>
                      <a:rPr lang="en-US" sz="2400" b="1">
                        <a:solidFill>
                          <a:srgbClr val="FF0000"/>
                        </a:solidFill>
                        <a:latin typeface="Cambria Math" panose="02040503050406030204" pitchFamily="18" charset="0"/>
                      </a:rPr>
                      <m:t>&lt;</m:t>
                    </m:r>
                  </m:oMath>
                </a14:m>
                <a:r>
                  <a:rPr lang="en-US" altLang="en-US" sz="2400" dirty="0" smtClean="0">
                    <a:solidFill>
                      <a:srgbClr val="FF0000"/>
                    </a:solidFill>
                  </a:rPr>
                  <a:t>µ+E)= </a:t>
                </a:r>
                <a:r>
                  <a:rPr lang="en-US" altLang="en-US" sz="2400" dirty="0">
                    <a:solidFill>
                      <a:srgbClr val="FF0000"/>
                    </a:solidFill>
                  </a:rPr>
                  <a:t>P(</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a:solidFill>
                          <a:srgbClr val="FF0000"/>
                        </a:solidFill>
                        <a:latin typeface="Cambria Math" panose="02040503050406030204" pitchFamily="18" charset="0"/>
                      </a:rPr>
                      <m:t>−</m:t>
                    </m:r>
                    <m:r>
                      <m:rPr>
                        <m:nor/>
                      </m:rPr>
                      <a:rPr lang="en-US" sz="2400" b="1" i="0" smtClean="0">
                        <a:solidFill>
                          <a:srgbClr val="FF0000"/>
                        </a:solidFill>
                        <a:latin typeface="Cambria Math" panose="02040503050406030204" pitchFamily="18" charset="0"/>
                      </a:rPr>
                      <m:t>E</m:t>
                    </m:r>
                    <m:r>
                      <m:rPr>
                        <m:nor/>
                      </m:rPr>
                      <a:rPr lang="en-US" sz="2400">
                        <a:solidFill>
                          <a:srgbClr val="FF0000"/>
                        </a:solidFill>
                        <a:latin typeface="Cambria Math" panose="02040503050406030204" pitchFamily="18" charset="0"/>
                      </a:rPr>
                      <m:t>&lt;</m:t>
                    </m:r>
                    <m:r>
                      <m:rPr>
                        <m:nor/>
                      </m:rPr>
                      <a:rPr lang="en-US" altLang="en-US" sz="2400" dirty="0">
                        <a:solidFill>
                          <a:srgbClr val="FF0000"/>
                        </a:solidFill>
                      </a:rPr>
                      <m:t>µ&lt;</m:t>
                    </m:r>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oMath>
                </a14:m>
                <a:r>
                  <a:rPr lang="en-US" altLang="en-US" sz="2400" dirty="0" smtClean="0">
                    <a:solidFill>
                      <a:srgbClr val="FF0000"/>
                    </a:solidFill>
                  </a:rPr>
                  <a:t>+E)=1-</a:t>
                </a:r>
                <a:r>
                  <a:rPr lang="el-GR" altLang="en-US" sz="2400" dirty="0">
                    <a:solidFill>
                      <a:srgbClr val="FF0000"/>
                    </a:solidFill>
                  </a:rPr>
                  <a:t>α</a:t>
                </a:r>
                <a:endParaRPr lang="en-US" altLang="en-US" sz="2400" dirty="0">
                  <a:solidFill>
                    <a:srgbClr val="FF0000"/>
                  </a:solidFill>
                </a:endParaRPr>
              </a:p>
              <a:p>
                <a:pPr lvl="1">
                  <a:lnSpc>
                    <a:spcPct val="107000"/>
                  </a:lnSpc>
                  <a:spcBef>
                    <a:spcPts val="0"/>
                  </a:spcBef>
                  <a:spcAft>
                    <a:spcPts val="800"/>
                  </a:spcAft>
                </a:pPr>
                <a:endParaRPr lang="en-US" sz="18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endParaRPr lang="en-US" sz="2200" b="0" kern="0" dirty="0">
                  <a:ea typeface="Calibri" panose="020F0502020204030204" pitchFamily="34" charset="0"/>
                  <a:cs typeface="Times New Roman" panose="02020603050405020304" pitchFamily="18" charset="0"/>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0" y="3048000"/>
                <a:ext cx="9220199" cy="2286000"/>
              </a:xfrm>
              <a:prstGeom prst="rect">
                <a:avLst/>
              </a:prstGeom>
              <a:blipFill>
                <a:blip r:embed="rId3"/>
                <a:stretch>
                  <a:fillRect l="-992" t="-1867" b="-669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406886400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smtClean="0"/>
              <a:t>Giới thiệu </a:t>
            </a:r>
          </a:p>
        </p:txBody>
      </p:sp>
      <p:sp>
        <p:nvSpPr>
          <p:cNvPr id="6147" name="Rectangle 3"/>
          <p:cNvSpPr>
            <a:spLocks noGrp="1" noChangeArrowheads="1"/>
          </p:cNvSpPr>
          <p:nvPr>
            <p:ph idx="1"/>
          </p:nvPr>
        </p:nvSpPr>
        <p:spPr bwMode="auto">
          <a:xfrm>
            <a:off x="0" y="1371600"/>
            <a:ext cx="9144000" cy="49561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rmAutofit/>
          </a:bodyPr>
          <a:lstStyle/>
          <a:p>
            <a:pPr marL="457200" indent="-457200">
              <a:lnSpc>
                <a:spcPct val="95000"/>
              </a:lnSpc>
              <a:spcBef>
                <a:spcPct val="0"/>
              </a:spcBef>
              <a:spcAft>
                <a:spcPct val="35000"/>
              </a:spcAft>
              <a:defRPr/>
            </a:pPr>
            <a:r>
              <a:rPr lang="en-US" altLang="en-US" dirty="0" err="1" smtClean="0"/>
              <a:t>Trong</a:t>
            </a:r>
            <a:r>
              <a:rPr lang="en-US" altLang="en-US" dirty="0" smtClean="0"/>
              <a:t> </a:t>
            </a:r>
            <a:r>
              <a:rPr lang="en-US" altLang="en-US" dirty="0" smtClean="0">
                <a:solidFill>
                  <a:srgbClr val="FF0000"/>
                </a:solidFill>
                <a:latin typeface="inherit"/>
              </a:rPr>
              <a:t>c</a:t>
            </a:r>
            <a:r>
              <a:rPr lang="vi-VN" altLang="en-US" dirty="0" smtClean="0">
                <a:solidFill>
                  <a:srgbClr val="FF0000"/>
                </a:solidFill>
                <a:latin typeface="inherit"/>
              </a:rPr>
              <a:t>hương </a:t>
            </a:r>
            <a:r>
              <a:rPr lang="vi-VN" altLang="en-US" dirty="0">
                <a:solidFill>
                  <a:srgbClr val="FF0000"/>
                </a:solidFill>
                <a:latin typeface="inherit"/>
              </a:rPr>
              <a:t>2 &amp; 3, </a:t>
            </a:r>
            <a:r>
              <a:rPr lang="vi-VN" altLang="en-US" dirty="0">
                <a:solidFill>
                  <a:srgbClr val="212121"/>
                </a:solidFill>
                <a:latin typeface="inherit"/>
              </a:rPr>
              <a:t>ch</a:t>
            </a:r>
            <a:r>
              <a:rPr lang="vi-VN" altLang="en-US" dirty="0">
                <a:solidFill>
                  <a:srgbClr val="212121"/>
                </a:solidFill>
              </a:rPr>
              <a:t>ú</a:t>
            </a:r>
            <a:r>
              <a:rPr lang="vi-VN" altLang="en-US" dirty="0">
                <a:solidFill>
                  <a:srgbClr val="212121"/>
                </a:solidFill>
                <a:latin typeface="inherit"/>
              </a:rPr>
              <a:t>ng </a:t>
            </a:r>
            <a:r>
              <a:rPr lang="vi-VN" altLang="en-US" dirty="0" smtClean="0">
                <a:solidFill>
                  <a:srgbClr val="212121"/>
                </a:solidFill>
                <a:latin typeface="inherit"/>
              </a:rPr>
              <a:t>t</a:t>
            </a:r>
            <a:r>
              <a:rPr lang="en-US" altLang="en-US" dirty="0" smtClean="0">
                <a:solidFill>
                  <a:srgbClr val="212121"/>
                </a:solidFill>
                <a:latin typeface="inherit"/>
              </a:rPr>
              <a:t>a</a:t>
            </a:r>
            <a:r>
              <a:rPr lang="vi-VN" altLang="en-US" dirty="0" smtClean="0">
                <a:solidFill>
                  <a:srgbClr val="212121"/>
                </a:solidFill>
                <a:latin typeface="inherit"/>
              </a:rPr>
              <a:t> </a:t>
            </a:r>
            <a:r>
              <a:rPr lang="vi-VN" altLang="en-US" dirty="0">
                <a:solidFill>
                  <a:srgbClr val="212121"/>
                </a:solidFill>
                <a:latin typeface="inherit"/>
              </a:rPr>
              <a:t>đã sử dụng số liệu </a:t>
            </a:r>
            <a:r>
              <a:rPr lang="vi-VN" altLang="en-US" dirty="0">
                <a:solidFill>
                  <a:srgbClr val="FF0000"/>
                </a:solidFill>
                <a:latin typeface="inherit"/>
              </a:rPr>
              <a:t>thống kê mô tả </a:t>
            </a:r>
            <a:r>
              <a:rPr lang="vi-VN" altLang="en-US" dirty="0">
                <a:solidFill>
                  <a:srgbClr val="212121"/>
                </a:solidFill>
                <a:latin typeface="inherit"/>
              </a:rPr>
              <a:t>khi ch</a:t>
            </a:r>
            <a:r>
              <a:rPr lang="vi-VN" altLang="en-US" dirty="0">
                <a:solidFill>
                  <a:srgbClr val="212121"/>
                </a:solidFill>
              </a:rPr>
              <a:t>ú</a:t>
            </a:r>
            <a:r>
              <a:rPr lang="vi-VN" altLang="en-US" dirty="0">
                <a:solidFill>
                  <a:srgbClr val="212121"/>
                </a:solidFill>
                <a:latin typeface="inherit"/>
              </a:rPr>
              <a:t>ng </a:t>
            </a:r>
            <a:r>
              <a:rPr lang="vi-VN" altLang="en-US" dirty="0" smtClean="0">
                <a:solidFill>
                  <a:srgbClr val="212121"/>
                </a:solidFill>
                <a:latin typeface="inherit"/>
              </a:rPr>
              <a:t>t</a:t>
            </a:r>
            <a:r>
              <a:rPr lang="en-US" altLang="en-US" dirty="0" smtClean="0">
                <a:solidFill>
                  <a:srgbClr val="212121"/>
                </a:solidFill>
                <a:latin typeface="inherit"/>
              </a:rPr>
              <a:t>a</a:t>
            </a:r>
            <a:r>
              <a:rPr lang="vi-VN" altLang="en-US" dirty="0" smtClean="0">
                <a:solidFill>
                  <a:srgbClr val="212121"/>
                </a:solidFill>
                <a:latin typeface="inherit"/>
              </a:rPr>
              <a:t> </a:t>
            </a:r>
            <a:r>
              <a:rPr lang="vi-VN" altLang="en-US" dirty="0">
                <a:solidFill>
                  <a:srgbClr val="FF0000"/>
                </a:solidFill>
                <a:latin typeface="inherit"/>
              </a:rPr>
              <a:t>t</a:t>
            </a:r>
            <a:r>
              <a:rPr lang="vi-VN" altLang="en-US" dirty="0">
                <a:solidFill>
                  <a:srgbClr val="FF0000"/>
                </a:solidFill>
              </a:rPr>
              <a:t>ó</a:t>
            </a:r>
            <a:r>
              <a:rPr lang="vi-VN" altLang="en-US" dirty="0">
                <a:solidFill>
                  <a:srgbClr val="FF0000"/>
                </a:solidFill>
                <a:latin typeface="inherit"/>
              </a:rPr>
              <a:t>m tắt dữ liệu </a:t>
            </a:r>
            <a:r>
              <a:rPr lang="vi-VN" altLang="en-US" dirty="0">
                <a:solidFill>
                  <a:srgbClr val="212121"/>
                </a:solidFill>
                <a:latin typeface="inherit"/>
              </a:rPr>
              <a:t>bằng c</a:t>
            </a:r>
            <a:r>
              <a:rPr lang="vi-VN" altLang="en-US" dirty="0">
                <a:solidFill>
                  <a:srgbClr val="212121"/>
                </a:solidFill>
              </a:rPr>
              <a:t>á</a:t>
            </a:r>
            <a:r>
              <a:rPr lang="vi-VN" altLang="en-US" dirty="0">
                <a:solidFill>
                  <a:srgbClr val="212121"/>
                </a:solidFill>
                <a:latin typeface="inherit"/>
              </a:rPr>
              <a:t>ch sử dụng c</a:t>
            </a:r>
            <a:r>
              <a:rPr lang="vi-VN" altLang="en-US" dirty="0">
                <a:solidFill>
                  <a:srgbClr val="212121"/>
                </a:solidFill>
              </a:rPr>
              <a:t>á</a:t>
            </a:r>
            <a:r>
              <a:rPr lang="vi-VN" altLang="en-US" dirty="0">
                <a:solidFill>
                  <a:srgbClr val="212121"/>
                </a:solidFill>
                <a:latin typeface="inherit"/>
              </a:rPr>
              <a:t>c </a:t>
            </a:r>
            <a:r>
              <a:rPr lang="vi-VN" altLang="en-US" dirty="0" smtClean="0">
                <a:solidFill>
                  <a:srgbClr val="212121"/>
                </a:solidFill>
                <a:latin typeface="inherit"/>
              </a:rPr>
              <a:t>công</a:t>
            </a:r>
            <a:r>
              <a:rPr lang="en-US" altLang="en-US" dirty="0" smtClean="0">
                <a:solidFill>
                  <a:srgbClr val="212121"/>
                </a:solidFill>
                <a:latin typeface="inherit"/>
              </a:rPr>
              <a:t> </a:t>
            </a:r>
            <a:r>
              <a:rPr lang="vi-VN" altLang="en-US" dirty="0">
                <a:solidFill>
                  <a:srgbClr val="212121"/>
                </a:solidFill>
                <a:latin typeface="inherit"/>
              </a:rPr>
              <a:t>cụ như đồ thị v</a:t>
            </a:r>
            <a:r>
              <a:rPr lang="vi-VN" altLang="en-US" dirty="0">
                <a:solidFill>
                  <a:srgbClr val="212121"/>
                </a:solidFill>
              </a:rPr>
              <a:t>à</a:t>
            </a:r>
            <a:r>
              <a:rPr lang="vi-VN" altLang="en-US" dirty="0">
                <a:solidFill>
                  <a:srgbClr val="212121"/>
                </a:solidFill>
                <a:latin typeface="inherit"/>
              </a:rPr>
              <a:t> </a:t>
            </a:r>
            <a:r>
              <a:rPr lang="en-US" altLang="en-US" dirty="0" err="1" smtClean="0">
                <a:solidFill>
                  <a:srgbClr val="212121"/>
                </a:solidFill>
                <a:latin typeface="inherit"/>
              </a:rPr>
              <a:t>số</a:t>
            </a:r>
            <a:r>
              <a:rPr lang="en-US" altLang="en-US" dirty="0" smtClean="0">
                <a:solidFill>
                  <a:srgbClr val="212121"/>
                </a:solidFill>
                <a:latin typeface="inherit"/>
              </a:rPr>
              <a:t> </a:t>
            </a:r>
            <a:r>
              <a:rPr lang="en-US" altLang="en-US" dirty="0" err="1" smtClean="0">
                <a:solidFill>
                  <a:srgbClr val="212121"/>
                </a:solidFill>
                <a:latin typeface="inherit"/>
              </a:rPr>
              <a:t>liệu</a:t>
            </a:r>
            <a:r>
              <a:rPr lang="en-US" altLang="en-US" dirty="0" smtClean="0">
                <a:solidFill>
                  <a:srgbClr val="212121"/>
                </a:solidFill>
                <a:latin typeface="inherit"/>
              </a:rPr>
              <a:t> </a:t>
            </a:r>
            <a:r>
              <a:rPr lang="vi-VN" altLang="en-US" dirty="0" smtClean="0">
                <a:solidFill>
                  <a:srgbClr val="212121"/>
                </a:solidFill>
                <a:latin typeface="inherit"/>
              </a:rPr>
              <a:t>thống </a:t>
            </a:r>
            <a:r>
              <a:rPr lang="vi-VN" altLang="en-US" dirty="0">
                <a:solidFill>
                  <a:srgbClr val="212121"/>
                </a:solidFill>
                <a:latin typeface="inherit"/>
              </a:rPr>
              <a:t>kê chẳng hạn </a:t>
            </a:r>
            <a:r>
              <a:rPr lang="vi-VN" altLang="en-US" dirty="0" smtClean="0">
                <a:solidFill>
                  <a:srgbClr val="212121"/>
                </a:solidFill>
                <a:latin typeface="inherit"/>
              </a:rPr>
              <a:t>như</a:t>
            </a:r>
            <a:r>
              <a:rPr lang="en-US" altLang="en-US" dirty="0">
                <a:solidFill>
                  <a:srgbClr val="212121"/>
                </a:solidFill>
                <a:latin typeface="inherit"/>
              </a:rPr>
              <a:t> </a:t>
            </a:r>
            <a:r>
              <a:rPr lang="en-US" altLang="en-US" dirty="0" err="1" smtClean="0">
                <a:solidFill>
                  <a:srgbClr val="212121"/>
                </a:solidFill>
                <a:latin typeface="inherit"/>
              </a:rPr>
              <a:t>giá</a:t>
            </a:r>
            <a:r>
              <a:rPr lang="en-US" altLang="en-US" dirty="0" smtClean="0">
                <a:solidFill>
                  <a:srgbClr val="212121"/>
                </a:solidFill>
                <a:latin typeface="inherit"/>
              </a:rPr>
              <a:t> </a:t>
            </a:r>
            <a:r>
              <a:rPr lang="en-US" altLang="en-US" dirty="0" err="1" smtClean="0">
                <a:solidFill>
                  <a:srgbClr val="212121"/>
                </a:solidFill>
                <a:latin typeface="inherit"/>
              </a:rPr>
              <a:t>trị</a:t>
            </a:r>
            <a:r>
              <a:rPr lang="vi-VN" altLang="en-US" dirty="0" smtClean="0">
                <a:solidFill>
                  <a:srgbClr val="212121"/>
                </a:solidFill>
                <a:latin typeface="inherit"/>
              </a:rPr>
              <a:t> </a:t>
            </a:r>
            <a:r>
              <a:rPr lang="vi-VN" altLang="en-US" dirty="0">
                <a:solidFill>
                  <a:srgbClr val="212121"/>
                </a:solidFill>
                <a:latin typeface="inherit"/>
              </a:rPr>
              <a:t>trung b</a:t>
            </a:r>
            <a:r>
              <a:rPr lang="vi-VN" altLang="en-US" dirty="0">
                <a:solidFill>
                  <a:srgbClr val="212121"/>
                </a:solidFill>
              </a:rPr>
              <a:t>ì</a:t>
            </a:r>
            <a:r>
              <a:rPr lang="vi-VN" altLang="en-US" dirty="0">
                <a:solidFill>
                  <a:srgbClr val="212121"/>
                </a:solidFill>
                <a:latin typeface="inherit"/>
              </a:rPr>
              <a:t>nh v</a:t>
            </a:r>
            <a:r>
              <a:rPr lang="vi-VN" altLang="en-US" dirty="0">
                <a:solidFill>
                  <a:srgbClr val="212121"/>
                </a:solidFill>
              </a:rPr>
              <a:t>à</a:t>
            </a:r>
            <a:r>
              <a:rPr lang="vi-VN" altLang="en-US" dirty="0">
                <a:solidFill>
                  <a:srgbClr val="212121"/>
                </a:solidFill>
                <a:latin typeface="inherit"/>
              </a:rPr>
              <a:t> độ lệch </a:t>
            </a:r>
            <a:r>
              <a:rPr lang="vi-VN" altLang="en-US" dirty="0" smtClean="0">
                <a:solidFill>
                  <a:srgbClr val="212121"/>
                </a:solidFill>
                <a:latin typeface="inherit"/>
              </a:rPr>
              <a:t>chuẩn</a:t>
            </a:r>
            <a:r>
              <a:rPr lang="en-US" altLang="en-US" b="1" dirty="0" smtClean="0"/>
              <a:t>.</a:t>
            </a:r>
            <a:endParaRPr lang="en-US" altLang="en-US" dirty="0" smtClean="0"/>
          </a:p>
          <a:p>
            <a:pPr marL="457200" indent="-457200">
              <a:lnSpc>
                <a:spcPct val="95000"/>
              </a:lnSpc>
              <a:spcBef>
                <a:spcPct val="0"/>
              </a:spcBef>
              <a:spcAft>
                <a:spcPct val="35000"/>
              </a:spcAft>
              <a:defRPr/>
            </a:pPr>
            <a:r>
              <a:rPr lang="vi-VN" altLang="en-US" dirty="0">
                <a:solidFill>
                  <a:srgbClr val="FF0000"/>
                </a:solidFill>
                <a:latin typeface="inherit"/>
              </a:rPr>
              <a:t>Chương 6</a:t>
            </a:r>
            <a:r>
              <a:rPr lang="vi-VN" altLang="en-US" dirty="0">
                <a:solidFill>
                  <a:srgbClr val="212121"/>
                </a:solidFill>
                <a:latin typeface="inherit"/>
              </a:rPr>
              <a:t> ch</a:t>
            </a:r>
            <a:r>
              <a:rPr lang="vi-VN" altLang="en-US" dirty="0">
                <a:solidFill>
                  <a:srgbClr val="212121"/>
                </a:solidFill>
              </a:rPr>
              <a:t>ú</a:t>
            </a:r>
            <a:r>
              <a:rPr lang="vi-VN" altLang="en-US" dirty="0">
                <a:solidFill>
                  <a:srgbClr val="212121"/>
                </a:solidFill>
                <a:latin typeface="inherit"/>
              </a:rPr>
              <a:t>ng </a:t>
            </a:r>
            <a:r>
              <a:rPr lang="vi-VN" altLang="en-US" dirty="0" smtClean="0">
                <a:solidFill>
                  <a:srgbClr val="212121"/>
                </a:solidFill>
                <a:latin typeface="inherit"/>
              </a:rPr>
              <a:t>t</a:t>
            </a:r>
            <a:r>
              <a:rPr lang="en-US" altLang="en-US" dirty="0" smtClean="0">
                <a:solidFill>
                  <a:srgbClr val="212121"/>
                </a:solidFill>
                <a:latin typeface="inherit"/>
              </a:rPr>
              <a:t>a</a:t>
            </a:r>
            <a:r>
              <a:rPr lang="vi-VN" altLang="en-US" dirty="0" smtClean="0">
                <a:solidFill>
                  <a:srgbClr val="212121"/>
                </a:solidFill>
                <a:latin typeface="inherit"/>
              </a:rPr>
              <a:t> </a:t>
            </a:r>
            <a:r>
              <a:rPr lang="vi-VN" altLang="en-US" dirty="0">
                <a:solidFill>
                  <a:srgbClr val="212121"/>
                </a:solidFill>
                <a:latin typeface="inherit"/>
              </a:rPr>
              <a:t>giới thiệu c</a:t>
            </a:r>
            <a:r>
              <a:rPr lang="vi-VN" altLang="en-US" dirty="0">
                <a:solidFill>
                  <a:srgbClr val="212121"/>
                </a:solidFill>
              </a:rPr>
              <a:t>á</a:t>
            </a:r>
            <a:r>
              <a:rPr lang="vi-VN" altLang="en-US" dirty="0">
                <a:solidFill>
                  <a:srgbClr val="212121"/>
                </a:solidFill>
                <a:latin typeface="inherit"/>
              </a:rPr>
              <a:t>c </a:t>
            </a:r>
            <a:r>
              <a:rPr lang="en-US" altLang="en-US" dirty="0" smtClean="0">
                <a:solidFill>
                  <a:srgbClr val="FF0000"/>
                </a:solidFill>
                <a:latin typeface="inherit"/>
              </a:rPr>
              <a:t>critical value</a:t>
            </a:r>
            <a:r>
              <a:rPr lang="en-US" altLang="en-US" dirty="0" smtClean="0">
                <a:solidFill>
                  <a:srgbClr val="FF0000"/>
                </a:solidFill>
              </a:rPr>
              <a:t>:</a:t>
            </a:r>
          </a:p>
          <a:p>
            <a:pPr marL="457200" indent="-457200">
              <a:lnSpc>
                <a:spcPct val="95000"/>
              </a:lnSpc>
              <a:spcBef>
                <a:spcPct val="0"/>
              </a:spcBef>
              <a:spcAft>
                <a:spcPct val="35000"/>
              </a:spcAft>
              <a:buFontTx/>
              <a:buNone/>
              <a:defRPr/>
            </a:pPr>
            <a:r>
              <a:rPr lang="en-US" altLang="en-US" i="1" dirty="0" smtClean="0"/>
              <a:t>	z</a:t>
            </a:r>
            <a:r>
              <a:rPr lang="el-GR" altLang="en-US" i="1" baseline="-25000" dirty="0" smtClean="0"/>
              <a:t>α</a:t>
            </a:r>
            <a:r>
              <a:rPr lang="en-US" altLang="en-US" i="1" dirty="0" smtClean="0"/>
              <a:t> </a:t>
            </a:r>
            <a:r>
              <a:rPr lang="en-US" altLang="en-US" dirty="0" err="1"/>
              <a:t>biểu</a:t>
            </a:r>
            <a:r>
              <a:rPr lang="en-US" altLang="en-US" dirty="0"/>
              <a:t> </a:t>
            </a:r>
            <a:r>
              <a:rPr lang="en-US" altLang="en-US" dirty="0" err="1"/>
              <a:t>thị</a:t>
            </a:r>
            <a:r>
              <a:rPr lang="en-US" altLang="en-US" dirty="0"/>
              <a:t> </a:t>
            </a:r>
            <a:r>
              <a:rPr lang="en-US" altLang="en-US" dirty="0" err="1"/>
              <a:t>điểm</a:t>
            </a:r>
            <a:r>
              <a:rPr lang="en-US" altLang="en-US" dirty="0"/>
              <a:t> z </a:t>
            </a:r>
            <a:r>
              <a:rPr lang="en-US" altLang="en-US" dirty="0" err="1"/>
              <a:t>với</a:t>
            </a:r>
            <a:r>
              <a:rPr lang="en-US" altLang="en-US" dirty="0"/>
              <a:t> </a:t>
            </a:r>
            <a:r>
              <a:rPr lang="en-US" altLang="en-US" dirty="0" err="1"/>
              <a:t>diện</a:t>
            </a:r>
            <a:r>
              <a:rPr lang="en-US" altLang="en-US" dirty="0"/>
              <a:t> </a:t>
            </a:r>
            <a:r>
              <a:rPr lang="en-US" altLang="en-US" dirty="0" err="1"/>
              <a:t>tích</a:t>
            </a:r>
            <a:r>
              <a:rPr lang="en-US" altLang="en-US" dirty="0"/>
              <a:t> </a:t>
            </a:r>
            <a:r>
              <a:rPr lang="el-GR" altLang="en-US" dirty="0"/>
              <a:t>α </a:t>
            </a:r>
            <a:r>
              <a:rPr lang="en-US" altLang="en-US" dirty="0"/>
              <a:t>ở </a:t>
            </a:r>
            <a:r>
              <a:rPr lang="en-US" altLang="en-US" dirty="0" err="1"/>
              <a:t>bên</a:t>
            </a:r>
            <a:r>
              <a:rPr lang="en-US" altLang="en-US" dirty="0"/>
              <a:t> </a:t>
            </a:r>
            <a:r>
              <a:rPr lang="en-US" altLang="en-US" dirty="0" err="1" smtClean="0"/>
              <a:t>phải</a:t>
            </a:r>
            <a:r>
              <a:rPr lang="en-US" altLang="en-US" dirty="0" smtClean="0"/>
              <a:t>.</a:t>
            </a:r>
            <a:endParaRPr lang="en-US" altLang="en-US" dirty="0"/>
          </a:p>
          <a:p>
            <a:pPr>
              <a:lnSpc>
                <a:spcPct val="95000"/>
              </a:lnSpc>
              <a:spcBef>
                <a:spcPct val="0"/>
              </a:spcBef>
              <a:spcAft>
                <a:spcPct val="35000"/>
              </a:spcAft>
              <a:defRPr/>
            </a:pPr>
            <a:r>
              <a:rPr lang="en-US" altLang="en-US" dirty="0" smtClean="0"/>
              <a:t>  </a:t>
            </a:r>
            <a:r>
              <a:rPr lang="en-US" altLang="en-US" dirty="0" err="1" smtClean="0"/>
              <a:t>Nếu</a:t>
            </a:r>
            <a:r>
              <a:rPr lang="en-US" altLang="en-US" dirty="0" smtClean="0"/>
              <a:t> </a:t>
            </a:r>
            <a:r>
              <a:rPr lang="el-GR" altLang="en-US" i="1" dirty="0" smtClean="0"/>
              <a:t>α</a:t>
            </a:r>
            <a:r>
              <a:rPr lang="en-US" altLang="en-US" dirty="0" smtClean="0"/>
              <a:t> = 0.025, </a:t>
            </a:r>
            <a:r>
              <a:rPr lang="en-US" altLang="en-US" dirty="0" err="1" smtClean="0"/>
              <a:t>thì</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b="1" dirty="0" smtClean="0"/>
              <a:t>critical value </a:t>
            </a:r>
            <a:r>
              <a:rPr lang="en-US" altLang="en-US" dirty="0" err="1" smtClean="0"/>
              <a:t>là</a:t>
            </a:r>
            <a:r>
              <a:rPr lang="en-US" altLang="en-US" dirty="0" smtClean="0"/>
              <a:t> </a:t>
            </a:r>
            <a:r>
              <a:rPr lang="en-US" altLang="en-US" i="1" dirty="0" err="1" smtClean="0"/>
              <a:t>z</a:t>
            </a:r>
            <a:r>
              <a:rPr lang="en-US" altLang="en-US" baseline="-25000" dirty="0" err="1" smtClean="0"/>
              <a:t>0.025</a:t>
            </a:r>
            <a:r>
              <a:rPr lang="en-US" altLang="en-US" dirty="0" smtClean="0"/>
              <a:t> = 1.96.</a:t>
            </a:r>
          </a:p>
          <a:p>
            <a:pPr>
              <a:lnSpc>
                <a:spcPct val="95000"/>
              </a:lnSpc>
              <a:spcBef>
                <a:spcPct val="0"/>
              </a:spcBef>
              <a:spcAft>
                <a:spcPct val="35000"/>
              </a:spcAft>
              <a:defRPr/>
            </a:pPr>
            <a:r>
              <a:rPr lang="en-US" altLang="en-US" dirty="0" smtClean="0"/>
              <a:t>  </a:t>
            </a:r>
            <a:r>
              <a:rPr lang="en-US" altLang="en-US" dirty="0" err="1" smtClean="0"/>
              <a:t>Nghĩa</a:t>
            </a:r>
            <a:r>
              <a:rPr lang="en-US" altLang="en-US" dirty="0" smtClean="0"/>
              <a:t> </a:t>
            </a:r>
            <a:r>
              <a:rPr lang="en-US" altLang="en-US" dirty="0" err="1" smtClean="0"/>
              <a:t>là</a:t>
            </a:r>
            <a:r>
              <a:rPr lang="en-US" altLang="en-US" dirty="0" smtClean="0"/>
              <a:t>, critical value </a:t>
            </a:r>
            <a:r>
              <a:rPr lang="en-US" altLang="en-US" i="1" dirty="0" err="1" smtClean="0"/>
              <a:t>z</a:t>
            </a:r>
            <a:r>
              <a:rPr lang="en-US" altLang="en-US" baseline="-25000" dirty="0" err="1" smtClean="0"/>
              <a:t>0.025</a:t>
            </a:r>
            <a:r>
              <a:rPr lang="en-US" altLang="en-US" dirty="0" smtClean="0"/>
              <a:t> = 1.96 </a:t>
            </a:r>
            <a:r>
              <a:rPr lang="en-US" altLang="en-US" dirty="0" err="1" smtClean="0"/>
              <a:t>có</a:t>
            </a:r>
            <a:r>
              <a:rPr lang="en-US" altLang="en-US" dirty="0" smtClean="0"/>
              <a:t> </a:t>
            </a:r>
            <a:r>
              <a:rPr lang="en-US" altLang="en-US" dirty="0" err="1" smtClean="0"/>
              <a:t>diện</a:t>
            </a:r>
            <a:r>
              <a:rPr lang="en-US" altLang="en-US" dirty="0" smtClean="0"/>
              <a:t> </a:t>
            </a:r>
            <a:r>
              <a:rPr lang="en-US" altLang="en-US" dirty="0" err="1" smtClean="0"/>
              <a:t>tích</a:t>
            </a:r>
            <a:r>
              <a:rPr lang="en-US" altLang="en-US" dirty="0" smtClean="0"/>
              <a:t> </a:t>
            </a:r>
            <a:r>
              <a:rPr lang="en-US" altLang="en-US" dirty="0" err="1" smtClean="0"/>
              <a:t>phần</a:t>
            </a:r>
            <a:r>
              <a:rPr lang="en-US" altLang="en-US" dirty="0" smtClean="0"/>
              <a:t>   </a:t>
            </a:r>
          </a:p>
          <a:p>
            <a:pPr marL="0" indent="0">
              <a:lnSpc>
                <a:spcPct val="95000"/>
              </a:lnSpc>
              <a:spcBef>
                <a:spcPct val="0"/>
              </a:spcBef>
              <a:spcAft>
                <a:spcPct val="35000"/>
              </a:spcAft>
              <a:buFontTx/>
              <a:buNone/>
              <a:defRPr/>
            </a:pPr>
            <a:r>
              <a:rPr lang="en-US" altLang="en-US" dirty="0" smtClean="0"/>
              <a:t>     </a:t>
            </a:r>
            <a:r>
              <a:rPr lang="en-US" altLang="en-US" dirty="0" err="1" smtClean="0"/>
              <a:t>bên</a:t>
            </a:r>
            <a:r>
              <a:rPr lang="en-US" altLang="en-US" dirty="0" smtClean="0"/>
              <a:t> </a:t>
            </a:r>
            <a:r>
              <a:rPr lang="en-US" altLang="en-US" dirty="0" err="1" smtClean="0"/>
              <a:t>phải</a:t>
            </a:r>
            <a:r>
              <a:rPr lang="en-US" altLang="en-US" dirty="0" smtClean="0"/>
              <a:t> </a:t>
            </a:r>
            <a:r>
              <a:rPr lang="en-US" altLang="en-US" dirty="0" err="1" smtClean="0"/>
              <a:t>là</a:t>
            </a:r>
            <a:r>
              <a:rPr lang="en-US" altLang="en-US" dirty="0" smtClean="0"/>
              <a:t> 0.025</a:t>
            </a:r>
          </a:p>
        </p:txBody>
      </p:sp>
      <p:sp>
        <p:nvSpPr>
          <p:cNvPr id="6148"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04800"/>
            <a:ext cx="9144000" cy="639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3048000"/>
                <a:ext cx="9220199"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400" b="0" dirty="0" smtClean="0">
                    <a:solidFill>
                      <a:srgbClr val="FF0000"/>
                    </a:solidFill>
                  </a:rPr>
                  <a:t>		</a:t>
                </a:r>
                <a:r>
                  <a:rPr lang="en-US" altLang="en-US" sz="2400" dirty="0" smtClean="0">
                    <a:solidFill>
                      <a:srgbClr val="FF0000"/>
                    </a:solidFill>
                  </a:rPr>
                  <a:t>P(µ-E&lt;</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𝑿</m:t>
                        </m:r>
                      </m:e>
                    </m:acc>
                    <m:r>
                      <a:rPr lang="en-US" sz="2400" b="1">
                        <a:solidFill>
                          <a:srgbClr val="FF0000"/>
                        </a:solidFill>
                        <a:latin typeface="Cambria Math" panose="02040503050406030204" pitchFamily="18" charset="0"/>
                      </a:rPr>
                      <m:t>&lt;</m:t>
                    </m:r>
                  </m:oMath>
                </a14:m>
                <a:r>
                  <a:rPr lang="en-US" altLang="en-US" sz="2400" dirty="0" smtClean="0">
                    <a:solidFill>
                      <a:srgbClr val="FF0000"/>
                    </a:solidFill>
                  </a:rPr>
                  <a:t>µ+E)= </a:t>
                </a:r>
                <a:r>
                  <a:rPr lang="en-US" altLang="en-US" sz="2400" dirty="0">
                    <a:solidFill>
                      <a:srgbClr val="FF0000"/>
                    </a:solidFill>
                  </a:rPr>
                  <a:t>P(</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r>
                      <m:rPr>
                        <m:nor/>
                      </m:rPr>
                      <a:rPr lang="en-US" sz="2400">
                        <a:solidFill>
                          <a:srgbClr val="FF0000"/>
                        </a:solidFill>
                        <a:latin typeface="Cambria Math" panose="02040503050406030204" pitchFamily="18" charset="0"/>
                      </a:rPr>
                      <m:t>−</m:t>
                    </m:r>
                    <m:r>
                      <m:rPr>
                        <m:nor/>
                      </m:rPr>
                      <a:rPr lang="en-US" sz="2400" b="1" i="0" smtClean="0">
                        <a:solidFill>
                          <a:srgbClr val="FF0000"/>
                        </a:solidFill>
                        <a:ea typeface="Cambria Math" panose="02040503050406030204" pitchFamily="18" charset="0"/>
                      </a:rPr>
                      <m:t>E</m:t>
                    </m:r>
                    <m:r>
                      <m:rPr>
                        <m:nor/>
                      </m:rPr>
                      <a:rPr lang="en-US" sz="2400">
                        <a:solidFill>
                          <a:srgbClr val="FF0000"/>
                        </a:solidFill>
                        <a:latin typeface="Cambria Math" panose="02040503050406030204" pitchFamily="18" charset="0"/>
                      </a:rPr>
                      <m:t>&lt;</m:t>
                    </m:r>
                    <m:r>
                      <m:rPr>
                        <m:nor/>
                      </m:rPr>
                      <a:rPr lang="en-US" altLang="en-US" sz="2400" dirty="0">
                        <a:solidFill>
                          <a:srgbClr val="FF0000"/>
                        </a:solidFill>
                      </a:rPr>
                      <m:t>µ&lt;</m:t>
                    </m:r>
                    <m:acc>
                      <m:accPr>
                        <m:chr m:val="̅"/>
                        <m:ctrlPr>
                          <a:rPr lang="en-US" sz="2400" i="1">
                            <a:solidFill>
                              <a:srgbClr val="FF0000"/>
                            </a:solidFill>
                            <a:latin typeface="Cambria Math" panose="02040503050406030204" pitchFamily="18" charset="0"/>
                          </a:rPr>
                        </m:ctrlPr>
                      </m:accPr>
                      <m:e>
                        <m:r>
                          <a:rPr lang="en-US" sz="2400" b="1" i="1">
                            <a:solidFill>
                              <a:srgbClr val="FF0000"/>
                            </a:solidFill>
                            <a:latin typeface="Cambria Math" panose="02040503050406030204" pitchFamily="18" charset="0"/>
                          </a:rPr>
                          <m:t>𝑿</m:t>
                        </m:r>
                      </m:e>
                    </m:acc>
                  </m:oMath>
                </a14:m>
                <a:r>
                  <a:rPr lang="en-US" altLang="en-US" sz="2400" dirty="0" smtClean="0">
                    <a:solidFill>
                      <a:srgbClr val="FF0000"/>
                    </a:solidFill>
                  </a:rPr>
                  <a:t>+E)=1-</a:t>
                </a:r>
                <a:r>
                  <a:rPr lang="el-GR" altLang="en-US" sz="2400" dirty="0" smtClean="0">
                    <a:solidFill>
                      <a:srgbClr val="FF0000"/>
                    </a:solidFill>
                  </a:rPr>
                  <a:t>α</a:t>
                </a:r>
                <a:endParaRPr lang="en-US" sz="18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b="0" kern="0" dirty="0" err="1" smtClean="0">
                    <a:ea typeface="Calibri" panose="020F0502020204030204" pitchFamily="34" charset="0"/>
                    <a:cs typeface="Times New Roman" panose="02020603050405020304" pitchFamily="18" charset="0"/>
                  </a:rPr>
                  <a:t>Cần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tính</a:t>
                </a:r>
                <a:r>
                  <a:rPr lang="en-US" sz="2200" b="0" kern="0" dirty="0" smtClean="0">
                    <a:ea typeface="Calibri" panose="020F0502020204030204" pitchFamily="34" charset="0"/>
                    <a:cs typeface="Times New Roman" panose="02020603050405020304" pitchFamily="18" charset="0"/>
                  </a:rPr>
                  <a:t> E. Quay </a:t>
                </a:r>
                <a:r>
                  <a:rPr lang="en-US" sz="2200" b="0" kern="0" dirty="0" err="1" smtClean="0">
                    <a:ea typeface="Calibri" panose="020F0502020204030204" pitchFamily="34" charset="0"/>
                    <a:cs typeface="Times New Roman" panose="02020603050405020304" pitchFamily="18" charset="0"/>
                  </a:rPr>
                  <a:t>lại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bài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toán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phân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phối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chuẩn</a:t>
                </a:r>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14:m>
                  <m:oMath xmlns:m="http://schemas.openxmlformats.org/officeDocument/2006/math">
                    <m:acc>
                      <m:accPr>
                        <m:chr m:val="̅"/>
                        <m:ctrlPr>
                          <a:rPr lang="en-US" sz="2200" b="0" i="1" kern="0" smtClean="0">
                            <a:latin typeface="Cambria Math" panose="02040503050406030204" pitchFamily="18" charset="0"/>
                            <a:cs typeface="Times New Roman" panose="02020603050405020304" pitchFamily="18" charset="0"/>
                          </a:rPr>
                        </m:ctrlPr>
                      </m:accPr>
                      <m:e>
                        <m:r>
                          <a:rPr lang="en-US" sz="2200" b="0" i="1" kern="0" smtClean="0">
                            <a:latin typeface="Cambria Math" panose="02040503050406030204" pitchFamily="18" charset="0"/>
                            <a:cs typeface="Times New Roman" panose="02020603050405020304" pitchFamily="18" charset="0"/>
                          </a:rPr>
                          <m:t>𝑋</m:t>
                        </m:r>
                        <m:r>
                          <a:rPr lang="en-US" sz="2200" b="0" i="1" kern="0" smtClean="0">
                            <a:latin typeface="Cambria Math" panose="02040503050406030204" pitchFamily="18" charset="0"/>
                            <a:cs typeface="Times New Roman" panose="02020603050405020304" pitchFamily="18" charset="0"/>
                          </a:rPr>
                          <m:t> </m:t>
                        </m:r>
                      </m:e>
                    </m:acc>
                  </m:oMath>
                </a14:m>
                <a:r>
                  <a:rPr lang="en-US" sz="2200" b="0" kern="0" dirty="0" err="1" smtClean="0">
                    <a:ea typeface="Calibri" panose="020F0502020204030204" pitchFamily="34" charset="0"/>
                    <a:cs typeface="Times New Roman" panose="02020603050405020304" pitchFamily="18" charset="0"/>
                  </a:rPr>
                  <a:t>có</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phân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phối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chuẩn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với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kỳ</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vọng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µ, </a:t>
                </a:r>
                <a:r>
                  <a:rPr lang="en-US" sz="2200" b="0" kern="0" dirty="0" err="1" smtClean="0">
                    <a:ea typeface="Calibri" panose="020F0502020204030204" pitchFamily="34" charset="0"/>
                    <a:cs typeface="Times New Roman" panose="02020603050405020304" pitchFamily="18" charset="0"/>
                  </a:rPr>
                  <a:t>phương</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sai</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f>
                      <m:fPr>
                        <m:ctrlPr>
                          <a:rPr lang="en-US" altLang="en-US" b="0" i="1">
                            <a:latin typeface="Cambria Math" panose="02040503050406030204" pitchFamily="18" charset="0"/>
                          </a:rPr>
                        </m:ctrlPr>
                      </m:fPr>
                      <m:num>
                        <m:sSup>
                          <m:sSupPr>
                            <m:ctrlPr>
                              <a:rPr lang="el-GR" altLang="en-US" b="0" i="1">
                                <a:latin typeface="Cambria Math" panose="02040503050406030204" pitchFamily="18" charset="0"/>
                              </a:rPr>
                            </m:ctrlPr>
                          </m:sSupPr>
                          <m:e>
                            <m:r>
                              <m:rPr>
                                <m:sty m:val="p"/>
                              </m:rPr>
                              <a:rPr lang="el-GR" altLang="en-US" b="0" i="1">
                                <a:latin typeface="Cambria Math" panose="02040503050406030204" pitchFamily="18" charset="0"/>
                              </a:rPr>
                              <m:t>σ</m:t>
                            </m:r>
                          </m:e>
                          <m:sup>
                            <m:r>
                              <a:rPr lang="en-US" altLang="en-US" b="0" i="1">
                                <a:latin typeface="Cambria Math" panose="02040503050406030204" pitchFamily="18" charset="0"/>
                              </a:rPr>
                              <m:t>2</m:t>
                            </m:r>
                          </m:sup>
                        </m:sSup>
                      </m:num>
                      <m:den>
                        <m:r>
                          <a:rPr lang="en-US" altLang="en-US" b="0" i="1" smtClean="0">
                            <a:latin typeface="Cambria Math" panose="02040503050406030204" pitchFamily="18" charset="0"/>
                          </a:rPr>
                          <m:t>𝑛</m:t>
                        </m:r>
                      </m:den>
                    </m:f>
                  </m:oMath>
                </a14:m>
                <a:r>
                  <a:rPr lang="en-US" sz="2200" b="0" kern="0" dirty="0" smtClean="0">
                    <a:ea typeface="Calibri" panose="020F0502020204030204" pitchFamily="34" charset="0"/>
                    <a:cs typeface="Times New Roman" panose="02020603050405020304" pitchFamily="18" charset="0"/>
                  </a:rPr>
                  <a:t> . </a:t>
                </a:r>
                <a:r>
                  <a:rPr lang="en-US" sz="2200" b="0" kern="0" dirty="0" err="1" smtClean="0">
                    <a:ea typeface="Calibri" panose="020F0502020204030204" pitchFamily="34" charset="0"/>
                    <a:cs typeface="Times New Roman" panose="02020603050405020304" pitchFamily="18" charset="0"/>
                  </a:rPr>
                  <a:t>Suy</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ra</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độ</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lệch</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chuẩn</a:t>
                </a:r>
                <a:r>
                  <a:rPr lang="en-US" sz="2200" b="0" kern="0" dirty="0" smtClean="0">
                    <a:ea typeface="Calibri" panose="020F0502020204030204" pitchFamily="34" charset="0"/>
                    <a:cs typeface="Times New Roman" panose="02020603050405020304" pitchFamily="18" charset="0"/>
                  </a:rPr>
                  <a:t> </a:t>
                </a:r>
                <a:r>
                  <a:rPr lang="en-US" sz="2200" b="0" kern="0" dirty="0" err="1" smtClean="0">
                    <a:ea typeface="Calibri" panose="020F0502020204030204" pitchFamily="34" charset="0"/>
                    <a:cs typeface="Times New Roman" panose="02020603050405020304" pitchFamily="18" charset="0"/>
                  </a:rPr>
                  <a:t>là</a:t>
                </a:r>
                <a:r>
                  <a:rPr lang="en-US" sz="2200" b="0" kern="0" dirty="0" smtClean="0">
                    <a:ea typeface="Calibri" panose="020F0502020204030204" pitchFamily="34" charset="0"/>
                    <a:cs typeface="Times New Roman" panose="02020603050405020304" pitchFamily="18" charset="0"/>
                  </a:rPr>
                  <a:t> </a:t>
                </a:r>
                <a14:m>
                  <m:oMath xmlns:m="http://schemas.openxmlformats.org/officeDocument/2006/math">
                    <m:f>
                      <m:fPr>
                        <m:ctrlPr>
                          <a:rPr lang="en-US" altLang="en-US" sz="2000" b="0" i="1">
                            <a:latin typeface="Cambria Math" panose="02040503050406030204" pitchFamily="18" charset="0"/>
                          </a:rPr>
                        </m:ctrlPr>
                      </m:fPr>
                      <m:num>
                        <m:r>
                          <m:rPr>
                            <m:sty m:val="p"/>
                          </m:rPr>
                          <a:rPr lang="el-GR" altLang="en-US" sz="2000" b="0" i="1" smtClean="0">
                            <a:latin typeface="Cambria Math" panose="02040503050406030204" pitchFamily="18" charset="0"/>
                          </a:rPr>
                          <m:t>σ</m:t>
                        </m:r>
                      </m:num>
                      <m:den>
                        <m:rad>
                          <m:radPr>
                            <m:degHide m:val="on"/>
                            <m:ctrlPr>
                              <a:rPr lang="en-US" altLang="en-US" sz="2000" b="0" i="1">
                                <a:latin typeface="Cambria Math" panose="02040503050406030204" pitchFamily="18" charset="0"/>
                              </a:rPr>
                            </m:ctrlPr>
                          </m:radPr>
                          <m:deg/>
                          <m:e>
                            <m:r>
                              <a:rPr lang="en-US" altLang="en-US" sz="2000" b="0" i="1">
                                <a:latin typeface="Cambria Math" panose="02040503050406030204" pitchFamily="18" charset="0"/>
                              </a:rPr>
                              <m:t>𝑛</m:t>
                            </m:r>
                          </m:e>
                        </m:rad>
                      </m:den>
                    </m:f>
                  </m:oMath>
                </a14:m>
                <a:r>
                  <a:rPr lang="en-US" sz="2200" b="0" kern="0" dirty="0" smtClean="0">
                    <a:ea typeface="Calibri" panose="020F0502020204030204" pitchFamily="34" charset="0"/>
                    <a:cs typeface="Times New Roman" panose="02020603050405020304" pitchFamily="18" charset="0"/>
                  </a:rPr>
                  <a:t>    </a:t>
                </a:r>
              </a:p>
              <a:p>
                <a:pPr>
                  <a:lnSpc>
                    <a:spcPct val="107000"/>
                  </a:lnSpc>
                  <a:spcBef>
                    <a:spcPts val="0"/>
                  </a:spcBef>
                  <a:spcAft>
                    <a:spcPts val="800"/>
                  </a:spcAft>
                </a:pPr>
                <a:endParaRPr lang="en-US" sz="22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a:ea typeface="Calibri" panose="020F0502020204030204" pitchFamily="34" charset="0"/>
                  <a:cs typeface="Times New Roman" panose="02020603050405020304"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3048000"/>
                <a:ext cx="9220199" cy="2286000"/>
              </a:xfrm>
              <a:prstGeom prst="rect">
                <a:avLst/>
              </a:prstGeom>
              <a:blipFill>
                <a:blip r:embed="rId3"/>
                <a:stretch>
                  <a:fillRect l="-794" t="-21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Rectangle 3"/>
          <p:cNvSpPr txBox="1">
            <a:spLocks noChangeArrowheads="1"/>
          </p:cNvSpPr>
          <p:nvPr/>
        </p:nvSpPr>
        <p:spPr bwMode="auto">
          <a:xfrm>
            <a:off x="-39188" y="762000"/>
            <a:ext cx="9220199"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a:lnSpc>
                <a:spcPct val="107000"/>
              </a:lnSpc>
              <a:spcBef>
                <a:spcPts val="0"/>
              </a:spcBef>
              <a:spcAft>
                <a:spcPts val="800"/>
              </a:spcAft>
            </a:pPr>
            <a:r>
              <a:rPr lang="en-US" sz="2100" b="0" kern="0" dirty="0" err="1" smtClean="0">
                <a:ea typeface="Calibri" panose="020F0502020204030204" pitchFamily="34" charset="0"/>
                <a:cs typeface="Times New Roman" panose="02020603050405020304" pitchFamily="18" charset="0"/>
              </a:rPr>
              <a:t>Xét</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quần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thể</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gồm</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các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đựng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gạo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nhỏ</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Người</a:t>
            </a:r>
            <a:r>
              <a:rPr lang="en-US" sz="2100" b="0" kern="0" dirty="0" smtClean="0">
                <a:ea typeface="Calibri" panose="020F0502020204030204" pitchFamily="34" charset="0"/>
                <a:cs typeface="Times New Roman" panose="02020603050405020304" pitchFamily="18" charset="0"/>
              </a:rPr>
              <a:t> ta </a:t>
            </a:r>
            <a:r>
              <a:rPr lang="en-US" sz="2100" b="0" kern="0" dirty="0" err="1" smtClean="0">
                <a:ea typeface="Calibri" panose="020F0502020204030204" pitchFamily="34" charset="0"/>
                <a:cs typeface="Times New Roman" panose="02020603050405020304" pitchFamily="18" charset="0"/>
              </a:rPr>
              <a:t>cần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ước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trung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bình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khối</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của</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các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là</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nhiêu</a:t>
            </a:r>
            <a:r>
              <a:rPr lang="en-US" sz="2100" b="0" kern="0" dirty="0" smtClean="0">
                <a:ea typeface="Calibri" panose="020F0502020204030204" pitchFamily="34" charset="0"/>
                <a:cs typeface="Times New Roman" panose="02020603050405020304" pitchFamily="18" charset="0"/>
              </a:rPr>
              <a:t> gram. </a:t>
            </a:r>
            <a:r>
              <a:rPr lang="en-US" sz="2100" b="0" kern="0" dirty="0" err="1" smtClean="0">
                <a:ea typeface="Calibri" panose="020F0502020204030204" pitchFamily="34" charset="0"/>
                <a:cs typeface="Times New Roman" panose="02020603050405020304" pitchFamily="18" charset="0"/>
              </a:rPr>
              <a:t>Giả</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sử</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người</a:t>
            </a:r>
            <a:r>
              <a:rPr lang="en-US" sz="2100" b="0" kern="0" dirty="0" smtClean="0">
                <a:ea typeface="Calibri" panose="020F0502020204030204" pitchFamily="34" charset="0"/>
                <a:cs typeface="Times New Roman" panose="02020603050405020304" pitchFamily="18" charset="0"/>
              </a:rPr>
              <a:t> ta </a:t>
            </a:r>
            <a:r>
              <a:rPr lang="en-US" sz="2100" b="0" kern="0" dirty="0" err="1" smtClean="0">
                <a:ea typeface="Calibri" panose="020F0502020204030204" pitchFamily="34" charset="0"/>
                <a:cs typeface="Times New Roman" panose="02020603050405020304" pitchFamily="18" charset="0"/>
              </a:rPr>
              <a:t>lấy</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mẫu</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gồm</a:t>
            </a:r>
            <a:r>
              <a:rPr lang="en-US" sz="2100" b="0" kern="0" dirty="0" smtClean="0">
                <a:ea typeface="Calibri" panose="020F0502020204030204" pitchFamily="34" charset="0"/>
                <a:cs typeface="Times New Roman" panose="02020603050405020304" pitchFamily="18" charset="0"/>
              </a:rPr>
              <a:t> 35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và</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cân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gạo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đó</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sau</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đó</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tính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trung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bình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khối</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35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Chọn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độ</a:t>
            </a:r>
            <a:r>
              <a:rPr lang="en-US" sz="2100" b="0" kern="0" dirty="0" smtClean="0">
                <a:ea typeface="Calibri" panose="020F0502020204030204" pitchFamily="34" charset="0"/>
                <a:cs typeface="Times New Roman" panose="02020603050405020304" pitchFamily="18" charset="0"/>
              </a:rPr>
              <a:t> tin </a:t>
            </a:r>
            <a:r>
              <a:rPr lang="en-US" sz="2100" b="0" kern="0" dirty="0" err="1" smtClean="0">
                <a:ea typeface="Calibri" panose="020F0502020204030204" pitchFamily="34" charset="0"/>
                <a:cs typeface="Times New Roman" panose="02020603050405020304" pitchFamily="18" charset="0"/>
              </a:rPr>
              <a:t>cậy</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là</a:t>
            </a:r>
            <a:r>
              <a:rPr lang="en-US" sz="2100" b="0" kern="0" dirty="0" smtClean="0">
                <a:ea typeface="Calibri" panose="020F0502020204030204" pitchFamily="34" charset="0"/>
                <a:cs typeface="Times New Roman" panose="02020603050405020304" pitchFamily="18" charset="0"/>
              </a:rPr>
              <a:t> 1-α=0.95. </a:t>
            </a:r>
            <a:r>
              <a:rPr lang="en-US" sz="2100" b="0" kern="0" dirty="0" err="1" smtClean="0">
                <a:ea typeface="Calibri" panose="020F0502020204030204" pitchFamily="34" charset="0"/>
                <a:cs typeface="Times New Roman" panose="02020603050405020304" pitchFamily="18" charset="0"/>
              </a:rPr>
              <a:t>Hãy</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xây</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dựng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khoảng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ước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cho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trung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bình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khối</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của</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toàn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bộ</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các</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đựng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gạo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Giả</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sử</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trung</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bình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khối</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lượng</a:t>
            </a:r>
            <a:r>
              <a:rPr lang="en-US" sz="2100" b="0" kern="0" dirty="0" smtClean="0">
                <a:ea typeface="Calibri" panose="020F0502020204030204" pitchFamily="34" charset="0"/>
                <a:cs typeface="Times New Roman" panose="02020603050405020304" pitchFamily="18" charset="0"/>
              </a:rPr>
              <a:t> 35 </a:t>
            </a:r>
            <a:r>
              <a:rPr lang="en-US" sz="2100" b="0" kern="0" dirty="0" err="1" smtClean="0">
                <a:ea typeface="Calibri" panose="020F0502020204030204" pitchFamily="34" charset="0"/>
                <a:cs typeface="Times New Roman" panose="02020603050405020304" pitchFamily="18" charset="0"/>
              </a:rPr>
              <a:t>bao</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là</a:t>
            </a:r>
            <a:r>
              <a:rPr lang="en-US" sz="2100" b="0" kern="0" dirty="0" smtClean="0">
                <a:ea typeface="Calibri" panose="020F0502020204030204" pitchFamily="34" charset="0"/>
                <a:cs typeface="Times New Roman" panose="02020603050405020304" pitchFamily="18" charset="0"/>
              </a:rPr>
              <a:t> 362.3 gam, </a:t>
            </a:r>
            <a:r>
              <a:rPr lang="en-US" sz="2100" b="0" kern="0" dirty="0" err="1" smtClean="0">
                <a:ea typeface="Calibri" panose="020F0502020204030204" pitchFamily="34" charset="0"/>
                <a:cs typeface="Times New Roman" panose="02020603050405020304" pitchFamily="18" charset="0"/>
              </a:rPr>
              <a:t>độ</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lệch</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chuẩn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của</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quần</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thể</a:t>
            </a:r>
            <a:r>
              <a:rPr lang="en-US" sz="2100" b="0" kern="0" dirty="0" smtClean="0">
                <a:ea typeface="Calibri" panose="020F0502020204030204" pitchFamily="34" charset="0"/>
                <a:cs typeface="Times New Roman" panose="02020603050405020304" pitchFamily="18" charset="0"/>
              </a:rPr>
              <a:t> </a:t>
            </a:r>
            <a:r>
              <a:rPr lang="en-US" sz="2100" b="0" kern="0" dirty="0" err="1" smtClean="0">
                <a:ea typeface="Calibri" panose="020F0502020204030204" pitchFamily="34" charset="0"/>
                <a:cs typeface="Times New Roman" panose="02020603050405020304" pitchFamily="18" charset="0"/>
              </a:rPr>
              <a:t>là</a:t>
            </a:r>
            <a:r>
              <a:rPr lang="en-US" sz="2100" b="0" kern="0" dirty="0" smtClean="0">
                <a:ea typeface="Calibri" panose="020F0502020204030204" pitchFamily="34" charset="0"/>
                <a:cs typeface="Times New Roman" panose="02020603050405020304" pitchFamily="18" charset="0"/>
              </a:rPr>
              <a:t> 5 gam</a:t>
            </a:r>
            <a:endParaRPr lang="en-US" sz="2100" b="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54394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04800"/>
            <a:ext cx="9144000" cy="639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838200"/>
                <a:ext cx="9144000"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200" b="0" dirty="0" smtClean="0">
                    <a:solidFill>
                      <a:srgbClr val="FF0000"/>
                    </a:solidFill>
                  </a:rPr>
                  <a:t>		</a:t>
                </a:r>
                <a:r>
                  <a:rPr lang="en-US" altLang="en-US" sz="2200" dirty="0" smtClean="0">
                    <a:solidFill>
                      <a:srgbClr val="FF0000"/>
                    </a:solidFill>
                  </a:rPr>
                  <a:t>P(µ-E&lt;</a:t>
                </a:r>
                <a14:m>
                  <m:oMath xmlns:m="http://schemas.openxmlformats.org/officeDocument/2006/math">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 </m:t>
                        </m:r>
                        <m:r>
                          <a:rPr lang="en-US" sz="2200" b="1" i="1">
                            <a:solidFill>
                              <a:srgbClr val="FF0000"/>
                            </a:solidFill>
                            <a:latin typeface="Cambria Math" panose="02040503050406030204" pitchFamily="18" charset="0"/>
                          </a:rPr>
                          <m:t>𝑿</m:t>
                        </m:r>
                      </m:e>
                    </m:acc>
                    <m:r>
                      <a:rPr lang="en-US" sz="2200" b="1">
                        <a:solidFill>
                          <a:srgbClr val="FF0000"/>
                        </a:solidFill>
                        <a:latin typeface="Cambria Math" panose="02040503050406030204" pitchFamily="18" charset="0"/>
                      </a:rPr>
                      <m:t>&lt;</m:t>
                    </m:r>
                  </m:oMath>
                </a14:m>
                <a:r>
                  <a:rPr lang="en-US" altLang="en-US" sz="2200" dirty="0" smtClean="0">
                    <a:solidFill>
                      <a:srgbClr val="FF0000"/>
                    </a:solidFill>
                  </a:rPr>
                  <a:t>µ+E)= </a:t>
                </a:r>
                <a:r>
                  <a:rPr lang="en-US" altLang="en-US" sz="2200" dirty="0">
                    <a:solidFill>
                      <a:srgbClr val="FF0000"/>
                    </a:solidFill>
                  </a:rPr>
                  <a:t>P(</a:t>
                </a:r>
                <a14:m>
                  <m:oMath xmlns:m="http://schemas.openxmlformats.org/officeDocument/2006/math">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𝑿</m:t>
                        </m:r>
                      </m:e>
                    </m:acc>
                    <m:r>
                      <m:rPr>
                        <m:nor/>
                      </m:rPr>
                      <a:rPr lang="en-US" sz="2200" b="1" i="0" smtClean="0">
                        <a:solidFill>
                          <a:srgbClr val="FF0000"/>
                        </a:solidFill>
                      </a:rPr>
                      <m:t>−</m:t>
                    </m:r>
                    <m:r>
                      <m:rPr>
                        <m:nor/>
                      </m:rPr>
                      <a:rPr lang="en-US" sz="2200" b="1" i="0" smtClean="0">
                        <a:solidFill>
                          <a:srgbClr val="FF0000"/>
                        </a:solidFill>
                      </a:rPr>
                      <m:t>E</m:t>
                    </m:r>
                    <m:r>
                      <m:rPr>
                        <m:nor/>
                      </m:rPr>
                      <a:rPr lang="en-US" sz="2200">
                        <a:solidFill>
                          <a:srgbClr val="FF0000"/>
                        </a:solidFill>
                        <a:latin typeface="Cambria Math" panose="02040503050406030204" pitchFamily="18" charset="0"/>
                      </a:rPr>
                      <m:t>&lt;</m:t>
                    </m:r>
                    <m:r>
                      <m:rPr>
                        <m:nor/>
                      </m:rPr>
                      <a:rPr lang="en-US" altLang="en-US" sz="2200" dirty="0">
                        <a:solidFill>
                          <a:srgbClr val="FF0000"/>
                        </a:solidFill>
                      </a:rPr>
                      <m:t>µ&lt;</m:t>
                    </m:r>
                    <m:acc>
                      <m:accPr>
                        <m:chr m:val="̅"/>
                        <m:ctrlPr>
                          <a:rPr lang="en-US" sz="2200" i="1">
                            <a:solidFill>
                              <a:srgbClr val="FF0000"/>
                            </a:solidFill>
                            <a:latin typeface="Cambria Math" panose="02040503050406030204" pitchFamily="18" charset="0"/>
                          </a:rPr>
                        </m:ctrlPr>
                      </m:accPr>
                      <m:e>
                        <m:r>
                          <a:rPr lang="en-US" sz="2200" b="1" i="1">
                            <a:solidFill>
                              <a:srgbClr val="FF0000"/>
                            </a:solidFill>
                            <a:latin typeface="Cambria Math" panose="02040503050406030204" pitchFamily="18" charset="0"/>
                          </a:rPr>
                          <m:t>𝑿</m:t>
                        </m:r>
                      </m:e>
                    </m:acc>
                  </m:oMath>
                </a14:m>
                <a:r>
                  <a:rPr lang="en-US" altLang="en-US" sz="2200" dirty="0" smtClean="0">
                    <a:solidFill>
                      <a:srgbClr val="FF0000"/>
                    </a:solidFill>
                  </a:rPr>
                  <a:t>+E)=1-</a:t>
                </a:r>
                <a:r>
                  <a:rPr lang="el-GR" altLang="en-US" sz="2200" dirty="0" smtClean="0">
                    <a:solidFill>
                      <a:srgbClr val="FF0000"/>
                    </a:solidFill>
                  </a:rPr>
                  <a:t>α</a:t>
                </a:r>
                <a:endParaRPr lang="en-US" sz="2200" b="0" kern="0" dirty="0" smtClean="0">
                  <a:ea typeface="Calibri" panose="020F0502020204030204" pitchFamily="34" charset="0"/>
                  <a:cs typeface="Times New Roman" panose="02020603050405020304" pitchFamily="18" charset="0"/>
                </a:endParaRPr>
              </a:p>
              <a:p>
                <a:pPr marL="285750" lvl="1" indent="-285750">
                  <a:lnSpc>
                    <a:spcPct val="107000"/>
                  </a:lnSpc>
                  <a:spcBef>
                    <a:spcPts val="0"/>
                  </a:spcBef>
                  <a:spcAft>
                    <a:spcPts val="800"/>
                  </a:spcAft>
                  <a:buFontTx/>
                  <a:buChar char="•"/>
                </a:pPr>
                <a:r>
                  <a:rPr lang="en-US" altLang="en-US" sz="2200" b="0" dirty="0" err="1" smtClean="0"/>
                  <a:t>Chuyển</a:t>
                </a:r>
                <a:r>
                  <a:rPr lang="en-US" altLang="en-US" sz="2200" b="0" dirty="0" smtClean="0"/>
                  <a:t> </a:t>
                </a:r>
                <a:r>
                  <a:rPr lang="en-US" altLang="en-US" sz="2200" b="0" dirty="0" err="1" smtClean="0"/>
                  <a:t>đổi</a:t>
                </a:r>
                <a:r>
                  <a:rPr lang="en-US" altLang="en-US" sz="2200" b="0" dirty="0" smtClean="0"/>
                  <a:t> </a:t>
                </a:r>
                <a:r>
                  <a:rPr lang="en-US" altLang="en-US" sz="2200" b="0" dirty="0" err="1" smtClean="0"/>
                  <a:t>về</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Z </a:t>
                </a:r>
                <a:r>
                  <a:rPr lang="en-US" altLang="en-US" sz="2200" b="0" dirty="0" err="1" smtClean="0"/>
                  <a:t>theo</a:t>
                </a:r>
                <a:r>
                  <a:rPr lang="en-US" altLang="en-US" sz="2200" b="0" dirty="0" smtClean="0"/>
                  <a:t> </a:t>
                </a:r>
                <a:r>
                  <a:rPr lang="en-US" altLang="en-US" sz="2200" b="0" dirty="0" err="1" smtClean="0"/>
                  <a:t>công</a:t>
                </a:r>
                <a:r>
                  <a:rPr lang="en-US" altLang="en-US" sz="2200" b="0" dirty="0" smtClean="0"/>
                  <a:t> </a:t>
                </a:r>
                <a:r>
                  <a:rPr lang="en-US" altLang="en-US" sz="2200" b="0" dirty="0" err="1" smtClean="0"/>
                  <a:t>thức</a:t>
                </a:r>
                <a:endParaRPr lang="en-US" altLang="en-US" sz="2200" b="0" dirty="0"/>
              </a:p>
              <a:p>
                <a:pPr marL="285750" lvl="1" indent="-285750">
                  <a:lnSpc>
                    <a:spcPct val="107000"/>
                  </a:lnSpc>
                  <a:spcBef>
                    <a:spcPts val="0"/>
                  </a:spcBef>
                  <a:spcAft>
                    <a:spcPts val="800"/>
                  </a:spcAft>
                  <a:buFontTx/>
                  <a:buChar char="•"/>
                </a:pPr>
                <a:r>
                  <a:rPr lang="en-US" altLang="en-US" sz="2200" b="0" dirty="0" err="1" smtClean="0"/>
                  <a:t>Suy</a:t>
                </a:r>
                <a:r>
                  <a:rPr lang="en-US" altLang="en-US" sz="2200" b="0" dirty="0" smtClean="0"/>
                  <a:t> </a:t>
                </a:r>
                <a:r>
                  <a:rPr lang="en-US" altLang="en-US" sz="2200" b="0" dirty="0" err="1" smtClean="0"/>
                  <a:t>ra</a:t>
                </a:r>
                <a:r>
                  <a:rPr lang="en-US" altLang="en-US" sz="2200" b="0" dirty="0" smtClean="0"/>
                  <a:t> X=Z*</a:t>
                </a:r>
                <a14:m>
                  <m:oMath xmlns:m="http://schemas.openxmlformats.org/officeDocument/2006/math">
                    <m:sSub>
                      <m:sSubPr>
                        <m:ctrlPr>
                          <a:rPr lang="en-US" altLang="en-US" sz="2200" b="0" i="1" smtClean="0">
                            <a:latin typeface="Cambria Math" panose="02040503050406030204" pitchFamily="18" charset="0"/>
                          </a:rPr>
                        </m:ctrlPr>
                      </m:sSubPr>
                      <m:e>
                        <m:r>
                          <m:rPr>
                            <m:sty m:val="p"/>
                          </m:rPr>
                          <a:rPr lang="el-GR" altLang="en-US" sz="2200" b="0" i="1" smtClean="0">
                            <a:latin typeface="Cambria Math" panose="02040503050406030204" pitchFamily="18" charset="0"/>
                          </a:rPr>
                          <m:t>σ</m:t>
                        </m:r>
                      </m:e>
                      <m:sub>
                        <m:acc>
                          <m:accPr>
                            <m:chr m:val="̅"/>
                            <m:ctrlPr>
                              <a:rPr lang="en-US" altLang="en-US" sz="2200" b="0" i="1" smtClean="0">
                                <a:latin typeface="Cambria Math" panose="02040503050406030204" pitchFamily="18" charset="0"/>
                              </a:rPr>
                            </m:ctrlPr>
                          </m:accPr>
                          <m:e>
                            <m:r>
                              <a:rPr lang="en-US" altLang="en-US" sz="2200" b="0" i="1" smtClean="0">
                                <a:latin typeface="Cambria Math" panose="02040503050406030204" pitchFamily="18" charset="0"/>
                              </a:rPr>
                              <m:t>𝑥</m:t>
                            </m:r>
                          </m:e>
                        </m:acc>
                      </m:sub>
                    </m:sSub>
                  </m:oMath>
                </a14:m>
                <a:r>
                  <a:rPr lang="en-US" altLang="en-US" sz="2200" b="0" dirty="0" smtClean="0"/>
                  <a:t>+µ </a:t>
                </a:r>
                <a:r>
                  <a:rPr lang="en-US" altLang="en-US" sz="2200" b="0" dirty="0" err="1" smtClean="0"/>
                  <a:t>thay</a:t>
                </a:r>
                <a:r>
                  <a:rPr lang="en-US" altLang="en-US" sz="2200" b="0" dirty="0" smtClean="0"/>
                  <a:t> </a:t>
                </a:r>
                <a:r>
                  <a:rPr lang="en-US" altLang="en-US" sz="2200" b="0" dirty="0" err="1" smtClean="0"/>
                  <a:t>vào</a:t>
                </a:r>
                <a:r>
                  <a:rPr lang="en-US" altLang="en-US" sz="2200" b="0" dirty="0" smtClean="0"/>
                  <a:t> </a:t>
                </a:r>
                <a:r>
                  <a:rPr lang="en-US" altLang="en-US" sz="2200" b="0" dirty="0" err="1" smtClean="0"/>
                  <a:t>công</a:t>
                </a:r>
                <a:r>
                  <a:rPr lang="en-US" altLang="en-US" sz="2200" b="0" dirty="0" smtClean="0"/>
                  <a:t> </a:t>
                </a:r>
                <a:r>
                  <a:rPr lang="en-US" altLang="en-US" sz="2200" b="0" dirty="0" err="1" smtClean="0"/>
                  <a:t>thức</a:t>
                </a:r>
                <a:r>
                  <a:rPr lang="en-US" altLang="en-US" sz="2200" b="0" dirty="0" smtClean="0"/>
                  <a:t> </a:t>
                </a:r>
                <a:r>
                  <a:rPr lang="en-US" altLang="en-US" sz="2200" b="0" dirty="0" err="1" smtClean="0"/>
                  <a:t>trên</a:t>
                </a:r>
                <a:r>
                  <a:rPr lang="en-US" altLang="en-US" sz="2200" b="0" dirty="0" smtClean="0"/>
                  <a:t> ta </a:t>
                </a:r>
                <a:r>
                  <a:rPr lang="en-US" altLang="en-US" sz="2200" b="0" dirty="0" err="1" smtClean="0"/>
                  <a:t>có</a:t>
                </a:r>
                <a:endParaRPr lang="en-US" altLang="en-US" sz="2200" b="0" dirty="0" smtClean="0"/>
              </a:p>
              <a:p>
                <a:pPr marL="285750" lvl="1" indent="-285750">
                  <a:lnSpc>
                    <a:spcPct val="107000"/>
                  </a:lnSpc>
                  <a:spcBef>
                    <a:spcPts val="0"/>
                  </a:spcBef>
                  <a:spcAft>
                    <a:spcPts val="800"/>
                  </a:spcAft>
                  <a:buFontTx/>
                  <a:buChar char="•"/>
                </a:pPr>
                <a:r>
                  <a:rPr lang="en-US" altLang="en-US" sz="2200" b="0" dirty="0" smtClean="0"/>
                  <a:t>P(µ-E&lt;Z</a:t>
                </a:r>
                <a:r>
                  <a:rPr lang="en-US" altLang="en-US" sz="2200" b="0" dirty="0"/>
                  <a:t>*</a:t>
                </a:r>
                <a14:m>
                  <m:oMath xmlns:m="http://schemas.openxmlformats.org/officeDocument/2006/math">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oMath>
                </a14:m>
                <a:r>
                  <a:rPr lang="en-US" altLang="en-US" sz="2200" b="0" dirty="0"/>
                  <a:t>+</a:t>
                </a:r>
                <a:r>
                  <a:rPr lang="en-US" altLang="en-US" sz="2200" b="0" dirty="0" smtClean="0"/>
                  <a:t>µ&lt;µ+E)=P (</a:t>
                </a:r>
                <a14:m>
                  <m:oMath xmlns:m="http://schemas.openxmlformats.org/officeDocument/2006/math">
                    <m:f>
                      <m:fPr>
                        <m:ctrlPr>
                          <a:rPr lang="en-US" altLang="en-US" sz="2200" b="0" i="1" smtClean="0">
                            <a:latin typeface="Cambria Math" panose="02040503050406030204" pitchFamily="18" charset="0"/>
                          </a:rPr>
                        </m:ctrlPr>
                      </m:fPr>
                      <m:num>
                        <m:r>
                          <a:rPr lang="en-US" altLang="en-US" sz="2200" b="0" i="1" smtClean="0">
                            <a:latin typeface="Cambria Math" panose="02040503050406030204" pitchFamily="18" charset="0"/>
                          </a:rPr>
                          <m:t>−</m:t>
                        </m:r>
                        <m:r>
                          <a:rPr lang="en-US" altLang="en-US" sz="2200" b="0" i="1" smtClean="0">
                            <a:latin typeface="Cambria Math" panose="02040503050406030204" pitchFamily="18" charset="0"/>
                          </a:rPr>
                          <m:t>𝐸</m:t>
                        </m:r>
                      </m:num>
                      <m:den>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den>
                    </m:f>
                  </m:oMath>
                </a14:m>
                <a:r>
                  <a:rPr lang="en-US" altLang="en-US" sz="2200" b="0" dirty="0" smtClean="0"/>
                  <a:t>&lt;Z&lt;</a:t>
                </a:r>
                <a14:m>
                  <m:oMath xmlns:m="http://schemas.openxmlformats.org/officeDocument/2006/math">
                    <m:f>
                      <m:fPr>
                        <m:ctrlPr>
                          <a:rPr lang="en-US" altLang="en-US" sz="2200" b="0" i="1">
                            <a:latin typeface="Cambria Math" panose="02040503050406030204" pitchFamily="18" charset="0"/>
                          </a:rPr>
                        </m:ctrlPr>
                      </m:fPr>
                      <m:num>
                        <m:r>
                          <a:rPr lang="en-US" altLang="en-US" sz="2200" b="0" i="1" smtClean="0">
                            <a:latin typeface="Cambria Math" panose="02040503050406030204" pitchFamily="18" charset="0"/>
                          </a:rPr>
                          <m:t>𝐸</m:t>
                        </m:r>
                      </m:num>
                      <m:den>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den>
                    </m:f>
                  </m:oMath>
                </a14:m>
                <a:r>
                  <a:rPr lang="en-US" altLang="en-US" sz="2200" b="0" dirty="0" smtClean="0"/>
                  <a:t>) </a:t>
                </a:r>
              </a:p>
              <a:p>
                <a:pPr marL="285750" lvl="1" indent="-285750">
                  <a:lnSpc>
                    <a:spcPct val="107000"/>
                  </a:lnSpc>
                  <a:spcBef>
                    <a:spcPts val="0"/>
                  </a:spcBef>
                  <a:spcAft>
                    <a:spcPts val="800"/>
                  </a:spcAft>
                  <a:buFontTx/>
                  <a:buChar char="•"/>
                </a:pPr>
                <a:r>
                  <a:rPr lang="en-US" altLang="en-US" sz="2200" b="0" dirty="0" err="1" smtClean="0"/>
                  <a:t>Thay</a:t>
                </a:r>
                <a:r>
                  <a:rPr lang="en-US" altLang="en-US" sz="2200" b="0" dirty="0" smtClean="0"/>
                  <a:t> </a:t>
                </a:r>
                <a14:m>
                  <m:oMath xmlns:m="http://schemas.openxmlformats.org/officeDocument/2006/math">
                    <m:sSub>
                      <m:sSubPr>
                        <m:ctrlPr>
                          <a:rPr lang="en-US" altLang="en-US" sz="2200" b="0" i="1">
                            <a:latin typeface="Cambria Math" panose="02040503050406030204" pitchFamily="18" charset="0"/>
                          </a:rPr>
                        </m:ctrlPr>
                      </m:sSubPr>
                      <m:e>
                        <m:r>
                          <m:rPr>
                            <m:sty m:val="p"/>
                          </m:rPr>
                          <a:rPr lang="el-GR" altLang="en-US" sz="2200" b="0" i="1">
                            <a:latin typeface="Cambria Math" panose="02040503050406030204" pitchFamily="18" charset="0"/>
                          </a:rPr>
                          <m:t>σ</m:t>
                        </m:r>
                      </m:e>
                      <m:sub>
                        <m:acc>
                          <m:accPr>
                            <m:chr m:val="̅"/>
                            <m:ctrlPr>
                              <a:rPr lang="en-US" altLang="en-US" sz="2200" b="0" i="1">
                                <a:latin typeface="Cambria Math" panose="02040503050406030204" pitchFamily="18" charset="0"/>
                              </a:rPr>
                            </m:ctrlPr>
                          </m:accPr>
                          <m:e>
                            <m:r>
                              <a:rPr lang="en-US" altLang="en-US" sz="2200" b="0" i="1">
                                <a:latin typeface="Cambria Math" panose="02040503050406030204" pitchFamily="18" charset="0"/>
                              </a:rPr>
                              <m:t>𝑥</m:t>
                            </m:r>
                          </m:e>
                        </m:acc>
                      </m:sub>
                    </m:sSub>
                  </m:oMath>
                </a14:m>
                <a:r>
                  <a:rPr lang="en-US" altLang="en-US" sz="2200" b="0" dirty="0" smtClean="0"/>
                  <a:t>= </a:t>
                </a:r>
                <a14:m>
                  <m:oMath xmlns:m="http://schemas.openxmlformats.org/officeDocument/2006/math">
                    <m:f>
                      <m:fPr>
                        <m:ctrlPr>
                          <a:rPr lang="en-US" altLang="en-US" sz="2200" b="0" i="1">
                            <a:latin typeface="Cambria Math" panose="02040503050406030204" pitchFamily="18" charset="0"/>
                          </a:rPr>
                        </m:ctrlPr>
                      </m:fPr>
                      <m:num>
                        <m:r>
                          <m:rPr>
                            <m:sty m:val="p"/>
                          </m:rPr>
                          <a:rPr lang="en-US" altLang="en-US" sz="2200" b="0" i="1" smtClean="0">
                            <a:latin typeface="Cambria Math" panose="02040503050406030204" pitchFamily="18" charset="0"/>
                          </a:rPr>
                          <m:t>σ</m:t>
                        </m:r>
                      </m:num>
                      <m:den>
                        <m:rad>
                          <m:radPr>
                            <m:degHide m:val="on"/>
                            <m:ctrlPr>
                              <a:rPr lang="en-US" altLang="en-US" sz="2200" b="0" i="1" smtClean="0">
                                <a:latin typeface="Cambria Math" panose="02040503050406030204" pitchFamily="18" charset="0"/>
                              </a:rPr>
                            </m:ctrlPr>
                          </m:radPr>
                          <m:deg/>
                          <m:e>
                            <m:r>
                              <a:rPr lang="en-US" altLang="en-US" sz="2200" b="0" i="1">
                                <a:latin typeface="Cambria Math" panose="02040503050406030204" pitchFamily="18" charset="0"/>
                              </a:rPr>
                              <m:t>𝑛</m:t>
                            </m:r>
                          </m:e>
                        </m:rad>
                      </m:den>
                    </m:f>
                  </m:oMath>
                </a14:m>
                <a:r>
                  <a:rPr lang="en-US" altLang="en-US" sz="2200" b="0" dirty="0" smtClean="0"/>
                  <a:t> (</a:t>
                </a:r>
                <a:r>
                  <a:rPr lang="el-GR" altLang="en-US" sz="2200" b="0" dirty="0" smtClean="0"/>
                  <a:t>σ</a:t>
                </a:r>
                <a:r>
                  <a:rPr lang="en-US" altLang="en-US" sz="2200" b="0" dirty="0" smtClean="0"/>
                  <a:t> </a:t>
                </a:r>
                <a:r>
                  <a:rPr lang="en-US" altLang="en-US" sz="2200" b="0" dirty="0" err="1" smtClean="0"/>
                  <a:t>là</a:t>
                </a:r>
                <a:r>
                  <a:rPr lang="en-US" altLang="en-US" sz="2200" b="0" dirty="0" smtClean="0"/>
                  <a:t> </a:t>
                </a:r>
                <a:r>
                  <a:rPr lang="en-US" altLang="en-US" sz="2200" b="0" dirty="0" err="1" smtClean="0"/>
                  <a:t>độ</a:t>
                </a:r>
                <a:r>
                  <a:rPr lang="en-US" altLang="en-US" sz="2200" b="0" dirty="0" smtClean="0"/>
                  <a:t> </a:t>
                </a:r>
                <a:r>
                  <a:rPr lang="en-US" altLang="en-US" sz="2200" b="0" dirty="0" err="1" smtClean="0"/>
                  <a:t>lệch</a:t>
                </a:r>
                <a:r>
                  <a:rPr lang="en-US" altLang="en-US" sz="2200" b="0" dirty="0" smtClean="0"/>
                  <a:t> </a:t>
                </a:r>
                <a:r>
                  <a:rPr lang="en-US" altLang="en-US" sz="2200" b="0" dirty="0" err="1" smtClean="0"/>
                  <a:t>chuẩn</a:t>
                </a:r>
                <a:r>
                  <a:rPr lang="en-US" altLang="en-US" sz="2200" b="0" dirty="0" smtClean="0"/>
                  <a:t> </a:t>
                </a:r>
                <a:r>
                  <a:rPr lang="en-US" altLang="en-US" sz="2200" b="0" dirty="0" err="1" smtClean="0"/>
                  <a:t>của</a:t>
                </a:r>
                <a:r>
                  <a:rPr lang="en-US" altLang="en-US" sz="2200" b="0" dirty="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quần</a:t>
                </a:r>
                <a:r>
                  <a:rPr lang="en-US" altLang="en-US" sz="2200" b="0" dirty="0" smtClean="0"/>
                  <a:t> </a:t>
                </a:r>
                <a:r>
                  <a:rPr lang="en-US" altLang="en-US" sz="2200" b="0" dirty="0" err="1" smtClean="0"/>
                  <a:t>thể</a:t>
                </a:r>
                <a:r>
                  <a:rPr lang="en-US" altLang="en-US" sz="2200" b="0" dirty="0" smtClean="0"/>
                  <a:t>)</a:t>
                </a:r>
              </a:p>
              <a:p>
                <a:pPr marL="285750" lvl="1" indent="-285750">
                  <a:lnSpc>
                    <a:spcPct val="107000"/>
                  </a:lnSpc>
                  <a:spcBef>
                    <a:spcPts val="0"/>
                  </a:spcBef>
                  <a:spcAft>
                    <a:spcPts val="800"/>
                  </a:spcAft>
                  <a:buFontTx/>
                  <a:buChar char="•"/>
                </a:pPr>
                <a:r>
                  <a:rPr lang="en-US" altLang="en-US" sz="2200" b="0" dirty="0"/>
                  <a:t>P (</a:t>
                </a:r>
                <a14:m>
                  <m:oMath xmlns:m="http://schemas.openxmlformats.org/officeDocument/2006/math">
                    <m:f>
                      <m:fPr>
                        <m:ctrlPr>
                          <a:rPr lang="en-US" altLang="en-US" sz="2200" b="0" i="1">
                            <a:latin typeface="Cambria Math" panose="02040503050406030204" pitchFamily="18" charset="0"/>
                          </a:rPr>
                        </m:ctrlPr>
                      </m:fPr>
                      <m:num>
                        <m:r>
                          <a:rPr lang="en-US" altLang="en-US" sz="2200" b="0" i="1">
                            <a:latin typeface="Cambria Math" panose="02040503050406030204" pitchFamily="18" charset="0"/>
                          </a:rPr>
                          <m:t>−</m:t>
                        </m:r>
                        <m:r>
                          <a:rPr lang="en-US" altLang="en-US" sz="2200" b="0" i="1" smtClean="0">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a:t>&lt;Z&lt;</a:t>
                </a:r>
                <a14:m>
                  <m:oMath xmlns:m="http://schemas.openxmlformats.org/officeDocument/2006/math">
                    <m:f>
                      <m:fPr>
                        <m:ctrlPr>
                          <a:rPr lang="en-US" altLang="en-US" sz="2200" b="0" i="1">
                            <a:latin typeface="Cambria Math" panose="02040503050406030204" pitchFamily="18" charset="0"/>
                          </a:rPr>
                        </m:ctrlPr>
                      </m:fPr>
                      <m:num>
                        <m:r>
                          <a:rPr lang="en-US" altLang="en-US" sz="2200" b="0" i="1" smtClean="0">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a:t>) </a:t>
                </a:r>
                <a:r>
                  <a:rPr lang="en-US" altLang="en-US" sz="2200" b="0" dirty="0" smtClean="0">
                    <a:solidFill>
                      <a:schemeClr val="tx1"/>
                    </a:solidFill>
                  </a:rPr>
                  <a:t>=P(-b&lt;Z&lt;b)=</a:t>
                </a:r>
                <a:r>
                  <a:rPr lang="en-US" altLang="en-US" sz="2200" b="0" dirty="0" smtClean="0"/>
                  <a:t>1-</a:t>
                </a:r>
                <a:r>
                  <a:rPr lang="el-GR" altLang="en-US" sz="2200" b="0" dirty="0" smtClean="0"/>
                  <a:t>α</a:t>
                </a:r>
                <a:r>
                  <a:rPr lang="en-US" altLang="en-US" sz="2200" b="0" dirty="0" smtClean="0">
                    <a:solidFill>
                      <a:schemeClr val="tx1"/>
                    </a:solidFill>
                  </a:rPr>
                  <a:t> (</a:t>
                </a:r>
                <a:r>
                  <a:rPr lang="en-US" altLang="en-US" sz="2200" b="0" dirty="0" err="1" smtClean="0">
                    <a:solidFill>
                      <a:schemeClr val="tx1"/>
                    </a:solidFill>
                  </a:rPr>
                  <a:t>trong</a:t>
                </a:r>
                <a:r>
                  <a:rPr lang="en-US" altLang="en-US" sz="2200" b="0" dirty="0" smtClean="0">
                    <a:solidFill>
                      <a:schemeClr val="tx1"/>
                    </a:solidFill>
                  </a:rPr>
                  <a:t> </a:t>
                </a:r>
                <a:r>
                  <a:rPr lang="en-US" altLang="en-US" sz="2200" b="0" dirty="0" err="1" smtClean="0">
                    <a:solidFill>
                      <a:schemeClr val="tx1"/>
                    </a:solidFill>
                  </a:rPr>
                  <a:t>đó</a:t>
                </a:r>
                <a:r>
                  <a:rPr lang="en-US" altLang="en-US" sz="2200" b="0" dirty="0" smtClean="0">
                    <a:solidFill>
                      <a:schemeClr val="tx1"/>
                    </a:solidFill>
                  </a:rPr>
                  <a:t> Z </a:t>
                </a:r>
                <a:r>
                  <a:rPr lang="en-US" altLang="en-US" sz="2200" b="0" dirty="0" err="1" smtClean="0">
                    <a:solidFill>
                      <a:schemeClr val="tx1"/>
                    </a:solidFill>
                  </a:rPr>
                  <a:t>có</a:t>
                </a:r>
                <a:r>
                  <a:rPr lang="en-US" altLang="en-US" sz="2200" b="0" dirty="0" smtClean="0">
                    <a:solidFill>
                      <a:schemeClr val="tx1"/>
                    </a:solidFill>
                  </a:rPr>
                  <a:t> </a:t>
                </a:r>
                <a:r>
                  <a:rPr lang="en-US" altLang="en-US" sz="2200" b="0" dirty="0" err="1" smtClean="0">
                    <a:solidFill>
                      <a:schemeClr val="tx1"/>
                    </a:solidFill>
                  </a:rPr>
                  <a:t>phân</a:t>
                </a:r>
                <a:r>
                  <a:rPr lang="en-US" altLang="en-US" sz="2200" b="0" dirty="0" smtClean="0">
                    <a:solidFill>
                      <a:schemeClr val="tx1"/>
                    </a:solidFill>
                  </a:rPr>
                  <a:t> </a:t>
                </a:r>
                <a:r>
                  <a:rPr lang="en-US" altLang="en-US" sz="2200" b="0" dirty="0" err="1" smtClean="0">
                    <a:solidFill>
                      <a:schemeClr val="tx1"/>
                    </a:solidFill>
                  </a:rPr>
                  <a:t>phối</a:t>
                </a:r>
                <a:r>
                  <a:rPr lang="en-US" altLang="en-US" sz="2200" b="0" dirty="0" smtClean="0">
                    <a:solidFill>
                      <a:schemeClr val="tx1"/>
                    </a:solidFill>
                  </a:rPr>
                  <a:t> </a:t>
                </a:r>
                <a:r>
                  <a:rPr lang="en-US" altLang="en-US" sz="2200" b="0" dirty="0" err="1" smtClean="0">
                    <a:solidFill>
                      <a:schemeClr val="tx1"/>
                    </a:solidFill>
                  </a:rPr>
                  <a:t>chuẩn</a:t>
                </a:r>
                <a:r>
                  <a:rPr lang="en-US" altLang="en-US" sz="2200" b="0" dirty="0" smtClean="0">
                    <a:solidFill>
                      <a:schemeClr val="tx1"/>
                    </a:solidFill>
                  </a:rPr>
                  <a:t> </a:t>
                </a:r>
                <a:r>
                  <a:rPr lang="en-US" altLang="en-US" sz="2200" b="0" dirty="0" err="1" smtClean="0">
                    <a:solidFill>
                      <a:schemeClr val="tx1"/>
                    </a:solidFill>
                  </a:rPr>
                  <a:t>chính</a:t>
                </a:r>
                <a:r>
                  <a:rPr lang="en-US" altLang="en-US" sz="2200" b="0" dirty="0" smtClean="0">
                    <a:solidFill>
                      <a:schemeClr val="tx1"/>
                    </a:solidFill>
                  </a:rPr>
                  <a:t> </a:t>
                </a:r>
                <a:r>
                  <a:rPr lang="en-US" altLang="en-US" sz="2200" b="0" dirty="0" err="1" smtClean="0">
                    <a:solidFill>
                      <a:schemeClr val="tx1"/>
                    </a:solidFill>
                  </a:rPr>
                  <a:t>tắc</a:t>
                </a:r>
                <a:r>
                  <a:rPr lang="en-US" altLang="en-US" sz="2200" b="0" dirty="0" smtClean="0">
                    <a:solidFill>
                      <a:schemeClr val="tx1"/>
                    </a:solidFill>
                  </a:rPr>
                  <a:t>, b=</a:t>
                </a:r>
                <a14:m>
                  <m:oMath xmlns:m="http://schemas.openxmlformats.org/officeDocument/2006/math">
                    <m:f>
                      <m:fPr>
                        <m:ctrlPr>
                          <a:rPr lang="en-US" altLang="en-US" sz="2200" b="0" i="1">
                            <a:latin typeface="Cambria Math" panose="02040503050406030204" pitchFamily="18" charset="0"/>
                          </a:rPr>
                        </m:ctrlPr>
                      </m:fPr>
                      <m:num>
                        <m:r>
                          <a:rPr lang="en-US" altLang="en-US" sz="2200" b="0" i="1">
                            <a:latin typeface="Cambria Math" panose="02040503050406030204" pitchFamily="18" charset="0"/>
                          </a:rPr>
                          <m:t>−</m:t>
                        </m:r>
                        <m:r>
                          <a:rPr lang="en-US" altLang="en-US" sz="2200" b="0" i="1">
                            <a:latin typeface="Cambria Math" panose="02040503050406030204" pitchFamily="18" charset="0"/>
                          </a:rPr>
                          <m:t>𝐸</m:t>
                        </m:r>
                      </m:num>
                      <m:den>
                        <m:f>
                          <m:fPr>
                            <m:ctrlPr>
                              <a:rPr lang="en-US" altLang="en-US" sz="2200" b="0" i="1">
                                <a:latin typeface="Cambria Math" panose="02040503050406030204" pitchFamily="18" charset="0"/>
                              </a:rPr>
                            </m:ctrlPr>
                          </m:fPr>
                          <m:num>
                            <m:r>
                              <m:rPr>
                                <m:sty m:val="p"/>
                              </m:rPr>
                              <a:rPr lang="en-US" altLang="en-US" sz="2200" b="0" i="1">
                                <a:latin typeface="Cambria Math" panose="02040503050406030204" pitchFamily="18" charset="0"/>
                              </a:rPr>
                              <m:t>σ</m:t>
                            </m:r>
                          </m:num>
                          <m:den>
                            <m:rad>
                              <m:radPr>
                                <m:degHide m:val="on"/>
                                <m:ctrlPr>
                                  <a:rPr lang="en-US" altLang="en-US" sz="2200" b="0" i="1">
                                    <a:latin typeface="Cambria Math" panose="02040503050406030204" pitchFamily="18" charset="0"/>
                                  </a:rPr>
                                </m:ctrlPr>
                              </m:radPr>
                              <m:deg/>
                              <m:e>
                                <m:r>
                                  <a:rPr lang="en-US" altLang="en-US" sz="2200" b="0" i="1">
                                    <a:latin typeface="Cambria Math" panose="02040503050406030204" pitchFamily="18" charset="0"/>
                                  </a:rPr>
                                  <m:t>𝑛</m:t>
                                </m:r>
                              </m:e>
                            </m:rad>
                          </m:den>
                        </m:f>
                      </m:den>
                    </m:f>
                  </m:oMath>
                </a14:m>
                <a:r>
                  <a:rPr lang="en-US" altLang="en-US" sz="2200" b="0" dirty="0" smtClean="0">
                    <a:solidFill>
                      <a:schemeClr val="tx1"/>
                    </a:solidFill>
                  </a:rPr>
                  <a:t>)</a:t>
                </a:r>
              </a:p>
              <a:p>
                <a:pPr marL="285750" lvl="1" indent="-285750">
                  <a:lnSpc>
                    <a:spcPct val="107000"/>
                  </a:lnSpc>
                  <a:spcBef>
                    <a:spcPts val="0"/>
                  </a:spcBef>
                  <a:spcAft>
                    <a:spcPts val="800"/>
                  </a:spcAft>
                  <a:buFontTx/>
                  <a:buChar char="•"/>
                </a:pPr>
                <a:r>
                  <a:rPr lang="en-US" altLang="en-US" sz="2200" b="0" dirty="0" smtClean="0"/>
                  <a:t>P(Z&lt;-b)=</a:t>
                </a:r>
                <a:r>
                  <a:rPr lang="el-GR" altLang="en-US" sz="2200" b="0" dirty="0" smtClean="0"/>
                  <a:t>α</a:t>
                </a:r>
                <a:r>
                  <a:rPr lang="en-US" altLang="en-US" sz="2200" b="0" dirty="0" smtClean="0"/>
                  <a:t>/2</a:t>
                </a:r>
              </a:p>
              <a:p>
                <a:pPr marL="285750" lvl="1" indent="-285750">
                  <a:lnSpc>
                    <a:spcPct val="107000"/>
                  </a:lnSpc>
                  <a:spcBef>
                    <a:spcPts val="0"/>
                  </a:spcBef>
                  <a:spcAft>
                    <a:spcPts val="800"/>
                  </a:spcAft>
                  <a:buFontTx/>
                  <a:buChar char="•"/>
                </a:pPr>
                <a:r>
                  <a:rPr lang="en-US" altLang="en-US" sz="2200" b="0" dirty="0" smtClean="0">
                    <a:sym typeface="Wingdings" panose="05000000000000000000" pitchFamily="2" charset="2"/>
                  </a:rPr>
                  <a:t></a:t>
                </a:r>
                <a:r>
                  <a:rPr lang="en-US" altLang="en-US" sz="2200" b="0" dirty="0" smtClean="0"/>
                  <a:t>b</a:t>
                </a:r>
                <a:r>
                  <a:rPr lang="en-US" altLang="en-US" sz="2200" b="0" dirty="0" smtClean="0">
                    <a:solidFill>
                      <a:schemeClr val="tx1"/>
                    </a:solidFill>
                  </a:rPr>
                  <a:t>=</a:t>
                </a:r>
                <a14:m>
                  <m:oMath xmlns:m="http://schemas.openxmlformats.org/officeDocument/2006/math">
                    <m:sSub>
                      <m:sSubPr>
                        <m:ctrlPr>
                          <a:rPr lang="vi-VN" sz="2400" b="0" i="1">
                            <a:latin typeface="Cambria Math" panose="02040503050406030204" pitchFamily="18" charset="0"/>
                          </a:rPr>
                        </m:ctrlPr>
                      </m:sSubPr>
                      <m:e>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endParaRPr lang="en-US" altLang="en-US" sz="2200" b="0" dirty="0" smtClean="0">
                  <a:solidFill>
                    <a:schemeClr val="tx1"/>
                  </a:solidFill>
                </a:endParaRPr>
              </a:p>
              <a:p>
                <a:pPr marL="285750" lvl="1" indent="-285750">
                  <a:lnSpc>
                    <a:spcPct val="107000"/>
                  </a:lnSpc>
                  <a:spcBef>
                    <a:spcPts val="0"/>
                  </a:spcBef>
                  <a:spcAft>
                    <a:spcPts val="800"/>
                  </a:spcAft>
                  <a:buFontTx/>
                  <a:buChar char="•"/>
                </a:pPr>
                <a:r>
                  <a:rPr lang="en-US" altLang="en-US" sz="2200" b="0" dirty="0" err="1" smtClean="0"/>
                  <a:t>Tra</a:t>
                </a:r>
                <a:r>
                  <a:rPr lang="en-US" altLang="en-US" sz="2200" b="0" dirty="0" smtClean="0"/>
                  <a:t> </a:t>
                </a:r>
                <a:r>
                  <a:rPr lang="en-US" altLang="en-US" sz="2200" b="0" dirty="0" err="1" smtClean="0"/>
                  <a:t>bảng</a:t>
                </a:r>
                <a:r>
                  <a:rPr lang="en-US" altLang="en-US" sz="2200" b="0" dirty="0" smtClean="0"/>
                  <a:t> Z </a:t>
                </a:r>
                <a:r>
                  <a:rPr lang="en-US" altLang="en-US" sz="2200" b="0" dirty="0" smtClean="0">
                    <a:sym typeface="Wingdings" panose="05000000000000000000" pitchFamily="2" charset="2"/>
                  </a:rPr>
                  <a:t></a:t>
                </a:r>
                <a:r>
                  <a:rPr lang="en-US" altLang="en-US" sz="2200" b="0" dirty="0" smtClean="0"/>
                  <a:t>b=</a:t>
                </a:r>
                <a14:m>
                  <m:oMath xmlns:m="http://schemas.openxmlformats.org/officeDocument/2006/math">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oMath>
                </a14:m>
                <a:r>
                  <a:rPr lang="en-US" altLang="en-US" sz="2200" b="0" dirty="0" smtClean="0"/>
                  <a:t>=1.95</a:t>
                </a:r>
                <a:r>
                  <a:rPr lang="en-US" altLang="en-US" sz="2200" b="0" dirty="0" smtClean="0">
                    <a:solidFill>
                      <a:schemeClr val="tx1"/>
                    </a:solidFill>
                  </a:rPr>
                  <a:t> </a:t>
                </a:r>
                <a:endParaRPr lang="en-US" sz="2200" b="0" kern="0" dirty="0" smtClean="0">
                  <a:solidFill>
                    <a:schemeClr val="tx1"/>
                  </a:solidFill>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200" b="0" kern="0" dirty="0">
                  <a:ea typeface="Calibri" panose="020F0502020204030204" pitchFamily="34" charset="0"/>
                  <a:cs typeface="Times New Roman" panose="02020603050405020304"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838200"/>
                <a:ext cx="9144000" cy="2286000"/>
              </a:xfrm>
              <a:prstGeom prst="rect">
                <a:avLst/>
              </a:prstGeom>
              <a:blipFill>
                <a:blip r:embed="rId4"/>
                <a:stretch>
                  <a:fillRect l="-800" t="-1867" b="-14560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4269924" y="4495800"/>
            <a:ext cx="3731076" cy="1703186"/>
          </a:xfrm>
          <a:prstGeom prst="rect">
            <a:avLst/>
          </a:prstGeom>
        </p:spPr>
      </p:pic>
      <p:cxnSp>
        <p:nvCxnSpPr>
          <p:cNvPr id="7" name="Straight Connector 6"/>
          <p:cNvCxnSpPr/>
          <p:nvPr/>
        </p:nvCxnSpPr>
        <p:spPr bwMode="auto">
          <a:xfrm flipV="1">
            <a:off x="6076406" y="4733493"/>
            <a:ext cx="0" cy="1283341"/>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66919"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9" name="TextBox 8"/>
          <p:cNvSpPr txBox="1"/>
          <p:nvPr/>
        </p:nvSpPr>
        <p:spPr>
          <a:xfrm>
            <a:off x="5965819" y="6031027"/>
            <a:ext cx="308576" cy="400110"/>
          </a:xfrm>
          <a:prstGeom prst="rect">
            <a:avLst/>
          </a:prstGeom>
          <a:noFill/>
        </p:spPr>
        <p:txBody>
          <a:bodyPr wrap="square" rtlCol="0">
            <a:spAutoFit/>
          </a:bodyPr>
          <a:lstStyle/>
          <a:p>
            <a:r>
              <a:rPr lang="en-US" dirty="0"/>
              <a:t>0</a:t>
            </a:r>
          </a:p>
        </p:txBody>
      </p:sp>
      <p:sp>
        <p:nvSpPr>
          <p:cNvPr id="10" name="TextBox 9"/>
          <p:cNvSpPr txBox="1"/>
          <p:nvPr/>
        </p:nvSpPr>
        <p:spPr>
          <a:xfrm>
            <a:off x="5378986" y="6023012"/>
            <a:ext cx="499431" cy="400110"/>
          </a:xfrm>
          <a:prstGeom prst="rect">
            <a:avLst/>
          </a:prstGeom>
          <a:noFill/>
        </p:spPr>
        <p:txBody>
          <a:bodyPr wrap="square" rtlCol="0">
            <a:spAutoFit/>
          </a:bodyPr>
          <a:lstStyle/>
          <a:p>
            <a:r>
              <a:rPr lang="en-US" dirty="0" smtClean="0"/>
              <a:t>-b</a:t>
            </a:r>
            <a:endParaRPr lang="en-US" dirty="0"/>
          </a:p>
        </p:txBody>
      </p:sp>
      <p:sp>
        <p:nvSpPr>
          <p:cNvPr id="11" name="TextBox 10"/>
          <p:cNvSpPr txBox="1"/>
          <p:nvPr/>
        </p:nvSpPr>
        <p:spPr>
          <a:xfrm>
            <a:off x="6440277" y="6025114"/>
            <a:ext cx="686718" cy="400110"/>
          </a:xfrm>
          <a:prstGeom prst="rect">
            <a:avLst/>
          </a:prstGeom>
          <a:noFill/>
        </p:spPr>
        <p:txBody>
          <a:bodyPr wrap="square" rtlCol="0">
            <a:spAutoFit/>
          </a:bodyPr>
          <a:lstStyle/>
          <a:p>
            <a:r>
              <a:rPr lang="en-US" dirty="0"/>
              <a:t>b</a:t>
            </a:r>
          </a:p>
        </p:txBody>
      </p:sp>
      <p:cxnSp>
        <p:nvCxnSpPr>
          <p:cNvPr id="12" name="Straight Connector 11"/>
          <p:cNvCxnSpPr/>
          <p:nvPr/>
        </p:nvCxnSpPr>
        <p:spPr bwMode="auto">
          <a:xfrm>
            <a:off x="5585892"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13" name="TextBox 12"/>
          <p:cNvSpPr txBox="1"/>
          <p:nvPr/>
        </p:nvSpPr>
        <p:spPr>
          <a:xfrm>
            <a:off x="4114800" y="5105400"/>
            <a:ext cx="1560723" cy="399387"/>
          </a:xfrm>
          <a:prstGeom prst="rect">
            <a:avLst/>
          </a:prstGeom>
          <a:noFill/>
        </p:spPr>
        <p:txBody>
          <a:bodyPr wrap="square" rtlCol="0">
            <a:spAutoFit/>
          </a:bodyPr>
          <a:lstStyle/>
          <a:p>
            <a:r>
              <a:rPr lang="en-US" dirty="0" smtClean="0"/>
              <a:t>P(Z&lt;-b)</a:t>
            </a:r>
            <a:endParaRPr lang="en-US" dirty="0"/>
          </a:p>
        </p:txBody>
      </p:sp>
      <p:sp>
        <p:nvSpPr>
          <p:cNvPr id="14" name="TextBox 13"/>
          <p:cNvSpPr txBox="1"/>
          <p:nvPr/>
        </p:nvSpPr>
        <p:spPr>
          <a:xfrm>
            <a:off x="6877280" y="5619413"/>
            <a:ext cx="2266720" cy="400110"/>
          </a:xfrm>
          <a:prstGeom prst="rect">
            <a:avLst/>
          </a:prstGeom>
          <a:noFill/>
        </p:spPr>
        <p:txBody>
          <a:bodyPr wrap="square" rtlCol="0">
            <a:spAutoFit/>
          </a:bodyPr>
          <a:lstStyle/>
          <a:p>
            <a:r>
              <a:rPr lang="en-US" dirty="0" smtClean="0"/>
              <a:t>(1-0.95)/2=0.025</a:t>
            </a:r>
            <a:endParaRPr lang="en-US" dirty="0"/>
          </a:p>
        </p:txBody>
      </p:sp>
      <p:sp>
        <p:nvSpPr>
          <p:cNvPr id="15" name="TextBox 14"/>
          <p:cNvSpPr txBox="1"/>
          <p:nvPr/>
        </p:nvSpPr>
        <p:spPr>
          <a:xfrm>
            <a:off x="3505200" y="5619413"/>
            <a:ext cx="2209800" cy="400110"/>
          </a:xfrm>
          <a:prstGeom prst="rect">
            <a:avLst/>
          </a:prstGeom>
          <a:noFill/>
        </p:spPr>
        <p:txBody>
          <a:bodyPr wrap="square" rtlCol="0">
            <a:spAutoFit/>
          </a:bodyPr>
          <a:lstStyle/>
          <a:p>
            <a:r>
              <a:rPr lang="en-US" dirty="0" smtClean="0"/>
              <a:t>(1-0.95)/2=0.025</a:t>
            </a:r>
            <a:endParaRPr lang="en-US" dirty="0"/>
          </a:p>
        </p:txBody>
      </p:sp>
      <p:sp>
        <p:nvSpPr>
          <p:cNvPr id="16" name="TextBox 15"/>
          <p:cNvSpPr txBox="1"/>
          <p:nvPr/>
        </p:nvSpPr>
        <p:spPr>
          <a:xfrm>
            <a:off x="5691130" y="5329626"/>
            <a:ext cx="938270" cy="400110"/>
          </a:xfrm>
          <a:prstGeom prst="rect">
            <a:avLst/>
          </a:prstGeom>
          <a:noFill/>
        </p:spPr>
        <p:txBody>
          <a:bodyPr wrap="square" rtlCol="0">
            <a:spAutoFit/>
          </a:bodyPr>
          <a:lstStyle/>
          <a:p>
            <a:r>
              <a:rPr lang="en-US" dirty="0" smtClean="0"/>
              <a:t>0.95</a:t>
            </a:r>
            <a:endParaRPr lang="en-US" dirty="0"/>
          </a:p>
        </p:txBody>
      </p:sp>
      <p:cxnSp>
        <p:nvCxnSpPr>
          <p:cNvPr id="17" name="Straight Connector 16"/>
          <p:cNvCxnSpPr/>
          <p:nvPr/>
        </p:nvCxnSpPr>
        <p:spPr bwMode="auto">
          <a:xfrm>
            <a:off x="5889119" y="4922742"/>
            <a:ext cx="37457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5878417" y="4998442"/>
            <a:ext cx="43700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5815988" y="5081238"/>
            <a:ext cx="56186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a:off x="5753559" y="5164034"/>
            <a:ext cx="66531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5715000" y="5257800"/>
            <a:ext cx="74914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587677" y="5937587"/>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5587677" y="5861888"/>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5587677" y="5793286"/>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5585892" y="5723500"/>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5585892" y="5653714"/>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5612674" y="54994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5588726" y="55756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5625737" y="5436326"/>
            <a:ext cx="9364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5701937"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5651863"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2" name="Object 3"/>
          <p:cNvGraphicFramePr>
            <a:graphicFrameLocks noChangeAspect="1"/>
          </p:cNvGraphicFramePr>
          <p:nvPr>
            <p:extLst>
              <p:ext uri="{D42A27DB-BD31-4B8C-83A1-F6EECF244321}">
                <p14:modId xmlns:p14="http://schemas.microsoft.com/office/powerpoint/2010/main" val="1541954802"/>
              </p:ext>
            </p:extLst>
          </p:nvPr>
        </p:nvGraphicFramePr>
        <p:xfrm>
          <a:off x="6248400" y="1219200"/>
          <a:ext cx="1905000" cy="685800"/>
        </p:xfrm>
        <a:graphic>
          <a:graphicData uri="http://schemas.openxmlformats.org/presentationml/2006/ole">
            <mc:AlternateContent xmlns:mc="http://schemas.openxmlformats.org/markup-compatibility/2006">
              <mc:Choice xmlns:v="urn:schemas-microsoft-com:vml" Requires="v">
                <p:oleObj spid="_x0000_s137272" name="Equation" r:id="rId6" imgW="736560" imgH="393480" progId="Equation.DSMT4">
                  <p:embed/>
                </p:oleObj>
              </mc:Choice>
              <mc:Fallback>
                <p:oleObj name="Equation" r:id="rId6" imgW="736560" imgH="393480" progId="Equation.DSMT4">
                  <p:embed/>
                  <p:pic>
                    <p:nvPicPr>
                      <p:cNvPr id="409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1219200"/>
                        <a:ext cx="1905000" cy="685800"/>
                      </a:xfrm>
                      <a:prstGeom prst="rect">
                        <a:avLst/>
                      </a:prstGeom>
                      <a:noFill/>
                      <a:extLst/>
                    </p:spPr>
                  </p:pic>
                </p:oleObj>
              </mc:Fallback>
            </mc:AlternateContent>
          </a:graphicData>
        </a:graphic>
      </p:graphicFrame>
    </p:spTree>
    <p:extLst>
      <p:ext uri="{BB962C8B-B14F-4D97-AF65-F5344CB8AC3E}">
        <p14:creationId xmlns:p14="http://schemas.microsoft.com/office/powerpoint/2010/main" val="79881944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bwMode="auto">
          <a:xfrm>
            <a:off x="0" y="381000"/>
            <a:ext cx="91440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125000"/>
              </a:lnSpc>
              <a:spcBef>
                <a:spcPct val="4000"/>
              </a:spcBef>
            </a:pPr>
            <a:r>
              <a:rPr lang="en-US" altLang="en-US" dirty="0" err="1" smtClean="0"/>
              <a:t>Ví</a:t>
            </a:r>
            <a:r>
              <a:rPr lang="en-US" altLang="en-US" dirty="0" smtClean="0"/>
              <a:t> </a:t>
            </a:r>
            <a:r>
              <a:rPr lang="en-US" altLang="en-US" dirty="0" err="1" smtClean="0"/>
              <a:t>dụ</a:t>
            </a:r>
            <a:endParaRPr lang="en-US" altLang="en-US" dirty="0" smtClean="0">
              <a:solidFill>
                <a:schemeClr val="tx1"/>
              </a:solidFill>
            </a:endParaRP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0" y="838200"/>
                <a:ext cx="9144000" cy="22860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57200" lvl="1" indent="0">
                  <a:lnSpc>
                    <a:spcPct val="107000"/>
                  </a:lnSpc>
                  <a:spcBef>
                    <a:spcPts val="0"/>
                  </a:spcBef>
                  <a:spcAft>
                    <a:spcPts val="800"/>
                  </a:spcAft>
                  <a:buNone/>
                </a:pPr>
                <a:r>
                  <a:rPr lang="en-US" altLang="en-US" sz="2400" b="0" dirty="0" smtClean="0">
                    <a:solidFill>
                      <a:srgbClr val="FF0000"/>
                    </a:solidFill>
                  </a:rPr>
                  <a:t>	</a:t>
                </a:r>
                <a:r>
                  <a:rPr lang="en-US" altLang="en-US" sz="2400" b="0" dirty="0" smtClean="0"/>
                  <a:t>P </a:t>
                </a:r>
                <a:r>
                  <a:rPr lang="en-US" altLang="en-US" sz="2400" b="0" dirty="0"/>
                  <a:t>(</a:t>
                </a:r>
                <a14:m>
                  <m:oMath xmlns:m="http://schemas.openxmlformats.org/officeDocument/2006/math">
                    <m:f>
                      <m:fPr>
                        <m:ctrlPr>
                          <a:rPr lang="en-US" altLang="en-US" sz="2400" b="0" i="1">
                            <a:latin typeface="Cambria Math" panose="02040503050406030204" pitchFamily="18" charset="0"/>
                          </a:rPr>
                        </m:ctrlPr>
                      </m:fPr>
                      <m:num>
                        <m:r>
                          <a:rPr lang="en-US" altLang="en-US" sz="2400" b="0" i="1">
                            <a:latin typeface="Cambria Math" panose="02040503050406030204" pitchFamily="18" charset="0"/>
                          </a:rPr>
                          <m:t>−</m:t>
                        </m:r>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altLang="en-US" sz="2400" b="0" dirty="0"/>
                  <a:t>&lt;Z&lt;</a:t>
                </a:r>
                <a14:m>
                  <m:oMath xmlns:m="http://schemas.openxmlformats.org/officeDocument/2006/math">
                    <m:f>
                      <m:fPr>
                        <m:ctrlPr>
                          <a:rPr lang="en-US" altLang="en-US" sz="2400" b="0" i="1">
                            <a:latin typeface="Cambria Math" panose="02040503050406030204" pitchFamily="18" charset="0"/>
                          </a:rPr>
                        </m:ctrlPr>
                      </m:fPr>
                      <m:num>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altLang="en-US" sz="2400" b="0" dirty="0"/>
                  <a:t>) </a:t>
                </a:r>
                <a:r>
                  <a:rPr lang="en-US" altLang="en-US" sz="2400" b="0" dirty="0" smtClean="0">
                    <a:solidFill>
                      <a:schemeClr val="tx1"/>
                    </a:solidFill>
                  </a:rPr>
                  <a:t>=P(-b&lt;Z&lt;b)</a:t>
                </a:r>
                <a:r>
                  <a:rPr lang="en-US" altLang="en-US" sz="2400" b="0" dirty="0" smtClean="0"/>
                  <a:t>=1-</a:t>
                </a:r>
                <a:r>
                  <a:rPr lang="el-GR" altLang="en-US" sz="2400" b="0" dirty="0"/>
                  <a:t>α</a:t>
                </a:r>
                <a:endParaRPr lang="en-US" altLang="en-US" sz="2400" b="0" dirty="0" smtClean="0">
                  <a:solidFill>
                    <a:schemeClr val="tx1"/>
                  </a:solidFill>
                </a:endParaRPr>
              </a:p>
              <a:p>
                <a:pPr marL="285750" lvl="1" indent="-285750">
                  <a:lnSpc>
                    <a:spcPct val="107000"/>
                  </a:lnSpc>
                  <a:spcBef>
                    <a:spcPts val="0"/>
                  </a:spcBef>
                  <a:spcAft>
                    <a:spcPts val="800"/>
                  </a:spcAft>
                  <a:buFontTx/>
                  <a:buChar char="•"/>
                </a:pPr>
                <a:r>
                  <a:rPr lang="en-US" altLang="en-US" sz="2400" b="0" dirty="0" smtClean="0">
                    <a:solidFill>
                      <a:schemeClr val="tx1"/>
                    </a:solidFill>
                  </a:rPr>
                  <a:t> </a:t>
                </a:r>
                <a14:m>
                  <m:oMath xmlns:m="http://schemas.openxmlformats.org/officeDocument/2006/math">
                    <m:f>
                      <m:fPr>
                        <m:ctrlPr>
                          <a:rPr lang="en-US" altLang="en-US" sz="2400" b="0" i="1">
                            <a:latin typeface="Cambria Math" panose="02040503050406030204" pitchFamily="18" charset="0"/>
                          </a:rPr>
                        </m:ctrlPr>
                      </m:fPr>
                      <m:num>
                        <m:r>
                          <a:rPr lang="en-US" altLang="en-US" sz="2400" b="0" i="1">
                            <a:latin typeface="Cambria Math" panose="02040503050406030204" pitchFamily="18" charset="0"/>
                          </a:rPr>
                          <m:t>−</m:t>
                        </m:r>
                        <m:r>
                          <a:rPr lang="en-US" altLang="en-US" sz="2400" b="0" i="1" smtClean="0">
                            <a:latin typeface="Cambria Math" panose="02040503050406030204" pitchFamily="18" charset="0"/>
                          </a:rPr>
                          <m:t>𝐸</m:t>
                        </m:r>
                      </m:num>
                      <m:den>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den>
                    </m:f>
                  </m:oMath>
                </a14:m>
                <a:r>
                  <a:rPr lang="en-US" sz="2400" b="0" kern="0" dirty="0" smtClean="0">
                    <a:solidFill>
                      <a:schemeClr val="tx1"/>
                    </a:solidFill>
                    <a:ea typeface="Calibri" panose="020F0502020204030204" pitchFamily="34" charset="0"/>
                    <a:cs typeface="Times New Roman" panose="02020603050405020304" pitchFamily="18" charset="0"/>
                  </a:rPr>
                  <a:t>=</a:t>
                </a:r>
                <a:r>
                  <a:rPr lang="en-US" sz="2200" b="0" dirty="0"/>
                  <a:t> </a:t>
                </a:r>
                <a14:m>
                  <m:oMath xmlns:m="http://schemas.openxmlformats.org/officeDocument/2006/math">
                    <m:sSub>
                      <m:sSubPr>
                        <m:ctrlPr>
                          <a:rPr lang="vi-VN" sz="2400" b="0" i="1" smtClean="0">
                            <a:latin typeface="Cambria Math" panose="02040503050406030204" pitchFamily="18" charset="0"/>
                          </a:rPr>
                        </m:ctrlPr>
                      </m:sSubPr>
                      <m:e>
                        <m:r>
                          <a:rPr lang="en-US" sz="2400" b="0" i="1" smtClean="0">
                            <a:latin typeface="Cambria Math" panose="02040503050406030204" pitchFamily="18" charset="0"/>
                          </a:rPr>
                          <m:t>−</m:t>
                        </m:r>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r>
                  <a:rPr lang="en-US" sz="2400" b="0" kern="0" dirty="0" smtClean="0">
                    <a:solidFill>
                      <a:schemeClr val="tx1"/>
                    </a:solidFill>
                    <a:ea typeface="Calibri" panose="020F0502020204030204" pitchFamily="34" charset="0"/>
                    <a:cs typeface="Times New Roman" panose="02020603050405020304" pitchFamily="18" charset="0"/>
                  </a:rPr>
                  <a:t> </a:t>
                </a:r>
                <a:r>
                  <a:rPr lang="en-US" sz="2400" b="0" kern="0" dirty="0" smtClean="0">
                    <a:solidFill>
                      <a:schemeClr val="tx1"/>
                    </a:solidFill>
                    <a:ea typeface="Calibri" panose="020F0502020204030204" pitchFamily="34" charset="0"/>
                    <a:cs typeface="Times New Roman" panose="02020603050405020304" pitchFamily="18" charset="0"/>
                    <a:sym typeface="Wingdings" panose="05000000000000000000" pitchFamily="2" charset="2"/>
                  </a:rPr>
                  <a:t>E=</a:t>
                </a:r>
                <a14:m>
                  <m:oMath xmlns:m="http://schemas.openxmlformats.org/officeDocument/2006/math">
                    <m:sSub>
                      <m:sSubPr>
                        <m:ctrlPr>
                          <a:rPr lang="vi-VN" sz="2400" b="0" i="1">
                            <a:latin typeface="Cambria Math" panose="02040503050406030204" pitchFamily="18" charset="0"/>
                          </a:rPr>
                        </m:ctrlPr>
                      </m:sSubPr>
                      <m:e>
                        <m:r>
                          <a:rPr lang="vi-VN" sz="2400" b="0" i="1">
                            <a:latin typeface="Cambria Math"/>
                          </a:rPr>
                          <m:t>𝑧</m:t>
                        </m:r>
                      </m:e>
                      <m:sub>
                        <m:r>
                          <a:rPr lang="vi-VN" sz="2400" b="0" i="1">
                            <a:latin typeface="Cambria Math"/>
                            <a:ea typeface="Cambria Math"/>
                          </a:rPr>
                          <m:t>𝛼</m:t>
                        </m:r>
                        <m:r>
                          <a:rPr lang="vi-VN" sz="2400" b="0" i="1">
                            <a:latin typeface="Cambria Math"/>
                            <a:ea typeface="Cambria Math"/>
                          </a:rPr>
                          <m:t>/2</m:t>
                        </m:r>
                      </m:sub>
                    </m:sSub>
                  </m:oMath>
                </a14:m>
                <a:r>
                  <a:rPr lang="en-US" sz="2400" b="0" kern="0" dirty="0" smtClean="0">
                    <a:solidFill>
                      <a:schemeClr val="tx1"/>
                    </a:solidFill>
                    <a:ea typeface="Calibri" panose="020F0502020204030204" pitchFamily="34" charset="0"/>
                    <a:cs typeface="Times New Roman" panose="02020603050405020304" pitchFamily="18" charset="0"/>
                    <a:sym typeface="Wingdings" panose="05000000000000000000" pitchFamily="2" charset="2"/>
                  </a:rPr>
                  <a:t>*</a:t>
                </a:r>
                <a14:m>
                  <m:oMath xmlns:m="http://schemas.openxmlformats.org/officeDocument/2006/math">
                    <m:f>
                      <m:fPr>
                        <m:ctrlPr>
                          <a:rPr lang="en-US" altLang="en-US" sz="2400" b="0" i="1">
                            <a:latin typeface="Cambria Math" panose="02040503050406030204" pitchFamily="18" charset="0"/>
                          </a:rPr>
                        </m:ctrlPr>
                      </m:fPr>
                      <m:num>
                        <m:r>
                          <m:rPr>
                            <m:sty m:val="p"/>
                          </m:rPr>
                          <a:rPr lang="en-US" altLang="en-US" sz="2400" b="0" i="1">
                            <a:latin typeface="Cambria Math" panose="02040503050406030204" pitchFamily="18" charset="0"/>
                          </a:rPr>
                          <m:t>σ</m:t>
                        </m:r>
                      </m:num>
                      <m:den>
                        <m:rad>
                          <m:radPr>
                            <m:degHide m:val="on"/>
                            <m:ctrlPr>
                              <a:rPr lang="en-US" altLang="en-US" sz="2400" b="0" i="1">
                                <a:latin typeface="Cambria Math" panose="02040503050406030204" pitchFamily="18" charset="0"/>
                              </a:rPr>
                            </m:ctrlPr>
                          </m:radPr>
                          <m:deg/>
                          <m:e>
                            <m:r>
                              <a:rPr lang="en-US" altLang="en-US" sz="2400" b="0" i="1">
                                <a:latin typeface="Cambria Math" panose="02040503050406030204" pitchFamily="18" charset="0"/>
                              </a:rPr>
                              <m:t>𝑛</m:t>
                            </m:r>
                          </m:e>
                        </m:rad>
                      </m:den>
                    </m:f>
                  </m:oMath>
                </a14:m>
                <a:r>
                  <a:rPr lang="en-US" sz="2400" b="0" kern="0" dirty="0" smtClean="0">
                    <a:solidFill>
                      <a:schemeClr val="tx1"/>
                    </a:solidFill>
                    <a:ea typeface="Calibri" panose="020F0502020204030204" pitchFamily="34" charset="0"/>
                    <a:cs typeface="Times New Roman" panose="02020603050405020304" pitchFamily="18" charset="0"/>
                  </a:rPr>
                  <a:t>=1.95*</a:t>
                </a:r>
                <a14:m>
                  <m:oMath xmlns:m="http://schemas.openxmlformats.org/officeDocument/2006/math">
                    <m:f>
                      <m:fPr>
                        <m:ctrlPr>
                          <a:rPr lang="en-US" sz="2400" b="0" i="1" kern="0" smtClean="0">
                            <a:solidFill>
                              <a:schemeClr val="tx1"/>
                            </a:solidFill>
                            <a:latin typeface="Cambria Math" panose="02040503050406030204" pitchFamily="18" charset="0"/>
                            <a:cs typeface="Times New Roman" panose="02020603050405020304" pitchFamily="18" charset="0"/>
                          </a:rPr>
                        </m:ctrlPr>
                      </m:fPr>
                      <m:num>
                        <m:r>
                          <a:rPr lang="en-US" sz="2400" b="0" i="1" kern="0" smtClean="0">
                            <a:solidFill>
                              <a:schemeClr val="tx1"/>
                            </a:solidFill>
                            <a:latin typeface="Cambria Math" panose="02040503050406030204" pitchFamily="18" charset="0"/>
                            <a:cs typeface="Times New Roman" panose="02020603050405020304" pitchFamily="18" charset="0"/>
                          </a:rPr>
                          <m:t>5</m:t>
                        </m:r>
                      </m:num>
                      <m:den>
                        <m:rad>
                          <m:radPr>
                            <m:degHide m:val="on"/>
                            <m:ctrlPr>
                              <a:rPr lang="en-US" sz="2400" b="0" i="1" kern="0" smtClean="0">
                                <a:solidFill>
                                  <a:schemeClr val="tx1"/>
                                </a:solidFill>
                                <a:latin typeface="Cambria Math" panose="02040503050406030204" pitchFamily="18" charset="0"/>
                              </a:rPr>
                            </m:ctrlPr>
                          </m:radPr>
                          <m:deg/>
                          <m:e>
                            <m:r>
                              <a:rPr lang="en-US" sz="2400" b="0" i="1" kern="0" smtClean="0">
                                <a:solidFill>
                                  <a:schemeClr val="tx1"/>
                                </a:solidFill>
                                <a:latin typeface="Cambria Math" panose="02040503050406030204" pitchFamily="18" charset="0"/>
                              </a:rPr>
                              <m:t>35</m:t>
                            </m:r>
                          </m:e>
                        </m:rad>
                      </m:den>
                    </m:f>
                  </m:oMath>
                </a14:m>
                <a:r>
                  <a:rPr lang="en-US" sz="2400" b="0" kern="0" dirty="0" smtClean="0">
                    <a:solidFill>
                      <a:schemeClr val="tx1"/>
                    </a:solidFill>
                    <a:ea typeface="Calibri" panose="020F0502020204030204" pitchFamily="34" charset="0"/>
                    <a:cs typeface="Times New Roman" panose="02020603050405020304" pitchFamily="18" charset="0"/>
                  </a:rPr>
                  <a:t>= 1.65</a:t>
                </a:r>
              </a:p>
              <a:p>
                <a:pPr>
                  <a:lnSpc>
                    <a:spcPct val="107000"/>
                  </a:lnSpc>
                  <a:spcBef>
                    <a:spcPts val="0"/>
                  </a:spcBef>
                  <a:spcAft>
                    <a:spcPts val="800"/>
                  </a:spcAft>
                </a:pPr>
                <a:r>
                  <a:rPr lang="en-US" b="0" kern="0" dirty="0" err="1" smtClean="0">
                    <a:ea typeface="Calibri" panose="020F0502020204030204" pitchFamily="34" charset="0"/>
                    <a:cs typeface="Times New Roman" panose="02020603050405020304" pitchFamily="18" charset="0"/>
                  </a:rPr>
                  <a:t>Vậy</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khoảng</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ước</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lượng</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cho</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trung</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bình</a:t>
                </a:r>
                <a:r>
                  <a:rPr lang="en-US" b="0" kern="0" dirty="0" smtClean="0">
                    <a:ea typeface="Calibri" panose="020F0502020204030204" pitchFamily="34" charset="0"/>
                    <a:cs typeface="Times New Roman" panose="02020603050405020304" pitchFamily="18" charset="0"/>
                  </a:rPr>
                  <a:t> µ </a:t>
                </a:r>
                <a:r>
                  <a:rPr lang="en-US" b="0" kern="0" dirty="0" err="1" smtClean="0">
                    <a:ea typeface="Calibri" panose="020F0502020204030204" pitchFamily="34" charset="0"/>
                    <a:cs typeface="Times New Roman" panose="02020603050405020304" pitchFamily="18" charset="0"/>
                  </a:rPr>
                  <a:t>quần</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thể</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các</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bao</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gạo</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với</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độ</a:t>
                </a:r>
                <a:r>
                  <a:rPr lang="en-US" b="0" kern="0" dirty="0" smtClean="0">
                    <a:ea typeface="Calibri" panose="020F0502020204030204" pitchFamily="34" charset="0"/>
                    <a:cs typeface="Times New Roman" panose="02020603050405020304" pitchFamily="18" charset="0"/>
                  </a:rPr>
                  <a:t> tin </a:t>
                </a:r>
                <a:r>
                  <a:rPr lang="en-US" b="0" kern="0" dirty="0" err="1" smtClean="0">
                    <a:ea typeface="Calibri" panose="020F0502020204030204" pitchFamily="34" charset="0"/>
                    <a:cs typeface="Times New Roman" panose="02020603050405020304" pitchFamily="18" charset="0"/>
                  </a:rPr>
                  <a:t>cậy</a:t>
                </a:r>
                <a:r>
                  <a:rPr lang="en-US" b="0" kern="0" dirty="0" smtClean="0">
                    <a:ea typeface="Calibri" panose="020F0502020204030204" pitchFamily="34" charset="0"/>
                    <a:cs typeface="Times New Roman" panose="02020603050405020304" pitchFamily="18" charset="0"/>
                  </a:rPr>
                  <a:t> </a:t>
                </a:r>
                <a:r>
                  <a:rPr lang="en-US" b="0" kern="0" dirty="0" err="1" smtClean="0">
                    <a:ea typeface="Calibri" panose="020F0502020204030204" pitchFamily="34" charset="0"/>
                    <a:cs typeface="Times New Roman" panose="02020603050405020304" pitchFamily="18" charset="0"/>
                  </a:rPr>
                  <a:t>là</a:t>
                </a:r>
                <a:r>
                  <a:rPr lang="en-US" b="0" kern="0" dirty="0" smtClean="0">
                    <a:ea typeface="Calibri" panose="020F0502020204030204" pitchFamily="34" charset="0"/>
                    <a:cs typeface="Times New Roman" panose="02020603050405020304" pitchFamily="18" charset="0"/>
                  </a:rPr>
                  <a:t> 0.95 </a:t>
                </a:r>
                <a:r>
                  <a:rPr lang="en-US" b="0" kern="0" dirty="0" err="1" smtClean="0">
                    <a:ea typeface="Calibri" panose="020F0502020204030204" pitchFamily="34" charset="0"/>
                    <a:cs typeface="Times New Roman" panose="02020603050405020304" pitchFamily="18" charset="0"/>
                  </a:rPr>
                  <a:t>là</a:t>
                </a:r>
                <a:r>
                  <a:rPr lang="en-US" b="0" kern="0" dirty="0" smtClean="0">
                    <a:ea typeface="Calibri" panose="020F0502020204030204" pitchFamily="34" charset="0"/>
                    <a:cs typeface="Times New Roman" panose="02020603050405020304" pitchFamily="18" charset="0"/>
                  </a:rPr>
                  <a:t> </a:t>
                </a:r>
                <a14:m>
                  <m:oMath xmlns:m="http://schemas.openxmlformats.org/officeDocument/2006/math">
                    <m:acc>
                      <m:accPr>
                        <m:chr m:val="̅"/>
                        <m:ctrlPr>
                          <a:rPr lang="en-US" altLang="en-US" b="0" i="1">
                            <a:latin typeface="Cambria Math" panose="02040503050406030204" pitchFamily="18" charset="0"/>
                          </a:rPr>
                        </m:ctrlPr>
                      </m:accPr>
                      <m:e>
                        <m:r>
                          <a:rPr lang="en-US" altLang="en-US" b="0" i="1">
                            <a:latin typeface="Cambria Math" panose="02040503050406030204" pitchFamily="18" charset="0"/>
                          </a:rPr>
                          <m:t>𝑋</m:t>
                        </m:r>
                      </m:e>
                    </m:acc>
                    <m:r>
                      <a:rPr lang="en-US" altLang="en-US" b="0"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𝐸</m:t>
                    </m:r>
                  </m:oMath>
                </a14:m>
                <a:r>
                  <a:rPr lang="en-US" b="0" kern="0" dirty="0" smtClean="0">
                    <a:ea typeface="Calibri" panose="020F0502020204030204" pitchFamily="34" charset="0"/>
                    <a:cs typeface="Times New Roman" panose="02020603050405020304" pitchFamily="18" charset="0"/>
                  </a:rPr>
                  <a:t> hay</a:t>
                </a:r>
              </a:p>
              <a:p>
                <a:pPr marL="1371600" lvl="3" indent="0">
                  <a:lnSpc>
                    <a:spcPct val="107000"/>
                  </a:lnSpc>
                  <a:spcBef>
                    <a:spcPts val="0"/>
                  </a:spcBef>
                  <a:spcAft>
                    <a:spcPts val="800"/>
                  </a:spcAft>
                  <a:buNone/>
                </a:pPr>
                <a:r>
                  <a:rPr lang="en-US" sz="2400" b="0" kern="0" dirty="0" smtClean="0">
                    <a:solidFill>
                      <a:srgbClr val="FF0000"/>
                    </a:solidFill>
                    <a:ea typeface="Calibri" panose="020F0502020204030204" pitchFamily="34" charset="0"/>
                    <a:cs typeface="Times New Roman" panose="02020603050405020304" pitchFamily="18" charset="0"/>
                  </a:rPr>
                  <a:t>362.3</a:t>
                </a:r>
                <a14:m>
                  <m:oMath xmlns:m="http://schemas.openxmlformats.org/officeDocument/2006/math">
                    <m:r>
                      <a:rPr lang="en-US" altLang="en-US" sz="2400" b="0" i="1">
                        <a:solidFill>
                          <a:srgbClr val="FF0000"/>
                        </a:solidFill>
                        <a:latin typeface="Cambria Math" panose="02040503050406030204" pitchFamily="18" charset="0"/>
                      </a:rPr>
                      <m:t>−</m:t>
                    </m:r>
                    <m:r>
                      <a:rPr lang="en-US" altLang="en-US" sz="2400" b="0" i="1" smtClean="0">
                        <a:solidFill>
                          <a:srgbClr val="FF0000"/>
                        </a:solidFill>
                        <a:latin typeface="Cambria Math" panose="02040503050406030204" pitchFamily="18" charset="0"/>
                      </a:rPr>
                      <m:t>1.65</m:t>
                    </m:r>
                    <m:r>
                      <a:rPr lang="en-US" altLang="en-US" sz="2400" b="0" i="1">
                        <a:solidFill>
                          <a:srgbClr val="FF0000"/>
                        </a:solidFill>
                        <a:latin typeface="Cambria Math" panose="02040503050406030204" pitchFamily="18" charset="0"/>
                      </a:rPr>
                      <m:t>&lt;µ&lt;</m:t>
                    </m:r>
                  </m:oMath>
                </a14:m>
                <a:r>
                  <a:rPr lang="en-US" altLang="en-US" sz="2400" b="0" dirty="0">
                    <a:solidFill>
                      <a:srgbClr val="FF0000"/>
                    </a:solidFill>
                  </a:rPr>
                  <a:t>  </a:t>
                </a:r>
                <a:r>
                  <a:rPr lang="en-US" altLang="en-US" sz="2400" b="0" dirty="0" smtClean="0">
                    <a:solidFill>
                      <a:srgbClr val="FF0000"/>
                    </a:solidFill>
                  </a:rPr>
                  <a:t>362.3</a:t>
                </a:r>
                <a14:m>
                  <m:oMath xmlns:m="http://schemas.openxmlformats.org/officeDocument/2006/math">
                    <m:r>
                      <a:rPr lang="en-US" altLang="en-US" sz="2400" b="0" i="1">
                        <a:solidFill>
                          <a:srgbClr val="FF0000"/>
                        </a:solidFill>
                        <a:latin typeface="Cambria Math" panose="02040503050406030204" pitchFamily="18" charset="0"/>
                      </a:rPr>
                      <m:t>+</m:t>
                    </m:r>
                    <m:r>
                      <a:rPr lang="en-US" altLang="en-US" sz="2400" b="0" i="1" smtClean="0">
                        <a:solidFill>
                          <a:srgbClr val="FF0000"/>
                        </a:solidFill>
                        <a:latin typeface="Cambria Math" panose="02040503050406030204" pitchFamily="18" charset="0"/>
                      </a:rPr>
                      <m:t>1.65</m:t>
                    </m:r>
                  </m:oMath>
                </a14:m>
                <a:r>
                  <a:rPr lang="en-US" sz="2400" b="0" kern="0" dirty="0">
                    <a:solidFill>
                      <a:srgbClr val="FF0000"/>
                    </a:solidFill>
                    <a:ea typeface="Calibri" panose="020F0502020204030204" pitchFamily="34" charset="0"/>
                    <a:cs typeface="Times New Roman" panose="02020603050405020304" pitchFamily="18" charset="0"/>
                  </a:rPr>
                  <a:t> </a:t>
                </a:r>
              </a:p>
              <a:p>
                <a:pPr>
                  <a:lnSpc>
                    <a:spcPct val="107000"/>
                  </a:lnSpc>
                  <a:spcBef>
                    <a:spcPts val="0"/>
                  </a:spcBef>
                  <a:spcAft>
                    <a:spcPts val="800"/>
                  </a:spcAft>
                </a:pPr>
                <a:endParaRPr lang="en-US"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b="0" kern="0" dirty="0" smtClean="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b="0" kern="0" dirty="0">
                  <a:ea typeface="Calibri" panose="020F0502020204030204" pitchFamily="34" charset="0"/>
                  <a:cs typeface="Times New Roman" panose="02020603050405020304" pitchFamily="18" charset="0"/>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0" y="838200"/>
                <a:ext cx="9144000" cy="2286000"/>
              </a:xfrm>
              <a:prstGeom prst="rect">
                <a:avLst/>
              </a:prstGeom>
              <a:blipFill>
                <a:blip r:embed="rId3"/>
                <a:stretch>
                  <a:fillRect l="-933" b="-3680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269924" y="4495800"/>
            <a:ext cx="3731076" cy="1703186"/>
          </a:xfrm>
          <a:prstGeom prst="rect">
            <a:avLst/>
          </a:prstGeom>
        </p:spPr>
      </p:pic>
      <p:cxnSp>
        <p:nvCxnSpPr>
          <p:cNvPr id="7" name="Straight Connector 6"/>
          <p:cNvCxnSpPr/>
          <p:nvPr/>
        </p:nvCxnSpPr>
        <p:spPr bwMode="auto">
          <a:xfrm flipV="1">
            <a:off x="6076406" y="4733493"/>
            <a:ext cx="0" cy="1283341"/>
          </a:xfrm>
          <a:prstGeom prst="line">
            <a:avLst/>
          </a:prstGeom>
          <a:solidFill>
            <a:srgbClr val="144097"/>
          </a:solidFill>
          <a:ln w="1270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6566919"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9" name="TextBox 8"/>
          <p:cNvSpPr txBox="1"/>
          <p:nvPr/>
        </p:nvSpPr>
        <p:spPr>
          <a:xfrm>
            <a:off x="5965819" y="6031027"/>
            <a:ext cx="308576" cy="400110"/>
          </a:xfrm>
          <a:prstGeom prst="rect">
            <a:avLst/>
          </a:prstGeom>
          <a:noFill/>
        </p:spPr>
        <p:txBody>
          <a:bodyPr wrap="square" rtlCol="0">
            <a:spAutoFit/>
          </a:bodyPr>
          <a:lstStyle/>
          <a:p>
            <a:r>
              <a:rPr lang="en-US" dirty="0"/>
              <a:t>0</a:t>
            </a:r>
          </a:p>
        </p:txBody>
      </p:sp>
      <p:sp>
        <p:nvSpPr>
          <p:cNvPr id="10" name="TextBox 9"/>
          <p:cNvSpPr txBox="1"/>
          <p:nvPr/>
        </p:nvSpPr>
        <p:spPr>
          <a:xfrm>
            <a:off x="5378986" y="6023012"/>
            <a:ext cx="499431" cy="400110"/>
          </a:xfrm>
          <a:prstGeom prst="rect">
            <a:avLst/>
          </a:prstGeom>
          <a:noFill/>
        </p:spPr>
        <p:txBody>
          <a:bodyPr wrap="square" rtlCol="0">
            <a:spAutoFit/>
          </a:bodyPr>
          <a:lstStyle/>
          <a:p>
            <a:r>
              <a:rPr lang="en-US" dirty="0" smtClean="0"/>
              <a:t>-b</a:t>
            </a:r>
            <a:endParaRPr lang="en-US" dirty="0"/>
          </a:p>
        </p:txBody>
      </p:sp>
      <p:sp>
        <p:nvSpPr>
          <p:cNvPr id="11" name="TextBox 10"/>
          <p:cNvSpPr txBox="1"/>
          <p:nvPr/>
        </p:nvSpPr>
        <p:spPr>
          <a:xfrm>
            <a:off x="6440277" y="6025114"/>
            <a:ext cx="686718" cy="400110"/>
          </a:xfrm>
          <a:prstGeom prst="rect">
            <a:avLst/>
          </a:prstGeom>
          <a:noFill/>
        </p:spPr>
        <p:txBody>
          <a:bodyPr wrap="square" rtlCol="0">
            <a:spAutoFit/>
          </a:bodyPr>
          <a:lstStyle/>
          <a:p>
            <a:r>
              <a:rPr lang="en-US" dirty="0"/>
              <a:t>b</a:t>
            </a:r>
          </a:p>
        </p:txBody>
      </p:sp>
      <p:cxnSp>
        <p:nvCxnSpPr>
          <p:cNvPr id="12" name="Straight Connector 11"/>
          <p:cNvCxnSpPr/>
          <p:nvPr/>
        </p:nvCxnSpPr>
        <p:spPr bwMode="auto">
          <a:xfrm>
            <a:off x="5585892" y="5495219"/>
            <a:ext cx="0" cy="518068"/>
          </a:xfrm>
          <a:prstGeom prst="line">
            <a:avLst/>
          </a:prstGeom>
          <a:solidFill>
            <a:srgbClr val="144097"/>
          </a:solidFill>
          <a:ln w="12700" cap="flat" cmpd="sng" algn="ctr">
            <a:solidFill>
              <a:schemeClr val="tx1"/>
            </a:solidFill>
            <a:prstDash val="solid"/>
            <a:round/>
            <a:headEnd type="none" w="med" len="med"/>
            <a:tailEnd type="none" w="med" len="med"/>
          </a:ln>
          <a:effectLst/>
        </p:spPr>
      </p:cxnSp>
      <p:sp>
        <p:nvSpPr>
          <p:cNvPr id="13" name="TextBox 12"/>
          <p:cNvSpPr txBox="1"/>
          <p:nvPr/>
        </p:nvSpPr>
        <p:spPr>
          <a:xfrm>
            <a:off x="4114800" y="5105400"/>
            <a:ext cx="1560723" cy="399387"/>
          </a:xfrm>
          <a:prstGeom prst="rect">
            <a:avLst/>
          </a:prstGeom>
          <a:noFill/>
        </p:spPr>
        <p:txBody>
          <a:bodyPr wrap="square" rtlCol="0">
            <a:spAutoFit/>
          </a:bodyPr>
          <a:lstStyle/>
          <a:p>
            <a:r>
              <a:rPr lang="en-US" dirty="0" smtClean="0"/>
              <a:t>P(Z&lt;-b)</a:t>
            </a:r>
            <a:endParaRPr lang="en-US" dirty="0"/>
          </a:p>
        </p:txBody>
      </p:sp>
      <p:sp>
        <p:nvSpPr>
          <p:cNvPr id="14" name="TextBox 13"/>
          <p:cNvSpPr txBox="1"/>
          <p:nvPr/>
        </p:nvSpPr>
        <p:spPr>
          <a:xfrm>
            <a:off x="6877280" y="5619413"/>
            <a:ext cx="2266720" cy="400110"/>
          </a:xfrm>
          <a:prstGeom prst="rect">
            <a:avLst/>
          </a:prstGeom>
          <a:noFill/>
        </p:spPr>
        <p:txBody>
          <a:bodyPr wrap="square" rtlCol="0">
            <a:spAutoFit/>
          </a:bodyPr>
          <a:lstStyle/>
          <a:p>
            <a:r>
              <a:rPr lang="en-US" dirty="0" smtClean="0"/>
              <a:t>(1-0.95)/2=0.025</a:t>
            </a:r>
            <a:endParaRPr lang="en-US" dirty="0"/>
          </a:p>
        </p:txBody>
      </p:sp>
      <p:sp>
        <p:nvSpPr>
          <p:cNvPr id="15" name="TextBox 14"/>
          <p:cNvSpPr txBox="1"/>
          <p:nvPr/>
        </p:nvSpPr>
        <p:spPr>
          <a:xfrm>
            <a:off x="3505200" y="5619413"/>
            <a:ext cx="2209800" cy="400110"/>
          </a:xfrm>
          <a:prstGeom prst="rect">
            <a:avLst/>
          </a:prstGeom>
          <a:noFill/>
        </p:spPr>
        <p:txBody>
          <a:bodyPr wrap="square" rtlCol="0">
            <a:spAutoFit/>
          </a:bodyPr>
          <a:lstStyle/>
          <a:p>
            <a:r>
              <a:rPr lang="en-US" dirty="0" smtClean="0"/>
              <a:t>(1-0.95)/2=0.025</a:t>
            </a:r>
            <a:endParaRPr lang="en-US" dirty="0"/>
          </a:p>
        </p:txBody>
      </p:sp>
      <p:sp>
        <p:nvSpPr>
          <p:cNvPr id="16" name="TextBox 15"/>
          <p:cNvSpPr txBox="1"/>
          <p:nvPr/>
        </p:nvSpPr>
        <p:spPr>
          <a:xfrm>
            <a:off x="5691130" y="5329626"/>
            <a:ext cx="938270" cy="400110"/>
          </a:xfrm>
          <a:prstGeom prst="rect">
            <a:avLst/>
          </a:prstGeom>
          <a:noFill/>
        </p:spPr>
        <p:txBody>
          <a:bodyPr wrap="square" rtlCol="0">
            <a:spAutoFit/>
          </a:bodyPr>
          <a:lstStyle/>
          <a:p>
            <a:r>
              <a:rPr lang="en-US" dirty="0" smtClean="0"/>
              <a:t>0.95</a:t>
            </a:r>
            <a:endParaRPr lang="en-US" dirty="0"/>
          </a:p>
        </p:txBody>
      </p:sp>
      <p:cxnSp>
        <p:nvCxnSpPr>
          <p:cNvPr id="17" name="Straight Connector 16"/>
          <p:cNvCxnSpPr/>
          <p:nvPr/>
        </p:nvCxnSpPr>
        <p:spPr bwMode="auto">
          <a:xfrm>
            <a:off x="5889119" y="4922742"/>
            <a:ext cx="37457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5878417" y="4998442"/>
            <a:ext cx="43700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5815988" y="5081238"/>
            <a:ext cx="56186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a:off x="5753559" y="5164034"/>
            <a:ext cx="66531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5715000" y="5257800"/>
            <a:ext cx="74914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587677" y="5937587"/>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5587677" y="5861888"/>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5587677" y="5793286"/>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5585892" y="5723500"/>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5585892" y="5653714"/>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5612674" y="54994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5588726" y="5575663"/>
            <a:ext cx="977458"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5625737" y="5436326"/>
            <a:ext cx="93643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5701937"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a:off x="5651863" y="5347063"/>
            <a:ext cx="8115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70314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7" descr="07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659688"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p:cNvSpPr>
            <a:spLocks noChangeArrowheads="1"/>
          </p:cNvSpPr>
          <p:nvPr/>
        </p:nvSpPr>
        <p:spPr bwMode="auto">
          <a:xfrm>
            <a:off x="457200" y="457200"/>
            <a:ext cx="853916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600" dirty="0" err="1">
                <a:solidFill>
                  <a:srgbClr val="008000"/>
                </a:solidFill>
              </a:rPr>
              <a:t>Chọn</a:t>
            </a:r>
            <a:r>
              <a:rPr lang="en-US" altLang="en-US" sz="3600" dirty="0">
                <a:solidFill>
                  <a:srgbClr val="008000"/>
                </a:solidFill>
              </a:rPr>
              <a:t> </a:t>
            </a:r>
            <a:r>
              <a:rPr lang="en-US" altLang="en-US" sz="3600" dirty="0" err="1">
                <a:solidFill>
                  <a:srgbClr val="008000"/>
                </a:solidFill>
              </a:rPr>
              <a:t>phân</a:t>
            </a:r>
            <a:r>
              <a:rPr lang="en-US" altLang="en-US" sz="3600" dirty="0">
                <a:solidFill>
                  <a:srgbClr val="008000"/>
                </a:solidFill>
              </a:rPr>
              <a:t> </a:t>
            </a:r>
            <a:r>
              <a:rPr lang="en-US" altLang="en-US" sz="3600" dirty="0" err="1">
                <a:solidFill>
                  <a:srgbClr val="008000"/>
                </a:solidFill>
              </a:rPr>
              <a:t>phối</a:t>
            </a:r>
            <a:r>
              <a:rPr lang="en-US" altLang="en-US" sz="3600" dirty="0">
                <a:solidFill>
                  <a:srgbClr val="008000"/>
                </a:solidFill>
              </a:rPr>
              <a:t> </a:t>
            </a:r>
            <a:r>
              <a:rPr lang="en-US" altLang="en-US" sz="3600" dirty="0" err="1">
                <a:solidFill>
                  <a:srgbClr val="008000"/>
                </a:solidFill>
              </a:rPr>
              <a:t>phù</a:t>
            </a:r>
            <a:r>
              <a:rPr lang="en-US" altLang="en-US" sz="3600" dirty="0">
                <a:solidFill>
                  <a:srgbClr val="008000"/>
                </a:solidFill>
              </a:rPr>
              <a:t> </a:t>
            </a:r>
            <a:r>
              <a:rPr lang="en-US" altLang="en-US" sz="3600" dirty="0" err="1">
                <a:solidFill>
                  <a:srgbClr val="008000"/>
                </a:solidFill>
              </a:rPr>
              <a:t>hợp</a:t>
            </a:r>
            <a:endParaRPr lang="en-US" altLang="en-US" sz="3600" dirty="0">
              <a:solidFill>
                <a:srgbClr val="008000"/>
              </a:solidFill>
            </a:endParaRPr>
          </a:p>
        </p:txBody>
      </p:sp>
    </p:spTree>
    <p:extLst>
      <p:ext uri="{BB962C8B-B14F-4D97-AF65-F5344CB8AC3E}">
        <p14:creationId xmlns:p14="http://schemas.microsoft.com/office/powerpoint/2010/main" val="7748466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304800" y="381000"/>
            <a:ext cx="8566150" cy="78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3200" smtClean="0"/>
              <a:t>Chọn phân phối phù hợp</a:t>
            </a:r>
          </a:p>
        </p:txBody>
      </p:sp>
      <p:sp>
        <p:nvSpPr>
          <p:cNvPr id="67587" name="Rectangle 3"/>
          <p:cNvSpPr>
            <a:spLocks noGrp="1" noChangeArrowheads="1"/>
          </p:cNvSpPr>
          <p:nvPr>
            <p:ph type="body" idx="4294967295"/>
          </p:nvPr>
        </p:nvSpPr>
        <p:spPr bwMode="auto">
          <a:xfrm>
            <a:off x="0" y="1219200"/>
            <a:ext cx="4129088" cy="2138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1588" defTabSz="342900">
              <a:spcBef>
                <a:spcPct val="35000"/>
              </a:spcBef>
              <a:spcAft>
                <a:spcPct val="35000"/>
              </a:spcAft>
              <a:buFont typeface="Wingdings" panose="05000000000000000000" pitchFamily="2" charset="2"/>
              <a:buNone/>
            </a:pPr>
            <a:r>
              <a:rPr lang="en-US" altLang="en-US" b="0" dirty="0" err="1" smtClean="0"/>
              <a:t>Sử</a:t>
            </a:r>
            <a:r>
              <a:rPr lang="en-US" altLang="en-US" b="0" dirty="0" smtClean="0"/>
              <a:t> </a:t>
            </a:r>
            <a:r>
              <a:rPr lang="en-US" altLang="en-US" b="0" dirty="0" err="1" smtClean="0"/>
              <a:t>dụng</a:t>
            </a:r>
            <a:r>
              <a:rPr lang="en-US" altLang="en-US" b="0" dirty="0" smtClean="0"/>
              <a:t> </a:t>
            </a:r>
            <a:r>
              <a:rPr lang="en-US" altLang="en-US" b="0" dirty="0" err="1" smtClean="0"/>
              <a:t>phân</a:t>
            </a:r>
            <a:r>
              <a:rPr lang="en-US" altLang="en-US" b="0" dirty="0" smtClean="0"/>
              <a:t> </a:t>
            </a:r>
            <a:r>
              <a:rPr lang="en-US" altLang="en-US" b="0" dirty="0" err="1" smtClean="0"/>
              <a:t>phối</a:t>
            </a:r>
            <a:r>
              <a:rPr lang="en-US" altLang="en-US" b="0" dirty="0" smtClean="0"/>
              <a:t> </a:t>
            </a:r>
            <a:r>
              <a:rPr lang="en-US" altLang="en-US" b="0" dirty="0" err="1" smtClean="0"/>
              <a:t>chuẩn</a:t>
            </a:r>
            <a:endParaRPr lang="en-US" altLang="en-US" b="0" dirty="0" smtClean="0"/>
          </a:p>
        </p:txBody>
      </p:sp>
      <p:sp>
        <p:nvSpPr>
          <p:cNvPr id="67588" name="Rectangle 4"/>
          <p:cNvSpPr>
            <a:spLocks noChangeArrowheads="1"/>
          </p:cNvSpPr>
          <p:nvPr/>
        </p:nvSpPr>
        <p:spPr bwMode="auto">
          <a:xfrm>
            <a:off x="4510088" y="1277938"/>
            <a:ext cx="4302125"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l-GR" altLang="en-US" sz="2400" b="0" i="1">
                <a:cs typeface="Arial" panose="020B0604020202020204" pitchFamily="34" charset="0"/>
              </a:rPr>
              <a:t>σ</a:t>
            </a:r>
            <a:r>
              <a:rPr lang="en-US" altLang="en-US" sz="2400" b="0">
                <a:cs typeface="Arial" panose="020B0604020202020204" pitchFamily="34" charset="0"/>
              </a:rPr>
              <a:t> </a:t>
            </a:r>
            <a:r>
              <a:rPr lang="en-US" altLang="en-US" sz="2400" b="0"/>
              <a:t>đã biết và quần thể có phân phối chuẩn hoặc </a:t>
            </a:r>
            <a:r>
              <a:rPr lang="en-US" altLang="en-US" sz="2400" b="0" i="1"/>
              <a:t>n</a:t>
            </a:r>
            <a:r>
              <a:rPr lang="en-US" altLang="en-US" sz="2400" b="0"/>
              <a:t> &gt; 30</a:t>
            </a:r>
          </a:p>
        </p:txBody>
      </p:sp>
      <p:sp>
        <p:nvSpPr>
          <p:cNvPr id="67589" name="Rectangle 6"/>
          <p:cNvSpPr>
            <a:spLocks noChangeArrowheads="1"/>
          </p:cNvSpPr>
          <p:nvPr/>
        </p:nvSpPr>
        <p:spPr bwMode="auto">
          <a:xfrm>
            <a:off x="436563" y="3078163"/>
            <a:ext cx="4129087"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Sử dụng phân phối t</a:t>
            </a:r>
          </a:p>
        </p:txBody>
      </p:sp>
      <p:sp>
        <p:nvSpPr>
          <p:cNvPr id="67590" name="Rectangle 7"/>
          <p:cNvSpPr>
            <a:spLocks noChangeArrowheads="1"/>
          </p:cNvSpPr>
          <p:nvPr/>
        </p:nvSpPr>
        <p:spPr bwMode="auto">
          <a:xfrm>
            <a:off x="4500563" y="3106738"/>
            <a:ext cx="43021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l-GR" altLang="en-US" sz="2400" b="0" i="1">
                <a:cs typeface="Arial" panose="020B0604020202020204" pitchFamily="34" charset="0"/>
              </a:rPr>
              <a:t>σ</a:t>
            </a:r>
            <a:r>
              <a:rPr lang="en-US" altLang="en-US" sz="2400" b="0"/>
              <a:t>  chưa biết và quần thể có phân phối chuẩn hoặc </a:t>
            </a:r>
            <a:r>
              <a:rPr lang="en-US" altLang="en-US" sz="2400" b="0" i="1"/>
              <a:t>n</a:t>
            </a:r>
            <a:r>
              <a:rPr lang="en-US" altLang="en-US" sz="2400" b="0"/>
              <a:t> &gt; 30</a:t>
            </a:r>
          </a:p>
        </p:txBody>
      </p:sp>
      <p:sp>
        <p:nvSpPr>
          <p:cNvPr id="67591" name="Rectangle 8"/>
          <p:cNvSpPr>
            <a:spLocks noChangeArrowheads="1"/>
          </p:cNvSpPr>
          <p:nvPr/>
        </p:nvSpPr>
        <p:spPr bwMode="auto">
          <a:xfrm>
            <a:off x="452438" y="5289550"/>
            <a:ext cx="3814762"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Sử dụng phương pháp phi tham số</a:t>
            </a:r>
          </a:p>
        </p:txBody>
      </p:sp>
      <p:sp>
        <p:nvSpPr>
          <p:cNvPr id="67592" name="Rectangle 9"/>
          <p:cNvSpPr>
            <a:spLocks noChangeArrowheads="1"/>
          </p:cNvSpPr>
          <p:nvPr/>
        </p:nvSpPr>
        <p:spPr bwMode="auto">
          <a:xfrm>
            <a:off x="4516438" y="5318125"/>
            <a:ext cx="43021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indent="1588" defTabSz="342900">
              <a:defRPr sz="2000" b="1">
                <a:solidFill>
                  <a:schemeClr val="tx1"/>
                </a:solidFill>
                <a:latin typeface="Arial" panose="020B0604020202020204" pitchFamily="34" charset="0"/>
              </a:defRPr>
            </a:lvl1pPr>
            <a:lvl2pPr marL="742950" indent="-285750" defTabSz="342900">
              <a:defRPr sz="2000" b="1">
                <a:solidFill>
                  <a:schemeClr val="tx1"/>
                </a:solidFill>
                <a:latin typeface="Arial" panose="020B0604020202020204" pitchFamily="34" charset="0"/>
              </a:defRPr>
            </a:lvl2pPr>
            <a:lvl3pPr marL="1143000" indent="-228600" defTabSz="342900">
              <a:defRPr sz="2000" b="1">
                <a:solidFill>
                  <a:schemeClr val="tx1"/>
                </a:solidFill>
                <a:latin typeface="Arial" panose="020B0604020202020204" pitchFamily="34" charset="0"/>
              </a:defRPr>
            </a:lvl3pPr>
            <a:lvl4pPr marL="1600200" indent="-228600" defTabSz="342900">
              <a:defRPr sz="2000" b="1">
                <a:solidFill>
                  <a:schemeClr val="tx1"/>
                </a:solidFill>
                <a:latin typeface="Arial" panose="020B0604020202020204" pitchFamily="34" charset="0"/>
              </a:defRPr>
            </a:lvl4pPr>
            <a:lvl5pPr marL="2057400" indent="-228600" defTabSz="342900">
              <a:defRPr sz="2000" b="1">
                <a:solidFill>
                  <a:schemeClr val="tx1"/>
                </a:solidFill>
                <a:latin typeface="Arial" panose="020B0604020202020204" pitchFamily="34" charset="0"/>
              </a:defRPr>
            </a:lvl5pPr>
            <a:lvl6pPr marL="2514600" indent="-228600" defTabSz="34290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34290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34290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3429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5000"/>
              </a:spcBef>
              <a:spcAft>
                <a:spcPct val="35000"/>
              </a:spcAft>
              <a:buClr>
                <a:schemeClr val="accent2"/>
              </a:buClr>
              <a:buFont typeface="Wingdings" panose="05000000000000000000" pitchFamily="2" charset="2"/>
              <a:buNone/>
            </a:pPr>
            <a:r>
              <a:rPr lang="en-US" altLang="en-US" sz="2400" b="0"/>
              <a:t>Quần thể không có phân phối chuẩn và</a:t>
            </a:r>
            <a:r>
              <a:rPr lang="en-US" altLang="en-US" sz="2400" b="0" i="1"/>
              <a:t> n </a:t>
            </a:r>
            <a:r>
              <a:rPr lang="en-US" altLang="en-US" sz="2400" b="0"/>
              <a:t>≤ 30 </a:t>
            </a:r>
            <a:r>
              <a:rPr lang="en-US" altLang="en-US" sz="2400" b="0" i="1"/>
              <a:t> </a:t>
            </a:r>
            <a:endParaRPr lang="en-US" altLang="en-US" sz="2400" b="0"/>
          </a:p>
        </p:txBody>
      </p:sp>
      <p:sp>
        <p:nvSpPr>
          <p:cNvPr id="67593" name="Line 10"/>
          <p:cNvSpPr>
            <a:spLocks noChangeShapeType="1"/>
          </p:cNvSpPr>
          <p:nvPr/>
        </p:nvSpPr>
        <p:spPr bwMode="auto">
          <a:xfrm>
            <a:off x="481013" y="2962275"/>
            <a:ext cx="8199437"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594" name="Line 11"/>
          <p:cNvSpPr>
            <a:spLocks noChangeShapeType="1"/>
          </p:cNvSpPr>
          <p:nvPr/>
        </p:nvSpPr>
        <p:spPr bwMode="auto">
          <a:xfrm>
            <a:off x="434975" y="5186363"/>
            <a:ext cx="8199438"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a14="http://schemas.microsoft.com/office/drawing/2010/main">
        <mc:Choice Requires="a14">
          <p:sp>
            <p:nvSpPr>
              <p:cNvPr id="2" name="Rectangle 1"/>
              <p:cNvSpPr/>
              <p:nvPr/>
            </p:nvSpPr>
            <p:spPr>
              <a:xfrm>
                <a:off x="2667000" y="2209800"/>
                <a:ext cx="3582327" cy="532710"/>
              </a:xfrm>
              <a:prstGeom prst="rect">
                <a:avLst/>
              </a:prstGeom>
            </p:spPr>
            <p:txBody>
              <a:bodyPr wrap="none">
                <a:spAutoFit/>
              </a:bodyPr>
              <a:lstStyle/>
              <a:p>
                <a14:m>
                  <m:oMath xmlns:m="http://schemas.openxmlformats.org/officeDocument/2006/math">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r>
                      <m:rPr>
                        <m:nor/>
                      </m:rPr>
                      <a:rPr lang="en-US" altLang="en-US" b="0" dirty="0"/>
                      <m:t>∗</m:t>
                    </m:r>
                    <m:f>
                      <m:fPr>
                        <m:ctrlPr>
                          <a:rPr lang="vi-VN" i="1">
                            <a:latin typeface="Cambria Math" panose="02040503050406030204" pitchFamily="18" charset="0"/>
                          </a:rPr>
                        </m:ctrlPr>
                      </m:fPr>
                      <m:num>
                        <m:r>
                          <a:rPr lang="vi-VN" i="1">
                            <a:latin typeface="Cambria Math"/>
                            <a:ea typeface="Cambria Math"/>
                          </a:rPr>
                          <m:t>𝜎</m:t>
                        </m:r>
                      </m:num>
                      <m:den>
                        <m:rad>
                          <m:radPr>
                            <m:degHide m:val="on"/>
                            <m:ctrlPr>
                              <a:rPr lang="vi-VN" i="1">
                                <a:latin typeface="Cambria Math" panose="02040503050406030204" pitchFamily="18" charset="0"/>
                              </a:rPr>
                            </m:ctrlPr>
                          </m:radPr>
                          <m:deg/>
                          <m:e>
                            <m:r>
                              <a:rPr lang="vi-VN" b="0" i="1">
                                <a:latin typeface="Cambria Math"/>
                              </a:rPr>
                              <m:t>𝑛</m:t>
                            </m:r>
                          </m:e>
                        </m:rad>
                      </m:den>
                    </m:f>
                    <m:r>
                      <a:rPr lang="vi-VN" b="0" i="1">
                        <a:latin typeface="Cambria Math"/>
                        <a:ea typeface="Cambria Math"/>
                      </a:rPr>
                      <m:t>≤</m:t>
                    </m:r>
                    <m:r>
                      <a:rPr lang="vi-VN" b="0" i="1">
                        <a:latin typeface="Cambria Math"/>
                        <a:ea typeface="Cambria Math"/>
                      </a:rPr>
                      <m:t>𝜇</m:t>
                    </m:r>
                    <m:r>
                      <a:rPr lang="vi-VN" b="0" i="1">
                        <a:latin typeface="Cambria Math"/>
                        <a:ea typeface="Cambria Math"/>
                      </a:rPr>
                      <m:t>≤</m:t>
                    </m:r>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vi-VN" b="0" i="1">
                            <a:latin typeface="Cambria Math"/>
                          </a:rPr>
                          <m:t>𝑧</m:t>
                        </m:r>
                      </m:e>
                      <m:sub>
                        <m:r>
                          <a:rPr lang="vi-VN" b="0" i="1">
                            <a:latin typeface="Cambria Math"/>
                            <a:ea typeface="Cambria Math"/>
                          </a:rPr>
                          <m:t>𝛼</m:t>
                        </m:r>
                        <m:r>
                          <a:rPr lang="vi-VN" b="0" i="1">
                            <a:latin typeface="Cambria Math"/>
                            <a:ea typeface="Cambria Math"/>
                          </a:rPr>
                          <m:t>/2</m:t>
                        </m:r>
                      </m:sub>
                    </m:sSub>
                  </m:oMath>
                </a14:m>
                <a:r>
                  <a:rPr lang="en-US" altLang="en-US" b="0" dirty="0"/>
                  <a:t>*</a:t>
                </a:r>
                <a14:m>
                  <m:oMath xmlns:m="http://schemas.openxmlformats.org/officeDocument/2006/math">
                    <m:f>
                      <m:fPr>
                        <m:ctrlPr>
                          <a:rPr lang="vi-VN" i="1">
                            <a:latin typeface="Cambria Math" panose="02040503050406030204" pitchFamily="18" charset="0"/>
                          </a:rPr>
                        </m:ctrlPr>
                      </m:fPr>
                      <m:num>
                        <m:r>
                          <a:rPr lang="vi-VN" i="1">
                            <a:latin typeface="Cambria Math"/>
                            <a:ea typeface="Cambria Math"/>
                          </a:rPr>
                          <m:t>𝜎</m:t>
                        </m:r>
                      </m:num>
                      <m:den>
                        <m:rad>
                          <m:radPr>
                            <m:degHide m:val="on"/>
                            <m:ctrlPr>
                              <a:rPr lang="vi-VN" i="1">
                                <a:latin typeface="Cambria Math" panose="02040503050406030204" pitchFamily="18" charset="0"/>
                              </a:rPr>
                            </m:ctrlPr>
                          </m:radPr>
                          <m:deg/>
                          <m:e>
                            <m:r>
                              <a:rPr lang="vi-VN" b="0" i="1">
                                <a:latin typeface="Cambria Math"/>
                              </a:rPr>
                              <m:t>𝑛</m:t>
                            </m:r>
                          </m:e>
                        </m:rad>
                      </m:den>
                    </m:f>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667000" y="2209800"/>
                <a:ext cx="3582327" cy="532710"/>
              </a:xfrm>
              <a:prstGeom prst="rect">
                <a:avLst/>
              </a:prstGeom>
              <a:blipFill>
                <a:blip r:embed="rId3"/>
                <a:stretch>
                  <a:fillRect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667000" y="4343400"/>
                <a:ext cx="3542445" cy="533416"/>
              </a:xfrm>
              <a:prstGeom prst="rect">
                <a:avLst/>
              </a:prstGeom>
            </p:spPr>
            <p:txBody>
              <a:bodyPr wrap="none">
                <a:spAutoFit/>
              </a:bodyPr>
              <a:lstStyle/>
              <a:p>
                <a14:m>
                  <m:oMath xmlns:m="http://schemas.openxmlformats.org/officeDocument/2006/math">
                    <m:acc>
                      <m:accPr>
                        <m:chr m:val="̅"/>
                        <m:ctrlPr>
                          <a:rPr lang="vi-VN" i="1" smtClean="0">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en-US" b="0" i="1">
                            <a:latin typeface="Cambria Math" panose="02040503050406030204" pitchFamily="18" charset="0"/>
                          </a:rPr>
                          <m:t>𝑡</m:t>
                        </m:r>
                      </m:e>
                      <m:sub>
                        <m:r>
                          <a:rPr lang="vi-VN" b="0" i="1">
                            <a:latin typeface="Cambria Math"/>
                            <a:ea typeface="Cambria Math"/>
                          </a:rPr>
                          <m:t>𝛼</m:t>
                        </m:r>
                        <m:r>
                          <a:rPr lang="vi-VN" b="0" i="1">
                            <a:latin typeface="Cambria Math"/>
                            <a:ea typeface="Cambria Math"/>
                          </a:rPr>
                          <m:t>/2</m:t>
                        </m:r>
                      </m:sub>
                    </m:sSub>
                    <m:r>
                      <m:rPr>
                        <m:nor/>
                      </m:rPr>
                      <a:rPr lang="en-US" altLang="en-US" b="0" dirty="0"/>
                      <m:t>∗</m:t>
                    </m:r>
                    <m:f>
                      <m:fPr>
                        <m:ctrlPr>
                          <a:rPr lang="vi-VN" i="1">
                            <a:latin typeface="Cambria Math" panose="02040503050406030204" pitchFamily="18" charset="0"/>
                          </a:rPr>
                        </m:ctrlPr>
                      </m:fPr>
                      <m:num>
                        <m:r>
                          <a:rPr lang="en-US" b="1" i="1" smtClean="0">
                            <a:latin typeface="Cambria Math" panose="02040503050406030204" pitchFamily="18" charset="0"/>
                          </a:rPr>
                          <m:t>𝒔</m:t>
                        </m:r>
                      </m:num>
                      <m:den>
                        <m:rad>
                          <m:radPr>
                            <m:degHide m:val="on"/>
                            <m:ctrlPr>
                              <a:rPr lang="vi-VN" i="1">
                                <a:latin typeface="Cambria Math" panose="02040503050406030204" pitchFamily="18" charset="0"/>
                              </a:rPr>
                            </m:ctrlPr>
                          </m:radPr>
                          <m:deg/>
                          <m:e>
                            <m:r>
                              <a:rPr lang="vi-VN" b="0" i="1">
                                <a:latin typeface="Cambria Math"/>
                              </a:rPr>
                              <m:t>𝑛</m:t>
                            </m:r>
                          </m:e>
                        </m:rad>
                      </m:den>
                    </m:f>
                    <m:r>
                      <a:rPr lang="vi-VN" b="0" i="1">
                        <a:latin typeface="Cambria Math"/>
                        <a:ea typeface="Cambria Math"/>
                      </a:rPr>
                      <m:t>≤</m:t>
                    </m:r>
                    <m:r>
                      <a:rPr lang="vi-VN" b="0" i="1">
                        <a:latin typeface="Cambria Math"/>
                        <a:ea typeface="Cambria Math"/>
                      </a:rPr>
                      <m:t>𝜇</m:t>
                    </m:r>
                    <m:r>
                      <a:rPr lang="vi-VN" b="0" i="1">
                        <a:latin typeface="Cambria Math"/>
                        <a:ea typeface="Cambria Math"/>
                      </a:rPr>
                      <m:t>≤</m:t>
                    </m:r>
                    <m:acc>
                      <m:accPr>
                        <m:chr m:val="̅"/>
                        <m:ctrlPr>
                          <a:rPr lang="vi-VN" i="1">
                            <a:latin typeface="Cambria Math" panose="02040503050406030204" pitchFamily="18" charset="0"/>
                          </a:rPr>
                        </m:ctrlPr>
                      </m:accPr>
                      <m:e>
                        <m:r>
                          <a:rPr lang="vi-VN" b="0" i="1">
                            <a:latin typeface="Cambria Math"/>
                          </a:rPr>
                          <m:t>𝑥</m:t>
                        </m:r>
                      </m:e>
                    </m:acc>
                    <m:r>
                      <a:rPr lang="vi-VN" b="0" i="1">
                        <a:latin typeface="Cambria Math"/>
                      </a:rPr>
                      <m:t>+</m:t>
                    </m:r>
                    <m:sSub>
                      <m:sSubPr>
                        <m:ctrlPr>
                          <a:rPr lang="vi-VN" b="0" i="1">
                            <a:latin typeface="Cambria Math" panose="02040503050406030204" pitchFamily="18" charset="0"/>
                          </a:rPr>
                        </m:ctrlPr>
                      </m:sSubPr>
                      <m:e>
                        <m:r>
                          <a:rPr lang="en-US" b="0" i="1">
                            <a:latin typeface="Cambria Math" panose="02040503050406030204" pitchFamily="18" charset="0"/>
                          </a:rPr>
                          <m:t>𝑡</m:t>
                        </m:r>
                      </m:e>
                      <m:sub>
                        <m:r>
                          <a:rPr lang="vi-VN" b="0" i="1">
                            <a:latin typeface="Cambria Math"/>
                            <a:ea typeface="Cambria Math"/>
                          </a:rPr>
                          <m:t>𝛼</m:t>
                        </m:r>
                        <m:r>
                          <a:rPr lang="vi-VN" b="0" i="1">
                            <a:latin typeface="Cambria Math"/>
                            <a:ea typeface="Cambria Math"/>
                          </a:rPr>
                          <m:t>/2</m:t>
                        </m:r>
                      </m:sub>
                    </m:sSub>
                  </m:oMath>
                </a14:m>
                <a:r>
                  <a:rPr lang="en-US" altLang="en-US" b="0" dirty="0"/>
                  <a:t>*</a:t>
                </a:r>
                <a14:m>
                  <m:oMath xmlns:m="http://schemas.openxmlformats.org/officeDocument/2006/math">
                    <m:f>
                      <m:fPr>
                        <m:ctrlPr>
                          <a:rPr lang="vi-VN" i="1">
                            <a:latin typeface="Cambria Math" panose="02040503050406030204" pitchFamily="18" charset="0"/>
                          </a:rPr>
                        </m:ctrlPr>
                      </m:fPr>
                      <m:num>
                        <m:r>
                          <a:rPr lang="en-US" b="1" i="1" smtClean="0">
                            <a:latin typeface="Cambria Math" panose="02040503050406030204" pitchFamily="18" charset="0"/>
                          </a:rPr>
                          <m:t>𝒔</m:t>
                        </m:r>
                      </m:num>
                      <m:den>
                        <m:rad>
                          <m:radPr>
                            <m:degHide m:val="on"/>
                            <m:ctrlPr>
                              <a:rPr lang="vi-VN" i="1">
                                <a:latin typeface="Cambria Math" panose="02040503050406030204" pitchFamily="18" charset="0"/>
                              </a:rPr>
                            </m:ctrlPr>
                          </m:radPr>
                          <m:deg/>
                          <m:e>
                            <m:r>
                              <a:rPr lang="vi-VN" b="0" i="1">
                                <a:latin typeface="Cambria Math"/>
                              </a:rPr>
                              <m:t>𝑛</m:t>
                            </m:r>
                          </m:e>
                        </m:rad>
                      </m:den>
                    </m:f>
                  </m:oMath>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667000" y="4343400"/>
                <a:ext cx="3542445" cy="533416"/>
              </a:xfrm>
              <a:prstGeom prst="rect">
                <a:avLst/>
              </a:prstGeom>
              <a:blipFill>
                <a:blip r:embed="rId4"/>
                <a:stretch>
                  <a:fillRect t="-1149"/>
                </a:stretch>
              </a:blipFill>
            </p:spPr>
            <p:txBody>
              <a:bodyPr/>
              <a:lstStyle/>
              <a:p>
                <a:r>
                  <a:rPr lang="en-US">
                    <a:noFill/>
                  </a:rPr>
                  <a:t> </a:t>
                </a:r>
              </a:p>
            </p:txBody>
          </p:sp>
        </mc:Fallback>
      </mc:AlternateContent>
    </p:spTree>
    <p:extLst>
      <p:ext uri="{BB962C8B-B14F-4D97-AF65-F5344CB8AC3E}">
        <p14:creationId xmlns:p14="http://schemas.microsoft.com/office/powerpoint/2010/main" val="35555984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body" idx="4294967295"/>
          </p:nvPr>
        </p:nvSpPr>
        <p:spPr bwMode="auto">
          <a:xfrm>
            <a:off x="666750" y="1244600"/>
            <a:ext cx="8477250" cy="4864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buFont typeface="Wingdings" panose="05000000000000000000" pitchFamily="2" charset="2"/>
              <a:buNone/>
            </a:pPr>
            <a:r>
              <a:rPr lang="en-US" altLang="en-US" sz="2700" b="0" smtClean="0"/>
              <a:t>	Nếu phân phối của quần thể là phân phối chuẩn thì phân phối của</a:t>
            </a:r>
          </a:p>
        </p:txBody>
      </p:sp>
      <p:sp>
        <p:nvSpPr>
          <p:cNvPr id="20483" name="Rectangle 5"/>
          <p:cNvSpPr>
            <a:spLocks noChangeArrowheads="1"/>
          </p:cNvSpPr>
          <p:nvPr/>
        </p:nvSpPr>
        <p:spPr bwMode="auto">
          <a:xfrm>
            <a:off x="474663" y="4587875"/>
            <a:ext cx="8386762"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282575" indent="-28257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buClr>
                <a:schemeClr val="accent2"/>
              </a:buClr>
              <a:buFont typeface="Wingdings" panose="05000000000000000000" pitchFamily="2" charset="2"/>
              <a:buNone/>
            </a:pPr>
            <a:r>
              <a:rPr lang="en-US" altLang="en-US" sz="2800" b="0"/>
              <a:t>	là một phân phối </a:t>
            </a:r>
            <a:r>
              <a:rPr lang="en-US" altLang="en-US" sz="2800" b="0" i="1">
                <a:solidFill>
                  <a:schemeClr val="hlink"/>
                </a:solidFill>
              </a:rPr>
              <a:t>t</a:t>
            </a:r>
            <a:r>
              <a:rPr lang="en-US" altLang="en-US" sz="2800" b="0">
                <a:solidFill>
                  <a:schemeClr val="hlink"/>
                </a:solidFill>
              </a:rPr>
              <a:t> </a:t>
            </a:r>
            <a:r>
              <a:rPr lang="en-US" altLang="en-US" sz="2800" b="0"/>
              <a:t>cho tất cả các mẫu có kích thước. </a:t>
            </a:r>
            <a:r>
              <a:rPr lang="vi-VN" altLang="en-US" sz="2800" b="0"/>
              <a:t>Nó thường được gọi là phân phối t và được sử dụng để tìm các </a:t>
            </a:r>
            <a:r>
              <a:rPr lang="en-US" altLang="en-US" sz="2800" b="0"/>
              <a:t>critical values</a:t>
            </a:r>
            <a:r>
              <a:rPr lang="vi-VN" altLang="en-US" sz="2800" b="0"/>
              <a:t> được biểu thị bằng</a:t>
            </a:r>
            <a:r>
              <a:rPr lang="en-US" altLang="en-US" sz="2800" b="0"/>
              <a:t>       .</a:t>
            </a:r>
          </a:p>
        </p:txBody>
      </p:sp>
      <p:sp>
        <p:nvSpPr>
          <p:cNvPr id="20484" name="Rectangle 17"/>
          <p:cNvSpPr>
            <a:spLocks noChangeArrowheads="1"/>
          </p:cNvSpPr>
          <p:nvPr/>
        </p:nvSpPr>
        <p:spPr bwMode="auto">
          <a:xfrm>
            <a:off x="533400" y="5334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t</a:t>
            </a:r>
          </a:p>
        </p:txBody>
      </p:sp>
      <p:pic>
        <p:nvPicPr>
          <p:cNvPr id="20485" name="Picture 17" descr="ta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5703888"/>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9" descr="student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7275" y="2205038"/>
            <a:ext cx="2119313"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3728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bwMode="auto">
          <a:xfrm>
            <a:off x="1139825" y="1062038"/>
            <a:ext cx="800417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buFont typeface="Wingdings" panose="05000000000000000000" pitchFamily="2" charset="2"/>
              <a:buNone/>
            </a:pPr>
            <a:r>
              <a:rPr lang="en-US" altLang="en-US" b="0" smtClean="0"/>
              <a:t>   </a:t>
            </a:r>
          </a:p>
        </p:txBody>
      </p:sp>
      <p:sp>
        <p:nvSpPr>
          <p:cNvPr id="22532" name="Rectangle 7"/>
          <p:cNvSpPr>
            <a:spLocks noGrp="1" noChangeArrowheads="1"/>
          </p:cNvSpPr>
          <p:nvPr>
            <p:ph type="title" idx="4294967295"/>
          </p:nvPr>
        </p:nvSpPr>
        <p:spPr bwMode="auto">
          <a:xfrm>
            <a:off x="533400" y="533400"/>
            <a:ext cx="77724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Định</a:t>
            </a:r>
            <a:r>
              <a:rPr lang="en-US" altLang="en-US" dirty="0" smtClean="0"/>
              <a:t> </a:t>
            </a:r>
            <a:r>
              <a:rPr lang="en-US" altLang="en-US" dirty="0" err="1" smtClean="0"/>
              <a:t>nghĩa</a:t>
            </a:r>
            <a:endParaRPr lang="en-US" altLang="en-US" dirty="0" smtClean="0"/>
          </a:p>
        </p:txBody>
      </p:sp>
      <p:sp>
        <p:nvSpPr>
          <p:cNvPr id="22531" name="Rectangle 4"/>
          <p:cNvSpPr>
            <a:spLocks noChangeArrowheads="1"/>
          </p:cNvSpPr>
          <p:nvPr/>
        </p:nvSpPr>
        <p:spPr bwMode="auto">
          <a:xfrm>
            <a:off x="1219200" y="4114800"/>
            <a:ext cx="66294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20000"/>
              </a:spcBef>
            </a:pPr>
            <a:r>
              <a:rPr lang="en-US" altLang="en-US" sz="3600" b="0">
                <a:solidFill>
                  <a:schemeClr val="hlink"/>
                </a:solidFill>
              </a:rPr>
              <a:t>df</a:t>
            </a:r>
            <a:r>
              <a:rPr lang="en-US" altLang="en-US" sz="3600" b="0" i="1">
                <a:solidFill>
                  <a:schemeClr val="hlink"/>
                </a:solidFill>
                <a:latin typeface="Times New Roman" panose="02020603050405020304" pitchFamily="18" charset="0"/>
              </a:rPr>
              <a:t>= </a:t>
            </a:r>
            <a:r>
              <a:rPr lang="en-US" altLang="en-US" sz="3600" b="0" i="1">
                <a:solidFill>
                  <a:schemeClr val="hlink"/>
                </a:solidFill>
              </a:rPr>
              <a:t>n</a:t>
            </a:r>
            <a:r>
              <a:rPr lang="en-US" altLang="en-US" sz="3600" b="0">
                <a:solidFill>
                  <a:schemeClr val="hlink"/>
                </a:solidFill>
              </a:rPr>
              <a:t> – 1</a:t>
            </a:r>
          </a:p>
          <a:p>
            <a:pPr>
              <a:lnSpc>
                <a:spcPct val="90000"/>
              </a:lnSpc>
              <a:spcBef>
                <a:spcPct val="20000"/>
              </a:spcBef>
            </a:pPr>
            <a:r>
              <a:rPr lang="en-US" altLang="en-US" sz="3600" b="0">
                <a:solidFill>
                  <a:schemeClr val="hlink"/>
                </a:solidFill>
              </a:rPr>
              <a:t>Đối với các phương pháp trong phần này</a:t>
            </a:r>
          </a:p>
        </p:txBody>
      </p:sp>
      <p:sp>
        <p:nvSpPr>
          <p:cNvPr id="22533" name="Text Box 8"/>
          <p:cNvSpPr txBox="1">
            <a:spLocks noChangeArrowheads="1"/>
          </p:cNvSpPr>
          <p:nvPr/>
        </p:nvSpPr>
        <p:spPr bwMode="auto">
          <a:xfrm>
            <a:off x="681038" y="1281113"/>
            <a:ext cx="8099425"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en-US" altLang="en-US" sz="2800" b="0">
                <a:solidFill>
                  <a:srgbClr val="FF0000"/>
                </a:solidFill>
              </a:rPr>
              <a:t>Số bậc tự do </a:t>
            </a:r>
            <a:r>
              <a:rPr lang="en-US" altLang="en-US" sz="2800" b="0"/>
              <a:t>của tập hợp dữ liệu mẫu là số các giá trị mẫu có thể khác nhau sau khi có ràng buộc cụ thể trên tất cả các giá trị dữ liệu.</a:t>
            </a:r>
          </a:p>
          <a:p>
            <a:pPr>
              <a:lnSpc>
                <a:spcPct val="90000"/>
              </a:lnSpc>
              <a:spcBef>
                <a:spcPct val="50000"/>
              </a:spcBef>
            </a:pPr>
            <a:r>
              <a:rPr lang="en-US" altLang="en-US" sz="2800" b="0"/>
              <a:t>Bậc tự do thường viết tắt là </a:t>
            </a:r>
            <a:r>
              <a:rPr lang="en-US" altLang="en-US" sz="2800" b="0">
                <a:solidFill>
                  <a:schemeClr val="hlink"/>
                </a:solidFill>
              </a:rPr>
              <a:t>df</a:t>
            </a:r>
            <a:r>
              <a:rPr lang="en-US" altLang="en-US" sz="2800" b="0"/>
              <a:t>.</a:t>
            </a:r>
          </a:p>
        </p:txBody>
      </p:sp>
    </p:spTree>
    <p:extLst>
      <p:ext uri="{BB962C8B-B14F-4D97-AF65-F5344CB8AC3E}">
        <p14:creationId xmlns:p14="http://schemas.microsoft.com/office/powerpoint/2010/main" val="14317785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bwMode="auto">
          <a:xfrm>
            <a:off x="1066800" y="1143000"/>
            <a:ext cx="8077200" cy="4471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10000"/>
          </a:bodyPr>
          <a:lstStyle/>
          <a:p>
            <a:pPr marL="914400" indent="-912813" defTabSz="406400">
              <a:lnSpc>
                <a:spcPct val="150000"/>
              </a:lnSpc>
              <a:spcBef>
                <a:spcPct val="0"/>
              </a:spcBef>
              <a:spcAft>
                <a:spcPct val="15000"/>
              </a:spcAft>
              <a:buFont typeface="Wingdings" panose="05000000000000000000" pitchFamily="2" charset="2"/>
              <a:buNone/>
            </a:pPr>
            <a:r>
              <a:rPr lang="el-GR" altLang="en-US" b="0" i="1" smtClean="0">
                <a:cs typeface="Arial" panose="020B0604020202020204" pitchFamily="34" charset="0"/>
                <a:sym typeface="Symbol" panose="05050102010706020507" pitchFamily="18" charset="2"/>
              </a:rPr>
              <a:t>μ</a:t>
            </a:r>
            <a:r>
              <a:rPr lang="en-US" altLang="en-US" b="0" i="1" smtClean="0">
                <a:cs typeface="Arial" panose="020B0604020202020204" pitchFamily="34" charset="0"/>
                <a:sym typeface="Symbol" panose="05050102010706020507" pitchFamily="18" charset="2"/>
              </a:rPr>
              <a:t> 	</a:t>
            </a:r>
            <a:r>
              <a:rPr lang="en-US" altLang="en-US" b="0" smtClean="0"/>
              <a:t>= trung bình quần thể</a:t>
            </a:r>
          </a:p>
          <a:p>
            <a:pPr marL="914400" indent="-912813" defTabSz="406400">
              <a:lnSpc>
                <a:spcPct val="150000"/>
              </a:lnSpc>
              <a:spcBef>
                <a:spcPct val="0"/>
              </a:spcBef>
              <a:spcAft>
                <a:spcPct val="15000"/>
              </a:spcAft>
              <a:buFont typeface="Wingdings" panose="05000000000000000000" pitchFamily="2" charset="2"/>
              <a:buNone/>
            </a:pPr>
            <a:r>
              <a:rPr lang="en-US" altLang="en-US" b="0" smtClean="0"/>
              <a:t>   	= trung bình mẫu</a:t>
            </a:r>
          </a:p>
          <a:p>
            <a:pPr marL="914400" indent="-912813" defTabSz="406400">
              <a:lnSpc>
                <a:spcPct val="150000"/>
              </a:lnSpc>
              <a:spcBef>
                <a:spcPct val="0"/>
              </a:spcBef>
              <a:spcAft>
                <a:spcPct val="15000"/>
              </a:spcAft>
              <a:buFont typeface="Wingdings" panose="05000000000000000000" pitchFamily="2" charset="2"/>
              <a:buNone/>
            </a:pPr>
            <a:r>
              <a:rPr lang="en-US" altLang="en-US" b="0" i="1" smtClean="0"/>
              <a:t>s</a:t>
            </a:r>
            <a:r>
              <a:rPr lang="en-US" altLang="en-US" b="0" smtClean="0"/>
              <a:t> 	= độ lệch chuẩn của mẫu</a:t>
            </a:r>
          </a:p>
          <a:p>
            <a:pPr marL="914400" indent="-912813" defTabSz="406400">
              <a:lnSpc>
                <a:spcPct val="150000"/>
              </a:lnSpc>
              <a:spcBef>
                <a:spcPct val="0"/>
              </a:spcBef>
              <a:spcAft>
                <a:spcPct val="15000"/>
              </a:spcAft>
              <a:buFont typeface="Wingdings" panose="05000000000000000000" pitchFamily="2" charset="2"/>
              <a:buNone/>
            </a:pPr>
            <a:r>
              <a:rPr lang="en-US" altLang="en-US" b="0" i="1" smtClean="0"/>
              <a:t>n</a:t>
            </a:r>
            <a:r>
              <a:rPr lang="en-US" altLang="en-US" b="0" smtClean="0"/>
              <a:t>   	= kích thước mẫu</a:t>
            </a:r>
          </a:p>
          <a:p>
            <a:pPr marL="914400" indent="-912813" defTabSz="406400">
              <a:lnSpc>
                <a:spcPct val="150000"/>
              </a:lnSpc>
              <a:spcBef>
                <a:spcPct val="0"/>
              </a:spcBef>
              <a:spcAft>
                <a:spcPct val="15000"/>
              </a:spcAft>
              <a:buFont typeface="Wingdings" panose="05000000000000000000" pitchFamily="2" charset="2"/>
              <a:buNone/>
            </a:pPr>
            <a:r>
              <a:rPr lang="en-US" altLang="en-US" b="0" i="1" smtClean="0"/>
              <a:t>E  </a:t>
            </a:r>
            <a:r>
              <a:rPr lang="en-US" altLang="en-US" b="0" smtClean="0"/>
              <a:t> 	= biên độ lỗi</a:t>
            </a:r>
          </a:p>
          <a:p>
            <a:pPr marL="914400" indent="-912813" defTabSz="406400">
              <a:lnSpc>
                <a:spcPct val="150000"/>
              </a:lnSpc>
              <a:spcBef>
                <a:spcPct val="0"/>
              </a:spcBef>
              <a:spcAft>
                <a:spcPct val="15000"/>
              </a:spcAft>
              <a:buFont typeface="Wingdings" panose="05000000000000000000" pitchFamily="2" charset="2"/>
              <a:buNone/>
            </a:pPr>
            <a:r>
              <a:rPr lang="en-US" altLang="en-US" b="0" i="1" smtClean="0"/>
              <a:t>t </a:t>
            </a:r>
            <a:r>
              <a:rPr lang="el-GR" altLang="en-US" b="0" i="1" baseline="-25000" smtClean="0"/>
              <a:t>α</a:t>
            </a:r>
            <a:r>
              <a:rPr lang="en-US" altLang="en-US" b="0" baseline="-25000" smtClean="0"/>
              <a:t>/2  </a:t>
            </a:r>
            <a:r>
              <a:rPr lang="en-US" altLang="en-US" b="0" smtClean="0"/>
              <a:t>	= critical value t  tách một diện tích </a:t>
            </a:r>
            <a:r>
              <a:rPr lang="el-GR" altLang="en-US" b="0" smtClean="0"/>
              <a:t>α / 2 </a:t>
            </a:r>
            <a:r>
              <a:rPr lang="en-US" altLang="en-US" b="0" smtClean="0"/>
              <a:t>ở đuôi phải của phân bố t.</a:t>
            </a:r>
          </a:p>
        </p:txBody>
      </p:sp>
      <p:sp>
        <p:nvSpPr>
          <p:cNvPr id="24579" name="Rectangle 3"/>
          <p:cNvSpPr>
            <a:spLocks noGrp="1" noChangeArrowheads="1"/>
          </p:cNvSpPr>
          <p:nvPr>
            <p:ph type="title" idx="4294967295"/>
          </p:nvPr>
        </p:nvSpPr>
        <p:spPr bwMode="auto">
          <a:xfrm>
            <a:off x="304800" y="533400"/>
            <a:ext cx="8435975" cy="757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sym typeface="Symbol" panose="05050102010706020507" pitchFamily="18" charset="2"/>
              </a:rPr>
              <a:t>Ký</a:t>
            </a:r>
            <a:r>
              <a:rPr lang="en-US" altLang="en-US" dirty="0" smtClean="0">
                <a:sym typeface="Symbol" panose="05050102010706020507" pitchFamily="18" charset="2"/>
              </a:rPr>
              <a:t> </a:t>
            </a:r>
            <a:r>
              <a:rPr lang="en-US" altLang="en-US" dirty="0" err="1" smtClean="0">
                <a:sym typeface="Symbol" panose="05050102010706020507" pitchFamily="18" charset="2"/>
              </a:rPr>
              <a:t>hiệu</a:t>
            </a:r>
            <a:endParaRPr lang="el-GR" altLang="en-US" dirty="0" smtClean="0">
              <a:cs typeface="Arial" panose="020B0604020202020204" pitchFamily="34" charset="0"/>
            </a:endParaRPr>
          </a:p>
        </p:txBody>
      </p:sp>
      <p:sp>
        <p:nvSpPr>
          <p:cNvPr id="24580" name="Rectangle 4"/>
          <p:cNvSpPr>
            <a:spLocks noChangeArrowheads="1"/>
          </p:cNvSpPr>
          <p:nvPr/>
        </p:nvSpPr>
        <p:spPr bwMode="auto">
          <a:xfrm>
            <a:off x="822325" y="1516063"/>
            <a:ext cx="33829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graphicFrame>
        <p:nvGraphicFramePr>
          <p:cNvPr id="24581" name="Object 5"/>
          <p:cNvGraphicFramePr>
            <a:graphicFrameLocks noChangeAspect="1"/>
          </p:cNvGraphicFramePr>
          <p:nvPr/>
        </p:nvGraphicFramePr>
        <p:xfrm>
          <a:off x="1143000" y="1905000"/>
          <a:ext cx="198438" cy="304800"/>
        </p:xfrm>
        <a:graphic>
          <a:graphicData uri="http://schemas.openxmlformats.org/presentationml/2006/ole">
            <mc:AlternateContent xmlns:mc="http://schemas.openxmlformats.org/markup-compatibility/2006">
              <mc:Choice xmlns:v="urn:schemas-microsoft-com:vml" Requires="v">
                <p:oleObj spid="_x0000_s140300" name="Equation" r:id="rId4" imgW="254000" imgH="317500" progId="Equation.DSMT4">
                  <p:embed/>
                </p:oleObj>
              </mc:Choice>
              <mc:Fallback>
                <p:oleObj name="Equation" r:id="rId4" imgW="254000" imgH="317500" progId="Equation.DSMT4">
                  <p:embed/>
                  <p:pic>
                    <p:nvPicPr>
                      <p:cNvPr id="2458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05000"/>
                        <a:ext cx="1984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069420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1889125" y="3409950"/>
            <a:ext cx="15811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a:t>Trong đó </a:t>
            </a:r>
          </a:p>
        </p:txBody>
      </p:sp>
      <p:sp>
        <p:nvSpPr>
          <p:cNvPr id="26627" name="Rectangle 15"/>
          <p:cNvSpPr>
            <a:spLocks noGrp="1" noChangeArrowheads="1"/>
          </p:cNvSpPr>
          <p:nvPr>
            <p:ph type="body" idx="4294967295"/>
          </p:nvPr>
        </p:nvSpPr>
        <p:spPr bwMode="auto">
          <a:xfrm>
            <a:off x="3270250" y="4632325"/>
            <a:ext cx="5873750" cy="401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85000" lnSpcReduction="20000"/>
          </a:bodyPr>
          <a:lstStyle/>
          <a:p>
            <a:pPr>
              <a:buFont typeface="Wingdings" panose="05000000000000000000" pitchFamily="2" charset="2"/>
              <a:buNone/>
            </a:pPr>
            <a:r>
              <a:rPr lang="en-US" altLang="en-US" sz="3200" smtClean="0"/>
              <a:t>      </a:t>
            </a:r>
            <a:r>
              <a:rPr lang="en-US" altLang="en-US" sz="3200" b="0" smtClean="0"/>
              <a:t>tra trong bảng A-3.</a:t>
            </a:r>
          </a:p>
        </p:txBody>
      </p:sp>
      <p:sp>
        <p:nvSpPr>
          <p:cNvPr id="26628" name="Rectangle 22"/>
          <p:cNvSpPr>
            <a:spLocks noGrp="1" noChangeArrowheads="1"/>
          </p:cNvSpPr>
          <p:nvPr>
            <p:ph type="title" idx="4294967295"/>
          </p:nvPr>
        </p:nvSpPr>
        <p:spPr bwMode="auto">
          <a:xfrm>
            <a:off x="387350" y="533400"/>
            <a:ext cx="875665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altLang="en-US" smtClean="0"/>
              <a:t>Khoảng tin cậy cho ước </a:t>
            </a:r>
            <a:r>
              <a:rPr lang="en-US" altLang="en-US" smtClean="0"/>
              <a:t>lượng</a:t>
            </a:r>
            <a:r>
              <a:rPr lang="vi-VN" altLang="en-US" smtClean="0"/>
              <a:t> của </a:t>
            </a:r>
            <a:r>
              <a:rPr lang="el-GR" altLang="en-US" smtClean="0"/>
              <a:t>μ (</a:t>
            </a:r>
            <a:r>
              <a:rPr lang="vi-VN" altLang="en-US" smtClean="0"/>
              <a:t>Với </a:t>
            </a:r>
            <a:r>
              <a:rPr lang="el-GR" altLang="en-US" smtClean="0"/>
              <a:t>σ </a:t>
            </a:r>
            <a:r>
              <a:rPr lang="en-US" altLang="en-US" smtClean="0"/>
              <a:t>k</a:t>
            </a:r>
            <a:r>
              <a:rPr lang="vi-VN" altLang="en-US" smtClean="0"/>
              <a:t>hông biết)</a:t>
            </a:r>
            <a:endParaRPr lang="el-GR" altLang="en-US" i="1" smtClean="0">
              <a:cs typeface="Arial" panose="020B0604020202020204" pitchFamily="34" charset="0"/>
            </a:endParaRPr>
          </a:p>
        </p:txBody>
      </p:sp>
      <p:sp>
        <p:nvSpPr>
          <p:cNvPr id="26629" name="Rectangle 23"/>
          <p:cNvSpPr>
            <a:spLocks noChangeArrowheads="1"/>
          </p:cNvSpPr>
          <p:nvPr/>
        </p:nvSpPr>
        <p:spPr bwMode="auto">
          <a:xfrm>
            <a:off x="6629400" y="3438525"/>
            <a:ext cx="1735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a:t>df = </a:t>
            </a:r>
            <a:r>
              <a:rPr lang="en-US" altLang="en-US" sz="2800" i="1"/>
              <a:t>n</a:t>
            </a:r>
            <a:r>
              <a:rPr lang="en-US" altLang="en-US" sz="2800"/>
              <a:t> – 1</a:t>
            </a:r>
          </a:p>
        </p:txBody>
      </p:sp>
      <p:pic>
        <p:nvPicPr>
          <p:cNvPr id="26630" name="Picture 22" descr="ta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267200"/>
            <a:ext cx="622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23" descr="marginoferr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3763" y="3167063"/>
            <a:ext cx="1676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24" descr="confidenceinterv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9800" y="2057400"/>
            <a:ext cx="414178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09416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4"/>
          <p:cNvSpPr>
            <a:spLocks noGrp="1" noChangeArrowheads="1"/>
          </p:cNvSpPr>
          <p:nvPr>
            <p:ph type="title" idx="4294967295"/>
          </p:nvPr>
        </p:nvSpPr>
        <p:spPr bwMode="auto">
          <a:xfrm>
            <a:off x="533400" y="457200"/>
            <a:ext cx="8137525" cy="54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30723" name="Rectangle 24"/>
          <p:cNvSpPr>
            <a:spLocks noChangeArrowheads="1"/>
          </p:cNvSpPr>
          <p:nvPr/>
        </p:nvSpPr>
        <p:spPr bwMode="auto">
          <a:xfrm>
            <a:off x="771525" y="1062038"/>
            <a:ext cx="8101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0724" name="Rectangle 25"/>
          <p:cNvSpPr>
            <a:spLocks noChangeArrowheads="1"/>
          </p:cNvSpPr>
          <p:nvPr/>
        </p:nvSpPr>
        <p:spPr bwMode="auto">
          <a:xfrm>
            <a:off x="671513" y="1000125"/>
            <a:ext cx="815022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a:t>Một </a:t>
            </a:r>
            <a:r>
              <a:rPr lang="en-US" altLang="en-US" sz="2400" b="0"/>
              <a:t>phát biểu</a:t>
            </a:r>
            <a:r>
              <a:rPr lang="vi-VN" altLang="en-US" sz="2400" b="0"/>
              <a:t> phổ biến là tỏi làm giảm mức cholesterol. Trong một thử nghiệm về hiệu quả của tỏi, 49 đối tượng được điều trị bằng liều tỏi sống, và mức cholesterol của chúng được đo trước và sau khi điều trị.</a:t>
            </a:r>
          </a:p>
          <a:p>
            <a:pPr>
              <a:lnSpc>
                <a:spcPct val="90000"/>
              </a:lnSpc>
            </a:pPr>
            <a:endParaRPr lang="vi-VN" altLang="en-US" sz="2400" b="0"/>
          </a:p>
          <a:p>
            <a:pPr>
              <a:lnSpc>
                <a:spcPct val="90000"/>
              </a:lnSpc>
            </a:pPr>
            <a:r>
              <a:rPr lang="vi-VN" altLang="en-US" sz="2400" b="0"/>
              <a:t>Những thay đổi về nồng độ cholesterol LDL (mg / dL) có </a:t>
            </a:r>
            <a:r>
              <a:rPr lang="en-US" altLang="en-US" sz="2400" b="0"/>
              <a:t>giá trị trung bình là</a:t>
            </a:r>
            <a:r>
              <a:rPr lang="vi-VN" altLang="en-US" sz="2400" b="0"/>
              <a:t> 0,4 và độ lệch chuẩn là 21,0.</a:t>
            </a:r>
          </a:p>
          <a:p>
            <a:pPr>
              <a:lnSpc>
                <a:spcPct val="90000"/>
              </a:lnSpc>
            </a:pPr>
            <a:endParaRPr lang="vi-VN" altLang="en-US" sz="2400" b="0"/>
          </a:p>
          <a:p>
            <a:pPr>
              <a:lnSpc>
                <a:spcPct val="90000"/>
              </a:lnSpc>
            </a:pPr>
            <a:r>
              <a:rPr lang="vi-VN" altLang="en-US" sz="2400" b="0"/>
              <a:t>Sử dụng số liệu thống kê mẫu n = 49, </a:t>
            </a:r>
            <a:r>
              <a:rPr lang="en-US" altLang="en-US" sz="2400" b="0"/>
              <a:t>  </a:t>
            </a:r>
            <a:r>
              <a:rPr lang="vi-VN" altLang="en-US" sz="2400" b="0"/>
              <a:t>= 0,4 và s = ​​21,0 để xây dựng ước </a:t>
            </a:r>
            <a:r>
              <a:rPr lang="en-US" altLang="en-US" sz="2400" b="0"/>
              <a:t>lượng</a:t>
            </a:r>
            <a:r>
              <a:rPr lang="vi-VN" altLang="en-US" sz="2400" b="0"/>
              <a:t> khoảng tin cậy 95% của thay đổi ròng trung bình trong cholesterol</a:t>
            </a:r>
            <a:r>
              <a:rPr lang="en-US" altLang="en-US" sz="2400" b="0"/>
              <a:t> về nồng độ</a:t>
            </a:r>
            <a:r>
              <a:rPr lang="vi-VN" altLang="en-US" sz="2400" b="0"/>
              <a:t> sau khi điều trị bằng tỏi.</a:t>
            </a:r>
          </a:p>
          <a:p>
            <a:pPr>
              <a:lnSpc>
                <a:spcPct val="90000"/>
              </a:lnSpc>
            </a:pPr>
            <a:endParaRPr lang="vi-VN" altLang="en-US" sz="2400" b="0"/>
          </a:p>
          <a:p>
            <a:pPr>
              <a:lnSpc>
                <a:spcPct val="90000"/>
              </a:lnSpc>
            </a:pPr>
            <a:r>
              <a:rPr lang="vi-VN" altLang="en-US" sz="2400" b="0"/>
              <a:t>Khoảng tin cậy cho thấy hiệu quả của tỏi trong việc giảm cholesterol </a:t>
            </a:r>
            <a:r>
              <a:rPr lang="en-US" altLang="en-US" sz="2400" b="0"/>
              <a:t>về nồng độ</a:t>
            </a:r>
            <a:r>
              <a:rPr lang="vi-VN" altLang="en-US" sz="2400" b="0"/>
              <a:t> là gì?</a:t>
            </a:r>
            <a:endParaRPr lang="en-US" altLang="en-US" sz="2400" b="0"/>
          </a:p>
        </p:txBody>
      </p:sp>
      <p:graphicFrame>
        <p:nvGraphicFramePr>
          <p:cNvPr id="30725" name="Object 26"/>
          <p:cNvGraphicFramePr>
            <a:graphicFrameLocks noChangeAspect="1"/>
          </p:cNvGraphicFramePr>
          <p:nvPr/>
        </p:nvGraphicFramePr>
        <p:xfrm>
          <a:off x="5842000" y="3657600"/>
          <a:ext cx="254000" cy="317500"/>
        </p:xfrm>
        <a:graphic>
          <a:graphicData uri="http://schemas.openxmlformats.org/presentationml/2006/ole">
            <mc:AlternateContent xmlns:mc="http://schemas.openxmlformats.org/markup-compatibility/2006">
              <mc:Choice xmlns:v="urn:schemas-microsoft-com:vml" Requires="v">
                <p:oleObj spid="_x0000_s141324" name="Equation" r:id="rId4" imgW="254000" imgH="317500" progId="Equation.DSMT4">
                  <p:embed/>
                </p:oleObj>
              </mc:Choice>
              <mc:Fallback>
                <p:oleObj name="Equation" r:id="rId4" imgW="254000" imgH="317500" progId="Equation.DSMT4">
                  <p:embed/>
                  <p:pic>
                    <p:nvPicPr>
                      <p:cNvPr id="30725"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0" y="3657600"/>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183449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927100" y="3730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dirty="0" err="1" smtClean="0"/>
              <a:t>Giới</a:t>
            </a:r>
            <a:r>
              <a:rPr lang="en-US" altLang="en-US" b="1" dirty="0" smtClean="0"/>
              <a:t> </a:t>
            </a:r>
            <a:r>
              <a:rPr lang="en-US" altLang="en-US" b="1" dirty="0" err="1" smtClean="0"/>
              <a:t>thiệu</a:t>
            </a:r>
            <a:r>
              <a:rPr lang="en-US" altLang="en-US" b="1" dirty="0" smtClean="0"/>
              <a:t>  </a:t>
            </a:r>
          </a:p>
        </p:txBody>
      </p:sp>
      <p:sp>
        <p:nvSpPr>
          <p:cNvPr id="8195" name="Rectangle 3"/>
          <p:cNvSpPr>
            <a:spLocks noGrp="1" noChangeArrowheads="1"/>
          </p:cNvSpPr>
          <p:nvPr>
            <p:ph idx="1"/>
          </p:nvPr>
        </p:nvSpPr>
        <p:spPr bwMode="auto">
          <a:xfrm>
            <a:off x="0" y="1828800"/>
            <a:ext cx="9144000" cy="449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marL="457200" indent="-457200">
              <a:lnSpc>
                <a:spcPct val="85000"/>
              </a:lnSpc>
              <a:spcBef>
                <a:spcPct val="0"/>
              </a:spcBef>
              <a:spcAft>
                <a:spcPct val="35000"/>
              </a:spcAft>
            </a:pPr>
            <a:r>
              <a:rPr lang="vi-VN" altLang="en-US" dirty="0" smtClean="0"/>
              <a:t>Hai </a:t>
            </a:r>
            <a:r>
              <a:rPr lang="en-US" altLang="en-US" dirty="0" err="1" smtClean="0"/>
              <a:t>vấn</a:t>
            </a:r>
            <a:r>
              <a:rPr lang="en-US" altLang="en-US" dirty="0" smtClean="0"/>
              <a:t> </a:t>
            </a:r>
            <a:r>
              <a:rPr lang="en-US" altLang="en-US" dirty="0" err="1" smtClean="0"/>
              <a:t>đề</a:t>
            </a:r>
            <a:r>
              <a:rPr lang="en-US" altLang="en-US" dirty="0" smtClean="0"/>
              <a:t> </a:t>
            </a:r>
            <a:r>
              <a:rPr lang="vi-VN" altLang="en-US" dirty="0" smtClean="0"/>
              <a:t> chính của </a:t>
            </a:r>
            <a:r>
              <a:rPr lang="en-US" altLang="en-US" dirty="0" err="1" smtClean="0"/>
              <a:t>thống</a:t>
            </a:r>
            <a:r>
              <a:rPr lang="en-US" altLang="en-US" dirty="0" smtClean="0"/>
              <a:t> </a:t>
            </a:r>
            <a:r>
              <a:rPr lang="en-US" altLang="en-US" dirty="0" err="1" smtClean="0"/>
              <a:t>kê</a:t>
            </a:r>
            <a:r>
              <a:rPr lang="en-US" altLang="en-US" dirty="0" smtClean="0"/>
              <a:t> </a:t>
            </a:r>
            <a:r>
              <a:rPr lang="en-US" altLang="en-US" dirty="0" err="1" smtClean="0"/>
              <a:t>suy</a:t>
            </a:r>
            <a:r>
              <a:rPr lang="en-US" altLang="en-US" dirty="0" smtClean="0"/>
              <a:t> </a:t>
            </a:r>
            <a:r>
              <a:rPr lang="en-US" altLang="en-US" dirty="0" err="1" smtClean="0"/>
              <a:t>diễn</a:t>
            </a:r>
            <a:r>
              <a:rPr lang="en-US" altLang="en-US" dirty="0" smtClean="0"/>
              <a:t> </a:t>
            </a:r>
            <a:r>
              <a:rPr lang="vi-VN" altLang="en-US" dirty="0" smtClean="0"/>
              <a:t>là </a:t>
            </a:r>
            <a:endParaRPr lang="en-US" altLang="en-US" dirty="0" smtClean="0"/>
          </a:p>
          <a:p>
            <a:pPr marL="857250" lvl="1" indent="-457200">
              <a:lnSpc>
                <a:spcPct val="85000"/>
              </a:lnSpc>
              <a:spcBef>
                <a:spcPct val="0"/>
              </a:spcBef>
              <a:spcAft>
                <a:spcPct val="35000"/>
              </a:spcAft>
            </a:pPr>
            <a:r>
              <a:rPr lang="vi-VN" altLang="en-US" sz="2400" dirty="0" smtClean="0"/>
              <a:t>(1) sử dụng dữ liệu mẫu để </a:t>
            </a:r>
            <a:r>
              <a:rPr lang="vi-VN" altLang="en-US" sz="2400" dirty="0" smtClean="0">
                <a:solidFill>
                  <a:srgbClr val="FF0000"/>
                </a:solidFill>
              </a:rPr>
              <a:t>ướ</a:t>
            </a:r>
            <a:r>
              <a:rPr lang="en-US" altLang="en-US" sz="2400" dirty="0" smtClean="0">
                <a:solidFill>
                  <a:srgbClr val="FF0000"/>
                </a:solidFill>
              </a:rPr>
              <a:t>c </a:t>
            </a:r>
            <a:r>
              <a:rPr lang="en-US" altLang="en-US" sz="2400" dirty="0" err="1" smtClean="0">
                <a:solidFill>
                  <a:srgbClr val="FF0000"/>
                </a:solidFill>
              </a:rPr>
              <a:t>lượng</a:t>
            </a:r>
            <a:r>
              <a:rPr lang="vi-VN" altLang="en-US" sz="2400" dirty="0" smtClean="0">
                <a:solidFill>
                  <a:srgbClr val="FF0000"/>
                </a:solidFill>
              </a:rPr>
              <a:t> </a:t>
            </a:r>
            <a:r>
              <a:rPr lang="en-US" altLang="en-US" sz="2400" dirty="0" err="1" smtClean="0">
                <a:solidFill>
                  <a:srgbClr val="FF0000"/>
                </a:solidFill>
              </a:rPr>
              <a:t>các</a:t>
            </a:r>
            <a:r>
              <a:rPr lang="en-US" altLang="en-US" sz="2400" dirty="0" smtClean="0">
                <a:solidFill>
                  <a:srgbClr val="FF0000"/>
                </a:solidFill>
              </a:rPr>
              <a:t> </a:t>
            </a:r>
            <a:r>
              <a:rPr lang="vi-VN" altLang="en-US" sz="2400" dirty="0" smtClean="0">
                <a:solidFill>
                  <a:srgbClr val="FF0000"/>
                </a:solidFill>
              </a:rPr>
              <a:t>giá trị của tham số </a:t>
            </a:r>
            <a:r>
              <a:rPr lang="en-US" altLang="en-US" sz="2400" dirty="0" err="1" smtClean="0">
                <a:solidFill>
                  <a:srgbClr val="FF0000"/>
                </a:solidFill>
              </a:rPr>
              <a:t>quần</a:t>
            </a:r>
            <a:r>
              <a:rPr lang="en-US" altLang="en-US" sz="2400" dirty="0" smtClean="0">
                <a:solidFill>
                  <a:srgbClr val="FF0000"/>
                </a:solidFill>
              </a:rPr>
              <a:t> </a:t>
            </a:r>
            <a:r>
              <a:rPr lang="en-US" altLang="en-US" sz="2400" dirty="0" err="1" smtClean="0">
                <a:solidFill>
                  <a:srgbClr val="FF0000"/>
                </a:solidFill>
              </a:rPr>
              <a:t>thể</a:t>
            </a:r>
            <a:r>
              <a:rPr lang="en-US" altLang="en-US" sz="2400" dirty="0" smtClean="0">
                <a:solidFill>
                  <a:srgbClr val="FF0000"/>
                </a:solidFill>
              </a:rPr>
              <a:t>.</a:t>
            </a:r>
          </a:p>
          <a:p>
            <a:pPr marL="857250" lvl="1" indent="-457200">
              <a:lnSpc>
                <a:spcPct val="85000"/>
              </a:lnSpc>
              <a:spcBef>
                <a:spcPct val="0"/>
              </a:spcBef>
              <a:spcAft>
                <a:spcPct val="35000"/>
              </a:spcAft>
            </a:pPr>
            <a:r>
              <a:rPr lang="vi-VN" altLang="en-US" sz="2400" dirty="0" smtClean="0"/>
              <a:t>(2) để </a:t>
            </a:r>
            <a:r>
              <a:rPr lang="vi-VN" altLang="en-US" sz="2400" dirty="0" smtClean="0">
                <a:solidFill>
                  <a:srgbClr val="FF0000"/>
                </a:solidFill>
              </a:rPr>
              <a:t>kiểm </a:t>
            </a:r>
            <a:r>
              <a:rPr lang="en-US" altLang="en-US" sz="2400" dirty="0" err="1" smtClean="0">
                <a:solidFill>
                  <a:srgbClr val="FF0000"/>
                </a:solidFill>
              </a:rPr>
              <a:t>định</a:t>
            </a:r>
            <a:r>
              <a:rPr lang="vi-VN" altLang="en-US" sz="2400" dirty="0" smtClean="0">
                <a:solidFill>
                  <a:srgbClr val="FF0000"/>
                </a:solidFill>
              </a:rPr>
              <a:t> giả thuyết </a:t>
            </a:r>
            <a:r>
              <a:rPr lang="vi-VN" altLang="en-US" sz="2400" dirty="0" smtClean="0"/>
              <a:t>hoặc</a:t>
            </a:r>
            <a:r>
              <a:rPr lang="en-US" altLang="en-US" sz="2400" dirty="0" smtClean="0"/>
              <a:t> </a:t>
            </a:r>
            <a:r>
              <a:rPr lang="en-US" altLang="en-US" sz="2400" dirty="0" err="1" smtClean="0"/>
              <a:t>đưa</a:t>
            </a:r>
            <a:r>
              <a:rPr lang="en-US" altLang="en-US" sz="2400" dirty="0" smtClean="0"/>
              <a:t> </a:t>
            </a:r>
            <a:r>
              <a:rPr lang="en-US" altLang="en-US" sz="2400" dirty="0" err="1" smtClean="0"/>
              <a:t>ra</a:t>
            </a:r>
            <a:r>
              <a:rPr lang="en-US" altLang="en-US" sz="2400" dirty="0" smtClean="0"/>
              <a:t> </a:t>
            </a:r>
            <a:r>
              <a:rPr lang="en-US" altLang="en-US" sz="2400" dirty="0" err="1" smtClean="0"/>
              <a:t>các</a:t>
            </a:r>
            <a:r>
              <a:rPr lang="en-US" altLang="en-US" sz="2400" dirty="0" smtClean="0"/>
              <a:t> </a:t>
            </a:r>
            <a:r>
              <a:rPr lang="en-US" altLang="en-US" sz="2400" dirty="0" err="1" smtClean="0"/>
              <a:t>phát</a:t>
            </a:r>
            <a:r>
              <a:rPr lang="en-US" altLang="en-US" sz="2400" dirty="0" smtClean="0"/>
              <a:t> </a:t>
            </a:r>
            <a:r>
              <a:rPr lang="en-US" altLang="en-US" sz="2400" dirty="0" err="1" smtClean="0"/>
              <a:t>biểu</a:t>
            </a:r>
            <a:r>
              <a:rPr lang="vi-VN" altLang="en-US" sz="2400" dirty="0" smtClean="0"/>
              <a:t> về các tham số </a:t>
            </a:r>
            <a:r>
              <a:rPr lang="en-US" altLang="en-US" sz="2400" dirty="0" err="1" smtClean="0"/>
              <a:t>quần</a:t>
            </a:r>
            <a:r>
              <a:rPr lang="en-US" altLang="en-US" sz="2400" dirty="0" smtClean="0"/>
              <a:t> </a:t>
            </a:r>
            <a:r>
              <a:rPr lang="en-US" altLang="en-US" sz="2400" dirty="0" err="1" smtClean="0"/>
              <a:t>thể</a:t>
            </a:r>
            <a:r>
              <a:rPr lang="en-US" altLang="en-US" sz="2400" dirty="0" smtClean="0"/>
              <a:t>.</a:t>
            </a:r>
          </a:p>
          <a:p>
            <a:pPr marL="457200" indent="-457200">
              <a:lnSpc>
                <a:spcPct val="85000"/>
              </a:lnSpc>
              <a:spcBef>
                <a:spcPct val="0"/>
              </a:spcBef>
              <a:spcAft>
                <a:spcPct val="35000"/>
              </a:spcAft>
            </a:pPr>
            <a:r>
              <a:rPr lang="vi-VN" altLang="en-US" dirty="0" smtClean="0"/>
              <a:t>Chúng t</a:t>
            </a:r>
            <a:r>
              <a:rPr lang="en-US" altLang="en-US" dirty="0" smtClean="0"/>
              <a:t>a</a:t>
            </a:r>
            <a:r>
              <a:rPr lang="vi-VN" altLang="en-US" dirty="0" smtClean="0"/>
              <a:t> giới thiệu các phương pháp để ước </a:t>
            </a:r>
            <a:r>
              <a:rPr lang="en-US" altLang="en-US" dirty="0" err="1" smtClean="0"/>
              <a:t>lượng</a:t>
            </a:r>
            <a:r>
              <a:rPr lang="en-US" altLang="en-US" dirty="0" smtClean="0"/>
              <a:t> </a:t>
            </a:r>
            <a:r>
              <a:rPr lang="en-US" altLang="en-US" dirty="0" err="1" smtClean="0"/>
              <a:t>các</a:t>
            </a:r>
            <a:r>
              <a:rPr lang="vi-VN" altLang="en-US" dirty="0" smtClean="0"/>
              <a:t> giá trị </a:t>
            </a:r>
            <a:r>
              <a:rPr lang="en-US" altLang="en-US" dirty="0" err="1" smtClean="0"/>
              <a:t>tham</a:t>
            </a:r>
            <a:r>
              <a:rPr lang="en-US" altLang="en-US" dirty="0" smtClean="0"/>
              <a:t> </a:t>
            </a:r>
            <a:r>
              <a:rPr lang="en-US" altLang="en-US" dirty="0" err="1" smtClean="0"/>
              <a:t>số</a:t>
            </a:r>
            <a:r>
              <a:rPr lang="en-US" altLang="en-US" dirty="0" smtClean="0"/>
              <a:t> </a:t>
            </a:r>
            <a:r>
              <a:rPr lang="en-US" altLang="en-US" dirty="0" err="1" smtClean="0"/>
              <a:t>trên</a:t>
            </a:r>
            <a:r>
              <a:rPr lang="en-US" altLang="en-US" dirty="0" smtClean="0"/>
              <a:t> </a:t>
            </a:r>
            <a:r>
              <a:rPr lang="en-US" altLang="en-US" dirty="0" err="1" smtClean="0"/>
              <a:t>quần</a:t>
            </a:r>
            <a:r>
              <a:rPr lang="en-US" altLang="en-US" dirty="0" smtClean="0"/>
              <a:t> </a:t>
            </a:r>
            <a:r>
              <a:rPr lang="en-US" altLang="en-US" dirty="0" err="1" smtClean="0"/>
              <a:t>thể</a:t>
            </a:r>
            <a:r>
              <a:rPr lang="vi-VN" altLang="en-US" dirty="0" smtClean="0"/>
              <a:t> quan trọng sau: </a:t>
            </a:r>
            <a:r>
              <a:rPr lang="en-US" altLang="en-US" dirty="0" err="1" smtClean="0">
                <a:solidFill>
                  <a:srgbClr val="FF0000"/>
                </a:solidFill>
              </a:rPr>
              <a:t>trung</a:t>
            </a:r>
            <a:r>
              <a:rPr lang="en-US" altLang="en-US" dirty="0" smtClean="0">
                <a:solidFill>
                  <a:srgbClr val="FF0000"/>
                </a:solidFill>
              </a:rPr>
              <a:t> </a:t>
            </a:r>
            <a:r>
              <a:rPr lang="en-US" altLang="en-US" dirty="0" err="1" smtClean="0">
                <a:solidFill>
                  <a:srgbClr val="FF0000"/>
                </a:solidFill>
              </a:rPr>
              <a:t>bình</a:t>
            </a:r>
            <a:r>
              <a:rPr lang="vi-VN" altLang="en-US" dirty="0" smtClean="0">
                <a:solidFill>
                  <a:srgbClr val="FF0000"/>
                </a:solidFill>
              </a:rPr>
              <a:t> và</a:t>
            </a:r>
            <a:r>
              <a:rPr lang="en-US" altLang="en-US" dirty="0" smtClean="0">
                <a:solidFill>
                  <a:srgbClr val="FF0000"/>
                </a:solidFill>
              </a:rPr>
              <a:t> </a:t>
            </a:r>
            <a:r>
              <a:rPr lang="en-US" altLang="en-US" dirty="0" err="1" smtClean="0">
                <a:solidFill>
                  <a:srgbClr val="FF0000"/>
                </a:solidFill>
              </a:rPr>
              <a:t>tỉ</a:t>
            </a:r>
            <a:r>
              <a:rPr lang="en-US" altLang="en-US" dirty="0" smtClean="0">
                <a:solidFill>
                  <a:srgbClr val="FF0000"/>
                </a:solidFill>
              </a:rPr>
              <a:t> </a:t>
            </a:r>
            <a:r>
              <a:rPr lang="en-US" altLang="en-US" dirty="0" err="1" smtClean="0">
                <a:solidFill>
                  <a:srgbClr val="FF0000"/>
                </a:solidFill>
              </a:rPr>
              <a:t>lệ</a:t>
            </a:r>
            <a:r>
              <a:rPr lang="en-US" altLang="en-US" dirty="0" smtClean="0">
                <a:solidFill>
                  <a:srgbClr val="FF0000"/>
                </a:solidFill>
              </a:rPr>
              <a:t>.</a:t>
            </a:r>
          </a:p>
          <a:p>
            <a:pPr marL="457200" indent="-457200">
              <a:lnSpc>
                <a:spcPct val="85000"/>
              </a:lnSpc>
              <a:spcBef>
                <a:spcPct val="0"/>
              </a:spcBef>
              <a:spcAft>
                <a:spcPct val="35000"/>
              </a:spcAft>
            </a:pPr>
            <a:r>
              <a:rPr lang="vi-VN" altLang="en-US" dirty="0" smtClean="0"/>
              <a:t>Chúng t</a:t>
            </a:r>
            <a:r>
              <a:rPr lang="en-US" altLang="en-US" dirty="0" smtClean="0"/>
              <a:t>a</a:t>
            </a:r>
            <a:r>
              <a:rPr lang="vi-VN" altLang="en-US" dirty="0" smtClean="0"/>
              <a:t> cũng trình bày các phương pháp xác định </a:t>
            </a:r>
            <a:r>
              <a:rPr lang="vi-VN" altLang="en-US" dirty="0" smtClean="0">
                <a:solidFill>
                  <a:srgbClr val="FF0000"/>
                </a:solidFill>
              </a:rPr>
              <a:t>kích thước mẫu </a:t>
            </a:r>
            <a:r>
              <a:rPr lang="vi-VN" altLang="en-US" dirty="0" smtClean="0"/>
              <a:t>cần thiết để ước tính các thông số đó</a:t>
            </a:r>
            <a:r>
              <a:rPr lang="en-US" altLang="en-US" dirty="0" smtClean="0"/>
              <a:t>.</a:t>
            </a:r>
          </a:p>
        </p:txBody>
      </p:sp>
      <p:sp>
        <p:nvSpPr>
          <p:cNvPr id="8196"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8197" name="Rectangle 5"/>
          <p:cNvSpPr>
            <a:spLocks noChangeArrowheads="1"/>
          </p:cNvSpPr>
          <p:nvPr/>
        </p:nvSpPr>
        <p:spPr bwMode="auto">
          <a:xfrm>
            <a:off x="381001" y="935038"/>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spcBef>
                <a:spcPct val="30000"/>
              </a:spcBef>
              <a:spcAft>
                <a:spcPct val="45000"/>
              </a:spcAft>
            </a:pPr>
            <a:r>
              <a:rPr lang="en-US" altLang="en-US" sz="2800" b="0" dirty="0" err="1"/>
              <a:t>Chương</a:t>
            </a:r>
            <a:r>
              <a:rPr lang="en-US" altLang="en-US" sz="2800" b="0" dirty="0"/>
              <a:t> </a:t>
            </a:r>
            <a:r>
              <a:rPr lang="en-US" altLang="en-US" sz="2800" b="0" dirty="0" err="1"/>
              <a:t>này</a:t>
            </a:r>
            <a:r>
              <a:rPr lang="en-US" altLang="en-US" sz="2800" b="0" dirty="0"/>
              <a:t> </a:t>
            </a:r>
            <a:r>
              <a:rPr lang="en-US" altLang="en-US" sz="2800" b="0" dirty="0" err="1"/>
              <a:t>trình</a:t>
            </a:r>
            <a:r>
              <a:rPr lang="en-US" altLang="en-US" sz="2800" b="0" dirty="0"/>
              <a:t> </a:t>
            </a:r>
            <a:r>
              <a:rPr lang="en-US" altLang="en-US" sz="2800" b="0" dirty="0" err="1"/>
              <a:t>bày</a:t>
            </a:r>
            <a:r>
              <a:rPr lang="en-US" altLang="en-US" sz="2800" b="0" dirty="0"/>
              <a:t> </a:t>
            </a:r>
            <a:r>
              <a:rPr lang="en-US" altLang="en-US" sz="2800" b="0" dirty="0" err="1"/>
              <a:t>các</a:t>
            </a:r>
            <a:r>
              <a:rPr lang="en-US" altLang="en-US" sz="2800" b="0" dirty="0"/>
              <a:t> </a:t>
            </a:r>
            <a:r>
              <a:rPr lang="en-US" altLang="en-US" sz="2800" b="0" dirty="0" err="1"/>
              <a:t>khái</a:t>
            </a:r>
            <a:r>
              <a:rPr lang="en-US" altLang="en-US" sz="2800" b="0" dirty="0"/>
              <a:t> </a:t>
            </a:r>
            <a:r>
              <a:rPr lang="en-US" altLang="en-US" sz="2800" b="0" dirty="0" err="1"/>
              <a:t>niệm</a:t>
            </a:r>
            <a:r>
              <a:rPr lang="en-US" altLang="en-US" sz="2800" b="0" dirty="0"/>
              <a:t> </a:t>
            </a:r>
            <a:r>
              <a:rPr lang="en-US" altLang="en-US" sz="2800" b="0" dirty="0" err="1"/>
              <a:t>bắt</a:t>
            </a:r>
            <a:r>
              <a:rPr lang="en-US" altLang="en-US" sz="2800" b="0" dirty="0"/>
              <a:t> </a:t>
            </a:r>
            <a:r>
              <a:rPr lang="en-US" altLang="en-US" sz="2800" b="0" dirty="0" err="1"/>
              <a:t>đầu</a:t>
            </a:r>
            <a:r>
              <a:rPr lang="en-US" altLang="en-US" sz="2800" b="0" dirty="0"/>
              <a:t> </a:t>
            </a:r>
            <a:r>
              <a:rPr lang="en-US" altLang="en-US" sz="2800" b="0" dirty="0" err="1"/>
              <a:t>về</a:t>
            </a:r>
            <a:r>
              <a:rPr lang="en-US" altLang="en-US" sz="2800" b="0" dirty="0"/>
              <a:t> </a:t>
            </a:r>
            <a:r>
              <a:rPr lang="en-US" altLang="en-US" sz="2800" b="0" dirty="0" err="1">
                <a:solidFill>
                  <a:srgbClr val="FF0000"/>
                </a:solidFill>
              </a:rPr>
              <a:t>thống</a:t>
            </a:r>
            <a:r>
              <a:rPr lang="en-US" altLang="en-US" sz="2800" b="0" dirty="0">
                <a:solidFill>
                  <a:srgbClr val="FF0000"/>
                </a:solidFill>
              </a:rPr>
              <a:t> </a:t>
            </a:r>
            <a:r>
              <a:rPr lang="en-US" altLang="en-US" sz="2800" b="0" dirty="0" err="1">
                <a:solidFill>
                  <a:srgbClr val="FF0000"/>
                </a:solidFill>
              </a:rPr>
              <a:t>kê</a:t>
            </a:r>
            <a:r>
              <a:rPr lang="en-US" altLang="en-US" sz="2800" b="0" dirty="0">
                <a:solidFill>
                  <a:srgbClr val="FF0000"/>
                </a:solidFill>
              </a:rPr>
              <a:t> </a:t>
            </a:r>
            <a:r>
              <a:rPr lang="en-US" altLang="en-US" sz="2800" b="0" dirty="0" err="1">
                <a:solidFill>
                  <a:srgbClr val="FF0000"/>
                </a:solidFill>
              </a:rPr>
              <a:t>suy</a:t>
            </a:r>
            <a:r>
              <a:rPr lang="en-US" altLang="en-US" sz="2800" b="0" dirty="0">
                <a:solidFill>
                  <a:srgbClr val="FF0000"/>
                </a:solidFill>
              </a:rPr>
              <a:t> </a:t>
            </a:r>
            <a:r>
              <a:rPr lang="en-US" altLang="en-US" sz="2800" b="0" dirty="0" err="1">
                <a:solidFill>
                  <a:srgbClr val="FF0000"/>
                </a:solidFill>
              </a:rPr>
              <a:t>diễn</a:t>
            </a:r>
            <a:endParaRPr lang="en-US" altLang="en-US" sz="2800" b="0" dirty="0">
              <a:solidFill>
                <a:srgbClr val="FF000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bwMode="auto">
          <a:xfrm>
            <a:off x="304800" y="457200"/>
            <a:ext cx="8137525" cy="666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r>
              <a:rPr lang="en-US" altLang="en-US" sz="2800" dirty="0" smtClean="0"/>
              <a:t> (</a:t>
            </a:r>
            <a:r>
              <a:rPr lang="en-US" altLang="en-US" sz="2800" dirty="0" err="1" smtClean="0"/>
              <a:t>tt</a:t>
            </a:r>
            <a:r>
              <a:rPr lang="en-US" altLang="en-US" sz="2800" dirty="0" smtClean="0"/>
              <a:t>)</a:t>
            </a:r>
            <a:endParaRPr lang="en-US" altLang="en-US" sz="2800" dirty="0" smtClean="0">
              <a:solidFill>
                <a:schemeClr val="tx1"/>
              </a:solidFill>
            </a:endParaRPr>
          </a:p>
        </p:txBody>
      </p:sp>
      <p:sp>
        <p:nvSpPr>
          <p:cNvPr id="32771" name="Rectangle 3"/>
          <p:cNvSpPr>
            <a:spLocks noChangeArrowheads="1"/>
          </p:cNvSpPr>
          <p:nvPr/>
        </p:nvSpPr>
        <p:spPr bwMode="auto">
          <a:xfrm>
            <a:off x="771525" y="1062038"/>
            <a:ext cx="810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32772" name="Rectangle 4"/>
          <p:cNvSpPr>
            <a:spLocks noChangeArrowheads="1"/>
          </p:cNvSpPr>
          <p:nvPr/>
        </p:nvSpPr>
        <p:spPr bwMode="auto">
          <a:xfrm>
            <a:off x="671513" y="1000125"/>
            <a:ext cx="81502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800" b="0" dirty="0"/>
              <a:t>Yêu cầu được thỏa mãn: mẫu ngẫu nhiên đơn giản và n = 49 (tức là n&gt; 30).</a:t>
            </a:r>
            <a:endParaRPr lang="en-US" altLang="en-US" sz="2800" b="0" dirty="0"/>
          </a:p>
        </p:txBody>
      </p:sp>
      <p:graphicFrame>
        <p:nvGraphicFramePr>
          <p:cNvPr id="32773" name="Object 6"/>
          <p:cNvGraphicFramePr>
            <a:graphicFrameLocks noChangeAspect="1"/>
          </p:cNvGraphicFramePr>
          <p:nvPr/>
        </p:nvGraphicFramePr>
        <p:xfrm>
          <a:off x="1600200" y="4648200"/>
          <a:ext cx="5870575" cy="1031875"/>
        </p:xfrm>
        <a:graphic>
          <a:graphicData uri="http://schemas.openxmlformats.org/presentationml/2006/ole">
            <mc:AlternateContent xmlns:mc="http://schemas.openxmlformats.org/markup-compatibility/2006">
              <mc:Choice xmlns:v="urn:schemas-microsoft-com:vml" Requires="v">
                <p:oleObj spid="_x0000_s142348" name="Equation" r:id="rId4" imgW="6502400" imgH="1143000" progId="Equation.DSMT4">
                  <p:embed/>
                </p:oleObj>
              </mc:Choice>
              <mc:Fallback>
                <p:oleObj name="Equation" r:id="rId4" imgW="6502400" imgH="1143000" progId="Equation.DSMT4">
                  <p:embed/>
                  <p:pic>
                    <p:nvPicPr>
                      <p:cNvPr id="3277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648200"/>
                        <a:ext cx="587057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Rectangle 7"/>
          <p:cNvSpPr>
            <a:spLocks noChangeArrowheads="1"/>
          </p:cNvSpPr>
          <p:nvPr/>
        </p:nvSpPr>
        <p:spPr bwMode="auto">
          <a:xfrm>
            <a:off x="698500" y="2039938"/>
            <a:ext cx="81502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dirty="0"/>
              <a:t>95% </a:t>
            </a:r>
            <a:r>
              <a:rPr lang="en-US" altLang="en-US" sz="2800" b="0" dirty="0" err="1"/>
              <a:t>hàm</a:t>
            </a:r>
            <a:r>
              <a:rPr lang="en-US" altLang="en-US" sz="2800" b="0" dirty="0"/>
              <a:t> ý </a:t>
            </a:r>
            <a:r>
              <a:rPr lang="en-US" altLang="en-US" sz="2800" b="0" dirty="0" err="1"/>
              <a:t>là</a:t>
            </a:r>
            <a:r>
              <a:rPr lang="en-US" altLang="en-US" sz="2800" b="0" dirty="0"/>
              <a:t> </a:t>
            </a:r>
            <a:r>
              <a:rPr lang="el-GR" altLang="en-US" sz="2800" b="0" i="1" dirty="0"/>
              <a:t>α</a:t>
            </a:r>
            <a:r>
              <a:rPr lang="en-US" altLang="en-US" sz="2800" b="0" i="1" dirty="0"/>
              <a:t> </a:t>
            </a:r>
            <a:r>
              <a:rPr lang="en-US" altLang="en-US" sz="2800" b="0" dirty="0"/>
              <a:t>= 0.05.</a:t>
            </a:r>
            <a:br>
              <a:rPr lang="en-US" altLang="en-US" sz="2800" b="0" dirty="0"/>
            </a:br>
            <a:r>
              <a:rPr lang="en-US" altLang="en-US" sz="2800" b="0" dirty="0" err="1"/>
              <a:t>Với</a:t>
            </a:r>
            <a:r>
              <a:rPr lang="en-US" altLang="en-US" sz="2800" b="0" dirty="0"/>
              <a:t> </a:t>
            </a:r>
            <a:r>
              <a:rPr lang="en-US" altLang="en-US" sz="2800" b="0" i="1" dirty="0"/>
              <a:t>n</a:t>
            </a:r>
            <a:r>
              <a:rPr lang="en-US" altLang="en-US" sz="2800" b="0" dirty="0"/>
              <a:t> = 49, </a:t>
            </a:r>
            <a:r>
              <a:rPr lang="en-US" altLang="en-US" sz="2800" b="0" dirty="0" err="1"/>
              <a:t>df</a:t>
            </a:r>
            <a:r>
              <a:rPr lang="en-US" altLang="en-US" sz="2800" b="0" dirty="0"/>
              <a:t> = 49 – 1 = 48</a:t>
            </a:r>
          </a:p>
          <a:p>
            <a:pPr>
              <a:lnSpc>
                <a:spcPct val="90000"/>
              </a:lnSpc>
            </a:pPr>
            <a:r>
              <a:rPr lang="en-US" altLang="en-US" sz="2800" b="0" dirty="0" err="1"/>
              <a:t>df</a:t>
            </a:r>
            <a:r>
              <a:rPr lang="en-US" altLang="en-US" sz="2800" b="0" dirty="0"/>
              <a:t> </a:t>
            </a:r>
            <a:r>
              <a:rPr lang="en-US" altLang="en-US" sz="2800" b="0" dirty="0" err="1"/>
              <a:t>gần</a:t>
            </a:r>
            <a:r>
              <a:rPr lang="en-US" altLang="en-US" sz="2800" b="0" dirty="0"/>
              <a:t> </a:t>
            </a:r>
            <a:r>
              <a:rPr lang="en-US" altLang="en-US" sz="2800" b="0" dirty="0" err="1"/>
              <a:t>nhất</a:t>
            </a:r>
            <a:r>
              <a:rPr lang="en-US" altLang="en-US" sz="2800" b="0" dirty="0"/>
              <a:t> 50, </a:t>
            </a:r>
            <a:r>
              <a:rPr lang="en-US" altLang="en-US" sz="2800" b="0" dirty="0" err="1"/>
              <a:t>vì</a:t>
            </a:r>
            <a:r>
              <a:rPr lang="en-US" altLang="en-US" sz="2800" b="0" dirty="0"/>
              <a:t> </a:t>
            </a:r>
            <a:r>
              <a:rPr lang="en-US" altLang="en-US" sz="2800" b="0" dirty="0" err="1"/>
              <a:t>vậy</a:t>
            </a:r>
            <a:r>
              <a:rPr lang="en-US" altLang="en-US" sz="2800" b="0" dirty="0"/>
              <a:t>       = 2.009</a:t>
            </a:r>
          </a:p>
          <a:p>
            <a:pPr>
              <a:lnSpc>
                <a:spcPct val="90000"/>
              </a:lnSpc>
            </a:pPr>
            <a:endParaRPr lang="en-US" altLang="en-US" sz="2800" b="0" dirty="0"/>
          </a:p>
          <a:p>
            <a:pPr>
              <a:lnSpc>
                <a:spcPct val="90000"/>
              </a:lnSpc>
            </a:pPr>
            <a:r>
              <a:rPr lang="en-US" altLang="en-US" sz="2800" b="0" dirty="0" err="1"/>
              <a:t>Sử</a:t>
            </a:r>
            <a:r>
              <a:rPr lang="en-US" altLang="en-US" sz="2800" b="0" dirty="0"/>
              <a:t> </a:t>
            </a:r>
            <a:r>
              <a:rPr lang="en-US" altLang="en-US" sz="2800" b="0" dirty="0" err="1"/>
              <a:t>dụng</a:t>
            </a:r>
            <a:r>
              <a:rPr lang="en-US" altLang="en-US" sz="2800" b="0" dirty="0"/>
              <a:t>      = 2.009, </a:t>
            </a:r>
            <a:r>
              <a:rPr lang="en-US" altLang="en-US" sz="2800" b="0" i="1" dirty="0"/>
              <a:t>s</a:t>
            </a:r>
            <a:r>
              <a:rPr lang="en-US" altLang="en-US" sz="2800" b="0" dirty="0"/>
              <a:t> = 21.0 </a:t>
            </a:r>
            <a:r>
              <a:rPr lang="en-US" altLang="en-US" sz="2800" b="0" dirty="0" err="1"/>
              <a:t>và</a:t>
            </a:r>
            <a:r>
              <a:rPr lang="en-US" altLang="en-US" sz="2800" b="0" dirty="0"/>
              <a:t> </a:t>
            </a:r>
            <a:r>
              <a:rPr lang="en-US" altLang="en-US" sz="2800" b="0" i="1" dirty="0"/>
              <a:t>n</a:t>
            </a:r>
            <a:r>
              <a:rPr lang="en-US" altLang="en-US" sz="2800" b="0" dirty="0"/>
              <a:t> = 49, </a:t>
            </a:r>
            <a:r>
              <a:rPr lang="en-US" altLang="en-US" sz="2800" b="0" dirty="0" err="1"/>
              <a:t>biên</a:t>
            </a:r>
            <a:r>
              <a:rPr lang="en-US" altLang="en-US" sz="2800" b="0" dirty="0"/>
              <a:t> </a:t>
            </a:r>
            <a:r>
              <a:rPr lang="en-US" altLang="en-US" sz="2800" b="0" dirty="0" err="1"/>
              <a:t>độ</a:t>
            </a:r>
            <a:r>
              <a:rPr lang="en-US" altLang="en-US" sz="2800" b="0" dirty="0"/>
              <a:t> </a:t>
            </a:r>
            <a:r>
              <a:rPr lang="en-US" altLang="en-US" sz="2800" b="0" dirty="0" err="1"/>
              <a:t>lỗi</a:t>
            </a:r>
            <a:r>
              <a:rPr lang="en-US" altLang="en-US" sz="2800" b="0" dirty="0"/>
              <a:t> </a:t>
            </a:r>
            <a:r>
              <a:rPr lang="en-US" altLang="en-US" sz="2800" b="0" dirty="0" err="1"/>
              <a:t>là</a:t>
            </a:r>
            <a:r>
              <a:rPr lang="en-US" altLang="en-US" sz="2800" b="0" dirty="0"/>
              <a:t>:</a:t>
            </a:r>
          </a:p>
        </p:txBody>
      </p:sp>
      <p:pic>
        <p:nvPicPr>
          <p:cNvPr id="32775" name="Picture 7" descr="ta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4675" y="2806700"/>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8" descr="ta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0" y="3444875"/>
            <a:ext cx="406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15240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304800" y="381000"/>
            <a:ext cx="8137525" cy="666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r>
              <a:rPr lang="en-US" altLang="en-US" sz="2800" dirty="0" smtClean="0"/>
              <a:t> (</a:t>
            </a:r>
            <a:r>
              <a:rPr lang="en-US" altLang="en-US" sz="2800" dirty="0" err="1" smtClean="0"/>
              <a:t>tt</a:t>
            </a:r>
            <a:r>
              <a:rPr lang="en-US" altLang="en-US" sz="2800" dirty="0" smtClean="0"/>
              <a:t>)</a:t>
            </a:r>
            <a:endParaRPr lang="en-US" altLang="en-US" sz="2800" dirty="0" smtClean="0">
              <a:solidFill>
                <a:schemeClr val="tx1"/>
              </a:solidFill>
            </a:endParaRPr>
          </a:p>
        </p:txBody>
      </p:sp>
      <p:sp>
        <p:nvSpPr>
          <p:cNvPr id="34819" name="Rectangle 3"/>
          <p:cNvSpPr>
            <a:spLocks noChangeArrowheads="1"/>
          </p:cNvSpPr>
          <p:nvPr/>
        </p:nvSpPr>
        <p:spPr bwMode="auto">
          <a:xfrm>
            <a:off x="771525" y="1062038"/>
            <a:ext cx="8101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34820" name="Rectangle 4"/>
          <p:cNvSpPr>
            <a:spLocks noChangeArrowheads="1"/>
          </p:cNvSpPr>
          <p:nvPr/>
        </p:nvSpPr>
        <p:spPr bwMode="auto">
          <a:xfrm>
            <a:off x="295275" y="715963"/>
            <a:ext cx="59563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b="0"/>
              <a:t>Xây dựng khoảng tin cậy:</a:t>
            </a:r>
          </a:p>
        </p:txBody>
      </p:sp>
      <p:graphicFrame>
        <p:nvGraphicFramePr>
          <p:cNvPr id="34821" name="Object 5"/>
          <p:cNvGraphicFramePr>
            <a:graphicFrameLocks noChangeAspect="1"/>
          </p:cNvGraphicFramePr>
          <p:nvPr/>
        </p:nvGraphicFramePr>
        <p:xfrm>
          <a:off x="5829300" y="769938"/>
          <a:ext cx="2768600" cy="393700"/>
        </p:xfrm>
        <a:graphic>
          <a:graphicData uri="http://schemas.openxmlformats.org/presentationml/2006/ole">
            <mc:AlternateContent xmlns:mc="http://schemas.openxmlformats.org/markup-compatibility/2006">
              <mc:Choice xmlns:v="urn:schemas-microsoft-com:vml" Requires="v">
                <p:oleObj spid="_x0000_s143382" name="Equation" r:id="rId4" imgW="2768600" imgH="393700" progId="Equation.DSMT4">
                  <p:embed/>
                </p:oleObj>
              </mc:Choice>
              <mc:Fallback>
                <p:oleObj name="Equation" r:id="rId4" imgW="2768600" imgH="393700" progId="Equation.DSMT4">
                  <p:embed/>
                  <p:pic>
                    <p:nvPicPr>
                      <p:cNvPr id="3482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300" y="769938"/>
                        <a:ext cx="2768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Rectangle 6"/>
          <p:cNvSpPr>
            <a:spLocks noChangeArrowheads="1"/>
          </p:cNvSpPr>
          <p:nvPr/>
        </p:nvSpPr>
        <p:spPr bwMode="auto">
          <a:xfrm>
            <a:off x="0" y="3048000"/>
            <a:ext cx="914400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latin typeface="+mn-lt"/>
              </a:rPr>
              <a:t>Chúng tôi tin tưởng 95% rằng </a:t>
            </a:r>
            <a:r>
              <a:rPr lang="en-US" altLang="en-US" sz="2400" b="0" dirty="0" err="1">
                <a:latin typeface="+mn-lt"/>
              </a:rPr>
              <a:t>khoảng</a:t>
            </a:r>
            <a:r>
              <a:rPr lang="en-US" altLang="en-US" sz="2400" b="0" dirty="0">
                <a:latin typeface="+mn-lt"/>
              </a:rPr>
              <a:t> </a:t>
            </a:r>
            <a:r>
              <a:rPr lang="en-US" altLang="en-US" sz="2400" b="0" dirty="0" err="1">
                <a:latin typeface="+mn-lt"/>
              </a:rPr>
              <a:t>giá</a:t>
            </a:r>
            <a:r>
              <a:rPr lang="en-US" altLang="en-US" sz="2400" b="0" dirty="0">
                <a:latin typeface="+mn-lt"/>
              </a:rPr>
              <a:t> </a:t>
            </a:r>
            <a:r>
              <a:rPr lang="en-US" altLang="en-US" sz="2400" b="0" dirty="0" err="1">
                <a:latin typeface="+mn-lt"/>
              </a:rPr>
              <a:t>trị</a:t>
            </a:r>
            <a:r>
              <a:rPr lang="en-US" altLang="en-US" sz="2400" b="0" dirty="0">
                <a:latin typeface="+mn-lt"/>
              </a:rPr>
              <a:t> </a:t>
            </a:r>
            <a:r>
              <a:rPr lang="vi-VN" altLang="en-US" sz="2400" b="0" dirty="0">
                <a:latin typeface="+mn-lt"/>
              </a:rPr>
              <a:t> –5.6 và 6.4 thực sự chứa giá trị </a:t>
            </a:r>
            <a:r>
              <a:rPr lang="el-GR" altLang="en-US" sz="2400" b="0" dirty="0">
                <a:latin typeface="+mn-lt"/>
              </a:rPr>
              <a:t>μ, </a:t>
            </a:r>
            <a:r>
              <a:rPr lang="vi-VN" altLang="en-US" sz="2400" b="0" dirty="0">
                <a:latin typeface="+mn-lt"/>
              </a:rPr>
              <a:t>trung bình của những thay đổi về </a:t>
            </a:r>
            <a:r>
              <a:rPr lang="en-US" altLang="en-US" sz="2400" b="0" dirty="0" err="1">
                <a:latin typeface="+mn-lt"/>
              </a:rPr>
              <a:t>nồng</a:t>
            </a:r>
            <a:r>
              <a:rPr lang="en-US" altLang="en-US" sz="2400" b="0" dirty="0">
                <a:latin typeface="+mn-lt"/>
              </a:rPr>
              <a:t> </a:t>
            </a:r>
            <a:r>
              <a:rPr lang="en-US" altLang="en-US" sz="2400" b="0" dirty="0" err="1">
                <a:latin typeface="+mn-lt"/>
              </a:rPr>
              <a:t>độ</a:t>
            </a:r>
            <a:r>
              <a:rPr lang="en-US" altLang="en-US" sz="2400" b="0" dirty="0">
                <a:latin typeface="+mn-lt"/>
              </a:rPr>
              <a:t> </a:t>
            </a:r>
            <a:r>
              <a:rPr lang="vi-VN" altLang="en-US" sz="2400" b="0" dirty="0">
                <a:latin typeface="+mn-lt"/>
              </a:rPr>
              <a:t>cholesterol</a:t>
            </a:r>
            <a:r>
              <a:rPr lang="en-US" altLang="en-US" sz="2400" b="0" dirty="0">
                <a:latin typeface="+mn-lt"/>
              </a:rPr>
              <a:t> </a:t>
            </a:r>
            <a:r>
              <a:rPr lang="en-US" altLang="en-US" sz="2400" b="0" dirty="0" err="1">
                <a:latin typeface="+mn-lt"/>
              </a:rPr>
              <a:t>của</a:t>
            </a:r>
            <a:r>
              <a:rPr lang="en-US" altLang="en-US" sz="2400" b="0" dirty="0">
                <a:latin typeface="+mn-lt"/>
              </a:rPr>
              <a:t> </a:t>
            </a:r>
            <a:r>
              <a:rPr lang="en-US" altLang="en-US" sz="2400" b="0" dirty="0" err="1">
                <a:latin typeface="+mn-lt"/>
              </a:rPr>
              <a:t>quần</a:t>
            </a:r>
            <a:r>
              <a:rPr lang="en-US" altLang="en-US" sz="2400" b="0" dirty="0">
                <a:latin typeface="+mn-lt"/>
              </a:rPr>
              <a:t> </a:t>
            </a:r>
            <a:r>
              <a:rPr lang="en-US" altLang="en-US" sz="2400" b="0" dirty="0" err="1">
                <a:latin typeface="+mn-lt"/>
              </a:rPr>
              <a:t>thể</a:t>
            </a:r>
            <a:r>
              <a:rPr lang="vi-VN" altLang="en-US" sz="2400" b="0" dirty="0">
                <a:latin typeface="+mn-lt"/>
              </a:rPr>
              <a:t>.</a:t>
            </a:r>
          </a:p>
          <a:p>
            <a:pPr>
              <a:lnSpc>
                <a:spcPct val="90000"/>
              </a:lnSpc>
            </a:pPr>
            <a:endParaRPr lang="vi-VN" altLang="en-US" sz="2400" b="0" dirty="0">
              <a:latin typeface="+mn-lt"/>
            </a:endParaRPr>
          </a:p>
          <a:p>
            <a:pPr>
              <a:lnSpc>
                <a:spcPct val="90000"/>
              </a:lnSpc>
            </a:pPr>
            <a:r>
              <a:rPr lang="vi-VN" altLang="en-US" sz="2400" b="0" dirty="0">
                <a:latin typeface="+mn-lt"/>
              </a:rPr>
              <a:t>Bởi vì giới hạn khoảng tin cậy chứa giá trị là 0, rất có thể là giá trị trung bình của những thay đổi trong </a:t>
            </a:r>
            <a:r>
              <a:rPr lang="en-US" altLang="en-US" sz="2400" b="0" dirty="0" err="1">
                <a:latin typeface="+mn-lt"/>
              </a:rPr>
              <a:t>nồng</a:t>
            </a:r>
            <a:r>
              <a:rPr lang="en-US" altLang="en-US" sz="2400" b="0" dirty="0">
                <a:latin typeface="+mn-lt"/>
              </a:rPr>
              <a:t> </a:t>
            </a:r>
            <a:r>
              <a:rPr lang="en-US" altLang="en-US" sz="2400" b="0" dirty="0" err="1">
                <a:latin typeface="+mn-lt"/>
              </a:rPr>
              <a:t>độ</a:t>
            </a:r>
            <a:r>
              <a:rPr lang="en-US" altLang="en-US" sz="2400" b="0" dirty="0">
                <a:latin typeface="+mn-lt"/>
              </a:rPr>
              <a:t> </a:t>
            </a:r>
            <a:r>
              <a:rPr lang="vi-VN" altLang="en-US" sz="2400" b="0" dirty="0">
                <a:latin typeface="+mn-lt"/>
              </a:rPr>
              <a:t>cholesterol bằng 0, cho thấy rằng việc điều trị bằng tỏi không ảnh hưởng đến </a:t>
            </a:r>
            <a:r>
              <a:rPr lang="en-US" altLang="en-US" sz="2400" b="0" dirty="0" err="1">
                <a:latin typeface="+mn-lt"/>
              </a:rPr>
              <a:t>nồng</a:t>
            </a:r>
            <a:r>
              <a:rPr lang="en-US" altLang="en-US" sz="2400" b="0" dirty="0">
                <a:latin typeface="+mn-lt"/>
              </a:rPr>
              <a:t> </a:t>
            </a:r>
            <a:r>
              <a:rPr lang="en-US" altLang="en-US" sz="2400" b="0" dirty="0" err="1">
                <a:latin typeface="+mn-lt"/>
              </a:rPr>
              <a:t>độ</a:t>
            </a:r>
            <a:r>
              <a:rPr lang="en-US" altLang="en-US" sz="2400" b="0" dirty="0">
                <a:latin typeface="+mn-lt"/>
              </a:rPr>
              <a:t> </a:t>
            </a:r>
            <a:r>
              <a:rPr lang="vi-VN" altLang="en-US" sz="2400" b="0" dirty="0">
                <a:latin typeface="+mn-lt"/>
              </a:rPr>
              <a:t>cholesterol.</a:t>
            </a:r>
          </a:p>
          <a:p>
            <a:pPr>
              <a:lnSpc>
                <a:spcPct val="90000"/>
              </a:lnSpc>
            </a:pPr>
            <a:endParaRPr lang="vi-VN" altLang="en-US" sz="2400" b="0" dirty="0">
              <a:latin typeface="+mn-lt"/>
            </a:endParaRPr>
          </a:p>
        </p:txBody>
      </p:sp>
      <p:graphicFrame>
        <p:nvGraphicFramePr>
          <p:cNvPr id="34823" name="Object 7"/>
          <p:cNvGraphicFramePr>
            <a:graphicFrameLocks noChangeAspect="1"/>
          </p:cNvGraphicFramePr>
          <p:nvPr/>
        </p:nvGraphicFramePr>
        <p:xfrm>
          <a:off x="2286000" y="1371600"/>
          <a:ext cx="4495800" cy="1547813"/>
        </p:xfrm>
        <a:graphic>
          <a:graphicData uri="http://schemas.openxmlformats.org/presentationml/2006/ole">
            <mc:AlternateContent xmlns:mc="http://schemas.openxmlformats.org/markup-compatibility/2006">
              <mc:Choice xmlns:v="urn:schemas-microsoft-com:vml" Requires="v">
                <p:oleObj spid="_x0000_s143383" name="Equation" r:id="rId6" imgW="5422900" imgH="1866900" progId="Equation.DSMT4">
                  <p:embed/>
                </p:oleObj>
              </mc:Choice>
              <mc:Fallback>
                <p:oleObj name="Equation" r:id="rId6" imgW="5422900" imgH="1866900" progId="Equation.DSMT4">
                  <p:embed/>
                  <p:pic>
                    <p:nvPicPr>
                      <p:cNvPr id="3482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371600"/>
                        <a:ext cx="4495800" cy="154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91875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bwMode="auto">
          <a:xfrm>
            <a:off x="381000" y="457200"/>
            <a:ext cx="8307388" cy="1047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Các</a:t>
            </a:r>
            <a:r>
              <a:rPr lang="en-US" altLang="en-US" dirty="0" smtClean="0"/>
              <a:t> </a:t>
            </a:r>
            <a:r>
              <a:rPr lang="en-US" altLang="en-US" dirty="0" err="1" smtClean="0"/>
              <a:t>thuộc</a:t>
            </a:r>
            <a:r>
              <a:rPr lang="en-US" altLang="en-US" dirty="0" smtClean="0"/>
              <a:t> </a:t>
            </a:r>
            <a:r>
              <a:rPr lang="en-US" altLang="en-US" dirty="0" err="1" smtClean="0"/>
              <a:t>tính</a:t>
            </a:r>
            <a:r>
              <a:rPr lang="en-US" altLang="en-US" dirty="0" smtClean="0"/>
              <a:t> </a:t>
            </a:r>
            <a:r>
              <a:rPr lang="en-US" altLang="en-US" dirty="0" err="1" smtClean="0"/>
              <a:t>quan</a:t>
            </a:r>
            <a:r>
              <a:rPr lang="en-US" altLang="en-US" dirty="0" smtClean="0"/>
              <a:t> </a:t>
            </a:r>
            <a:r>
              <a:rPr lang="en-US" altLang="en-US" dirty="0" err="1" smtClean="0"/>
              <a:t>trọng</a:t>
            </a:r>
            <a:r>
              <a:rPr lang="en-US" altLang="en-US" dirty="0" smtClean="0"/>
              <a:t> </a:t>
            </a:r>
            <a:r>
              <a:rPr lang="en-US" altLang="en-US" dirty="0" err="1" smtClean="0"/>
              <a:t>của</a:t>
            </a:r>
            <a:r>
              <a:rPr lang="en-US" altLang="en-US" dirty="0" smtClean="0"/>
              <a:t> </a:t>
            </a:r>
            <a:r>
              <a:rPr lang="en-US" altLang="en-US" dirty="0" err="1" smtClean="0"/>
              <a:t>phân</a:t>
            </a:r>
            <a:r>
              <a:rPr lang="en-US" altLang="en-US" dirty="0" smtClean="0"/>
              <a:t> </a:t>
            </a:r>
            <a:r>
              <a:rPr lang="en-US" altLang="en-US" dirty="0" err="1" smtClean="0"/>
              <a:t>phối</a:t>
            </a:r>
            <a:r>
              <a:rPr lang="en-US" altLang="en-US" dirty="0" smtClean="0"/>
              <a:t> t</a:t>
            </a:r>
          </a:p>
        </p:txBody>
      </p:sp>
      <p:sp>
        <p:nvSpPr>
          <p:cNvPr id="36867" name="Rectangle 3"/>
          <p:cNvSpPr>
            <a:spLocks noGrp="1" noChangeArrowheads="1"/>
          </p:cNvSpPr>
          <p:nvPr>
            <p:ph type="body" idx="4294967295"/>
          </p:nvPr>
        </p:nvSpPr>
        <p:spPr bwMode="auto">
          <a:xfrm>
            <a:off x="1" y="1581150"/>
            <a:ext cx="9144000" cy="4864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 </a:t>
            </a:r>
            <a:r>
              <a:rPr lang="en-US" altLang="en-US" sz="2400" b="0" dirty="0" err="1" smtClean="0"/>
              <a:t>phối</a:t>
            </a:r>
            <a:r>
              <a:rPr lang="en-US" altLang="en-US" sz="2400" b="0" dirty="0" smtClean="0"/>
              <a:t> </a:t>
            </a:r>
            <a:r>
              <a:rPr lang="vi-VN" altLang="en-US" sz="2400" b="0" dirty="0" smtClean="0"/>
              <a:t>t khác nhau đối với các cỡ mẫu khác nhau. (Xem slide sau cho các trường hợp n = 3 và n = 12.)</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 </a:t>
            </a:r>
            <a:r>
              <a:rPr lang="en-US" altLang="en-US" sz="2400" b="0" dirty="0" err="1" smtClean="0"/>
              <a:t>phối</a:t>
            </a:r>
            <a:r>
              <a:rPr lang="en-US" altLang="en-US" sz="2400" b="0" dirty="0" smtClean="0"/>
              <a:t> </a:t>
            </a:r>
            <a:r>
              <a:rPr lang="vi-VN" altLang="en-US" sz="2400" b="0" dirty="0" smtClean="0"/>
              <a:t>t có hình dạng chuông đối xứng chung giống như phân bố chuẩn nhưng nó phản ánh sự biến thiên lớn hơn (với phân bố rộng hơn) được mong đợi với các mẫu nhỏ.</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Phân</a:t>
            </a:r>
            <a:r>
              <a:rPr lang="en-US" altLang="en-US" sz="2400" b="0" dirty="0" smtClean="0"/>
              <a:t> </a:t>
            </a:r>
            <a:r>
              <a:rPr lang="en-US" altLang="en-US" sz="2400" b="0" dirty="0" err="1" smtClean="0"/>
              <a:t>phối</a:t>
            </a:r>
            <a:r>
              <a:rPr lang="en-US" altLang="en-US" sz="2400" b="0" dirty="0" smtClean="0"/>
              <a:t> </a:t>
            </a:r>
            <a:r>
              <a:rPr lang="vi-VN" altLang="en-US" sz="2400" b="0" dirty="0" smtClean="0"/>
              <a:t>t có giá trị trung bình là t = 0 (giống như phân bố chuẩn có giá trị trung bình là 0).</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Độ lệch chuẩn của phân </a:t>
            </a:r>
            <a:r>
              <a:rPr lang="en-US" altLang="en-US" sz="2400" b="0" dirty="0" err="1" smtClean="0"/>
              <a:t>phối</a:t>
            </a:r>
            <a:r>
              <a:rPr lang="en-US" altLang="en-US" sz="2400" b="0" dirty="0" smtClean="0"/>
              <a:t> </a:t>
            </a:r>
            <a:r>
              <a:rPr lang="vi-VN" altLang="en-US" sz="2400" b="0" dirty="0" smtClean="0"/>
              <a:t>t thay đổi theo cỡ mẫu và lớn hơn 1 (không giống như phân bố chuẩn, có </a:t>
            </a:r>
            <a:r>
              <a:rPr lang="el-GR" altLang="en-US" sz="2400" b="0" dirty="0" smtClean="0"/>
              <a:t>σ= 1).</a:t>
            </a:r>
            <a:endParaRPr lang="en-US" altLang="en-US" sz="2400" b="0" dirty="0" smtClean="0"/>
          </a:p>
          <a:p>
            <a:pPr marL="457200" indent="-457200" defTabSz="342900">
              <a:spcBef>
                <a:spcPct val="35000"/>
              </a:spcBef>
              <a:spcAft>
                <a:spcPct val="35000"/>
              </a:spcAft>
              <a:buFont typeface="Wingdings" panose="05000000000000000000" pitchFamily="2" charset="2"/>
              <a:buAutoNum type="arabicPeriod"/>
            </a:pPr>
            <a:r>
              <a:rPr lang="vi-VN" altLang="en-US" sz="2400" b="0" dirty="0" smtClean="0"/>
              <a:t>Khi cỡ mẫu n lớn hơn, phân phối t sẽ gần hơn với phân bố chuẩn</a:t>
            </a:r>
            <a:r>
              <a:rPr lang="en-US" altLang="en-US" sz="2400" b="0" dirty="0" smtClean="0"/>
              <a:t>.  </a:t>
            </a:r>
          </a:p>
        </p:txBody>
      </p:sp>
    </p:spTree>
    <p:extLst>
      <p:ext uri="{BB962C8B-B14F-4D97-AF65-F5344CB8AC3E}">
        <p14:creationId xmlns:p14="http://schemas.microsoft.com/office/powerpoint/2010/main" val="11524248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4875213" y="4305300"/>
            <a:ext cx="8397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23555" name="Rectangle 11"/>
          <p:cNvSpPr>
            <a:spLocks noGrp="1" noChangeArrowheads="1"/>
          </p:cNvSpPr>
          <p:nvPr>
            <p:ph type="title" idx="4294967295"/>
          </p:nvPr>
        </p:nvSpPr>
        <p:spPr bwMode="auto">
          <a:xfrm>
            <a:off x="762000" y="457200"/>
            <a:ext cx="7131050" cy="1092200"/>
          </a:xfrm>
          <a:prstGeom prst="rect">
            <a:avLst/>
          </a:prstGeom>
          <a:ln>
            <a:miter lim="800000"/>
            <a:headEnd/>
            <a:tailEnd/>
          </a:ln>
        </p:spPr>
        <p:txBody>
          <a:bodyPr lIns="90488" tIns="44450" rIns="90488" bIns="44450"/>
          <a:lstStyle/>
          <a:p>
            <a:pPr>
              <a:defRPr/>
            </a:pPr>
            <a:r>
              <a:rPr lang="en-US" dirty="0" err="1" smtClean="0">
                <a:solidFill>
                  <a:schemeClr val="accent6">
                    <a:lumMod val="75000"/>
                  </a:schemeClr>
                </a:solidFill>
              </a:rPr>
              <a:t>Phân</a:t>
            </a:r>
            <a:r>
              <a:rPr lang="en-US" dirty="0" smtClean="0">
                <a:solidFill>
                  <a:schemeClr val="accent6">
                    <a:lumMod val="75000"/>
                  </a:schemeClr>
                </a:solidFill>
              </a:rPr>
              <a:t> </a:t>
            </a:r>
            <a:r>
              <a:rPr lang="en-US" dirty="0" err="1" smtClean="0">
                <a:solidFill>
                  <a:schemeClr val="accent6">
                    <a:lumMod val="75000"/>
                  </a:schemeClr>
                </a:solidFill>
              </a:rPr>
              <a:t>phối</a:t>
            </a:r>
            <a:r>
              <a:rPr lang="en-US" dirty="0" smtClean="0">
                <a:solidFill>
                  <a:schemeClr val="accent6">
                    <a:lumMod val="75000"/>
                  </a:schemeClr>
                </a:solidFill>
              </a:rPr>
              <a:t> t </a:t>
            </a:r>
            <a:r>
              <a:rPr lang="en-US" dirty="0" err="1" smtClean="0">
                <a:solidFill>
                  <a:schemeClr val="accent6">
                    <a:lumMod val="75000"/>
                  </a:schemeClr>
                </a:solidFill>
              </a:rPr>
              <a:t>với</a:t>
            </a:r>
            <a:r>
              <a:rPr lang="en-US" dirty="0" smtClean="0">
                <a:solidFill>
                  <a:schemeClr val="accent6">
                    <a:lumMod val="75000"/>
                  </a:schemeClr>
                </a:solidFill>
              </a:rPr>
              <a:t/>
            </a:r>
            <a:br>
              <a:rPr lang="en-US" dirty="0" smtClean="0">
                <a:solidFill>
                  <a:schemeClr val="accent6">
                    <a:lumMod val="75000"/>
                  </a:schemeClr>
                </a:solidFill>
              </a:rPr>
            </a:br>
            <a:r>
              <a:rPr lang="en-US" i="1" dirty="0" smtClean="0">
                <a:solidFill>
                  <a:schemeClr val="accent6">
                    <a:lumMod val="75000"/>
                  </a:schemeClr>
                </a:solidFill>
              </a:rPr>
              <a:t>n</a:t>
            </a:r>
            <a:r>
              <a:rPr lang="en-US" dirty="0" smtClean="0">
                <a:solidFill>
                  <a:schemeClr val="accent6">
                    <a:lumMod val="75000"/>
                  </a:schemeClr>
                </a:solidFill>
              </a:rPr>
              <a:t> = 3 </a:t>
            </a:r>
            <a:r>
              <a:rPr lang="en-US" dirty="0" err="1" smtClean="0">
                <a:solidFill>
                  <a:schemeClr val="accent6">
                    <a:lumMod val="75000"/>
                  </a:schemeClr>
                </a:solidFill>
              </a:rPr>
              <a:t>và</a:t>
            </a:r>
            <a:r>
              <a:rPr lang="en-US" dirty="0" smtClean="0">
                <a:solidFill>
                  <a:schemeClr val="accent6">
                    <a:lumMod val="75000"/>
                  </a:schemeClr>
                </a:solidFill>
              </a:rPr>
              <a:t> </a:t>
            </a:r>
            <a:r>
              <a:rPr lang="en-US" i="1" dirty="0" smtClean="0">
                <a:solidFill>
                  <a:schemeClr val="accent6">
                    <a:lumMod val="75000"/>
                  </a:schemeClr>
                </a:solidFill>
              </a:rPr>
              <a:t>n</a:t>
            </a:r>
            <a:r>
              <a:rPr lang="en-US" dirty="0" smtClean="0">
                <a:solidFill>
                  <a:schemeClr val="accent6">
                    <a:lumMod val="75000"/>
                  </a:schemeClr>
                </a:solidFill>
              </a:rPr>
              <a:t> = 12</a:t>
            </a:r>
          </a:p>
        </p:txBody>
      </p:sp>
      <p:pic>
        <p:nvPicPr>
          <p:cNvPr id="38916" name="Picture 21" descr="6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0198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17937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bwMode="auto">
          <a:xfrm>
            <a:off x="0" y="457200"/>
            <a:ext cx="91440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65539" name="Rectangle 3"/>
          <p:cNvSpPr>
            <a:spLocks noGrp="1" noChangeArrowheads="1"/>
          </p:cNvSpPr>
          <p:nvPr>
            <p:ph type="body" idx="4294967295"/>
          </p:nvPr>
        </p:nvSpPr>
        <p:spPr bwMode="auto">
          <a:xfrm>
            <a:off x="0" y="827088"/>
            <a:ext cx="9144000" cy="5634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marL="1588" indent="-1588">
              <a:buFont typeface="Wingdings" panose="05000000000000000000" pitchFamily="2" charset="2"/>
              <a:buNone/>
            </a:pPr>
            <a:r>
              <a:rPr lang="vi-VN" altLang="en-US" b="0" dirty="0" smtClean="0"/>
              <a:t>Người ta đã chết vì tai nạn tàu thuyền và máy bay vì ước tính lỗi thời của trọng lượng trung bình của đàn ông đã được sử dụng.</a:t>
            </a:r>
          </a:p>
          <a:p>
            <a:pPr marL="1588" indent="-1588">
              <a:buFont typeface="Wingdings" panose="05000000000000000000" pitchFamily="2" charset="2"/>
              <a:buNone/>
            </a:pPr>
            <a:r>
              <a:rPr lang="vi-VN" altLang="en-US" b="0" dirty="0" smtClean="0"/>
              <a:t>Trong những thập kỷ gần đây, trọng lượng trung bình của đàn ông đã tăng lên đáng kể, vì vậy chúng tôi cần cập nhật ước tính của mình về phương tiện đó để tàu thuyền, máy bay, thang máy và các thiết bị khác không bị quá tải nguy hiểm.</a:t>
            </a:r>
          </a:p>
          <a:p>
            <a:pPr marL="1588" indent="-1588">
              <a:buFont typeface="Wingdings" panose="05000000000000000000" pitchFamily="2" charset="2"/>
              <a:buNone/>
            </a:pPr>
            <a:r>
              <a:rPr lang="vi-VN" altLang="en-US" b="0" dirty="0" smtClean="0"/>
              <a:t>Sử dụng trọng </a:t>
            </a:r>
            <a:r>
              <a:rPr lang="en-US" altLang="en-US" b="0" dirty="0" err="1" smtClean="0"/>
              <a:t>lượng</a:t>
            </a:r>
            <a:r>
              <a:rPr lang="vi-VN" altLang="en-US" b="0" dirty="0" smtClean="0"/>
              <a:t> của đàn ông từ một mẫu ngẫu nhiên, chúng tôi thu thập các số liệu thống kê mẫu này cho mẫu ngẫu nhiên đơn giản:</a:t>
            </a:r>
          </a:p>
          <a:p>
            <a:pPr marL="1588" indent="-1588">
              <a:buFont typeface="Wingdings" panose="05000000000000000000" pitchFamily="2" charset="2"/>
              <a:buNone/>
            </a:pPr>
            <a:r>
              <a:rPr lang="vi-VN" altLang="en-US" b="0" dirty="0" smtClean="0"/>
              <a:t>n = 40 và </a:t>
            </a:r>
            <a:r>
              <a:rPr lang="en-US" altLang="en-US" b="0" dirty="0" smtClean="0"/>
              <a:t>   </a:t>
            </a:r>
            <a:r>
              <a:rPr lang="vi-VN" altLang="en-US" b="0" dirty="0" smtClean="0"/>
              <a:t>= 172,55 lb.</a:t>
            </a:r>
          </a:p>
          <a:p>
            <a:pPr marL="1588" indent="-1588">
              <a:buFont typeface="Wingdings" panose="05000000000000000000" pitchFamily="2" charset="2"/>
              <a:buNone/>
            </a:pPr>
            <a:r>
              <a:rPr lang="vi-VN" altLang="en-US" b="0" dirty="0" smtClean="0"/>
              <a:t>Nghiên cứu từ một số nguồn khác cho thấy rằng quần thể trọng lượng của đàn ông có độ lệch chuẩn được đưa ra bởi </a:t>
            </a:r>
            <a:r>
              <a:rPr lang="el-GR" altLang="en-US" b="0" dirty="0" smtClean="0"/>
              <a:t>σ = 26 </a:t>
            </a:r>
            <a:r>
              <a:rPr lang="vi-VN" altLang="en-US" b="0" dirty="0" smtClean="0"/>
              <a:t>lb.</a:t>
            </a:r>
            <a:endParaRPr lang="en-US" altLang="en-US" b="0" dirty="0" smtClean="0"/>
          </a:p>
        </p:txBody>
      </p:sp>
      <p:sp>
        <p:nvSpPr>
          <p:cNvPr id="65540"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1"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2"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5543"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aphicFrame>
        <p:nvGraphicFramePr>
          <p:cNvPr id="65544" name="Object 12"/>
          <p:cNvGraphicFramePr>
            <a:graphicFrameLocks noChangeAspect="1"/>
          </p:cNvGraphicFramePr>
          <p:nvPr>
            <p:extLst>
              <p:ext uri="{D42A27DB-BD31-4B8C-83A1-F6EECF244321}">
                <p14:modId xmlns:p14="http://schemas.microsoft.com/office/powerpoint/2010/main" val="3955607855"/>
              </p:ext>
            </p:extLst>
          </p:nvPr>
        </p:nvGraphicFramePr>
        <p:xfrm>
          <a:off x="1524000" y="4800600"/>
          <a:ext cx="254000" cy="317500"/>
        </p:xfrm>
        <a:graphic>
          <a:graphicData uri="http://schemas.openxmlformats.org/presentationml/2006/ole">
            <mc:AlternateContent xmlns:mc="http://schemas.openxmlformats.org/markup-compatibility/2006">
              <mc:Choice xmlns:v="urn:schemas-microsoft-com:vml" Requires="v">
                <p:oleObj spid="_x0000_s65618" name="Equation" r:id="rId4" imgW="254000" imgH="317500" progId="Equation.DSMT4">
                  <p:embed/>
                </p:oleObj>
              </mc:Choice>
              <mc:Fallback>
                <p:oleObj name="Equation" r:id="rId4" imgW="254000" imgH="3175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800600"/>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228600" y="533400"/>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67587" name="Rectangle 3"/>
          <p:cNvSpPr>
            <a:spLocks noGrp="1" noChangeArrowheads="1"/>
          </p:cNvSpPr>
          <p:nvPr>
            <p:ph type="body" idx="4294967295"/>
          </p:nvPr>
        </p:nvSpPr>
        <p:spPr bwMode="auto">
          <a:xfrm>
            <a:off x="0" y="1270000"/>
            <a:ext cx="9144000" cy="5191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b="0" dirty="0" smtClean="0"/>
              <a:t>a.	</a:t>
            </a:r>
            <a:r>
              <a:rPr lang="vi-VN" altLang="en-US" b="0" dirty="0" smtClean="0"/>
              <a:t>Tìm ước </a:t>
            </a:r>
            <a:r>
              <a:rPr lang="en-US" altLang="en-US" b="0" dirty="0" err="1" smtClean="0"/>
              <a:t>lượng</a:t>
            </a:r>
            <a:r>
              <a:rPr lang="vi-VN" altLang="en-US" b="0" dirty="0" smtClean="0"/>
              <a:t> điểm tốt nhất về trọng lượng trung bình của </a:t>
            </a:r>
            <a:r>
              <a:rPr lang="en-US" altLang="en-US" b="0" dirty="0" err="1" smtClean="0"/>
              <a:t>quần</a:t>
            </a:r>
            <a:r>
              <a:rPr lang="en-US" altLang="en-US" b="0" dirty="0" smtClean="0"/>
              <a:t> </a:t>
            </a:r>
            <a:r>
              <a:rPr lang="en-US" altLang="en-US" b="0" dirty="0" err="1" smtClean="0"/>
              <a:t>thể</a:t>
            </a:r>
            <a:r>
              <a:rPr lang="vi-VN" altLang="en-US" b="0" dirty="0" smtClean="0"/>
              <a:t> của tất cả nam giới</a:t>
            </a:r>
            <a:r>
              <a:rPr lang="en-US" altLang="en-US" b="0" dirty="0" smtClean="0"/>
              <a:t>.</a:t>
            </a:r>
          </a:p>
          <a:p>
            <a:pPr marL="457200" indent="-457200">
              <a:buFont typeface="Wingdings" panose="05000000000000000000" pitchFamily="2" charset="2"/>
              <a:buNone/>
            </a:pPr>
            <a:r>
              <a:rPr lang="en-US" altLang="en-US" b="0" dirty="0" smtClean="0"/>
              <a:t>b.	</a:t>
            </a:r>
            <a:r>
              <a:rPr lang="vi-VN" altLang="en-US" b="0" dirty="0" smtClean="0"/>
              <a:t>Xây dựng ước </a:t>
            </a:r>
            <a:r>
              <a:rPr lang="en-US" altLang="en-US" b="0" dirty="0" err="1" smtClean="0"/>
              <a:t>lượng</a:t>
            </a:r>
            <a:r>
              <a:rPr lang="vi-VN" altLang="en-US" b="0" dirty="0" smtClean="0"/>
              <a:t> khoảng tin cậy 95% của trọng lượng trung bình của tất cả nam giới</a:t>
            </a:r>
            <a:r>
              <a:rPr lang="en-US" altLang="en-US" b="0" dirty="0" smtClean="0"/>
              <a:t>.</a:t>
            </a:r>
          </a:p>
          <a:p>
            <a:pPr marL="457200" indent="-457200">
              <a:buFont typeface="Wingdings" panose="05000000000000000000" pitchFamily="2" charset="2"/>
              <a:buNone/>
            </a:pPr>
            <a:r>
              <a:rPr lang="en-US" altLang="en-US" b="0" dirty="0" smtClean="0"/>
              <a:t>c.	</a:t>
            </a:r>
            <a:r>
              <a:rPr lang="vi-VN" altLang="en-US" b="0" dirty="0" smtClean="0"/>
              <a:t>Kết quả đề xuất về trọng lượng trung bình 166,3 lb được sử dụng để xác định khả năng chở khách an toàn của tàu cá vào năm 1960 (như được đưa ra trong khuyến cáo an toàn của Bộ Giao thông và An toàn Quốc gia M-04-04)</a:t>
            </a:r>
            <a:r>
              <a:rPr lang="en-US" altLang="en-US" b="0" dirty="0" smtClean="0"/>
              <a:t> </a:t>
            </a:r>
            <a:r>
              <a:rPr lang="en-US" altLang="en-US" b="0" dirty="0" err="1" smtClean="0"/>
              <a:t>như</a:t>
            </a:r>
            <a:r>
              <a:rPr lang="en-US" altLang="en-US" b="0" dirty="0" smtClean="0"/>
              <a:t> </a:t>
            </a:r>
            <a:r>
              <a:rPr lang="en-US" altLang="en-US" b="0" dirty="0" err="1" smtClean="0"/>
              <a:t>thế</a:t>
            </a:r>
            <a:r>
              <a:rPr lang="en-US" altLang="en-US" b="0" dirty="0" smtClean="0"/>
              <a:t> </a:t>
            </a:r>
            <a:r>
              <a:rPr lang="en-US" altLang="en-US" b="0" dirty="0" err="1" smtClean="0"/>
              <a:t>nào</a:t>
            </a:r>
            <a:r>
              <a:rPr lang="en-US" altLang="en-US" b="0" dirty="0" smtClean="0"/>
              <a:t>?</a:t>
            </a:r>
          </a:p>
        </p:txBody>
      </p:sp>
      <p:sp>
        <p:nvSpPr>
          <p:cNvPr id="67588"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89"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90"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7591"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bwMode="auto">
          <a:xfrm>
            <a:off x="76200" y="422275"/>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69635" name="Rectangle 3"/>
          <p:cNvSpPr>
            <a:spLocks noGrp="1" noChangeArrowheads="1"/>
          </p:cNvSpPr>
          <p:nvPr>
            <p:ph type="body" idx="4294967295"/>
          </p:nvPr>
        </p:nvSpPr>
        <p:spPr bwMode="auto">
          <a:xfrm>
            <a:off x="0" y="955675"/>
            <a:ext cx="9144000" cy="873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2200" b="0" dirty="0" smtClean="0"/>
              <a:t>a.	</a:t>
            </a:r>
            <a:r>
              <a:rPr lang="vi-VN" altLang="en-US" sz="2200" b="0" dirty="0" smtClean="0"/>
              <a:t>Trung bình mẫu 172,55 lb là ước </a:t>
            </a:r>
            <a:r>
              <a:rPr lang="en-US" altLang="en-US" sz="2200" b="0" dirty="0" err="1" smtClean="0"/>
              <a:t>lượng</a:t>
            </a:r>
            <a:r>
              <a:rPr lang="vi-VN" altLang="en-US" sz="2200" b="0" dirty="0" smtClean="0"/>
              <a:t> điểm tốt nhất về trọng lượng trung bình của </a:t>
            </a:r>
            <a:r>
              <a:rPr lang="en-US" altLang="en-US" sz="2200" b="0" dirty="0" err="1" smtClean="0"/>
              <a:t>quần</a:t>
            </a:r>
            <a:r>
              <a:rPr lang="en-US" altLang="en-US" sz="2200" b="0" dirty="0" smtClean="0"/>
              <a:t> </a:t>
            </a:r>
            <a:r>
              <a:rPr lang="en-US" altLang="en-US" sz="2200" b="0" dirty="0" err="1" smtClean="0"/>
              <a:t>thể</a:t>
            </a:r>
            <a:r>
              <a:rPr lang="vi-VN" altLang="en-US" sz="2200" b="0" dirty="0" smtClean="0"/>
              <a:t> của tất cả nam giới</a:t>
            </a:r>
            <a:r>
              <a:rPr lang="en-US" altLang="en-US" sz="2200" b="0" dirty="0" smtClean="0"/>
              <a:t>.</a:t>
            </a:r>
          </a:p>
        </p:txBody>
      </p:sp>
      <p:sp>
        <p:nvSpPr>
          <p:cNvPr id="69636"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7"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8"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69639"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graphicFrame>
        <p:nvGraphicFramePr>
          <p:cNvPr id="69640" name="Object 8"/>
          <p:cNvGraphicFramePr>
            <a:graphicFrameLocks noChangeAspect="1"/>
          </p:cNvGraphicFramePr>
          <p:nvPr/>
        </p:nvGraphicFramePr>
        <p:xfrm>
          <a:off x="838200" y="2819400"/>
          <a:ext cx="5029200" cy="749300"/>
        </p:xfrm>
        <a:graphic>
          <a:graphicData uri="http://schemas.openxmlformats.org/presentationml/2006/ole">
            <mc:AlternateContent xmlns:mc="http://schemas.openxmlformats.org/markup-compatibility/2006">
              <mc:Choice xmlns:v="urn:schemas-microsoft-com:vml" Requires="v">
                <p:oleObj spid="_x0000_s69790" name="Equation" r:id="rId4" imgW="6045200" imgH="901700" progId="Equation.DSMT4">
                  <p:embed/>
                </p:oleObj>
              </mc:Choice>
              <mc:Fallback>
                <p:oleObj name="Equation" r:id="rId4" imgW="6045200" imgH="9017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819400"/>
                        <a:ext cx="5029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1" name="Rectangle 9"/>
          <p:cNvSpPr>
            <a:spLocks noChangeArrowheads="1"/>
          </p:cNvSpPr>
          <p:nvPr/>
        </p:nvSpPr>
        <p:spPr bwMode="auto">
          <a:xfrm>
            <a:off x="0" y="1676400"/>
            <a:ext cx="91440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7200" indent="-45720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50000"/>
              </a:lnSpc>
              <a:spcBef>
                <a:spcPct val="30000"/>
              </a:spcBef>
              <a:buClr>
                <a:schemeClr val="accent2"/>
              </a:buClr>
            </a:pPr>
            <a:r>
              <a:rPr lang="en-US" altLang="en-US" sz="2200" b="0" dirty="0">
                <a:latin typeface="+mn-lt"/>
              </a:rPr>
              <a:t>b.	</a:t>
            </a:r>
            <a:r>
              <a:rPr lang="en-US" altLang="en-US" sz="2200" b="0" dirty="0" err="1">
                <a:latin typeface="+mn-lt"/>
              </a:rPr>
              <a:t>Khoảng</a:t>
            </a:r>
            <a:r>
              <a:rPr lang="en-US" altLang="en-US" sz="2200" b="0" dirty="0">
                <a:latin typeface="+mn-lt"/>
              </a:rPr>
              <a:t> tin </a:t>
            </a:r>
            <a:r>
              <a:rPr lang="en-US" altLang="en-US" sz="2200" b="0" dirty="0" err="1">
                <a:latin typeface="+mn-lt"/>
              </a:rPr>
              <a:t>cậy</a:t>
            </a:r>
            <a:r>
              <a:rPr lang="en-US" altLang="en-US" sz="2200" b="0" dirty="0">
                <a:latin typeface="+mn-lt"/>
              </a:rPr>
              <a:t> 95% </a:t>
            </a:r>
            <a:r>
              <a:rPr lang="en-US" altLang="en-US" sz="2200" b="0" dirty="0" err="1">
                <a:latin typeface="+mn-lt"/>
              </a:rPr>
              <a:t>ngụ</a:t>
            </a:r>
            <a:r>
              <a:rPr lang="en-US" altLang="en-US" sz="2200" b="0" dirty="0">
                <a:latin typeface="+mn-lt"/>
              </a:rPr>
              <a:t> ý </a:t>
            </a:r>
            <a:r>
              <a:rPr lang="en-US" altLang="en-US" sz="2200" b="0" dirty="0" err="1">
                <a:latin typeface="+mn-lt"/>
              </a:rPr>
              <a:t>rằng</a:t>
            </a:r>
            <a:r>
              <a:rPr lang="en-US" altLang="en-US" sz="2200" b="0" dirty="0">
                <a:latin typeface="+mn-lt"/>
              </a:rPr>
              <a:t> </a:t>
            </a:r>
            <a:r>
              <a:rPr lang="el-GR" altLang="en-US" sz="2200" b="0" dirty="0">
                <a:latin typeface="+mn-lt"/>
              </a:rPr>
              <a:t>α = 0,05, </a:t>
            </a:r>
            <a:r>
              <a:rPr lang="en-US" altLang="en-US" sz="2200" b="0" dirty="0" err="1">
                <a:latin typeface="+mn-lt"/>
              </a:rPr>
              <a:t>vì</a:t>
            </a:r>
            <a:r>
              <a:rPr lang="en-US" altLang="en-US" sz="2200" b="0" dirty="0">
                <a:latin typeface="+mn-lt"/>
              </a:rPr>
              <a:t> </a:t>
            </a:r>
            <a:r>
              <a:rPr lang="en-US" altLang="en-US" sz="2200" b="0" dirty="0" err="1">
                <a:latin typeface="+mn-lt"/>
              </a:rPr>
              <a:t>vậy</a:t>
            </a:r>
            <a:r>
              <a:rPr lang="en-US" altLang="en-US" sz="2200" b="0" dirty="0">
                <a:latin typeface="+mn-lt"/>
              </a:rPr>
              <a:t> </a:t>
            </a:r>
            <a:r>
              <a:rPr lang="en-US" altLang="en-US" sz="2200" b="0" i="1" dirty="0">
                <a:latin typeface="+mn-lt"/>
              </a:rPr>
              <a:t>z</a:t>
            </a:r>
            <a:r>
              <a:rPr lang="el-GR" altLang="en-US" sz="2200" b="0" i="1" baseline="-25000" dirty="0">
                <a:latin typeface="+mn-lt"/>
              </a:rPr>
              <a:t>α</a:t>
            </a:r>
            <a:r>
              <a:rPr lang="en-US" altLang="en-US" sz="2200" b="0" baseline="-25000" dirty="0">
                <a:latin typeface="+mn-lt"/>
              </a:rPr>
              <a:t>/2</a:t>
            </a:r>
            <a:r>
              <a:rPr lang="en-US" altLang="en-US" sz="2200" b="0" dirty="0">
                <a:latin typeface="+mn-lt"/>
              </a:rPr>
              <a:t>= 1.96.</a:t>
            </a:r>
            <a:br>
              <a:rPr lang="en-US" altLang="en-US" sz="2200" b="0" dirty="0">
                <a:latin typeface="+mn-lt"/>
              </a:rPr>
            </a:br>
            <a:r>
              <a:rPr lang="en-US" altLang="en-US" sz="2200" b="0" dirty="0" err="1">
                <a:latin typeface="+mn-lt"/>
              </a:rPr>
              <a:t>Tính</a:t>
            </a:r>
            <a:r>
              <a:rPr lang="en-US" altLang="en-US" sz="2200" b="0" dirty="0">
                <a:latin typeface="+mn-lt"/>
              </a:rPr>
              <a:t> </a:t>
            </a:r>
            <a:r>
              <a:rPr lang="en-US" altLang="en-US" sz="2200" b="0" dirty="0" err="1">
                <a:latin typeface="+mn-lt"/>
              </a:rPr>
              <a:t>biên</a:t>
            </a:r>
            <a:r>
              <a:rPr lang="en-US" altLang="en-US" sz="2200" b="0" dirty="0">
                <a:latin typeface="+mn-lt"/>
              </a:rPr>
              <a:t> </a:t>
            </a:r>
            <a:r>
              <a:rPr lang="en-US" altLang="en-US" sz="2200" b="0" dirty="0" err="1">
                <a:latin typeface="+mn-lt"/>
              </a:rPr>
              <a:t>độ</a:t>
            </a:r>
            <a:r>
              <a:rPr lang="en-US" altLang="en-US" sz="2200" b="0" dirty="0">
                <a:latin typeface="+mn-lt"/>
              </a:rPr>
              <a:t> </a:t>
            </a:r>
            <a:r>
              <a:rPr lang="en-US" altLang="en-US" sz="2200" b="0" dirty="0" err="1">
                <a:latin typeface="+mn-lt"/>
              </a:rPr>
              <a:t>lỗi</a:t>
            </a:r>
            <a:r>
              <a:rPr lang="en-US" altLang="en-US" sz="2200" b="0" dirty="0">
                <a:latin typeface="+mn-lt"/>
              </a:rPr>
              <a:t>.</a:t>
            </a:r>
          </a:p>
        </p:txBody>
      </p:sp>
      <p:sp>
        <p:nvSpPr>
          <p:cNvPr id="69642" name="Rectangle 10"/>
          <p:cNvSpPr>
            <a:spLocks noChangeArrowheads="1"/>
          </p:cNvSpPr>
          <p:nvPr/>
        </p:nvSpPr>
        <p:spPr bwMode="auto">
          <a:xfrm>
            <a:off x="990600" y="4114800"/>
            <a:ext cx="445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200" b="0" dirty="0" err="1"/>
              <a:t>Xây</a:t>
            </a:r>
            <a:r>
              <a:rPr lang="en-US" altLang="en-US" sz="2200" b="0" dirty="0"/>
              <a:t> </a:t>
            </a:r>
            <a:r>
              <a:rPr lang="en-US" altLang="en-US" sz="2200" b="0" dirty="0" err="1"/>
              <a:t>dựng</a:t>
            </a:r>
            <a:r>
              <a:rPr lang="en-US" altLang="en-US" sz="2200" b="0" dirty="0"/>
              <a:t> </a:t>
            </a:r>
            <a:r>
              <a:rPr lang="en-US" altLang="en-US" sz="2200" b="0" dirty="0" err="1"/>
              <a:t>khoảng</a:t>
            </a:r>
            <a:r>
              <a:rPr lang="en-US" altLang="en-US" sz="2200" b="0" dirty="0"/>
              <a:t> tin </a:t>
            </a:r>
            <a:r>
              <a:rPr lang="en-US" altLang="en-US" sz="2200" b="0" dirty="0" err="1"/>
              <a:t>cậy</a:t>
            </a:r>
            <a:r>
              <a:rPr lang="en-US" altLang="en-US" sz="2200" b="0" dirty="0"/>
              <a:t>.</a:t>
            </a:r>
          </a:p>
        </p:txBody>
      </p:sp>
      <p:graphicFrame>
        <p:nvGraphicFramePr>
          <p:cNvPr id="69643" name="Object 11"/>
          <p:cNvGraphicFramePr>
            <a:graphicFrameLocks noChangeAspect="1"/>
          </p:cNvGraphicFramePr>
          <p:nvPr/>
        </p:nvGraphicFramePr>
        <p:xfrm>
          <a:off x="1600200" y="4724400"/>
          <a:ext cx="5397500" cy="1120775"/>
        </p:xfrm>
        <a:graphic>
          <a:graphicData uri="http://schemas.openxmlformats.org/presentationml/2006/ole">
            <mc:AlternateContent xmlns:mc="http://schemas.openxmlformats.org/markup-compatibility/2006">
              <mc:Choice xmlns:v="urn:schemas-microsoft-com:vml" Requires="v">
                <p:oleObj spid="_x0000_s69791" name="Equation" r:id="rId6" imgW="7035800" imgH="1460500" progId="Equation.DSMT4">
                  <p:embed/>
                </p:oleObj>
              </mc:Choice>
              <mc:Fallback>
                <p:oleObj name="Equation" r:id="rId6" imgW="7035800" imgH="14605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724400"/>
                        <a:ext cx="539750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xfrm>
            <a:off x="304800" y="533400"/>
            <a:ext cx="8534400" cy="568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71683" name="Rectangle 3"/>
          <p:cNvSpPr>
            <a:spLocks noGrp="1" noChangeArrowheads="1"/>
          </p:cNvSpPr>
          <p:nvPr>
            <p:ph type="body" idx="4294967295"/>
          </p:nvPr>
        </p:nvSpPr>
        <p:spPr bwMode="auto">
          <a:xfrm>
            <a:off x="0" y="1295400"/>
            <a:ext cx="9144000" cy="4611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AutoNum type="alphaLcPeriod" startAt="3"/>
            </a:pPr>
            <a:r>
              <a:rPr lang="vi-VN" altLang="en-US" b="0" dirty="0" smtClean="0"/>
              <a:t>Dựa trên khoảng tin cậy, có thể trọng lượng trung bình 166,3 lb được sử dụng trong năm 1960 có thể là trọng lượng trung bình của nam giới ngày nay.</a:t>
            </a:r>
          </a:p>
          <a:p>
            <a:pPr marL="457200" indent="-457200">
              <a:buFont typeface="Wingdings" panose="05000000000000000000" pitchFamily="2" charset="2"/>
              <a:buAutoNum type="alphaLcPeriod" startAt="3"/>
            </a:pPr>
            <a:endParaRPr lang="vi-VN" altLang="en-US" b="0" dirty="0" smtClean="0"/>
          </a:p>
          <a:p>
            <a:pPr marL="400050" lvl="1" indent="0">
              <a:buFontTx/>
              <a:buNone/>
            </a:pPr>
            <a:r>
              <a:rPr lang="vi-VN" altLang="en-US" sz="2400" b="0" dirty="0" smtClean="0"/>
              <a:t>Tuy nhiên, ước </a:t>
            </a:r>
            <a:r>
              <a:rPr lang="en-US" altLang="en-US" sz="2400" b="0" dirty="0" err="1" smtClean="0"/>
              <a:t>lượng</a:t>
            </a:r>
            <a:r>
              <a:rPr lang="vi-VN" altLang="en-US" sz="2400" b="0" dirty="0" smtClean="0"/>
              <a:t> điểm tốt nhất là 172,55 lb cho thấy trọng lượng trung bình của nam giới bây giờ lớn hơn đáng kể so với 166,3 lb.</a:t>
            </a:r>
          </a:p>
          <a:p>
            <a:pPr marL="457200" indent="-457200">
              <a:buFont typeface="Wingdings" panose="05000000000000000000" pitchFamily="2" charset="2"/>
              <a:buAutoNum type="alphaLcPeriod" startAt="3"/>
            </a:pPr>
            <a:endParaRPr lang="vi-VN" altLang="en-US" b="0" dirty="0" smtClean="0"/>
          </a:p>
        </p:txBody>
      </p:sp>
      <p:sp>
        <p:nvSpPr>
          <p:cNvPr id="71684" name="Rectangle 4"/>
          <p:cNvSpPr>
            <a:spLocks noChangeArrowheads="1"/>
          </p:cNvSpPr>
          <p:nvPr/>
        </p:nvSpPr>
        <p:spPr bwMode="auto">
          <a:xfrm>
            <a:off x="2651125" y="1987550"/>
            <a:ext cx="6080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5" name="Rectangle 5"/>
          <p:cNvSpPr>
            <a:spLocks noChangeArrowheads="1"/>
          </p:cNvSpPr>
          <p:nvPr/>
        </p:nvSpPr>
        <p:spPr bwMode="auto">
          <a:xfrm>
            <a:off x="3108325" y="3313113"/>
            <a:ext cx="50720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6" name="Rectangle 6"/>
          <p:cNvSpPr>
            <a:spLocks noChangeArrowheads="1"/>
          </p:cNvSpPr>
          <p:nvPr/>
        </p:nvSpPr>
        <p:spPr bwMode="auto">
          <a:xfrm>
            <a:off x="2955925" y="4073525"/>
            <a:ext cx="55546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1687"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bwMode="auto">
          <a:xfrm>
            <a:off x="609600" y="609600"/>
            <a:ext cx="7848600" cy="885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sp>
        <p:nvSpPr>
          <p:cNvPr id="118787" name="Text Box 3"/>
          <p:cNvSpPr txBox="1">
            <a:spLocks noChangeArrowheads="1"/>
          </p:cNvSpPr>
          <p:nvPr/>
        </p:nvSpPr>
        <p:spPr bwMode="auto">
          <a:xfrm>
            <a:off x="0" y="2051050"/>
            <a:ext cx="91440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Giả sử chúng tôi muốn thu thập dữ liệu mẫu để ước tính </a:t>
            </a:r>
            <a:r>
              <a:rPr lang="vi-VN" altLang="en-US" sz="2800" b="0" dirty="0" smtClean="0"/>
              <a:t>t</a:t>
            </a:r>
            <a:r>
              <a:rPr lang="en-US" altLang="en-US" sz="2800" b="0" dirty="0" smtClean="0"/>
              <a:t>rung </a:t>
            </a:r>
            <a:r>
              <a:rPr lang="en-US" altLang="en-US" sz="2800" b="0" dirty="0" err="1" smtClean="0"/>
              <a:t>bình</a:t>
            </a:r>
            <a:r>
              <a:rPr lang="vi-VN" altLang="en-US" sz="2800" b="0" dirty="0" smtClean="0"/>
              <a:t> </a:t>
            </a:r>
            <a:r>
              <a:rPr lang="en-US" altLang="en-US" sz="2800" b="0" dirty="0" err="1"/>
              <a:t>quần</a:t>
            </a:r>
            <a:r>
              <a:rPr lang="en-US" altLang="en-US" sz="2800" b="0" dirty="0"/>
              <a:t> </a:t>
            </a:r>
            <a:r>
              <a:rPr lang="en-US" altLang="en-US" sz="2800" b="0" dirty="0" err="1"/>
              <a:t>thể</a:t>
            </a:r>
            <a:r>
              <a:rPr lang="en-US" altLang="en-US" sz="2800" b="0" dirty="0"/>
              <a:t>.  </a:t>
            </a:r>
          </a:p>
          <a:p>
            <a:pPr>
              <a:lnSpc>
                <a:spcPct val="90000"/>
              </a:lnSpc>
              <a:spcBef>
                <a:spcPct val="50000"/>
              </a:spcBef>
            </a:pPr>
            <a:r>
              <a:rPr lang="en-US" altLang="en-US" sz="2800" b="0" dirty="0" err="1"/>
              <a:t>Câu</a:t>
            </a:r>
            <a:r>
              <a:rPr lang="en-US" altLang="en-US" sz="2800" b="0" dirty="0"/>
              <a:t> </a:t>
            </a:r>
            <a:r>
              <a:rPr lang="en-US" altLang="en-US" sz="2800" b="0" dirty="0" err="1"/>
              <a:t>hỏi</a:t>
            </a:r>
            <a:r>
              <a:rPr lang="en-US" altLang="en-US" sz="2800" b="0" dirty="0"/>
              <a:t> </a:t>
            </a:r>
            <a:r>
              <a:rPr lang="en-US" altLang="en-US" sz="2800" b="0" dirty="0" err="1"/>
              <a:t>đặt</a:t>
            </a:r>
            <a:r>
              <a:rPr lang="en-US" altLang="en-US" sz="2800" b="0" dirty="0"/>
              <a:t> </a:t>
            </a:r>
            <a:r>
              <a:rPr lang="en-US" altLang="en-US" sz="2800" b="0" dirty="0" err="1"/>
              <a:t>ra</a:t>
            </a:r>
            <a:r>
              <a:rPr lang="en-US" altLang="en-US" sz="2800" b="0" dirty="0"/>
              <a:t> </a:t>
            </a:r>
            <a:r>
              <a:rPr lang="en-US" altLang="en-US" sz="2800" b="0" dirty="0" err="1"/>
              <a:t>là</a:t>
            </a:r>
            <a:r>
              <a:rPr lang="en-US" altLang="en-US" sz="2800" b="0" dirty="0"/>
              <a:t> </a:t>
            </a:r>
            <a:r>
              <a:rPr lang="en-US" altLang="en-US" sz="2800" b="0" dirty="0" err="1">
                <a:solidFill>
                  <a:srgbClr val="FF0000"/>
                </a:solidFill>
              </a:rPr>
              <a:t>phải</a:t>
            </a:r>
            <a:r>
              <a:rPr lang="en-US" altLang="en-US" sz="2800" b="0" dirty="0">
                <a:solidFill>
                  <a:srgbClr val="FF0000"/>
                </a:solidFill>
              </a:rPr>
              <a:t> </a:t>
            </a:r>
            <a:r>
              <a:rPr lang="en-US" altLang="en-US" sz="2800" b="0" dirty="0" err="1">
                <a:solidFill>
                  <a:srgbClr val="FF0000"/>
                </a:solidFill>
              </a:rPr>
              <a:t>lấy</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bao</a:t>
            </a:r>
            <a:r>
              <a:rPr lang="en-US" altLang="en-US" sz="2800" b="0" dirty="0">
                <a:solidFill>
                  <a:srgbClr val="FF0000"/>
                </a:solidFill>
              </a:rPr>
              <a:t> </a:t>
            </a:r>
            <a:r>
              <a:rPr lang="en-US" altLang="en-US" sz="2800" b="0" dirty="0" err="1">
                <a:solidFill>
                  <a:srgbClr val="FF0000"/>
                </a:solidFill>
              </a:rPr>
              <a:t>nhiêu</a:t>
            </a:r>
            <a:r>
              <a:rPr lang="en-US" altLang="en-US" sz="2800" b="0" dirty="0"/>
              <a:t>?</a:t>
            </a:r>
          </a:p>
        </p:txBody>
      </p:sp>
    </p:spTree>
    <p:extLst>
      <p:ext uri="{BB962C8B-B14F-4D97-AF65-F5344CB8AC3E}">
        <p14:creationId xmlns:p14="http://schemas.microsoft.com/office/powerpoint/2010/main" val="200541906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bwMode="auto">
          <a:xfrm>
            <a:off x="381000" y="533400"/>
            <a:ext cx="8607425" cy="1290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Tìm</a:t>
            </a:r>
            <a:r>
              <a:rPr lang="en-US" altLang="en-US" dirty="0" smtClean="0"/>
              <a:t> </a:t>
            </a:r>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r>
              <a:rPr lang="en-US" altLang="en-US" dirty="0" smtClean="0"/>
              <a:t> </a:t>
            </a:r>
            <a:r>
              <a:rPr lang="en-US" altLang="en-US" dirty="0" err="1" smtClean="0"/>
              <a:t>để</a:t>
            </a:r>
            <a:r>
              <a:rPr lang="en-US" altLang="en-US" dirty="0" smtClean="0"/>
              <a:t> </a:t>
            </a:r>
            <a:r>
              <a:rPr lang="en-US" altLang="en-US" dirty="0" err="1" smtClean="0"/>
              <a:t>ước</a:t>
            </a:r>
            <a:r>
              <a:rPr lang="en-US" altLang="en-US" dirty="0" smtClean="0"/>
              <a:t> </a:t>
            </a:r>
            <a:r>
              <a:rPr lang="en-US" altLang="en-US" dirty="0" err="1" smtClean="0"/>
              <a:t>lượng</a:t>
            </a:r>
            <a:r>
              <a:rPr lang="en-US" altLang="en-US" dirty="0" smtClean="0"/>
              <a:t> </a:t>
            </a:r>
            <a:r>
              <a:rPr lang="en-US" altLang="en-US" dirty="0" err="1" smtClean="0"/>
              <a:t>trung</a:t>
            </a:r>
            <a:r>
              <a:rPr lang="en-US" altLang="en-US" dirty="0" smtClean="0"/>
              <a:t> </a:t>
            </a:r>
            <a:r>
              <a:rPr lang="en-US" altLang="en-US" dirty="0" err="1" smtClean="0"/>
              <a:t>bình</a:t>
            </a:r>
            <a:r>
              <a:rPr lang="en-US" altLang="en-US" dirty="0" smtClean="0"/>
              <a:t> </a:t>
            </a:r>
            <a:r>
              <a:rPr lang="en-US" altLang="en-US" dirty="0" err="1" smtClean="0"/>
              <a:t>quần</a:t>
            </a:r>
            <a:r>
              <a:rPr lang="en-US" altLang="en-US" dirty="0" smtClean="0"/>
              <a:t> </a:t>
            </a:r>
            <a:r>
              <a:rPr lang="en-US" altLang="en-US" dirty="0" err="1" smtClean="0"/>
              <a:t>thể</a:t>
            </a:r>
            <a:endParaRPr lang="en-US" altLang="en-US" i="1" dirty="0" smtClean="0"/>
          </a:p>
        </p:txBody>
      </p:sp>
      <p:sp>
        <p:nvSpPr>
          <p:cNvPr id="40963" name="Rectangle 4"/>
          <p:cNvSpPr>
            <a:spLocks noChangeArrowheads="1"/>
          </p:cNvSpPr>
          <p:nvPr/>
        </p:nvSpPr>
        <p:spPr bwMode="auto">
          <a:xfrm>
            <a:off x="6403975" y="5160963"/>
            <a:ext cx="33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40964" name="Rectangle 8"/>
          <p:cNvSpPr>
            <a:spLocks noChangeArrowheads="1"/>
          </p:cNvSpPr>
          <p:nvPr/>
        </p:nvSpPr>
        <p:spPr bwMode="auto">
          <a:xfrm>
            <a:off x="3125788" y="1571625"/>
            <a:ext cx="20986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4400"/>
              <a:t>        </a:t>
            </a:r>
            <a:endParaRPr lang="en-US" altLang="en-US" sz="4400" baseline="30000"/>
          </a:p>
        </p:txBody>
      </p:sp>
      <p:sp>
        <p:nvSpPr>
          <p:cNvPr id="40965" name="Rectangle 16"/>
          <p:cNvSpPr>
            <a:spLocks noChangeArrowheads="1"/>
          </p:cNvSpPr>
          <p:nvPr/>
        </p:nvSpPr>
        <p:spPr bwMode="auto">
          <a:xfrm>
            <a:off x="5786438" y="1549400"/>
            <a:ext cx="21907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4800" i="1" baseline="-25000">
              <a:latin typeface="Symbol" panose="05050102010706020507" pitchFamily="18" charset="2"/>
            </a:endParaRPr>
          </a:p>
        </p:txBody>
      </p:sp>
      <p:sp>
        <p:nvSpPr>
          <p:cNvPr id="40966" name="Text Box 30"/>
          <p:cNvSpPr txBox="1">
            <a:spLocks noChangeArrowheads="1"/>
          </p:cNvSpPr>
          <p:nvPr/>
        </p:nvSpPr>
        <p:spPr bwMode="auto">
          <a:xfrm>
            <a:off x="520700" y="1563688"/>
            <a:ext cx="828992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buFont typeface="Symbol" panose="05050102010706020507" pitchFamily="18" charset="2"/>
              <a:buNone/>
            </a:pPr>
            <a:r>
              <a:rPr lang="en-US" altLang="en-US" sz="2400" b="0"/>
              <a:t>   = trung bình quần thể</a:t>
            </a:r>
          </a:p>
          <a:p>
            <a:pPr>
              <a:lnSpc>
                <a:spcPct val="90000"/>
              </a:lnSpc>
              <a:spcBef>
                <a:spcPct val="50000"/>
              </a:spcBef>
              <a:buFont typeface="Symbol" panose="05050102010706020507" pitchFamily="18" charset="2"/>
              <a:buNone/>
            </a:pPr>
            <a:r>
              <a:rPr lang="en-US" altLang="en-US" sz="2400" b="0">
                <a:cs typeface="Arial" panose="020B0604020202020204" pitchFamily="34" charset="0"/>
              </a:rPr>
              <a:t>   = độ lệch chuẩn của quần thể</a:t>
            </a:r>
            <a:endParaRPr lang="en-US" altLang="en-US" sz="2400" b="0"/>
          </a:p>
          <a:p>
            <a:pPr>
              <a:lnSpc>
                <a:spcPct val="90000"/>
              </a:lnSpc>
              <a:spcBef>
                <a:spcPct val="50000"/>
              </a:spcBef>
            </a:pPr>
            <a:r>
              <a:rPr lang="en-US" altLang="en-US" sz="2400" b="0">
                <a:cs typeface="Arial" panose="020B0604020202020204" pitchFamily="34" charset="0"/>
              </a:rPr>
              <a:t>   = trung bình mẫu</a:t>
            </a:r>
            <a:endParaRPr lang="en-US" altLang="en-US" sz="2400" b="0">
              <a:cs typeface="Times New Roman" panose="02020603050405020304" pitchFamily="18" charset="0"/>
            </a:endParaRPr>
          </a:p>
          <a:p>
            <a:pPr>
              <a:lnSpc>
                <a:spcPct val="90000"/>
              </a:lnSpc>
              <a:spcBef>
                <a:spcPct val="50000"/>
              </a:spcBef>
            </a:pPr>
            <a:r>
              <a:rPr lang="en-US" altLang="en-US" sz="2400" b="0">
                <a:cs typeface="Times New Roman" panose="02020603050405020304" pitchFamily="18" charset="0"/>
              </a:rPr>
              <a:t>   = biên độ lỗi mong đợi</a:t>
            </a:r>
          </a:p>
        </p:txBody>
      </p:sp>
      <p:graphicFrame>
        <p:nvGraphicFramePr>
          <p:cNvPr id="40968" name="Object 34"/>
          <p:cNvGraphicFramePr>
            <a:graphicFrameLocks noChangeAspect="1"/>
          </p:cNvGraphicFramePr>
          <p:nvPr/>
        </p:nvGraphicFramePr>
        <p:xfrm>
          <a:off x="427038" y="2708275"/>
          <a:ext cx="254000" cy="317500"/>
        </p:xfrm>
        <a:graphic>
          <a:graphicData uri="http://schemas.openxmlformats.org/presentationml/2006/ole">
            <mc:AlternateContent xmlns:mc="http://schemas.openxmlformats.org/markup-compatibility/2006">
              <mc:Choice xmlns:v="urn:schemas-microsoft-com:vml" Requires="v">
                <p:oleObj spid="_x0000_s138288" name="Equation" r:id="rId4" imgW="254000" imgH="317500" progId="Equation.DSMT4">
                  <p:embed/>
                </p:oleObj>
              </mc:Choice>
              <mc:Fallback>
                <p:oleObj name="Equation" r:id="rId4" imgW="254000" imgH="317500" progId="Equation.DSMT4">
                  <p:embed/>
                  <p:pic>
                    <p:nvPicPr>
                      <p:cNvPr id="40968"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38" y="2708275"/>
                        <a:ext cx="254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70" name="Picture 26" desc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3124200"/>
            <a:ext cx="304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27" descr="mu"/>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9738" y="1651000"/>
            <a:ext cx="3651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28" descr="sigm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7038" y="2187575"/>
            <a:ext cx="3349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30" descr="findingasampl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6600" y="3810000"/>
            <a:ext cx="2182813"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02179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4492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smtClean="0"/>
              <a:t>Giới thiệu  </a:t>
            </a:r>
          </a:p>
        </p:txBody>
      </p:sp>
      <p:sp>
        <p:nvSpPr>
          <p:cNvPr id="8195" name="Rectangle 3"/>
          <p:cNvSpPr>
            <a:spLocks noGrp="1" noChangeArrowheads="1"/>
          </p:cNvSpPr>
          <p:nvPr>
            <p:ph idx="1"/>
          </p:nvPr>
        </p:nvSpPr>
        <p:spPr bwMode="auto">
          <a:xfrm>
            <a:off x="0" y="1828800"/>
            <a:ext cx="9144000" cy="44989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normAutofit lnSpcReduction="10000"/>
          </a:bodyPr>
          <a:lstStyle/>
          <a:p>
            <a:pPr marL="457200" indent="-457200">
              <a:lnSpc>
                <a:spcPct val="85000"/>
              </a:lnSpc>
              <a:spcBef>
                <a:spcPct val="0"/>
              </a:spcBef>
              <a:spcAft>
                <a:spcPct val="35000"/>
              </a:spcAft>
              <a:defRPr/>
            </a:pPr>
            <a:endParaRPr lang="en-US" altLang="en-US" dirty="0" smtClean="0"/>
          </a:p>
          <a:p>
            <a:pPr marL="457200" indent="-457200">
              <a:lnSpc>
                <a:spcPct val="85000"/>
              </a:lnSpc>
              <a:spcBef>
                <a:spcPct val="0"/>
              </a:spcBef>
              <a:spcAft>
                <a:spcPct val="35000"/>
              </a:spcAft>
              <a:defRPr/>
            </a:pPr>
            <a:endParaRPr lang="en-US" altLang="en-US" dirty="0"/>
          </a:p>
          <a:p>
            <a:pPr marL="457200" indent="-457200">
              <a:lnSpc>
                <a:spcPct val="85000"/>
              </a:lnSpc>
              <a:spcBef>
                <a:spcPct val="0"/>
              </a:spcBef>
              <a:spcAft>
                <a:spcPct val="35000"/>
              </a:spcAft>
              <a:defRPr/>
            </a:pPr>
            <a:endParaRPr lang="en-US" altLang="en-US" dirty="0" smtClean="0"/>
          </a:p>
          <a:p>
            <a:pPr marL="457200" indent="-457200">
              <a:lnSpc>
                <a:spcPct val="85000"/>
              </a:lnSpc>
              <a:spcBef>
                <a:spcPct val="0"/>
              </a:spcBef>
              <a:spcAft>
                <a:spcPct val="35000"/>
              </a:spcAft>
              <a:defRPr/>
            </a:pPr>
            <a:endParaRPr lang="en-US" altLang="en-US" dirty="0"/>
          </a:p>
          <a:p>
            <a:pPr marL="457200" indent="-457200">
              <a:lnSpc>
                <a:spcPct val="85000"/>
              </a:lnSpc>
              <a:spcBef>
                <a:spcPct val="0"/>
              </a:spcBef>
              <a:spcAft>
                <a:spcPct val="35000"/>
              </a:spcAft>
              <a:defRPr/>
            </a:pPr>
            <a:endParaRPr lang="en-US" altLang="en-US" dirty="0" smtClean="0"/>
          </a:p>
          <a:p>
            <a:pPr marL="0" indent="0">
              <a:lnSpc>
                <a:spcPct val="85000"/>
              </a:lnSpc>
              <a:spcBef>
                <a:spcPct val="0"/>
              </a:spcBef>
              <a:spcAft>
                <a:spcPct val="35000"/>
              </a:spcAft>
              <a:buFontTx/>
              <a:buNone/>
              <a:defRPr/>
            </a:pPr>
            <a:endParaRPr lang="en-US" altLang="en-US" dirty="0" smtClean="0"/>
          </a:p>
          <a:p>
            <a:pPr marL="658368" lvl="1" indent="-246888" algn="just" eaLnBrk="1" fontAlgn="auto" hangingPunct="1">
              <a:spcAft>
                <a:spcPts val="0"/>
              </a:spcAft>
              <a:buFont typeface="Georgia"/>
              <a:buChar char="▫"/>
              <a:defRPr/>
            </a:pPr>
            <a:r>
              <a:rPr lang="en-US" sz="2250" dirty="0" err="1">
                <a:solidFill>
                  <a:srgbClr val="FF0000"/>
                </a:solidFill>
              </a:rPr>
              <a:t>Ước</a:t>
            </a:r>
            <a:r>
              <a:rPr lang="en-US" sz="2250" dirty="0">
                <a:solidFill>
                  <a:srgbClr val="FF0000"/>
                </a:solidFill>
              </a:rPr>
              <a:t> </a:t>
            </a:r>
            <a:r>
              <a:rPr lang="en-US" sz="2250" dirty="0" err="1">
                <a:solidFill>
                  <a:srgbClr val="FF0000"/>
                </a:solidFill>
              </a:rPr>
              <a:t>lượng</a:t>
            </a:r>
            <a:r>
              <a:rPr lang="en-US" sz="2250" dirty="0">
                <a:solidFill>
                  <a:srgbClr val="FF0000"/>
                </a:solidFill>
              </a:rPr>
              <a:t> </a:t>
            </a:r>
            <a:r>
              <a:rPr lang="en-US" sz="2250" dirty="0" err="1">
                <a:solidFill>
                  <a:srgbClr val="FF0000"/>
                </a:solidFill>
              </a:rPr>
              <a:t>điểm</a:t>
            </a:r>
            <a:r>
              <a:rPr lang="en-US" sz="2250" dirty="0">
                <a:solidFill>
                  <a:srgbClr val="FF0000"/>
                </a:solidFill>
              </a:rPr>
              <a:t> </a:t>
            </a:r>
            <a:r>
              <a:rPr lang="en-US" sz="2250" dirty="0"/>
              <a:t>(point estimation): </a:t>
            </a:r>
            <a:r>
              <a:rPr lang="en-US" sz="2250" dirty="0" err="1"/>
              <a:t>xác</a:t>
            </a:r>
            <a:r>
              <a:rPr lang="en-US" sz="2250" dirty="0"/>
              <a:t> </a:t>
            </a:r>
            <a:r>
              <a:rPr lang="en-US" sz="2250" dirty="0" err="1"/>
              <a:t>định</a:t>
            </a:r>
            <a:r>
              <a:rPr lang="en-US" sz="2250" dirty="0"/>
              <a:t> </a:t>
            </a:r>
            <a:r>
              <a:rPr lang="en-US" sz="2250" dirty="0" err="1"/>
              <a:t>một</a:t>
            </a:r>
            <a:r>
              <a:rPr lang="en-US" sz="2250" dirty="0"/>
              <a:t> </a:t>
            </a:r>
            <a:r>
              <a:rPr lang="en-US" sz="2250" dirty="0" err="1"/>
              <a:t>giá</a:t>
            </a:r>
            <a:r>
              <a:rPr lang="en-US" sz="2250" dirty="0"/>
              <a:t> </a:t>
            </a:r>
            <a:r>
              <a:rPr lang="en-US" sz="2250" dirty="0" err="1"/>
              <a:t>trị</a:t>
            </a:r>
            <a:r>
              <a:rPr lang="en-US" sz="2250" dirty="0"/>
              <a:t> </a:t>
            </a:r>
            <a:r>
              <a:rPr lang="en-US" sz="2250" dirty="0" err="1"/>
              <a:t>số</a:t>
            </a:r>
            <a:r>
              <a:rPr lang="en-US" sz="2250" dirty="0"/>
              <a:t> </a:t>
            </a:r>
            <a:r>
              <a:rPr lang="en-US" sz="2250" dirty="0" err="1"/>
              <a:t>là</a:t>
            </a:r>
            <a:r>
              <a:rPr lang="en-US" sz="2250" dirty="0"/>
              <a:t> </a:t>
            </a:r>
            <a:r>
              <a:rPr lang="en-US" sz="2250" dirty="0" err="1"/>
              <a:t>giá</a:t>
            </a:r>
            <a:r>
              <a:rPr lang="en-US" sz="2250" dirty="0"/>
              <a:t> </a:t>
            </a:r>
            <a:r>
              <a:rPr lang="en-US" sz="2250" dirty="0" err="1"/>
              <a:t>trị</a:t>
            </a:r>
            <a:r>
              <a:rPr lang="en-US" sz="2250" dirty="0"/>
              <a:t> </a:t>
            </a:r>
            <a:r>
              <a:rPr lang="en-US" sz="2250" dirty="0" err="1"/>
              <a:t>ước</a:t>
            </a:r>
            <a:r>
              <a:rPr lang="en-US" sz="2250" dirty="0"/>
              <a:t> </a:t>
            </a:r>
            <a:r>
              <a:rPr lang="en-US" sz="2250" dirty="0" err="1"/>
              <a:t>lượng</a:t>
            </a:r>
            <a:r>
              <a:rPr lang="en-US" sz="2250" dirty="0"/>
              <a:t> </a:t>
            </a:r>
            <a:r>
              <a:rPr lang="en-US" sz="2250" dirty="0" err="1"/>
              <a:t>cho</a:t>
            </a:r>
            <a:r>
              <a:rPr lang="en-US" sz="2250" dirty="0"/>
              <a:t> </a:t>
            </a:r>
            <a:r>
              <a:rPr lang="en-US" sz="2250" dirty="0" err="1"/>
              <a:t>tham</a:t>
            </a:r>
            <a:r>
              <a:rPr lang="en-US" sz="2250" dirty="0"/>
              <a:t> </a:t>
            </a:r>
            <a:r>
              <a:rPr lang="en-US" sz="2250" dirty="0" err="1"/>
              <a:t>số</a:t>
            </a:r>
            <a:r>
              <a:rPr lang="en-US" sz="2250" dirty="0"/>
              <a:t> </a:t>
            </a:r>
            <a:r>
              <a:rPr lang="en-US" sz="2250" dirty="0" err="1"/>
              <a:t>quần</a:t>
            </a:r>
            <a:r>
              <a:rPr lang="en-US" sz="2250" dirty="0"/>
              <a:t> </a:t>
            </a:r>
            <a:r>
              <a:rPr lang="en-US" sz="2250" dirty="0" err="1"/>
              <a:t>thể</a:t>
            </a:r>
            <a:endParaRPr lang="en-US" sz="2250" dirty="0"/>
          </a:p>
          <a:p>
            <a:pPr marL="658368" lvl="1" indent="-246888" algn="just" eaLnBrk="1" fontAlgn="auto" hangingPunct="1">
              <a:spcAft>
                <a:spcPts val="0"/>
              </a:spcAft>
              <a:buFont typeface="Georgia"/>
              <a:buChar char="▫"/>
              <a:defRPr/>
            </a:pPr>
            <a:r>
              <a:rPr lang="en-US" sz="2250" dirty="0" err="1">
                <a:solidFill>
                  <a:srgbClr val="FF0000"/>
                </a:solidFill>
              </a:rPr>
              <a:t>Ước</a:t>
            </a:r>
            <a:r>
              <a:rPr lang="en-US" sz="2250" dirty="0">
                <a:solidFill>
                  <a:srgbClr val="FF0000"/>
                </a:solidFill>
              </a:rPr>
              <a:t> </a:t>
            </a:r>
            <a:r>
              <a:rPr lang="en-US" sz="2250" dirty="0" err="1">
                <a:solidFill>
                  <a:srgbClr val="FF0000"/>
                </a:solidFill>
              </a:rPr>
              <a:t>lượng</a:t>
            </a:r>
            <a:r>
              <a:rPr lang="en-US" sz="2250" dirty="0">
                <a:solidFill>
                  <a:srgbClr val="FF0000"/>
                </a:solidFill>
              </a:rPr>
              <a:t> </a:t>
            </a:r>
            <a:r>
              <a:rPr lang="en-US" sz="2250" dirty="0" err="1">
                <a:solidFill>
                  <a:srgbClr val="FF0000"/>
                </a:solidFill>
              </a:rPr>
              <a:t>khoảng</a:t>
            </a:r>
            <a:r>
              <a:rPr lang="en-US" sz="2250" dirty="0">
                <a:solidFill>
                  <a:srgbClr val="FF0000"/>
                </a:solidFill>
              </a:rPr>
              <a:t> </a:t>
            </a:r>
            <a:r>
              <a:rPr lang="en-US" sz="2250" dirty="0"/>
              <a:t>(interval estimation): </a:t>
            </a:r>
            <a:r>
              <a:rPr lang="en-US" sz="2250" dirty="0" err="1"/>
              <a:t>xác</a:t>
            </a:r>
            <a:r>
              <a:rPr lang="en-US" sz="2250" dirty="0"/>
              <a:t> </a:t>
            </a:r>
            <a:r>
              <a:rPr lang="en-US" sz="2250" dirty="0" err="1"/>
              <a:t>định</a:t>
            </a:r>
            <a:r>
              <a:rPr lang="en-US" sz="2250" dirty="0"/>
              <a:t> </a:t>
            </a:r>
            <a:r>
              <a:rPr lang="en-US" sz="2250" dirty="0" err="1"/>
              <a:t>một</a:t>
            </a:r>
            <a:r>
              <a:rPr lang="en-US" sz="2250" dirty="0"/>
              <a:t> </a:t>
            </a:r>
            <a:r>
              <a:rPr lang="en-US" sz="2250" dirty="0" err="1"/>
              <a:t>khoảng</a:t>
            </a:r>
            <a:r>
              <a:rPr lang="en-US" sz="2250" dirty="0"/>
              <a:t> </a:t>
            </a:r>
            <a:r>
              <a:rPr lang="en-US" sz="2250" dirty="0" err="1"/>
              <a:t>giá</a:t>
            </a:r>
            <a:r>
              <a:rPr lang="en-US" sz="2250" dirty="0"/>
              <a:t> </a:t>
            </a:r>
            <a:r>
              <a:rPr lang="en-US" sz="2250" dirty="0" err="1"/>
              <a:t>trị</a:t>
            </a:r>
            <a:r>
              <a:rPr lang="en-US" sz="2250" dirty="0"/>
              <a:t> </a:t>
            </a:r>
            <a:r>
              <a:rPr lang="en-US" sz="2250" dirty="0" err="1"/>
              <a:t>có</a:t>
            </a:r>
            <a:r>
              <a:rPr lang="en-US" sz="2250" dirty="0"/>
              <a:t> </a:t>
            </a:r>
            <a:r>
              <a:rPr lang="en-US" sz="2250" dirty="0" err="1"/>
              <a:t>nhiều</a:t>
            </a:r>
            <a:r>
              <a:rPr lang="en-US" sz="2250" dirty="0"/>
              <a:t> </a:t>
            </a:r>
            <a:r>
              <a:rPr lang="en-US" sz="2250" dirty="0" err="1"/>
              <a:t>khả</a:t>
            </a:r>
            <a:r>
              <a:rPr lang="en-US" sz="2250" dirty="0"/>
              <a:t> </a:t>
            </a:r>
            <a:r>
              <a:rPr lang="en-US" sz="2250" dirty="0" err="1"/>
              <a:t>năng</a:t>
            </a:r>
            <a:r>
              <a:rPr lang="en-US" sz="2250" dirty="0"/>
              <a:t> </a:t>
            </a:r>
            <a:r>
              <a:rPr lang="en-US" sz="2250" dirty="0" err="1"/>
              <a:t>chứa</a:t>
            </a:r>
            <a:r>
              <a:rPr lang="en-US" sz="2250" dirty="0"/>
              <a:t> </a:t>
            </a:r>
            <a:r>
              <a:rPr lang="en-US" sz="2250" dirty="0" err="1"/>
              <a:t>giá</a:t>
            </a:r>
            <a:r>
              <a:rPr lang="en-US" sz="2250" dirty="0"/>
              <a:t> </a:t>
            </a:r>
            <a:r>
              <a:rPr lang="en-US" sz="2250" dirty="0" err="1"/>
              <a:t>trị</a:t>
            </a:r>
            <a:r>
              <a:rPr lang="en-US" sz="2250" dirty="0"/>
              <a:t> </a:t>
            </a:r>
            <a:r>
              <a:rPr lang="en-US" sz="2250" dirty="0" err="1"/>
              <a:t>tham</a:t>
            </a:r>
            <a:r>
              <a:rPr lang="en-US" sz="2250" dirty="0"/>
              <a:t> </a:t>
            </a:r>
            <a:r>
              <a:rPr lang="en-US" sz="2250" dirty="0" err="1"/>
              <a:t>số</a:t>
            </a:r>
            <a:r>
              <a:rPr lang="en-US" sz="2250" dirty="0"/>
              <a:t> </a:t>
            </a:r>
            <a:r>
              <a:rPr lang="en-US" sz="2250" dirty="0" err="1"/>
              <a:t>quần</a:t>
            </a:r>
            <a:r>
              <a:rPr lang="en-US" sz="2250" dirty="0"/>
              <a:t> </a:t>
            </a:r>
            <a:r>
              <a:rPr lang="en-US" sz="2250" dirty="0" err="1"/>
              <a:t>thể</a:t>
            </a:r>
            <a:r>
              <a:rPr lang="en-US" sz="2250" dirty="0"/>
              <a:t> </a:t>
            </a:r>
          </a:p>
          <a:p>
            <a:pPr marL="457200" indent="-457200">
              <a:lnSpc>
                <a:spcPct val="85000"/>
              </a:lnSpc>
              <a:spcBef>
                <a:spcPct val="0"/>
              </a:spcBef>
              <a:spcAft>
                <a:spcPct val="35000"/>
              </a:spcAft>
              <a:defRPr/>
            </a:pPr>
            <a:endParaRPr lang="en-US" altLang="en-US" dirty="0" smtClean="0"/>
          </a:p>
        </p:txBody>
      </p:sp>
      <p:sp>
        <p:nvSpPr>
          <p:cNvPr id="10244" name="Rectangle 4"/>
          <p:cNvSpPr>
            <a:spLocks noChangeArrowheads="1"/>
          </p:cNvSpPr>
          <p:nvPr/>
        </p:nvSpPr>
        <p:spPr bwMode="auto">
          <a:xfrm>
            <a:off x="261938" y="4335463"/>
            <a:ext cx="86868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0245" name="Rectangle 5"/>
          <p:cNvSpPr>
            <a:spLocks noChangeArrowheads="1"/>
          </p:cNvSpPr>
          <p:nvPr/>
        </p:nvSpPr>
        <p:spPr bwMode="auto">
          <a:xfrm>
            <a:off x="646113" y="935038"/>
            <a:ext cx="8269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5000"/>
              </a:lnSpc>
              <a:spcBef>
                <a:spcPct val="30000"/>
              </a:spcBef>
              <a:spcAft>
                <a:spcPct val="45000"/>
              </a:spcAft>
            </a:pPr>
            <a:r>
              <a:rPr lang="vi-VN" altLang="en-US" sz="2800" b="0" dirty="0"/>
              <a:t>Ước lượng tham số: sử dụng thống kê mẫu để ước lượng cho tham số quần th</a:t>
            </a:r>
            <a:r>
              <a:rPr lang="en-US" altLang="en-US" sz="2800" b="0" dirty="0"/>
              <a:t>ể</a:t>
            </a:r>
            <a:endParaRPr lang="en-US" altLang="en-US" sz="2800" b="0" dirty="0">
              <a:solidFill>
                <a:srgbClr val="FF0000"/>
              </a:solidFill>
            </a:endParaRPr>
          </a:p>
        </p:txBody>
      </p:sp>
      <p:sp>
        <p:nvSpPr>
          <p:cNvPr id="15" name="Rectangle 14"/>
          <p:cNvSpPr/>
          <p:nvPr/>
        </p:nvSpPr>
        <p:spPr>
          <a:xfrm>
            <a:off x="1219200" y="2198688"/>
            <a:ext cx="2846388" cy="1882775"/>
          </a:xfrm>
          <a:prstGeom prst="rect">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16" name="Rectangle 15"/>
          <p:cNvSpPr/>
          <p:nvPr/>
        </p:nvSpPr>
        <p:spPr>
          <a:xfrm>
            <a:off x="2357438" y="2387600"/>
            <a:ext cx="996950" cy="658813"/>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10248" name="TextBox 9"/>
          <p:cNvSpPr txBox="1">
            <a:spLocks noChangeArrowheads="1"/>
          </p:cNvSpPr>
          <p:nvPr/>
        </p:nvSpPr>
        <p:spPr bwMode="auto">
          <a:xfrm>
            <a:off x="1646238" y="3422650"/>
            <a:ext cx="26336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FFFFFF"/>
                </a:solidFill>
                <a:latin typeface="Palatino Linotype" panose="02040502050505030304" pitchFamily="18" charset="0"/>
                <a:cs typeface="Arial" panose="020B0604020202020204" pitchFamily="34" charset="0"/>
              </a:rPr>
              <a:t>Quần thể</a:t>
            </a:r>
          </a:p>
        </p:txBody>
      </p:sp>
      <p:sp>
        <p:nvSpPr>
          <p:cNvPr id="10249" name="TextBox 10"/>
          <p:cNvSpPr txBox="1">
            <a:spLocks noChangeArrowheads="1"/>
          </p:cNvSpPr>
          <p:nvPr/>
        </p:nvSpPr>
        <p:spPr bwMode="auto">
          <a:xfrm>
            <a:off x="5561013" y="3081338"/>
            <a:ext cx="1849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Thống kê</a:t>
            </a:r>
          </a:p>
        </p:txBody>
      </p:sp>
      <p:sp>
        <p:nvSpPr>
          <p:cNvPr id="10250" name="TextBox 11"/>
          <p:cNvSpPr txBox="1">
            <a:spLocks noChangeArrowheads="1"/>
          </p:cNvSpPr>
          <p:nvPr/>
        </p:nvSpPr>
        <p:spPr bwMode="auto">
          <a:xfrm>
            <a:off x="2085975" y="4149725"/>
            <a:ext cx="1316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Tham số ?</a:t>
            </a:r>
          </a:p>
        </p:txBody>
      </p:sp>
      <p:sp>
        <p:nvSpPr>
          <p:cNvPr id="20" name="Down Arrow 19"/>
          <p:cNvSpPr/>
          <p:nvPr/>
        </p:nvSpPr>
        <p:spPr>
          <a:xfrm rot="2668314">
            <a:off x="4748213" y="3394075"/>
            <a:ext cx="639762" cy="754063"/>
          </a:xfrm>
          <a:prstGeom prst="downArrow">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21" name="Right Arrow 20"/>
          <p:cNvSpPr/>
          <p:nvPr/>
        </p:nvSpPr>
        <p:spPr>
          <a:xfrm>
            <a:off x="4351338" y="2481263"/>
            <a:ext cx="1209675" cy="611187"/>
          </a:xfrm>
          <a:prstGeom prst="rightArrow">
            <a:avLst/>
          </a:prstGeom>
          <a:solidFill>
            <a:srgbClr val="AE0000"/>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endParaRPr lang="en-US" sz="1800" b="0" kern="0">
              <a:solidFill>
                <a:prstClr val="white"/>
              </a:solidFill>
              <a:latin typeface="Palatino Linotype"/>
            </a:endParaRPr>
          </a:p>
        </p:txBody>
      </p:sp>
      <p:sp>
        <p:nvSpPr>
          <p:cNvPr id="22" name="Rectangle 21"/>
          <p:cNvSpPr/>
          <p:nvPr/>
        </p:nvSpPr>
        <p:spPr>
          <a:xfrm>
            <a:off x="5741988" y="2336800"/>
            <a:ext cx="744537" cy="744538"/>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algn="ctr" eaLnBrk="1" fontAlgn="auto" hangingPunct="1">
              <a:spcBef>
                <a:spcPts val="0"/>
              </a:spcBef>
              <a:spcAft>
                <a:spcPts val="0"/>
              </a:spcAft>
              <a:defRPr/>
            </a:pPr>
            <a:r>
              <a:rPr lang="en-US" sz="1800" b="0" kern="0" dirty="0">
                <a:solidFill>
                  <a:prstClr val="white"/>
                </a:solidFill>
                <a:latin typeface="Palatino Linotype"/>
              </a:rPr>
              <a:t>Mẫu</a:t>
            </a:r>
          </a:p>
        </p:txBody>
      </p:sp>
      <p:sp>
        <p:nvSpPr>
          <p:cNvPr id="10254" name="TextBox 17"/>
          <p:cNvSpPr txBox="1">
            <a:spLocks noChangeArrowheads="1"/>
          </p:cNvSpPr>
          <p:nvPr/>
        </p:nvSpPr>
        <p:spPr bwMode="auto">
          <a:xfrm>
            <a:off x="5334000" y="3711575"/>
            <a:ext cx="185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ltLang="en-US" sz="1800" b="0">
                <a:solidFill>
                  <a:srgbClr val="000000"/>
                </a:solidFill>
                <a:latin typeface="Palatino Linotype" panose="02040502050505030304" pitchFamily="18" charset="0"/>
                <a:cs typeface="Arial" panose="020B0604020202020204" pitchFamily="34" charset="0"/>
              </a:rPr>
              <a:t>Ước lượng</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bwMode="auto">
          <a:xfrm>
            <a:off x="13063" y="533400"/>
            <a:ext cx="8424863"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Quy tắc </a:t>
            </a:r>
            <a:r>
              <a:rPr lang="en-US" altLang="en-US" dirty="0" err="1" smtClean="0"/>
              <a:t>làm</a:t>
            </a:r>
            <a:r>
              <a:rPr lang="vi-VN" altLang="en-US" dirty="0" smtClean="0"/>
              <a:t> tròn cho kích thước mẫu n</a:t>
            </a:r>
            <a:endParaRPr lang="en-US" altLang="en-US" dirty="0" smtClean="0"/>
          </a:p>
        </p:txBody>
      </p:sp>
      <p:sp>
        <p:nvSpPr>
          <p:cNvPr id="43011" name="Rectangle 3"/>
          <p:cNvSpPr>
            <a:spLocks noGrp="1" noChangeArrowheads="1"/>
          </p:cNvSpPr>
          <p:nvPr>
            <p:ph type="body" idx="4294967295"/>
          </p:nvPr>
        </p:nvSpPr>
        <p:spPr bwMode="auto">
          <a:xfrm>
            <a:off x="0" y="1954213"/>
            <a:ext cx="9144000" cy="2690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0" indent="1588">
              <a:lnSpc>
                <a:spcPct val="105000"/>
              </a:lnSpc>
              <a:spcBef>
                <a:spcPct val="0"/>
              </a:spcBef>
              <a:buFont typeface="Wingdings" panose="05000000000000000000" pitchFamily="2" charset="2"/>
              <a:buNone/>
            </a:pPr>
            <a:r>
              <a:rPr lang="vi-VN" altLang="en-US" sz="2800" b="0" dirty="0" smtClean="0"/>
              <a:t>Nếu cỡ mẫu được tính n không phải là số nguyên, hãy làm tròn giá trị của n đến </a:t>
            </a:r>
            <a:r>
              <a:rPr lang="vi-VN" altLang="en-US" sz="2800" b="0" dirty="0" smtClean="0">
                <a:solidFill>
                  <a:srgbClr val="FF0000"/>
                </a:solidFill>
              </a:rPr>
              <a:t>số nguyên lớn hơn tiếp theo.</a:t>
            </a:r>
            <a:endParaRPr lang="en-US" altLang="en-US" sz="2800" b="0" dirty="0" smtClean="0">
              <a:solidFill>
                <a:srgbClr val="FF0000"/>
              </a:solidFill>
            </a:endParaRPr>
          </a:p>
        </p:txBody>
      </p:sp>
    </p:spTree>
    <p:extLst>
      <p:ext uri="{BB962C8B-B14F-4D97-AF65-F5344CB8AC3E}">
        <p14:creationId xmlns:p14="http://schemas.microsoft.com/office/powerpoint/2010/main" val="25075211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bwMode="auto">
          <a:xfrm>
            <a:off x="609600" y="609600"/>
            <a:ext cx="7772400" cy="1092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nSpc>
                <a:spcPct val="75000"/>
              </a:lnSpc>
            </a:pPr>
            <a:r>
              <a:rPr lang="vi-VN" altLang="en-US" dirty="0" smtClean="0"/>
              <a:t>Tìm kích thước mẫu n </a:t>
            </a:r>
            <a:r>
              <a:rPr lang="en-US" altLang="en-US" dirty="0" err="1" smtClean="0"/>
              <a:t>khi</a:t>
            </a:r>
            <a:r>
              <a:rPr lang="vi-VN" altLang="en-US" dirty="0" smtClean="0"/>
              <a:t> </a:t>
            </a:r>
            <a:r>
              <a:rPr lang="el-GR" altLang="en-US" dirty="0" smtClean="0"/>
              <a:t>σ </a:t>
            </a:r>
            <a:r>
              <a:rPr lang="vi-VN" altLang="en-US" dirty="0" smtClean="0"/>
              <a:t>không xác định</a:t>
            </a:r>
            <a:endParaRPr lang="en-US" altLang="en-US" dirty="0" smtClean="0">
              <a:solidFill>
                <a:schemeClr val="tx1"/>
              </a:solidFill>
            </a:endParaRPr>
          </a:p>
        </p:txBody>
      </p:sp>
      <p:sp>
        <p:nvSpPr>
          <p:cNvPr id="45059" name="Rectangle 3"/>
          <p:cNvSpPr>
            <a:spLocks noGrp="1" noChangeArrowheads="1"/>
          </p:cNvSpPr>
          <p:nvPr>
            <p:ph type="body" idx="4294967295"/>
          </p:nvPr>
        </p:nvSpPr>
        <p:spPr bwMode="auto">
          <a:xfrm>
            <a:off x="1" y="1427163"/>
            <a:ext cx="9144000" cy="4821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marL="457200" indent="-457200">
              <a:lnSpc>
                <a:spcPct val="95000"/>
              </a:lnSpc>
              <a:spcBef>
                <a:spcPct val="35000"/>
              </a:spcBef>
              <a:spcAft>
                <a:spcPct val="35000"/>
              </a:spcAft>
              <a:buFont typeface="Wingdings" panose="05000000000000000000" pitchFamily="2" charset="2"/>
              <a:buAutoNum type="arabicPeriod"/>
            </a:pPr>
            <a:r>
              <a:rPr lang="vi-VN" altLang="en-US" b="0" dirty="0" smtClean="0"/>
              <a:t>Sử dụng quy tắc </a:t>
            </a:r>
            <a:r>
              <a:rPr lang="en-US" altLang="en-US" b="0" dirty="0" err="1" smtClean="0"/>
              <a:t>sau</a:t>
            </a:r>
            <a:r>
              <a:rPr lang="en-US" altLang="en-US" b="0" dirty="0" smtClean="0"/>
              <a:t> </a:t>
            </a:r>
            <a:r>
              <a:rPr lang="vi-VN" altLang="en-US" b="0" dirty="0" smtClean="0"/>
              <a:t>để ước tính độ lệch chuẩn:</a:t>
            </a:r>
            <a:endParaRPr lang="en-US" altLang="en-US" b="0" dirty="0" smtClean="0"/>
          </a:p>
          <a:p>
            <a:pPr marL="457200" indent="-457200">
              <a:lnSpc>
                <a:spcPct val="95000"/>
              </a:lnSpc>
              <a:spcBef>
                <a:spcPct val="35000"/>
              </a:spcBef>
              <a:spcAft>
                <a:spcPct val="35000"/>
              </a:spcAft>
              <a:buFontTx/>
              <a:buNone/>
            </a:pPr>
            <a:endParaRPr lang="en-US" altLang="en-US" b="0" dirty="0" smtClean="0"/>
          </a:p>
          <a:p>
            <a:pPr marL="457200" indent="-457200">
              <a:lnSpc>
                <a:spcPct val="95000"/>
              </a:lnSpc>
              <a:spcBef>
                <a:spcPct val="35000"/>
              </a:spcBef>
              <a:spcAft>
                <a:spcPct val="35000"/>
              </a:spcAft>
              <a:buFontTx/>
              <a:buAutoNum type="arabicPeriod" startAt="2"/>
            </a:pPr>
            <a:r>
              <a:rPr lang="vi-VN" altLang="en-US" b="0" dirty="0" smtClean="0"/>
              <a:t>Bắt đầu quá trình thu thập mẫu mà không biết </a:t>
            </a:r>
            <a:r>
              <a:rPr lang="el-GR" altLang="en-US" b="0" dirty="0" smtClean="0"/>
              <a:t>σ</a:t>
            </a:r>
            <a:r>
              <a:rPr lang="vi-VN" altLang="en-US" b="0" dirty="0" smtClean="0"/>
              <a:t>, sử </a:t>
            </a:r>
            <a:r>
              <a:rPr lang="en-US" altLang="en-US" b="0" dirty="0" smtClean="0"/>
              <a:t> </a:t>
            </a:r>
            <a:r>
              <a:rPr lang="vi-VN" altLang="en-US" b="0" dirty="0" smtClean="0"/>
              <a:t>dụng một vài giá trị đầu tiên, tính toán độ lệch chuẩn mẫu và sử dụng nó thay cho </a:t>
            </a:r>
            <a:r>
              <a:rPr lang="el-GR" altLang="en-US" b="0" dirty="0" smtClean="0"/>
              <a:t>σ. </a:t>
            </a:r>
            <a:r>
              <a:rPr lang="vi-VN" altLang="en-US" b="0" dirty="0" smtClean="0"/>
              <a:t>Giá trị ước tính của </a:t>
            </a:r>
            <a:r>
              <a:rPr lang="el-GR" altLang="en-US" b="0" dirty="0" smtClean="0"/>
              <a:t>σ </a:t>
            </a:r>
            <a:r>
              <a:rPr lang="vi-VN" altLang="en-US" b="0" dirty="0" smtClean="0"/>
              <a:t>sau đó có thể được cải thiện khi thu được nhiều dữ liệu mẫu hơn và kích thước mẫu có thể được tinh chỉnh cho phù hợp.</a:t>
            </a:r>
            <a:endParaRPr lang="en-US" altLang="en-US" b="0" dirty="0" smtClean="0"/>
          </a:p>
          <a:p>
            <a:pPr marL="457200" indent="-457200">
              <a:lnSpc>
                <a:spcPct val="95000"/>
              </a:lnSpc>
              <a:spcBef>
                <a:spcPct val="35000"/>
              </a:spcBef>
              <a:spcAft>
                <a:spcPct val="35000"/>
              </a:spcAft>
              <a:buFontTx/>
              <a:buAutoNum type="arabicPeriod" startAt="3"/>
            </a:pPr>
            <a:r>
              <a:rPr lang="vi-VN" altLang="en-US" b="0" dirty="0" smtClean="0"/>
              <a:t>Ước </a:t>
            </a:r>
            <a:r>
              <a:rPr lang="en-US" altLang="en-US" b="0" dirty="0" err="1" smtClean="0"/>
              <a:t>lượng</a:t>
            </a:r>
            <a:r>
              <a:rPr lang="vi-VN" altLang="en-US" b="0" dirty="0" smtClean="0"/>
              <a:t> giá trị của </a:t>
            </a:r>
            <a:r>
              <a:rPr lang="el-GR" altLang="en-US" b="0" dirty="0" smtClean="0"/>
              <a:t>σ </a:t>
            </a:r>
            <a:r>
              <a:rPr lang="vi-VN" altLang="en-US" b="0" dirty="0" smtClean="0"/>
              <a:t>bằng cách sử dụng kết quả của </a:t>
            </a:r>
            <a:r>
              <a:rPr lang="en-US" altLang="en-US" b="0" dirty="0" smtClean="0"/>
              <a:t>   </a:t>
            </a:r>
            <a:r>
              <a:rPr lang="vi-VN" altLang="en-US" b="0" dirty="0" smtClean="0"/>
              <a:t>một số nghiên cứu trước đó khác</a:t>
            </a:r>
            <a:r>
              <a:rPr lang="en-US" altLang="en-US" b="0" dirty="0" smtClean="0">
                <a:sym typeface="Symbol" panose="05050102010706020507" pitchFamily="18" charset="2"/>
              </a:rPr>
              <a:t>.</a:t>
            </a:r>
            <a:r>
              <a:rPr lang="en-US" altLang="en-US" b="0" dirty="0" smtClean="0"/>
              <a:t>    </a:t>
            </a:r>
            <a:br>
              <a:rPr lang="en-US" altLang="en-US" b="0" dirty="0" smtClean="0"/>
            </a:br>
            <a:r>
              <a:rPr lang="en-US" altLang="en-US" b="0" dirty="0" smtClean="0"/>
              <a:t>			</a:t>
            </a:r>
          </a:p>
        </p:txBody>
      </p:sp>
      <p:sp>
        <p:nvSpPr>
          <p:cNvPr id="45060" name="Rectangle 4"/>
          <p:cNvSpPr>
            <a:spLocks noChangeArrowheads="1"/>
          </p:cNvSpPr>
          <p:nvPr/>
        </p:nvSpPr>
        <p:spPr bwMode="auto">
          <a:xfrm>
            <a:off x="161925" y="2482850"/>
            <a:ext cx="88265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1" name="Rectangle 5"/>
          <p:cNvSpPr>
            <a:spLocks noChangeArrowheads="1"/>
          </p:cNvSpPr>
          <p:nvPr/>
        </p:nvSpPr>
        <p:spPr bwMode="auto">
          <a:xfrm>
            <a:off x="512763" y="2986088"/>
            <a:ext cx="77914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2" name="Rectangle 7"/>
          <p:cNvSpPr>
            <a:spLocks noChangeArrowheads="1"/>
          </p:cNvSpPr>
          <p:nvPr/>
        </p:nvSpPr>
        <p:spPr bwMode="auto">
          <a:xfrm>
            <a:off x="514350" y="3735388"/>
            <a:ext cx="2592388"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3" name="Rectangle 8"/>
          <p:cNvSpPr>
            <a:spLocks noChangeArrowheads="1"/>
          </p:cNvSpPr>
          <p:nvPr/>
        </p:nvSpPr>
        <p:spPr bwMode="auto">
          <a:xfrm>
            <a:off x="515938" y="5335588"/>
            <a:ext cx="1468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4" name="Rectangle 9"/>
          <p:cNvSpPr>
            <a:spLocks noChangeArrowheads="1"/>
          </p:cNvSpPr>
          <p:nvPr/>
        </p:nvSpPr>
        <p:spPr bwMode="auto">
          <a:xfrm>
            <a:off x="2430463" y="5310188"/>
            <a:ext cx="477678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5" name="Rectangle 10"/>
          <p:cNvSpPr>
            <a:spLocks noChangeArrowheads="1"/>
          </p:cNvSpPr>
          <p:nvPr/>
        </p:nvSpPr>
        <p:spPr bwMode="auto">
          <a:xfrm>
            <a:off x="0" y="6110288"/>
            <a:ext cx="9067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5066" name="Rectangle 11"/>
          <p:cNvSpPr>
            <a:spLocks noChangeArrowheads="1"/>
          </p:cNvSpPr>
          <p:nvPr/>
        </p:nvSpPr>
        <p:spPr bwMode="auto">
          <a:xfrm>
            <a:off x="438150" y="2779713"/>
            <a:ext cx="84931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4025" indent="-45402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Bef>
                <a:spcPct val="35000"/>
              </a:spcBef>
              <a:spcAft>
                <a:spcPct val="35000"/>
              </a:spcAft>
              <a:buClr>
                <a:schemeClr val="accent2"/>
              </a:buClr>
              <a:buFont typeface="Wingdings" panose="05000000000000000000" pitchFamily="2" charset="2"/>
              <a:buNone/>
            </a:pPr>
            <a:endParaRPr lang="en-US" altLang="en-US" sz="2400" b="0"/>
          </a:p>
        </p:txBody>
      </p:sp>
      <p:sp>
        <p:nvSpPr>
          <p:cNvPr id="45067" name="Rectangle 13"/>
          <p:cNvSpPr>
            <a:spLocks noChangeArrowheads="1"/>
          </p:cNvSpPr>
          <p:nvPr/>
        </p:nvSpPr>
        <p:spPr bwMode="auto">
          <a:xfrm>
            <a:off x="419100" y="5743575"/>
            <a:ext cx="82899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454025" indent="-454025">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5000"/>
              </a:lnSpc>
              <a:spcBef>
                <a:spcPct val="35000"/>
              </a:spcBef>
              <a:spcAft>
                <a:spcPct val="35000"/>
              </a:spcAft>
              <a:buClr>
                <a:schemeClr val="accent2"/>
              </a:buClr>
              <a:buFont typeface="Wingdings" panose="05000000000000000000" pitchFamily="2" charset="2"/>
              <a:buNone/>
            </a:pPr>
            <a:endParaRPr lang="en-US" altLang="en-US" sz="2800" b="0">
              <a:sym typeface="Symbol" panose="05050102010706020507" pitchFamily="18" charset="2"/>
            </a:endParaRPr>
          </a:p>
        </p:txBody>
      </p:sp>
      <p:pic>
        <p:nvPicPr>
          <p:cNvPr id="45068" name="Picture 18" descr="sigmaequ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057400"/>
            <a:ext cx="1968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65443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bwMode="auto">
          <a:xfrm>
            <a:off x="304800" y="457200"/>
            <a:ext cx="8153400" cy="423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0000"/>
          </a:bodyPr>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47107" name="Rectangle 7"/>
          <p:cNvSpPr>
            <a:spLocks noChangeArrowheads="1"/>
          </p:cNvSpPr>
          <p:nvPr/>
        </p:nvSpPr>
        <p:spPr bwMode="auto">
          <a:xfrm>
            <a:off x="3717925" y="4987925"/>
            <a:ext cx="3902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7108" name="Rectangle 23"/>
          <p:cNvSpPr>
            <a:spLocks noChangeArrowheads="1"/>
          </p:cNvSpPr>
          <p:nvPr/>
        </p:nvSpPr>
        <p:spPr bwMode="auto">
          <a:xfrm>
            <a:off x="533400" y="762000"/>
            <a:ext cx="823595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200" b="0" dirty="0"/>
              <a:t>Giả sử rằng chúng </a:t>
            </a:r>
            <a:r>
              <a:rPr lang="vi-VN" altLang="en-US" sz="2200" b="0" dirty="0" smtClean="0"/>
              <a:t>t</a:t>
            </a:r>
            <a:r>
              <a:rPr lang="en-US" altLang="en-US" sz="2200" b="0" dirty="0" smtClean="0"/>
              <a:t>a</a:t>
            </a:r>
            <a:r>
              <a:rPr lang="vi-VN" altLang="en-US" sz="2200" b="0" dirty="0" smtClean="0"/>
              <a:t> </a:t>
            </a:r>
            <a:r>
              <a:rPr lang="vi-VN" altLang="en-US" sz="2200" b="0" dirty="0"/>
              <a:t>muốn ước tính điểm số IQ trung bình </a:t>
            </a:r>
            <a:r>
              <a:rPr lang="en-US" altLang="en-US" sz="2200" b="0" dirty="0" err="1"/>
              <a:t>của</a:t>
            </a:r>
            <a:r>
              <a:rPr lang="en-US" altLang="en-US" sz="2200" b="0" dirty="0"/>
              <a:t> </a:t>
            </a:r>
            <a:r>
              <a:rPr lang="en-US" altLang="en-US" sz="2200" b="0" dirty="0" err="1"/>
              <a:t>quần</a:t>
            </a:r>
            <a:r>
              <a:rPr lang="en-US" altLang="en-US" sz="2200" b="0" dirty="0"/>
              <a:t> </a:t>
            </a:r>
            <a:r>
              <a:rPr lang="en-US" altLang="en-US" sz="2200" b="0" dirty="0" err="1"/>
              <a:t>thể</a:t>
            </a:r>
            <a:r>
              <a:rPr lang="vi-VN" altLang="en-US" sz="2200" b="0" dirty="0"/>
              <a:t> sinh viên </a:t>
            </a:r>
            <a:r>
              <a:rPr lang="en-US" altLang="en-US" sz="2200" b="0" dirty="0" err="1" smtClean="0"/>
              <a:t>ngành</a:t>
            </a:r>
            <a:r>
              <a:rPr lang="en-US" altLang="en-US" sz="2200" b="0" dirty="0" smtClean="0"/>
              <a:t> </a:t>
            </a:r>
            <a:r>
              <a:rPr lang="vi-VN" altLang="en-US" sz="2200" b="0" dirty="0" smtClean="0"/>
              <a:t>thống </a:t>
            </a:r>
            <a:r>
              <a:rPr lang="vi-VN" altLang="en-US" sz="2200" b="0" dirty="0"/>
              <a:t>kê. </a:t>
            </a:r>
            <a:r>
              <a:rPr lang="en-US" altLang="en-US" sz="2200" b="0" dirty="0" err="1" smtClean="0"/>
              <a:t>Cần</a:t>
            </a:r>
            <a:r>
              <a:rPr lang="en-US" altLang="en-US" sz="2200" b="0" dirty="0" smtClean="0"/>
              <a:t> </a:t>
            </a:r>
            <a:r>
              <a:rPr lang="en-US" altLang="en-US" sz="2200" b="0" dirty="0" err="1" smtClean="0">
                <a:solidFill>
                  <a:srgbClr val="FF0000"/>
                </a:solidFill>
              </a:rPr>
              <a:t>lấy</a:t>
            </a:r>
            <a:r>
              <a:rPr lang="en-US" altLang="en-US" sz="2200" b="0" dirty="0" smtClean="0">
                <a:solidFill>
                  <a:srgbClr val="FF0000"/>
                </a:solidFill>
              </a:rPr>
              <a:t> </a:t>
            </a:r>
            <a:r>
              <a:rPr lang="en-US" altLang="en-US" sz="2200" b="0" dirty="0" err="1" smtClean="0">
                <a:solidFill>
                  <a:srgbClr val="FF0000"/>
                </a:solidFill>
              </a:rPr>
              <a:t>mẫu</a:t>
            </a:r>
            <a:r>
              <a:rPr lang="en-US" altLang="en-US" sz="2200" b="0" dirty="0" smtClean="0">
                <a:solidFill>
                  <a:srgbClr val="FF0000"/>
                </a:solidFill>
              </a:rPr>
              <a:t> </a:t>
            </a:r>
            <a:r>
              <a:rPr lang="en-US" altLang="en-US" sz="2200" b="0" dirty="0" err="1" smtClean="0">
                <a:solidFill>
                  <a:srgbClr val="FF0000"/>
                </a:solidFill>
              </a:rPr>
              <a:t>bao</a:t>
            </a:r>
            <a:r>
              <a:rPr lang="en-US" altLang="en-US" sz="2200" b="0" dirty="0" smtClean="0">
                <a:solidFill>
                  <a:srgbClr val="FF0000"/>
                </a:solidFill>
              </a:rPr>
              <a:t> </a:t>
            </a:r>
            <a:r>
              <a:rPr lang="en-US" altLang="en-US" sz="2200" b="0" dirty="0" err="1" smtClean="0">
                <a:solidFill>
                  <a:srgbClr val="FF0000"/>
                </a:solidFill>
              </a:rPr>
              <a:t>nhiêu</a:t>
            </a:r>
            <a:r>
              <a:rPr lang="en-US" altLang="en-US" sz="2200" b="0" dirty="0" smtClean="0">
                <a:solidFill>
                  <a:srgbClr val="FF0000"/>
                </a:solidFill>
              </a:rPr>
              <a:t> </a:t>
            </a:r>
            <a:r>
              <a:rPr lang="en-US" altLang="en-US" sz="2200" b="0" dirty="0" err="1" smtClean="0"/>
              <a:t>sinh</a:t>
            </a:r>
            <a:r>
              <a:rPr lang="en-US" altLang="en-US" sz="2200" b="0" dirty="0" smtClean="0"/>
              <a:t> </a:t>
            </a:r>
            <a:r>
              <a:rPr lang="en-US" altLang="en-US" sz="2200" b="0" dirty="0" err="1" smtClean="0"/>
              <a:t>viên</a:t>
            </a:r>
            <a:r>
              <a:rPr lang="en-US" altLang="en-US" sz="2200" b="0" dirty="0" smtClean="0"/>
              <a:t> </a:t>
            </a:r>
            <a:r>
              <a:rPr lang="en-US" altLang="en-US" sz="2200" b="0" dirty="0" err="1" smtClean="0"/>
              <a:t>để</a:t>
            </a:r>
            <a:r>
              <a:rPr lang="en-US" altLang="en-US" sz="2200" b="0" dirty="0" smtClean="0"/>
              <a:t> </a:t>
            </a:r>
            <a:r>
              <a:rPr lang="en-US" altLang="en-US" sz="2200" b="0" dirty="0" err="1" smtClean="0"/>
              <a:t>làm</a:t>
            </a:r>
            <a:r>
              <a:rPr lang="en-US" altLang="en-US" sz="2200" b="0" dirty="0" smtClean="0"/>
              <a:t> </a:t>
            </a:r>
            <a:r>
              <a:rPr lang="en-US" altLang="en-US" sz="2200" b="0" dirty="0" err="1" smtClean="0"/>
              <a:t>bài</a:t>
            </a:r>
            <a:r>
              <a:rPr lang="en-US" altLang="en-US" sz="2200" b="0" dirty="0" smtClean="0"/>
              <a:t> </a:t>
            </a:r>
            <a:r>
              <a:rPr lang="en-US" altLang="en-US" sz="2200" b="0" dirty="0" err="1" smtClean="0"/>
              <a:t>kiểm</a:t>
            </a:r>
            <a:r>
              <a:rPr lang="en-US" altLang="en-US" sz="2200" b="0" dirty="0" smtClean="0"/>
              <a:t> </a:t>
            </a:r>
            <a:r>
              <a:rPr lang="en-US" altLang="en-US" sz="2200" b="0" dirty="0" err="1" smtClean="0"/>
              <a:t>tra</a:t>
            </a:r>
            <a:r>
              <a:rPr lang="en-US" altLang="en-US" sz="2200" b="0" dirty="0" smtClean="0"/>
              <a:t> IQ </a:t>
            </a:r>
            <a:r>
              <a:rPr lang="en-US" altLang="en-US" sz="2200" b="0" dirty="0" err="1" smtClean="0"/>
              <a:t>để</a:t>
            </a:r>
            <a:r>
              <a:rPr lang="en-US" altLang="en-US" sz="2200" b="0" dirty="0" smtClean="0"/>
              <a:t> tin </a:t>
            </a:r>
            <a:r>
              <a:rPr lang="en-US" altLang="en-US" sz="2200" b="0" dirty="0" err="1" smtClean="0"/>
              <a:t>tưởng</a:t>
            </a:r>
            <a:r>
              <a:rPr lang="en-US" altLang="en-US" sz="2200" b="0" dirty="0" smtClean="0"/>
              <a:t> </a:t>
            </a:r>
            <a:r>
              <a:rPr lang="en-US" altLang="en-US" sz="2200" b="0" dirty="0" smtClean="0">
                <a:solidFill>
                  <a:srgbClr val="FF0000"/>
                </a:solidFill>
              </a:rPr>
              <a:t>95%</a:t>
            </a:r>
            <a:r>
              <a:rPr lang="en-US" altLang="en-US" sz="2200" b="0" dirty="0" smtClean="0"/>
              <a:t> </a:t>
            </a:r>
            <a:r>
              <a:rPr lang="en-US" altLang="en-US" sz="2200" b="0" dirty="0" err="1" smtClean="0"/>
              <a:t>rằng</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smtClean="0"/>
              <a:t> </a:t>
            </a:r>
            <a:r>
              <a:rPr lang="en-US" altLang="en-US" sz="2200" b="0" dirty="0" err="1" smtClean="0"/>
              <a:t>ước</a:t>
            </a:r>
            <a:r>
              <a:rPr lang="en-US" altLang="en-US" sz="2200" b="0" dirty="0" smtClean="0"/>
              <a:t> </a:t>
            </a:r>
            <a:r>
              <a:rPr lang="en-US" altLang="en-US" sz="2200" b="0" dirty="0" err="1" smtClean="0"/>
              <a:t>lượng</a:t>
            </a:r>
            <a:r>
              <a:rPr lang="en-US" altLang="en-US" sz="2200" b="0" dirty="0" smtClean="0"/>
              <a:t> </a:t>
            </a:r>
            <a:r>
              <a:rPr lang="en-US" altLang="en-US" sz="2200" b="0" dirty="0" err="1" smtClean="0"/>
              <a:t>chứa</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a:t> </a:t>
            </a:r>
            <a:r>
              <a:rPr lang="en-US" altLang="en-US" sz="2200" b="0" dirty="0" err="1"/>
              <a:t>trung</a:t>
            </a:r>
            <a:r>
              <a:rPr lang="en-US" altLang="en-US" sz="2200" b="0" dirty="0"/>
              <a:t> </a:t>
            </a:r>
            <a:r>
              <a:rPr lang="en-US" altLang="en-US" sz="2200" b="0" dirty="0" err="1"/>
              <a:t>bình</a:t>
            </a:r>
            <a:r>
              <a:rPr lang="en-US" altLang="en-US" sz="2200" b="0" dirty="0"/>
              <a:t> </a:t>
            </a:r>
            <a:r>
              <a:rPr lang="en-US" altLang="en-US" sz="2200" b="0" dirty="0" err="1" smtClean="0"/>
              <a:t>thực</a:t>
            </a:r>
            <a:r>
              <a:rPr lang="en-US" altLang="en-US" sz="2200" b="0" dirty="0" smtClean="0"/>
              <a:t> </a:t>
            </a:r>
            <a:r>
              <a:rPr lang="en-US" altLang="en-US" sz="2200" b="0" dirty="0" err="1"/>
              <a:t>sự</a:t>
            </a:r>
            <a:r>
              <a:rPr lang="en-US" altLang="en-US" sz="2200" b="0" dirty="0"/>
              <a:t> </a:t>
            </a:r>
            <a:r>
              <a:rPr lang="el-GR" altLang="en-US" sz="2200" b="0" dirty="0" smtClean="0"/>
              <a:t>μ</a:t>
            </a:r>
            <a:r>
              <a:rPr lang="en-US" altLang="en-US" sz="2200" b="0" dirty="0"/>
              <a:t> </a:t>
            </a:r>
            <a:r>
              <a:rPr lang="en-US" altLang="en-US" sz="2200" b="0" dirty="0" err="1" smtClean="0"/>
              <a:t>của</a:t>
            </a:r>
            <a:r>
              <a:rPr lang="en-US" altLang="en-US" sz="2200" b="0" dirty="0" smtClean="0"/>
              <a:t> </a:t>
            </a:r>
            <a:r>
              <a:rPr lang="en-US" altLang="en-US" sz="2200" b="0" dirty="0" err="1" smtClean="0"/>
              <a:t>quần</a:t>
            </a:r>
            <a:r>
              <a:rPr lang="en-US" altLang="en-US" sz="2200" b="0" dirty="0" smtClean="0"/>
              <a:t> </a:t>
            </a:r>
            <a:r>
              <a:rPr lang="en-US" altLang="en-US" sz="2200" b="0" dirty="0" err="1"/>
              <a:t>thể</a:t>
            </a:r>
            <a:r>
              <a:rPr lang="en-US" altLang="en-US" sz="2200" b="0" dirty="0" smtClean="0"/>
              <a:t> </a:t>
            </a:r>
            <a:r>
              <a:rPr lang="en-US" altLang="en-US" sz="2200" b="0" dirty="0" err="1" smtClean="0"/>
              <a:t>với</a:t>
            </a:r>
            <a:r>
              <a:rPr lang="en-US" altLang="en-US" sz="2200" b="0" dirty="0" smtClean="0"/>
              <a:t> </a:t>
            </a:r>
            <a:r>
              <a:rPr lang="en-US" altLang="en-US" sz="2200" b="0" dirty="0" err="1" smtClean="0"/>
              <a:t>sai</a:t>
            </a:r>
            <a:r>
              <a:rPr lang="en-US" altLang="en-US" sz="2200" b="0" dirty="0" smtClean="0"/>
              <a:t> </a:t>
            </a:r>
            <a:r>
              <a:rPr lang="en-US" altLang="en-US" sz="2200" b="0" dirty="0" err="1" smtClean="0"/>
              <a:t>số</a:t>
            </a:r>
            <a:r>
              <a:rPr lang="en-US" altLang="en-US" sz="2200" b="0" dirty="0" smtClean="0"/>
              <a:t> </a:t>
            </a:r>
            <a:r>
              <a:rPr lang="en-US" altLang="en-US" sz="2200" b="0" dirty="0" err="1" smtClean="0"/>
              <a:t>là</a:t>
            </a:r>
            <a:r>
              <a:rPr lang="en-US" altLang="en-US" sz="2200" b="0" dirty="0" smtClean="0"/>
              <a:t> 3 </a:t>
            </a:r>
            <a:r>
              <a:rPr lang="en-US" altLang="en-US" sz="2200" b="0" dirty="0" err="1" smtClean="0"/>
              <a:t>điểm</a:t>
            </a:r>
            <a:r>
              <a:rPr lang="en-US" altLang="en-US" sz="2200" b="0" dirty="0" smtClean="0"/>
              <a:t> IQ.</a:t>
            </a:r>
            <a:endParaRPr lang="en-US" altLang="en-US" sz="2200" b="0" dirty="0"/>
          </a:p>
        </p:txBody>
      </p:sp>
      <p:sp>
        <p:nvSpPr>
          <p:cNvPr id="47109" name="Rectangle 8"/>
          <p:cNvSpPr>
            <a:spLocks noChangeArrowheads="1"/>
          </p:cNvSpPr>
          <p:nvPr/>
        </p:nvSpPr>
        <p:spPr bwMode="auto">
          <a:xfrm>
            <a:off x="457200" y="25908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buClr>
                <a:schemeClr val="accent2"/>
              </a:buClr>
              <a:buFont typeface="Wingdings" panose="05000000000000000000" pitchFamily="2" charset="2"/>
              <a:buNone/>
            </a:pPr>
            <a:r>
              <a:rPr lang="en-US" altLang="en-US" sz="2400" b="0" i="1">
                <a:solidFill>
                  <a:schemeClr val="tx2"/>
                </a:solidFill>
              </a:rPr>
              <a:t>α</a:t>
            </a:r>
            <a:r>
              <a:rPr lang="en-US" altLang="en-US" sz="2400" b="0">
                <a:solidFill>
                  <a:schemeClr val="tx2"/>
                </a:solidFill>
              </a:rPr>
              <a:t>		= 0.05</a:t>
            </a:r>
          </a:p>
          <a:p>
            <a:pPr>
              <a:lnSpc>
                <a:spcPct val="90000"/>
              </a:lnSpc>
              <a:spcBef>
                <a:spcPct val="22000"/>
              </a:spcBef>
              <a:buClr>
                <a:schemeClr val="accent2"/>
              </a:buClr>
              <a:buFont typeface="Wingdings" panose="05000000000000000000" pitchFamily="2" charset="2"/>
              <a:buNone/>
            </a:pPr>
            <a:r>
              <a:rPr lang="el-GR" altLang="en-US" sz="2400" b="0" i="1">
                <a:solidFill>
                  <a:schemeClr val="tx2"/>
                </a:solidFill>
              </a:rPr>
              <a:t>α</a:t>
            </a:r>
            <a:r>
              <a:rPr lang="en-US" altLang="en-US" sz="2400" b="0">
                <a:solidFill>
                  <a:schemeClr val="tx2"/>
                </a:solidFill>
              </a:rPr>
              <a:t>/2     	= 0.025</a:t>
            </a:r>
          </a:p>
          <a:p>
            <a:pPr>
              <a:lnSpc>
                <a:spcPct val="90000"/>
              </a:lnSpc>
              <a:spcBef>
                <a:spcPct val="22000"/>
              </a:spcBef>
              <a:buClr>
                <a:schemeClr val="accent2"/>
              </a:buClr>
              <a:buFont typeface="Wingdings" panose="05000000000000000000" pitchFamily="2" charset="2"/>
              <a:buNone/>
            </a:pPr>
            <a:r>
              <a:rPr lang="en-US" altLang="en-US" sz="2400" b="0">
                <a:solidFill>
                  <a:schemeClr val="tx2"/>
                </a:solidFill>
              </a:rPr>
              <a:t>z</a:t>
            </a:r>
            <a:r>
              <a:rPr lang="el-GR" altLang="en-US" sz="2400" b="0" baseline="-25000">
                <a:solidFill>
                  <a:schemeClr val="tx2"/>
                </a:solidFill>
              </a:rPr>
              <a:t>α</a:t>
            </a:r>
            <a:r>
              <a:rPr lang="en-US" altLang="en-US" sz="2400" b="0" baseline="-25000">
                <a:solidFill>
                  <a:schemeClr val="tx2"/>
                </a:solidFill>
              </a:rPr>
              <a:t>/2</a:t>
            </a:r>
            <a:r>
              <a:rPr lang="en-US" altLang="en-US" sz="2400" b="0">
                <a:solidFill>
                  <a:schemeClr val="tx2"/>
                </a:solidFill>
              </a:rPr>
              <a:t>	= 1.96</a:t>
            </a:r>
            <a:r>
              <a:rPr lang="en-US" altLang="en-US" sz="2400" b="0" baseline="-25000">
                <a:solidFill>
                  <a:schemeClr val="tx2"/>
                </a:solidFill>
              </a:rPr>
              <a:t> </a:t>
            </a:r>
          </a:p>
          <a:p>
            <a:pPr>
              <a:lnSpc>
                <a:spcPct val="90000"/>
              </a:lnSpc>
              <a:spcBef>
                <a:spcPct val="22000"/>
              </a:spcBef>
              <a:buClr>
                <a:schemeClr val="accent2"/>
              </a:buClr>
              <a:buFont typeface="Wingdings" panose="05000000000000000000" pitchFamily="2" charset="2"/>
              <a:buNone/>
            </a:pPr>
            <a:r>
              <a:rPr lang="en-US" altLang="en-US" sz="2400" b="0" i="1">
                <a:solidFill>
                  <a:schemeClr val="tx2"/>
                </a:solidFill>
              </a:rPr>
              <a:t>E 	</a:t>
            </a:r>
            <a:r>
              <a:rPr lang="en-US" altLang="en-US" sz="2400" b="0">
                <a:solidFill>
                  <a:schemeClr val="tx2"/>
                </a:solidFill>
              </a:rPr>
              <a:t>=  3</a:t>
            </a:r>
          </a:p>
          <a:p>
            <a:pPr>
              <a:lnSpc>
                <a:spcPct val="90000"/>
              </a:lnSpc>
              <a:spcBef>
                <a:spcPct val="22000"/>
              </a:spcBef>
              <a:buClr>
                <a:schemeClr val="accent2"/>
              </a:buClr>
              <a:buFont typeface="Wingdings" panose="05000000000000000000" pitchFamily="2" charset="2"/>
              <a:buNone/>
            </a:pPr>
            <a:r>
              <a:rPr lang="el-GR" altLang="en-US" sz="2400" b="0" i="1">
                <a:solidFill>
                  <a:schemeClr val="tx2"/>
                </a:solidFill>
                <a:cs typeface="Arial" panose="020B0604020202020204" pitchFamily="34" charset="0"/>
                <a:sym typeface="Symbol" panose="05050102010706020507" pitchFamily="18" charset="2"/>
              </a:rPr>
              <a:t>σ</a:t>
            </a:r>
            <a:r>
              <a:rPr lang="en-US" altLang="en-US" sz="2400" b="0">
                <a:solidFill>
                  <a:schemeClr val="tx2"/>
                </a:solidFill>
                <a:cs typeface="Arial" panose="020B0604020202020204" pitchFamily="34" charset="0"/>
                <a:sym typeface="Symbol" panose="05050102010706020507" pitchFamily="18" charset="2"/>
              </a:rPr>
              <a:t> 		</a:t>
            </a:r>
            <a:r>
              <a:rPr lang="en-US" altLang="en-US" sz="2400" b="0">
                <a:solidFill>
                  <a:schemeClr val="tx2"/>
                </a:solidFill>
                <a:sym typeface="Symbol" panose="05050102010706020507" pitchFamily="18" charset="2"/>
              </a:rPr>
              <a:t>= 15</a:t>
            </a:r>
            <a:endParaRPr lang="en-US" altLang="en-US" sz="2400" b="0" baseline="-25000">
              <a:solidFill>
                <a:schemeClr val="tx2"/>
              </a:solidFill>
            </a:endParaRPr>
          </a:p>
        </p:txBody>
      </p:sp>
      <p:sp>
        <p:nvSpPr>
          <p:cNvPr id="47110" name="Text Box 20"/>
          <p:cNvSpPr txBox="1">
            <a:spLocks noChangeArrowheads="1"/>
          </p:cNvSpPr>
          <p:nvPr/>
        </p:nvSpPr>
        <p:spPr bwMode="auto">
          <a:xfrm>
            <a:off x="2971800" y="3886200"/>
            <a:ext cx="58070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solidFill>
                  <a:schemeClr val="tx2"/>
                </a:solidFill>
              </a:rPr>
              <a:t>Với một mẫu ngẫu nhiên đơn giản chỉ có 97 sinh viên thống </a:t>
            </a:r>
            <a:r>
              <a:rPr lang="vi-VN" altLang="en-US" sz="2400" b="0" dirty="0" smtClean="0">
                <a:solidFill>
                  <a:schemeClr val="tx2"/>
                </a:solidFill>
              </a:rPr>
              <a:t>kê,</a:t>
            </a:r>
            <a:r>
              <a:rPr lang="en-US" altLang="en-US" sz="2400" b="0" dirty="0" smtClean="0">
                <a:solidFill>
                  <a:schemeClr val="tx2"/>
                </a:solidFill>
              </a:rPr>
              <a:t> </a:t>
            </a:r>
            <a:r>
              <a:rPr lang="en-US" altLang="en-US" sz="2400" b="0" dirty="0" err="1" smtClean="0">
                <a:solidFill>
                  <a:schemeClr val="tx2"/>
                </a:solidFill>
              </a:rPr>
              <a:t>chúng</a:t>
            </a:r>
            <a:r>
              <a:rPr lang="en-US" altLang="en-US" sz="2400" b="0" dirty="0" smtClean="0">
                <a:solidFill>
                  <a:schemeClr val="tx2"/>
                </a:solidFill>
              </a:rPr>
              <a:t> ta </a:t>
            </a:r>
            <a:r>
              <a:rPr lang="vi-VN" altLang="en-US" sz="2400" b="0" dirty="0">
                <a:solidFill>
                  <a:schemeClr val="tx2"/>
                </a:solidFill>
              </a:rPr>
              <a:t>tin tưởng 95% rằng giá trị ước lượng chứa giá trị trung bình </a:t>
            </a:r>
            <a:r>
              <a:rPr lang="vi-VN" altLang="en-US" sz="2400" b="0" dirty="0" smtClean="0">
                <a:solidFill>
                  <a:schemeClr val="tx2"/>
                </a:solidFill>
              </a:rPr>
              <a:t>thực </a:t>
            </a:r>
            <a:r>
              <a:rPr lang="vi-VN" altLang="en-US" sz="2400" b="0" dirty="0">
                <a:solidFill>
                  <a:schemeClr val="tx2"/>
                </a:solidFill>
              </a:rPr>
              <a:t>sự </a:t>
            </a:r>
            <a:r>
              <a:rPr lang="el-GR" altLang="en-US" sz="2400" b="0" dirty="0">
                <a:solidFill>
                  <a:schemeClr val="tx2"/>
                </a:solidFill>
              </a:rPr>
              <a:t>μ </a:t>
            </a:r>
            <a:r>
              <a:rPr lang="en-US" altLang="en-US" sz="2400" b="0" dirty="0" err="1" smtClean="0">
                <a:solidFill>
                  <a:schemeClr val="tx2"/>
                </a:solidFill>
              </a:rPr>
              <a:t>của</a:t>
            </a:r>
            <a:r>
              <a:rPr lang="en-US" altLang="en-US" sz="2400" b="0" dirty="0" smtClean="0">
                <a:solidFill>
                  <a:schemeClr val="tx2"/>
                </a:solidFill>
              </a:rPr>
              <a:t> </a:t>
            </a:r>
            <a:r>
              <a:rPr lang="vi-VN" altLang="en-US" sz="2400" b="0" dirty="0" smtClean="0">
                <a:solidFill>
                  <a:schemeClr val="tx2"/>
                </a:solidFill>
              </a:rPr>
              <a:t>quần </a:t>
            </a:r>
            <a:r>
              <a:rPr lang="vi-VN" altLang="en-US" sz="2400" b="0" dirty="0">
                <a:solidFill>
                  <a:schemeClr val="tx2"/>
                </a:solidFill>
              </a:rPr>
              <a:t>thể </a:t>
            </a:r>
            <a:r>
              <a:rPr lang="vi-VN" altLang="en-US" sz="2400" b="0" dirty="0" smtClean="0">
                <a:solidFill>
                  <a:schemeClr val="tx2"/>
                </a:solidFill>
              </a:rPr>
              <a:t>với </a:t>
            </a:r>
            <a:r>
              <a:rPr lang="vi-VN" altLang="en-US" sz="2400" b="0" dirty="0">
                <a:solidFill>
                  <a:schemeClr val="tx2"/>
                </a:solidFill>
              </a:rPr>
              <a:t>sai số là 3 điểm IQ</a:t>
            </a:r>
            <a:r>
              <a:rPr lang="vi-VN" altLang="en-US" sz="2400" b="0" dirty="0" smtClean="0">
                <a:solidFill>
                  <a:schemeClr val="tx2"/>
                </a:solidFill>
              </a:rPr>
              <a:t>.</a:t>
            </a:r>
            <a:endParaRPr lang="en-US" altLang="en-US" sz="2400" b="0" dirty="0">
              <a:solidFill>
                <a:schemeClr val="tx2"/>
              </a:solidFill>
            </a:endParaRPr>
          </a:p>
        </p:txBody>
      </p:sp>
      <p:pic>
        <p:nvPicPr>
          <p:cNvPr id="47111" name="Picture 25" descr="nequa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362200"/>
            <a:ext cx="439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55099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b="0" dirty="0">
                <a:latin typeface="+mn-lt"/>
                <a:ea typeface="+mj-ea"/>
                <a:cs typeface="+mj-cs"/>
              </a:rPr>
              <a:t>7-1  </a:t>
            </a:r>
            <a:r>
              <a:rPr lang="en-US" altLang="en-US" sz="2600" b="0" dirty="0" err="1" smtClean="0">
                <a:latin typeface="+mn-lt"/>
                <a:ea typeface="+mj-ea"/>
                <a:cs typeface="+mj-cs"/>
              </a:rPr>
              <a:t>Giới</a:t>
            </a:r>
            <a:r>
              <a:rPr lang="en-US" altLang="en-US" sz="2600" b="0" dirty="0" smtClean="0">
                <a:latin typeface="+mn-lt"/>
                <a:ea typeface="+mj-ea"/>
                <a:cs typeface="+mj-cs"/>
              </a:rPr>
              <a:t> </a:t>
            </a:r>
            <a:r>
              <a:rPr lang="en-US" altLang="en-US" sz="2600" b="0" dirty="0" err="1" smtClean="0">
                <a:latin typeface="+mn-lt"/>
                <a:ea typeface="+mj-ea"/>
                <a:cs typeface="+mj-cs"/>
              </a:rPr>
              <a:t>thiệu</a:t>
            </a:r>
            <a:endParaRPr lang="en-US" altLang="en-US" sz="2600" b="0" dirty="0">
              <a:latin typeface="+mn-lt"/>
              <a:ea typeface="+mj-ea"/>
              <a:cs typeface="+mj-cs"/>
            </a:endParaRPr>
          </a:p>
          <a:p>
            <a:pPr>
              <a:lnSpc>
                <a:spcPct val="90000"/>
              </a:lnSpc>
              <a:spcBef>
                <a:spcPct val="50000"/>
              </a:spcBef>
              <a:defRPr/>
            </a:pPr>
            <a:r>
              <a:rPr lang="en-US" altLang="en-US" sz="2600" b="0" dirty="0" smtClean="0"/>
              <a:t>7-2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quần</a:t>
            </a:r>
            <a:r>
              <a:rPr lang="en-US" altLang="en-US" sz="2600" b="0" dirty="0"/>
              <a:t> </a:t>
            </a:r>
            <a:r>
              <a:rPr lang="en-US" altLang="en-US" sz="2600" b="0" dirty="0" err="1"/>
              <a:t>thể</a:t>
            </a:r>
            <a:endParaRPr lang="en-US" altLang="en-US" sz="2600" b="0" dirty="0">
              <a:cs typeface="Arial" panose="020B0604020202020204" pitchFamily="34" charset="0"/>
            </a:endParaRPr>
          </a:p>
          <a:p>
            <a:pPr>
              <a:lnSpc>
                <a:spcPct val="90000"/>
              </a:lnSpc>
              <a:spcBef>
                <a:spcPct val="50000"/>
              </a:spcBef>
              <a:defRPr/>
            </a:pPr>
            <a:r>
              <a:rPr lang="en-US" altLang="en-US" sz="2600" dirty="0">
                <a:solidFill>
                  <a:schemeClr val="accent6">
                    <a:lumMod val="75000"/>
                  </a:schemeClr>
                </a:solidFill>
                <a:latin typeface="+mn-lt"/>
                <a:ea typeface="+mj-ea"/>
                <a:cs typeface="+mj-cs"/>
              </a:rPr>
              <a:t>7-3  </a:t>
            </a:r>
            <a:r>
              <a:rPr lang="en-US" altLang="en-US" sz="2600" dirty="0" err="1">
                <a:solidFill>
                  <a:schemeClr val="accent6">
                    <a:lumMod val="75000"/>
                  </a:schemeClr>
                </a:solidFill>
                <a:latin typeface="+mn-lt"/>
                <a:ea typeface="+mj-ea"/>
                <a:cs typeface="+mj-cs"/>
              </a:rPr>
              <a:t>Ước</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lượng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tỉ</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lệ</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quần</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thể</a:t>
            </a:r>
            <a:endParaRPr lang="en-US" altLang="en-US" sz="2600" dirty="0">
              <a:solidFill>
                <a:schemeClr val="accent6">
                  <a:lumMod val="75000"/>
                </a:schemeClr>
              </a:solidFill>
              <a:latin typeface="+mn-lt"/>
              <a:ea typeface="+mj-ea"/>
              <a:cs typeface="+mj-cs"/>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1295400" y="457200"/>
            <a:ext cx="70866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endParaRPr lang="en-US" altLang="en-US" sz="3200" b="0">
              <a:latin typeface="Times New Roman" panose="02020603050405020304" pitchFamily="18" charset="0"/>
            </a:endParaRPr>
          </a:p>
        </p:txBody>
      </p:sp>
      <p:sp>
        <p:nvSpPr>
          <p:cNvPr id="79875" name="Text Box 5"/>
          <p:cNvSpPr txBox="1">
            <a:spLocks noChangeArrowheads="1"/>
          </p:cNvSpPr>
          <p:nvPr/>
        </p:nvSpPr>
        <p:spPr bwMode="auto">
          <a:xfrm>
            <a:off x="533400" y="609600"/>
            <a:ext cx="8077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spcBef>
                <a:spcPct val="50000"/>
              </a:spcBef>
            </a:pPr>
            <a:r>
              <a:rPr lang="en-US" altLang="en-US" sz="3600" dirty="0" err="1">
                <a:solidFill>
                  <a:srgbClr val="008000"/>
                </a:solidFill>
              </a:rPr>
              <a:t>Khái</a:t>
            </a:r>
            <a:r>
              <a:rPr lang="en-US" altLang="en-US" sz="3600" dirty="0">
                <a:solidFill>
                  <a:srgbClr val="008000"/>
                </a:solidFill>
              </a:rPr>
              <a:t> </a:t>
            </a:r>
            <a:r>
              <a:rPr lang="en-US" altLang="en-US" sz="3600" dirty="0" err="1">
                <a:solidFill>
                  <a:srgbClr val="008000"/>
                </a:solidFill>
              </a:rPr>
              <a:t>niệm</a:t>
            </a:r>
            <a:r>
              <a:rPr lang="en-US" altLang="en-US" sz="3600" dirty="0">
                <a:solidFill>
                  <a:srgbClr val="008000"/>
                </a:solidFill>
              </a:rPr>
              <a:t> </a:t>
            </a:r>
            <a:r>
              <a:rPr lang="en-US" altLang="en-US" sz="3600" dirty="0" err="1">
                <a:solidFill>
                  <a:srgbClr val="008000"/>
                </a:solidFill>
              </a:rPr>
              <a:t>chính</a:t>
            </a:r>
            <a:endParaRPr lang="en-US" altLang="en-US" sz="3600" dirty="0">
              <a:solidFill>
                <a:srgbClr val="008000"/>
              </a:solidFill>
            </a:endParaRPr>
          </a:p>
        </p:txBody>
      </p:sp>
      <p:sp>
        <p:nvSpPr>
          <p:cNvPr id="79877" name="Text Box 8"/>
          <p:cNvSpPr txBox="1">
            <a:spLocks noChangeArrowheads="1"/>
          </p:cNvSpPr>
          <p:nvPr/>
        </p:nvSpPr>
        <p:spPr bwMode="auto">
          <a:xfrm>
            <a:off x="0" y="1403350"/>
            <a:ext cx="9143999" cy="362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344488" indent="-344488">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514350" indent="-514350">
              <a:lnSpc>
                <a:spcPct val="90000"/>
              </a:lnSpc>
              <a:spcBef>
                <a:spcPct val="50000"/>
              </a:spcBef>
              <a:buClr>
                <a:schemeClr val="accent2"/>
              </a:buClr>
              <a:buFont typeface="+mj-lt"/>
              <a:buAutoNum type="arabicPeriod"/>
            </a:pPr>
            <a:r>
              <a:rPr lang="en-US" altLang="en-US" sz="2800" b="0" dirty="0" err="1" smtClean="0"/>
              <a:t>Tỉ</a:t>
            </a:r>
            <a:r>
              <a:rPr lang="en-US" altLang="en-US" sz="2800" b="0" dirty="0" smtClean="0"/>
              <a:t> </a:t>
            </a:r>
            <a:r>
              <a:rPr lang="en-US" altLang="en-US" sz="2800" b="0" dirty="0" err="1"/>
              <a:t>lệ</a:t>
            </a:r>
            <a:r>
              <a:rPr lang="en-US" altLang="en-US" sz="2800" b="0" dirty="0"/>
              <a:t> </a:t>
            </a:r>
            <a:r>
              <a:rPr lang="en-US" altLang="en-US" sz="2800" b="0" dirty="0" err="1"/>
              <a:t>mẫu</a:t>
            </a:r>
            <a:r>
              <a:rPr lang="en-US" altLang="en-US" sz="2800" b="0" dirty="0"/>
              <a:t> </a:t>
            </a:r>
            <a:r>
              <a:rPr lang="en-US" altLang="en-US" sz="2800" b="0" dirty="0" err="1"/>
              <a:t>là</a:t>
            </a:r>
            <a:r>
              <a:rPr lang="en-US" altLang="en-US" sz="2800" b="0" dirty="0"/>
              <a:t> </a:t>
            </a:r>
            <a:r>
              <a:rPr lang="en-US" altLang="en-US" sz="2800" b="0" dirty="0" err="1">
                <a:solidFill>
                  <a:srgbClr val="FF0000"/>
                </a:solidFill>
              </a:rPr>
              <a:t>ước</a:t>
            </a:r>
            <a:r>
              <a:rPr lang="en-US" altLang="en-US" sz="2800" b="0" dirty="0">
                <a:solidFill>
                  <a:srgbClr val="FF0000"/>
                </a:solidFill>
              </a:rPr>
              <a:t> </a:t>
            </a:r>
            <a:r>
              <a:rPr lang="en-US" altLang="en-US" sz="2800" b="0" dirty="0" err="1">
                <a:solidFill>
                  <a:srgbClr val="FF0000"/>
                </a:solidFill>
              </a:rPr>
              <a:t>lượng</a:t>
            </a:r>
            <a:r>
              <a:rPr lang="en-US" altLang="en-US" sz="2800" b="0" dirty="0">
                <a:solidFill>
                  <a:srgbClr val="FF0000"/>
                </a:solidFill>
              </a:rPr>
              <a:t> </a:t>
            </a:r>
            <a:r>
              <a:rPr lang="en-US" altLang="en-US" sz="2800" b="0" dirty="0" err="1">
                <a:solidFill>
                  <a:srgbClr val="FF0000"/>
                </a:solidFill>
              </a:rPr>
              <a:t>điểm</a:t>
            </a:r>
            <a:r>
              <a:rPr lang="en-US" altLang="en-US" sz="2800" b="0" dirty="0">
                <a:solidFill>
                  <a:srgbClr val="FF0000"/>
                </a:solidFill>
              </a:rPr>
              <a:t> </a:t>
            </a:r>
            <a:r>
              <a:rPr lang="en-US" altLang="en-US" sz="2800" b="0" dirty="0" err="1"/>
              <a:t>tốt</a:t>
            </a:r>
            <a:r>
              <a:rPr lang="en-US" altLang="en-US" sz="2800" b="0" dirty="0"/>
              <a:t> </a:t>
            </a:r>
            <a:r>
              <a:rPr lang="en-US" altLang="en-US" sz="2800" b="0" dirty="0" err="1"/>
              <a:t>nhất</a:t>
            </a:r>
            <a:r>
              <a:rPr lang="en-US" altLang="en-US" sz="2800" b="0" dirty="0"/>
              <a:t> </a:t>
            </a:r>
            <a:r>
              <a:rPr lang="en-US" altLang="en-US" sz="2800" b="0" dirty="0" err="1"/>
              <a:t>của</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smtClean="0"/>
              <a:t>.</a:t>
            </a:r>
          </a:p>
          <a:p>
            <a:pPr marL="514350" indent="-514350">
              <a:lnSpc>
                <a:spcPct val="90000"/>
              </a:lnSpc>
              <a:spcBef>
                <a:spcPct val="50000"/>
              </a:spcBef>
              <a:buClr>
                <a:schemeClr val="accent2"/>
              </a:buClr>
              <a:buFont typeface="+mj-lt"/>
              <a:buAutoNum type="arabicPeriod"/>
            </a:pPr>
            <a:r>
              <a:rPr lang="en-US" altLang="en-US" sz="2800" b="0" dirty="0" err="1" smtClean="0"/>
              <a:t>Sử</a:t>
            </a:r>
            <a:r>
              <a:rPr lang="en-US" altLang="en-US" sz="2800" b="0" dirty="0" smtClean="0"/>
              <a:t> </a:t>
            </a:r>
            <a:r>
              <a:rPr lang="en-US" altLang="en-US" sz="2800" b="0" dirty="0" err="1"/>
              <a:t>dụng</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mẫu</a:t>
            </a:r>
            <a:r>
              <a:rPr lang="en-US" altLang="en-US" sz="2800" b="0" dirty="0"/>
              <a:t> </a:t>
            </a:r>
            <a:r>
              <a:rPr lang="en-US" altLang="en-US" sz="2800" b="0" dirty="0" err="1"/>
              <a:t>để</a:t>
            </a:r>
            <a:r>
              <a:rPr lang="en-US" altLang="en-US" sz="2800" b="0" dirty="0"/>
              <a:t> </a:t>
            </a:r>
            <a:r>
              <a:rPr lang="en-US" altLang="en-US" sz="2800" b="0" dirty="0" err="1">
                <a:solidFill>
                  <a:srgbClr val="FF0000"/>
                </a:solidFill>
              </a:rPr>
              <a:t>xây</a:t>
            </a:r>
            <a:r>
              <a:rPr lang="en-US" altLang="en-US" sz="2800" b="0" dirty="0">
                <a:solidFill>
                  <a:srgbClr val="FF0000"/>
                </a:solidFill>
              </a:rPr>
              <a:t> </a:t>
            </a:r>
            <a:r>
              <a:rPr lang="en-US" altLang="en-US" sz="2800" b="0" dirty="0" err="1">
                <a:solidFill>
                  <a:srgbClr val="FF0000"/>
                </a:solidFill>
              </a:rPr>
              <a:t>dựng</a:t>
            </a:r>
            <a:r>
              <a:rPr lang="en-US" altLang="en-US" sz="2800" b="0" dirty="0">
                <a:solidFill>
                  <a:srgbClr val="FF0000"/>
                </a:solidFill>
              </a:rPr>
              <a:t> </a:t>
            </a:r>
            <a:r>
              <a:rPr lang="en-US" altLang="en-US" sz="2800" b="0" dirty="0" err="1">
                <a:solidFill>
                  <a:srgbClr val="FF0000"/>
                </a:solidFill>
              </a:rPr>
              <a:t>khoảng</a:t>
            </a:r>
            <a:r>
              <a:rPr lang="en-US" altLang="en-US" sz="2800" b="0" dirty="0">
                <a:solidFill>
                  <a:srgbClr val="FF0000"/>
                </a:solidFill>
              </a:rPr>
              <a:t> tin </a:t>
            </a:r>
            <a:r>
              <a:rPr lang="en-US" altLang="en-US" sz="2800" b="0" dirty="0" err="1">
                <a:solidFill>
                  <a:srgbClr val="FF0000"/>
                </a:solidFill>
              </a:rPr>
              <a:t>cậy</a:t>
            </a:r>
            <a:r>
              <a:rPr lang="en-US" altLang="en-US" sz="2800" b="0" dirty="0">
                <a:solidFill>
                  <a:srgbClr val="FF0000"/>
                </a:solidFill>
              </a:rPr>
              <a:t> </a:t>
            </a:r>
            <a:r>
              <a:rPr lang="en-US" altLang="en-US" sz="2800" b="0" dirty="0" err="1"/>
              <a:t>để</a:t>
            </a:r>
            <a:r>
              <a:rPr lang="en-US" altLang="en-US" sz="2800" b="0" dirty="0"/>
              <a:t> </a:t>
            </a:r>
            <a:r>
              <a:rPr lang="en-US" altLang="en-US" sz="2800" b="0" dirty="0" err="1"/>
              <a:t>ước</a:t>
            </a:r>
            <a:r>
              <a:rPr lang="en-US" altLang="en-US" sz="2800" b="0" dirty="0"/>
              <a:t> </a:t>
            </a:r>
            <a:r>
              <a:rPr lang="en-US" altLang="en-US" sz="2800" b="0" dirty="0" err="1"/>
              <a:t>lượng</a:t>
            </a:r>
            <a:r>
              <a:rPr lang="en-US" altLang="en-US" sz="2800" b="0" dirty="0"/>
              <a:t> </a:t>
            </a:r>
            <a:r>
              <a:rPr lang="en-US" altLang="en-US" sz="2800" b="0" dirty="0" err="1"/>
              <a:t>giá</a:t>
            </a:r>
            <a:r>
              <a:rPr lang="en-US" altLang="en-US" sz="2800" b="0" dirty="0"/>
              <a:t> </a:t>
            </a:r>
            <a:r>
              <a:rPr lang="en-US" altLang="en-US" sz="2800" b="0" dirty="0" err="1"/>
              <a:t>trị</a:t>
            </a:r>
            <a:r>
              <a:rPr lang="en-US" altLang="en-US" sz="2800" b="0" dirty="0"/>
              <a:t> </a:t>
            </a:r>
            <a:r>
              <a:rPr lang="en-US" altLang="en-US" sz="2800" b="0" dirty="0" err="1"/>
              <a:t>đúng</a:t>
            </a:r>
            <a:r>
              <a:rPr lang="en-US" altLang="en-US" sz="2800" b="0" dirty="0"/>
              <a:t> </a:t>
            </a:r>
            <a:r>
              <a:rPr lang="en-US" altLang="en-US" sz="2800" b="0" dirty="0" err="1"/>
              <a:t>của</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a:t> </a:t>
            </a:r>
            <a:r>
              <a:rPr lang="en-US" altLang="en-US" sz="2800" b="0" dirty="0" err="1"/>
              <a:t>và</a:t>
            </a:r>
            <a:r>
              <a:rPr lang="en-US" altLang="en-US" sz="2800" b="0" dirty="0"/>
              <a:t> </a:t>
            </a:r>
            <a:r>
              <a:rPr lang="en-US" altLang="en-US" sz="2800" b="0" dirty="0" err="1"/>
              <a:t>chúng</a:t>
            </a:r>
            <a:r>
              <a:rPr lang="en-US" altLang="en-US" sz="2800" b="0" dirty="0"/>
              <a:t> ta </a:t>
            </a:r>
            <a:r>
              <a:rPr lang="en-US" altLang="en-US" sz="2800" b="0" dirty="0" err="1"/>
              <a:t>cũng</a:t>
            </a:r>
            <a:r>
              <a:rPr lang="en-US" altLang="en-US" sz="2800" b="0" dirty="0"/>
              <a:t> </a:t>
            </a:r>
            <a:r>
              <a:rPr lang="en-US" altLang="en-US" sz="2800" b="0" dirty="0" err="1"/>
              <a:t>nên</a:t>
            </a:r>
            <a:r>
              <a:rPr lang="en-US" altLang="en-US" sz="2800" b="0" dirty="0"/>
              <a:t> </a:t>
            </a:r>
            <a:r>
              <a:rPr lang="en-US" altLang="en-US" sz="2800" b="0" dirty="0" err="1"/>
              <a:t>biết</a:t>
            </a:r>
            <a:r>
              <a:rPr lang="en-US" altLang="en-US" sz="2800" b="0" dirty="0"/>
              <a:t> </a:t>
            </a:r>
            <a:r>
              <a:rPr lang="en-US" altLang="en-US" sz="2800" b="0" dirty="0" err="1"/>
              <a:t>cách</a:t>
            </a:r>
            <a:r>
              <a:rPr lang="en-US" altLang="en-US" sz="2800" b="0" dirty="0"/>
              <a:t> </a:t>
            </a:r>
            <a:r>
              <a:rPr lang="en-US" altLang="en-US" sz="2800" b="0" dirty="0" err="1">
                <a:solidFill>
                  <a:srgbClr val="FF0000"/>
                </a:solidFill>
              </a:rPr>
              <a:t>diễn</a:t>
            </a:r>
            <a:r>
              <a:rPr lang="en-US" altLang="en-US" sz="2800" b="0" dirty="0">
                <a:solidFill>
                  <a:srgbClr val="FF0000"/>
                </a:solidFill>
              </a:rPr>
              <a:t> </a:t>
            </a:r>
            <a:r>
              <a:rPr lang="en-US" altLang="en-US" sz="2800" b="0" dirty="0" err="1">
                <a:solidFill>
                  <a:srgbClr val="FF0000"/>
                </a:solidFill>
              </a:rPr>
              <a:t>dịch</a:t>
            </a:r>
            <a:r>
              <a:rPr lang="en-US" altLang="en-US" sz="2800" b="0" dirty="0">
                <a:solidFill>
                  <a:srgbClr val="FF0000"/>
                </a:solidFill>
              </a:rPr>
              <a:t> ý </a:t>
            </a:r>
            <a:r>
              <a:rPr lang="en-US" altLang="en-US" sz="2800" b="0" dirty="0" err="1">
                <a:solidFill>
                  <a:srgbClr val="FF0000"/>
                </a:solidFill>
              </a:rPr>
              <a:t>nghĩa</a:t>
            </a:r>
            <a:r>
              <a:rPr lang="en-US" altLang="en-US" sz="2800" b="0" dirty="0">
                <a:solidFill>
                  <a:srgbClr val="FF0000"/>
                </a:solidFill>
              </a:rPr>
              <a:t> </a:t>
            </a:r>
            <a:r>
              <a:rPr lang="en-US" altLang="en-US" sz="2800" b="0" dirty="0" err="1">
                <a:solidFill>
                  <a:srgbClr val="FF0000"/>
                </a:solidFill>
              </a:rPr>
              <a:t>về</a:t>
            </a:r>
            <a:r>
              <a:rPr lang="en-US" altLang="en-US" sz="2800" b="0" dirty="0">
                <a:solidFill>
                  <a:srgbClr val="FF0000"/>
                </a:solidFill>
              </a:rPr>
              <a:t> </a:t>
            </a:r>
            <a:r>
              <a:rPr lang="en-US" altLang="en-US" sz="2800" b="0" dirty="0" err="1">
                <a:solidFill>
                  <a:srgbClr val="FF0000"/>
                </a:solidFill>
              </a:rPr>
              <a:t>khoảng</a:t>
            </a:r>
            <a:r>
              <a:rPr lang="en-US" altLang="en-US" sz="2800" b="0" dirty="0">
                <a:solidFill>
                  <a:srgbClr val="FF0000"/>
                </a:solidFill>
              </a:rPr>
              <a:t> tin </a:t>
            </a:r>
            <a:r>
              <a:rPr lang="en-US" altLang="en-US" sz="2800" b="0" dirty="0" err="1">
                <a:solidFill>
                  <a:srgbClr val="FF0000"/>
                </a:solidFill>
              </a:rPr>
              <a:t>cậy</a:t>
            </a:r>
            <a:r>
              <a:rPr lang="en-US" altLang="en-US" sz="2800" b="0" dirty="0" smtClean="0">
                <a:solidFill>
                  <a:srgbClr val="FF0000"/>
                </a:solidFill>
              </a:rPr>
              <a:t>.</a:t>
            </a:r>
          </a:p>
          <a:p>
            <a:pPr marL="514350" indent="-514350">
              <a:lnSpc>
                <a:spcPct val="90000"/>
              </a:lnSpc>
              <a:spcBef>
                <a:spcPct val="50000"/>
              </a:spcBef>
              <a:buClr>
                <a:schemeClr val="accent2"/>
              </a:buClr>
              <a:buFont typeface="+mj-lt"/>
              <a:buAutoNum type="arabicPeriod"/>
            </a:pPr>
            <a:r>
              <a:rPr lang="en-US" altLang="en-US" sz="2800" b="0" dirty="0" err="1" smtClean="0">
                <a:solidFill>
                  <a:srgbClr val="FF0000"/>
                </a:solidFill>
              </a:rPr>
              <a:t>Xác</a:t>
            </a:r>
            <a:r>
              <a:rPr lang="en-US" altLang="en-US" sz="2800" b="0" dirty="0" smtClean="0">
                <a:solidFill>
                  <a:srgbClr val="FF0000"/>
                </a:solidFill>
              </a:rPr>
              <a:t> </a:t>
            </a:r>
            <a:r>
              <a:rPr lang="en-US" altLang="en-US" sz="2800" b="0" dirty="0" err="1" smtClean="0">
                <a:solidFill>
                  <a:srgbClr val="FF0000"/>
                </a:solidFill>
              </a:rPr>
              <a:t>định</a:t>
            </a:r>
            <a:r>
              <a:rPr lang="en-US" altLang="en-US" sz="2800" b="0" dirty="0" smtClean="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t>cần</a:t>
            </a:r>
            <a:r>
              <a:rPr lang="en-US" altLang="en-US" sz="2800" b="0" dirty="0"/>
              <a:t> </a:t>
            </a:r>
            <a:r>
              <a:rPr lang="en-US" altLang="en-US" sz="2800" b="0" dirty="0" err="1"/>
              <a:t>thiết</a:t>
            </a:r>
            <a:r>
              <a:rPr lang="en-US" altLang="en-US" sz="2800" b="0" dirty="0"/>
              <a:t> </a:t>
            </a:r>
            <a:r>
              <a:rPr lang="en-US" altLang="en-US" sz="2800" b="0" dirty="0" err="1"/>
              <a:t>để</a:t>
            </a:r>
            <a:r>
              <a:rPr lang="en-US" altLang="en-US" sz="2800" b="0" dirty="0"/>
              <a:t> </a:t>
            </a:r>
            <a:r>
              <a:rPr lang="en-US" altLang="en-US" sz="2800" b="0" dirty="0" err="1"/>
              <a:t>ước</a:t>
            </a:r>
            <a:r>
              <a:rPr lang="en-US" altLang="en-US" sz="2800" b="0" dirty="0"/>
              <a:t> </a:t>
            </a:r>
            <a:r>
              <a:rPr lang="en-US" altLang="en-US" sz="2800" b="0" dirty="0" err="1"/>
              <a:t>lượng</a:t>
            </a:r>
            <a:r>
              <a:rPr lang="en-US" altLang="en-US" sz="2800" b="0" dirty="0"/>
              <a:t> </a:t>
            </a:r>
            <a:r>
              <a:rPr lang="en-US" altLang="en-US" sz="2800" b="0" dirty="0" err="1"/>
              <a:t>tỉ</a:t>
            </a:r>
            <a:r>
              <a:rPr lang="en-US" altLang="en-US" sz="2800" b="0" dirty="0"/>
              <a:t> </a:t>
            </a:r>
            <a:r>
              <a:rPr lang="en-US" altLang="en-US" sz="2800" b="0" dirty="0" err="1"/>
              <a:t>lệ</a:t>
            </a:r>
            <a:r>
              <a:rPr lang="en-US" altLang="en-US" sz="2800" b="0" dirty="0"/>
              <a:t> </a:t>
            </a:r>
            <a:r>
              <a:rPr lang="en-US" altLang="en-US" sz="2800" b="0" dirty="0" err="1"/>
              <a:t>quần</a:t>
            </a:r>
            <a:r>
              <a:rPr lang="en-US" altLang="en-US" sz="2800" b="0" dirty="0"/>
              <a:t> </a:t>
            </a:r>
            <a:r>
              <a:rPr lang="en-US" altLang="en-US" sz="2800" b="0" dirty="0" err="1"/>
              <a:t>thể</a:t>
            </a:r>
            <a:r>
              <a:rPr lang="en-US" altLang="en-US" sz="2800" b="0" dirty="0"/>
              <a:t>.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4294967295"/>
          </p:nvPr>
        </p:nvSpPr>
        <p:spPr bwMode="auto">
          <a:xfrm>
            <a:off x="0" y="2103438"/>
            <a:ext cx="9144000" cy="2476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buFont typeface="Wingdings" panose="05000000000000000000" pitchFamily="2" charset="2"/>
              <a:buNone/>
            </a:pPr>
            <a:r>
              <a:rPr lang="en-US" altLang="en-US" sz="3200" b="0" dirty="0" smtClean="0"/>
              <a:t>	</a:t>
            </a:r>
            <a:r>
              <a:rPr lang="en-US" altLang="en-US" sz="3200" b="0" dirty="0" err="1" smtClean="0"/>
              <a:t>Tỉ</a:t>
            </a:r>
            <a:r>
              <a:rPr lang="en-US" altLang="en-US" sz="3200" b="0" dirty="0" smtClean="0"/>
              <a:t> </a:t>
            </a:r>
            <a:r>
              <a:rPr lang="en-US" altLang="en-US" sz="3200" b="0" dirty="0" err="1" smtClean="0"/>
              <a:t>lệ</a:t>
            </a:r>
            <a:r>
              <a:rPr lang="en-US" altLang="en-US" sz="3200" b="0" dirty="0" smtClean="0"/>
              <a:t> </a:t>
            </a:r>
            <a:r>
              <a:rPr lang="en-US" altLang="en-US" sz="3200" b="0" dirty="0" err="1" smtClean="0"/>
              <a:t>mẫu</a:t>
            </a:r>
            <a:r>
              <a:rPr lang="en-US" altLang="en-US" sz="3200" b="0" dirty="0" smtClean="0"/>
              <a:t>   </a:t>
            </a:r>
            <a:r>
              <a:rPr lang="en-US" altLang="en-US" sz="3200" b="0" i="1" dirty="0" smtClean="0">
                <a:solidFill>
                  <a:schemeClr val="hlink"/>
                </a:solidFill>
              </a:rPr>
              <a:t>  </a:t>
            </a:r>
            <a:r>
              <a:rPr lang="en-US" altLang="en-US" sz="3200" b="0" dirty="0" err="1" smtClean="0"/>
              <a:t>là</a:t>
            </a:r>
            <a:r>
              <a:rPr lang="en-US" altLang="en-US" sz="3200" b="0" dirty="0" smtClean="0"/>
              <a:t> </a:t>
            </a:r>
            <a:r>
              <a:rPr lang="en-US" altLang="en-US" sz="3200" b="0" dirty="0" err="1" smtClean="0"/>
              <a:t>ước</a:t>
            </a:r>
            <a:r>
              <a:rPr lang="en-US" altLang="en-US" sz="3200" b="0" dirty="0" smtClean="0"/>
              <a:t> </a:t>
            </a:r>
            <a:r>
              <a:rPr lang="en-US" altLang="en-US" sz="3200" b="0" dirty="0" err="1" smtClean="0"/>
              <a:t>lượng</a:t>
            </a:r>
            <a:r>
              <a:rPr lang="en-US" altLang="en-US" sz="3200" b="0" dirty="0" smtClean="0"/>
              <a:t> </a:t>
            </a:r>
            <a:r>
              <a:rPr lang="en-US" altLang="en-US" sz="3200" b="0" dirty="0" err="1" smtClean="0"/>
              <a:t>điểm</a:t>
            </a:r>
            <a:r>
              <a:rPr lang="en-US" altLang="en-US" sz="3200" b="0" dirty="0" smtClean="0"/>
              <a:t> </a:t>
            </a:r>
            <a:r>
              <a:rPr lang="en-US" altLang="en-US" sz="3200" b="0" dirty="0" err="1" smtClean="0"/>
              <a:t>tốt</a:t>
            </a:r>
            <a:r>
              <a:rPr lang="en-US" altLang="en-US" sz="3200" b="0" dirty="0" smtClean="0"/>
              <a:t> </a:t>
            </a:r>
            <a:r>
              <a:rPr lang="en-US" altLang="en-US" sz="3200" b="0" dirty="0" err="1" smtClean="0"/>
              <a:t>nhất</a:t>
            </a:r>
            <a:r>
              <a:rPr lang="en-US" altLang="en-US" sz="3200" b="0" dirty="0" smtClean="0"/>
              <a:t> </a:t>
            </a:r>
            <a:r>
              <a:rPr lang="en-US" altLang="en-US" sz="3200" b="0" dirty="0" err="1" smtClean="0"/>
              <a:t>của</a:t>
            </a:r>
            <a:r>
              <a:rPr lang="en-US" altLang="en-US" sz="3200" b="0" dirty="0" smtClean="0"/>
              <a:t> </a:t>
            </a:r>
            <a:r>
              <a:rPr lang="en-US" altLang="en-US" sz="3200" b="0" dirty="0" err="1" smtClean="0"/>
              <a:t>ước</a:t>
            </a:r>
            <a:r>
              <a:rPr lang="en-US" altLang="en-US" sz="3200" b="0" dirty="0" smtClean="0"/>
              <a:t> </a:t>
            </a:r>
            <a:r>
              <a:rPr lang="en-US" altLang="en-US" sz="3200" b="0" dirty="0" err="1" smtClean="0"/>
              <a:t>lượng</a:t>
            </a:r>
            <a:r>
              <a:rPr lang="en-US" altLang="en-US" sz="3200" b="0" dirty="0" smtClean="0"/>
              <a:t> </a:t>
            </a:r>
            <a:r>
              <a:rPr lang="en-US" altLang="en-US" sz="3200" b="0" dirty="0" err="1" smtClean="0"/>
              <a:t>tỉ</a:t>
            </a:r>
            <a:r>
              <a:rPr lang="en-US" altLang="en-US" sz="3200" b="0" dirty="0" smtClean="0"/>
              <a:t> </a:t>
            </a:r>
            <a:r>
              <a:rPr lang="en-US" altLang="en-US" sz="3200" b="0" dirty="0" err="1" smtClean="0"/>
              <a:t>lệ</a:t>
            </a:r>
            <a:r>
              <a:rPr lang="en-US" altLang="en-US" sz="3200" b="0" dirty="0" smtClean="0"/>
              <a:t> </a:t>
            </a:r>
            <a:r>
              <a:rPr lang="en-US" altLang="en-US" sz="3200" b="0" dirty="0" err="1" smtClean="0"/>
              <a:t>quần</a:t>
            </a:r>
            <a:r>
              <a:rPr lang="en-US" altLang="en-US" sz="3200" b="0" dirty="0" smtClean="0"/>
              <a:t> </a:t>
            </a:r>
            <a:r>
              <a:rPr lang="en-US" altLang="en-US" sz="3200" b="0" dirty="0" err="1" smtClean="0"/>
              <a:t>thể</a:t>
            </a:r>
            <a:r>
              <a:rPr lang="en-US" altLang="en-US" sz="3200" b="0" dirty="0" smtClean="0"/>
              <a:t> </a:t>
            </a:r>
            <a:r>
              <a:rPr lang="en-US" altLang="en-US" sz="3200" b="0" i="1" dirty="0" smtClean="0"/>
              <a:t>p</a:t>
            </a:r>
            <a:r>
              <a:rPr lang="en-US" altLang="en-US" sz="3200" b="0" dirty="0" smtClean="0"/>
              <a:t>.  </a:t>
            </a:r>
          </a:p>
        </p:txBody>
      </p:sp>
      <p:graphicFrame>
        <p:nvGraphicFramePr>
          <p:cNvPr id="83972" name="Object 2"/>
          <p:cNvGraphicFramePr>
            <a:graphicFrameLocks noChangeAspect="1"/>
          </p:cNvGraphicFramePr>
          <p:nvPr>
            <p:extLst>
              <p:ext uri="{D42A27DB-BD31-4B8C-83A1-F6EECF244321}">
                <p14:modId xmlns:p14="http://schemas.microsoft.com/office/powerpoint/2010/main" val="333774104"/>
              </p:ext>
            </p:extLst>
          </p:nvPr>
        </p:nvGraphicFramePr>
        <p:xfrm>
          <a:off x="2133600" y="2133600"/>
          <a:ext cx="327025" cy="506412"/>
        </p:xfrm>
        <a:graphic>
          <a:graphicData uri="http://schemas.openxmlformats.org/presentationml/2006/ole">
            <mc:AlternateContent xmlns:mc="http://schemas.openxmlformats.org/markup-compatibility/2006">
              <mc:Choice xmlns:v="urn:schemas-microsoft-com:vml" Requires="v">
                <p:oleObj spid="_x0000_s84047" name="Equation" r:id="rId4" imgW="279279" imgH="431613" progId="Equation.DSMT4">
                  <p:embed/>
                </p:oleObj>
              </mc:Choice>
              <mc:Fallback>
                <p:oleObj name="Equation" r:id="rId4" imgW="279279" imgH="431613"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133600"/>
                        <a:ext cx="32702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609600" y="609600"/>
            <a:ext cx="8077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spcBef>
                <a:spcPct val="50000"/>
              </a:spcBef>
            </a:pPr>
            <a:r>
              <a:rPr lang="en-US" altLang="en-US" sz="3600" dirty="0" err="1">
                <a:solidFill>
                  <a:srgbClr val="008000"/>
                </a:solidFill>
              </a:rPr>
              <a:t>Khái</a:t>
            </a:r>
            <a:r>
              <a:rPr lang="en-US" altLang="en-US" sz="3600" dirty="0">
                <a:solidFill>
                  <a:srgbClr val="008000"/>
                </a:solidFill>
              </a:rPr>
              <a:t> </a:t>
            </a:r>
            <a:r>
              <a:rPr lang="en-US" altLang="en-US" sz="3600" dirty="0" err="1">
                <a:solidFill>
                  <a:srgbClr val="008000"/>
                </a:solidFill>
              </a:rPr>
              <a:t>niệm</a:t>
            </a:r>
            <a:r>
              <a:rPr lang="en-US" altLang="en-US" sz="3600" dirty="0">
                <a:solidFill>
                  <a:srgbClr val="008000"/>
                </a:solidFill>
              </a:rPr>
              <a:t> </a:t>
            </a:r>
            <a:r>
              <a:rPr lang="en-US" altLang="en-US" sz="3600" dirty="0" err="1">
                <a:solidFill>
                  <a:srgbClr val="008000"/>
                </a:solidFill>
              </a:rPr>
              <a:t>chính</a:t>
            </a:r>
            <a:endParaRPr lang="en-US" altLang="en-US" sz="3600" dirty="0">
              <a:solidFill>
                <a:srgbClr val="008000"/>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228600" y="6096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3200" dirty="0" err="1" smtClean="0"/>
              <a:t>Ví</a:t>
            </a:r>
            <a:r>
              <a:rPr lang="en-US" altLang="en-US" sz="3200" dirty="0" smtClean="0"/>
              <a:t> </a:t>
            </a:r>
            <a:r>
              <a:rPr lang="en-US" altLang="en-US" sz="3200" dirty="0" err="1" smtClean="0"/>
              <a:t>dụ</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vi-VN" altLang="en-US" sz="2400" b="0" dirty="0"/>
              <a:t>Trung tâm nghiên cứu Pew đã tiến hành một cuộc khảo sát 1007 người lớn và nhận thấy rằng 85% người trong số họ biết Twitter là gì</a:t>
            </a:r>
            <a:r>
              <a:rPr lang="en-US" altLang="en-US" sz="2400" b="0" dirty="0"/>
              <a:t>.</a:t>
            </a:r>
          </a:p>
          <a:p>
            <a:pPr>
              <a:lnSpc>
                <a:spcPct val="88000"/>
              </a:lnSpc>
              <a:spcBef>
                <a:spcPct val="30000"/>
              </a:spcBef>
              <a:buClr>
                <a:schemeClr val="accent2"/>
              </a:buClr>
              <a:buFont typeface="Wingdings" panose="05000000000000000000" pitchFamily="2" charset="2"/>
              <a:buNone/>
            </a:pPr>
            <a:endParaRPr lang="en-US" altLang="en-US" sz="2400" b="0" dirty="0"/>
          </a:p>
          <a:p>
            <a:pPr>
              <a:lnSpc>
                <a:spcPct val="88000"/>
              </a:lnSpc>
              <a:spcBef>
                <a:spcPct val="30000"/>
              </a:spcBef>
              <a:buClr>
                <a:schemeClr val="accent2"/>
              </a:buClr>
              <a:buFont typeface="Wingdings" panose="05000000000000000000" pitchFamily="2" charset="2"/>
              <a:buNone/>
            </a:pPr>
            <a:r>
              <a:rPr lang="vi-VN" altLang="en-US" sz="2400" b="0" dirty="0"/>
              <a:t>Ước </a:t>
            </a:r>
            <a:r>
              <a:rPr lang="en-US" altLang="en-US" sz="2400" b="0" dirty="0" err="1"/>
              <a:t>lượng</a:t>
            </a:r>
            <a:r>
              <a:rPr lang="vi-VN" altLang="en-US" sz="2400" b="0" dirty="0"/>
              <a:t> điểm tốt nhất của p, tỷ lệ </a:t>
            </a:r>
            <a:r>
              <a:rPr lang="en-US" altLang="en-US" sz="2400" b="0" dirty="0" err="1"/>
              <a:t>quần</a:t>
            </a:r>
            <a:r>
              <a:rPr lang="en-US" altLang="en-US" sz="2400" b="0" dirty="0"/>
              <a:t> </a:t>
            </a:r>
            <a:r>
              <a:rPr lang="en-US" altLang="en-US" sz="2400" b="0" dirty="0" err="1"/>
              <a:t>thể</a:t>
            </a:r>
            <a:r>
              <a:rPr lang="vi-VN" altLang="en-US" sz="2400" b="0" dirty="0"/>
              <a:t>, là tỷ lệ mẫu:</a:t>
            </a:r>
            <a:endParaRPr lang="en-US" altLang="en-US" sz="2400" b="0" dirty="0"/>
          </a:p>
        </p:txBody>
      </p:sp>
      <p:graphicFrame>
        <p:nvGraphicFramePr>
          <p:cNvPr id="86026" name="Object 12"/>
          <p:cNvGraphicFramePr>
            <a:graphicFrameLocks noChangeAspect="1"/>
          </p:cNvGraphicFramePr>
          <p:nvPr/>
        </p:nvGraphicFramePr>
        <p:xfrm>
          <a:off x="3352800" y="3352800"/>
          <a:ext cx="1885950" cy="685800"/>
        </p:xfrm>
        <a:graphic>
          <a:graphicData uri="http://schemas.openxmlformats.org/presentationml/2006/ole">
            <mc:AlternateContent xmlns:mc="http://schemas.openxmlformats.org/markup-compatibility/2006">
              <mc:Choice xmlns:v="urn:schemas-microsoft-com:vml" Requires="v">
                <p:oleObj spid="_x0000_s86101" name="Equation" r:id="rId4" imgW="558558" imgH="203112" progId="Equation.DSMT4">
                  <p:embed/>
                </p:oleObj>
              </mc:Choice>
              <mc:Fallback>
                <p:oleObj name="Equation" r:id="rId4" imgW="558558" imgH="203112"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352800"/>
                        <a:ext cx="18859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838200" y="5334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z="3200" dirty="0"/>
              <a:t>Khoảng ước </a:t>
            </a:r>
            <a:r>
              <a:rPr lang="en-US" altLang="en-US" sz="3200" dirty="0" err="1"/>
              <a:t>lượng</a:t>
            </a:r>
            <a:r>
              <a:rPr lang="vi-VN" altLang="en-US" sz="3200" dirty="0"/>
              <a:t> </a:t>
            </a:r>
            <a:r>
              <a:rPr lang="en-US" altLang="en-US" sz="3200" dirty="0" err="1"/>
              <a:t>cho</a:t>
            </a:r>
            <a:r>
              <a:rPr lang="en-US" altLang="en-US" sz="3200" dirty="0"/>
              <a:t> </a:t>
            </a:r>
            <a:r>
              <a:rPr lang="en-US" altLang="en-US" sz="3200" dirty="0" err="1" smtClean="0"/>
              <a:t>tỉ</a:t>
            </a:r>
            <a:r>
              <a:rPr lang="en-US" altLang="en-US" sz="3200" dirty="0" smtClean="0"/>
              <a:t> </a:t>
            </a:r>
            <a:r>
              <a:rPr lang="en-US" altLang="en-US" sz="3200" dirty="0" err="1" smtClean="0"/>
              <a:t>lệ</a:t>
            </a:r>
            <a:r>
              <a:rPr lang="vi-VN" altLang="en-US" sz="3200" dirty="0" smtClean="0"/>
              <a:t> </a:t>
            </a:r>
            <a:r>
              <a:rPr lang="en-US" altLang="en-US" sz="3200" dirty="0" smtClean="0"/>
              <a:t>p</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en-US" altLang="en-US" sz="2200" b="0" dirty="0" err="1"/>
              <a:t>Sử</a:t>
            </a:r>
            <a:r>
              <a:rPr lang="en-US" altLang="en-US" sz="2200" b="0" dirty="0"/>
              <a:t> </a:t>
            </a:r>
            <a:r>
              <a:rPr lang="en-US" altLang="en-US" sz="2200" b="0" dirty="0" err="1"/>
              <a:t>dụng</a:t>
            </a:r>
            <a:r>
              <a:rPr lang="en-US" altLang="en-US" sz="2200" b="0" dirty="0"/>
              <a:t> </a:t>
            </a:r>
            <a:r>
              <a:rPr lang="en-US" altLang="en-US" sz="2200" b="0" dirty="0" err="1"/>
              <a:t>tỉ</a:t>
            </a:r>
            <a:r>
              <a:rPr lang="en-US" altLang="en-US" sz="2200" b="0" dirty="0"/>
              <a:t> </a:t>
            </a:r>
            <a:r>
              <a:rPr lang="en-US" altLang="en-US" sz="2200" b="0" dirty="0" err="1"/>
              <a:t>lệ</a:t>
            </a:r>
            <a:r>
              <a:rPr lang="en-US" altLang="en-US" sz="2200" b="0" dirty="0"/>
              <a:t> </a:t>
            </a:r>
            <a:r>
              <a:rPr lang="en-US" altLang="en-US" sz="2200" b="0" dirty="0" err="1"/>
              <a:t>mẫu</a:t>
            </a:r>
            <a:r>
              <a:rPr lang="en-US" altLang="en-US" sz="2200" b="0" dirty="0"/>
              <a:t> </a:t>
            </a:r>
            <a:r>
              <a:rPr lang="en-US" altLang="en-US" sz="2200" b="0" dirty="0" err="1" smtClean="0"/>
              <a:t>để</a:t>
            </a:r>
            <a:r>
              <a:rPr lang="en-US" altLang="en-US" sz="2200" b="0" dirty="0" smtClean="0"/>
              <a:t> </a:t>
            </a:r>
            <a:r>
              <a:rPr lang="en-US" altLang="en-US" sz="2200" b="0" dirty="0" err="1"/>
              <a:t>ước</a:t>
            </a:r>
            <a:r>
              <a:rPr lang="en-US" altLang="en-US" sz="2200" b="0" dirty="0"/>
              <a:t> </a:t>
            </a:r>
            <a:r>
              <a:rPr lang="en-US" altLang="en-US" sz="2200" b="0" dirty="0" err="1"/>
              <a:t>lượng</a:t>
            </a:r>
            <a:r>
              <a:rPr lang="en-US" altLang="en-US" sz="2200" b="0" dirty="0"/>
              <a:t> </a:t>
            </a:r>
            <a:r>
              <a:rPr lang="en-US" altLang="en-US" sz="2200" b="0" dirty="0" err="1"/>
              <a:t>giá</a:t>
            </a:r>
            <a:r>
              <a:rPr lang="en-US" altLang="en-US" sz="2200" b="0" dirty="0"/>
              <a:t> </a:t>
            </a:r>
            <a:r>
              <a:rPr lang="en-US" altLang="en-US" sz="2200" b="0" dirty="0" err="1"/>
              <a:t>trị</a:t>
            </a:r>
            <a:r>
              <a:rPr lang="en-US" altLang="en-US" sz="2200" b="0" dirty="0"/>
              <a:t> </a:t>
            </a:r>
            <a:r>
              <a:rPr lang="en-US" altLang="en-US" sz="2200" b="0" dirty="0" err="1"/>
              <a:t>đúng</a:t>
            </a:r>
            <a:r>
              <a:rPr lang="en-US" altLang="en-US" sz="2200" b="0" dirty="0"/>
              <a:t> </a:t>
            </a:r>
            <a:r>
              <a:rPr lang="en-US" altLang="en-US" sz="2200" b="0" dirty="0" err="1"/>
              <a:t>của</a:t>
            </a:r>
            <a:r>
              <a:rPr lang="en-US" altLang="en-US" sz="2200" b="0" dirty="0"/>
              <a:t> </a:t>
            </a:r>
            <a:r>
              <a:rPr lang="en-US" altLang="en-US" sz="2200" b="0" dirty="0" err="1"/>
              <a:t>tỉ</a:t>
            </a:r>
            <a:r>
              <a:rPr lang="en-US" altLang="en-US" sz="2200" b="0" dirty="0"/>
              <a:t> </a:t>
            </a:r>
            <a:r>
              <a:rPr lang="en-US" altLang="en-US" sz="2200" b="0" dirty="0" err="1"/>
              <a:t>lệ</a:t>
            </a:r>
            <a:r>
              <a:rPr lang="en-US" altLang="en-US" sz="2200" b="0" dirty="0"/>
              <a:t> </a:t>
            </a:r>
            <a:r>
              <a:rPr lang="en-US" altLang="en-US" sz="2200" b="0" dirty="0" err="1"/>
              <a:t>quần</a:t>
            </a:r>
            <a:r>
              <a:rPr lang="en-US" altLang="en-US" sz="2200" b="0" dirty="0"/>
              <a:t> </a:t>
            </a:r>
            <a:r>
              <a:rPr lang="en-US" altLang="en-US" sz="2200" b="0" dirty="0" err="1" smtClean="0"/>
              <a:t>thể</a:t>
            </a:r>
            <a:r>
              <a:rPr lang="en-US" altLang="en-US" sz="2200" b="0" dirty="0" smtClean="0"/>
              <a:t>:</a:t>
            </a:r>
          </a:p>
          <a:p>
            <a:pPr marL="342900" indent="-342900">
              <a:lnSpc>
                <a:spcPct val="88000"/>
              </a:lnSpc>
              <a:spcBef>
                <a:spcPct val="30000"/>
              </a:spcBef>
              <a:buClr>
                <a:schemeClr val="accent2"/>
              </a:buClr>
              <a:buFont typeface="Arial" panose="020B0604020202020204" pitchFamily="34" charset="0"/>
              <a:buChar char="•"/>
            </a:pPr>
            <a:r>
              <a:rPr lang="en-US" altLang="en-US" sz="2200" b="0" dirty="0" smtClean="0"/>
              <a:t>Theo </a:t>
            </a:r>
            <a:r>
              <a:rPr lang="en-US" altLang="en-US" sz="2200" b="0" dirty="0" err="1" smtClean="0"/>
              <a:t>chương</a:t>
            </a:r>
            <a:r>
              <a:rPr lang="en-US" altLang="en-US" sz="2200" b="0" dirty="0" smtClean="0"/>
              <a:t> 6,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en-US" altLang="en-US" sz="2200" b="0" dirty="0" smtClean="0">
                <a:solidFill>
                  <a:srgbClr val="FF0000"/>
                </a:solidFill>
              </a:rPr>
              <a:t> </a:t>
            </a:r>
            <a:r>
              <a:rPr lang="en-US" altLang="en-US" sz="2200" b="0" dirty="0" err="1" smtClean="0">
                <a:solidFill>
                  <a:srgbClr val="FF0000"/>
                </a:solidFill>
              </a:rPr>
              <a:t>tỉ</a:t>
            </a:r>
            <a:r>
              <a:rPr lang="en-US" altLang="en-US" sz="2200" b="0" dirty="0" smtClean="0">
                <a:solidFill>
                  <a:srgbClr val="FF0000"/>
                </a:solidFill>
              </a:rPr>
              <a:t> </a:t>
            </a:r>
            <a:r>
              <a:rPr lang="en-US" altLang="en-US" sz="2200" b="0" dirty="0" err="1" smtClean="0">
                <a:solidFill>
                  <a:srgbClr val="FF0000"/>
                </a:solidFill>
              </a:rPr>
              <a:t>lệ</a:t>
            </a:r>
            <a:r>
              <a:rPr lang="en-US" altLang="en-US" sz="2200" b="0" dirty="0" smtClean="0">
                <a:solidFill>
                  <a:srgbClr val="FF0000"/>
                </a:solidFill>
              </a:rPr>
              <a:t> </a:t>
            </a:r>
            <a:r>
              <a:rPr lang="en-US" altLang="en-US" sz="2200" b="0" dirty="0" err="1" smtClean="0">
                <a:solidFill>
                  <a:srgbClr val="FF0000"/>
                </a:solidFill>
              </a:rPr>
              <a:t>mẫu</a:t>
            </a:r>
            <a:r>
              <a:rPr lang="en-US" altLang="en-US" sz="2200" b="0" dirty="0" smtClean="0">
                <a:solidFill>
                  <a:srgbClr val="FF0000"/>
                </a:solidFill>
              </a:rPr>
              <a:t> </a:t>
            </a:r>
            <a:r>
              <a:rPr lang="en-US" altLang="en-US" sz="2200" b="0" dirty="0" err="1" smtClean="0">
                <a:solidFill>
                  <a:srgbClr val="FF0000"/>
                </a:solidFill>
              </a:rPr>
              <a:t>của</a:t>
            </a:r>
            <a:r>
              <a:rPr lang="en-US" altLang="en-US" sz="2200" b="0" dirty="0" smtClean="0">
                <a:solidFill>
                  <a:srgbClr val="FF0000"/>
                </a:solidFill>
              </a:rPr>
              <a:t> </a:t>
            </a:r>
            <a:r>
              <a:rPr lang="en-US" altLang="en-US" sz="2200" b="0" dirty="0" err="1" smtClean="0">
                <a:solidFill>
                  <a:srgbClr val="FF0000"/>
                </a:solidFill>
              </a:rPr>
              <a:t>biến</a:t>
            </a:r>
            <a:r>
              <a:rPr lang="en-US" altLang="en-US" sz="2200" b="0" dirty="0" smtClean="0">
                <a:solidFill>
                  <a:srgbClr val="FF0000"/>
                </a:solidFill>
              </a:rPr>
              <a:t> X </a:t>
            </a:r>
            <a:r>
              <a:rPr lang="en-US" altLang="en-US" sz="2200" b="0" dirty="0" err="1" smtClean="0">
                <a:solidFill>
                  <a:srgbClr val="FF0000"/>
                </a:solidFill>
              </a:rPr>
              <a:t>là</a:t>
            </a:r>
            <a:r>
              <a:rPr lang="en-US" altLang="en-US" sz="2200" b="0" dirty="0" smtClean="0">
                <a:solidFill>
                  <a:srgbClr val="FF0000"/>
                </a:solidFill>
              </a:rPr>
              <a:t>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en-US" altLang="en-US" sz="2200" b="0" dirty="0" smtClean="0">
                <a:solidFill>
                  <a:srgbClr val="FF0000"/>
                </a:solidFill>
              </a:rPr>
              <a:t> </a:t>
            </a:r>
            <a:r>
              <a:rPr lang="en-US" altLang="en-US" sz="2200" b="0" dirty="0" err="1" smtClean="0">
                <a:solidFill>
                  <a:srgbClr val="FF0000"/>
                </a:solidFill>
              </a:rPr>
              <a:t>nhị</a:t>
            </a:r>
            <a:r>
              <a:rPr lang="en-US" altLang="en-US" sz="2200" b="0" dirty="0" smtClean="0">
                <a:solidFill>
                  <a:srgbClr val="FF0000"/>
                </a:solidFill>
              </a:rPr>
              <a:t> </a:t>
            </a:r>
            <a:r>
              <a:rPr lang="en-US" altLang="en-US" sz="2200" b="0" dirty="0" err="1" smtClean="0">
                <a:solidFill>
                  <a:srgbClr val="FF0000"/>
                </a:solidFill>
              </a:rPr>
              <a:t>thức</a:t>
            </a:r>
            <a:r>
              <a:rPr lang="en-US" altLang="en-US" sz="2200" b="0" dirty="0" smtClean="0"/>
              <a:t> </a:t>
            </a:r>
            <a:r>
              <a:rPr lang="en-US" altLang="en-US" sz="2200" b="0" dirty="0" err="1" smtClean="0"/>
              <a:t>vì</a:t>
            </a:r>
            <a:r>
              <a:rPr lang="en-US" altLang="en-US" sz="2200" b="0" dirty="0" smtClean="0"/>
              <a:t> </a:t>
            </a:r>
            <a:r>
              <a:rPr lang="en-US" altLang="en-US" sz="2200" b="0" dirty="0" err="1" smtClean="0"/>
              <a:t>thỏa</a:t>
            </a:r>
            <a:r>
              <a:rPr lang="en-US" altLang="en-US" sz="2200" b="0" dirty="0" smtClean="0"/>
              <a:t> </a:t>
            </a:r>
            <a:r>
              <a:rPr lang="en-US" altLang="en-US" sz="2200" b="0" dirty="0" err="1" smtClean="0"/>
              <a:t>các</a:t>
            </a:r>
            <a:r>
              <a:rPr lang="en-US" altLang="en-US" sz="2200" b="0" dirty="0" smtClean="0"/>
              <a:t> </a:t>
            </a:r>
            <a:r>
              <a:rPr lang="en-US" altLang="en-US" sz="2200" b="0" dirty="0" err="1" smtClean="0"/>
              <a:t>điều</a:t>
            </a:r>
            <a:r>
              <a:rPr lang="en-US" altLang="en-US" sz="2200" b="0" dirty="0" smtClean="0"/>
              <a:t> </a:t>
            </a:r>
            <a:r>
              <a:rPr lang="en-US" altLang="en-US" sz="2200" b="0" dirty="0" err="1" smtClean="0"/>
              <a:t>kiện</a:t>
            </a:r>
            <a:r>
              <a:rPr lang="en-US" altLang="en-US" sz="2200" b="0" dirty="0" smtClean="0"/>
              <a:t> </a:t>
            </a:r>
            <a:r>
              <a:rPr lang="en-US" altLang="en-US" sz="2200" b="0" dirty="0" err="1" smtClean="0"/>
              <a:t>sau</a:t>
            </a:r>
            <a:r>
              <a:rPr lang="en-US" altLang="en-US" sz="2200" b="0" dirty="0" smtClean="0"/>
              <a:t>:</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smtClean="0"/>
              <a:t>Số </a:t>
            </a:r>
            <a:r>
              <a:rPr lang="vi-VN" altLang="en-US" sz="2200" b="0" dirty="0"/>
              <a:t>lần thí nghiệm của tiến trình ngẫu nhiên đang xét là cố định</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a:t>Hậu quả của thí nghiệm chỉ có thể được phân thành 2 lớp (thành công hay thất bại)</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a:t>Xác suất thành công trong mọi lần thí nghiệm là như nhau</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a:t>Các lần thí nghiệm là độc lập nhau</a:t>
            </a:r>
          </a:p>
          <a:p>
            <a:pPr marL="1085850" lvl="1" indent="-342900">
              <a:lnSpc>
                <a:spcPct val="88000"/>
              </a:lnSpc>
              <a:spcBef>
                <a:spcPct val="30000"/>
              </a:spcBef>
              <a:buClr>
                <a:schemeClr val="accent2"/>
              </a:buClr>
              <a:buFont typeface="Arial" panose="020B0604020202020204" pitchFamily="34" charset="0"/>
              <a:buChar char="•"/>
            </a:pPr>
            <a:r>
              <a:rPr lang="vi-VN" altLang="en-US" sz="2200" b="0" dirty="0"/>
              <a:t>X = số lần thí nghiệm thành công trong n lần thí </a:t>
            </a:r>
            <a:r>
              <a:rPr lang="vi-VN" altLang="en-US" sz="2200" b="0" dirty="0" smtClean="0"/>
              <a:t>nghiệm</a:t>
            </a:r>
            <a:endParaRPr lang="en-US" altLang="en-US" sz="2200" b="0" dirty="0"/>
          </a:p>
          <a:p>
            <a:pPr marL="342900" indent="-342900">
              <a:lnSpc>
                <a:spcPct val="88000"/>
              </a:lnSpc>
              <a:spcBef>
                <a:spcPct val="30000"/>
              </a:spcBef>
              <a:buClr>
                <a:schemeClr val="accent2"/>
              </a:buClr>
              <a:buFont typeface="Arial" panose="020B0604020202020204" pitchFamily="34" charset="0"/>
              <a:buChar char="•"/>
            </a:pPr>
            <a:r>
              <a:rPr lang="vi-VN" altLang="en-US" sz="2200" b="0" dirty="0"/>
              <a:t>Trong pp nhị thức, tính xác suất khi số phép thử lớn (ví dụ như 100) là gần như không thể</a:t>
            </a:r>
            <a:r>
              <a:rPr lang="vi-VN" altLang="en-US" sz="2200" b="0" dirty="0" smtClean="0"/>
              <a:t>.</a:t>
            </a:r>
            <a:endParaRPr lang="vi-VN" altLang="en-US" sz="2200" b="0" dirty="0"/>
          </a:p>
          <a:p>
            <a:pPr marL="342900" indent="-342900">
              <a:lnSpc>
                <a:spcPct val="88000"/>
              </a:lnSpc>
              <a:spcBef>
                <a:spcPct val="30000"/>
              </a:spcBef>
              <a:buClr>
                <a:schemeClr val="accent2"/>
              </a:buClr>
              <a:buFont typeface="Arial" panose="020B0604020202020204" pitchFamily="34" charset="0"/>
              <a:buChar char="•"/>
            </a:pPr>
            <a:r>
              <a:rPr lang="vi-VN" altLang="en-US" sz="2200" b="0" dirty="0">
                <a:solidFill>
                  <a:srgbClr val="FF0000"/>
                </a:solidFill>
              </a:rPr>
              <a:t>Phân phối chuẩn có thể được dùng để xấp xỉ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vi-VN" altLang="en-US" sz="2200" b="0" dirty="0" smtClean="0">
                <a:solidFill>
                  <a:srgbClr val="FF0000"/>
                </a:solidFill>
              </a:rPr>
              <a:t> </a:t>
            </a:r>
            <a:r>
              <a:rPr lang="vi-VN" altLang="en-US" sz="2200" b="0" dirty="0">
                <a:solidFill>
                  <a:srgbClr val="FF0000"/>
                </a:solidFill>
              </a:rPr>
              <a:t>nhị thức khi n lớn.</a:t>
            </a:r>
            <a:r>
              <a:rPr lang="en-US" altLang="en-US" sz="2200" b="0" dirty="0" smtClean="0">
                <a:solidFill>
                  <a:srgbClr val="FF0000"/>
                </a:solidFill>
              </a:rPr>
              <a:t> </a:t>
            </a:r>
            <a:endParaRPr lang="vi-VN" altLang="en-US" sz="2200" b="0" dirty="0" smtClean="0">
              <a:solidFill>
                <a:srgbClr val="FF0000"/>
              </a:solidFill>
            </a:endParaRPr>
          </a:p>
          <a:p>
            <a:pPr lvl="1" indent="0">
              <a:lnSpc>
                <a:spcPct val="88000"/>
              </a:lnSpc>
              <a:spcBef>
                <a:spcPct val="30000"/>
              </a:spcBef>
              <a:buClr>
                <a:schemeClr val="accent2"/>
              </a:buClr>
            </a:pPr>
            <a:endParaRPr lang="en-US" altLang="en-US" sz="2200" b="0" dirty="0"/>
          </a:p>
        </p:txBody>
      </p:sp>
    </p:spTree>
    <p:extLst>
      <p:ext uri="{BB962C8B-B14F-4D97-AF65-F5344CB8AC3E}">
        <p14:creationId xmlns:p14="http://schemas.microsoft.com/office/powerpoint/2010/main" val="64980968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bwMode="auto">
          <a:xfrm>
            <a:off x="609600" y="533400"/>
            <a:ext cx="8077200"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z="3200" dirty="0"/>
              <a:t>Khoảng ước </a:t>
            </a:r>
            <a:r>
              <a:rPr lang="en-US" altLang="en-US" sz="3200" dirty="0" err="1"/>
              <a:t>lượng</a:t>
            </a:r>
            <a:r>
              <a:rPr lang="vi-VN" altLang="en-US" sz="3200" dirty="0"/>
              <a:t> </a:t>
            </a:r>
            <a:r>
              <a:rPr lang="en-US" altLang="en-US" sz="3200" dirty="0" err="1"/>
              <a:t>cho</a:t>
            </a:r>
            <a:r>
              <a:rPr lang="en-US" altLang="en-US" sz="3200" dirty="0"/>
              <a:t> </a:t>
            </a:r>
            <a:r>
              <a:rPr lang="en-US" altLang="en-US" sz="3200" dirty="0" err="1" smtClean="0"/>
              <a:t>tỉ</a:t>
            </a:r>
            <a:r>
              <a:rPr lang="en-US" altLang="en-US" sz="3200" dirty="0" smtClean="0"/>
              <a:t> </a:t>
            </a:r>
            <a:r>
              <a:rPr lang="en-US" altLang="en-US" sz="3200" dirty="0" err="1" smtClean="0"/>
              <a:t>lệ</a:t>
            </a:r>
            <a:r>
              <a:rPr lang="vi-VN" altLang="en-US" sz="3200" dirty="0" smtClean="0"/>
              <a:t> </a:t>
            </a:r>
            <a:r>
              <a:rPr lang="en-US" altLang="en-US" sz="3200" dirty="0" smtClean="0"/>
              <a:t>p</a:t>
            </a:r>
            <a:endParaRPr lang="en-US" altLang="en-US" sz="3200" dirty="0" smtClean="0">
              <a:solidFill>
                <a:schemeClr val="tx1"/>
              </a:solidFill>
            </a:endParaRPr>
          </a:p>
        </p:txBody>
      </p:sp>
      <p:sp>
        <p:nvSpPr>
          <p:cNvPr id="86019" name="Rectangle 4"/>
          <p:cNvSpPr>
            <a:spLocks noChangeArrowheads="1"/>
          </p:cNvSpPr>
          <p:nvPr/>
        </p:nvSpPr>
        <p:spPr bwMode="auto">
          <a:xfrm>
            <a:off x="1838325" y="2403475"/>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0"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1"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2"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86023" name="Rectangle 8"/>
          <p:cNvSpPr>
            <a:spLocks noChangeArrowheads="1"/>
          </p:cNvSpPr>
          <p:nvPr/>
        </p:nvSpPr>
        <p:spPr bwMode="auto">
          <a:xfrm>
            <a:off x="1889125" y="4127500"/>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4"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86025" name="Rectangle 10"/>
          <p:cNvSpPr>
            <a:spLocks noChangeArrowheads="1"/>
          </p:cNvSpPr>
          <p:nvPr/>
        </p:nvSpPr>
        <p:spPr bwMode="auto">
          <a:xfrm>
            <a:off x="0" y="1219200"/>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342900" indent="-342900">
              <a:lnSpc>
                <a:spcPct val="88000"/>
              </a:lnSpc>
              <a:spcBef>
                <a:spcPct val="30000"/>
              </a:spcBef>
              <a:buClr>
                <a:schemeClr val="accent2"/>
              </a:buClr>
              <a:buFont typeface="Arial" panose="020B0604020202020204" pitchFamily="34" charset="0"/>
              <a:buChar char="•"/>
            </a:pPr>
            <a:r>
              <a:rPr lang="en-US" altLang="en-US" sz="2200" b="0" dirty="0" err="1" smtClean="0"/>
              <a:t>Điều</a:t>
            </a:r>
            <a:r>
              <a:rPr lang="en-US" altLang="en-US" sz="2200" b="0" dirty="0" smtClean="0"/>
              <a:t> </a:t>
            </a:r>
            <a:r>
              <a:rPr lang="en-US" altLang="en-US" sz="2200" b="0" dirty="0" err="1" smtClean="0"/>
              <a:t>kiện</a:t>
            </a:r>
            <a:r>
              <a:rPr lang="en-US" altLang="en-US" sz="2200" b="0" dirty="0" smtClean="0"/>
              <a:t> </a:t>
            </a:r>
            <a:r>
              <a:rPr lang="en-US" altLang="en-US" sz="2200" b="0" dirty="0" err="1" smtClean="0"/>
              <a:t>để</a:t>
            </a:r>
            <a:r>
              <a:rPr lang="en-US" altLang="en-US" sz="2200" b="0" dirty="0" smtClean="0"/>
              <a:t> p</a:t>
            </a:r>
            <a:r>
              <a:rPr lang="vi-VN" altLang="en-US" sz="2200" b="0" dirty="0" smtClean="0"/>
              <a:t>hân </a:t>
            </a:r>
            <a:r>
              <a:rPr lang="vi-VN" altLang="en-US" sz="2200" b="0" dirty="0"/>
              <a:t>phối chuẩn có thể được dùng để xấp </a:t>
            </a:r>
            <a:r>
              <a:rPr lang="vi-VN" altLang="en-US" sz="2200" b="0" dirty="0" smtClean="0"/>
              <a:t>xỉ</a:t>
            </a:r>
            <a:r>
              <a:rPr lang="en-US" altLang="en-US" sz="2200" b="0" dirty="0" smtClean="0"/>
              <a:t> </a:t>
            </a:r>
            <a:r>
              <a:rPr lang="en-US" altLang="en-US" sz="2200" b="0" dirty="0" err="1" smtClean="0"/>
              <a:t>phân</a:t>
            </a:r>
            <a:r>
              <a:rPr lang="en-US" altLang="en-US" sz="2200" b="0" dirty="0"/>
              <a:t> </a:t>
            </a:r>
            <a:r>
              <a:rPr lang="en-US" altLang="en-US" sz="2200" b="0" dirty="0" err="1" smtClean="0"/>
              <a:t>phối</a:t>
            </a:r>
            <a:r>
              <a:rPr lang="vi-VN" altLang="en-US" sz="2200" b="0" dirty="0" smtClean="0"/>
              <a:t> </a:t>
            </a:r>
            <a:r>
              <a:rPr lang="vi-VN" altLang="en-US" sz="2200" b="0" dirty="0"/>
              <a:t>nhị thức khi n </a:t>
            </a:r>
            <a:r>
              <a:rPr lang="vi-VN" altLang="en-US" sz="2200" b="0" dirty="0" smtClean="0"/>
              <a:t>lớn</a:t>
            </a:r>
            <a:r>
              <a:rPr lang="en-US" altLang="en-US" sz="2200" b="0" dirty="0" smtClean="0"/>
              <a:t>:</a:t>
            </a:r>
          </a:p>
          <a:p>
            <a:pPr marL="1085850" lvl="1" indent="-342900">
              <a:lnSpc>
                <a:spcPct val="88000"/>
              </a:lnSpc>
              <a:spcBef>
                <a:spcPct val="30000"/>
              </a:spcBef>
              <a:buClr>
                <a:schemeClr val="accent2"/>
              </a:buClr>
              <a:buFont typeface="Arial" panose="020B0604020202020204" pitchFamily="34" charset="0"/>
              <a:buChar char="•"/>
            </a:pPr>
            <a:r>
              <a:rPr lang="en-US" sz="2400" b="0" dirty="0">
                <a:latin typeface="Arial" charset="0"/>
              </a:rPr>
              <a:t>np </a:t>
            </a:r>
            <a:r>
              <a:rPr lang="en-US" sz="2400" b="0" u="sng" dirty="0">
                <a:latin typeface="Arial" charset="0"/>
              </a:rPr>
              <a:t>&gt;</a:t>
            </a:r>
            <a:r>
              <a:rPr lang="en-US" sz="2400" b="0" dirty="0">
                <a:latin typeface="Arial" charset="0"/>
              </a:rPr>
              <a:t> 5 &amp; </a:t>
            </a:r>
            <a:r>
              <a:rPr lang="en-US" sz="2400" b="0" dirty="0" smtClean="0">
                <a:latin typeface="Arial" charset="0"/>
              </a:rPr>
              <a:t>n(1 </a:t>
            </a:r>
            <a:r>
              <a:rPr lang="en-US" sz="2400" b="0" dirty="0">
                <a:latin typeface="Arial" charset="0"/>
              </a:rPr>
              <a:t>– p</a:t>
            </a:r>
            <a:r>
              <a:rPr lang="en-US" sz="2400" b="0" dirty="0" smtClean="0">
                <a:latin typeface="Arial" charset="0"/>
              </a:rPr>
              <a:t>)</a:t>
            </a:r>
            <a:r>
              <a:rPr lang="en-US" sz="2400" b="0" u="sng" dirty="0" smtClean="0">
                <a:latin typeface="Arial" charset="0"/>
              </a:rPr>
              <a:t>&gt;</a:t>
            </a:r>
            <a:r>
              <a:rPr lang="en-US" sz="2400" b="0" dirty="0" smtClean="0">
                <a:latin typeface="Arial" charset="0"/>
              </a:rPr>
              <a:t> </a:t>
            </a:r>
            <a:r>
              <a:rPr lang="en-US" sz="2400" b="0" dirty="0">
                <a:latin typeface="Arial" charset="0"/>
              </a:rPr>
              <a:t>5</a:t>
            </a:r>
          </a:p>
          <a:p>
            <a:pPr marL="1085850" lvl="1" indent="-342900">
              <a:lnSpc>
                <a:spcPct val="88000"/>
              </a:lnSpc>
              <a:spcBef>
                <a:spcPct val="30000"/>
              </a:spcBef>
              <a:buClr>
                <a:schemeClr val="accent2"/>
              </a:buClr>
              <a:buFont typeface="Arial" panose="020B0604020202020204" pitchFamily="34" charset="0"/>
              <a:buChar char="•"/>
            </a:pPr>
            <a:r>
              <a:rPr lang="en-US" altLang="en-US" sz="2400" b="0" i="1" dirty="0" smtClean="0"/>
              <a:t>n </a:t>
            </a:r>
            <a:r>
              <a:rPr lang="en-US" altLang="en-US" sz="2400" b="0" i="1" dirty="0" err="1"/>
              <a:t>càng</a:t>
            </a:r>
            <a:r>
              <a:rPr lang="en-US" altLang="en-US" sz="2400" b="0" i="1" dirty="0"/>
              <a:t> </a:t>
            </a:r>
            <a:r>
              <a:rPr lang="en-US" altLang="en-US" sz="2400" b="0" i="1" dirty="0" err="1"/>
              <a:t>lớn</a:t>
            </a:r>
            <a:r>
              <a:rPr lang="en-US" altLang="en-US" sz="2400" b="0" i="1" dirty="0"/>
              <a:t> </a:t>
            </a:r>
            <a:r>
              <a:rPr lang="en-US" altLang="en-US" sz="2400" b="0" i="1" dirty="0" err="1"/>
              <a:t>thì</a:t>
            </a:r>
            <a:r>
              <a:rPr lang="en-US" altLang="en-US" sz="2400" b="0" i="1" dirty="0"/>
              <a:t> </a:t>
            </a:r>
            <a:r>
              <a:rPr lang="en-US" altLang="en-US" sz="2400" b="0" i="1" dirty="0" err="1"/>
              <a:t>xấp</a:t>
            </a:r>
            <a:r>
              <a:rPr lang="en-US" altLang="en-US" sz="2400" b="0" i="1" dirty="0"/>
              <a:t> </a:t>
            </a:r>
            <a:r>
              <a:rPr lang="en-US" altLang="en-US" sz="2400" b="0" i="1" dirty="0" err="1"/>
              <a:t>xỉ</a:t>
            </a:r>
            <a:r>
              <a:rPr lang="en-US" altLang="en-US" sz="2400" b="0" i="1" dirty="0"/>
              <a:t> </a:t>
            </a:r>
            <a:r>
              <a:rPr lang="en-US" altLang="en-US" sz="2400" b="0" i="1" dirty="0" err="1"/>
              <a:t>càng</a:t>
            </a:r>
            <a:r>
              <a:rPr lang="en-US" altLang="en-US" sz="2400" b="0" i="1" dirty="0"/>
              <a:t> </a:t>
            </a:r>
            <a:r>
              <a:rPr lang="en-US" altLang="en-US" sz="2400" b="0" i="1" dirty="0" err="1"/>
              <a:t>tốt</a:t>
            </a:r>
            <a:r>
              <a:rPr lang="en-US" altLang="en-US" sz="2400" b="0" dirty="0"/>
              <a:t>. </a:t>
            </a:r>
            <a:endParaRPr lang="en-US" altLang="en-US" sz="2400" b="0" dirty="0" smtClean="0"/>
          </a:p>
          <a:p>
            <a:pPr marL="342900" indent="-342900">
              <a:lnSpc>
                <a:spcPct val="88000"/>
              </a:lnSpc>
              <a:spcBef>
                <a:spcPct val="30000"/>
              </a:spcBef>
              <a:buClr>
                <a:schemeClr val="accent2"/>
              </a:buClr>
              <a:buFont typeface="Arial" panose="020B0604020202020204" pitchFamily="34" charset="0"/>
              <a:buChar char="•"/>
            </a:pPr>
            <a:r>
              <a:rPr lang="en-US" altLang="en-US" sz="2400" b="0" dirty="0" err="1" smtClean="0"/>
              <a:t>Khi</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nhị</a:t>
            </a:r>
            <a:r>
              <a:rPr lang="en-US" altLang="en-US" sz="2400" b="0" dirty="0" smtClean="0"/>
              <a:t> </a:t>
            </a:r>
            <a:r>
              <a:rPr lang="en-US" altLang="en-US" sz="2400" b="0" dirty="0" err="1" smtClean="0"/>
              <a:t>thức</a:t>
            </a:r>
            <a:r>
              <a:rPr lang="en-US" altLang="en-US" sz="2400" b="0" dirty="0" smtClean="0"/>
              <a:t> </a:t>
            </a:r>
            <a:r>
              <a:rPr lang="en-US" altLang="en-US" sz="2400" b="0" dirty="0" err="1" smtClean="0"/>
              <a:t>xấp</a:t>
            </a:r>
            <a:r>
              <a:rPr lang="en-US" altLang="en-US" sz="2400" b="0" dirty="0" smtClean="0"/>
              <a:t> </a:t>
            </a:r>
            <a:r>
              <a:rPr lang="en-US" altLang="en-US" sz="2400" b="0" dirty="0" err="1" smtClean="0"/>
              <a:t>xỉ</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chuẩn</a:t>
            </a:r>
            <a:r>
              <a:rPr lang="en-US" altLang="en-US" sz="2400" b="0" dirty="0" smtClean="0"/>
              <a:t>, </a:t>
            </a:r>
            <a:r>
              <a:rPr lang="en-US" altLang="en-US" sz="2400" b="0" dirty="0" err="1" smtClean="0"/>
              <a:t>phân</a:t>
            </a:r>
            <a:r>
              <a:rPr lang="en-US" altLang="en-US" sz="2400" b="0" dirty="0" smtClean="0"/>
              <a:t> </a:t>
            </a:r>
            <a:r>
              <a:rPr lang="en-US" altLang="en-US" sz="2400" b="0" dirty="0" err="1" smtClean="0"/>
              <a:t>phối</a:t>
            </a:r>
            <a:r>
              <a:rPr lang="en-US" altLang="en-US" sz="2400" b="0" dirty="0" smtClean="0"/>
              <a:t> </a:t>
            </a:r>
            <a:r>
              <a:rPr lang="en-US" altLang="en-US" sz="2400" b="0" dirty="0" err="1" smtClean="0"/>
              <a:t>của</a:t>
            </a:r>
            <a:r>
              <a:rPr lang="en-US" altLang="en-US" sz="2400" b="0" dirty="0" smtClean="0"/>
              <a:t> </a:t>
            </a:r>
            <a:r>
              <a:rPr lang="en-US" altLang="en-US" sz="2400" b="0" dirty="0" err="1" smtClean="0"/>
              <a:t>tỉ</a:t>
            </a:r>
            <a:r>
              <a:rPr lang="en-US" altLang="en-US" sz="2400" b="0" dirty="0" smtClean="0"/>
              <a:t> </a:t>
            </a:r>
            <a:r>
              <a:rPr lang="en-US" altLang="en-US" sz="2400" b="0" dirty="0" err="1" smtClean="0"/>
              <a:t>lệ</a:t>
            </a:r>
            <a:r>
              <a:rPr lang="en-US" altLang="en-US" sz="2400" b="0" dirty="0" smtClean="0"/>
              <a:t> </a:t>
            </a:r>
            <a:r>
              <a:rPr lang="en-US" altLang="en-US" sz="2400" b="0" dirty="0" err="1" smtClean="0"/>
              <a:t>mẫu</a:t>
            </a:r>
            <a:r>
              <a:rPr lang="en-US" altLang="en-US" sz="2400" b="0" dirty="0" smtClean="0"/>
              <a:t> </a:t>
            </a:r>
            <a:r>
              <a:rPr lang="en-US" altLang="en-US" sz="2400" b="0" dirty="0" err="1" smtClean="0"/>
              <a:t>có</a:t>
            </a:r>
            <a:r>
              <a:rPr lang="en-US" altLang="en-US" sz="2400" b="0" dirty="0" smtClean="0"/>
              <a:t>:</a:t>
            </a:r>
          </a:p>
          <a:p>
            <a:pPr marL="1085850" lvl="1" indent="-342900">
              <a:lnSpc>
                <a:spcPct val="88000"/>
              </a:lnSpc>
              <a:spcBef>
                <a:spcPct val="30000"/>
              </a:spcBef>
              <a:buClr>
                <a:schemeClr val="accent2"/>
              </a:buClr>
              <a:buFont typeface="Arial" panose="020B0604020202020204" pitchFamily="34" charset="0"/>
              <a:buChar char="•"/>
            </a:pPr>
            <a:endParaRPr lang="en-US" altLang="en-US" sz="2400" b="0" dirty="0"/>
          </a:p>
          <a:p>
            <a:pPr marL="1085850" lvl="1" indent="-342900">
              <a:lnSpc>
                <a:spcPct val="88000"/>
              </a:lnSpc>
              <a:spcBef>
                <a:spcPct val="30000"/>
              </a:spcBef>
              <a:buClr>
                <a:schemeClr val="accent2"/>
              </a:buClr>
              <a:buFont typeface="Arial" panose="020B0604020202020204" pitchFamily="34" charset="0"/>
              <a:buChar char="•"/>
            </a:pPr>
            <a:endParaRPr lang="vi-VN" altLang="en-US" sz="2200" b="0" dirty="0"/>
          </a:p>
          <a:p>
            <a:pPr marL="342900" indent="-342900">
              <a:lnSpc>
                <a:spcPct val="88000"/>
              </a:lnSpc>
              <a:spcBef>
                <a:spcPct val="30000"/>
              </a:spcBef>
              <a:buClr>
                <a:schemeClr val="accent2"/>
              </a:buClr>
              <a:buFont typeface="Arial" panose="020B0604020202020204" pitchFamily="34" charset="0"/>
              <a:buChar char="•"/>
            </a:pPr>
            <a:endParaRPr lang="en-US" altLang="en-US" sz="2200" b="0" dirty="0"/>
          </a:p>
        </p:txBody>
      </p:sp>
      <mc:AlternateContent xmlns:mc="http://schemas.openxmlformats.org/markup-compatibility/2006" xmlns:a14="http://schemas.microsoft.com/office/drawing/2010/main">
        <mc:Choice Requires="a14">
          <p:sp>
            <p:nvSpPr>
              <p:cNvPr id="2" name="Rectangle 1"/>
              <p:cNvSpPr/>
              <p:nvPr/>
            </p:nvSpPr>
            <p:spPr>
              <a:xfrm>
                <a:off x="1550126" y="3553096"/>
                <a:ext cx="1334789"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vi-VN" sz="2800" b="0" i="1" smtClean="0">
                              <a:latin typeface="Cambria Math" panose="02040503050406030204" pitchFamily="18" charset="0"/>
                            </a:rPr>
                          </m:ctrlPr>
                        </m:sSubPr>
                        <m:e>
                          <m:r>
                            <a:rPr lang="vi-VN" sz="2800" b="0" i="1" smtClean="0">
                              <a:latin typeface="Cambria Math" panose="02040503050406030204" pitchFamily="18" charset="0"/>
                            </a:rPr>
                            <m:t>µ</m:t>
                          </m:r>
                        </m:e>
                        <m:sub>
                          <m:acc>
                            <m:accPr>
                              <m:chr m:val="̂"/>
                              <m:ctrlPr>
                                <a:rPr lang="vi-VN" sz="2800" b="0" i="1" smtClean="0">
                                  <a:latin typeface="Cambria Math" panose="02040503050406030204" pitchFamily="18" charset="0"/>
                                  <a:ea typeface="Cambria Math"/>
                                </a:rPr>
                              </m:ctrlPr>
                            </m:accPr>
                            <m:e>
                              <m:r>
                                <a:rPr lang="vi-VN" sz="2800" b="0" i="1">
                                  <a:latin typeface="Cambria Math" panose="02040503050406030204" pitchFamily="18" charset="0"/>
                                  <a:ea typeface="Cambria Math"/>
                                </a:rPr>
                                <m:t>𝑝</m:t>
                              </m:r>
                            </m:e>
                          </m:acc>
                        </m:sub>
                      </m:sSub>
                      <m:r>
                        <a:rPr lang="en-US" sz="2800" b="0" i="0" smtClean="0">
                          <a:latin typeface="Cambria Math" panose="02040503050406030204" pitchFamily="18" charset="0"/>
                          <a:ea typeface="Cambria Math"/>
                        </a:rPr>
                        <m:t>=</m:t>
                      </m:r>
                      <m:acc>
                        <m:accPr>
                          <m:chr m:val="̂"/>
                          <m:ctrlPr>
                            <a:rPr lang="en-US" sz="2800" i="1" dirty="0" smtClean="0">
                              <a:latin typeface="Cambria Math" panose="02040503050406030204" pitchFamily="18" charset="0"/>
                            </a:rPr>
                          </m:ctrlPr>
                        </m:accPr>
                        <m:e>
                          <m:r>
                            <a:rPr lang="en-US" sz="2800" i="1" dirty="0">
                              <a:latin typeface="Cambria Math" panose="02040503050406030204" pitchFamily="18" charset="0"/>
                            </a:rPr>
                            <m:t>𝑝</m:t>
                          </m:r>
                        </m:e>
                      </m:acc>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1550126" y="3553096"/>
                <a:ext cx="1334789" cy="5564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29000" y="3287485"/>
                <a:ext cx="1642757" cy="969176"/>
              </a:xfrm>
              <a:prstGeom prst="rect">
                <a:avLst/>
              </a:prstGeom>
            </p:spPr>
            <p:txBody>
              <a:bodyPr wrap="none">
                <a:spAutoFit/>
              </a:bodyPr>
              <a:lstStyle/>
              <a:p>
                <a14:m>
                  <m:oMath xmlns:m="http://schemas.openxmlformats.org/officeDocument/2006/math">
                    <m:sSub>
                      <m:sSubPr>
                        <m:ctrlPr>
                          <a:rPr lang="vi-VN" sz="2800" b="0" i="1" smtClean="0">
                            <a:latin typeface="Cambria Math" panose="02040503050406030204" pitchFamily="18" charset="0"/>
                          </a:rPr>
                        </m:ctrlPr>
                      </m:sSubPr>
                      <m:e>
                        <m:r>
                          <m:rPr>
                            <m:sty m:val="p"/>
                          </m:rPr>
                          <a:rPr lang="vi-VN" sz="2800" b="0" i="1">
                            <a:latin typeface="Cambria Math" panose="02040503050406030204" pitchFamily="18" charset="0"/>
                          </a:rPr>
                          <m:t>σ</m:t>
                        </m:r>
                      </m:e>
                      <m:sub>
                        <m:acc>
                          <m:accPr>
                            <m:chr m:val="̂"/>
                            <m:ctrlPr>
                              <a:rPr lang="vi-VN" sz="2800" b="0" i="1" smtClean="0">
                                <a:latin typeface="Cambria Math" panose="02040503050406030204" pitchFamily="18" charset="0"/>
                                <a:ea typeface="Cambria Math"/>
                              </a:rPr>
                            </m:ctrlPr>
                          </m:accPr>
                          <m:e>
                            <m:r>
                              <a:rPr lang="vi-VN" sz="2800" b="0" i="1">
                                <a:latin typeface="Cambria Math" panose="02040503050406030204" pitchFamily="18" charset="0"/>
                                <a:ea typeface="Cambria Math"/>
                              </a:rPr>
                              <m:t>𝑝</m:t>
                            </m:r>
                          </m:e>
                        </m:acc>
                      </m:sub>
                    </m:sSub>
                    <m:r>
                      <a:rPr lang="en-US" sz="2800" b="0" i="0" smtClean="0">
                        <a:latin typeface="Cambria Math" panose="02040503050406030204" pitchFamily="18" charset="0"/>
                        <a:ea typeface="Cambria Math"/>
                      </a:rPr>
                      <m:t>=</m:t>
                    </m:r>
                  </m:oMath>
                </a14:m>
                <a:r>
                  <a:rPr lang="en-US" sz="2800" dirty="0" smtClean="0"/>
                  <a:t> </a:t>
                </a:r>
                <a14:m>
                  <m:oMath xmlns:m="http://schemas.openxmlformats.org/officeDocument/2006/math">
                    <m:rad>
                      <m:radPr>
                        <m:degHide m:val="on"/>
                        <m:ctrlPr>
                          <a:rPr lang="en-US" sz="2800" i="1" dirty="0" smtClean="0">
                            <a:latin typeface="Cambria Math" panose="02040503050406030204" pitchFamily="18" charset="0"/>
                          </a:rPr>
                        </m:ctrlPr>
                      </m:radPr>
                      <m:deg/>
                      <m:e>
                        <m:f>
                          <m:fPr>
                            <m:ctrlPr>
                              <a:rPr lang="en-US" sz="2800" i="1" dirty="0" smtClean="0">
                                <a:latin typeface="Cambria Math" panose="02040503050406030204" pitchFamily="18" charset="0"/>
                              </a:rPr>
                            </m:ctrlPr>
                          </m:fPr>
                          <m:num>
                            <m:acc>
                              <m:accPr>
                                <m:chr m:val="̂"/>
                                <m:ctrlPr>
                                  <a:rPr lang="en-US" sz="2800" i="1" dirty="0" smtClean="0">
                                    <a:latin typeface="Cambria Math" panose="02040503050406030204" pitchFamily="18" charset="0"/>
                                  </a:rPr>
                                </m:ctrlPr>
                              </m:accPr>
                              <m:e>
                                <m:r>
                                  <a:rPr lang="en-US" sz="2800" i="1" dirty="0" smtClean="0">
                                    <a:latin typeface="Cambria Math" panose="02040503050406030204" pitchFamily="18" charset="0"/>
                                  </a:rPr>
                                  <m:t>𝑝</m:t>
                                </m:r>
                              </m:e>
                            </m:acc>
                            <m:acc>
                              <m:accPr>
                                <m:chr m:val="̂"/>
                                <m:ctrlPr>
                                  <a:rPr lang="en-US" sz="2800" i="1" dirty="0" smtClean="0">
                                    <a:latin typeface="Cambria Math" panose="02040503050406030204" pitchFamily="18" charset="0"/>
                                  </a:rPr>
                                </m:ctrlPr>
                              </m:accPr>
                              <m:e>
                                <m:r>
                                  <a:rPr lang="en-US" sz="2800" i="1" dirty="0" smtClean="0">
                                    <a:latin typeface="Cambria Math" panose="02040503050406030204" pitchFamily="18" charset="0"/>
                                  </a:rPr>
                                  <m:t>𝑞</m:t>
                                </m:r>
                              </m:e>
                            </m:acc>
                          </m:num>
                          <m:den>
                            <m:r>
                              <a:rPr lang="en-US" sz="2800" b="1" i="1" dirty="0" smtClean="0">
                                <a:latin typeface="Cambria Math" panose="02040503050406030204" pitchFamily="18" charset="0"/>
                              </a:rPr>
                              <m:t>𝒏</m:t>
                            </m:r>
                          </m:den>
                        </m:f>
                      </m:e>
                    </m:rad>
                  </m:oMath>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3429000" y="3287485"/>
                <a:ext cx="1642757" cy="9691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584959" y="4404359"/>
                <a:ext cx="31242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i="1" dirty="0" smtClean="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smtClean="0">
                          <a:latin typeface="Cambria Math"/>
                        </a:rPr>
                        <m:t>−</m:t>
                      </m:r>
                      <m:r>
                        <a:rPr lang="en-US" sz="2800" b="0" i="1" smtClean="0">
                          <a:latin typeface="Cambria Math" panose="02040503050406030204" pitchFamily="18" charset="0"/>
                        </a:rPr>
                        <m:t>𝐸</m:t>
                      </m:r>
                      <m:r>
                        <a:rPr lang="vi-VN" sz="2800" b="0" i="1">
                          <a:latin typeface="Cambria Math"/>
                          <a:ea typeface="Cambria Math"/>
                        </a:rPr>
                        <m:t>≤</m:t>
                      </m:r>
                      <m:r>
                        <a:rPr lang="en-US" sz="2800" b="0" i="1" smtClean="0">
                          <a:latin typeface="Cambria Math" panose="02040503050406030204" pitchFamily="18" charset="0"/>
                          <a:ea typeface="Cambria Math"/>
                        </a:rPr>
                        <m:t>𝑝</m:t>
                      </m:r>
                      <m:r>
                        <a:rPr lang="vi-VN" sz="2800" b="0" i="1">
                          <a:latin typeface="Cambria Math"/>
                          <a:ea typeface="Cambria Math"/>
                        </a:rPr>
                        <m:t>≤</m:t>
                      </m:r>
                      <m:acc>
                        <m:accPr>
                          <m:chr m:val="̂"/>
                          <m:ctrlPr>
                            <a:rPr lang="en-US" sz="2800" i="1" dirty="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a:latin typeface="Cambria Math"/>
                        </a:rPr>
                        <m:t>+</m:t>
                      </m:r>
                      <m:r>
                        <a:rPr lang="en-US" sz="2800" b="0" i="1" smtClean="0">
                          <a:latin typeface="Cambria Math" panose="02040503050406030204" pitchFamily="18" charset="0"/>
                        </a:rPr>
                        <m:t>𝐸</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1584959" y="4404359"/>
                <a:ext cx="312420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600200" y="5101044"/>
                <a:ext cx="5639727" cy="969176"/>
              </a:xfrm>
              <a:prstGeom prst="rect">
                <a:avLst/>
              </a:prstGeom>
            </p:spPr>
            <p:txBody>
              <a:bodyPr wrap="square">
                <a:spAutoFit/>
              </a:bodyPr>
              <a:lstStyle/>
              <a:p>
                <a14:m>
                  <m:oMath xmlns:m="http://schemas.openxmlformats.org/officeDocument/2006/math">
                    <m:acc>
                      <m:accPr>
                        <m:chr m:val="̂"/>
                        <m:ctrlPr>
                          <a:rPr lang="en-US" sz="2800" i="1" dirty="0" smtClean="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smtClean="0">
                        <a:latin typeface="Cambria Math"/>
                      </a:rPr>
                      <m:t>−</m:t>
                    </m:r>
                    <m:sSub>
                      <m:sSubPr>
                        <m:ctrlPr>
                          <a:rPr lang="vi-VN" sz="2800" b="0" i="1">
                            <a:latin typeface="Cambria Math" panose="02040503050406030204" pitchFamily="18" charset="0"/>
                          </a:rPr>
                        </m:ctrlPr>
                      </m:sSubPr>
                      <m:e>
                        <m:r>
                          <a:rPr lang="vi-VN" sz="2800" b="0" i="1">
                            <a:latin typeface="Cambria Math"/>
                          </a:rPr>
                          <m:t>𝑧</m:t>
                        </m:r>
                      </m:e>
                      <m:sub>
                        <m:r>
                          <a:rPr lang="vi-VN" sz="2800" b="0" i="1">
                            <a:latin typeface="Cambria Math"/>
                            <a:ea typeface="Cambria Math"/>
                          </a:rPr>
                          <m:t>𝛼</m:t>
                        </m:r>
                        <m:r>
                          <a:rPr lang="vi-VN" sz="2800" b="0" i="1">
                            <a:latin typeface="Cambria Math"/>
                            <a:ea typeface="Cambria Math"/>
                          </a:rPr>
                          <m:t>/2</m:t>
                        </m:r>
                      </m:sub>
                    </m:sSub>
                    <m:r>
                      <m:rPr>
                        <m:nor/>
                      </m:rPr>
                      <a:rPr lang="en-US" altLang="en-US" sz="2800" b="0" dirty="0"/>
                      <m:t>∗</m:t>
                    </m:r>
                    <m:rad>
                      <m:radPr>
                        <m:degHide m:val="on"/>
                        <m:ctrlPr>
                          <a:rPr lang="en-US" sz="2800" i="1" dirty="0">
                            <a:latin typeface="Cambria Math" panose="02040503050406030204" pitchFamily="18" charset="0"/>
                          </a:rPr>
                        </m:ctrlPr>
                      </m:radPr>
                      <m:deg/>
                      <m:e>
                        <m:f>
                          <m:fPr>
                            <m:ctrlPr>
                              <a:rPr lang="en-US" sz="2800" i="1" dirty="0">
                                <a:latin typeface="Cambria Math" panose="02040503050406030204" pitchFamily="18" charset="0"/>
                              </a:rPr>
                            </m:ctrlPr>
                          </m:fPr>
                          <m:num>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𝑝</m:t>
                                </m:r>
                              </m:e>
                            </m:acc>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𝑞</m:t>
                                </m:r>
                              </m:e>
                            </m:acc>
                          </m:num>
                          <m:den>
                            <m:r>
                              <a:rPr lang="en-US" sz="2800" i="1" dirty="0">
                                <a:latin typeface="Cambria Math" panose="02040503050406030204" pitchFamily="18" charset="0"/>
                              </a:rPr>
                              <m:t>𝒏</m:t>
                            </m:r>
                          </m:den>
                        </m:f>
                      </m:e>
                    </m:rad>
                    <m:r>
                      <a:rPr lang="vi-VN" sz="2800" b="0" i="1">
                        <a:latin typeface="Cambria Math"/>
                        <a:ea typeface="Cambria Math"/>
                      </a:rPr>
                      <m:t>≤</m:t>
                    </m:r>
                    <m:r>
                      <a:rPr lang="en-US" sz="2800" b="0" i="1" smtClean="0">
                        <a:latin typeface="Cambria Math" panose="02040503050406030204" pitchFamily="18" charset="0"/>
                        <a:ea typeface="Cambria Math"/>
                      </a:rPr>
                      <m:t>𝑝</m:t>
                    </m:r>
                    <m:r>
                      <a:rPr lang="vi-VN" sz="2800" b="0" i="1">
                        <a:latin typeface="Cambria Math"/>
                        <a:ea typeface="Cambria Math"/>
                      </a:rPr>
                      <m:t>≤</m:t>
                    </m:r>
                    <m:acc>
                      <m:accPr>
                        <m:chr m:val="̂"/>
                        <m:ctrlPr>
                          <a:rPr lang="en-US" sz="2800" i="1" dirty="0">
                            <a:solidFill>
                              <a:srgbClr val="000000"/>
                            </a:solidFill>
                            <a:latin typeface="Cambria Math" panose="02040503050406030204" pitchFamily="18" charset="0"/>
                          </a:rPr>
                        </m:ctrlPr>
                      </m:accPr>
                      <m:e>
                        <m:r>
                          <a:rPr lang="en-US" sz="2800" i="1" dirty="0">
                            <a:solidFill>
                              <a:srgbClr val="000000"/>
                            </a:solidFill>
                            <a:latin typeface="Cambria Math" panose="02040503050406030204" pitchFamily="18" charset="0"/>
                          </a:rPr>
                          <m:t>𝑝</m:t>
                        </m:r>
                      </m:e>
                    </m:acc>
                    <m:r>
                      <a:rPr lang="vi-VN" sz="2800" b="0" i="1">
                        <a:latin typeface="Cambria Math"/>
                      </a:rPr>
                      <m:t>+</m:t>
                    </m:r>
                    <m:sSub>
                      <m:sSubPr>
                        <m:ctrlPr>
                          <a:rPr lang="vi-VN" sz="2800" b="0" i="1">
                            <a:latin typeface="Cambria Math" panose="02040503050406030204" pitchFamily="18" charset="0"/>
                          </a:rPr>
                        </m:ctrlPr>
                      </m:sSubPr>
                      <m:e>
                        <m:r>
                          <a:rPr lang="vi-VN" sz="2800" b="0" i="1">
                            <a:latin typeface="Cambria Math"/>
                          </a:rPr>
                          <m:t>𝑧</m:t>
                        </m:r>
                      </m:e>
                      <m:sub>
                        <m:r>
                          <a:rPr lang="vi-VN" sz="2800" b="0" i="1">
                            <a:latin typeface="Cambria Math"/>
                            <a:ea typeface="Cambria Math"/>
                          </a:rPr>
                          <m:t>𝛼</m:t>
                        </m:r>
                        <m:r>
                          <a:rPr lang="vi-VN" sz="2800" b="0" i="1">
                            <a:latin typeface="Cambria Math"/>
                            <a:ea typeface="Cambria Math"/>
                          </a:rPr>
                          <m:t>/2</m:t>
                        </m:r>
                      </m:sub>
                    </m:sSub>
                  </m:oMath>
                </a14:m>
                <a:r>
                  <a:rPr lang="en-US" altLang="en-US" sz="2800" b="0" dirty="0"/>
                  <a:t>*</a:t>
                </a:r>
                <a14:m>
                  <m:oMath xmlns:m="http://schemas.openxmlformats.org/officeDocument/2006/math">
                    <m:rad>
                      <m:radPr>
                        <m:degHide m:val="on"/>
                        <m:ctrlPr>
                          <a:rPr lang="en-US" sz="2800" i="1" dirty="0">
                            <a:latin typeface="Cambria Math" panose="02040503050406030204" pitchFamily="18" charset="0"/>
                          </a:rPr>
                        </m:ctrlPr>
                      </m:radPr>
                      <m:deg/>
                      <m:e>
                        <m:f>
                          <m:fPr>
                            <m:ctrlPr>
                              <a:rPr lang="en-US" sz="2800" i="1" dirty="0">
                                <a:latin typeface="Cambria Math" panose="02040503050406030204" pitchFamily="18" charset="0"/>
                              </a:rPr>
                            </m:ctrlPr>
                          </m:fPr>
                          <m:num>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𝑝</m:t>
                                </m:r>
                              </m:e>
                            </m:acc>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𝑞</m:t>
                                </m:r>
                              </m:e>
                            </m:acc>
                          </m:num>
                          <m:den>
                            <m:r>
                              <a:rPr lang="en-US" sz="2800" i="1" dirty="0">
                                <a:latin typeface="Cambria Math" panose="02040503050406030204" pitchFamily="18" charset="0"/>
                              </a:rPr>
                              <m:t>𝒏</m:t>
                            </m:r>
                          </m:den>
                        </m:f>
                      </m:e>
                    </m:rad>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1600200" y="5101044"/>
                <a:ext cx="5639727" cy="96917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496521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bwMode="auto">
          <a:xfrm>
            <a:off x="228600" y="685800"/>
            <a:ext cx="8653462" cy="121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smtClean="0"/>
              <a:t>Quy tắc </a:t>
            </a:r>
            <a:r>
              <a:rPr lang="en-US" altLang="en-US" smtClean="0"/>
              <a:t>làm tròn</a:t>
            </a:r>
            <a:r>
              <a:rPr lang="vi-VN" altLang="en-US" smtClean="0"/>
              <a:t> cho ước </a:t>
            </a:r>
            <a:r>
              <a:rPr lang="en-US" altLang="en-US" smtClean="0"/>
              <a:t>lượng</a:t>
            </a:r>
            <a:r>
              <a:rPr lang="vi-VN" altLang="en-US" smtClean="0"/>
              <a:t> khoảng tin cậy của p</a:t>
            </a:r>
            <a:endParaRPr lang="en-US" altLang="en-US" i="1" smtClean="0"/>
          </a:p>
        </p:txBody>
      </p:sp>
      <p:sp>
        <p:nvSpPr>
          <p:cNvPr id="98307" name="Rectangle 3"/>
          <p:cNvSpPr>
            <a:spLocks noGrp="1" noChangeArrowheads="1"/>
          </p:cNvSpPr>
          <p:nvPr>
            <p:ph type="body" idx="4294967295"/>
          </p:nvPr>
        </p:nvSpPr>
        <p:spPr bwMode="auto">
          <a:xfrm>
            <a:off x="0" y="2533650"/>
            <a:ext cx="8551863" cy="3581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spcBef>
                <a:spcPct val="0"/>
              </a:spcBef>
              <a:buFontTx/>
              <a:buChar char=" "/>
            </a:pPr>
            <a:r>
              <a:rPr lang="en-US" altLang="en-US" sz="3600" b="0" smtClean="0"/>
              <a:t>Làm tròn giới hạn khoảng tin cậy cho p đến </a:t>
            </a:r>
            <a:r>
              <a:rPr lang="en-US" altLang="en-US" sz="3600" b="0" smtClean="0">
                <a:solidFill>
                  <a:srgbClr val="FF0000"/>
                </a:solidFill>
              </a:rPr>
              <a:t>ba chữ số có nghĩa</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en-US" b="1" dirty="0" err="1"/>
              <a:t>Ví</a:t>
            </a:r>
            <a:r>
              <a:rPr lang="en-US" altLang="en-US" b="1" dirty="0"/>
              <a:t> </a:t>
            </a:r>
            <a:r>
              <a:rPr lang="en-US" altLang="en-US" b="1" dirty="0" err="1"/>
              <a:t>dụ</a:t>
            </a:r>
            <a:endParaRPr lang="en-US" altLang="en-US" b="1" dirty="0" smtClean="0"/>
          </a:p>
        </p:txBody>
      </p:sp>
      <p:sp>
        <p:nvSpPr>
          <p:cNvPr id="30" name="Rectangle 29"/>
          <p:cNvSpPr/>
          <p:nvPr/>
        </p:nvSpPr>
        <p:spPr>
          <a:xfrm>
            <a:off x="1371600"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1" name="Rectangle 30"/>
          <p:cNvSpPr/>
          <p:nvPr/>
        </p:nvSpPr>
        <p:spPr>
          <a:xfrm>
            <a:off x="2590800"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2" name="Rectangle 31"/>
          <p:cNvSpPr/>
          <p:nvPr/>
        </p:nvSpPr>
        <p:spPr>
          <a:xfrm>
            <a:off x="6096000" y="19050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3" name="TextBox 9"/>
          <p:cNvSpPr txBox="1">
            <a:spLocks noChangeArrowheads="1"/>
          </p:cNvSpPr>
          <p:nvPr/>
        </p:nvSpPr>
        <p:spPr bwMode="auto">
          <a:xfrm>
            <a:off x="1828800"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34" name="TextBox 10"/>
          <p:cNvSpPr txBox="1">
            <a:spLocks noChangeArrowheads="1"/>
          </p:cNvSpPr>
          <p:nvPr/>
        </p:nvSpPr>
        <p:spPr bwMode="auto">
          <a:xfrm>
            <a:off x="5511800" y="32639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Trung bình mẫu</a:t>
            </a:r>
          </a:p>
        </p:txBody>
      </p:sp>
      <p:sp>
        <p:nvSpPr>
          <p:cNvPr id="35" name="TextBox 11"/>
          <p:cNvSpPr txBox="1">
            <a:spLocks noChangeArrowheads="1"/>
          </p:cNvSpPr>
          <p:nvPr/>
        </p:nvSpPr>
        <p:spPr bwMode="auto">
          <a:xfrm>
            <a:off x="2133600" y="4789488"/>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a:t>
            </a:r>
          </a:p>
        </p:txBody>
      </p:sp>
      <p:sp>
        <p:nvSpPr>
          <p:cNvPr id="36" name="TextBox 12"/>
          <p:cNvSpPr txBox="1">
            <a:spLocks noChangeArrowheads="1"/>
          </p:cNvSpPr>
          <p:nvPr/>
        </p:nvSpPr>
        <p:spPr bwMode="auto">
          <a:xfrm>
            <a:off x="6248400" y="22098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Mẫu</a:t>
            </a:r>
          </a:p>
        </p:txBody>
      </p:sp>
      <p:sp>
        <p:nvSpPr>
          <p:cNvPr id="37" name="Down Arrow 36"/>
          <p:cNvSpPr/>
          <p:nvPr/>
        </p:nvSpPr>
        <p:spPr>
          <a:xfrm rot="2668314">
            <a:off x="4822825"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8" name="Right Arrow 37"/>
          <p:cNvSpPr/>
          <p:nvPr/>
        </p:nvSpPr>
        <p:spPr>
          <a:xfrm>
            <a:off x="4724400"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9" name="TextBox 17"/>
          <p:cNvSpPr txBox="1">
            <a:spLocks noChangeArrowheads="1"/>
          </p:cNvSpPr>
          <p:nvPr/>
        </p:nvSpPr>
        <p:spPr bwMode="auto">
          <a:xfrm>
            <a:off x="5440363"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368600147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bwMode="auto">
          <a:xfrm>
            <a:off x="304800" y="457200"/>
            <a:ext cx="8305800" cy="552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dirty="0" err="1" smtClean="0"/>
              <a:t>Ví</a:t>
            </a:r>
            <a:r>
              <a:rPr lang="en-US" altLang="en-US" sz="2800" dirty="0" smtClean="0"/>
              <a:t> </a:t>
            </a:r>
            <a:r>
              <a:rPr lang="en-US" altLang="en-US" sz="2800" dirty="0" err="1" smtClean="0"/>
              <a:t>dụ</a:t>
            </a:r>
            <a:endParaRPr lang="en-US" altLang="en-US" sz="2800" dirty="0" smtClean="0">
              <a:solidFill>
                <a:schemeClr val="tx1"/>
              </a:solidFill>
            </a:endParaRPr>
          </a:p>
        </p:txBody>
      </p:sp>
      <p:sp>
        <p:nvSpPr>
          <p:cNvPr id="104451" name="Rectangle 5"/>
          <p:cNvSpPr>
            <a:spLocks noChangeArrowheads="1"/>
          </p:cNvSpPr>
          <p:nvPr/>
        </p:nvSpPr>
        <p:spPr bwMode="auto">
          <a:xfrm>
            <a:off x="1508125" y="3017838"/>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b="0"/>
          </a:p>
        </p:txBody>
      </p:sp>
      <p:sp>
        <p:nvSpPr>
          <p:cNvPr id="104452" name="Rectangle 6"/>
          <p:cNvSpPr>
            <a:spLocks noChangeArrowheads="1"/>
          </p:cNvSpPr>
          <p:nvPr/>
        </p:nvSpPr>
        <p:spPr bwMode="auto">
          <a:xfrm>
            <a:off x="1736725" y="2989263"/>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b="0"/>
          </a:p>
        </p:txBody>
      </p:sp>
      <p:sp>
        <p:nvSpPr>
          <p:cNvPr id="104453" name="Rectangle 7"/>
          <p:cNvSpPr>
            <a:spLocks noChangeArrowheads="1"/>
          </p:cNvSpPr>
          <p:nvPr/>
        </p:nvSpPr>
        <p:spPr bwMode="auto">
          <a:xfrm>
            <a:off x="512763" y="3513138"/>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104454" name="Rectangle 10"/>
          <p:cNvSpPr>
            <a:spLocks noChangeArrowheads="1"/>
          </p:cNvSpPr>
          <p:nvPr/>
        </p:nvSpPr>
        <p:spPr bwMode="auto">
          <a:xfrm>
            <a:off x="76200" y="833438"/>
            <a:ext cx="9067799"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11113" indent="-11113">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400" b="0" dirty="0"/>
              <a:t>Trong </a:t>
            </a:r>
            <a:r>
              <a:rPr lang="vi-VN" altLang="en-US" sz="2400" b="0" dirty="0" smtClean="0"/>
              <a:t>một </a:t>
            </a:r>
            <a:r>
              <a:rPr lang="vi-VN" altLang="en-US" sz="2400" b="0" dirty="0"/>
              <a:t>cuộc thăm dò ý kiến ​​của Trung tâm nghiên cứu Pew của 1007 người lớn được lựa chọn ngẫu nhiên cho thấy 85% người được hỏi biết rằng Twitter là gì. Kết quả mẫu là n = 1007 và</a:t>
            </a:r>
            <a:r>
              <a:rPr lang="en-US" altLang="en-US" sz="2400" b="0" dirty="0"/>
              <a:t> </a:t>
            </a:r>
          </a:p>
        </p:txBody>
      </p:sp>
      <p:graphicFrame>
        <p:nvGraphicFramePr>
          <p:cNvPr id="104455" name="Object 11"/>
          <p:cNvGraphicFramePr>
            <a:graphicFrameLocks noChangeAspect="1"/>
          </p:cNvGraphicFramePr>
          <p:nvPr>
            <p:extLst>
              <p:ext uri="{D42A27DB-BD31-4B8C-83A1-F6EECF244321}">
                <p14:modId xmlns:p14="http://schemas.microsoft.com/office/powerpoint/2010/main" val="2983814270"/>
              </p:ext>
            </p:extLst>
          </p:nvPr>
        </p:nvGraphicFramePr>
        <p:xfrm>
          <a:off x="685800" y="1828800"/>
          <a:ext cx="1206500" cy="368300"/>
        </p:xfrm>
        <a:graphic>
          <a:graphicData uri="http://schemas.openxmlformats.org/presentationml/2006/ole">
            <mc:AlternateContent xmlns:mc="http://schemas.openxmlformats.org/markup-compatibility/2006">
              <mc:Choice xmlns:v="urn:schemas-microsoft-com:vml" Requires="v">
                <p:oleObj spid="_x0000_s104531" name="Equation" r:id="rId4" imgW="1206500" imgH="368300" progId="Equation.DSMT4">
                  <p:embed/>
                </p:oleObj>
              </mc:Choice>
              <mc:Fallback>
                <p:oleObj name="Equation" r:id="rId4" imgW="1206500" imgH="3683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28800"/>
                        <a:ext cx="1206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3"/>
          <p:cNvSpPr txBox="1">
            <a:spLocks noChangeArrowheads="1"/>
          </p:cNvSpPr>
          <p:nvPr/>
        </p:nvSpPr>
        <p:spPr bwMode="auto">
          <a:xfrm>
            <a:off x="0" y="2698750"/>
            <a:ext cx="9144000" cy="2940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marL="406400" indent="-406400">
              <a:buFont typeface="Wingdings" panose="05000000000000000000" pitchFamily="2" charset="2"/>
              <a:buNone/>
              <a:defRPr/>
            </a:pPr>
            <a:r>
              <a:rPr lang="en-US" altLang="en-US" b="0" kern="0" dirty="0" smtClean="0"/>
              <a:t>a.	</a:t>
            </a:r>
            <a:r>
              <a:rPr lang="vi-VN" altLang="en-US" b="0" kern="0" dirty="0" smtClean="0"/>
              <a:t>Tìm</a:t>
            </a:r>
            <a:r>
              <a:rPr lang="en-US" altLang="en-US" b="0" kern="0" dirty="0" smtClean="0"/>
              <a:t> </a:t>
            </a:r>
            <a:r>
              <a:rPr lang="en-US" altLang="en-US" b="0" kern="0" dirty="0" err="1" smtClean="0"/>
              <a:t>biên</a:t>
            </a:r>
            <a:r>
              <a:rPr lang="en-US" altLang="en-US" b="0" kern="0" dirty="0" smtClean="0"/>
              <a:t> </a:t>
            </a:r>
            <a:r>
              <a:rPr lang="en-US" altLang="en-US" b="0" kern="0" dirty="0" err="1" smtClean="0"/>
              <a:t>độ</a:t>
            </a:r>
            <a:r>
              <a:rPr lang="vi-VN" altLang="en-US" b="0" kern="0" dirty="0" smtClean="0"/>
              <a:t> lỗi E tương ứng với mức tin cậy 95%</a:t>
            </a:r>
            <a:r>
              <a:rPr lang="en-US" altLang="en-US" b="0" kern="0" dirty="0" smtClean="0"/>
              <a:t>.</a:t>
            </a:r>
          </a:p>
          <a:p>
            <a:pPr marL="406400" indent="-406400">
              <a:buFont typeface="Wingdings" panose="05000000000000000000" pitchFamily="2" charset="2"/>
              <a:buNone/>
              <a:defRPr/>
            </a:pPr>
            <a:r>
              <a:rPr lang="en-US" altLang="en-US" b="0" kern="0" dirty="0" smtClean="0"/>
              <a:t>b.	</a:t>
            </a:r>
            <a:r>
              <a:rPr lang="en-US" altLang="en-US" b="0" kern="0" dirty="0" err="1" smtClean="0"/>
              <a:t>Ước</a:t>
            </a:r>
            <a:r>
              <a:rPr lang="en-US" altLang="en-US" b="0" kern="0" dirty="0" smtClean="0"/>
              <a:t> </a:t>
            </a:r>
            <a:r>
              <a:rPr lang="en-US" altLang="en-US" b="0" kern="0" dirty="0" err="1" smtClean="0"/>
              <a:t>lượng</a:t>
            </a:r>
            <a:r>
              <a:rPr lang="vi-VN" altLang="en-US" b="0" kern="0" dirty="0" smtClean="0"/>
              <a:t> khoảng </a:t>
            </a:r>
            <a:r>
              <a:rPr lang="en-US" altLang="en-US" b="0" kern="0" dirty="0" smtClean="0"/>
              <a:t>tin </a:t>
            </a:r>
            <a:r>
              <a:rPr lang="en-US" altLang="en-US" b="0" kern="0" dirty="0" err="1" smtClean="0"/>
              <a:t>cậy</a:t>
            </a:r>
            <a:r>
              <a:rPr lang="en-US" altLang="en-US" b="0" kern="0" dirty="0" smtClean="0"/>
              <a:t> </a:t>
            </a:r>
            <a:r>
              <a:rPr lang="vi-VN" altLang="en-US" b="0" kern="0" dirty="0" smtClean="0"/>
              <a:t>của </a:t>
            </a:r>
            <a:r>
              <a:rPr lang="vi-VN" altLang="en-US" b="0" kern="0" dirty="0"/>
              <a:t>tỷ lệ </a:t>
            </a:r>
            <a:r>
              <a:rPr lang="en-US" altLang="en-US" b="0" kern="0" dirty="0" err="1"/>
              <a:t>quần</a:t>
            </a:r>
            <a:r>
              <a:rPr lang="en-US" altLang="en-US" b="0" kern="0" dirty="0"/>
              <a:t> </a:t>
            </a:r>
            <a:r>
              <a:rPr lang="en-US" altLang="en-US" b="0" kern="0" dirty="0" err="1"/>
              <a:t>thể</a:t>
            </a:r>
            <a:r>
              <a:rPr lang="en-US" altLang="en-US" b="0" kern="0" dirty="0"/>
              <a:t> </a:t>
            </a:r>
            <a:r>
              <a:rPr lang="vi-VN" altLang="en-US" b="0" kern="0" dirty="0"/>
              <a:t>p </a:t>
            </a:r>
            <a:r>
              <a:rPr lang="en-US" altLang="en-US" b="0" kern="0" dirty="0" err="1" smtClean="0"/>
              <a:t>với</a:t>
            </a:r>
            <a:r>
              <a:rPr lang="en-US" altLang="en-US" b="0" kern="0" dirty="0" smtClean="0"/>
              <a:t> </a:t>
            </a:r>
            <a:r>
              <a:rPr lang="en-US" altLang="en-US" b="0" kern="0" dirty="0" err="1" smtClean="0"/>
              <a:t>mức</a:t>
            </a:r>
            <a:r>
              <a:rPr lang="en-US" altLang="en-US" b="0" kern="0" dirty="0" smtClean="0"/>
              <a:t> </a:t>
            </a:r>
            <a:r>
              <a:rPr lang="vi-VN" altLang="en-US" b="0" kern="0" dirty="0" smtClean="0"/>
              <a:t>tin cậy </a:t>
            </a:r>
            <a:r>
              <a:rPr lang="en-US" altLang="en-US" b="0" kern="0" dirty="0" err="1" smtClean="0"/>
              <a:t>là</a:t>
            </a:r>
            <a:r>
              <a:rPr lang="en-US" altLang="en-US" b="0" kern="0" dirty="0" smtClean="0"/>
              <a:t> </a:t>
            </a:r>
            <a:r>
              <a:rPr lang="vi-VN" altLang="en-US" b="0" kern="0" dirty="0" smtClean="0"/>
              <a:t>95%</a:t>
            </a:r>
            <a:r>
              <a:rPr lang="en-US" altLang="en-US" b="0" kern="0" dirty="0" smtClean="0"/>
              <a:t>.</a:t>
            </a:r>
          </a:p>
          <a:p>
            <a:pPr marL="406400" indent="-406400">
              <a:buFont typeface="Wingdings" panose="05000000000000000000" pitchFamily="2" charset="2"/>
              <a:buNone/>
              <a:defRPr/>
            </a:pPr>
            <a:r>
              <a:rPr lang="en-US" altLang="en-US" b="0" kern="0" dirty="0" smtClean="0"/>
              <a:t>c.	</a:t>
            </a:r>
            <a:r>
              <a:rPr lang="vi-VN" altLang="en-US" b="0" kern="0" dirty="0" smtClean="0"/>
              <a:t>Dựa trên kết quả, chúng ta có thể kết luận một cách </a:t>
            </a:r>
            <a:r>
              <a:rPr lang="en-US" altLang="en-US" b="0" kern="0" dirty="0" err="1" smtClean="0"/>
              <a:t>chắc</a:t>
            </a:r>
            <a:r>
              <a:rPr lang="en-US" altLang="en-US" b="0" kern="0" dirty="0" smtClean="0"/>
              <a:t> </a:t>
            </a:r>
            <a:r>
              <a:rPr lang="en-US" altLang="en-US" b="0" kern="0" dirty="0" err="1" smtClean="0"/>
              <a:t>chắc</a:t>
            </a:r>
            <a:r>
              <a:rPr lang="vi-VN" altLang="en-US" b="0" kern="0" dirty="0" smtClean="0"/>
              <a:t> rằng hơn 75% người lớn biết Twitter là gì không</a:t>
            </a:r>
            <a:r>
              <a:rPr lang="en-US" altLang="en-US" b="0" kern="0" dirty="0" smtClean="0"/>
              <a:t>?</a:t>
            </a:r>
          </a:p>
          <a:p>
            <a:pPr marL="406400" indent="-406400">
              <a:buFont typeface="Wingdings" panose="05000000000000000000" pitchFamily="2" charset="2"/>
              <a:buNone/>
              <a:defRPr/>
            </a:pPr>
            <a:r>
              <a:rPr lang="en-US" altLang="en-US" b="0" kern="0" dirty="0" smtClean="0"/>
              <a:t>d.	</a:t>
            </a:r>
            <a:r>
              <a:rPr lang="en-US" altLang="en-US" b="0" kern="0" dirty="0" err="1" smtClean="0"/>
              <a:t>Giả</a:t>
            </a:r>
            <a:r>
              <a:rPr lang="en-US" altLang="en-US" b="0" kern="0" dirty="0" smtClean="0"/>
              <a:t> </a:t>
            </a:r>
            <a:r>
              <a:rPr lang="en-US" altLang="en-US" b="0" kern="0" dirty="0" err="1" smtClean="0"/>
              <a:t>sử</a:t>
            </a:r>
            <a:r>
              <a:rPr lang="en-US" altLang="en-US" b="0" kern="0" dirty="0" smtClean="0"/>
              <a:t> </a:t>
            </a:r>
            <a:r>
              <a:rPr lang="en-US" altLang="en-US" b="0" kern="0" dirty="0" err="1" smtClean="0"/>
              <a:t>bạn</a:t>
            </a:r>
            <a:r>
              <a:rPr lang="en-US" altLang="en-US" b="0" kern="0" dirty="0" smtClean="0"/>
              <a:t> </a:t>
            </a:r>
            <a:r>
              <a:rPr lang="en-US" altLang="en-US" b="0" kern="0" dirty="0" err="1" smtClean="0"/>
              <a:t>là</a:t>
            </a:r>
            <a:r>
              <a:rPr lang="en-US" altLang="en-US" b="0" kern="0" dirty="0" smtClean="0"/>
              <a:t> </a:t>
            </a:r>
            <a:r>
              <a:rPr lang="en-US" altLang="en-US" b="0" kern="0" dirty="0" err="1" smtClean="0"/>
              <a:t>phóng</a:t>
            </a:r>
            <a:r>
              <a:rPr lang="en-US" altLang="en-US" b="0" kern="0" dirty="0" smtClean="0"/>
              <a:t> </a:t>
            </a:r>
            <a:r>
              <a:rPr lang="en-US" altLang="en-US" b="0" kern="0" dirty="0" err="1" smtClean="0"/>
              <a:t>viên</a:t>
            </a:r>
            <a:r>
              <a:rPr lang="en-US" altLang="en-US" b="0" kern="0" dirty="0" smtClean="0"/>
              <a:t> </a:t>
            </a:r>
            <a:r>
              <a:rPr lang="en-US" altLang="en-US" b="0" kern="0" dirty="0" err="1" smtClean="0"/>
              <a:t>báo</a:t>
            </a:r>
            <a:r>
              <a:rPr lang="en-US" altLang="en-US" b="0" kern="0" dirty="0" smtClean="0"/>
              <a:t>, </a:t>
            </a:r>
            <a:r>
              <a:rPr lang="en-US" altLang="en-US" b="0" kern="0" dirty="0" err="1" smtClean="0"/>
              <a:t>viết</a:t>
            </a:r>
            <a:r>
              <a:rPr lang="en-US" altLang="en-US" b="0" kern="0" dirty="0" smtClean="0"/>
              <a:t> </a:t>
            </a:r>
            <a:r>
              <a:rPr lang="en-US" altLang="en-US" b="0" kern="0" dirty="0" err="1" smtClean="0"/>
              <a:t>một</a:t>
            </a:r>
            <a:r>
              <a:rPr lang="en-US" altLang="en-US" b="0" kern="0" dirty="0" smtClean="0"/>
              <a:t> </a:t>
            </a:r>
            <a:r>
              <a:rPr lang="en-US" altLang="en-US" b="0" kern="0" dirty="0" err="1" smtClean="0"/>
              <a:t>phát</a:t>
            </a:r>
            <a:r>
              <a:rPr lang="en-US" altLang="en-US" b="0" kern="0" dirty="0" smtClean="0"/>
              <a:t> </a:t>
            </a:r>
            <a:r>
              <a:rPr lang="en-US" altLang="en-US" b="0" kern="0" dirty="0" err="1" smtClean="0"/>
              <a:t>biểu</a:t>
            </a:r>
            <a:r>
              <a:rPr lang="en-US" altLang="en-US" b="0" kern="0" dirty="0" smtClean="0"/>
              <a:t> </a:t>
            </a:r>
            <a:r>
              <a:rPr lang="en-US" altLang="en-US" b="0" kern="0" dirty="0" err="1" smtClean="0"/>
              <a:t>ngắn</a:t>
            </a:r>
            <a:r>
              <a:rPr lang="en-US" altLang="en-US" b="0" kern="0" dirty="0" smtClean="0"/>
              <a:t> </a:t>
            </a:r>
            <a:r>
              <a:rPr lang="en-US" altLang="en-US" b="0" kern="0" dirty="0" err="1" smtClean="0"/>
              <a:t>gọn</a:t>
            </a:r>
            <a:r>
              <a:rPr lang="en-US" altLang="en-US" b="0" kern="0" dirty="0" smtClean="0"/>
              <a:t> </a:t>
            </a:r>
            <a:r>
              <a:rPr lang="en-US" altLang="en-US" b="0" kern="0" dirty="0" err="1" smtClean="0"/>
              <a:t>mô</a:t>
            </a:r>
            <a:r>
              <a:rPr lang="en-US" altLang="en-US" b="0" kern="0" dirty="0" smtClean="0"/>
              <a:t> </a:t>
            </a:r>
            <a:r>
              <a:rPr lang="en-US" altLang="en-US" b="0" kern="0" dirty="0" err="1" smtClean="0"/>
              <a:t>tả</a:t>
            </a:r>
            <a:r>
              <a:rPr lang="en-US" altLang="en-US" b="0" kern="0" dirty="0" smtClean="0"/>
              <a:t> </a:t>
            </a:r>
            <a:r>
              <a:rPr lang="en-US" altLang="en-US" b="0" kern="0" dirty="0" err="1" smtClean="0"/>
              <a:t>chính</a:t>
            </a:r>
            <a:r>
              <a:rPr lang="en-US" altLang="en-US" b="0" kern="0" dirty="0" smtClean="0"/>
              <a:t> </a:t>
            </a:r>
            <a:r>
              <a:rPr lang="en-US" altLang="en-US" b="0" kern="0" dirty="0" err="1" smtClean="0"/>
              <a:t>xác</a:t>
            </a:r>
            <a:r>
              <a:rPr lang="en-US" altLang="en-US" b="0" kern="0" dirty="0" smtClean="0"/>
              <a:t> </a:t>
            </a:r>
            <a:r>
              <a:rPr lang="en-US" altLang="en-US" b="0" kern="0" dirty="0" err="1" smtClean="0"/>
              <a:t>kết</a:t>
            </a:r>
            <a:r>
              <a:rPr lang="en-US" altLang="en-US" b="0" kern="0" dirty="0" smtClean="0"/>
              <a:t> </a:t>
            </a:r>
            <a:r>
              <a:rPr lang="en-US" altLang="en-US" b="0" kern="0" dirty="0" err="1" smtClean="0"/>
              <a:t>quả</a:t>
            </a:r>
            <a:r>
              <a:rPr lang="en-US" altLang="en-US" b="0" kern="0" dirty="0" smtClean="0"/>
              <a:t> </a:t>
            </a:r>
            <a:r>
              <a:rPr lang="en-US" altLang="en-US" b="0" kern="0" dirty="0" err="1" smtClean="0"/>
              <a:t>trong</a:t>
            </a:r>
            <a:r>
              <a:rPr lang="en-US" altLang="en-US" b="0" kern="0" dirty="0" smtClean="0"/>
              <a:t> </a:t>
            </a:r>
            <a:r>
              <a:rPr lang="en-US" altLang="en-US" b="0" kern="0" dirty="0" err="1" smtClean="0"/>
              <a:t>đó</a:t>
            </a:r>
            <a:r>
              <a:rPr lang="en-US" altLang="en-US" b="0" kern="0" dirty="0" smtClean="0"/>
              <a:t> </a:t>
            </a:r>
            <a:r>
              <a:rPr lang="en-US" altLang="en-US" b="0" kern="0" dirty="0" err="1" smtClean="0"/>
              <a:t>bao</a:t>
            </a:r>
            <a:r>
              <a:rPr lang="en-US" altLang="en-US" b="0" kern="0" dirty="0" smtClean="0"/>
              <a:t> </a:t>
            </a:r>
            <a:r>
              <a:rPr lang="en-US" altLang="en-US" b="0" kern="0" dirty="0" err="1" smtClean="0"/>
              <a:t>gồm</a:t>
            </a:r>
            <a:r>
              <a:rPr lang="en-US" altLang="en-US" b="0" kern="0" dirty="0" smtClean="0"/>
              <a:t> </a:t>
            </a:r>
            <a:r>
              <a:rPr lang="en-US" altLang="en-US" b="0" kern="0" dirty="0" err="1" smtClean="0"/>
              <a:t>tất</a:t>
            </a:r>
            <a:r>
              <a:rPr lang="en-US" altLang="en-US" b="0" kern="0" dirty="0" smtClean="0"/>
              <a:t> </a:t>
            </a:r>
            <a:r>
              <a:rPr lang="en-US" altLang="en-US" b="0" kern="0" dirty="0" err="1" smtClean="0"/>
              <a:t>cả</a:t>
            </a:r>
            <a:r>
              <a:rPr lang="en-US" altLang="en-US" b="0" kern="0" dirty="0" smtClean="0"/>
              <a:t> </a:t>
            </a:r>
            <a:r>
              <a:rPr lang="en-US" altLang="en-US" b="0" kern="0" dirty="0" err="1" smtClean="0"/>
              <a:t>thông</a:t>
            </a:r>
            <a:r>
              <a:rPr lang="en-US" altLang="en-US" b="0" kern="0" dirty="0" smtClean="0"/>
              <a:t> tin </a:t>
            </a:r>
            <a:r>
              <a:rPr lang="en-US" altLang="en-US" b="0" kern="0" dirty="0" err="1" smtClean="0"/>
              <a:t>liên</a:t>
            </a:r>
            <a:r>
              <a:rPr lang="en-US" altLang="en-US" b="0" kern="0" dirty="0" smtClean="0"/>
              <a:t> </a:t>
            </a:r>
            <a:r>
              <a:rPr lang="en-US" altLang="en-US" b="0" kern="0" dirty="0" err="1" smtClean="0"/>
              <a:t>quan</a:t>
            </a:r>
            <a:r>
              <a:rPr lang="en-US" altLang="en-US" b="0" kern="0" dirty="0" smtClean="0"/>
              <a: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4294967295"/>
          </p:nvPr>
        </p:nvSpPr>
        <p:spPr bwMode="auto">
          <a:xfrm>
            <a:off x="0" y="881063"/>
            <a:ext cx="7772400" cy="2379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11113" indent="-11113">
              <a:lnSpc>
                <a:spcPct val="88000"/>
              </a:lnSpc>
              <a:buFont typeface="Wingdings" panose="05000000000000000000" pitchFamily="2" charset="2"/>
              <a:buNone/>
            </a:pPr>
            <a:r>
              <a:rPr lang="vi-VN" altLang="en-US" smtClean="0"/>
              <a:t>Kiểm tra yêu cầu: </a:t>
            </a:r>
            <a:r>
              <a:rPr lang="vi-VN" altLang="en-US" b="0" smtClean="0"/>
              <a:t>mẫu ngẫu nhiên đơn giản; số thử nghiệm cố định, 1007; các thử nghiệm độc lập; hai kết quả cho mỗi thử nghiệm; xác suất vẫn không đổi. Lưu ý: số lần thành công và thất bại đều là ít nhất 5</a:t>
            </a:r>
            <a:r>
              <a:rPr lang="en-US" altLang="en-US" b="0" smtClean="0"/>
              <a:t>.</a:t>
            </a:r>
          </a:p>
        </p:txBody>
      </p:sp>
      <p:sp>
        <p:nvSpPr>
          <p:cNvPr id="106499" name="Rectangle 4"/>
          <p:cNvSpPr>
            <a:spLocks noChangeArrowheads="1"/>
          </p:cNvSpPr>
          <p:nvPr/>
        </p:nvSpPr>
        <p:spPr bwMode="auto">
          <a:xfrm>
            <a:off x="19145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0" name="Rectangle 5"/>
          <p:cNvSpPr>
            <a:spLocks noChangeArrowheads="1"/>
          </p:cNvSpPr>
          <p:nvPr/>
        </p:nvSpPr>
        <p:spPr bwMode="auto">
          <a:xfrm>
            <a:off x="1584325" y="3281363"/>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1" name="Rectangle 6"/>
          <p:cNvSpPr>
            <a:spLocks noChangeArrowheads="1"/>
          </p:cNvSpPr>
          <p:nvPr/>
        </p:nvSpPr>
        <p:spPr bwMode="auto">
          <a:xfrm>
            <a:off x="1812925" y="3252788"/>
            <a:ext cx="2968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2" name="Rectangle 7"/>
          <p:cNvSpPr>
            <a:spLocks noChangeArrowheads="1"/>
          </p:cNvSpPr>
          <p:nvPr/>
        </p:nvSpPr>
        <p:spPr bwMode="auto">
          <a:xfrm>
            <a:off x="588963" y="3776663"/>
            <a:ext cx="26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106503" name="Rectangle 8"/>
          <p:cNvSpPr>
            <a:spLocks noChangeArrowheads="1"/>
          </p:cNvSpPr>
          <p:nvPr/>
        </p:nvSpPr>
        <p:spPr bwMode="auto">
          <a:xfrm>
            <a:off x="1965325" y="4391025"/>
            <a:ext cx="8905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4" name="Rectangle 9"/>
          <p:cNvSpPr>
            <a:spLocks noChangeArrowheads="1"/>
          </p:cNvSpPr>
          <p:nvPr/>
        </p:nvSpPr>
        <p:spPr bwMode="auto">
          <a:xfrm>
            <a:off x="6699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6505" name="Rectangle 26"/>
          <p:cNvSpPr>
            <a:spLocks noChangeArrowheads="1"/>
          </p:cNvSpPr>
          <p:nvPr/>
        </p:nvSpPr>
        <p:spPr bwMode="auto">
          <a:xfrm>
            <a:off x="381000" y="457200"/>
            <a:ext cx="83058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
        <p:nvSpPr>
          <p:cNvPr id="106506" name="Rectangle 28"/>
          <p:cNvSpPr>
            <a:spLocks noChangeArrowheads="1"/>
          </p:cNvSpPr>
          <p:nvPr/>
        </p:nvSpPr>
        <p:spPr bwMode="auto">
          <a:xfrm>
            <a:off x="673100" y="2438400"/>
            <a:ext cx="81803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406400" indent="-406400">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88000"/>
              </a:lnSpc>
              <a:spcBef>
                <a:spcPct val="30000"/>
              </a:spcBef>
              <a:buClr>
                <a:schemeClr val="accent2"/>
              </a:buClr>
              <a:buFont typeface="Wingdings" panose="05000000000000000000" pitchFamily="2" charset="2"/>
              <a:buNone/>
            </a:pPr>
            <a:r>
              <a:rPr lang="en-US" altLang="en-US" sz="2400" b="0"/>
              <a:t>a) Sử dụng công thức để tìm biên độ của lỗi</a:t>
            </a:r>
          </a:p>
        </p:txBody>
      </p:sp>
      <p:graphicFrame>
        <p:nvGraphicFramePr>
          <p:cNvPr id="106507" name="Object 29"/>
          <p:cNvGraphicFramePr>
            <a:graphicFrameLocks noChangeAspect="1"/>
          </p:cNvGraphicFramePr>
          <p:nvPr/>
        </p:nvGraphicFramePr>
        <p:xfrm>
          <a:off x="996950" y="3200400"/>
          <a:ext cx="6554788" cy="1879600"/>
        </p:xfrm>
        <a:graphic>
          <a:graphicData uri="http://schemas.openxmlformats.org/presentationml/2006/ole">
            <mc:AlternateContent xmlns:mc="http://schemas.openxmlformats.org/markup-compatibility/2006">
              <mc:Choice xmlns:v="urn:schemas-microsoft-com:vml" Requires="v">
                <p:oleObj spid="_x0000_s106581" name="Equation" r:id="rId4" imgW="6553200" imgH="1879600" progId="Equation.DSMT4">
                  <p:embed/>
                </p:oleObj>
              </mc:Choice>
              <mc:Fallback>
                <p:oleObj name="Equation" r:id="rId4" imgW="6553200" imgH="18796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50" y="3200400"/>
                        <a:ext cx="6554788"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4294967295"/>
          </p:nvPr>
        </p:nvSpPr>
        <p:spPr bwMode="auto">
          <a:xfrm>
            <a:off x="0" y="885825"/>
            <a:ext cx="7772400" cy="714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06400" indent="-406400">
              <a:lnSpc>
                <a:spcPct val="88000"/>
              </a:lnSpc>
              <a:buFont typeface="Wingdings" panose="05000000000000000000" pitchFamily="2" charset="2"/>
              <a:buNone/>
            </a:pPr>
            <a:r>
              <a:rPr lang="en-US" altLang="en-US" b="0" smtClean="0"/>
              <a:t>b) Khoảng tin cậy 95%:</a:t>
            </a:r>
          </a:p>
        </p:txBody>
      </p:sp>
      <p:sp>
        <p:nvSpPr>
          <p:cNvPr id="108547" name="Rectangle 4"/>
          <p:cNvSpPr>
            <a:spLocks noChangeArrowheads="1"/>
          </p:cNvSpPr>
          <p:nvPr/>
        </p:nvSpPr>
        <p:spPr bwMode="auto">
          <a:xfrm>
            <a:off x="2143125" y="28844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48" name="Rectangle 5"/>
          <p:cNvSpPr>
            <a:spLocks noChangeArrowheads="1"/>
          </p:cNvSpPr>
          <p:nvPr/>
        </p:nvSpPr>
        <p:spPr bwMode="auto">
          <a:xfrm>
            <a:off x="1812925" y="34988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49" name="Rectangle 6"/>
          <p:cNvSpPr>
            <a:spLocks noChangeArrowheads="1"/>
          </p:cNvSpPr>
          <p:nvPr/>
        </p:nvSpPr>
        <p:spPr bwMode="auto">
          <a:xfrm>
            <a:off x="2041525" y="34702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0" name="Rectangle 7"/>
          <p:cNvSpPr>
            <a:spLocks noChangeArrowheads="1"/>
          </p:cNvSpPr>
          <p:nvPr/>
        </p:nvSpPr>
        <p:spPr bwMode="auto">
          <a:xfrm>
            <a:off x="817563" y="3994150"/>
            <a:ext cx="26828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b="0">
                <a:solidFill>
                  <a:schemeClr val="hlink"/>
                </a:solidFill>
              </a:rPr>
              <a:t> </a:t>
            </a:r>
            <a:endParaRPr lang="en-US" altLang="en-US" sz="2400" b="0">
              <a:solidFill>
                <a:schemeClr val="tx2"/>
              </a:solidFill>
            </a:endParaRPr>
          </a:p>
          <a:p>
            <a:pPr>
              <a:lnSpc>
                <a:spcPct val="90000"/>
              </a:lnSpc>
              <a:spcBef>
                <a:spcPct val="30000"/>
              </a:spcBef>
            </a:pPr>
            <a:endParaRPr lang="en-US" altLang="en-US" sz="2400" b="0">
              <a:solidFill>
                <a:schemeClr val="tx2"/>
              </a:solidFill>
            </a:endParaRPr>
          </a:p>
        </p:txBody>
      </p:sp>
      <p:sp>
        <p:nvSpPr>
          <p:cNvPr id="108551" name="Rectangle 8"/>
          <p:cNvSpPr>
            <a:spLocks noChangeArrowheads="1"/>
          </p:cNvSpPr>
          <p:nvPr/>
        </p:nvSpPr>
        <p:spPr bwMode="auto">
          <a:xfrm>
            <a:off x="2193925" y="46085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2" name="Rectangle 9"/>
          <p:cNvSpPr>
            <a:spLocks noChangeArrowheads="1"/>
          </p:cNvSpPr>
          <p:nvPr/>
        </p:nvSpPr>
        <p:spPr bwMode="auto">
          <a:xfrm>
            <a:off x="593725" y="4694238"/>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08553" name="Rectangle 27"/>
          <p:cNvSpPr>
            <a:spLocks noChangeArrowheads="1"/>
          </p:cNvSpPr>
          <p:nvPr/>
        </p:nvSpPr>
        <p:spPr bwMode="auto">
          <a:xfrm>
            <a:off x="457200" y="457200"/>
            <a:ext cx="8305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a:solidFill>
                  <a:srgbClr val="008000"/>
                </a:solidFill>
              </a:rPr>
              <a:t>Ví dụ (tt)</a:t>
            </a:r>
            <a:endParaRPr lang="en-US" altLang="en-US" sz="3200" b="0"/>
          </a:p>
        </p:txBody>
      </p:sp>
      <p:graphicFrame>
        <p:nvGraphicFramePr>
          <p:cNvPr id="108554" name="Object 29"/>
          <p:cNvGraphicFramePr>
            <a:graphicFrameLocks noChangeAspect="1"/>
          </p:cNvGraphicFramePr>
          <p:nvPr/>
        </p:nvGraphicFramePr>
        <p:xfrm>
          <a:off x="2860675" y="1800225"/>
          <a:ext cx="3352800" cy="533400"/>
        </p:xfrm>
        <a:graphic>
          <a:graphicData uri="http://schemas.openxmlformats.org/presentationml/2006/ole">
            <mc:AlternateContent xmlns:mc="http://schemas.openxmlformats.org/markup-compatibility/2006">
              <mc:Choice xmlns:v="urn:schemas-microsoft-com:vml" Requires="v">
                <p:oleObj spid="_x0000_s108776" name="Equation" r:id="rId4" imgW="3352800" imgH="533400" progId="Equation.DSMT4">
                  <p:embed/>
                </p:oleObj>
              </mc:Choice>
              <mc:Fallback>
                <p:oleObj name="Equation" r:id="rId4" imgW="3352800" imgH="5334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0675" y="1800225"/>
                        <a:ext cx="335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5" name="Object 30"/>
          <p:cNvGraphicFramePr>
            <a:graphicFrameLocks noChangeAspect="1"/>
          </p:cNvGraphicFramePr>
          <p:nvPr/>
        </p:nvGraphicFramePr>
        <p:xfrm>
          <a:off x="701675" y="2725738"/>
          <a:ext cx="7621588" cy="469900"/>
        </p:xfrm>
        <a:graphic>
          <a:graphicData uri="http://schemas.openxmlformats.org/presentationml/2006/ole">
            <mc:AlternateContent xmlns:mc="http://schemas.openxmlformats.org/markup-compatibility/2006">
              <mc:Choice xmlns:v="urn:schemas-microsoft-com:vml" Requires="v">
                <p:oleObj spid="_x0000_s108777" name="Equation" r:id="rId6" imgW="7620000" imgH="469900" progId="Equation.DSMT4">
                  <p:embed/>
                </p:oleObj>
              </mc:Choice>
              <mc:Fallback>
                <p:oleObj name="Equation" r:id="rId6" imgW="7620000" imgH="469900"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675" y="2725738"/>
                        <a:ext cx="762158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6" name="Object 31"/>
          <p:cNvGraphicFramePr>
            <a:graphicFrameLocks noChangeAspect="1"/>
          </p:cNvGraphicFramePr>
          <p:nvPr/>
        </p:nvGraphicFramePr>
        <p:xfrm>
          <a:off x="2833688" y="3590925"/>
          <a:ext cx="3327400" cy="469900"/>
        </p:xfrm>
        <a:graphic>
          <a:graphicData uri="http://schemas.openxmlformats.org/presentationml/2006/ole">
            <mc:AlternateContent xmlns:mc="http://schemas.openxmlformats.org/markup-compatibility/2006">
              <mc:Choice xmlns:v="urn:schemas-microsoft-com:vml" Requires="v">
                <p:oleObj spid="_x0000_s108778" name="Equation" r:id="rId8" imgW="3327400" imgH="469900" progId="Equation.DSMT4">
                  <p:embed/>
                </p:oleObj>
              </mc:Choice>
              <mc:Fallback>
                <p:oleObj name="Equation" r:id="rId8" imgW="3327400" imgH="469900" progId="Equation.DSMT4">
                  <p:embed/>
                  <p:pic>
                    <p:nvPicPr>
                      <p:cNvPr id="0"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3688" y="3590925"/>
                        <a:ext cx="3327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4294967295"/>
          </p:nvPr>
        </p:nvSpPr>
        <p:spPr bwMode="auto">
          <a:xfrm>
            <a:off x="0" y="1143000"/>
            <a:ext cx="9144000" cy="5387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98000"/>
              </a:lnSpc>
              <a:buFont typeface="Wingdings" panose="05000000000000000000" pitchFamily="2" charset="2"/>
              <a:buAutoNum type="alphaLcParenR" startAt="3"/>
            </a:pPr>
            <a:r>
              <a:rPr lang="vi-VN" altLang="en-US" b="0" dirty="0" smtClean="0"/>
              <a:t>Dựa trên khoảng tin cậy thu được trong phần (b), có hơn 75% người lớn biết Twitter là gì</a:t>
            </a:r>
            <a:r>
              <a:rPr lang="en-US" altLang="en-US" b="0" dirty="0" smtClean="0"/>
              <a:t>. </a:t>
            </a:r>
          </a:p>
          <a:p>
            <a:pPr marL="457200" indent="-457200">
              <a:lnSpc>
                <a:spcPct val="98000"/>
              </a:lnSpc>
              <a:buFontTx/>
              <a:buNone/>
            </a:pPr>
            <a:r>
              <a:rPr lang="en-US" altLang="en-US" b="0" dirty="0" smtClean="0"/>
              <a:t>	</a:t>
            </a:r>
          </a:p>
          <a:p>
            <a:pPr marL="457200" indent="-457200">
              <a:lnSpc>
                <a:spcPct val="98000"/>
              </a:lnSpc>
              <a:buFontTx/>
              <a:buNone/>
            </a:pPr>
            <a:r>
              <a:rPr lang="en-US" altLang="en-US" b="0" dirty="0" smtClean="0"/>
              <a:t>	</a:t>
            </a:r>
            <a:r>
              <a:rPr lang="vi-VN" altLang="en-US" b="0" dirty="0" smtClean="0"/>
              <a:t>Bởi vì các giới hạn của 0.828 và 0.872 có khả năng chứa tỷ lệ </a:t>
            </a:r>
            <a:r>
              <a:rPr lang="en-US" altLang="en-US" b="0" dirty="0" err="1" smtClean="0"/>
              <a:t>quần</a:t>
            </a:r>
            <a:r>
              <a:rPr lang="en-US" altLang="en-US" b="0" dirty="0" smtClean="0"/>
              <a:t> </a:t>
            </a:r>
            <a:r>
              <a:rPr lang="en-US" altLang="en-US" b="0" dirty="0" err="1" smtClean="0"/>
              <a:t>thể</a:t>
            </a:r>
            <a:r>
              <a:rPr lang="vi-VN" altLang="en-US" b="0" dirty="0" smtClean="0"/>
              <a:t> thực, tỷ lệ </a:t>
            </a:r>
            <a:r>
              <a:rPr lang="en-US" altLang="en-US" b="0" dirty="0" err="1" smtClean="0"/>
              <a:t>quần</a:t>
            </a:r>
            <a:r>
              <a:rPr lang="en-US" altLang="en-US" b="0" dirty="0" smtClean="0"/>
              <a:t> </a:t>
            </a:r>
            <a:r>
              <a:rPr lang="en-US" altLang="en-US" b="0" dirty="0" err="1" smtClean="0"/>
              <a:t>thể</a:t>
            </a:r>
            <a:r>
              <a:rPr lang="vi-VN" altLang="en-US" b="0" dirty="0" smtClean="0"/>
              <a:t> là một giá trị lớn hơn 0,75</a:t>
            </a:r>
            <a:r>
              <a:rPr lang="en-US" altLang="en-US" b="0" dirty="0" smtClean="0"/>
              <a:t>.</a:t>
            </a:r>
          </a:p>
          <a:p>
            <a:pPr marL="457200" indent="-457200">
              <a:lnSpc>
                <a:spcPct val="88000"/>
              </a:lnSpc>
              <a:buFont typeface="Wingdings" panose="05000000000000000000" pitchFamily="2" charset="2"/>
              <a:buNone/>
            </a:pPr>
            <a:endParaRPr lang="en-US" altLang="en-US" b="0" dirty="0" smtClean="0"/>
          </a:p>
        </p:txBody>
      </p:sp>
      <p:sp>
        <p:nvSpPr>
          <p:cNvPr id="110595" name="Rectangle 4"/>
          <p:cNvSpPr>
            <a:spLocks noChangeArrowheads="1"/>
          </p:cNvSpPr>
          <p:nvPr/>
        </p:nvSpPr>
        <p:spPr bwMode="auto">
          <a:xfrm>
            <a:off x="18383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6" name="Rectangle 5"/>
          <p:cNvSpPr>
            <a:spLocks noChangeArrowheads="1"/>
          </p:cNvSpPr>
          <p:nvPr/>
        </p:nvSpPr>
        <p:spPr bwMode="auto">
          <a:xfrm>
            <a:off x="1508125" y="3143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7" name="Rectangle 6"/>
          <p:cNvSpPr>
            <a:spLocks noChangeArrowheads="1"/>
          </p:cNvSpPr>
          <p:nvPr/>
        </p:nvSpPr>
        <p:spPr bwMode="auto">
          <a:xfrm>
            <a:off x="1736725" y="3114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598" name="Rectangle 7"/>
          <p:cNvSpPr>
            <a:spLocks noChangeArrowheads="1"/>
          </p:cNvSpPr>
          <p:nvPr/>
        </p:nvSpPr>
        <p:spPr bwMode="auto">
          <a:xfrm>
            <a:off x="512763" y="3638550"/>
            <a:ext cx="2651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a:solidFill>
                  <a:schemeClr val="hlink"/>
                </a:solidFill>
              </a:rPr>
              <a:t> </a:t>
            </a:r>
            <a:endParaRPr lang="en-US" altLang="en-US" sz="2400">
              <a:solidFill>
                <a:schemeClr val="tx2"/>
              </a:solidFill>
            </a:endParaRPr>
          </a:p>
          <a:p>
            <a:pPr>
              <a:lnSpc>
                <a:spcPct val="90000"/>
              </a:lnSpc>
              <a:spcBef>
                <a:spcPct val="30000"/>
              </a:spcBef>
            </a:pPr>
            <a:endParaRPr lang="en-US" altLang="en-US" sz="2400">
              <a:solidFill>
                <a:schemeClr val="tx2"/>
              </a:solidFill>
            </a:endParaRPr>
          </a:p>
        </p:txBody>
      </p:sp>
      <p:sp>
        <p:nvSpPr>
          <p:cNvPr id="110599" name="Rectangle 8"/>
          <p:cNvSpPr>
            <a:spLocks noChangeArrowheads="1"/>
          </p:cNvSpPr>
          <p:nvPr/>
        </p:nvSpPr>
        <p:spPr bwMode="auto">
          <a:xfrm>
            <a:off x="1889125" y="4252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600" name="Rectangle 9"/>
          <p:cNvSpPr>
            <a:spLocks noChangeArrowheads="1"/>
          </p:cNvSpPr>
          <p:nvPr/>
        </p:nvSpPr>
        <p:spPr bwMode="auto">
          <a:xfrm>
            <a:off x="5937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0601" name="Rectangle 12"/>
          <p:cNvSpPr>
            <a:spLocks noChangeArrowheads="1"/>
          </p:cNvSpPr>
          <p:nvPr/>
        </p:nvSpPr>
        <p:spPr bwMode="auto">
          <a:xfrm>
            <a:off x="457200" y="457200"/>
            <a:ext cx="8305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4294967295"/>
          </p:nvPr>
        </p:nvSpPr>
        <p:spPr bwMode="auto">
          <a:xfrm>
            <a:off x="8709" y="1272677"/>
            <a:ext cx="9144000" cy="5548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457200" indent="-457200">
              <a:lnSpc>
                <a:spcPct val="98000"/>
              </a:lnSpc>
              <a:buFont typeface="Wingdings" panose="05000000000000000000" pitchFamily="2" charset="2"/>
              <a:buAutoNum type="alphaLcParenR" startAt="4"/>
            </a:pPr>
            <a:r>
              <a:rPr lang="vi-VN" altLang="en-US" b="0" smtClean="0"/>
              <a:t>Dưới đây là một </a:t>
            </a:r>
            <a:r>
              <a:rPr lang="en-US" altLang="en-US" b="0" smtClean="0"/>
              <a:t>phát biểu</a:t>
            </a:r>
            <a:r>
              <a:rPr lang="vi-VN" altLang="en-US" b="0" smtClean="0"/>
              <a:t> tóm tắt kết quả</a:t>
            </a:r>
            <a:r>
              <a:rPr lang="en-US" altLang="en-US" b="0" smtClean="0"/>
              <a:t>: </a:t>
            </a:r>
          </a:p>
          <a:p>
            <a:pPr marL="457200" indent="-457200">
              <a:lnSpc>
                <a:spcPct val="98000"/>
              </a:lnSpc>
              <a:buFontTx/>
              <a:buNone/>
            </a:pPr>
            <a:endParaRPr lang="en-US" altLang="en-US" b="0" smtClean="0"/>
          </a:p>
          <a:p>
            <a:pPr marL="457200" indent="-457200">
              <a:lnSpc>
                <a:spcPct val="98000"/>
              </a:lnSpc>
              <a:buFontTx/>
              <a:buNone/>
            </a:pPr>
            <a:r>
              <a:rPr lang="en-US" altLang="en-US" b="0" smtClean="0"/>
              <a:t>	</a:t>
            </a:r>
            <a:r>
              <a:rPr lang="vi-VN" altLang="en-US" b="0" smtClean="0"/>
              <a:t>85% người </a:t>
            </a:r>
            <a:r>
              <a:rPr lang="en-US" altLang="en-US" b="0" smtClean="0"/>
              <a:t>lớn</a:t>
            </a:r>
            <a:r>
              <a:rPr lang="vi-VN" altLang="en-US" b="0" smtClean="0"/>
              <a:t> ở Hoa Kỳ biết Twitter là gì. Tỷ lệ này dựa trên cuộc thăm dò ý kiến ​​của Trung tâm nghiên cứu Pew với 1007 người lớn được chọn ngẫu nhiên</a:t>
            </a:r>
            <a:r>
              <a:rPr lang="en-US" altLang="en-US" b="0" smtClean="0"/>
              <a:t>.</a:t>
            </a:r>
          </a:p>
          <a:p>
            <a:pPr marL="457200" indent="-457200">
              <a:lnSpc>
                <a:spcPct val="98000"/>
              </a:lnSpc>
              <a:buFontTx/>
              <a:buNone/>
            </a:pPr>
            <a:endParaRPr lang="en-US" altLang="en-US" b="0" smtClean="0"/>
          </a:p>
          <a:p>
            <a:pPr marL="457200" indent="-457200">
              <a:lnSpc>
                <a:spcPct val="98000"/>
              </a:lnSpc>
              <a:buFontTx/>
              <a:buNone/>
            </a:pPr>
            <a:r>
              <a:rPr lang="en-US" altLang="en-US" b="0" smtClean="0"/>
              <a:t>	</a:t>
            </a:r>
            <a:r>
              <a:rPr lang="vi-VN" altLang="en-US" b="0" smtClean="0"/>
              <a:t>Về lý thuyết, trong 95% các cuộc thăm dò như vậy, tỷ lệ phần trăm nên khác nhau không quá 2,2</a:t>
            </a:r>
            <a:r>
              <a:rPr lang="en-US" altLang="en-US" b="0" smtClean="0"/>
              <a:t>%</a:t>
            </a:r>
            <a:r>
              <a:rPr lang="vi-VN" altLang="en-US" b="0" smtClean="0"/>
              <a:t> theo một trong hai hướng từ tỷ lệ phần trăm sẽ được tìm thấy bằng cách phỏng vấn tất cả người lớn ở Hoa Kỳ</a:t>
            </a:r>
            <a:r>
              <a:rPr lang="en-US" altLang="en-US" b="0" smtClean="0"/>
              <a:t>.</a:t>
            </a:r>
          </a:p>
        </p:txBody>
      </p:sp>
      <p:sp>
        <p:nvSpPr>
          <p:cNvPr id="112643" name="Rectangle 3"/>
          <p:cNvSpPr>
            <a:spLocks noChangeArrowheads="1"/>
          </p:cNvSpPr>
          <p:nvPr/>
        </p:nvSpPr>
        <p:spPr bwMode="auto">
          <a:xfrm>
            <a:off x="1838325" y="2528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4" name="Rectangle 4"/>
          <p:cNvSpPr>
            <a:spLocks noChangeArrowheads="1"/>
          </p:cNvSpPr>
          <p:nvPr/>
        </p:nvSpPr>
        <p:spPr bwMode="auto">
          <a:xfrm>
            <a:off x="1508125" y="3143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5" name="Rectangle 5"/>
          <p:cNvSpPr>
            <a:spLocks noChangeArrowheads="1"/>
          </p:cNvSpPr>
          <p:nvPr/>
        </p:nvSpPr>
        <p:spPr bwMode="auto">
          <a:xfrm>
            <a:off x="1736725" y="3114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6" name="Rectangle 6"/>
          <p:cNvSpPr>
            <a:spLocks noChangeArrowheads="1"/>
          </p:cNvSpPr>
          <p:nvPr/>
        </p:nvSpPr>
        <p:spPr bwMode="auto">
          <a:xfrm>
            <a:off x="512763" y="3638550"/>
            <a:ext cx="2651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altLang="en-US" sz="2400">
                <a:solidFill>
                  <a:schemeClr val="hlink"/>
                </a:solidFill>
              </a:rPr>
              <a:t> </a:t>
            </a:r>
            <a:endParaRPr lang="en-US" altLang="en-US" sz="2400">
              <a:solidFill>
                <a:schemeClr val="tx2"/>
              </a:solidFill>
            </a:endParaRPr>
          </a:p>
          <a:p>
            <a:pPr>
              <a:lnSpc>
                <a:spcPct val="90000"/>
              </a:lnSpc>
              <a:spcBef>
                <a:spcPct val="30000"/>
              </a:spcBef>
            </a:pPr>
            <a:endParaRPr lang="en-US" altLang="en-US" sz="2400">
              <a:solidFill>
                <a:schemeClr val="tx2"/>
              </a:solidFill>
            </a:endParaRPr>
          </a:p>
        </p:txBody>
      </p:sp>
      <p:sp>
        <p:nvSpPr>
          <p:cNvPr id="112647" name="Rectangle 7"/>
          <p:cNvSpPr>
            <a:spLocks noChangeArrowheads="1"/>
          </p:cNvSpPr>
          <p:nvPr/>
        </p:nvSpPr>
        <p:spPr bwMode="auto">
          <a:xfrm>
            <a:off x="1889125" y="4252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8" name="Rectangle 8"/>
          <p:cNvSpPr>
            <a:spLocks noChangeArrowheads="1"/>
          </p:cNvSpPr>
          <p:nvPr/>
        </p:nvSpPr>
        <p:spPr bwMode="auto">
          <a:xfrm>
            <a:off x="593725" y="481965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12649" name="Rectangle 9"/>
          <p:cNvSpPr>
            <a:spLocks noChangeArrowheads="1"/>
          </p:cNvSpPr>
          <p:nvPr/>
        </p:nvSpPr>
        <p:spPr bwMode="auto">
          <a:xfrm>
            <a:off x="457200" y="563562"/>
            <a:ext cx="8305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3200" dirty="0" err="1">
                <a:solidFill>
                  <a:srgbClr val="008000"/>
                </a:solidFill>
              </a:rPr>
              <a:t>Ví</a:t>
            </a:r>
            <a:r>
              <a:rPr lang="en-US" altLang="en-US" sz="3200" dirty="0">
                <a:solidFill>
                  <a:srgbClr val="008000"/>
                </a:solidFill>
              </a:rPr>
              <a:t> </a:t>
            </a:r>
            <a:r>
              <a:rPr lang="en-US" altLang="en-US" sz="3200" dirty="0" err="1">
                <a:solidFill>
                  <a:srgbClr val="008000"/>
                </a:solidFill>
              </a:rPr>
              <a:t>dụ</a:t>
            </a:r>
            <a:r>
              <a:rPr lang="en-US" altLang="en-US" sz="3200" dirty="0">
                <a:solidFill>
                  <a:srgbClr val="008000"/>
                </a:solidFill>
              </a:rPr>
              <a:t> (</a:t>
            </a:r>
            <a:r>
              <a:rPr lang="en-US" altLang="en-US" sz="3200" dirty="0" err="1">
                <a:solidFill>
                  <a:srgbClr val="008000"/>
                </a:solidFill>
              </a:rPr>
              <a:t>tt</a:t>
            </a:r>
            <a:r>
              <a:rPr lang="en-US" altLang="en-US" sz="3200" dirty="0">
                <a:solidFill>
                  <a:srgbClr val="008000"/>
                </a:solidFill>
              </a:rPr>
              <a:t>)</a:t>
            </a:r>
            <a:endParaRPr lang="en-US" altLang="en-US" sz="32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bwMode="auto">
          <a:xfrm>
            <a:off x="533400" y="609600"/>
            <a:ext cx="7848600" cy="885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sp>
        <p:nvSpPr>
          <p:cNvPr id="118787" name="Text Box 3"/>
          <p:cNvSpPr txBox="1">
            <a:spLocks noChangeArrowheads="1"/>
          </p:cNvSpPr>
          <p:nvPr/>
        </p:nvSpPr>
        <p:spPr bwMode="auto">
          <a:xfrm>
            <a:off x="0" y="2051050"/>
            <a:ext cx="9144000"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Giả sử chúng tôi muốn thu thập dữ liệu mẫu để ước tính tỷ lệ </a:t>
            </a:r>
            <a:r>
              <a:rPr lang="en-US" altLang="en-US" sz="2800" b="0" dirty="0" err="1"/>
              <a:t>quần</a:t>
            </a:r>
            <a:r>
              <a:rPr lang="en-US" altLang="en-US" sz="2800" b="0" dirty="0"/>
              <a:t> </a:t>
            </a:r>
            <a:r>
              <a:rPr lang="en-US" altLang="en-US" sz="2800" b="0" dirty="0" err="1"/>
              <a:t>thể</a:t>
            </a:r>
            <a:r>
              <a:rPr lang="en-US" altLang="en-US" sz="2800" b="0" dirty="0"/>
              <a:t>.  </a:t>
            </a:r>
          </a:p>
          <a:p>
            <a:pPr>
              <a:lnSpc>
                <a:spcPct val="90000"/>
              </a:lnSpc>
              <a:spcBef>
                <a:spcPct val="50000"/>
              </a:spcBef>
            </a:pPr>
            <a:r>
              <a:rPr lang="en-US" altLang="en-US" sz="2800" b="0" dirty="0" err="1"/>
              <a:t>Câu</a:t>
            </a:r>
            <a:r>
              <a:rPr lang="en-US" altLang="en-US" sz="2800" b="0" dirty="0"/>
              <a:t> </a:t>
            </a:r>
            <a:r>
              <a:rPr lang="en-US" altLang="en-US" sz="2800" b="0" dirty="0" err="1"/>
              <a:t>hỏi</a:t>
            </a:r>
            <a:r>
              <a:rPr lang="en-US" altLang="en-US" sz="2800" b="0" dirty="0"/>
              <a:t> </a:t>
            </a:r>
            <a:r>
              <a:rPr lang="en-US" altLang="en-US" sz="2800" b="0" dirty="0" err="1"/>
              <a:t>đặt</a:t>
            </a:r>
            <a:r>
              <a:rPr lang="en-US" altLang="en-US" sz="2800" b="0" dirty="0"/>
              <a:t> </a:t>
            </a:r>
            <a:r>
              <a:rPr lang="en-US" altLang="en-US" sz="2800" b="0" dirty="0" err="1"/>
              <a:t>ra</a:t>
            </a:r>
            <a:r>
              <a:rPr lang="en-US" altLang="en-US" sz="2800" b="0" dirty="0"/>
              <a:t> </a:t>
            </a:r>
            <a:r>
              <a:rPr lang="en-US" altLang="en-US" sz="2800" b="0" dirty="0" err="1"/>
              <a:t>là</a:t>
            </a:r>
            <a:r>
              <a:rPr lang="en-US" altLang="en-US" sz="2800" b="0" dirty="0"/>
              <a:t> </a:t>
            </a:r>
            <a:r>
              <a:rPr lang="en-US" altLang="en-US" sz="2800" b="0" dirty="0" err="1">
                <a:solidFill>
                  <a:srgbClr val="FF0000"/>
                </a:solidFill>
              </a:rPr>
              <a:t>phải</a:t>
            </a:r>
            <a:r>
              <a:rPr lang="en-US" altLang="en-US" sz="2800" b="0" dirty="0">
                <a:solidFill>
                  <a:srgbClr val="FF0000"/>
                </a:solidFill>
              </a:rPr>
              <a:t> </a:t>
            </a:r>
            <a:r>
              <a:rPr lang="en-US" altLang="en-US" sz="2800" b="0" dirty="0" err="1">
                <a:solidFill>
                  <a:srgbClr val="FF0000"/>
                </a:solidFill>
              </a:rPr>
              <a:t>lấy</a:t>
            </a:r>
            <a:r>
              <a:rPr lang="en-US" altLang="en-US" sz="2800" b="0" dirty="0">
                <a:solidFill>
                  <a:srgbClr val="FF0000"/>
                </a:solidFill>
              </a:rPr>
              <a:t> </a:t>
            </a:r>
            <a:r>
              <a:rPr lang="en-US" altLang="en-US" sz="2800" b="0" dirty="0" err="1">
                <a:solidFill>
                  <a:srgbClr val="FF0000"/>
                </a:solidFill>
              </a:rPr>
              <a:t>mẫu</a:t>
            </a:r>
            <a:r>
              <a:rPr lang="en-US" altLang="en-US" sz="2800" b="0" dirty="0">
                <a:solidFill>
                  <a:srgbClr val="FF0000"/>
                </a:solidFill>
              </a:rPr>
              <a:t> </a:t>
            </a:r>
            <a:r>
              <a:rPr lang="en-US" altLang="en-US" sz="2800" b="0" dirty="0" err="1">
                <a:solidFill>
                  <a:srgbClr val="FF0000"/>
                </a:solidFill>
              </a:rPr>
              <a:t>kích</a:t>
            </a:r>
            <a:r>
              <a:rPr lang="en-US" altLang="en-US" sz="2800" b="0" dirty="0">
                <a:solidFill>
                  <a:srgbClr val="FF0000"/>
                </a:solidFill>
              </a:rPr>
              <a:t> </a:t>
            </a:r>
            <a:r>
              <a:rPr lang="en-US" altLang="en-US" sz="2800" b="0" dirty="0" err="1">
                <a:solidFill>
                  <a:srgbClr val="FF0000"/>
                </a:solidFill>
              </a:rPr>
              <a:t>thước</a:t>
            </a:r>
            <a:r>
              <a:rPr lang="en-US" altLang="en-US" sz="2800" b="0" dirty="0">
                <a:solidFill>
                  <a:srgbClr val="FF0000"/>
                </a:solidFill>
              </a:rPr>
              <a:t> </a:t>
            </a:r>
            <a:r>
              <a:rPr lang="en-US" altLang="en-US" sz="2800" b="0" dirty="0" err="1">
                <a:solidFill>
                  <a:srgbClr val="FF0000"/>
                </a:solidFill>
              </a:rPr>
              <a:t>bao</a:t>
            </a:r>
            <a:r>
              <a:rPr lang="en-US" altLang="en-US" sz="2800" b="0" dirty="0">
                <a:solidFill>
                  <a:srgbClr val="FF0000"/>
                </a:solidFill>
              </a:rPr>
              <a:t> </a:t>
            </a:r>
            <a:r>
              <a:rPr lang="en-US" altLang="en-US" sz="2800" b="0" dirty="0" err="1">
                <a:solidFill>
                  <a:srgbClr val="FF0000"/>
                </a:solidFill>
              </a:rPr>
              <a:t>nhiêu</a:t>
            </a:r>
            <a:r>
              <a:rPr lang="en-US" altLang="en-US" sz="2800" b="0" dirty="0"/>
              <a: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title" idx="4294967295"/>
          </p:nvPr>
        </p:nvSpPr>
        <p:spPr bwMode="auto">
          <a:xfrm>
            <a:off x="304800" y="685800"/>
            <a:ext cx="8105775" cy="650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dirty="0" err="1" smtClean="0"/>
              <a:t>Xác</a:t>
            </a:r>
            <a:r>
              <a:rPr lang="en-US" altLang="en-US" dirty="0" smtClean="0"/>
              <a:t> </a:t>
            </a:r>
            <a:r>
              <a:rPr lang="en-US" altLang="en-US" dirty="0" err="1" smtClean="0"/>
              <a:t>định</a:t>
            </a:r>
            <a:r>
              <a:rPr lang="en-US" altLang="en-US" dirty="0" smtClean="0"/>
              <a:t> </a:t>
            </a:r>
            <a:r>
              <a:rPr lang="en-US" altLang="en-US" dirty="0" err="1" smtClean="0"/>
              <a:t>kích</a:t>
            </a:r>
            <a:r>
              <a:rPr lang="en-US" altLang="en-US" dirty="0" smtClean="0"/>
              <a:t> </a:t>
            </a:r>
            <a:r>
              <a:rPr lang="en-US" altLang="en-US" dirty="0" err="1" smtClean="0"/>
              <a:t>thước</a:t>
            </a:r>
            <a:r>
              <a:rPr lang="en-US" altLang="en-US" dirty="0" smtClean="0"/>
              <a:t> </a:t>
            </a:r>
            <a:r>
              <a:rPr lang="en-US" altLang="en-US" dirty="0" err="1" smtClean="0"/>
              <a:t>mẫu</a:t>
            </a:r>
            <a:endParaRPr lang="en-US" altLang="en-US" dirty="0" smtClean="0"/>
          </a:p>
        </p:txBody>
      </p:sp>
      <p:grpSp>
        <p:nvGrpSpPr>
          <p:cNvPr id="120835" name="Group 31"/>
          <p:cNvGrpSpPr>
            <a:grpSpLocks/>
          </p:cNvGrpSpPr>
          <p:nvPr/>
        </p:nvGrpSpPr>
        <p:grpSpPr bwMode="auto">
          <a:xfrm>
            <a:off x="1768475" y="1209675"/>
            <a:ext cx="6061075" cy="5099050"/>
            <a:chOff x="1114" y="762"/>
            <a:chExt cx="3818" cy="3212"/>
          </a:xfrm>
        </p:grpSpPr>
        <p:grpSp>
          <p:nvGrpSpPr>
            <p:cNvPr id="120836" name="Group 31"/>
            <p:cNvGrpSpPr>
              <a:grpSpLocks/>
            </p:cNvGrpSpPr>
            <p:nvPr/>
          </p:nvGrpSpPr>
          <p:grpSpPr bwMode="auto">
            <a:xfrm>
              <a:off x="1114" y="2226"/>
              <a:ext cx="3818" cy="568"/>
              <a:chOff x="1942" y="1938"/>
              <a:chExt cx="3818" cy="568"/>
            </a:xfrm>
          </p:grpSpPr>
          <p:sp>
            <p:nvSpPr>
              <p:cNvPr id="120839" name="AutoShape 21"/>
              <p:cNvSpPr>
                <a:spLocks noChangeArrowheads="1"/>
              </p:cNvSpPr>
              <p:nvPr/>
            </p:nvSpPr>
            <p:spPr bwMode="auto">
              <a:xfrm flipH="1">
                <a:off x="1942" y="1938"/>
                <a:ext cx="376" cy="568"/>
              </a:xfrm>
              <a:prstGeom prst="downArrow">
                <a:avLst>
                  <a:gd name="adj1" fmla="val 50000"/>
                  <a:gd name="adj2" fmla="val 75567"/>
                </a:avLst>
              </a:prstGeom>
              <a:solidFill>
                <a:schemeClr val="hlink"/>
              </a:solidFill>
              <a:ln w="1270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0840" name="Rectangle 22"/>
              <p:cNvSpPr>
                <a:spLocks noChangeArrowheads="1"/>
              </p:cNvSpPr>
              <p:nvPr/>
            </p:nvSpPr>
            <p:spPr bwMode="auto">
              <a:xfrm>
                <a:off x="2477" y="1957"/>
                <a:ext cx="328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3600"/>
                  <a:t>(solve for </a:t>
                </a:r>
                <a:r>
                  <a:rPr lang="en-US" altLang="en-US" sz="3600" i="1"/>
                  <a:t>n</a:t>
                </a:r>
                <a:r>
                  <a:rPr lang="en-US" altLang="en-US" sz="3600"/>
                  <a:t> by algebra)</a:t>
                </a:r>
              </a:p>
            </p:txBody>
          </p:sp>
        </p:grpSp>
        <p:pic>
          <p:nvPicPr>
            <p:cNvPr id="120837" name="Picture 29" descr="determining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 y="2869"/>
              <a:ext cx="1997"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Picture 30" descr="determining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0" y="762"/>
              <a:ext cx="1856"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bwMode="auto">
          <a:xfrm>
            <a:off x="304800" y="609600"/>
            <a:ext cx="8591550" cy="1031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Kích thước mẫu để ước tính tỷ lệ p</a:t>
            </a:r>
            <a:endParaRPr lang="en-US" altLang="en-US" i="1" dirty="0" smtClean="0"/>
          </a:p>
        </p:txBody>
      </p:sp>
      <p:sp>
        <p:nvSpPr>
          <p:cNvPr id="122883" name="Rectangle 5"/>
          <p:cNvSpPr>
            <a:spLocks noChangeArrowheads="1"/>
          </p:cNvSpPr>
          <p:nvPr/>
        </p:nvSpPr>
        <p:spPr bwMode="auto">
          <a:xfrm>
            <a:off x="954088" y="5464175"/>
            <a:ext cx="874553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2884" name="Rectangle 22"/>
          <p:cNvSpPr>
            <a:spLocks noChangeArrowheads="1"/>
          </p:cNvSpPr>
          <p:nvPr/>
        </p:nvSpPr>
        <p:spPr bwMode="auto">
          <a:xfrm>
            <a:off x="6753225" y="5103813"/>
            <a:ext cx="180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400">
              <a:solidFill>
                <a:schemeClr val="hlink"/>
              </a:solidFill>
            </a:endParaRPr>
          </a:p>
        </p:txBody>
      </p:sp>
      <p:grpSp>
        <p:nvGrpSpPr>
          <p:cNvPr id="122885" name="Group 36"/>
          <p:cNvGrpSpPr>
            <a:grpSpLocks/>
          </p:cNvGrpSpPr>
          <p:nvPr/>
        </p:nvGrpSpPr>
        <p:grpSpPr bwMode="auto">
          <a:xfrm>
            <a:off x="1019175" y="1751013"/>
            <a:ext cx="5881688" cy="4435475"/>
            <a:chOff x="642" y="1103"/>
            <a:chExt cx="3705" cy="2794"/>
          </a:xfrm>
        </p:grpSpPr>
        <p:sp>
          <p:nvSpPr>
            <p:cNvPr id="122886" name="Rectangle 6"/>
            <p:cNvSpPr>
              <a:spLocks noChangeArrowheads="1"/>
            </p:cNvSpPr>
            <p:nvPr/>
          </p:nvSpPr>
          <p:spPr bwMode="auto">
            <a:xfrm>
              <a:off x="654" y="1103"/>
              <a:ext cx="335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a:t>Khi ước lượng tỉ lệ </a:t>
              </a:r>
              <a:r>
                <a:rPr lang="en-US" altLang="en-US" sz="2800" i="1"/>
                <a:t>    </a:t>
              </a:r>
              <a:r>
                <a:rPr lang="en-US" altLang="en-US" sz="2800"/>
                <a:t>đã biết: </a:t>
              </a:r>
            </a:p>
          </p:txBody>
        </p:sp>
        <p:sp>
          <p:nvSpPr>
            <p:cNvPr id="122887" name="Rectangle 21"/>
            <p:cNvSpPr>
              <a:spLocks noChangeArrowheads="1"/>
            </p:cNvSpPr>
            <p:nvPr/>
          </p:nvSpPr>
          <p:spPr bwMode="auto">
            <a:xfrm>
              <a:off x="642" y="2730"/>
              <a:ext cx="370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800"/>
                <a:t>Khi ước lượng tỉ lệ       chưa biết:</a:t>
              </a:r>
            </a:p>
          </p:txBody>
        </p:sp>
        <p:pic>
          <p:nvPicPr>
            <p:cNvPr id="122888" name="Picture 32" descr="samplesiz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 y="3193"/>
              <a:ext cx="1408"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9" name="Picture 33" descr="determining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2" y="1628"/>
              <a:ext cx="1529"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0" name="Picture 34" descr="definitio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2" y="1104"/>
              <a:ext cx="1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1" name="Picture 35" descr="definitio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5" y="2753"/>
              <a:ext cx="17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bwMode="auto">
          <a:xfrm>
            <a:off x="685800" y="609600"/>
            <a:ext cx="8196262" cy="1254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vi-VN" altLang="en-US" dirty="0" smtClean="0"/>
              <a:t>Quy tắc </a:t>
            </a:r>
            <a:r>
              <a:rPr lang="en-US" altLang="en-US" dirty="0" err="1" smtClean="0"/>
              <a:t>làm</a:t>
            </a:r>
            <a:r>
              <a:rPr lang="en-US" altLang="en-US" dirty="0" smtClean="0"/>
              <a:t> </a:t>
            </a:r>
            <a:r>
              <a:rPr lang="en-US" altLang="en-US" dirty="0" err="1" smtClean="0"/>
              <a:t>tròn</a:t>
            </a:r>
            <a:r>
              <a:rPr lang="vi-VN" altLang="en-US" dirty="0" smtClean="0"/>
              <a:t> để xác định kích thước mẫu</a:t>
            </a:r>
            <a:endParaRPr lang="en-US" altLang="en-US" i="1" dirty="0" smtClean="0"/>
          </a:p>
        </p:txBody>
      </p:sp>
      <p:sp>
        <p:nvSpPr>
          <p:cNvPr id="124931" name="Rectangle 4"/>
          <p:cNvSpPr>
            <a:spLocks noChangeArrowheads="1"/>
          </p:cNvSpPr>
          <p:nvPr/>
        </p:nvSpPr>
        <p:spPr bwMode="auto">
          <a:xfrm>
            <a:off x="0" y="2193925"/>
            <a:ext cx="9143999" cy="86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800" b="0" dirty="0"/>
              <a:t>Nếu cỡ mẫu n được tính </a:t>
            </a:r>
            <a:r>
              <a:rPr lang="vi-VN" altLang="en-US" sz="2800" b="0" dirty="0" smtClean="0"/>
              <a:t>không </a:t>
            </a:r>
            <a:r>
              <a:rPr lang="vi-VN" altLang="en-US" sz="2800" b="0" dirty="0"/>
              <a:t>phải là số nguyên, hãy làm tròn giá trị của n đến </a:t>
            </a:r>
            <a:r>
              <a:rPr lang="vi-VN" altLang="en-US" sz="2800" b="0" dirty="0">
                <a:solidFill>
                  <a:srgbClr val="FF0000"/>
                </a:solidFill>
              </a:rPr>
              <a:t>số nguyên lớn hơn tiếp theo</a:t>
            </a:r>
            <a:r>
              <a:rPr lang="vi-VN" altLang="en-US" sz="2800" b="0" dirty="0"/>
              <a:t>.</a:t>
            </a:r>
            <a:endParaRPr lang="en-US" altLang="en-US" sz="2800" b="0"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bwMode="auto">
          <a:xfrm>
            <a:off x="457200" y="457200"/>
            <a:ext cx="8229600" cy="563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altLang="en-US" sz="2800" smtClean="0"/>
              <a:t>Ví dụ:</a:t>
            </a:r>
            <a:endParaRPr lang="en-US" altLang="en-US" sz="2800" smtClean="0">
              <a:solidFill>
                <a:schemeClr val="tx1"/>
              </a:solidFill>
            </a:endParaRPr>
          </a:p>
        </p:txBody>
      </p:sp>
      <p:sp>
        <p:nvSpPr>
          <p:cNvPr id="40963" name="Rectangle 3"/>
          <p:cNvSpPr>
            <a:spLocks noGrp="1" noChangeArrowheads="1"/>
          </p:cNvSpPr>
          <p:nvPr>
            <p:ph type="body" idx="4294967295"/>
          </p:nvPr>
        </p:nvSpPr>
        <p:spPr bwMode="auto">
          <a:xfrm>
            <a:off x="0" y="1000125"/>
            <a:ext cx="9144000" cy="50196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marL="1588" indent="-1588">
              <a:spcBef>
                <a:spcPct val="0"/>
              </a:spcBef>
              <a:buFontTx/>
              <a:buNone/>
              <a:tabLst>
                <a:tab pos="455613" algn="l"/>
              </a:tabLst>
              <a:defRPr/>
            </a:pPr>
            <a:r>
              <a:rPr lang="vi-VN" b="0" dirty="0"/>
              <a:t>Nhiều công ty quan tâm đến việc biết phần trăm người lớn mua quần áo trực tuyến</a:t>
            </a:r>
            <a:r>
              <a:rPr lang="vi-VN" b="0" dirty="0" smtClean="0"/>
              <a:t>.</a:t>
            </a:r>
            <a:endParaRPr lang="en-US" b="0" dirty="0" smtClean="0"/>
          </a:p>
          <a:p>
            <a:pPr marL="1588" indent="-1588">
              <a:spcBef>
                <a:spcPct val="0"/>
              </a:spcBef>
              <a:buFontTx/>
              <a:buNone/>
              <a:tabLst>
                <a:tab pos="455613" algn="l"/>
              </a:tabLst>
              <a:defRPr/>
            </a:pPr>
            <a:endParaRPr lang="en-US" b="0" dirty="0" smtClean="0"/>
          </a:p>
          <a:p>
            <a:pPr marL="1588" indent="-1588">
              <a:spcBef>
                <a:spcPct val="0"/>
              </a:spcBef>
              <a:buFontTx/>
              <a:buNone/>
              <a:tabLst>
                <a:tab pos="455613" algn="l"/>
              </a:tabLst>
              <a:defRPr/>
            </a:pPr>
            <a:r>
              <a:rPr lang="vi-VN" b="0" dirty="0" smtClean="0"/>
              <a:t>C</a:t>
            </a:r>
            <a:r>
              <a:rPr lang="en-US" b="0" dirty="0" err="1" smtClean="0"/>
              <a:t>ần</a:t>
            </a:r>
            <a:r>
              <a:rPr lang="en-US" b="0" dirty="0" smtClean="0"/>
              <a:t> </a:t>
            </a:r>
            <a:r>
              <a:rPr lang="en-US" b="0" dirty="0" err="1" smtClean="0"/>
              <a:t>phải</a:t>
            </a:r>
            <a:r>
              <a:rPr lang="en-US" b="0" dirty="0" smtClean="0"/>
              <a:t> </a:t>
            </a:r>
            <a:r>
              <a:rPr lang="en-US" b="0" dirty="0" err="1" smtClean="0"/>
              <a:t>lấy</a:t>
            </a:r>
            <a:r>
              <a:rPr lang="en-US" b="0" dirty="0" smtClean="0"/>
              <a:t> </a:t>
            </a:r>
            <a:r>
              <a:rPr lang="en-US" b="0" dirty="0" err="1" smtClean="0"/>
              <a:t>mẫu</a:t>
            </a:r>
            <a:r>
              <a:rPr lang="en-US" b="0" dirty="0" smtClean="0"/>
              <a:t> </a:t>
            </a:r>
            <a:r>
              <a:rPr lang="en-US" b="0" dirty="0" err="1" smtClean="0"/>
              <a:t>bao</a:t>
            </a:r>
            <a:r>
              <a:rPr lang="en-US" b="0" dirty="0" smtClean="0"/>
              <a:t> </a:t>
            </a:r>
            <a:r>
              <a:rPr lang="en-US" b="0" dirty="0" err="1" smtClean="0"/>
              <a:t>nhiêu</a:t>
            </a:r>
            <a:r>
              <a:rPr lang="en-US" b="0" dirty="0" smtClean="0"/>
              <a:t> </a:t>
            </a:r>
            <a:r>
              <a:rPr lang="en-US" b="0" dirty="0" err="1" smtClean="0"/>
              <a:t>người</a:t>
            </a:r>
            <a:r>
              <a:rPr lang="en-US" b="0" dirty="0" smtClean="0"/>
              <a:t> </a:t>
            </a:r>
            <a:r>
              <a:rPr lang="en-US" b="0" dirty="0" err="1" smtClean="0"/>
              <a:t>lớn</a:t>
            </a:r>
            <a:r>
              <a:rPr lang="en-US" b="0" dirty="0" smtClean="0"/>
              <a:t> </a:t>
            </a:r>
            <a:r>
              <a:rPr lang="en-US" b="0" dirty="0" err="1" smtClean="0"/>
              <a:t>để</a:t>
            </a:r>
            <a:r>
              <a:rPr lang="en-US" b="0" dirty="0" smtClean="0"/>
              <a:t> </a:t>
            </a:r>
            <a:r>
              <a:rPr lang="vi-VN" b="0" dirty="0" smtClean="0"/>
              <a:t>khảo </a:t>
            </a:r>
            <a:r>
              <a:rPr lang="vi-VN" b="0" dirty="0"/>
              <a:t>sát để tin tưởng </a:t>
            </a:r>
            <a:r>
              <a:rPr lang="en-US" b="0" dirty="0" err="1" smtClean="0"/>
              <a:t>rằng</a:t>
            </a:r>
            <a:r>
              <a:rPr lang="en-US" b="0" dirty="0" smtClean="0"/>
              <a:t> </a:t>
            </a:r>
            <a:r>
              <a:rPr lang="vi-VN" b="0" dirty="0" smtClean="0"/>
              <a:t>95%</a:t>
            </a:r>
            <a:r>
              <a:rPr lang="en-US" b="0" dirty="0" smtClean="0"/>
              <a:t> </a:t>
            </a:r>
            <a:r>
              <a:rPr lang="en-US" b="0" dirty="0" err="1" smtClean="0"/>
              <a:t>giá</a:t>
            </a:r>
            <a:r>
              <a:rPr lang="en-US" b="0" dirty="0" smtClean="0"/>
              <a:t> </a:t>
            </a:r>
            <a:r>
              <a:rPr lang="en-US" b="0" dirty="0" err="1" smtClean="0"/>
              <a:t>trị</a:t>
            </a:r>
            <a:r>
              <a:rPr lang="en-US" b="0" dirty="0"/>
              <a:t> </a:t>
            </a:r>
            <a:r>
              <a:rPr lang="vi-VN" b="0" dirty="0" smtClean="0"/>
              <a:t>tỷ lệ</a:t>
            </a:r>
            <a:r>
              <a:rPr lang="en-US" b="0" dirty="0" smtClean="0"/>
              <a:t> </a:t>
            </a:r>
            <a:r>
              <a:rPr lang="en-US" b="0" dirty="0" err="1" smtClean="0"/>
              <a:t>thực</a:t>
            </a:r>
            <a:r>
              <a:rPr lang="en-US" b="0" dirty="0" smtClean="0"/>
              <a:t> </a:t>
            </a:r>
            <a:r>
              <a:rPr lang="en-US" b="0" dirty="0" err="1" smtClean="0"/>
              <a:t>của</a:t>
            </a:r>
            <a:r>
              <a:rPr lang="en-US" b="0" dirty="0" smtClean="0"/>
              <a:t> </a:t>
            </a:r>
            <a:r>
              <a:rPr lang="en-US" b="0" dirty="0" err="1" smtClean="0"/>
              <a:t>quần</a:t>
            </a:r>
            <a:r>
              <a:rPr lang="en-US" b="0" dirty="0" smtClean="0"/>
              <a:t> </a:t>
            </a:r>
            <a:r>
              <a:rPr lang="en-US" b="0" dirty="0" err="1" smtClean="0"/>
              <a:t>thể</a:t>
            </a:r>
            <a:r>
              <a:rPr lang="en-US" b="0" dirty="0" smtClean="0"/>
              <a:t> </a:t>
            </a:r>
            <a:r>
              <a:rPr lang="en-US" b="0" dirty="0" err="1" smtClean="0"/>
              <a:t>có</a:t>
            </a:r>
            <a:r>
              <a:rPr lang="en-US" b="0" dirty="0" smtClean="0"/>
              <a:t> </a:t>
            </a:r>
            <a:r>
              <a:rPr lang="en-US" b="0" dirty="0" err="1" smtClean="0"/>
              <a:t>biên</a:t>
            </a:r>
            <a:r>
              <a:rPr lang="en-US" b="0" dirty="0" smtClean="0"/>
              <a:t> </a:t>
            </a:r>
            <a:r>
              <a:rPr lang="en-US" b="0" dirty="0" err="1" smtClean="0"/>
              <a:t>độ</a:t>
            </a:r>
            <a:r>
              <a:rPr lang="en-US" b="0" dirty="0" smtClean="0"/>
              <a:t> </a:t>
            </a:r>
            <a:r>
              <a:rPr lang="en-US" b="0" dirty="0" err="1" smtClean="0"/>
              <a:t>lỗi</a:t>
            </a:r>
            <a:r>
              <a:rPr lang="en-US" b="0" dirty="0" smtClean="0"/>
              <a:t> </a:t>
            </a:r>
            <a:r>
              <a:rPr lang="en-US" b="0" dirty="0" err="1" smtClean="0"/>
              <a:t>là</a:t>
            </a:r>
            <a:r>
              <a:rPr lang="vi-VN" b="0" dirty="0" smtClean="0"/>
              <a:t> </a:t>
            </a:r>
            <a:r>
              <a:rPr lang="en-US" b="0" dirty="0" smtClean="0"/>
              <a:t>3%</a:t>
            </a:r>
            <a:r>
              <a:rPr lang="vi-VN" b="0" dirty="0" smtClean="0"/>
              <a:t>?</a:t>
            </a:r>
            <a:endParaRPr lang="en-US" b="0" dirty="0" smtClean="0"/>
          </a:p>
          <a:p>
            <a:pPr marL="1588" indent="-1588">
              <a:spcBef>
                <a:spcPct val="0"/>
              </a:spcBef>
              <a:buFontTx/>
              <a:buNone/>
              <a:tabLst>
                <a:tab pos="455613" algn="l"/>
              </a:tabLst>
              <a:defRPr/>
            </a:pPr>
            <a:endParaRPr lang="en-US" b="0" dirty="0" smtClean="0"/>
          </a:p>
          <a:p>
            <a:pPr marL="458788" indent="-457200">
              <a:spcBef>
                <a:spcPct val="0"/>
              </a:spcBef>
              <a:buFontTx/>
              <a:buAutoNum type="alphaLcPeriod"/>
              <a:tabLst>
                <a:tab pos="455613" algn="l"/>
              </a:tabLst>
              <a:defRPr/>
            </a:pPr>
            <a:r>
              <a:rPr lang="vi-VN" b="0" dirty="0" smtClean="0"/>
              <a:t>Sử </a:t>
            </a:r>
            <a:r>
              <a:rPr lang="vi-VN" b="0" dirty="0"/>
              <a:t>dụng kết quả gần đây từ Cục điều tra dân số: 66% người lớn mua quần áo trực tuyến</a:t>
            </a:r>
            <a:r>
              <a:rPr lang="vi-VN" b="0" dirty="0" smtClean="0"/>
              <a:t>.</a:t>
            </a:r>
            <a:endParaRPr lang="en-US" b="0" dirty="0" smtClean="0"/>
          </a:p>
          <a:p>
            <a:pPr marL="1588" indent="0">
              <a:spcBef>
                <a:spcPct val="0"/>
              </a:spcBef>
              <a:buFontTx/>
              <a:buNone/>
              <a:tabLst>
                <a:tab pos="455613" algn="l"/>
              </a:tabLst>
              <a:defRPr/>
            </a:pPr>
            <a:endParaRPr lang="en-US" b="0" dirty="0" smtClean="0"/>
          </a:p>
          <a:p>
            <a:pPr marL="457200" indent="-457200">
              <a:spcBef>
                <a:spcPct val="0"/>
              </a:spcBef>
              <a:buFontTx/>
              <a:buAutoNum type="alphaLcPeriod" startAt="2"/>
              <a:tabLst>
                <a:tab pos="455613" algn="l"/>
              </a:tabLst>
              <a:defRPr/>
            </a:pPr>
            <a:r>
              <a:rPr lang="vi-VN" b="0" dirty="0" smtClean="0"/>
              <a:t>Giả </a:t>
            </a:r>
            <a:r>
              <a:rPr lang="vi-VN" b="0" dirty="0"/>
              <a:t>sử rằng chúng </a:t>
            </a:r>
            <a:r>
              <a:rPr lang="vi-VN" b="0" dirty="0" smtClean="0"/>
              <a:t>t</a:t>
            </a:r>
            <a:r>
              <a:rPr lang="en-US" b="0" dirty="0" smtClean="0"/>
              <a:t>a</a:t>
            </a:r>
            <a:r>
              <a:rPr lang="vi-VN" b="0" dirty="0" smtClean="0"/>
              <a:t> </a:t>
            </a:r>
            <a:r>
              <a:rPr lang="vi-VN" b="0" dirty="0"/>
              <a:t>không có thông tin </a:t>
            </a:r>
            <a:r>
              <a:rPr lang="en-US" b="0" dirty="0" err="1" smtClean="0"/>
              <a:t>nào</a:t>
            </a:r>
            <a:r>
              <a:rPr lang="en-US" b="0" dirty="0" smtClean="0"/>
              <a:t> </a:t>
            </a:r>
            <a:r>
              <a:rPr lang="vi-VN" b="0" dirty="0" smtClean="0"/>
              <a:t>trước</a:t>
            </a:r>
            <a:r>
              <a:rPr lang="en-US" b="0" dirty="0" smtClean="0"/>
              <a:t> </a:t>
            </a:r>
            <a:r>
              <a:rPr lang="en-US" b="0" dirty="0" err="1" smtClean="0"/>
              <a:t>đó</a:t>
            </a:r>
            <a:r>
              <a:rPr lang="vi-VN" b="0" dirty="0" smtClean="0"/>
              <a:t> </a:t>
            </a:r>
            <a:r>
              <a:rPr lang="vi-VN" b="0" dirty="0"/>
              <a:t>cho </a:t>
            </a:r>
            <a:r>
              <a:rPr lang="vi-VN" b="0" dirty="0" smtClean="0"/>
              <a:t>thấy </a:t>
            </a:r>
            <a:r>
              <a:rPr lang="vi-VN" b="0" dirty="0"/>
              <a:t>giá trị </a:t>
            </a:r>
            <a:r>
              <a:rPr lang="en-US" b="0" dirty="0" err="1" smtClean="0"/>
              <a:t>xác</a:t>
            </a:r>
            <a:r>
              <a:rPr lang="en-US" b="0" dirty="0" smtClean="0"/>
              <a:t> </a:t>
            </a:r>
            <a:r>
              <a:rPr lang="en-US" b="0" dirty="0" err="1" smtClean="0"/>
              <a:t>suất</a:t>
            </a:r>
            <a:r>
              <a:rPr lang="vi-VN" b="0" dirty="0" smtClean="0"/>
              <a:t> </a:t>
            </a:r>
            <a:r>
              <a:rPr lang="vi-VN" b="0" dirty="0"/>
              <a:t>của tỷ lệ.</a:t>
            </a:r>
            <a:endParaRPr lang="en-US" b="0" dirty="0" smtClean="0"/>
          </a:p>
        </p:txBody>
      </p:sp>
      <p:sp>
        <p:nvSpPr>
          <p:cNvPr id="126980" name="Rectangle 4"/>
          <p:cNvSpPr>
            <a:spLocks noChangeArrowheads="1"/>
          </p:cNvSpPr>
          <p:nvPr/>
        </p:nvSpPr>
        <p:spPr bwMode="auto">
          <a:xfrm>
            <a:off x="2295525" y="3036888"/>
            <a:ext cx="354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1" name="Rectangle 5"/>
          <p:cNvSpPr>
            <a:spLocks noChangeArrowheads="1"/>
          </p:cNvSpPr>
          <p:nvPr/>
        </p:nvSpPr>
        <p:spPr bwMode="auto">
          <a:xfrm>
            <a:off x="1736725" y="3651250"/>
            <a:ext cx="4206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2" name="Rectangle 6"/>
          <p:cNvSpPr>
            <a:spLocks noChangeArrowheads="1"/>
          </p:cNvSpPr>
          <p:nvPr/>
        </p:nvSpPr>
        <p:spPr bwMode="auto">
          <a:xfrm>
            <a:off x="1965325" y="3622675"/>
            <a:ext cx="296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126983" name="Rectangle 8"/>
          <p:cNvSpPr>
            <a:spLocks noChangeArrowheads="1"/>
          </p:cNvSpPr>
          <p:nvPr/>
        </p:nvSpPr>
        <p:spPr bwMode="auto">
          <a:xfrm>
            <a:off x="2117725" y="4760913"/>
            <a:ext cx="8905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a:xfrm>
            <a:off x="990600" y="533400"/>
            <a:ext cx="7315200" cy="1066800"/>
          </a:xfrm>
        </p:spPr>
        <p:txBody>
          <a:bodyPr/>
          <a:lstStyle/>
          <a:p>
            <a:pPr eaLnBrk="1" hangingPunct="1"/>
            <a:r>
              <a:rPr lang="en-US" dirty="0" err="1" smtClean="0"/>
              <a:t>Ví</a:t>
            </a:r>
            <a:r>
              <a:rPr lang="en-US" dirty="0" smtClean="0"/>
              <a:t> </a:t>
            </a:r>
            <a:r>
              <a:rPr lang="en-US" dirty="0" err="1" smtClean="0"/>
              <a:t>dụ</a:t>
            </a:r>
            <a:r>
              <a:rPr lang="en-US" dirty="0" smtClean="0"/>
              <a:t> </a:t>
            </a:r>
            <a:r>
              <a:rPr lang="en-US" dirty="0" err="1" smtClean="0"/>
              <a:t>ước</a:t>
            </a:r>
            <a:r>
              <a:rPr lang="en-US" dirty="0" smtClean="0"/>
              <a:t> </a:t>
            </a:r>
            <a:r>
              <a:rPr lang="en-US" dirty="0" err="1" smtClean="0"/>
              <a:t>lượng</a:t>
            </a:r>
            <a:r>
              <a:rPr lang="en-US" dirty="0" smtClean="0"/>
              <a:t> </a:t>
            </a:r>
            <a:r>
              <a:rPr lang="en-US" dirty="0" err="1" smtClean="0"/>
              <a:t>điểm</a:t>
            </a:r>
            <a:endParaRPr lang="en-US" dirty="0" smtClean="0"/>
          </a:p>
        </p:txBody>
      </p:sp>
      <p:sp>
        <p:nvSpPr>
          <p:cNvPr id="4" name="Content Placeholder 3"/>
          <p:cNvSpPr>
            <a:spLocks noGrp="1"/>
          </p:cNvSpPr>
          <p:nvPr>
            <p:ph idx="1"/>
          </p:nvPr>
        </p:nvSpPr>
        <p:spPr>
          <a:xfrm>
            <a:off x="0" y="1371600"/>
            <a:ext cx="9144000" cy="5181600"/>
          </a:xfrm>
        </p:spPr>
        <p:txBody>
          <a:bodyPr>
            <a:normAutofit fontScale="92500" lnSpcReduction="20000"/>
          </a:bodyPr>
          <a:lstStyle/>
          <a:p>
            <a:pPr marL="365760" indent="-256032" eaLnBrk="1" fontAlgn="auto" hangingPunct="1">
              <a:spcAft>
                <a:spcPts val="0"/>
              </a:spcAft>
              <a:buClr>
                <a:schemeClr val="accent3"/>
              </a:buClr>
              <a:buFont typeface="Georgia"/>
              <a:buChar char="•"/>
              <a:defRPr/>
            </a:pPr>
            <a:r>
              <a:rPr lang="en-US" b="0" dirty="0" smtClean="0"/>
              <a:t>Ví dụ: Biến ngẫu nhiên X phân phối chuẩn với kỳ vọng </a:t>
            </a:r>
            <a:r>
              <a:rPr lang="el-GR" b="0" dirty="0" smtClean="0"/>
              <a:t>μ</a:t>
            </a:r>
            <a:r>
              <a:rPr lang="en-US" b="0" dirty="0" smtClean="0"/>
              <a:t> chưa biết. </a:t>
            </a:r>
            <a:r>
              <a:rPr lang="en-US" b="0" dirty="0" err="1" smtClean="0"/>
              <a:t>Trung</a:t>
            </a:r>
            <a:r>
              <a:rPr lang="en-US" b="0" dirty="0" smtClean="0"/>
              <a:t> </a:t>
            </a:r>
            <a:r>
              <a:rPr lang="en-US" b="0" dirty="0" err="1" smtClean="0"/>
              <a:t>bình</a:t>
            </a:r>
            <a:r>
              <a:rPr lang="en-US" b="0" dirty="0" smtClean="0"/>
              <a:t> </a:t>
            </a:r>
            <a:r>
              <a:rPr lang="en-US" b="0" dirty="0" err="1" smtClean="0"/>
              <a:t>mẫu</a:t>
            </a:r>
            <a:endParaRPr lang="en-US" b="0" dirty="0" smtClean="0"/>
          </a:p>
          <a:p>
            <a:pPr marL="365760" indent="-256032" eaLnBrk="1" fontAlgn="auto" hangingPunct="1">
              <a:spcAft>
                <a:spcPts val="0"/>
              </a:spcAft>
              <a:buClr>
                <a:schemeClr val="accent3"/>
              </a:buClr>
              <a:buFont typeface="Georgia"/>
              <a:buNone/>
              <a:defRPr/>
            </a:pPr>
            <a:r>
              <a:rPr lang="en-US" b="0" dirty="0" smtClean="0"/>
              <a:t>         là một bộ ước lượng điểm cho kỳ vọng  </a:t>
            </a:r>
            <a:r>
              <a:rPr lang="el-GR" b="0" dirty="0" smtClean="0"/>
              <a:t>μ</a:t>
            </a:r>
            <a:r>
              <a:rPr lang="en-US" b="0" dirty="0" smtClean="0"/>
              <a:t>. </a:t>
            </a:r>
          </a:p>
          <a:p>
            <a:pPr marL="365760" indent="-256032" eaLnBrk="1" fontAlgn="auto" hangingPunct="1">
              <a:spcAft>
                <a:spcPts val="0"/>
              </a:spcAft>
              <a:buClr>
                <a:schemeClr val="accent3"/>
              </a:buClr>
              <a:buFont typeface="Georgia"/>
              <a:buChar char="•"/>
              <a:defRPr/>
            </a:pPr>
            <a:endParaRPr lang="en-US" b="0" dirty="0" smtClean="0"/>
          </a:p>
          <a:p>
            <a:pPr marL="365760" indent="-256032" eaLnBrk="1" fontAlgn="auto" hangingPunct="1">
              <a:spcAft>
                <a:spcPts val="0"/>
              </a:spcAft>
              <a:buClr>
                <a:schemeClr val="accent3"/>
              </a:buClr>
              <a:buFont typeface="Georgia"/>
              <a:buNone/>
              <a:defRPr/>
            </a:pPr>
            <a:r>
              <a:rPr lang="en-US" b="0" dirty="0" smtClean="0"/>
              <a:t>	</a:t>
            </a:r>
            <a:r>
              <a:rPr lang="en-US" b="0" dirty="0" err="1" smtClean="0"/>
              <a:t>Lấy</a:t>
            </a:r>
            <a:r>
              <a:rPr lang="en-US" b="0" dirty="0" smtClean="0"/>
              <a:t> </a:t>
            </a:r>
            <a:r>
              <a:rPr lang="en-US" b="0" dirty="0" err="1" smtClean="0"/>
              <a:t>mẫu</a:t>
            </a:r>
            <a:r>
              <a:rPr lang="en-US" b="0" dirty="0" smtClean="0"/>
              <a:t> </a:t>
            </a:r>
            <a:r>
              <a:rPr lang="en-US" b="0" dirty="0" err="1" smtClean="0"/>
              <a:t>cụ</a:t>
            </a:r>
            <a:r>
              <a:rPr lang="en-US" b="0" dirty="0" smtClean="0"/>
              <a:t> </a:t>
            </a:r>
            <a:r>
              <a:rPr lang="en-US" b="0" dirty="0" err="1" smtClean="0"/>
              <a:t>thể</a:t>
            </a:r>
            <a:r>
              <a:rPr lang="en-US" b="0" dirty="0" smtClean="0"/>
              <a:t>, </a:t>
            </a:r>
            <a:r>
              <a:rPr lang="en-US" b="0" dirty="0" err="1" smtClean="0"/>
              <a:t>giá</a:t>
            </a:r>
            <a:r>
              <a:rPr lang="en-US" b="0" dirty="0" smtClean="0"/>
              <a:t> </a:t>
            </a:r>
            <a:r>
              <a:rPr lang="en-US" b="0" dirty="0" err="1" smtClean="0"/>
              <a:t>trị</a:t>
            </a:r>
            <a:r>
              <a:rPr lang="en-US" b="0" dirty="0" smtClean="0"/>
              <a:t> </a:t>
            </a:r>
            <a:r>
              <a:rPr lang="en-US" b="0" dirty="0" err="1" smtClean="0"/>
              <a:t>trung</a:t>
            </a:r>
            <a:r>
              <a:rPr lang="en-US" b="0" dirty="0" smtClean="0"/>
              <a:t> </a:t>
            </a:r>
            <a:r>
              <a:rPr lang="en-US" b="0" dirty="0" err="1" smtClean="0"/>
              <a:t>bình</a:t>
            </a:r>
            <a:r>
              <a:rPr lang="en-US" b="0" dirty="0" smtClean="0"/>
              <a:t>     </a:t>
            </a:r>
            <a:r>
              <a:rPr lang="en-US" b="0" dirty="0" smtClean="0"/>
              <a:t> </a:t>
            </a:r>
            <a:r>
              <a:rPr lang="en-US" b="0" dirty="0" err="1" smtClean="0"/>
              <a:t>là</a:t>
            </a:r>
            <a:r>
              <a:rPr lang="en-US" b="0" dirty="0" smtClean="0"/>
              <a:t> </a:t>
            </a:r>
            <a:r>
              <a:rPr lang="en-US" b="0" dirty="0" err="1" smtClean="0"/>
              <a:t>giá</a:t>
            </a:r>
            <a:r>
              <a:rPr lang="en-US" b="0" dirty="0" smtClean="0"/>
              <a:t> </a:t>
            </a:r>
            <a:r>
              <a:rPr lang="en-US" b="0" dirty="0" err="1" smtClean="0"/>
              <a:t>trị</a:t>
            </a:r>
            <a:r>
              <a:rPr lang="en-US" b="0" dirty="0" smtClean="0"/>
              <a:t> </a:t>
            </a:r>
            <a:r>
              <a:rPr lang="en-US" b="0" dirty="0" err="1" smtClean="0"/>
              <a:t>ước</a:t>
            </a:r>
            <a:r>
              <a:rPr lang="en-US" b="0" dirty="0" smtClean="0"/>
              <a:t> </a:t>
            </a:r>
            <a:r>
              <a:rPr lang="en-US" b="0" dirty="0" err="1" smtClean="0"/>
              <a:t>lượng</a:t>
            </a:r>
            <a:r>
              <a:rPr lang="en-US" b="0" dirty="0" smtClean="0"/>
              <a:t> </a:t>
            </a:r>
            <a:r>
              <a:rPr lang="en-US" b="0" dirty="0" err="1" smtClean="0"/>
              <a:t>điểm</a:t>
            </a:r>
            <a:r>
              <a:rPr lang="en-US" b="0" dirty="0" smtClean="0"/>
              <a:t> </a:t>
            </a:r>
            <a:r>
              <a:rPr lang="en-US" b="0" dirty="0" err="1" smtClean="0"/>
              <a:t>của</a:t>
            </a:r>
            <a:r>
              <a:rPr lang="en-US" b="0" dirty="0" smtClean="0"/>
              <a:t> </a:t>
            </a:r>
            <a:r>
              <a:rPr lang="el-GR" b="0" dirty="0" smtClean="0"/>
              <a:t>μ</a:t>
            </a:r>
            <a:r>
              <a:rPr lang="en-US" b="0" dirty="0" smtClean="0"/>
              <a:t>.  </a:t>
            </a:r>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r>
              <a:rPr lang="en-US" b="0" dirty="0" smtClean="0"/>
              <a:t>	</a:t>
            </a:r>
            <a:r>
              <a:rPr lang="en-US" b="0" dirty="0" err="1" smtClean="0"/>
              <a:t>Nếu</a:t>
            </a:r>
            <a:r>
              <a:rPr lang="en-US" b="0" dirty="0" smtClean="0"/>
              <a:t> </a:t>
            </a:r>
            <a:r>
              <a:rPr lang="en-US" b="0" dirty="0" err="1" smtClean="0"/>
              <a:t>mẫu</a:t>
            </a:r>
            <a:r>
              <a:rPr lang="en-US" b="0" dirty="0" smtClean="0"/>
              <a:t> </a:t>
            </a:r>
            <a:r>
              <a:rPr lang="en-US" b="0" dirty="0" err="1" smtClean="0"/>
              <a:t>là</a:t>
            </a:r>
            <a:r>
              <a:rPr lang="en-US" b="0" dirty="0" smtClean="0"/>
              <a:t> x</a:t>
            </a:r>
            <a:r>
              <a:rPr lang="en-US" b="0" baseline="-25000" dirty="0" smtClean="0"/>
              <a:t>1</a:t>
            </a:r>
            <a:r>
              <a:rPr lang="en-US" b="0" dirty="0" smtClean="0"/>
              <a:t>=25, x</a:t>
            </a:r>
            <a:r>
              <a:rPr lang="en-US" b="0" baseline="-25000" dirty="0" smtClean="0"/>
              <a:t>2</a:t>
            </a:r>
            <a:r>
              <a:rPr lang="en-US" b="0" dirty="0" smtClean="0"/>
              <a:t>=30, x</a:t>
            </a:r>
            <a:r>
              <a:rPr lang="en-US" b="0" baseline="-25000" dirty="0" smtClean="0"/>
              <a:t>3</a:t>
            </a:r>
            <a:r>
              <a:rPr lang="en-US" b="0" dirty="0" smtClean="0"/>
              <a:t>=29, x</a:t>
            </a:r>
            <a:r>
              <a:rPr lang="en-US" b="0" baseline="-25000" dirty="0" smtClean="0"/>
              <a:t>4</a:t>
            </a:r>
            <a:r>
              <a:rPr lang="en-US" b="0" dirty="0" smtClean="0"/>
              <a:t>=31 </a:t>
            </a:r>
            <a:r>
              <a:rPr lang="en-US" b="0" dirty="0" err="1" smtClean="0"/>
              <a:t>thì</a:t>
            </a:r>
            <a:r>
              <a:rPr lang="en-US" b="0" dirty="0" smtClean="0"/>
              <a:t> </a:t>
            </a:r>
            <a:r>
              <a:rPr lang="en-US" b="0" dirty="0" err="1" smtClean="0"/>
              <a:t>giá</a:t>
            </a:r>
            <a:r>
              <a:rPr lang="en-US" b="0" dirty="0" smtClean="0"/>
              <a:t> </a:t>
            </a:r>
            <a:r>
              <a:rPr lang="en-US" b="0" dirty="0" err="1" smtClean="0"/>
              <a:t>trị</a:t>
            </a:r>
            <a:r>
              <a:rPr lang="en-US" b="0" dirty="0" smtClean="0"/>
              <a:t> </a:t>
            </a:r>
            <a:r>
              <a:rPr lang="en-US" b="0" dirty="0" err="1" smtClean="0"/>
              <a:t>ước</a:t>
            </a:r>
            <a:r>
              <a:rPr lang="en-US" b="0" dirty="0" smtClean="0"/>
              <a:t> </a:t>
            </a:r>
            <a:r>
              <a:rPr lang="en-US" b="0" dirty="0" err="1" smtClean="0"/>
              <a:t>lượng</a:t>
            </a:r>
            <a:r>
              <a:rPr lang="en-US" b="0" dirty="0" smtClean="0"/>
              <a:t> </a:t>
            </a:r>
            <a:r>
              <a:rPr lang="en-US" b="0" dirty="0" err="1" smtClean="0"/>
              <a:t>điểm</a:t>
            </a:r>
            <a:r>
              <a:rPr lang="en-US" b="0" dirty="0" smtClean="0"/>
              <a:t> </a:t>
            </a:r>
            <a:r>
              <a:rPr lang="en-US" b="0" dirty="0" err="1" smtClean="0"/>
              <a:t>của</a:t>
            </a:r>
            <a:r>
              <a:rPr lang="en-US" b="0" dirty="0" smtClean="0"/>
              <a:t> </a:t>
            </a:r>
            <a:r>
              <a:rPr lang="el-GR" b="0" dirty="0" smtClean="0"/>
              <a:t>μ</a:t>
            </a:r>
            <a:r>
              <a:rPr lang="en-US" b="0" dirty="0" smtClean="0"/>
              <a:t> </a:t>
            </a:r>
            <a:r>
              <a:rPr lang="en-US" b="0" dirty="0" err="1" smtClean="0"/>
              <a:t>là</a:t>
            </a:r>
            <a:r>
              <a:rPr lang="en-US" b="0" dirty="0" smtClean="0"/>
              <a:t>: </a:t>
            </a:r>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endParaRPr lang="en-US" b="0" dirty="0" smtClean="0"/>
          </a:p>
          <a:p>
            <a:pPr marL="365760" indent="-256032" eaLnBrk="1" fontAlgn="auto" hangingPunct="1">
              <a:spcAft>
                <a:spcPts val="0"/>
              </a:spcAft>
              <a:buClr>
                <a:schemeClr val="accent3"/>
              </a:buClr>
              <a:buFont typeface="Georgia"/>
              <a:buNone/>
              <a:defRPr/>
            </a:pPr>
            <a:r>
              <a:rPr lang="en-US" b="0" dirty="0" smtClean="0"/>
              <a:t>	</a:t>
            </a:r>
          </a:p>
          <a:p>
            <a:pPr marL="365760" indent="-256032" eaLnBrk="1" fontAlgn="auto" hangingPunct="1">
              <a:spcAft>
                <a:spcPts val="0"/>
              </a:spcAft>
              <a:buClr>
                <a:schemeClr val="accent3"/>
              </a:buClr>
              <a:buFont typeface="Georgia"/>
              <a:buChar char="•"/>
              <a:defRPr/>
            </a:pPr>
            <a:endParaRPr lang="en-US" b="0" dirty="0"/>
          </a:p>
        </p:txBody>
      </p:sp>
      <p:graphicFrame>
        <p:nvGraphicFramePr>
          <p:cNvPr id="19463" name="Object 3"/>
          <p:cNvGraphicFramePr>
            <a:graphicFrameLocks noChangeAspect="1"/>
          </p:cNvGraphicFramePr>
          <p:nvPr>
            <p:extLst>
              <p:ext uri="{D42A27DB-BD31-4B8C-83A1-F6EECF244321}">
                <p14:modId xmlns:p14="http://schemas.microsoft.com/office/powerpoint/2010/main" val="3650672028"/>
              </p:ext>
            </p:extLst>
          </p:nvPr>
        </p:nvGraphicFramePr>
        <p:xfrm>
          <a:off x="3200400" y="1600200"/>
          <a:ext cx="609600" cy="473075"/>
        </p:xfrm>
        <a:graphic>
          <a:graphicData uri="http://schemas.openxmlformats.org/presentationml/2006/ole">
            <mc:AlternateContent xmlns:mc="http://schemas.openxmlformats.org/markup-compatibility/2006">
              <mc:Choice xmlns:v="urn:schemas-microsoft-com:vml" Requires="v">
                <p:oleObj spid="_x0000_s136416" name="Equation" r:id="rId3" imgW="177569" imgH="202936" progId="Equation.3">
                  <p:embed/>
                </p:oleObj>
              </mc:Choice>
              <mc:Fallback>
                <p:oleObj name="Equation" r:id="rId3" imgW="177569" imgH="202936" progId="Equation.3">
                  <p:embed/>
                  <p:pic>
                    <p:nvPicPr>
                      <p:cNvPr id="194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600200"/>
                        <a:ext cx="609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2"/>
          <p:cNvGraphicFramePr>
            <a:graphicFrameLocks noChangeAspect="1"/>
          </p:cNvGraphicFramePr>
          <p:nvPr>
            <p:extLst>
              <p:ext uri="{D42A27DB-BD31-4B8C-83A1-F6EECF244321}">
                <p14:modId xmlns:p14="http://schemas.microsoft.com/office/powerpoint/2010/main" val="2171526361"/>
              </p:ext>
            </p:extLst>
          </p:nvPr>
        </p:nvGraphicFramePr>
        <p:xfrm>
          <a:off x="4975225" y="2939914"/>
          <a:ext cx="434975" cy="503238"/>
        </p:xfrm>
        <a:graphic>
          <a:graphicData uri="http://schemas.openxmlformats.org/presentationml/2006/ole">
            <mc:AlternateContent xmlns:mc="http://schemas.openxmlformats.org/markup-compatibility/2006">
              <mc:Choice xmlns:v="urn:schemas-microsoft-com:vml" Requires="v">
                <p:oleObj spid="_x0000_s136417" name="Equation" r:id="rId5" imgW="126780" imgH="215526" progId="Equation.3">
                  <p:embed/>
                </p:oleObj>
              </mc:Choice>
              <mc:Fallback>
                <p:oleObj name="Equation" r:id="rId5" imgW="126780" imgH="215526" progId="Equation.3">
                  <p:embed/>
                  <p:pic>
                    <p:nvPicPr>
                      <p:cNvPr id="1946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5225" y="2939914"/>
                        <a:ext cx="4349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5" name="Object 5"/>
          <p:cNvGraphicFramePr>
            <a:graphicFrameLocks noChangeAspect="1"/>
          </p:cNvGraphicFramePr>
          <p:nvPr/>
        </p:nvGraphicFramePr>
        <p:xfrm>
          <a:off x="2971800" y="5410200"/>
          <a:ext cx="5105400" cy="763588"/>
        </p:xfrm>
        <a:graphic>
          <a:graphicData uri="http://schemas.openxmlformats.org/presentationml/2006/ole">
            <mc:AlternateContent xmlns:mc="http://schemas.openxmlformats.org/markup-compatibility/2006">
              <mc:Choice xmlns:v="urn:schemas-microsoft-com:vml" Requires="v">
                <p:oleObj spid="_x0000_s136418" name="Equation" r:id="rId7" imgW="1790700" imgH="393700" progId="Equation.3">
                  <p:embed/>
                </p:oleObj>
              </mc:Choice>
              <mc:Fallback>
                <p:oleObj name="Equation" r:id="rId7" imgW="1790700" imgH="393700" progId="Equation.3">
                  <p:embed/>
                  <p:pic>
                    <p:nvPicPr>
                      <p:cNvPr id="1946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5410200"/>
                        <a:ext cx="51054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898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4294967295"/>
          </p:nvPr>
        </p:nvSpPr>
        <p:spPr bwMode="auto">
          <a:xfrm>
            <a:off x="0" y="847725"/>
            <a:ext cx="77724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88000"/>
              </a:lnSpc>
              <a:buFont typeface="Wingdings" panose="05000000000000000000" pitchFamily="2" charset="2"/>
              <a:buNone/>
            </a:pPr>
            <a:r>
              <a:rPr lang="en-US" altLang="en-US" b="0" smtClean="0"/>
              <a:t>a)	Sử dụng</a:t>
            </a:r>
          </a:p>
        </p:txBody>
      </p:sp>
      <p:sp>
        <p:nvSpPr>
          <p:cNvPr id="129027" name="Rectangle 9"/>
          <p:cNvSpPr>
            <a:spLocks noChangeArrowheads="1"/>
          </p:cNvSpPr>
          <p:nvPr/>
        </p:nvSpPr>
        <p:spPr bwMode="auto">
          <a:xfrm>
            <a:off x="838200" y="4495800"/>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151571" name="Rectangle 19"/>
          <p:cNvSpPr>
            <a:spLocks noChangeArrowheads="1"/>
          </p:cNvSpPr>
          <p:nvPr/>
        </p:nvSpPr>
        <p:spPr bwMode="auto">
          <a:xfrm>
            <a:off x="5638800" y="2711450"/>
            <a:ext cx="3338513"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sz="2400" b="0" dirty="0">
                <a:solidFill>
                  <a:schemeClr val="tx2"/>
                </a:solidFill>
              </a:rPr>
              <a:t>Đ</a:t>
            </a:r>
            <a:r>
              <a:rPr lang="vi-VN" sz="2400" b="0" dirty="0">
                <a:solidFill>
                  <a:schemeClr val="tx2"/>
                </a:solidFill>
              </a:rPr>
              <a:t>ể tin tưởng </a:t>
            </a:r>
            <a:r>
              <a:rPr lang="en-US" sz="2400" b="0" dirty="0" err="1">
                <a:solidFill>
                  <a:schemeClr val="tx2"/>
                </a:solidFill>
              </a:rPr>
              <a:t>rằng</a:t>
            </a:r>
            <a:r>
              <a:rPr lang="en-US" sz="2400" b="0" dirty="0">
                <a:solidFill>
                  <a:schemeClr val="tx2"/>
                </a:solidFill>
              </a:rPr>
              <a:t> </a:t>
            </a:r>
            <a:r>
              <a:rPr lang="vi-VN" sz="2400" b="0" dirty="0">
                <a:solidFill>
                  <a:schemeClr val="tx2"/>
                </a:solidFill>
              </a:rPr>
              <a:t>95%</a:t>
            </a:r>
            <a:r>
              <a:rPr lang="en-US" sz="2400" b="0" dirty="0">
                <a:solidFill>
                  <a:schemeClr val="tx2"/>
                </a:solidFill>
              </a:rPr>
              <a:t> </a:t>
            </a:r>
            <a:r>
              <a:rPr lang="en-US" sz="2400" b="0" dirty="0" err="1">
                <a:solidFill>
                  <a:schemeClr val="tx2"/>
                </a:solidFill>
              </a:rPr>
              <a:t>giá</a:t>
            </a:r>
            <a:r>
              <a:rPr lang="en-US" sz="2400" b="0" dirty="0">
                <a:solidFill>
                  <a:schemeClr val="tx2"/>
                </a:solidFill>
              </a:rPr>
              <a:t> </a:t>
            </a:r>
            <a:r>
              <a:rPr lang="en-US" sz="2400" b="0" dirty="0" err="1">
                <a:solidFill>
                  <a:schemeClr val="tx2"/>
                </a:solidFill>
              </a:rPr>
              <a:t>trị</a:t>
            </a:r>
            <a:r>
              <a:rPr lang="en-US" sz="2400" b="0" dirty="0">
                <a:solidFill>
                  <a:schemeClr val="tx2"/>
                </a:solidFill>
              </a:rPr>
              <a:t> </a:t>
            </a:r>
            <a:r>
              <a:rPr lang="vi-VN" sz="2400" b="0" dirty="0">
                <a:solidFill>
                  <a:schemeClr val="tx2"/>
                </a:solidFill>
              </a:rPr>
              <a:t>tỷ lệ</a:t>
            </a:r>
            <a:r>
              <a:rPr lang="en-US" sz="2400" b="0" dirty="0">
                <a:solidFill>
                  <a:schemeClr val="tx2"/>
                </a:solidFill>
              </a:rPr>
              <a:t> </a:t>
            </a:r>
            <a:r>
              <a:rPr lang="en-US" sz="2400" b="0" dirty="0" err="1">
                <a:solidFill>
                  <a:schemeClr val="tx2"/>
                </a:solidFill>
              </a:rPr>
              <a:t>thực</a:t>
            </a:r>
            <a:r>
              <a:rPr lang="en-US" sz="2400" b="0" dirty="0">
                <a:solidFill>
                  <a:schemeClr val="tx2"/>
                </a:solidFill>
              </a:rPr>
              <a:t> </a:t>
            </a:r>
            <a:r>
              <a:rPr lang="en-US" sz="2400" b="0" dirty="0" err="1">
                <a:solidFill>
                  <a:schemeClr val="tx2"/>
                </a:solidFill>
              </a:rPr>
              <a:t>của</a:t>
            </a:r>
            <a:r>
              <a:rPr lang="en-US" sz="2400" b="0" dirty="0">
                <a:solidFill>
                  <a:schemeClr val="tx2"/>
                </a:solidFill>
              </a:rPr>
              <a:t> </a:t>
            </a:r>
            <a:r>
              <a:rPr lang="en-US" sz="2400" b="0" dirty="0" err="1">
                <a:solidFill>
                  <a:schemeClr val="tx2"/>
                </a:solidFill>
              </a:rPr>
              <a:t>quần</a:t>
            </a:r>
            <a:r>
              <a:rPr lang="en-US" sz="2400" b="0" dirty="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có</a:t>
            </a:r>
            <a:r>
              <a:rPr lang="en-US" sz="2400" b="0" dirty="0">
                <a:solidFill>
                  <a:schemeClr val="tx2"/>
                </a:solidFill>
              </a:rPr>
              <a:t> </a:t>
            </a:r>
            <a:r>
              <a:rPr lang="en-US" sz="2400" b="0" dirty="0" err="1">
                <a:solidFill>
                  <a:schemeClr val="tx2"/>
                </a:solidFill>
              </a:rPr>
              <a:t>biên</a:t>
            </a:r>
            <a:r>
              <a:rPr lang="en-US" sz="2400" b="0" dirty="0">
                <a:solidFill>
                  <a:schemeClr val="tx2"/>
                </a:solidFill>
              </a:rPr>
              <a:t> </a:t>
            </a:r>
            <a:r>
              <a:rPr lang="en-US" sz="2400" b="0" dirty="0" err="1">
                <a:solidFill>
                  <a:schemeClr val="tx2"/>
                </a:solidFill>
              </a:rPr>
              <a:t>độ</a:t>
            </a:r>
            <a:r>
              <a:rPr lang="en-US" sz="2400" b="0" dirty="0">
                <a:solidFill>
                  <a:schemeClr val="tx2"/>
                </a:solidFill>
              </a:rPr>
              <a:t> </a:t>
            </a:r>
            <a:r>
              <a:rPr lang="en-US" sz="2400" b="0" dirty="0" err="1">
                <a:solidFill>
                  <a:schemeClr val="tx2"/>
                </a:solidFill>
              </a:rPr>
              <a:t>lỗi</a:t>
            </a:r>
            <a:r>
              <a:rPr lang="en-US" sz="2400" b="0" dirty="0">
                <a:solidFill>
                  <a:schemeClr val="tx2"/>
                </a:solidFill>
              </a:rPr>
              <a:t> </a:t>
            </a:r>
            <a:r>
              <a:rPr lang="en-US" sz="2400" b="0" dirty="0" err="1">
                <a:solidFill>
                  <a:schemeClr val="tx2"/>
                </a:solidFill>
              </a:rPr>
              <a:t>là</a:t>
            </a:r>
            <a:r>
              <a:rPr lang="vi-VN" sz="2400" b="0" dirty="0">
                <a:solidFill>
                  <a:schemeClr val="tx2"/>
                </a:solidFill>
              </a:rPr>
              <a:t> </a:t>
            </a:r>
            <a:r>
              <a:rPr lang="en-US" sz="2400" b="0" dirty="0">
                <a:solidFill>
                  <a:schemeClr val="tx2"/>
                </a:solidFill>
              </a:rPr>
              <a:t>3</a:t>
            </a:r>
            <a:r>
              <a:rPr lang="en-US" sz="2400" b="0" dirty="0" smtClean="0">
                <a:solidFill>
                  <a:schemeClr val="tx2"/>
                </a:solidFill>
              </a:rPr>
              <a:t>%, </a:t>
            </a:r>
            <a:r>
              <a:rPr lang="en-US" sz="2400" b="0" dirty="0" err="1" smtClean="0">
                <a:solidFill>
                  <a:schemeClr val="tx2"/>
                </a:solidFill>
              </a:rPr>
              <a:t>c</a:t>
            </a:r>
            <a:r>
              <a:rPr lang="en-US" altLang="en-US" sz="2400" b="0" dirty="0" err="1" smtClean="0">
                <a:solidFill>
                  <a:schemeClr val="tx2"/>
                </a:solidFill>
              </a:rPr>
              <a:t>ần</a:t>
            </a:r>
            <a:r>
              <a:rPr lang="en-US" altLang="en-US" sz="2400" b="0" dirty="0" smtClean="0">
                <a:solidFill>
                  <a:schemeClr val="tx2"/>
                </a:solidFill>
              </a:rPr>
              <a:t> </a:t>
            </a:r>
            <a:r>
              <a:rPr lang="vi-VN" altLang="en-US" sz="2400" b="0" dirty="0" smtClean="0">
                <a:solidFill>
                  <a:schemeClr val="tx2"/>
                </a:solidFill>
              </a:rPr>
              <a:t>lấy </a:t>
            </a:r>
            <a:r>
              <a:rPr lang="vi-VN" altLang="en-US" sz="2400" b="0" dirty="0">
                <a:solidFill>
                  <a:schemeClr val="tx2"/>
                </a:solidFill>
              </a:rPr>
              <a:t>mẫu ngẫu nhiên đơn giản là 958 người lớn</a:t>
            </a:r>
            <a:r>
              <a:rPr lang="vi-VN" altLang="en-US" sz="2400" b="0" dirty="0" smtClean="0">
                <a:solidFill>
                  <a:schemeClr val="tx2"/>
                </a:solidFill>
              </a:rPr>
              <a:t>.</a:t>
            </a:r>
            <a:endParaRPr lang="en-US" altLang="en-US" sz="2400" b="0" dirty="0">
              <a:solidFill>
                <a:schemeClr val="tx2"/>
              </a:solidFill>
            </a:endParaRPr>
          </a:p>
        </p:txBody>
      </p:sp>
      <p:sp>
        <p:nvSpPr>
          <p:cNvPr id="129029" name="Rectangle 26"/>
          <p:cNvSpPr>
            <a:spLocks noChangeArrowheads="1"/>
          </p:cNvSpPr>
          <p:nvPr/>
        </p:nvSpPr>
        <p:spPr bwMode="auto">
          <a:xfrm>
            <a:off x="304800" y="381000"/>
            <a:ext cx="8229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b="0" dirty="0" err="1">
                <a:solidFill>
                  <a:srgbClr val="008000"/>
                </a:solidFill>
              </a:rPr>
              <a:t>Ví</a:t>
            </a:r>
            <a:r>
              <a:rPr lang="en-US" altLang="en-US" sz="2800" b="0" dirty="0">
                <a:solidFill>
                  <a:srgbClr val="008000"/>
                </a:solidFill>
              </a:rPr>
              <a:t> </a:t>
            </a:r>
            <a:r>
              <a:rPr lang="en-US" altLang="en-US" sz="2800" b="0" dirty="0" err="1">
                <a:solidFill>
                  <a:srgbClr val="008000"/>
                </a:solidFill>
              </a:rPr>
              <a:t>dụ</a:t>
            </a:r>
            <a:r>
              <a:rPr lang="en-US" altLang="en-US" sz="2800" b="0" dirty="0">
                <a:solidFill>
                  <a:srgbClr val="008000"/>
                </a:solidFill>
              </a:rPr>
              <a:t> (</a:t>
            </a:r>
            <a:r>
              <a:rPr lang="en-US" altLang="en-US" sz="2800" b="0" dirty="0" err="1">
                <a:solidFill>
                  <a:srgbClr val="008000"/>
                </a:solidFill>
              </a:rPr>
              <a:t>tt</a:t>
            </a:r>
            <a:r>
              <a:rPr lang="en-US" altLang="en-US" sz="2800" b="0" dirty="0">
                <a:solidFill>
                  <a:srgbClr val="008000"/>
                </a:solidFill>
              </a:rPr>
              <a:t>)</a:t>
            </a:r>
            <a:endParaRPr lang="en-US" altLang="en-US" sz="2800" b="0" dirty="0"/>
          </a:p>
        </p:txBody>
      </p:sp>
      <p:graphicFrame>
        <p:nvGraphicFramePr>
          <p:cNvPr id="129030" name="Object 30"/>
          <p:cNvGraphicFramePr>
            <a:graphicFrameLocks noChangeAspect="1"/>
          </p:cNvGraphicFramePr>
          <p:nvPr/>
        </p:nvGraphicFramePr>
        <p:xfrm>
          <a:off x="2501900" y="879475"/>
          <a:ext cx="4660900" cy="1485900"/>
        </p:xfrm>
        <a:graphic>
          <a:graphicData uri="http://schemas.openxmlformats.org/presentationml/2006/ole">
            <mc:AlternateContent xmlns:mc="http://schemas.openxmlformats.org/markup-compatibility/2006">
              <mc:Choice xmlns:v="urn:schemas-microsoft-com:vml" Requires="v">
                <p:oleObj spid="_x0000_s129180" name="Equation" r:id="rId4" imgW="4660900" imgH="1485900" progId="Equation.DSMT4">
                  <p:embed/>
                </p:oleObj>
              </mc:Choice>
              <mc:Fallback>
                <p:oleObj name="Equation" r:id="rId4" imgW="4660900" imgH="1485900"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879475"/>
                        <a:ext cx="46609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83" name="Object 31"/>
          <p:cNvGraphicFramePr>
            <a:graphicFrameLocks noChangeAspect="1"/>
          </p:cNvGraphicFramePr>
          <p:nvPr/>
        </p:nvGraphicFramePr>
        <p:xfrm>
          <a:off x="1042988" y="2800350"/>
          <a:ext cx="3771900" cy="3327400"/>
        </p:xfrm>
        <a:graphic>
          <a:graphicData uri="http://schemas.openxmlformats.org/presentationml/2006/ole">
            <mc:AlternateContent xmlns:mc="http://schemas.openxmlformats.org/markup-compatibility/2006">
              <mc:Choice xmlns:v="urn:schemas-microsoft-com:vml" Requires="v">
                <p:oleObj spid="_x0000_s129181" name="Equation" r:id="rId6" imgW="3771900" imgH="3327400" progId="Equation.DSMT4">
                  <p:embed/>
                </p:oleObj>
              </mc:Choice>
              <mc:Fallback>
                <p:oleObj name="Equation" r:id="rId6" imgW="3771900" imgH="332740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800350"/>
                        <a:ext cx="3771900" cy="332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15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4294967295"/>
          </p:nvPr>
        </p:nvSpPr>
        <p:spPr bwMode="auto">
          <a:xfrm>
            <a:off x="0" y="820738"/>
            <a:ext cx="77724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57200" indent="-457200">
              <a:lnSpc>
                <a:spcPct val="88000"/>
              </a:lnSpc>
              <a:buFont typeface="Wingdings" panose="05000000000000000000" pitchFamily="2" charset="2"/>
              <a:buNone/>
            </a:pPr>
            <a:r>
              <a:rPr lang="en-US" altLang="en-US" b="0" smtClean="0"/>
              <a:t>b)	Sử dụng</a:t>
            </a:r>
          </a:p>
        </p:txBody>
      </p:sp>
      <p:sp>
        <p:nvSpPr>
          <p:cNvPr id="131075" name="Rectangle 3"/>
          <p:cNvSpPr>
            <a:spLocks noChangeArrowheads="1"/>
          </p:cNvSpPr>
          <p:nvPr/>
        </p:nvSpPr>
        <p:spPr bwMode="auto">
          <a:xfrm>
            <a:off x="790575" y="4492625"/>
            <a:ext cx="58070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545796" name="Rectangle 4"/>
          <p:cNvSpPr>
            <a:spLocks noChangeArrowheads="1"/>
          </p:cNvSpPr>
          <p:nvPr/>
        </p:nvSpPr>
        <p:spPr bwMode="auto">
          <a:xfrm>
            <a:off x="5181600" y="2362200"/>
            <a:ext cx="3770313" cy="20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30000"/>
              </a:spcBef>
            </a:pPr>
            <a:r>
              <a:rPr lang="en-US" sz="2400" b="0" dirty="0">
                <a:solidFill>
                  <a:schemeClr val="tx2"/>
                </a:solidFill>
              </a:rPr>
              <a:t>Đ</a:t>
            </a:r>
            <a:r>
              <a:rPr lang="vi-VN" sz="2400" b="0" dirty="0">
                <a:solidFill>
                  <a:schemeClr val="tx2"/>
                </a:solidFill>
              </a:rPr>
              <a:t>ể tin tưởng </a:t>
            </a:r>
            <a:r>
              <a:rPr lang="en-US" sz="2400" b="0" dirty="0" err="1">
                <a:solidFill>
                  <a:schemeClr val="tx2"/>
                </a:solidFill>
              </a:rPr>
              <a:t>rằng</a:t>
            </a:r>
            <a:r>
              <a:rPr lang="en-US" sz="2400" b="0" dirty="0">
                <a:solidFill>
                  <a:schemeClr val="tx2"/>
                </a:solidFill>
              </a:rPr>
              <a:t> </a:t>
            </a:r>
            <a:r>
              <a:rPr lang="vi-VN" sz="2400" b="0" dirty="0">
                <a:solidFill>
                  <a:schemeClr val="tx2"/>
                </a:solidFill>
              </a:rPr>
              <a:t>95%</a:t>
            </a:r>
            <a:r>
              <a:rPr lang="en-US" sz="2400" b="0" dirty="0">
                <a:solidFill>
                  <a:schemeClr val="tx2"/>
                </a:solidFill>
              </a:rPr>
              <a:t> </a:t>
            </a:r>
            <a:r>
              <a:rPr lang="en-US" sz="2400" b="0" dirty="0" err="1">
                <a:solidFill>
                  <a:schemeClr val="tx2"/>
                </a:solidFill>
              </a:rPr>
              <a:t>giá</a:t>
            </a:r>
            <a:r>
              <a:rPr lang="en-US" sz="2400" b="0" dirty="0">
                <a:solidFill>
                  <a:schemeClr val="tx2"/>
                </a:solidFill>
              </a:rPr>
              <a:t> </a:t>
            </a:r>
            <a:r>
              <a:rPr lang="en-US" sz="2400" b="0" dirty="0" err="1">
                <a:solidFill>
                  <a:schemeClr val="tx2"/>
                </a:solidFill>
              </a:rPr>
              <a:t>trị</a:t>
            </a:r>
            <a:r>
              <a:rPr lang="en-US" sz="2400" b="0" dirty="0">
                <a:solidFill>
                  <a:schemeClr val="tx2"/>
                </a:solidFill>
              </a:rPr>
              <a:t> </a:t>
            </a:r>
            <a:r>
              <a:rPr lang="vi-VN" sz="2400" b="0" dirty="0">
                <a:solidFill>
                  <a:schemeClr val="tx2"/>
                </a:solidFill>
              </a:rPr>
              <a:t>tỷ lệ</a:t>
            </a:r>
            <a:r>
              <a:rPr lang="en-US" sz="2400" b="0" dirty="0">
                <a:solidFill>
                  <a:schemeClr val="tx2"/>
                </a:solidFill>
              </a:rPr>
              <a:t> </a:t>
            </a:r>
            <a:r>
              <a:rPr lang="en-US" sz="2400" b="0" dirty="0" err="1">
                <a:solidFill>
                  <a:schemeClr val="tx2"/>
                </a:solidFill>
              </a:rPr>
              <a:t>thực</a:t>
            </a:r>
            <a:r>
              <a:rPr lang="en-US" sz="2400" b="0" dirty="0">
                <a:solidFill>
                  <a:schemeClr val="tx2"/>
                </a:solidFill>
              </a:rPr>
              <a:t> </a:t>
            </a:r>
            <a:r>
              <a:rPr lang="en-US" sz="2400" b="0" dirty="0" err="1">
                <a:solidFill>
                  <a:schemeClr val="tx2"/>
                </a:solidFill>
              </a:rPr>
              <a:t>của</a:t>
            </a:r>
            <a:r>
              <a:rPr lang="en-US" sz="2400" b="0" dirty="0">
                <a:solidFill>
                  <a:schemeClr val="tx2"/>
                </a:solidFill>
              </a:rPr>
              <a:t> </a:t>
            </a:r>
            <a:r>
              <a:rPr lang="en-US" sz="2400" b="0" dirty="0" err="1">
                <a:solidFill>
                  <a:schemeClr val="tx2"/>
                </a:solidFill>
              </a:rPr>
              <a:t>quần</a:t>
            </a:r>
            <a:r>
              <a:rPr lang="en-US" sz="2400" b="0" dirty="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có</a:t>
            </a:r>
            <a:r>
              <a:rPr lang="en-US" sz="2400" b="0" dirty="0">
                <a:solidFill>
                  <a:schemeClr val="tx2"/>
                </a:solidFill>
              </a:rPr>
              <a:t> </a:t>
            </a:r>
            <a:r>
              <a:rPr lang="en-US" sz="2400" b="0" dirty="0" err="1">
                <a:solidFill>
                  <a:schemeClr val="tx2"/>
                </a:solidFill>
              </a:rPr>
              <a:t>biên</a:t>
            </a:r>
            <a:r>
              <a:rPr lang="en-US" sz="2400" b="0" dirty="0">
                <a:solidFill>
                  <a:schemeClr val="tx2"/>
                </a:solidFill>
              </a:rPr>
              <a:t> </a:t>
            </a:r>
            <a:r>
              <a:rPr lang="en-US" sz="2400" b="0" dirty="0" err="1">
                <a:solidFill>
                  <a:schemeClr val="tx2"/>
                </a:solidFill>
              </a:rPr>
              <a:t>độ</a:t>
            </a:r>
            <a:r>
              <a:rPr lang="en-US" sz="2400" b="0" dirty="0">
                <a:solidFill>
                  <a:schemeClr val="tx2"/>
                </a:solidFill>
              </a:rPr>
              <a:t> </a:t>
            </a:r>
            <a:r>
              <a:rPr lang="en-US" sz="2400" b="0" dirty="0" err="1">
                <a:solidFill>
                  <a:schemeClr val="tx2"/>
                </a:solidFill>
              </a:rPr>
              <a:t>lỗi</a:t>
            </a:r>
            <a:r>
              <a:rPr lang="en-US" sz="2400" b="0" dirty="0">
                <a:solidFill>
                  <a:schemeClr val="tx2"/>
                </a:solidFill>
              </a:rPr>
              <a:t> </a:t>
            </a:r>
            <a:r>
              <a:rPr lang="en-US" sz="2400" b="0" dirty="0" err="1">
                <a:solidFill>
                  <a:schemeClr val="tx2"/>
                </a:solidFill>
              </a:rPr>
              <a:t>là</a:t>
            </a:r>
            <a:r>
              <a:rPr lang="vi-VN" sz="2400" b="0" dirty="0">
                <a:solidFill>
                  <a:schemeClr val="tx2"/>
                </a:solidFill>
              </a:rPr>
              <a:t> </a:t>
            </a:r>
            <a:r>
              <a:rPr lang="en-US" sz="2400" b="0" dirty="0">
                <a:solidFill>
                  <a:schemeClr val="tx2"/>
                </a:solidFill>
              </a:rPr>
              <a:t>3%, </a:t>
            </a:r>
            <a:r>
              <a:rPr lang="en-US" sz="2400" b="0" dirty="0" err="1">
                <a:solidFill>
                  <a:schemeClr val="tx2"/>
                </a:solidFill>
              </a:rPr>
              <a:t>c</a:t>
            </a:r>
            <a:r>
              <a:rPr lang="en-US" altLang="en-US" sz="2400" b="0" dirty="0" err="1">
                <a:solidFill>
                  <a:schemeClr val="tx2"/>
                </a:solidFill>
              </a:rPr>
              <a:t>ần</a:t>
            </a:r>
            <a:r>
              <a:rPr lang="en-US" altLang="en-US" sz="2400" b="0" dirty="0">
                <a:solidFill>
                  <a:schemeClr val="tx2"/>
                </a:solidFill>
              </a:rPr>
              <a:t> </a:t>
            </a:r>
            <a:r>
              <a:rPr lang="vi-VN" altLang="en-US" sz="2400" b="0" dirty="0">
                <a:solidFill>
                  <a:schemeClr val="tx2"/>
                </a:solidFill>
              </a:rPr>
              <a:t>lấy mẫu ngẫu nhiên đơn giản là </a:t>
            </a:r>
            <a:r>
              <a:rPr lang="en-US" altLang="en-US" sz="2400" b="0" dirty="0" smtClean="0">
                <a:solidFill>
                  <a:schemeClr val="tx2"/>
                </a:solidFill>
              </a:rPr>
              <a:t>1068</a:t>
            </a:r>
            <a:r>
              <a:rPr lang="vi-VN" altLang="en-US" sz="2400" b="0" dirty="0" smtClean="0">
                <a:solidFill>
                  <a:schemeClr val="tx2"/>
                </a:solidFill>
              </a:rPr>
              <a:t> </a:t>
            </a:r>
            <a:r>
              <a:rPr lang="vi-VN" altLang="en-US" sz="2400" b="0" dirty="0">
                <a:solidFill>
                  <a:schemeClr val="tx2"/>
                </a:solidFill>
              </a:rPr>
              <a:t>người lớn.</a:t>
            </a:r>
            <a:endParaRPr lang="en-US" altLang="en-US" sz="2400" b="0" dirty="0">
              <a:solidFill>
                <a:schemeClr val="tx2"/>
              </a:solidFill>
            </a:endParaRPr>
          </a:p>
        </p:txBody>
      </p:sp>
      <p:sp>
        <p:nvSpPr>
          <p:cNvPr id="131077" name="Rectangle 5"/>
          <p:cNvSpPr>
            <a:spLocks noChangeArrowheads="1"/>
          </p:cNvSpPr>
          <p:nvPr/>
        </p:nvSpPr>
        <p:spPr bwMode="auto">
          <a:xfrm>
            <a:off x="228600" y="381000"/>
            <a:ext cx="83058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b="0" dirty="0" err="1">
                <a:solidFill>
                  <a:srgbClr val="008000"/>
                </a:solidFill>
              </a:rPr>
              <a:t>Ví</a:t>
            </a:r>
            <a:r>
              <a:rPr lang="en-US" altLang="en-US" sz="2800" b="0" dirty="0">
                <a:solidFill>
                  <a:srgbClr val="008000"/>
                </a:solidFill>
              </a:rPr>
              <a:t> </a:t>
            </a:r>
            <a:r>
              <a:rPr lang="en-US" altLang="en-US" sz="2800" b="0" dirty="0" err="1">
                <a:solidFill>
                  <a:srgbClr val="008000"/>
                </a:solidFill>
              </a:rPr>
              <a:t>dụ</a:t>
            </a:r>
            <a:r>
              <a:rPr lang="en-US" altLang="en-US" sz="2800" b="0" dirty="0">
                <a:solidFill>
                  <a:srgbClr val="008000"/>
                </a:solidFill>
              </a:rPr>
              <a:t> (</a:t>
            </a:r>
            <a:r>
              <a:rPr lang="en-US" altLang="en-US" sz="2800" b="0" dirty="0" err="1">
                <a:solidFill>
                  <a:srgbClr val="008000"/>
                </a:solidFill>
              </a:rPr>
              <a:t>tt</a:t>
            </a:r>
            <a:r>
              <a:rPr lang="en-US" altLang="en-US" sz="2800" b="0" dirty="0">
                <a:solidFill>
                  <a:srgbClr val="008000"/>
                </a:solidFill>
              </a:rPr>
              <a:t>)</a:t>
            </a:r>
            <a:endParaRPr lang="en-US" altLang="en-US" sz="2800" b="0" dirty="0"/>
          </a:p>
        </p:txBody>
      </p:sp>
      <p:graphicFrame>
        <p:nvGraphicFramePr>
          <p:cNvPr id="131078" name="Object 6"/>
          <p:cNvGraphicFramePr>
            <a:graphicFrameLocks noChangeAspect="1"/>
          </p:cNvGraphicFramePr>
          <p:nvPr/>
        </p:nvGraphicFramePr>
        <p:xfrm>
          <a:off x="2501900" y="798513"/>
          <a:ext cx="3670300" cy="1003300"/>
        </p:xfrm>
        <a:graphic>
          <a:graphicData uri="http://schemas.openxmlformats.org/presentationml/2006/ole">
            <mc:AlternateContent xmlns:mc="http://schemas.openxmlformats.org/markup-compatibility/2006">
              <mc:Choice xmlns:v="urn:schemas-microsoft-com:vml" Requires="v">
                <p:oleObj spid="_x0000_s131228" name="Equation" r:id="rId4" imgW="3670300" imgH="1003300" progId="Equation.DSMT4">
                  <p:embed/>
                </p:oleObj>
              </mc:Choice>
              <mc:Fallback>
                <p:oleObj name="Equation" r:id="rId4" imgW="3670300" imgH="10033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798513"/>
                        <a:ext cx="36703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5799" name="Object 7"/>
          <p:cNvGraphicFramePr>
            <a:graphicFrameLocks noChangeAspect="1"/>
          </p:cNvGraphicFramePr>
          <p:nvPr/>
        </p:nvGraphicFramePr>
        <p:xfrm>
          <a:off x="1303338" y="2773363"/>
          <a:ext cx="2667000" cy="3327400"/>
        </p:xfrm>
        <a:graphic>
          <a:graphicData uri="http://schemas.openxmlformats.org/presentationml/2006/ole">
            <mc:AlternateContent xmlns:mc="http://schemas.openxmlformats.org/markup-compatibility/2006">
              <mc:Choice xmlns:v="urn:schemas-microsoft-com:vml" Requires="v">
                <p:oleObj spid="_x0000_s131229" name="Equation" r:id="rId6" imgW="2667000" imgH="3327400" progId="Equation.DSMT4">
                  <p:embed/>
                </p:oleObj>
              </mc:Choice>
              <mc:Fallback>
                <p:oleObj name="Equation" r:id="rId6" imgW="2667000" imgH="33274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3338" y="2773363"/>
                        <a:ext cx="2667000" cy="332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457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57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vi-VN" altLang="en-US" b="1" dirty="0"/>
              <a:t>Ví dụ ước lượng điểm</a:t>
            </a:r>
            <a:endParaRPr lang="en-US" altLang="en-US" b="1" dirty="0" smtClean="0"/>
          </a:p>
        </p:txBody>
      </p:sp>
      <p:sp>
        <p:nvSpPr>
          <p:cNvPr id="23" name="Rectangle 22"/>
          <p:cNvSpPr/>
          <p:nvPr/>
        </p:nvSpPr>
        <p:spPr>
          <a:xfrm>
            <a:off x="1399585"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4" name="Rectangle 23"/>
          <p:cNvSpPr/>
          <p:nvPr/>
        </p:nvSpPr>
        <p:spPr>
          <a:xfrm>
            <a:off x="2618785"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5" name="Rectangle 24"/>
          <p:cNvSpPr/>
          <p:nvPr/>
        </p:nvSpPr>
        <p:spPr>
          <a:xfrm>
            <a:off x="6123985" y="1905000"/>
            <a:ext cx="19050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26" name="TextBox 9"/>
          <p:cNvSpPr txBox="1">
            <a:spLocks noChangeArrowheads="1"/>
          </p:cNvSpPr>
          <p:nvPr/>
        </p:nvSpPr>
        <p:spPr bwMode="auto">
          <a:xfrm>
            <a:off x="1856785"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27" name="TextBox 10"/>
          <p:cNvSpPr txBox="1">
            <a:spLocks noChangeArrowheads="1"/>
          </p:cNvSpPr>
          <p:nvPr/>
        </p:nvSpPr>
        <p:spPr bwMode="auto">
          <a:xfrm>
            <a:off x="5865223" y="3135313"/>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dirty="0" err="1">
                <a:solidFill>
                  <a:prstClr val="black"/>
                </a:solidFill>
                <a:latin typeface="Palatino Linotype" pitchFamily="18" charset="0"/>
              </a:rPr>
              <a:t>Trung</a:t>
            </a:r>
            <a:r>
              <a:rPr lang="en-US" sz="1800" b="0" dirty="0">
                <a:solidFill>
                  <a:prstClr val="black"/>
                </a:solidFill>
                <a:latin typeface="Palatino Linotype" pitchFamily="18" charset="0"/>
              </a:rPr>
              <a:t> </a:t>
            </a:r>
            <a:r>
              <a:rPr lang="en-US" sz="1800" b="0" dirty="0" err="1">
                <a:solidFill>
                  <a:prstClr val="black"/>
                </a:solidFill>
                <a:latin typeface="Palatino Linotype" pitchFamily="18" charset="0"/>
              </a:rPr>
              <a:t>bình</a:t>
            </a:r>
            <a:r>
              <a:rPr lang="en-US" sz="1800" b="0" dirty="0">
                <a:solidFill>
                  <a:prstClr val="black"/>
                </a:solidFill>
                <a:latin typeface="Palatino Linotype" pitchFamily="18" charset="0"/>
              </a:rPr>
              <a:t> </a:t>
            </a:r>
            <a:r>
              <a:rPr lang="en-US" sz="1800" b="0" dirty="0" err="1">
                <a:solidFill>
                  <a:prstClr val="black"/>
                </a:solidFill>
                <a:latin typeface="Palatino Linotype" pitchFamily="18" charset="0"/>
              </a:rPr>
              <a:t>mẫu</a:t>
            </a:r>
            <a:r>
              <a:rPr lang="en-US" sz="1800" b="0" dirty="0">
                <a:solidFill>
                  <a:prstClr val="black"/>
                </a:solidFill>
                <a:latin typeface="Palatino Linotype" pitchFamily="18" charset="0"/>
              </a:rPr>
              <a:t>  28.75</a:t>
            </a:r>
          </a:p>
        </p:txBody>
      </p:sp>
      <p:sp>
        <p:nvSpPr>
          <p:cNvPr id="28" name="TextBox 11"/>
          <p:cNvSpPr txBox="1">
            <a:spLocks noChangeArrowheads="1"/>
          </p:cNvSpPr>
          <p:nvPr/>
        </p:nvSpPr>
        <p:spPr bwMode="auto">
          <a:xfrm>
            <a:off x="2161585" y="4789488"/>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 ~ 28.75</a:t>
            </a:r>
          </a:p>
        </p:txBody>
      </p:sp>
      <p:sp>
        <p:nvSpPr>
          <p:cNvPr id="29" name="TextBox 12"/>
          <p:cNvSpPr txBox="1">
            <a:spLocks noChangeArrowheads="1"/>
          </p:cNvSpPr>
          <p:nvPr/>
        </p:nvSpPr>
        <p:spPr bwMode="auto">
          <a:xfrm>
            <a:off x="6276385" y="22098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dirty="0" err="1">
                <a:solidFill>
                  <a:prstClr val="white"/>
                </a:solidFill>
                <a:latin typeface="Palatino Linotype" pitchFamily="18" charset="0"/>
              </a:rPr>
              <a:t>Mẫu</a:t>
            </a:r>
            <a:r>
              <a:rPr lang="en-US" sz="1800" b="0" dirty="0">
                <a:solidFill>
                  <a:prstClr val="white"/>
                </a:solidFill>
                <a:latin typeface="Palatino Linotype" pitchFamily="18" charset="0"/>
              </a:rPr>
              <a:t> {25,30,29,31}</a:t>
            </a:r>
          </a:p>
        </p:txBody>
      </p:sp>
      <p:sp>
        <p:nvSpPr>
          <p:cNvPr id="40" name="Down Arrow 39"/>
          <p:cNvSpPr/>
          <p:nvPr/>
        </p:nvSpPr>
        <p:spPr>
          <a:xfrm rot="2668314">
            <a:off x="4850810"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41" name="Right Arrow 40"/>
          <p:cNvSpPr/>
          <p:nvPr/>
        </p:nvSpPr>
        <p:spPr>
          <a:xfrm>
            <a:off x="4752385"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42" name="TextBox 17"/>
          <p:cNvSpPr txBox="1">
            <a:spLocks noChangeArrowheads="1"/>
          </p:cNvSpPr>
          <p:nvPr/>
        </p:nvSpPr>
        <p:spPr bwMode="auto">
          <a:xfrm>
            <a:off x="5468348"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4846469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927100" y="525462"/>
            <a:ext cx="7226300" cy="846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r>
              <a:rPr lang="vi-VN" altLang="en-US" b="1" dirty="0"/>
              <a:t>Ví dụ ước lượng </a:t>
            </a:r>
            <a:r>
              <a:rPr lang="en-US" altLang="en-US" b="1" dirty="0" err="1" smtClean="0"/>
              <a:t>khoảng</a:t>
            </a:r>
            <a:endParaRPr lang="en-US" altLang="en-US" b="1" dirty="0" smtClean="0"/>
          </a:p>
        </p:txBody>
      </p:sp>
      <p:sp>
        <p:nvSpPr>
          <p:cNvPr id="30" name="Rectangle 29"/>
          <p:cNvSpPr/>
          <p:nvPr/>
        </p:nvSpPr>
        <p:spPr>
          <a:xfrm>
            <a:off x="1401762" y="1524000"/>
            <a:ext cx="3048000" cy="3048000"/>
          </a:xfrm>
          <a:prstGeom prst="rect">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1" name="Rectangle 30"/>
          <p:cNvSpPr/>
          <p:nvPr/>
        </p:nvSpPr>
        <p:spPr>
          <a:xfrm>
            <a:off x="2620962" y="1828800"/>
            <a:ext cx="10668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2" name="Rectangle 31"/>
          <p:cNvSpPr/>
          <p:nvPr/>
        </p:nvSpPr>
        <p:spPr>
          <a:xfrm>
            <a:off x="6126162" y="1905000"/>
            <a:ext cx="1905000" cy="1066800"/>
          </a:xfrm>
          <a:prstGeom prst="rect">
            <a:avLst/>
          </a:prstGeom>
          <a:solidFill>
            <a:srgbClr val="E5E9F7">
              <a:lumMod val="50000"/>
            </a:srgbClr>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3" name="TextBox 9"/>
          <p:cNvSpPr txBox="1">
            <a:spLocks noChangeArrowheads="1"/>
          </p:cNvSpPr>
          <p:nvPr/>
        </p:nvSpPr>
        <p:spPr bwMode="auto">
          <a:xfrm>
            <a:off x="1858962" y="35052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Quần thể</a:t>
            </a:r>
          </a:p>
        </p:txBody>
      </p:sp>
      <p:sp>
        <p:nvSpPr>
          <p:cNvPr id="34" name="TextBox 10"/>
          <p:cNvSpPr txBox="1">
            <a:spLocks noChangeArrowheads="1"/>
          </p:cNvSpPr>
          <p:nvPr/>
        </p:nvSpPr>
        <p:spPr bwMode="auto">
          <a:xfrm>
            <a:off x="5867400" y="3135313"/>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Trung bình mẫu 28.75</a:t>
            </a:r>
          </a:p>
        </p:txBody>
      </p:sp>
      <p:sp>
        <p:nvSpPr>
          <p:cNvPr id="35" name="TextBox 11"/>
          <p:cNvSpPr txBox="1">
            <a:spLocks noChangeArrowheads="1"/>
          </p:cNvSpPr>
          <p:nvPr/>
        </p:nvSpPr>
        <p:spPr bwMode="auto">
          <a:xfrm>
            <a:off x="1630362" y="4786313"/>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Kỳ vọng thuộc [28, 29.5]</a:t>
            </a:r>
          </a:p>
        </p:txBody>
      </p:sp>
      <p:sp>
        <p:nvSpPr>
          <p:cNvPr id="36" name="TextBox 12"/>
          <p:cNvSpPr txBox="1">
            <a:spLocks noChangeArrowheads="1"/>
          </p:cNvSpPr>
          <p:nvPr/>
        </p:nvSpPr>
        <p:spPr bwMode="auto">
          <a:xfrm>
            <a:off x="6278562" y="2209800"/>
            <a:ext cx="152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white"/>
                </a:solidFill>
                <a:latin typeface="Palatino Linotype" pitchFamily="18" charset="0"/>
              </a:rPr>
              <a:t>Mẫu {25,30,29,31}</a:t>
            </a:r>
          </a:p>
        </p:txBody>
      </p:sp>
      <p:sp>
        <p:nvSpPr>
          <p:cNvPr id="37" name="Down Arrow 36"/>
          <p:cNvSpPr/>
          <p:nvPr/>
        </p:nvSpPr>
        <p:spPr>
          <a:xfrm rot="2668314">
            <a:off x="4852987" y="3875088"/>
            <a:ext cx="685800" cy="1219200"/>
          </a:xfrm>
          <a:prstGeom prst="down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8" name="Right Arrow 37"/>
          <p:cNvSpPr/>
          <p:nvPr/>
        </p:nvSpPr>
        <p:spPr>
          <a:xfrm>
            <a:off x="4754562" y="1981200"/>
            <a:ext cx="1295400" cy="990600"/>
          </a:xfrm>
          <a:prstGeom prst="rightArrow">
            <a:avLst/>
          </a:prstGeom>
          <a:solidFill>
            <a:srgbClr val="AE0000"/>
          </a:solidFill>
          <a:ln w="19050" cap="flat" cmpd="sng" algn="ctr">
            <a:solidFill>
              <a:srgbClr val="AE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alatino Linotype"/>
              <a:ea typeface="+mn-ea"/>
              <a:cs typeface="+mn-cs"/>
            </a:endParaRPr>
          </a:p>
        </p:txBody>
      </p:sp>
      <p:sp>
        <p:nvSpPr>
          <p:cNvPr id="39" name="TextBox 17"/>
          <p:cNvSpPr txBox="1">
            <a:spLocks noChangeArrowheads="1"/>
          </p:cNvSpPr>
          <p:nvPr/>
        </p:nvSpPr>
        <p:spPr bwMode="auto">
          <a:xfrm>
            <a:off x="5470525" y="4419600"/>
            <a:ext cx="184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b="0">
                <a:solidFill>
                  <a:prstClr val="black"/>
                </a:solidFill>
                <a:latin typeface="Palatino Linotype" pitchFamily="18" charset="0"/>
              </a:rPr>
              <a:t>Ước lượng</a:t>
            </a:r>
          </a:p>
        </p:txBody>
      </p:sp>
    </p:spTree>
    <p:extLst>
      <p:ext uri="{BB962C8B-B14F-4D97-AF65-F5344CB8AC3E}">
        <p14:creationId xmlns:p14="http://schemas.microsoft.com/office/powerpoint/2010/main" val="37808618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20650" y="457200"/>
            <a:ext cx="8901113" cy="11430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err="1" smtClean="0">
                <a:solidFill>
                  <a:schemeClr val="accent6">
                    <a:lumMod val="75000"/>
                  </a:schemeClr>
                </a:solidFill>
              </a:rPr>
              <a:t>Chương</a:t>
            </a:r>
            <a:r>
              <a:rPr lang="en-US" b="1" dirty="0" smtClean="0">
                <a:solidFill>
                  <a:schemeClr val="accent6">
                    <a:lumMod val="75000"/>
                  </a:schemeClr>
                </a:solidFill>
              </a:rPr>
              <a:t> 7</a:t>
            </a:r>
            <a:r>
              <a:rPr lang="en-US" b="1" dirty="0">
                <a:solidFill>
                  <a:schemeClr val="accent6">
                    <a:lumMod val="75000"/>
                  </a:schemeClr>
                </a:solidFill>
              </a:rPr>
              <a:t/>
            </a:r>
            <a:br>
              <a:rPr lang="en-US" b="1" dirty="0">
                <a:solidFill>
                  <a:schemeClr val="accent6">
                    <a:lumMod val="75000"/>
                  </a:schemeClr>
                </a:solidFill>
              </a:rPr>
            </a:br>
            <a:r>
              <a:rPr lang="en-US" b="1" dirty="0" err="1" smtClean="0">
                <a:solidFill>
                  <a:schemeClr val="accent6">
                    <a:lumMod val="75000"/>
                  </a:schemeClr>
                </a:solidFill>
              </a:rPr>
              <a:t>Ước</a:t>
            </a:r>
            <a:r>
              <a:rPr lang="en-US" b="1" dirty="0" smtClean="0">
                <a:solidFill>
                  <a:schemeClr val="accent6">
                    <a:lumMod val="75000"/>
                  </a:schemeClr>
                </a:solidFill>
              </a:rPr>
              <a:t> </a:t>
            </a:r>
            <a:r>
              <a:rPr lang="en-US" b="1" dirty="0" err="1" smtClean="0">
                <a:solidFill>
                  <a:schemeClr val="accent6">
                    <a:lumMod val="75000"/>
                  </a:schemeClr>
                </a:solidFill>
              </a:rPr>
              <a:t>lượng</a:t>
            </a:r>
            <a:r>
              <a:rPr lang="en-US" b="1" dirty="0" smtClean="0">
                <a:solidFill>
                  <a:schemeClr val="accent6">
                    <a:lumMod val="75000"/>
                  </a:schemeClr>
                </a:solidFill>
              </a:rPr>
              <a:t> </a:t>
            </a:r>
            <a:r>
              <a:rPr lang="en-US" b="1" dirty="0" err="1" smtClean="0">
                <a:solidFill>
                  <a:schemeClr val="accent6">
                    <a:lumMod val="75000"/>
                  </a:schemeClr>
                </a:solidFill>
              </a:rPr>
              <a:t>và</a:t>
            </a:r>
            <a:r>
              <a:rPr lang="en-US" b="1" dirty="0" smtClean="0">
                <a:solidFill>
                  <a:schemeClr val="accent6">
                    <a:lumMod val="75000"/>
                  </a:schemeClr>
                </a:solidFill>
              </a:rPr>
              <a:t> </a:t>
            </a:r>
            <a:r>
              <a:rPr lang="en-US" b="1" dirty="0" err="1" smtClean="0">
                <a:solidFill>
                  <a:schemeClr val="accent6">
                    <a:lumMod val="75000"/>
                  </a:schemeClr>
                </a:solidFill>
              </a:rPr>
              <a:t>kích</a:t>
            </a:r>
            <a:r>
              <a:rPr lang="en-US" b="1" dirty="0" smtClean="0">
                <a:solidFill>
                  <a:schemeClr val="accent6">
                    <a:lumMod val="75000"/>
                  </a:schemeClr>
                </a:solidFill>
              </a:rPr>
              <a:t> </a:t>
            </a:r>
            <a:r>
              <a:rPr lang="en-US" b="1" dirty="0" err="1" smtClean="0">
                <a:solidFill>
                  <a:schemeClr val="accent6">
                    <a:lumMod val="75000"/>
                  </a:schemeClr>
                </a:solidFill>
              </a:rPr>
              <a:t>thước</a:t>
            </a:r>
            <a:r>
              <a:rPr lang="en-US" b="1" dirty="0" smtClean="0">
                <a:solidFill>
                  <a:schemeClr val="accent6">
                    <a:lumMod val="75000"/>
                  </a:schemeClr>
                </a:solidFill>
              </a:rPr>
              <a:t> </a:t>
            </a:r>
            <a:r>
              <a:rPr lang="en-US" b="1" dirty="0" err="1" smtClean="0">
                <a:solidFill>
                  <a:schemeClr val="accent6">
                    <a:lumMod val="75000"/>
                  </a:schemeClr>
                </a:solidFill>
              </a:rPr>
              <a:t>mẫu</a:t>
            </a:r>
            <a:endParaRPr lang="en-US" b="1" dirty="0" smtClean="0">
              <a:solidFill>
                <a:schemeClr val="accent6">
                  <a:lumMod val="75000"/>
                </a:schemeClr>
              </a:solidFill>
            </a:endParaRPr>
          </a:p>
        </p:txBody>
      </p:sp>
      <p:sp>
        <p:nvSpPr>
          <p:cNvPr id="4099" name="Text Box 6"/>
          <p:cNvSpPr txBox="1">
            <a:spLocks noChangeArrowheads="1"/>
          </p:cNvSpPr>
          <p:nvPr/>
        </p:nvSpPr>
        <p:spPr bwMode="auto">
          <a:xfrm>
            <a:off x="609600" y="2249488"/>
            <a:ext cx="8305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defRPr/>
            </a:pPr>
            <a:r>
              <a:rPr lang="en-US" altLang="en-US" sz="2600" b="0" dirty="0">
                <a:latin typeface="+mn-lt"/>
                <a:ea typeface="+mj-ea"/>
                <a:cs typeface="+mj-cs"/>
              </a:rPr>
              <a:t>7-1  </a:t>
            </a:r>
            <a:r>
              <a:rPr lang="en-US" altLang="en-US" sz="2600" b="0" dirty="0" err="1" smtClean="0">
                <a:latin typeface="+mn-lt"/>
                <a:ea typeface="+mj-ea"/>
                <a:cs typeface="+mj-cs"/>
              </a:rPr>
              <a:t>Giới</a:t>
            </a:r>
            <a:r>
              <a:rPr lang="en-US" altLang="en-US" sz="2600" b="0" dirty="0" smtClean="0">
                <a:latin typeface="+mn-lt"/>
                <a:ea typeface="+mj-ea"/>
                <a:cs typeface="+mj-cs"/>
              </a:rPr>
              <a:t> </a:t>
            </a:r>
            <a:r>
              <a:rPr lang="en-US" altLang="en-US" sz="2600" b="0" dirty="0" err="1" smtClean="0">
                <a:latin typeface="+mn-lt"/>
                <a:ea typeface="+mj-ea"/>
                <a:cs typeface="+mj-cs"/>
              </a:rPr>
              <a:t>thiệu</a:t>
            </a:r>
            <a:endParaRPr lang="en-US" altLang="en-US" sz="2600" b="0" dirty="0">
              <a:latin typeface="+mn-lt"/>
              <a:ea typeface="+mj-ea"/>
              <a:cs typeface="+mj-cs"/>
            </a:endParaRPr>
          </a:p>
          <a:p>
            <a:pPr>
              <a:lnSpc>
                <a:spcPct val="90000"/>
              </a:lnSpc>
              <a:spcBef>
                <a:spcPct val="50000"/>
              </a:spcBef>
              <a:defRPr/>
            </a:pPr>
            <a:r>
              <a:rPr lang="en-US" altLang="en-US" sz="2600" dirty="0">
                <a:solidFill>
                  <a:schemeClr val="accent6">
                    <a:lumMod val="75000"/>
                  </a:schemeClr>
                </a:solidFill>
                <a:latin typeface="+mn-lt"/>
                <a:ea typeface="+mj-ea"/>
                <a:cs typeface="+mj-cs"/>
              </a:rPr>
              <a:t>7-2  </a:t>
            </a:r>
            <a:r>
              <a:rPr lang="en-US" altLang="en-US" sz="2600" dirty="0" err="1">
                <a:solidFill>
                  <a:schemeClr val="accent6">
                    <a:lumMod val="75000"/>
                  </a:schemeClr>
                </a:solidFill>
                <a:latin typeface="+mn-lt"/>
                <a:ea typeface="+mj-ea"/>
                <a:cs typeface="+mj-cs"/>
              </a:rPr>
              <a:t>Ước</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lượng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trung</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bình</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quần</a:t>
            </a:r>
            <a:r>
              <a:rPr lang="en-US" altLang="en-US" sz="2600" dirty="0">
                <a:solidFill>
                  <a:schemeClr val="accent6">
                    <a:lumMod val="75000"/>
                  </a:schemeClr>
                </a:solidFill>
                <a:latin typeface="+mn-lt"/>
                <a:ea typeface="+mj-ea"/>
                <a:cs typeface="+mj-cs"/>
              </a:rPr>
              <a:t> </a:t>
            </a:r>
            <a:r>
              <a:rPr lang="en-US" altLang="en-US" sz="2600" dirty="0" err="1">
                <a:solidFill>
                  <a:schemeClr val="accent6">
                    <a:lumMod val="75000"/>
                  </a:schemeClr>
                </a:solidFill>
                <a:latin typeface="+mn-lt"/>
                <a:ea typeface="+mj-ea"/>
                <a:cs typeface="+mj-cs"/>
              </a:rPr>
              <a:t>thể</a:t>
            </a:r>
            <a:endParaRPr lang="en-US" altLang="en-US" sz="2600" dirty="0">
              <a:solidFill>
                <a:schemeClr val="accent6">
                  <a:lumMod val="75000"/>
                </a:schemeClr>
              </a:solidFill>
              <a:latin typeface="+mn-lt"/>
              <a:ea typeface="+mj-ea"/>
              <a:cs typeface="+mj-cs"/>
            </a:endParaRPr>
          </a:p>
          <a:p>
            <a:pPr>
              <a:lnSpc>
                <a:spcPct val="90000"/>
              </a:lnSpc>
              <a:spcBef>
                <a:spcPct val="50000"/>
              </a:spcBef>
              <a:defRPr/>
            </a:pPr>
            <a:r>
              <a:rPr lang="en-US" altLang="en-US" sz="2600" b="0" dirty="0" smtClean="0"/>
              <a:t>7-3  </a:t>
            </a:r>
            <a:r>
              <a:rPr lang="en-US" altLang="en-US" sz="2600" b="0" dirty="0" err="1"/>
              <a:t>Ước</a:t>
            </a:r>
            <a:r>
              <a:rPr lang="en-US" altLang="en-US" sz="2600" b="0" dirty="0"/>
              <a:t> </a:t>
            </a:r>
            <a:r>
              <a:rPr lang="en-US" altLang="en-US" sz="2600" b="0" dirty="0" err="1"/>
              <a:t>lượng</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quần</a:t>
            </a:r>
            <a:r>
              <a:rPr lang="en-US" altLang="en-US" sz="2600" b="0" dirty="0"/>
              <a:t> </a:t>
            </a:r>
            <a:r>
              <a:rPr lang="en-US" altLang="en-US" sz="2600" b="0" dirty="0" err="1" smtClean="0"/>
              <a:t>thể</a:t>
            </a:r>
            <a:endParaRPr lang="en-US" altLang="en-US" sz="2600" b="0"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BAE39B23011E40BDBD43013935DC0B" ma:contentTypeVersion="14" ma:contentTypeDescription="Create a new document." ma:contentTypeScope="" ma:versionID="6568e48e987e6d5d9701e0ebd7c159e4">
  <xsd:schema xmlns:xsd="http://www.w3.org/2001/XMLSchema" xmlns:xs="http://www.w3.org/2001/XMLSchema" xmlns:p="http://schemas.microsoft.com/office/2006/metadata/properties" xmlns:ns2="5939594d-4720-433a-9aed-557226e5ac23" xmlns:ns3="c0a428b2-ccfb-41da-a441-66f48fe010e1" targetNamespace="http://schemas.microsoft.com/office/2006/metadata/properties" ma:root="true" ma:fieldsID="3b1438c299ba7dec7e34130e14a7dc19" ns2:_="" ns3:_="">
    <xsd:import namespace="5939594d-4720-433a-9aed-557226e5ac23"/>
    <xsd:import namespace="c0a428b2-ccfb-41da-a441-66f48fe010e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39594d-4720-433a-9aed-557226e5ac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d91ae26-2a01-4c1f-813e-662ea83684b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0a428b2-ccfb-41da-a441-66f48fe010e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1ad47853-20e2-40e6-ada4-6f126ff3cb18}" ma:internalName="TaxCatchAll" ma:showField="CatchAllData" ma:web="c0a428b2-ccfb-41da-a441-66f48fe010e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939594d-4720-433a-9aed-557226e5ac23">
      <Terms xmlns="http://schemas.microsoft.com/office/infopath/2007/PartnerControls"/>
    </lcf76f155ced4ddcb4097134ff3c332f>
    <TaxCatchAll xmlns="c0a428b2-ccfb-41da-a441-66f48fe010e1" xsi:nil="true"/>
  </documentManagement>
</p:properties>
</file>

<file path=customXml/itemProps1.xml><?xml version="1.0" encoding="utf-8"?>
<ds:datastoreItem xmlns:ds="http://schemas.openxmlformats.org/officeDocument/2006/customXml" ds:itemID="{1BE7DA46-7B29-49C3-BAA6-FF9FC688023C}"/>
</file>

<file path=customXml/itemProps2.xml><?xml version="1.0" encoding="utf-8"?>
<ds:datastoreItem xmlns:ds="http://schemas.openxmlformats.org/officeDocument/2006/customXml" ds:itemID="{776E780C-2AE9-4994-9BEB-DE77B330AF30}"/>
</file>

<file path=customXml/itemProps3.xml><?xml version="1.0" encoding="utf-8"?>
<ds:datastoreItem xmlns:ds="http://schemas.openxmlformats.org/officeDocument/2006/customXml" ds:itemID="{FA1D0517-2541-4B02-914D-0156DBC877FB}"/>
</file>

<file path=docProps/app.xml><?xml version="1.0" encoding="utf-8"?>
<Properties xmlns="http://schemas.openxmlformats.org/officeDocument/2006/extended-properties" xmlns:vt="http://schemas.openxmlformats.org/officeDocument/2006/docPropsVTypes">
  <Template/>
  <TotalTime>14335</TotalTime>
  <Pages>28</Pages>
  <Words>3266</Words>
  <Application>Microsoft Office PowerPoint</Application>
  <PresentationFormat>On-screen Show (4:3)</PresentationFormat>
  <Paragraphs>370</Paragraphs>
  <Slides>61</Slides>
  <Notes>60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6" baseType="lpstr">
      <vt:lpstr>Arabic Typesetting</vt:lpstr>
      <vt:lpstr>Arial</vt:lpstr>
      <vt:lpstr>Calibri</vt:lpstr>
      <vt:lpstr>Cambria</vt:lpstr>
      <vt:lpstr>Cambria Math</vt:lpstr>
      <vt:lpstr>Courier New</vt:lpstr>
      <vt:lpstr>Georgia</vt:lpstr>
      <vt:lpstr>inherit</vt:lpstr>
      <vt:lpstr>Palatino Linotype</vt:lpstr>
      <vt:lpstr>Symbol</vt:lpstr>
      <vt:lpstr>Times New Roman</vt:lpstr>
      <vt:lpstr>Wingdings</vt:lpstr>
      <vt:lpstr>ヒラギノ角ゴ ProN W3</vt:lpstr>
      <vt:lpstr>Project planning overview presentation</vt:lpstr>
      <vt:lpstr>Equation</vt:lpstr>
      <vt:lpstr>Chương 7 Ước lượng và kích thước mẫu</vt:lpstr>
      <vt:lpstr>Giới thiệu </vt:lpstr>
      <vt:lpstr>Giới thiệu  </vt:lpstr>
      <vt:lpstr>Giới thiệu  </vt:lpstr>
      <vt:lpstr>Ví dụ</vt:lpstr>
      <vt:lpstr>Ví dụ ước lượng điểm</vt:lpstr>
      <vt:lpstr>Ví dụ ước lượng điểm</vt:lpstr>
      <vt:lpstr>Ví dụ ước lượng khoảng</vt:lpstr>
      <vt:lpstr>Chương 7 Ước lượng và kích thước mẫu</vt:lpstr>
      <vt:lpstr>Khái niệm chính</vt:lpstr>
      <vt:lpstr>PowerPoint Presentation</vt:lpstr>
      <vt:lpstr>Khoảng ước lượng cho trung bình μ</vt:lpstr>
      <vt:lpstr>Khoảng ước lượng cho trung bình μ</vt:lpstr>
      <vt:lpstr>Khoảng ước lượng cho trung bình μ</vt:lpstr>
      <vt:lpstr>Khoảng ước lượng cho trung bình μ</vt:lpstr>
      <vt:lpstr>Định nghĩa</vt:lpstr>
      <vt:lpstr>Diễn giải khoảng tin cậy</vt:lpstr>
      <vt:lpstr>Finding zα/2 for a 95%  Confidence Level</vt:lpstr>
      <vt:lpstr>Ví dụ</vt:lpstr>
      <vt:lpstr>Ví dụ</vt:lpstr>
      <vt:lpstr>Ví dụ</vt:lpstr>
      <vt:lpstr>Ví dụ</vt:lpstr>
      <vt:lpstr>PowerPoint Presentation</vt:lpstr>
      <vt:lpstr>Chọn phân phối phù hợp</vt:lpstr>
      <vt:lpstr>PowerPoint Presentation</vt:lpstr>
      <vt:lpstr>Định nghĩa</vt:lpstr>
      <vt:lpstr>Ký hiệu</vt:lpstr>
      <vt:lpstr>Khoảng tin cậy cho ước lượng của μ (Với σ không biết)</vt:lpstr>
      <vt:lpstr>Ví dụ</vt:lpstr>
      <vt:lpstr>Ví dụ (tt)</vt:lpstr>
      <vt:lpstr>Ví dụ (tt)</vt:lpstr>
      <vt:lpstr>Các thuộc tính quan trọng của phân phối t</vt:lpstr>
      <vt:lpstr>Phân phối t với n = 3 và n = 12</vt:lpstr>
      <vt:lpstr>Ví dụ</vt:lpstr>
      <vt:lpstr>Ví dụ</vt:lpstr>
      <vt:lpstr>Ví dụ</vt:lpstr>
      <vt:lpstr>Ví dụ</vt:lpstr>
      <vt:lpstr>Kích thước mẫu</vt:lpstr>
      <vt:lpstr>Tìm kích thước mẫu để ước lượng trung bình quần thể</vt:lpstr>
      <vt:lpstr>Quy tắc làm tròn cho kích thước mẫu n</vt:lpstr>
      <vt:lpstr>Tìm kích thước mẫu n khi σ không xác định</vt:lpstr>
      <vt:lpstr>Ví dụ</vt:lpstr>
      <vt:lpstr>Chương 7 Ước lượng và kích thước mẫu</vt:lpstr>
      <vt:lpstr>PowerPoint Presentation</vt:lpstr>
      <vt:lpstr>PowerPoint Presentation</vt:lpstr>
      <vt:lpstr>Ví dụ</vt:lpstr>
      <vt:lpstr>Khoảng ước lượng cho tỉ lệ p</vt:lpstr>
      <vt:lpstr>Khoảng ước lượng cho tỉ lệ p</vt:lpstr>
      <vt:lpstr>Quy tắc làm tròn cho ước lượng khoảng tin cậy của p</vt:lpstr>
      <vt:lpstr>Ví dụ</vt:lpstr>
      <vt:lpstr>PowerPoint Presentation</vt:lpstr>
      <vt:lpstr>PowerPoint Presentation</vt:lpstr>
      <vt:lpstr>PowerPoint Presentation</vt:lpstr>
      <vt:lpstr>PowerPoint Presentation</vt:lpstr>
      <vt:lpstr>Kích thước mẫu</vt:lpstr>
      <vt:lpstr>Xác định kích thước mẫu</vt:lpstr>
      <vt:lpstr>Kích thước mẫu để ước tính tỷ lệ p</vt:lpstr>
      <vt:lpstr>Quy tắc làm tròn để xác định kích thước mẫu</vt:lpstr>
      <vt:lpstr>Ví dụ:</vt:lpstr>
      <vt:lpstr>PowerPoint Presentation</vt:lpstr>
      <vt:lpstr>PowerPoint Presentation</vt:lpstr>
    </vt:vector>
  </TitlesOfParts>
  <Company>Copyright © 2014, 2012, 2010 Pearson Education, Inc. All Rights Reserved.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7 Section 1</dc:subject>
  <dc:creator>Mario Triola</dc:creator>
  <cp:lastModifiedBy>Windows User</cp:lastModifiedBy>
  <cp:revision>787</cp:revision>
  <cp:lastPrinted>1997-05-28T14:02:53Z</cp:lastPrinted>
  <dcterms:created xsi:type="dcterms:W3CDTF">1997-05-25T09:08:44Z</dcterms:created>
  <dcterms:modified xsi:type="dcterms:W3CDTF">2019-01-08T05:12:38Z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0x010100D6BAE39B23011E40BDBD43013935DC0B</vt:lpwstr>
  </property>
</Properties>
</file>