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
  </p:notesMasterIdLst>
  <p:handoutMasterIdLst>
    <p:handoutMasterId r:id="rId10"/>
  </p:handoutMasterIdLst>
  <p:sldIdLst>
    <p:sldId id="491" r:id="rId2"/>
    <p:sldId id="581" r:id="rId3"/>
    <p:sldId id="582" r:id="rId4"/>
    <p:sldId id="583" r:id="rId5"/>
    <p:sldId id="584" r:id="rId6"/>
    <p:sldId id="675" r:id="rId7"/>
    <p:sldId id="676" r:id="rId8"/>
  </p:sldIdLst>
  <p:sldSz cx="9144000" cy="6858000" type="screen4x3"/>
  <p:notesSz cx="6781800" cy="9926638"/>
  <p:custShowLst>
    <p:custShow name="Do Thi" id="0">
      <p:sldLst/>
    </p:custShow>
  </p:custShowLst>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CC"/>
    <a:srgbClr val="CCFFCC"/>
    <a:srgbClr val="E1356E"/>
    <a:srgbClr val="FF7C80"/>
    <a:srgbClr val="0000FF"/>
    <a:srgbClr val="669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550" autoAdjust="0"/>
  </p:normalViewPr>
  <p:slideViewPr>
    <p:cSldViewPr>
      <p:cViewPr varScale="1">
        <p:scale>
          <a:sx n="53" d="100"/>
          <a:sy n="53" d="100"/>
        </p:scale>
        <p:origin x="168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792"/>
    </p:cViewPr>
  </p:sorterViewPr>
  <p:notesViewPr>
    <p:cSldViewPr>
      <p:cViewPr varScale="1">
        <p:scale>
          <a:sx n="58" d="100"/>
          <a:sy n="58" d="100"/>
        </p:scale>
        <p:origin x="-1764" y="-66"/>
      </p:cViewPr>
      <p:guideLst>
        <p:guide orient="horz" pos="3127"/>
        <p:guide pos="21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363" name="Rectangle 3"/>
          <p:cNvSpPr>
            <a:spLocks noGrp="1" noChangeArrowheads="1"/>
          </p:cNvSpPr>
          <p:nvPr>
            <p:ph type="dt" sz="quarter" idx="1"/>
          </p:nvPr>
        </p:nvSpPr>
        <p:spPr bwMode="auto">
          <a:xfrm>
            <a:off x="3843338" y="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ChangeArrowheads="1"/>
          </p:cNvSpPr>
          <p:nvPr>
            <p:ph type="ftr" sz="quarter" idx="2"/>
          </p:nvPr>
        </p:nvSpPr>
        <p:spPr bwMode="auto">
          <a:xfrm>
            <a:off x="0" y="942975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365" name="Rectangle 5"/>
          <p:cNvSpPr>
            <a:spLocks noGrp="1" noChangeArrowheads="1"/>
          </p:cNvSpPr>
          <p:nvPr>
            <p:ph type="sldNum" sz="quarter" idx="3"/>
          </p:nvPr>
        </p:nvSpPr>
        <p:spPr bwMode="auto">
          <a:xfrm>
            <a:off x="3843338" y="942975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F54FE48-D708-4CFD-9CD3-155E2A11095B}" type="slidenum">
              <a:rPr lang="en-US"/>
              <a:pPr/>
              <a:t>‹#›</a:t>
            </a:fld>
            <a:endParaRPr lang="en-US"/>
          </a:p>
        </p:txBody>
      </p:sp>
    </p:spTree>
    <p:extLst>
      <p:ext uri="{BB962C8B-B14F-4D97-AF65-F5344CB8AC3E}">
        <p14:creationId xmlns:p14="http://schemas.microsoft.com/office/powerpoint/2010/main" val="2580420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7411" name="Rectangle 3"/>
          <p:cNvSpPr>
            <a:spLocks noGrp="1" noChangeArrowheads="1"/>
          </p:cNvSpPr>
          <p:nvPr>
            <p:ph type="dt" idx="1"/>
          </p:nvPr>
        </p:nvSpPr>
        <p:spPr bwMode="auto">
          <a:xfrm>
            <a:off x="3843338" y="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7412"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04875" y="4714875"/>
            <a:ext cx="49720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942975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7415" name="Rectangle 7"/>
          <p:cNvSpPr>
            <a:spLocks noGrp="1" noChangeArrowheads="1"/>
          </p:cNvSpPr>
          <p:nvPr>
            <p:ph type="sldNum" sz="quarter" idx="5"/>
          </p:nvPr>
        </p:nvSpPr>
        <p:spPr bwMode="auto">
          <a:xfrm>
            <a:off x="3843338" y="942975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C8C06AB-5980-44D8-AB91-A8DD8D872843}" type="slidenum">
              <a:rPr lang="en-US"/>
              <a:pPr/>
              <a:t>‹#›</a:t>
            </a:fld>
            <a:endParaRPr lang="en-US"/>
          </a:p>
        </p:txBody>
      </p:sp>
    </p:spTree>
    <p:extLst>
      <p:ext uri="{BB962C8B-B14F-4D97-AF65-F5344CB8AC3E}">
        <p14:creationId xmlns:p14="http://schemas.microsoft.com/office/powerpoint/2010/main" val="3798389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FBB11-81F9-47CF-8E2B-AFC99E4DFDD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69804"/>
      </p:ext>
    </p:extLst>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191DF-CD4D-4530-A245-7688BBD14164}" type="slidenum">
              <a:rPr lang="en-US" smtClean="0"/>
              <a:pPr/>
              <a:t>‹#›</a:t>
            </a:fld>
            <a:endParaRPr lang="en-US"/>
          </a:p>
        </p:txBody>
      </p:sp>
    </p:spTree>
    <p:extLst>
      <p:ext uri="{BB962C8B-B14F-4D97-AF65-F5344CB8AC3E}">
        <p14:creationId xmlns:p14="http://schemas.microsoft.com/office/powerpoint/2010/main" val="1474784541"/>
      </p:ext>
    </p:extLst>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A98E-BDC1-4035-A010-847EE82412B0}" type="slidenum">
              <a:rPr lang="en-US" smtClean="0"/>
              <a:pPr/>
              <a:t>‹#›</a:t>
            </a:fld>
            <a:endParaRPr lang="en-US"/>
          </a:p>
        </p:txBody>
      </p:sp>
    </p:spTree>
    <p:extLst>
      <p:ext uri="{BB962C8B-B14F-4D97-AF65-F5344CB8AC3E}">
        <p14:creationId xmlns:p14="http://schemas.microsoft.com/office/powerpoint/2010/main" val="1973542095"/>
      </p:ext>
    </p:extLst>
  </p:cSld>
  <p:clrMapOvr>
    <a:masterClrMapping/>
  </p:clrMapOvr>
  <p:transition>
    <p:check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a:lstStyle/>
          <a:p>
            <a:endParaRPr lang="en-US"/>
          </a:p>
        </p:txBody>
      </p:sp>
      <p:sp>
        <p:nvSpPr>
          <p:cNvPr id="4" name="Date Placeholder 3"/>
          <p:cNvSpPr>
            <a:spLocks noGrp="1"/>
          </p:cNvSpPr>
          <p:nvPr>
            <p:ph type="dt" sz="half" idx="10"/>
          </p:nvPr>
        </p:nvSpPr>
        <p:spPr>
          <a:xfrm>
            <a:off x="1162050" y="6243638"/>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657600" y="6243638"/>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7042150" y="6243638"/>
            <a:ext cx="1905000" cy="457200"/>
          </a:xfrm>
        </p:spPr>
        <p:txBody>
          <a:bodyPr/>
          <a:lstStyle>
            <a:lvl1pPr>
              <a:defRPr/>
            </a:lvl1pPr>
          </a:lstStyle>
          <a:p>
            <a:fld id="{2E4FF22D-E99E-4A2C-9673-C73A6DFD214A}" type="slidenum">
              <a:rPr lang="en-US"/>
              <a:pPr/>
              <a:t>‹#›</a:t>
            </a:fld>
            <a:endParaRPr lang="en-US"/>
          </a:p>
        </p:txBody>
      </p:sp>
    </p:spTree>
    <p:extLst>
      <p:ext uri="{BB962C8B-B14F-4D97-AF65-F5344CB8AC3E}">
        <p14:creationId xmlns:p14="http://schemas.microsoft.com/office/powerpoint/2010/main" val="2107572610"/>
      </p:ext>
    </p:extLst>
  </p:cSld>
  <p:clrMapOvr>
    <a:masterClrMapping/>
  </p:clrMapOvr>
  <p:transition>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F63F2424-85CA-4CC5-9056-980DF98A868C}" type="slidenum">
              <a:rPr lang="en-US"/>
              <a:pPr/>
              <a:t>‹#›</a:t>
            </a:fld>
            <a:endParaRPr lang="en-US"/>
          </a:p>
        </p:txBody>
      </p:sp>
    </p:spTree>
    <p:extLst>
      <p:ext uri="{BB962C8B-B14F-4D97-AF65-F5344CB8AC3E}">
        <p14:creationId xmlns:p14="http://schemas.microsoft.com/office/powerpoint/2010/main" val="1559356402"/>
      </p:ext>
    </p:extLst>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B7C5E-FAD1-4E97-95BE-BA2ED0DCA336}" type="slidenum">
              <a:rPr lang="en-US" smtClean="0"/>
              <a:pPr/>
              <a:t>‹#›</a:t>
            </a:fld>
            <a:endParaRPr lang="en-US"/>
          </a:p>
        </p:txBody>
      </p:sp>
    </p:spTree>
    <p:extLst>
      <p:ext uri="{BB962C8B-B14F-4D97-AF65-F5344CB8AC3E}">
        <p14:creationId xmlns:p14="http://schemas.microsoft.com/office/powerpoint/2010/main" val="2764720494"/>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B29AB-E9FA-4C39-98E8-726D31C94362}"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74873"/>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4F1BD-4910-4D3F-8F7E-48FE07472D93}" type="slidenum">
              <a:rPr lang="en-US" smtClean="0"/>
              <a:pPr/>
              <a:t>‹#›</a:t>
            </a:fld>
            <a:endParaRPr lang="en-US"/>
          </a:p>
        </p:txBody>
      </p:sp>
    </p:spTree>
    <p:extLst>
      <p:ext uri="{BB962C8B-B14F-4D97-AF65-F5344CB8AC3E}">
        <p14:creationId xmlns:p14="http://schemas.microsoft.com/office/powerpoint/2010/main" val="999572109"/>
      </p:ext>
    </p:extLst>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5DBE9-AFDB-4E51-B3CA-259A66EA16D9}" type="slidenum">
              <a:rPr lang="en-US" smtClean="0"/>
              <a:pPr/>
              <a:t>‹#›</a:t>
            </a:fld>
            <a:endParaRPr lang="en-US"/>
          </a:p>
        </p:txBody>
      </p:sp>
    </p:spTree>
    <p:extLst>
      <p:ext uri="{BB962C8B-B14F-4D97-AF65-F5344CB8AC3E}">
        <p14:creationId xmlns:p14="http://schemas.microsoft.com/office/powerpoint/2010/main" val="3701196688"/>
      </p:ext>
    </p:extLst>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FD34DA-754C-477C-80DA-2D35A188956F}" type="slidenum">
              <a:rPr lang="en-US" smtClean="0"/>
              <a:pPr/>
              <a:t>‹#›</a:t>
            </a:fld>
            <a:endParaRPr lang="en-US"/>
          </a:p>
        </p:txBody>
      </p:sp>
    </p:spTree>
    <p:extLst>
      <p:ext uri="{BB962C8B-B14F-4D97-AF65-F5344CB8AC3E}">
        <p14:creationId xmlns:p14="http://schemas.microsoft.com/office/powerpoint/2010/main" val="3671487496"/>
      </p:ext>
    </p:extLst>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89E453-BCC7-47D7-A2F7-102B05CC4E40}" type="slidenum">
              <a:rPr lang="en-US" smtClean="0"/>
              <a:pPr/>
              <a:t>‹#›</a:t>
            </a:fld>
            <a:endParaRPr lang="en-US"/>
          </a:p>
        </p:txBody>
      </p:sp>
    </p:spTree>
    <p:extLst>
      <p:ext uri="{BB962C8B-B14F-4D97-AF65-F5344CB8AC3E}">
        <p14:creationId xmlns:p14="http://schemas.microsoft.com/office/powerpoint/2010/main" val="1116285361"/>
      </p:ext>
    </p:extLst>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CDA5E-A6C5-4330-8E1C-DE45F21B32ED}" type="slidenum">
              <a:rPr lang="en-US" smtClean="0"/>
              <a:pPr/>
              <a:t>‹#›</a:t>
            </a:fld>
            <a:endParaRPr lang="en-US"/>
          </a:p>
        </p:txBody>
      </p:sp>
    </p:spTree>
    <p:extLst>
      <p:ext uri="{BB962C8B-B14F-4D97-AF65-F5344CB8AC3E}">
        <p14:creationId xmlns:p14="http://schemas.microsoft.com/office/powerpoint/2010/main" val="856698097"/>
      </p:ext>
    </p:extLst>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8ED17C-6030-4124-A2FD-676BDF6F5512}" type="slidenum">
              <a:rPr lang="en-US" smtClean="0"/>
              <a:pPr/>
              <a:t>‹#›</a:t>
            </a:fld>
            <a:endParaRPr lang="en-US"/>
          </a:p>
        </p:txBody>
      </p:sp>
    </p:spTree>
    <p:extLst>
      <p:ext uri="{BB962C8B-B14F-4D97-AF65-F5344CB8AC3E}">
        <p14:creationId xmlns:p14="http://schemas.microsoft.com/office/powerpoint/2010/main" val="4263176689"/>
      </p:ext>
    </p:extLst>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38D6B3-206E-4A24-94DA-D32898F0F1B3}"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AutoShape 14"/>
          <p:cNvSpPr>
            <a:spLocks noChangeArrowheads="1"/>
          </p:cNvSpPr>
          <p:nvPr userDrawn="1"/>
        </p:nvSpPr>
        <p:spPr bwMode="auto">
          <a:xfrm>
            <a:off x="8686800" y="228600"/>
            <a:ext cx="457200" cy="457200"/>
          </a:xfrm>
          <a:prstGeom prst="star5">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5"/>
          <p:cNvSpPr>
            <a:spLocks noChangeArrowheads="1"/>
          </p:cNvSpPr>
          <p:nvPr userDrawn="1"/>
        </p:nvSpPr>
        <p:spPr bwMode="auto">
          <a:xfrm>
            <a:off x="228600" y="971550"/>
            <a:ext cx="457200" cy="457200"/>
          </a:xfrm>
          <a:prstGeom prst="star5">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6"/>
          <p:cNvSpPr>
            <a:spLocks noChangeArrowheads="1"/>
          </p:cNvSpPr>
          <p:nvPr userDrawn="1"/>
        </p:nvSpPr>
        <p:spPr bwMode="auto">
          <a:xfrm>
            <a:off x="95250" y="381000"/>
            <a:ext cx="457200" cy="457200"/>
          </a:xfrm>
          <a:prstGeom prst="star5">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17"/>
          <p:cNvSpPr>
            <a:spLocks noChangeArrowheads="1"/>
          </p:cNvSpPr>
          <p:nvPr userDrawn="1"/>
        </p:nvSpPr>
        <p:spPr bwMode="auto">
          <a:xfrm>
            <a:off x="438150" y="57150"/>
            <a:ext cx="457200" cy="457200"/>
          </a:xfrm>
          <a:prstGeom prst="star5">
            <a:avLst/>
          </a:prstGeom>
          <a:solidFill>
            <a:srgbClr val="FF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774908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transition>
    <p:checker/>
  </p:transition>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ile:///D:\TRAN%20THI%20KIM%20CHI\SQL%20SERVER\DOHOAMAYTINH\BAIGIANGDOHOA_CHINH\N&#7897;i%20dung%20chi%20ti&#7871;t%20h&#7885;c%20ph&#7847;n.doc"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762000" y="381000"/>
            <a:ext cx="8077200" cy="1143000"/>
          </a:xfrm>
        </p:spPr>
        <p:txBody>
          <a:bodyPr/>
          <a:lstStyle/>
          <a:p>
            <a:pPr algn="ctr"/>
            <a:r>
              <a:rPr lang="en-US" sz="2400" b="1">
                <a:solidFill>
                  <a:srgbClr val="990000"/>
                </a:solidFill>
                <a:latin typeface="Cambria" panose="02040503050406030204" pitchFamily="18" charset="0"/>
              </a:rPr>
              <a:t>TRƯỜNG ĐẠI HỌC CÔNG NGHIỆP TP.HCM</a:t>
            </a:r>
          </a:p>
          <a:p>
            <a:pPr algn="ctr"/>
            <a:r>
              <a:rPr lang="en-US" sz="2000">
                <a:solidFill>
                  <a:srgbClr val="990000"/>
                </a:solidFill>
                <a:latin typeface="Cambria" panose="02040503050406030204" pitchFamily="18" charset="0"/>
              </a:rPr>
              <a:t>KHOA CÔNG NGHỆ THÔNG TIN</a:t>
            </a:r>
          </a:p>
        </p:txBody>
      </p:sp>
      <p:sp>
        <p:nvSpPr>
          <p:cNvPr id="7" name="Rectangle 16"/>
          <p:cNvSpPr>
            <a:spLocks noGrp="1" noChangeArrowheads="1"/>
          </p:cNvSpPr>
          <p:nvPr>
            <p:ph type="sldNum" sz="quarter" idx="12"/>
          </p:nvPr>
        </p:nvSpPr>
        <p:spPr/>
        <p:txBody>
          <a:bodyPr/>
          <a:lstStyle/>
          <a:p>
            <a:fld id="{D97D408C-B4F5-40D9-8766-1C18DA204883}" type="slidenum">
              <a:rPr lang="en-US"/>
              <a:pPr/>
              <a:t>1</a:t>
            </a:fld>
            <a:endParaRPr lang="en-US"/>
          </a:p>
        </p:txBody>
      </p:sp>
      <p:sp>
        <p:nvSpPr>
          <p:cNvPr id="320519" name="WordArt 7"/>
          <p:cNvSpPr>
            <a:spLocks noChangeArrowheads="1" noChangeShapeType="1" noTextEdit="1"/>
          </p:cNvSpPr>
          <p:nvPr/>
        </p:nvSpPr>
        <p:spPr bwMode="auto">
          <a:xfrm>
            <a:off x="1827212" y="2734593"/>
            <a:ext cx="6249988" cy="838200"/>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type="none" w="sm" len="sm"/>
                  <a:tailEnd type="none" w="sm" len="sm"/>
                </a:ln>
                <a:solidFill>
                  <a:srgbClr val="990000">
                    <a:alpha val="50000"/>
                  </a:srgbClr>
                </a:solidFill>
                <a:effectLst>
                  <a:outerShdw dist="45791" dir="2021404" algn="ctr" rotWithShape="0">
                    <a:srgbClr val="9999FF"/>
                  </a:outerShdw>
                </a:effectLst>
                <a:latin typeface="Arial" panose="020B0604020202020204" pitchFamily="34" charset="0"/>
                <a:cs typeface="Arial" panose="020B0604020202020204" pitchFamily="34" charset="0"/>
              </a:rPr>
              <a:t>HỆ QUẢN TRỊ CƠ SỞ DỮ LIỆU</a:t>
            </a:r>
          </a:p>
          <a:p>
            <a:pPr algn="ctr"/>
            <a:r>
              <a:rPr lang="en-US" sz="3600" kern="10">
                <a:ln w="12700">
                  <a:solidFill>
                    <a:srgbClr val="3333CC"/>
                  </a:solidFill>
                  <a:round/>
                  <a:headEnd type="none" w="sm" len="sm"/>
                  <a:tailEnd type="none" w="sm" len="sm"/>
                </a:ln>
                <a:solidFill>
                  <a:srgbClr val="990000">
                    <a:alpha val="50000"/>
                  </a:srgbClr>
                </a:solidFill>
                <a:effectLst>
                  <a:outerShdw dist="45791" dir="2021404" algn="ctr" rotWithShape="0">
                    <a:srgbClr val="9999FF"/>
                  </a:outerShdw>
                </a:effectLst>
                <a:latin typeface="Arial" panose="020B0604020202020204" pitchFamily="34" charset="0"/>
                <a:cs typeface="Arial" panose="020B0604020202020204" pitchFamily="34" charset="0"/>
              </a:rPr>
              <a:t>DATABASE MANAGEMENT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299"/>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320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789781" y="977921"/>
            <a:ext cx="7793038" cy="623888"/>
          </a:xfrm>
        </p:spPr>
        <p:txBody>
          <a:bodyPr>
            <a:noAutofit/>
          </a:bodyPr>
          <a:lstStyle/>
          <a:p>
            <a:pPr algn="ctr"/>
            <a:r>
              <a:rPr lang="en-US" b="1">
                <a:solidFill>
                  <a:srgbClr val="0000FF"/>
                </a:solidFill>
                <a:latin typeface="Cambria" panose="02040503050406030204" pitchFamily="18" charset="0"/>
              </a:rPr>
              <a:t>Mục tiêu </a:t>
            </a:r>
          </a:p>
        </p:txBody>
      </p:sp>
      <p:sp>
        <p:nvSpPr>
          <p:cNvPr id="6" name="Slide Number Placeholder 5"/>
          <p:cNvSpPr>
            <a:spLocks noGrp="1"/>
          </p:cNvSpPr>
          <p:nvPr>
            <p:ph type="sldNum" sz="quarter" idx="12"/>
          </p:nvPr>
        </p:nvSpPr>
        <p:spPr/>
        <p:txBody>
          <a:bodyPr/>
          <a:lstStyle/>
          <a:p>
            <a:fld id="{43A42BC0-1F9A-4B41-B6B3-CA91FD499F1D}" type="slidenum">
              <a:rPr lang="en-US"/>
              <a:pPr/>
              <a:t>2</a:t>
            </a:fld>
            <a:endParaRPr lang="en-US"/>
          </a:p>
        </p:txBody>
      </p:sp>
      <p:sp>
        <p:nvSpPr>
          <p:cNvPr id="443395" name="Rectangle 3"/>
          <p:cNvSpPr>
            <a:spLocks noChangeArrowheads="1"/>
          </p:cNvSpPr>
          <p:nvPr/>
        </p:nvSpPr>
        <p:spPr bwMode="auto">
          <a:xfrm>
            <a:off x="685800" y="1828800"/>
            <a:ext cx="8001000"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defRPr>
            </a:lvl9pPr>
          </a:lstStyle>
          <a:p>
            <a:pPr algn="just" eaLnBrk="1" hangingPunct="1">
              <a:buClr>
                <a:srgbClr val="FF0000"/>
              </a:buClr>
              <a:buFont typeface="Wingdings" pitchFamily="2" charset="2"/>
              <a:buChar char="v"/>
            </a:pPr>
            <a:r>
              <a:rPr lang="en-US" altLang="en-US" sz="2200">
                <a:ea typeface="Tiffany" panose="02020500000000000000" pitchFamily="18" charset="0"/>
                <a:cs typeface="Times New Roman" panose="02020603050405020304" pitchFamily="18" charset="0"/>
              </a:rPr>
              <a:t>Biết các kiến thức cơ bản và biết quản lý CSDL bằng hệ quản trị SQL Server như tạo lập CSDL quan hệ có các thành phần chính: các bảng, các ràng buộc toàn vẹn trên CSDL, bảng ảo.</a:t>
            </a:r>
          </a:p>
          <a:p>
            <a:pPr algn="just" eaLnBrk="1" hangingPunct="1">
              <a:buClr>
                <a:srgbClr val="FF0000"/>
              </a:buClr>
              <a:buFont typeface="Wingdings" pitchFamily="2" charset="2"/>
              <a:buChar char="v"/>
            </a:pPr>
            <a:r>
              <a:rPr lang="en-US" altLang="en-US" sz="2200">
                <a:ea typeface="Tiffany" panose="02020500000000000000" pitchFamily="18" charset="0"/>
                <a:cs typeface="Times New Roman" panose="02020603050405020304" pitchFamily="18" charset="0"/>
              </a:rPr>
              <a:t>Các kỹ năng quản lý bảng như thao tác (thêm/sửa/xóa) dữ liệu trên bảng, quản lý dữ liệu, tạo các câu truy vấn dữ liệu, tạo chỉ mục.</a:t>
            </a:r>
          </a:p>
          <a:p>
            <a:pPr algn="just" eaLnBrk="1" hangingPunct="1">
              <a:buClr>
                <a:srgbClr val="FF0000"/>
              </a:buClr>
              <a:buFont typeface="Wingdings" pitchFamily="2" charset="2"/>
              <a:buChar char="v"/>
            </a:pPr>
            <a:r>
              <a:rPr lang="en-US" altLang="en-US" sz="2200">
                <a:ea typeface="Tiffany" panose="02020500000000000000" pitchFamily="18" charset="0"/>
                <a:cs typeface="Times New Roman" panose="02020603050405020304" pitchFamily="18" charset="0"/>
              </a:rPr>
              <a:t>Lập trình với CSDL bằng ngôn ngữ lập trình T-SQL để viết các hàm, thủ tục, trigger để xử lý tính toán, các xử lý kiểm tra tính đúng đắn của dữ liệu và quản lý bảo mật dữ liệu trên SQL server 2008.</a:t>
            </a:r>
          </a:p>
          <a:p>
            <a:pPr algn="just" eaLnBrk="1" hangingPunct="1">
              <a:buClr>
                <a:srgbClr val="FF0000"/>
              </a:buClr>
              <a:buFont typeface="Wingdings" pitchFamily="2" charset="2"/>
              <a:buChar char="v"/>
            </a:pPr>
            <a:r>
              <a:rPr lang="en-US" sz="2200">
                <a:ea typeface="Tiffany" panose="02020500000000000000" pitchFamily="18" charset="0"/>
                <a:cs typeface="Times New Roman" panose="02020603050405020304" pitchFamily="18" charset="0"/>
              </a:rPr>
              <a:t>B</a:t>
            </a:r>
            <a:r>
              <a:rPr lang="vi-VN" sz="2200">
                <a:ea typeface="Tiffany" panose="02020500000000000000" pitchFamily="18" charset="0"/>
                <a:cs typeface="Times New Roman" panose="02020603050405020304" pitchFamily="18" charset="0"/>
              </a:rPr>
              <a:t>iết cách tối ưu hóa việc tìm kiếm dữ liệu, </a:t>
            </a:r>
            <a:endParaRPr lang="en-US" sz="2200">
              <a:ea typeface="Tiffany" panose="02020500000000000000" pitchFamily="18" charset="0"/>
              <a:cs typeface="Times New Roman" panose="02020603050405020304" pitchFamily="18" charset="0"/>
            </a:endParaRPr>
          </a:p>
          <a:p>
            <a:pPr algn="just" eaLnBrk="1" hangingPunct="1">
              <a:buClr>
                <a:srgbClr val="FF0000"/>
              </a:buClr>
              <a:buFont typeface="Wingdings" pitchFamily="2" charset="2"/>
              <a:buChar char="v"/>
            </a:pPr>
            <a:r>
              <a:rPr lang="en-US" sz="2200">
                <a:ea typeface="Tiffany" panose="02020500000000000000" pitchFamily="18" charset="0"/>
                <a:cs typeface="Times New Roman" panose="02020603050405020304" pitchFamily="18" charset="0"/>
              </a:rPr>
              <a:t>H</a:t>
            </a:r>
            <a:r>
              <a:rPr lang="vi-VN" sz="2200">
                <a:ea typeface="Tiffany" panose="02020500000000000000" pitchFamily="18" charset="0"/>
                <a:cs typeface="Times New Roman" panose="02020603050405020304" pitchFamily="18" charset="0"/>
              </a:rPr>
              <a:t>iểu được cơ chế phục hồi, bảo mật dữ liệu, biết cách điều khiển giao tác đồng thời.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43395"/>
                                        </p:tgtEl>
                                        <p:attrNameLst>
                                          <p:attrName>style.visibility</p:attrName>
                                        </p:attrNameLst>
                                      </p:cBhvr>
                                      <p:to>
                                        <p:strVal val="visible"/>
                                      </p:to>
                                    </p:set>
                                    <p:animEffect transition="in" filter="strips(downRight)">
                                      <p:cBhvr>
                                        <p:cTn id="7" dur="500"/>
                                        <p:tgtEl>
                                          <p:spTgt spid="443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838200" y="381000"/>
            <a:ext cx="7793038" cy="1236663"/>
          </a:xfrm>
        </p:spPr>
        <p:txBody>
          <a:bodyPr/>
          <a:lstStyle/>
          <a:p>
            <a:pPr algn="ctr"/>
            <a:r>
              <a:rPr lang="en-US" b="1">
                <a:solidFill>
                  <a:srgbClr val="0000FF"/>
                </a:solidFill>
                <a:latin typeface="Cambria" panose="02040503050406030204" pitchFamily="18" charset="0"/>
              </a:rPr>
              <a:t>Kiến thức tiên quyết </a:t>
            </a:r>
          </a:p>
        </p:txBody>
      </p:sp>
      <p:sp>
        <p:nvSpPr>
          <p:cNvPr id="444419" name="Rectangle 3"/>
          <p:cNvSpPr>
            <a:spLocks noGrp="1" noChangeArrowheads="1"/>
          </p:cNvSpPr>
          <p:nvPr>
            <p:ph idx="1"/>
          </p:nvPr>
        </p:nvSpPr>
        <p:spPr>
          <a:xfrm>
            <a:off x="381000" y="2514600"/>
            <a:ext cx="8229600" cy="2506663"/>
          </a:xfrm>
        </p:spPr>
        <p:txBody>
          <a:bodyPr/>
          <a:lstStyle/>
          <a:p>
            <a:pPr marL="914400" lvl="1" indent="-457200" algn="just">
              <a:lnSpc>
                <a:spcPct val="120000"/>
              </a:lnSpc>
            </a:pPr>
            <a:r>
              <a:rPr lang="fr-FR" sz="3600"/>
              <a:t>Đã học qua môn Hệ cơ sở dữ liệu (Database system)</a:t>
            </a:r>
          </a:p>
          <a:p>
            <a:pPr marL="914400" lvl="1" indent="-457200" algn="just">
              <a:lnSpc>
                <a:spcPct val="120000"/>
              </a:lnSpc>
            </a:pPr>
            <a:endParaRPr lang="fr-FR" sz="3600"/>
          </a:p>
        </p:txBody>
      </p:sp>
      <p:sp>
        <p:nvSpPr>
          <p:cNvPr id="6" name="Slide Number Placeholder 5"/>
          <p:cNvSpPr>
            <a:spLocks noGrp="1"/>
          </p:cNvSpPr>
          <p:nvPr>
            <p:ph type="sldNum" sz="quarter" idx="12"/>
          </p:nvPr>
        </p:nvSpPr>
        <p:spPr/>
        <p:txBody>
          <a:bodyPr/>
          <a:lstStyle/>
          <a:p>
            <a:fld id="{77798ADE-7927-4C83-9336-31F70B3E24E4}" type="slidenum">
              <a:rPr lang="en-US"/>
              <a:pPr/>
              <a:t>3</a:t>
            </a:fld>
            <a:endParaRPr lang="en-US"/>
          </a:p>
        </p:txBody>
      </p:sp>
    </p:spTree>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pPr algn="ctr"/>
            <a:r>
              <a:rPr lang="en-US" sz="4000" b="1">
                <a:solidFill>
                  <a:srgbClr val="990000"/>
                </a:solidFill>
                <a:latin typeface="Cambria" panose="02040503050406030204" pitchFamily="18" charset="0"/>
                <a:hlinkClick r:id="rId2" action="ppaction://hlinkfile"/>
              </a:rPr>
              <a:t>Nội dung chương trình</a:t>
            </a:r>
            <a:endParaRPr lang="en-US" sz="2200" b="1">
              <a:solidFill>
                <a:srgbClr val="990000"/>
              </a:solidFill>
              <a:latin typeface="Cambria" panose="02040503050406030204" pitchFamily="18" charset="0"/>
            </a:endParaRPr>
          </a:p>
        </p:txBody>
      </p:sp>
      <p:sp>
        <p:nvSpPr>
          <p:cNvPr id="107" name="Slide Number Placeholder 5"/>
          <p:cNvSpPr>
            <a:spLocks noGrp="1"/>
          </p:cNvSpPr>
          <p:nvPr>
            <p:ph type="sldNum" sz="quarter" idx="12"/>
          </p:nvPr>
        </p:nvSpPr>
        <p:spPr/>
        <p:txBody>
          <a:bodyPr/>
          <a:lstStyle/>
          <a:p>
            <a:fld id="{9FB5B715-912E-48C8-9312-BD7DF59EC2EB}" type="slidenum">
              <a:rPr lang="en-US"/>
              <a:pPr/>
              <a:t>4</a:t>
            </a:fld>
            <a:endParaRPr lang="en-US"/>
          </a:p>
        </p:txBody>
      </p:sp>
      <p:graphicFrame>
        <p:nvGraphicFramePr>
          <p:cNvPr id="4" name="Content Placeholder 3">
            <a:extLst>
              <a:ext uri="{FF2B5EF4-FFF2-40B4-BE49-F238E27FC236}">
                <a16:creationId xmlns:a16="http://schemas.microsoft.com/office/drawing/2014/main" id="{384293F2-DAFC-F9B3-4541-5F72600AEECC}"/>
              </a:ext>
            </a:extLst>
          </p:cNvPr>
          <p:cNvGraphicFramePr>
            <a:graphicFrameLocks noGrp="1"/>
          </p:cNvGraphicFramePr>
          <p:nvPr>
            <p:ph type="tbl" idx="1"/>
            <p:extLst>
              <p:ext uri="{D42A27DB-BD31-4B8C-83A1-F6EECF244321}">
                <p14:modId xmlns:p14="http://schemas.microsoft.com/office/powerpoint/2010/main" val="613355708"/>
              </p:ext>
            </p:extLst>
          </p:nvPr>
        </p:nvGraphicFramePr>
        <p:xfrm>
          <a:off x="914400" y="1705926"/>
          <a:ext cx="8029575" cy="5212080"/>
        </p:xfrm>
        <a:graphic>
          <a:graphicData uri="http://schemas.openxmlformats.org/drawingml/2006/table">
            <a:tbl>
              <a:tblPr firstRow="1" bandRow="1">
                <a:tableStyleId>{616DA210-FB5B-4158-B5E0-FEB733F419BA}</a:tableStyleId>
              </a:tblPr>
              <a:tblGrid>
                <a:gridCol w="5912687">
                  <a:extLst>
                    <a:ext uri="{9D8B030D-6E8A-4147-A177-3AD203B41FA5}">
                      <a16:colId xmlns:a16="http://schemas.microsoft.com/office/drawing/2014/main" val="20000"/>
                    </a:ext>
                  </a:extLst>
                </a:gridCol>
                <a:gridCol w="1167938">
                  <a:extLst>
                    <a:ext uri="{9D8B030D-6E8A-4147-A177-3AD203B41FA5}">
                      <a16:colId xmlns:a16="http://schemas.microsoft.com/office/drawing/2014/main" val="20001"/>
                    </a:ext>
                  </a:extLst>
                </a:gridCol>
                <a:gridCol w="948950">
                  <a:extLst>
                    <a:ext uri="{9D8B030D-6E8A-4147-A177-3AD203B41FA5}">
                      <a16:colId xmlns:a16="http://schemas.microsoft.com/office/drawing/2014/main" val="20002"/>
                    </a:ext>
                  </a:extLst>
                </a:gridCol>
              </a:tblGrid>
              <a:tr h="879475">
                <a:tc>
                  <a:txBody>
                    <a:bodyPr/>
                    <a:lstStyle/>
                    <a:p>
                      <a:pPr algn="ctr"/>
                      <a:r>
                        <a:rPr lang="en-US" dirty="0" err="1"/>
                        <a:t>Nội</a:t>
                      </a:r>
                      <a:r>
                        <a:rPr lang="en-US" baseline="0" dirty="0"/>
                        <a:t> dung</a:t>
                      </a:r>
                      <a:endParaRPr lang="en-GB" dirty="0"/>
                    </a:p>
                  </a:txBody>
                  <a:tcPr anchor="ctr"/>
                </a:tc>
                <a:tc>
                  <a:txBody>
                    <a:bodyPr/>
                    <a:lstStyle/>
                    <a:p>
                      <a:pPr algn="ctr"/>
                      <a:r>
                        <a:rPr lang="en-US" dirty="0" err="1"/>
                        <a:t>Số</a:t>
                      </a:r>
                      <a:r>
                        <a:rPr lang="en-US" baseline="0" dirty="0"/>
                        <a:t> </a:t>
                      </a:r>
                      <a:r>
                        <a:rPr lang="en-US" baseline="0" dirty="0" err="1"/>
                        <a:t>tiết</a:t>
                      </a:r>
                      <a:endParaRPr lang="en-US" baseline="0" dirty="0"/>
                    </a:p>
                    <a:p>
                      <a:pPr algn="ctr"/>
                      <a:r>
                        <a:rPr lang="en-US" baseline="0" dirty="0"/>
                        <a:t> </a:t>
                      </a:r>
                      <a:r>
                        <a:rPr lang="en-US" baseline="0" dirty="0" err="1"/>
                        <a:t>Lý</a:t>
                      </a:r>
                      <a:r>
                        <a:rPr lang="en-US" baseline="0" dirty="0"/>
                        <a:t> </a:t>
                      </a:r>
                      <a:r>
                        <a:rPr lang="en-US" baseline="0" dirty="0" err="1"/>
                        <a:t>thuyết</a:t>
                      </a:r>
                      <a:endParaRPr lang="en-GB" dirty="0"/>
                    </a:p>
                  </a:txBody>
                  <a:tcPr anchor="ctr"/>
                </a:tc>
                <a:tc>
                  <a:txBody>
                    <a:bodyPr/>
                    <a:lstStyle/>
                    <a:p>
                      <a:pPr algn="ctr"/>
                      <a:r>
                        <a:rPr lang="en-US" dirty="0" err="1"/>
                        <a:t>Số</a:t>
                      </a:r>
                      <a:r>
                        <a:rPr lang="en-US" baseline="0" dirty="0"/>
                        <a:t> </a:t>
                      </a:r>
                      <a:r>
                        <a:rPr lang="en-US" baseline="0" dirty="0" err="1"/>
                        <a:t>tiết</a:t>
                      </a:r>
                      <a:r>
                        <a:rPr lang="en-US" baseline="0" dirty="0"/>
                        <a:t> </a:t>
                      </a:r>
                    </a:p>
                    <a:p>
                      <a:pPr algn="ctr"/>
                      <a:r>
                        <a:rPr lang="en-US" baseline="0" dirty="0" err="1"/>
                        <a:t>Thực</a:t>
                      </a:r>
                      <a:r>
                        <a:rPr lang="en-US" baseline="0" dirty="0"/>
                        <a:t> </a:t>
                      </a:r>
                      <a:r>
                        <a:rPr lang="en-US" baseline="0" dirty="0" err="1"/>
                        <a:t>hành</a:t>
                      </a:r>
                      <a:endParaRPr lang="en-GB" dirty="0"/>
                    </a:p>
                  </a:txBody>
                  <a:tcPr anchor="ctr"/>
                </a:tc>
                <a:extLst>
                  <a:ext uri="{0D108BD9-81ED-4DB2-BD59-A6C34878D82A}">
                    <a16:rowId xmlns:a16="http://schemas.microsoft.com/office/drawing/2014/main" val="10000"/>
                  </a:ext>
                </a:extLst>
              </a:tr>
              <a:tr h="439737">
                <a:tc>
                  <a:txBody>
                    <a:bodyPr/>
                    <a:lstStyle/>
                    <a:p>
                      <a:r>
                        <a:rPr lang="vi-VN" sz="2400" dirty="0">
                          <a:latin typeface="+mn-lt"/>
                        </a:rPr>
                        <a:t>Chương 1: </a:t>
                      </a:r>
                      <a:r>
                        <a:rPr lang="en-US" sz="2400" kern="1200" dirty="0" err="1">
                          <a:solidFill>
                            <a:schemeClr val="tx1"/>
                          </a:solidFill>
                          <a:latin typeface="Arial" panose="020B0604020202020204" pitchFamily="34" charset="0"/>
                          <a:ea typeface="+mn-ea"/>
                          <a:cs typeface="Arial" panose="020B0604020202020204" pitchFamily="34" charset="0"/>
                        </a:rPr>
                        <a:t>Giới</a:t>
                      </a:r>
                      <a:r>
                        <a:rPr lang="en-US" sz="2400" kern="1200" dirty="0">
                          <a:solidFill>
                            <a:schemeClr val="tx1"/>
                          </a:solidFill>
                          <a:latin typeface="Arial" panose="020B0604020202020204" pitchFamily="34" charset="0"/>
                          <a:ea typeface="+mn-ea"/>
                          <a:cs typeface="Arial" panose="020B0604020202020204" pitchFamily="34" charset="0"/>
                        </a:rPr>
                        <a:t> </a:t>
                      </a:r>
                      <a:r>
                        <a:rPr lang="en-US" sz="2400" kern="1200" dirty="0" err="1">
                          <a:solidFill>
                            <a:schemeClr val="tx1"/>
                          </a:solidFill>
                          <a:latin typeface="Arial" panose="020B0604020202020204" pitchFamily="34" charset="0"/>
                          <a:ea typeface="+mn-ea"/>
                          <a:cs typeface="Arial" panose="020B0604020202020204" pitchFamily="34" charset="0"/>
                        </a:rPr>
                        <a:t>thiệu</a:t>
                      </a:r>
                      <a:r>
                        <a:rPr lang="en-US" sz="2400" kern="1200" dirty="0">
                          <a:solidFill>
                            <a:schemeClr val="tx1"/>
                          </a:solidFill>
                          <a:latin typeface="Arial" panose="020B0604020202020204" pitchFamily="34" charset="0"/>
                          <a:ea typeface="+mn-ea"/>
                          <a:cs typeface="Arial" panose="020B0604020202020204" pitchFamily="34" charset="0"/>
                        </a:rPr>
                        <a:t> </a:t>
                      </a:r>
                      <a:r>
                        <a:rPr lang="en-US" sz="2400" baseline="0" dirty="0">
                          <a:latin typeface="+mn-lt"/>
                        </a:rPr>
                        <a:t>T</a:t>
                      </a:r>
                      <a:r>
                        <a:rPr lang="vi-VN" sz="2400" dirty="0">
                          <a:latin typeface="+mn-lt"/>
                        </a:rPr>
                        <a:t>ổng quan</a:t>
                      </a:r>
                      <a:r>
                        <a:rPr lang="en-US" sz="2400" dirty="0">
                          <a:latin typeface="+mn-lt"/>
                        </a:rPr>
                        <a:t> </a:t>
                      </a:r>
                      <a:endParaRPr lang="en-GB" sz="2400" dirty="0">
                        <a:latin typeface="+mn-lt"/>
                      </a:endParaRPr>
                    </a:p>
                  </a:txBody>
                  <a:tcPr>
                    <a:noFill/>
                  </a:tcPr>
                </a:tc>
                <a:tc>
                  <a:txBody>
                    <a:bodyPr/>
                    <a:lstStyle/>
                    <a:p>
                      <a:pPr algn="ctr"/>
                      <a:r>
                        <a:rPr lang="en-US" sz="2400" dirty="0"/>
                        <a:t>3</a:t>
                      </a:r>
                      <a:endParaRPr lang="en-GB" sz="2400" b="1" dirty="0"/>
                    </a:p>
                  </a:txBody>
                  <a:tcPr anchor="ctr">
                    <a:noFill/>
                  </a:tcPr>
                </a:tc>
                <a:tc>
                  <a:txBody>
                    <a:bodyPr/>
                    <a:lstStyle/>
                    <a:p>
                      <a:pPr algn="ctr"/>
                      <a:endParaRPr lang="en-GB" sz="2400" b="1" dirty="0"/>
                    </a:p>
                  </a:txBody>
                  <a:tcPr anchor="ctr">
                    <a:noFill/>
                  </a:tcPr>
                </a:tc>
                <a:extLst>
                  <a:ext uri="{0D108BD9-81ED-4DB2-BD59-A6C34878D82A}">
                    <a16:rowId xmlns:a16="http://schemas.microsoft.com/office/drawing/2014/main" val="10001"/>
                  </a:ext>
                </a:extLst>
              </a:tr>
              <a:tr h="967422">
                <a:tc>
                  <a:txBody>
                    <a:bodyPr/>
                    <a:lstStyle/>
                    <a:p>
                      <a:r>
                        <a:rPr lang="vi-VN" sz="2400" dirty="0">
                          <a:latin typeface="+mn-lt"/>
                        </a:rPr>
                        <a:t>Chương 2: </a:t>
                      </a:r>
                      <a:r>
                        <a:rPr lang="en-US" sz="2400" dirty="0" err="1">
                          <a:latin typeface="Arial" panose="020B0604020202020204" pitchFamily="34" charset="0"/>
                          <a:cs typeface="Arial" panose="020B0604020202020204" pitchFamily="34" charset="0"/>
                        </a:rPr>
                        <a:t>Tạo</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và</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quản</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trị</a:t>
                      </a:r>
                      <a:r>
                        <a:rPr lang="en-US" sz="2400" baseline="0" dirty="0">
                          <a:latin typeface="Arial" panose="020B0604020202020204" pitchFamily="34" charset="0"/>
                          <a:cs typeface="Arial" panose="020B0604020202020204" pitchFamily="34" charset="0"/>
                        </a:rPr>
                        <a:t> database</a:t>
                      </a:r>
                    </a:p>
                    <a:p>
                      <a:pPr marL="342900" indent="-342900">
                        <a:buFont typeface="Arial" panose="020B0604020202020204" pitchFamily="34" charset="0"/>
                        <a:buChar char="•"/>
                      </a:pPr>
                      <a:r>
                        <a:rPr lang="en-US" sz="1800" baseline="0" dirty="0" err="1">
                          <a:latin typeface="Arial" panose="020B0604020202020204" pitchFamily="34" charset="0"/>
                          <a:cs typeface="Arial" panose="020B0604020202020204" pitchFamily="34" charset="0"/>
                        </a:rPr>
                        <a:t>Làm</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quen</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AdventureWorks</a:t>
                      </a:r>
                      <a:r>
                        <a:rPr lang="en-US" sz="1800" baseline="0" dirty="0">
                          <a:latin typeface="Arial" panose="020B0604020202020204" pitchFamily="34" charset="0"/>
                          <a:cs typeface="Arial" panose="020B0604020202020204" pitchFamily="34" charset="0"/>
                        </a:rPr>
                        <a:t> DB</a:t>
                      </a:r>
                    </a:p>
                    <a:p>
                      <a:pPr marL="342900" indent="-342900">
                        <a:buFont typeface="Arial" panose="020B0604020202020204" pitchFamily="34" charset="0"/>
                        <a:buChar char="•"/>
                      </a:pPr>
                      <a:r>
                        <a:rPr lang="en-US" sz="1800" baseline="0" dirty="0" err="1">
                          <a:latin typeface="Arial" panose="020B0604020202020204" pitchFamily="34" charset="0"/>
                          <a:cs typeface="Arial" panose="020B0604020202020204" pitchFamily="34" charset="0"/>
                        </a:rPr>
                        <a:t>Ôn</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tập</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các</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lệnh</a:t>
                      </a:r>
                      <a:r>
                        <a:rPr lang="en-US" sz="1800" baseline="0" dirty="0">
                          <a:latin typeface="Arial" panose="020B0604020202020204" pitchFamily="34" charset="0"/>
                          <a:cs typeface="Arial" panose="020B0604020202020204" pitchFamily="34" charset="0"/>
                        </a:rPr>
                        <a:t> DML ,View </a:t>
                      </a:r>
                      <a:endParaRPr lang="en-GB" sz="1800" dirty="0">
                        <a:latin typeface="Arial" panose="020B0604020202020204" pitchFamily="34" charset="0"/>
                        <a:cs typeface="Arial" panose="020B0604020202020204" pitchFamily="34" charset="0"/>
                      </a:endParaRPr>
                    </a:p>
                  </a:txBody>
                  <a:tcPr/>
                </a:tc>
                <a:tc>
                  <a:txBody>
                    <a:bodyPr/>
                    <a:lstStyle/>
                    <a:p>
                      <a:pPr algn="ctr"/>
                      <a:r>
                        <a:rPr lang="en-GB" sz="2400" b="0" dirty="0"/>
                        <a:t>3</a:t>
                      </a:r>
                    </a:p>
                  </a:txBody>
                  <a:tcPr anchor="ctr"/>
                </a:tc>
                <a:tc>
                  <a:txBody>
                    <a:bodyPr/>
                    <a:lstStyle/>
                    <a:p>
                      <a:pPr algn="ctr"/>
                      <a:r>
                        <a:rPr lang="en-GB" sz="2400" b="1" dirty="0"/>
                        <a:t>6</a:t>
                      </a:r>
                    </a:p>
                  </a:txBody>
                  <a:tcPr anchor="ctr"/>
                </a:tc>
                <a:extLst>
                  <a:ext uri="{0D108BD9-81ED-4DB2-BD59-A6C34878D82A}">
                    <a16:rowId xmlns:a16="http://schemas.microsoft.com/office/drawing/2014/main" val="10002"/>
                  </a:ext>
                </a:extLst>
              </a:tr>
              <a:tr h="967422">
                <a:tc>
                  <a:txBody>
                    <a:bodyPr/>
                    <a:lstStyle/>
                    <a:p>
                      <a:pPr marL="0" algn="l" defTabSz="914400" rtl="0" eaLnBrk="1" latinLnBrk="0" hangingPunct="1"/>
                      <a:r>
                        <a:rPr lang="vi-VN" sz="2400" b="1" dirty="0">
                          <a:latin typeface="+mn-lt"/>
                        </a:rPr>
                        <a:t>Chương 3:</a:t>
                      </a:r>
                      <a:r>
                        <a:rPr lang="en-US" sz="2400" b="1" dirty="0">
                          <a:latin typeface="+mn-lt"/>
                        </a:rPr>
                        <a:t> </a:t>
                      </a:r>
                      <a:r>
                        <a:rPr lang="en-US" sz="2400" b="1" dirty="0" err="1">
                          <a:latin typeface="+mn-lt"/>
                        </a:rPr>
                        <a:t>Lập</a:t>
                      </a:r>
                      <a:r>
                        <a:rPr lang="en-US" sz="2400" b="1" baseline="0" dirty="0">
                          <a:latin typeface="+mn-lt"/>
                        </a:rPr>
                        <a:t> </a:t>
                      </a:r>
                      <a:r>
                        <a:rPr lang="en-US" sz="2400" b="1" baseline="0" dirty="0" err="1">
                          <a:latin typeface="+mn-lt"/>
                        </a:rPr>
                        <a:t>trình</a:t>
                      </a:r>
                      <a:r>
                        <a:rPr lang="en-US" sz="2400" b="1" baseline="0" dirty="0">
                          <a:latin typeface="+mn-lt"/>
                        </a:rPr>
                        <a:t> T-SQL</a:t>
                      </a:r>
                    </a:p>
                    <a:p>
                      <a:pPr marL="342900" indent="-342900" algn="l" defTabSz="914400" rtl="0" eaLnBrk="1" latinLnBrk="0" hangingPunct="1">
                        <a:buFont typeface="Arial" panose="020B0604020202020204" pitchFamily="34" charset="0"/>
                        <a:buChar char="•"/>
                      </a:pPr>
                      <a:r>
                        <a:rPr lang="en-US" sz="1800" kern="1200" baseline="0" dirty="0">
                          <a:solidFill>
                            <a:schemeClr val="tx1"/>
                          </a:solidFill>
                          <a:latin typeface="Arial" panose="020B0604020202020204" pitchFamily="34" charset="0"/>
                          <a:ea typeface="+mn-ea"/>
                          <a:cs typeface="Arial" panose="020B0604020202020204" pitchFamily="34" charset="0"/>
                        </a:rPr>
                        <a:t>Batch, </a:t>
                      </a:r>
                      <a:r>
                        <a:rPr lang="en-US" sz="1800" kern="1200" baseline="0" dirty="0" err="1">
                          <a:solidFill>
                            <a:schemeClr val="tx1"/>
                          </a:solidFill>
                          <a:latin typeface="Arial" panose="020B0604020202020204" pitchFamily="34" charset="0"/>
                          <a:ea typeface="+mn-ea"/>
                          <a:cs typeface="Arial" panose="020B0604020202020204" pitchFamily="34" charset="0"/>
                        </a:rPr>
                        <a:t>Cấu</a:t>
                      </a:r>
                      <a:r>
                        <a:rPr lang="en-US" sz="1800" kern="1200" baseline="0" dirty="0">
                          <a:solidFill>
                            <a:schemeClr val="tx1"/>
                          </a:solidFill>
                          <a:latin typeface="Arial" panose="020B0604020202020204" pitchFamily="34" charset="0"/>
                          <a:ea typeface="+mn-ea"/>
                          <a:cs typeface="Arial" panose="020B0604020202020204" pitchFamily="34" charset="0"/>
                        </a:rPr>
                        <a:t> </a:t>
                      </a:r>
                      <a:r>
                        <a:rPr lang="en-US" sz="1800" kern="1200" baseline="0" dirty="0" err="1">
                          <a:solidFill>
                            <a:schemeClr val="tx1"/>
                          </a:solidFill>
                          <a:latin typeface="Arial" panose="020B0604020202020204" pitchFamily="34" charset="0"/>
                          <a:ea typeface="+mn-ea"/>
                          <a:cs typeface="Arial" panose="020B0604020202020204" pitchFamily="34" charset="0"/>
                        </a:rPr>
                        <a:t>trúc</a:t>
                      </a:r>
                      <a:r>
                        <a:rPr lang="en-US" sz="1800" kern="1200" baseline="0" dirty="0">
                          <a:solidFill>
                            <a:schemeClr val="tx1"/>
                          </a:solidFill>
                          <a:latin typeface="Arial" panose="020B0604020202020204" pitchFamily="34" charset="0"/>
                          <a:ea typeface="+mn-ea"/>
                          <a:cs typeface="Arial" panose="020B0604020202020204" pitchFamily="34" charset="0"/>
                        </a:rPr>
                        <a:t> </a:t>
                      </a:r>
                      <a:r>
                        <a:rPr lang="en-US" sz="1800" kern="1200" baseline="0" dirty="0" err="1">
                          <a:solidFill>
                            <a:schemeClr val="tx1"/>
                          </a:solidFill>
                          <a:latin typeface="Arial" panose="020B0604020202020204" pitchFamily="34" charset="0"/>
                          <a:ea typeface="+mn-ea"/>
                          <a:cs typeface="Arial" panose="020B0604020202020204" pitchFamily="34" charset="0"/>
                        </a:rPr>
                        <a:t>điều</a:t>
                      </a:r>
                      <a:r>
                        <a:rPr lang="en-US" sz="1800" kern="1200" baseline="0" dirty="0">
                          <a:solidFill>
                            <a:schemeClr val="tx1"/>
                          </a:solidFill>
                          <a:latin typeface="Arial" panose="020B0604020202020204" pitchFamily="34" charset="0"/>
                          <a:ea typeface="+mn-ea"/>
                          <a:cs typeface="Arial" panose="020B0604020202020204" pitchFamily="34" charset="0"/>
                        </a:rPr>
                        <a:t> </a:t>
                      </a:r>
                      <a:r>
                        <a:rPr lang="en-US" sz="1800" kern="1200" baseline="0" dirty="0" err="1">
                          <a:solidFill>
                            <a:schemeClr val="tx1"/>
                          </a:solidFill>
                          <a:latin typeface="Arial" panose="020B0604020202020204" pitchFamily="34" charset="0"/>
                          <a:ea typeface="+mn-ea"/>
                          <a:cs typeface="Arial" panose="020B0604020202020204" pitchFamily="34" charset="0"/>
                        </a:rPr>
                        <a:t>khiển</a:t>
                      </a:r>
                      <a:r>
                        <a:rPr lang="en-US" sz="1800" kern="1200" baseline="0" dirty="0">
                          <a:solidFill>
                            <a:schemeClr val="tx1"/>
                          </a:solidFill>
                          <a:latin typeface="Arial" panose="020B0604020202020204" pitchFamily="34" charset="0"/>
                          <a:ea typeface="+mn-ea"/>
                          <a:cs typeface="Arial" panose="020B0604020202020204" pitchFamily="34" charset="0"/>
                        </a:rPr>
                        <a:t>, Store Proc, Function, Trigger</a:t>
                      </a:r>
                      <a:endParaRPr lang="en-GB" sz="1800" kern="1200" baseline="0" dirty="0">
                        <a:solidFill>
                          <a:schemeClr val="tx1"/>
                        </a:solidFill>
                        <a:latin typeface="Arial" panose="020B0604020202020204" pitchFamily="34" charset="0"/>
                        <a:ea typeface="+mn-ea"/>
                        <a:cs typeface="Arial" panose="020B0604020202020204" pitchFamily="34" charset="0"/>
                      </a:endParaRPr>
                    </a:p>
                  </a:txBody>
                  <a:tcPr>
                    <a:noFill/>
                  </a:tcPr>
                </a:tc>
                <a:tc>
                  <a:txBody>
                    <a:bodyPr/>
                    <a:lstStyle/>
                    <a:p>
                      <a:pPr algn="ctr"/>
                      <a:r>
                        <a:rPr lang="en-US" sz="2400" b="0" dirty="0"/>
                        <a:t>15</a:t>
                      </a:r>
                      <a:endParaRPr lang="en-GB" sz="2400" b="0" dirty="0"/>
                    </a:p>
                  </a:txBody>
                  <a:tcPr anchor="ctr">
                    <a:noFill/>
                  </a:tcPr>
                </a:tc>
                <a:tc>
                  <a:txBody>
                    <a:bodyPr/>
                    <a:lstStyle/>
                    <a:p>
                      <a:pPr algn="ctr"/>
                      <a:r>
                        <a:rPr lang="en-GB" sz="2400" b="1" dirty="0"/>
                        <a:t>15</a:t>
                      </a:r>
                    </a:p>
                  </a:txBody>
                  <a:tcPr anchor="ctr">
                    <a:noFill/>
                  </a:tcPr>
                </a:tc>
                <a:extLst>
                  <a:ext uri="{0D108BD9-81ED-4DB2-BD59-A6C34878D82A}">
                    <a16:rowId xmlns:a16="http://schemas.microsoft.com/office/drawing/2014/main" val="10003"/>
                  </a:ext>
                </a:extLst>
              </a:tr>
              <a:tr h="4397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kern="1200" dirty="0" err="1">
                          <a:solidFill>
                            <a:schemeClr val="tx1"/>
                          </a:solidFill>
                          <a:latin typeface="Arial" panose="020B0604020202020204" pitchFamily="34" charset="0"/>
                          <a:ea typeface="+mn-ea"/>
                          <a:cs typeface="Arial" panose="020B0604020202020204" pitchFamily="34" charset="0"/>
                        </a:rPr>
                        <a:t>Chương</a:t>
                      </a:r>
                      <a:r>
                        <a:rPr lang="en-GB" sz="2400" b="1" kern="1200" dirty="0">
                          <a:solidFill>
                            <a:schemeClr val="tx1"/>
                          </a:solidFill>
                          <a:latin typeface="Arial" panose="020B0604020202020204" pitchFamily="34" charset="0"/>
                          <a:ea typeface="+mn-ea"/>
                          <a:cs typeface="Arial" panose="020B0604020202020204" pitchFamily="34" charset="0"/>
                        </a:rPr>
                        <a:t> 4 : </a:t>
                      </a:r>
                      <a:r>
                        <a:rPr lang="en-GB" sz="2400" b="1" kern="1200" dirty="0" err="1">
                          <a:solidFill>
                            <a:schemeClr val="tx1"/>
                          </a:solidFill>
                          <a:latin typeface="Arial" panose="020B0604020202020204" pitchFamily="34" charset="0"/>
                          <a:ea typeface="+mn-ea"/>
                          <a:cs typeface="Arial" panose="020B0604020202020204" pitchFamily="34" charset="0"/>
                        </a:rPr>
                        <a:t>Phân</a:t>
                      </a:r>
                      <a:r>
                        <a:rPr lang="en-GB" sz="2400" b="1" kern="1200" baseline="0" dirty="0">
                          <a:solidFill>
                            <a:schemeClr val="tx1"/>
                          </a:solidFill>
                          <a:latin typeface="Arial" panose="020B0604020202020204" pitchFamily="34" charset="0"/>
                          <a:ea typeface="+mn-ea"/>
                          <a:cs typeface="Arial" panose="020B0604020202020204" pitchFamily="34" charset="0"/>
                        </a:rPr>
                        <a:t> </a:t>
                      </a:r>
                      <a:r>
                        <a:rPr lang="en-GB" sz="2400" b="1" kern="1200" baseline="0" dirty="0" err="1">
                          <a:solidFill>
                            <a:schemeClr val="tx1"/>
                          </a:solidFill>
                          <a:latin typeface="Arial" panose="020B0604020202020204" pitchFamily="34" charset="0"/>
                          <a:ea typeface="+mn-ea"/>
                          <a:cs typeface="Arial" panose="020B0604020202020204" pitchFamily="34" charset="0"/>
                        </a:rPr>
                        <a:t>quyền</a:t>
                      </a:r>
                      <a:r>
                        <a:rPr lang="en-GB" sz="2400" b="1" kern="1200" baseline="0" dirty="0">
                          <a:solidFill>
                            <a:schemeClr val="tx1"/>
                          </a:solidFill>
                          <a:latin typeface="Arial" panose="020B0604020202020204" pitchFamily="34" charset="0"/>
                          <a:ea typeface="+mn-ea"/>
                          <a:cs typeface="Arial" panose="020B0604020202020204" pitchFamily="34" charset="0"/>
                        </a:rPr>
                        <a:t> </a:t>
                      </a:r>
                      <a:r>
                        <a:rPr lang="en-GB" sz="2400" b="1" kern="1200" baseline="0" dirty="0" err="1">
                          <a:solidFill>
                            <a:schemeClr val="tx1"/>
                          </a:solidFill>
                          <a:latin typeface="Arial" panose="020B0604020202020204" pitchFamily="34" charset="0"/>
                          <a:ea typeface="+mn-ea"/>
                          <a:cs typeface="Arial" panose="020B0604020202020204" pitchFamily="34" charset="0"/>
                        </a:rPr>
                        <a:t>người</a:t>
                      </a:r>
                      <a:r>
                        <a:rPr lang="en-GB" sz="2400" b="1" kern="1200" baseline="0" dirty="0">
                          <a:solidFill>
                            <a:schemeClr val="tx1"/>
                          </a:solidFill>
                          <a:latin typeface="Arial" panose="020B0604020202020204" pitchFamily="34" charset="0"/>
                          <a:ea typeface="+mn-ea"/>
                          <a:cs typeface="Arial" panose="020B0604020202020204" pitchFamily="34" charset="0"/>
                        </a:rPr>
                        <a:t> </a:t>
                      </a:r>
                      <a:r>
                        <a:rPr lang="en-GB" sz="2400" b="1" kern="1200" baseline="0" dirty="0" err="1">
                          <a:solidFill>
                            <a:schemeClr val="tx1"/>
                          </a:solidFill>
                          <a:latin typeface="Arial" panose="020B0604020202020204" pitchFamily="34" charset="0"/>
                          <a:ea typeface="+mn-ea"/>
                          <a:cs typeface="Arial" panose="020B0604020202020204" pitchFamily="34" charset="0"/>
                        </a:rPr>
                        <a:t>dùng</a:t>
                      </a:r>
                      <a:endParaRPr lang="en-GB" sz="2400" b="1" kern="1200" dirty="0">
                        <a:solidFill>
                          <a:schemeClr val="tx1"/>
                        </a:solidFill>
                        <a:latin typeface="Arial" panose="020B0604020202020204" pitchFamily="34" charset="0"/>
                        <a:ea typeface="+mn-ea"/>
                        <a:cs typeface="Arial" panose="020B0604020202020204" pitchFamily="34" charset="0"/>
                      </a:endParaRPr>
                    </a:p>
                  </a:txBody>
                  <a:tcPr>
                    <a:noFill/>
                  </a:tcPr>
                </a:tc>
                <a:tc>
                  <a:txBody>
                    <a:bodyPr/>
                    <a:lstStyle/>
                    <a:p>
                      <a:pPr algn="ctr"/>
                      <a:r>
                        <a:rPr lang="en-GB" sz="2400" b="0" dirty="0"/>
                        <a:t>3</a:t>
                      </a:r>
                    </a:p>
                  </a:txBody>
                  <a:tcPr anchor="ctr">
                    <a:noFill/>
                  </a:tcPr>
                </a:tc>
                <a:tc>
                  <a:txBody>
                    <a:bodyPr/>
                    <a:lstStyle/>
                    <a:p>
                      <a:pPr algn="ctr"/>
                      <a:r>
                        <a:rPr lang="en-GB" sz="2400" b="1" dirty="0"/>
                        <a:t>3</a:t>
                      </a:r>
                    </a:p>
                  </a:txBody>
                  <a:tcPr anchor="ctr">
                    <a:noFill/>
                  </a:tcPr>
                </a:tc>
                <a:extLst>
                  <a:ext uri="{0D108BD9-81ED-4DB2-BD59-A6C34878D82A}">
                    <a16:rowId xmlns:a16="http://schemas.microsoft.com/office/drawing/2014/main" val="10004"/>
                  </a:ext>
                </a:extLst>
              </a:tr>
              <a:tr h="4397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400" b="1" kern="1200" dirty="0">
                          <a:solidFill>
                            <a:schemeClr val="tx1"/>
                          </a:solidFill>
                          <a:latin typeface="Arial" panose="020B0604020202020204" pitchFamily="34" charset="0"/>
                          <a:ea typeface="+mn-ea"/>
                          <a:cs typeface="Arial" panose="020B0604020202020204" pitchFamily="34" charset="0"/>
                        </a:rPr>
                        <a:t>Chương </a:t>
                      </a:r>
                      <a:r>
                        <a:rPr lang="en-US" sz="2400" b="1" kern="1200" dirty="0">
                          <a:solidFill>
                            <a:schemeClr val="tx1"/>
                          </a:solidFill>
                          <a:latin typeface="Arial" panose="020B0604020202020204" pitchFamily="34" charset="0"/>
                          <a:ea typeface="+mn-ea"/>
                          <a:cs typeface="Arial" panose="020B0604020202020204" pitchFamily="34" charset="0"/>
                        </a:rPr>
                        <a:t>5</a:t>
                      </a:r>
                      <a:r>
                        <a:rPr lang="vi-VN" sz="2400" b="1" kern="1200" dirty="0">
                          <a:solidFill>
                            <a:schemeClr val="tx1"/>
                          </a:solidFill>
                          <a:latin typeface="Arial" panose="020B0604020202020204" pitchFamily="34" charset="0"/>
                          <a:ea typeface="+mn-ea"/>
                          <a:cs typeface="Arial" panose="020B0604020202020204" pitchFamily="34" charset="0"/>
                        </a:rPr>
                        <a:t>:</a:t>
                      </a:r>
                      <a:r>
                        <a:rPr lang="en-US" sz="2400" b="1" kern="1200" dirty="0">
                          <a:solidFill>
                            <a:schemeClr val="tx1"/>
                          </a:solidFill>
                          <a:latin typeface="Arial" panose="020B0604020202020204" pitchFamily="34" charset="0"/>
                          <a:ea typeface="+mn-ea"/>
                          <a:cs typeface="Arial" panose="020B0604020202020204" pitchFamily="34" charset="0"/>
                        </a:rPr>
                        <a:t> </a:t>
                      </a:r>
                      <a:r>
                        <a:rPr lang="en-US" sz="2400" b="1" kern="1200" baseline="0" dirty="0">
                          <a:solidFill>
                            <a:schemeClr val="tx1"/>
                          </a:solidFill>
                          <a:latin typeface="Arial" panose="020B0604020202020204" pitchFamily="34" charset="0"/>
                          <a:ea typeface="+mn-ea"/>
                          <a:cs typeface="Arial" panose="020B0604020202020204" pitchFamily="34" charset="0"/>
                        </a:rPr>
                        <a:t> Backup </a:t>
                      </a:r>
                      <a:r>
                        <a:rPr lang="en-US" sz="2400" b="1" kern="1200" baseline="0" dirty="0" err="1">
                          <a:solidFill>
                            <a:schemeClr val="tx1"/>
                          </a:solidFill>
                          <a:latin typeface="Arial" panose="020B0604020202020204" pitchFamily="34" charset="0"/>
                          <a:ea typeface="+mn-ea"/>
                          <a:cs typeface="Arial" panose="020B0604020202020204" pitchFamily="34" charset="0"/>
                        </a:rPr>
                        <a:t>và</a:t>
                      </a:r>
                      <a:r>
                        <a:rPr lang="en-US" sz="2400" b="1" kern="1200" baseline="0" dirty="0">
                          <a:solidFill>
                            <a:schemeClr val="tx1"/>
                          </a:solidFill>
                          <a:latin typeface="Arial" panose="020B0604020202020204" pitchFamily="34" charset="0"/>
                          <a:ea typeface="+mn-ea"/>
                          <a:cs typeface="Arial" panose="020B0604020202020204" pitchFamily="34" charset="0"/>
                        </a:rPr>
                        <a:t> Restore DB</a:t>
                      </a:r>
                      <a:endParaRPr lang="en-GB" sz="2400" b="1" kern="1200" dirty="0">
                        <a:solidFill>
                          <a:schemeClr val="tx1"/>
                        </a:solidFill>
                        <a:latin typeface="Arial" panose="020B0604020202020204" pitchFamily="34" charset="0"/>
                        <a:ea typeface="+mn-ea"/>
                        <a:cs typeface="Arial" panose="020B0604020202020204" pitchFamily="34" charset="0"/>
                      </a:endParaRPr>
                    </a:p>
                  </a:txBody>
                  <a:tcPr>
                    <a:noFill/>
                  </a:tcPr>
                </a:tc>
                <a:tc>
                  <a:txBody>
                    <a:bodyPr/>
                    <a:lstStyle/>
                    <a:p>
                      <a:pPr algn="ctr"/>
                      <a:r>
                        <a:rPr lang="en-GB" sz="2400" b="0" dirty="0"/>
                        <a:t>3</a:t>
                      </a:r>
                    </a:p>
                  </a:txBody>
                  <a:tcPr anchor="ctr">
                    <a:noFill/>
                  </a:tcPr>
                </a:tc>
                <a:tc>
                  <a:txBody>
                    <a:bodyPr/>
                    <a:lstStyle/>
                    <a:p>
                      <a:pPr algn="ctr"/>
                      <a:r>
                        <a:rPr lang="en-GB" sz="2400" b="1" dirty="0"/>
                        <a:t>3</a:t>
                      </a:r>
                    </a:p>
                  </a:txBody>
                  <a:tcPr anchor="ctr">
                    <a:noFill/>
                  </a:tcPr>
                </a:tc>
                <a:extLst>
                  <a:ext uri="{0D108BD9-81ED-4DB2-BD59-A6C34878D82A}">
                    <a16:rowId xmlns:a16="http://schemas.microsoft.com/office/drawing/2014/main" val="10005"/>
                  </a:ext>
                </a:extLst>
              </a:tr>
              <a:tr h="4397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kern="1200" dirty="0" err="1">
                          <a:solidFill>
                            <a:schemeClr val="tx1"/>
                          </a:solidFill>
                          <a:latin typeface="Arial" panose="020B0604020202020204" pitchFamily="34" charset="0"/>
                          <a:ea typeface="+mn-ea"/>
                          <a:cs typeface="Arial" panose="020B0604020202020204" pitchFamily="34" charset="0"/>
                        </a:rPr>
                        <a:t>Chương</a:t>
                      </a:r>
                      <a:r>
                        <a:rPr lang="en-GB" sz="2400" b="1" kern="1200" dirty="0">
                          <a:solidFill>
                            <a:schemeClr val="tx1"/>
                          </a:solidFill>
                          <a:latin typeface="Arial" panose="020B0604020202020204" pitchFamily="34" charset="0"/>
                          <a:ea typeface="+mn-ea"/>
                          <a:cs typeface="Arial" panose="020B0604020202020204" pitchFamily="34" charset="0"/>
                        </a:rPr>
                        <a:t> 6 : </a:t>
                      </a:r>
                      <a:r>
                        <a:rPr lang="en-US" sz="2400" b="1" kern="1200" dirty="0" err="1">
                          <a:solidFill>
                            <a:schemeClr val="tx1"/>
                          </a:solidFill>
                          <a:latin typeface="Arial" panose="020B0604020202020204" pitchFamily="34" charset="0"/>
                          <a:ea typeface="+mn-ea"/>
                          <a:cs typeface="Arial" panose="020B0604020202020204" pitchFamily="34" charset="0"/>
                        </a:rPr>
                        <a:t>Quản</a:t>
                      </a:r>
                      <a:r>
                        <a:rPr lang="en-US" sz="2400" b="1" kern="1200" baseline="0" dirty="0">
                          <a:solidFill>
                            <a:schemeClr val="tx1"/>
                          </a:solidFill>
                          <a:latin typeface="Arial" panose="020B0604020202020204" pitchFamily="34" charset="0"/>
                          <a:ea typeface="+mn-ea"/>
                          <a:cs typeface="Arial" panose="020B0604020202020204" pitchFamily="34" charset="0"/>
                        </a:rPr>
                        <a:t> </a:t>
                      </a:r>
                      <a:r>
                        <a:rPr lang="en-US" sz="2400" b="1" kern="1200" baseline="0" dirty="0" err="1">
                          <a:solidFill>
                            <a:schemeClr val="tx1"/>
                          </a:solidFill>
                          <a:latin typeface="Arial" panose="020B0604020202020204" pitchFamily="34" charset="0"/>
                          <a:ea typeface="+mn-ea"/>
                          <a:cs typeface="Arial" panose="020B0604020202020204" pitchFamily="34" charset="0"/>
                        </a:rPr>
                        <a:t>lý</a:t>
                      </a:r>
                      <a:r>
                        <a:rPr lang="en-US" sz="2400" b="1" kern="1200" baseline="0" dirty="0">
                          <a:solidFill>
                            <a:schemeClr val="tx1"/>
                          </a:solidFill>
                          <a:latin typeface="Arial" panose="020B0604020202020204" pitchFamily="34" charset="0"/>
                          <a:ea typeface="+mn-ea"/>
                          <a:cs typeface="Arial" panose="020B0604020202020204" pitchFamily="34" charset="0"/>
                        </a:rPr>
                        <a:t> </a:t>
                      </a:r>
                      <a:r>
                        <a:rPr lang="en-US" sz="2400" b="1" kern="1200" baseline="0" dirty="0" err="1">
                          <a:solidFill>
                            <a:schemeClr val="tx1"/>
                          </a:solidFill>
                          <a:latin typeface="Arial" panose="020B0604020202020204" pitchFamily="34" charset="0"/>
                          <a:ea typeface="+mn-ea"/>
                          <a:cs typeface="Arial" panose="020B0604020202020204" pitchFamily="34" charset="0"/>
                        </a:rPr>
                        <a:t>giao</a:t>
                      </a:r>
                      <a:r>
                        <a:rPr lang="en-US" sz="2400" b="1" kern="1200" baseline="0" dirty="0">
                          <a:solidFill>
                            <a:schemeClr val="tx1"/>
                          </a:solidFill>
                          <a:latin typeface="Arial" panose="020B0604020202020204" pitchFamily="34" charset="0"/>
                          <a:ea typeface="+mn-ea"/>
                          <a:cs typeface="Arial" panose="020B0604020202020204" pitchFamily="34" charset="0"/>
                        </a:rPr>
                        <a:t> </a:t>
                      </a:r>
                      <a:r>
                        <a:rPr lang="en-US" sz="2400" b="1" kern="1200" baseline="0" dirty="0" err="1">
                          <a:solidFill>
                            <a:schemeClr val="tx1"/>
                          </a:solidFill>
                          <a:latin typeface="Arial" panose="020B0604020202020204" pitchFamily="34" charset="0"/>
                          <a:ea typeface="+mn-ea"/>
                          <a:cs typeface="Arial" panose="020B0604020202020204" pitchFamily="34" charset="0"/>
                        </a:rPr>
                        <a:t>tác</a:t>
                      </a:r>
                      <a:r>
                        <a:rPr lang="en-US" sz="2400" b="1" kern="1200" baseline="0" dirty="0">
                          <a:solidFill>
                            <a:schemeClr val="tx1"/>
                          </a:solidFill>
                          <a:latin typeface="Arial" panose="020B0604020202020204" pitchFamily="34" charset="0"/>
                          <a:ea typeface="+mn-ea"/>
                          <a:cs typeface="Arial" panose="020B0604020202020204" pitchFamily="34" charset="0"/>
                        </a:rPr>
                        <a:t> </a:t>
                      </a:r>
                      <a:r>
                        <a:rPr lang="en-US" sz="2400" b="1" kern="1200" baseline="0" dirty="0" err="1">
                          <a:solidFill>
                            <a:schemeClr val="tx1"/>
                          </a:solidFill>
                          <a:latin typeface="Arial" panose="020B0604020202020204" pitchFamily="34" charset="0"/>
                          <a:ea typeface="+mn-ea"/>
                          <a:cs typeface="Arial" panose="020B0604020202020204" pitchFamily="34" charset="0"/>
                        </a:rPr>
                        <a:t>và</a:t>
                      </a:r>
                      <a:r>
                        <a:rPr lang="en-US" sz="2400" b="1" kern="1200" baseline="0" dirty="0">
                          <a:solidFill>
                            <a:schemeClr val="tx1"/>
                          </a:solidFill>
                          <a:latin typeface="Arial" panose="020B0604020202020204" pitchFamily="34" charset="0"/>
                          <a:ea typeface="+mn-ea"/>
                          <a:cs typeface="Arial" panose="020B0604020202020204" pitchFamily="34" charset="0"/>
                        </a:rPr>
                        <a:t> </a:t>
                      </a:r>
                      <a:r>
                        <a:rPr lang="en-US" sz="2400" b="1" kern="1200" baseline="0" dirty="0" err="1">
                          <a:solidFill>
                            <a:schemeClr val="tx1"/>
                          </a:solidFill>
                          <a:latin typeface="Arial" panose="020B0604020202020204" pitchFamily="34" charset="0"/>
                          <a:ea typeface="+mn-ea"/>
                          <a:cs typeface="Arial" panose="020B0604020202020204" pitchFamily="34" charset="0"/>
                        </a:rPr>
                        <a:t>khóa</a:t>
                      </a:r>
                      <a:endParaRPr lang="en-GB" sz="2400" b="1" kern="1200" dirty="0">
                        <a:solidFill>
                          <a:schemeClr val="tx1"/>
                        </a:solidFill>
                        <a:latin typeface="Arial" panose="020B0604020202020204" pitchFamily="34" charset="0"/>
                        <a:ea typeface="+mn-ea"/>
                        <a:cs typeface="Arial" panose="020B0604020202020204" pitchFamily="34" charset="0"/>
                      </a:endParaRPr>
                    </a:p>
                  </a:txBody>
                  <a:tcPr>
                    <a:noFill/>
                  </a:tcPr>
                </a:tc>
                <a:tc>
                  <a:txBody>
                    <a:bodyPr/>
                    <a:lstStyle/>
                    <a:p>
                      <a:pPr algn="ctr"/>
                      <a:r>
                        <a:rPr lang="en-GB" sz="2400" b="0" dirty="0"/>
                        <a:t>3</a:t>
                      </a:r>
                    </a:p>
                  </a:txBody>
                  <a:tcPr anchor="ctr">
                    <a:noFill/>
                  </a:tcPr>
                </a:tc>
                <a:tc>
                  <a:txBody>
                    <a:bodyPr/>
                    <a:lstStyle/>
                    <a:p>
                      <a:pPr algn="ctr"/>
                      <a:r>
                        <a:rPr lang="en-GB" sz="2400" b="1" dirty="0"/>
                        <a:t>3</a:t>
                      </a:r>
                    </a:p>
                  </a:txBody>
                  <a:tcPr anchor="ctr">
                    <a:noFill/>
                  </a:tcPr>
                </a:tc>
                <a:extLst>
                  <a:ext uri="{0D108BD9-81ED-4DB2-BD59-A6C34878D82A}">
                    <a16:rowId xmlns:a16="http://schemas.microsoft.com/office/drawing/2014/main" val="10006"/>
                  </a:ext>
                </a:extLst>
              </a:tr>
              <a:tr h="439737">
                <a:tc>
                  <a:txBody>
                    <a:bodyPr/>
                    <a:lstStyle/>
                    <a:p>
                      <a:pPr algn="ctr"/>
                      <a:r>
                        <a:rPr lang="en-US" sz="1800" b="1" kern="1200" dirty="0" err="1"/>
                        <a:t>Tổng</a:t>
                      </a:r>
                      <a:r>
                        <a:rPr lang="en-US" sz="1800" b="1" kern="1200" dirty="0"/>
                        <a:t> </a:t>
                      </a:r>
                      <a:r>
                        <a:rPr lang="en-US" sz="1800" b="1" kern="1200" dirty="0" err="1"/>
                        <a:t>cộng</a:t>
                      </a:r>
                      <a:endParaRPr lang="en-GB" sz="1800" b="1"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sz="2400" b="1" dirty="0"/>
                        <a:t>30</a:t>
                      </a:r>
                      <a:endParaRPr lang="en-GB" sz="2400" b="1" dirty="0"/>
                    </a:p>
                  </a:txBody>
                  <a:tcPr anchor="ctr">
                    <a:solidFill>
                      <a:schemeClr val="accent6">
                        <a:lumMod val="20000"/>
                        <a:lumOff val="80000"/>
                      </a:schemeClr>
                    </a:solidFill>
                  </a:tcPr>
                </a:tc>
                <a:tc>
                  <a:txBody>
                    <a:bodyPr/>
                    <a:lstStyle/>
                    <a:p>
                      <a:pPr algn="ctr"/>
                      <a:r>
                        <a:rPr lang="en-US" sz="2400" b="1" dirty="0"/>
                        <a:t>30</a:t>
                      </a:r>
                      <a:endParaRPr lang="en-GB" sz="2400" b="1" dirty="0"/>
                    </a:p>
                  </a:txBody>
                  <a:tcPr anchor="ctr">
                    <a:solidFill>
                      <a:schemeClr val="accent6">
                        <a:lumMod val="20000"/>
                        <a:lumOff val="80000"/>
                      </a:schemeClr>
                    </a:solidFill>
                  </a:tcPr>
                </a:tc>
                <a:extLst>
                  <a:ext uri="{0D108BD9-81ED-4DB2-BD59-A6C34878D82A}">
                    <a16:rowId xmlns:a16="http://schemas.microsoft.com/office/drawing/2014/main" val="10007"/>
                  </a:ext>
                </a:extLst>
              </a:tr>
            </a:tbl>
          </a:graphicData>
        </a:graphic>
      </p:graphicFrame>
    </p:spTree>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838200" y="381000"/>
            <a:ext cx="7793038" cy="1236663"/>
          </a:xfrm>
        </p:spPr>
        <p:txBody>
          <a:bodyPr/>
          <a:lstStyle/>
          <a:p>
            <a:pPr algn="ctr"/>
            <a:r>
              <a:rPr lang="en-US" b="1">
                <a:solidFill>
                  <a:srgbClr val="0000FF"/>
                </a:solidFill>
                <a:latin typeface="Cambria" panose="02040503050406030204" pitchFamily="18" charset="0"/>
              </a:rPr>
              <a:t>Tài liệu </a:t>
            </a:r>
          </a:p>
        </p:txBody>
      </p:sp>
      <p:sp>
        <p:nvSpPr>
          <p:cNvPr id="446467" name="Rectangle 3"/>
          <p:cNvSpPr>
            <a:spLocks noGrp="1" noChangeArrowheads="1"/>
          </p:cNvSpPr>
          <p:nvPr>
            <p:ph idx="1"/>
          </p:nvPr>
        </p:nvSpPr>
        <p:spPr>
          <a:xfrm>
            <a:off x="304800" y="1832893"/>
            <a:ext cx="8610600" cy="4411663"/>
          </a:xfrm>
        </p:spPr>
        <p:txBody>
          <a:bodyPr>
            <a:noAutofit/>
          </a:bodyPr>
          <a:lstStyle/>
          <a:p>
            <a:pPr algn="just"/>
            <a:r>
              <a:rPr lang="en-US" b="1">
                <a:solidFill>
                  <a:schemeClr val="tx1"/>
                </a:solidFill>
                <a:latin typeface="Arial" panose="020B0604020202020204" pitchFamily="34" charset="0"/>
                <a:ea typeface="Ariston" panose="02020500000000000000" pitchFamily="18" charset="0"/>
                <a:cs typeface="Arial" panose="020B0604020202020204" pitchFamily="34" charset="0"/>
              </a:rPr>
              <a:t>Bắt buộc </a:t>
            </a:r>
            <a:endParaRPr lang="en-US">
              <a:solidFill>
                <a:schemeClr val="tx1"/>
              </a:solidFill>
              <a:latin typeface="Arial" panose="020B0604020202020204" pitchFamily="34" charset="0"/>
              <a:ea typeface="Ariston" panose="02020500000000000000" pitchFamily="18" charset="0"/>
              <a:cs typeface="Arial" panose="020B0604020202020204" pitchFamily="34" charset="0"/>
            </a:endParaRPr>
          </a:p>
          <a:p>
            <a:pPr marL="457200" indent="-457200" algn="just">
              <a:buFont typeface="+mj-lt"/>
              <a:buAutoNum type="arabicPeriod"/>
            </a:pPr>
            <a:r>
              <a:rPr lang="en-US" sz="1800">
                <a:solidFill>
                  <a:schemeClr val="tx1"/>
                </a:solidFill>
                <a:latin typeface="Arial" panose="020B0604020202020204" pitchFamily="34" charset="0"/>
                <a:ea typeface="Ariston" panose="02020500000000000000" pitchFamily="18" charset="0"/>
                <a:cs typeface="Arial" panose="020B0604020202020204" pitchFamily="34" charset="0"/>
              </a:rPr>
              <a:t>Microsoft SQL Server 2008 Bible, Paul Nielsen, Wiley Publishing, Inc, 2009 </a:t>
            </a:r>
          </a:p>
          <a:p>
            <a:pPr marL="457200" indent="-457200" algn="just">
              <a:buFont typeface="+mj-lt"/>
              <a:buAutoNum type="arabicPeriod"/>
            </a:pPr>
            <a:r>
              <a:rPr lang="en-US" sz="1800">
                <a:solidFill>
                  <a:schemeClr val="tx1"/>
                </a:solidFill>
                <a:latin typeface="Arial" panose="020B0604020202020204" pitchFamily="34" charset="0"/>
                <a:ea typeface="Ariston" panose="02020500000000000000" pitchFamily="18" charset="0"/>
                <a:cs typeface="Arial" panose="020B0604020202020204" pitchFamily="34" charset="0"/>
              </a:rPr>
              <a:t>Fundamentals of database systems Elmasri-Navathe._NewYork Benjamin/Cummings Publishing Company. </a:t>
            </a:r>
          </a:p>
          <a:p>
            <a:pPr marL="457200" indent="-457200" algn="just">
              <a:buFont typeface="+mj-lt"/>
              <a:buAutoNum type="arabicPeriod"/>
            </a:pPr>
            <a:r>
              <a:rPr lang="en-US" sz="1800">
                <a:solidFill>
                  <a:schemeClr val="tx1"/>
                </a:solidFill>
                <a:latin typeface="Arial" panose="020B0604020202020204" pitchFamily="34" charset="0"/>
                <a:ea typeface="Ariston" panose="02020500000000000000" pitchFamily="18" charset="0"/>
                <a:cs typeface="Arial" panose="020B0604020202020204" pitchFamily="34" charset="0"/>
              </a:rPr>
              <a:t>Professional Microsoft® SQL Server® 2008 Administration_Brian Knight, Ketan Patel, Wayne Snyder, Ross LoForte, Steven Wort </a:t>
            </a:r>
            <a:endParaRPr lang="en-US">
              <a:solidFill>
                <a:schemeClr val="tx1"/>
              </a:solidFill>
              <a:latin typeface="Arial" panose="020B0604020202020204" pitchFamily="34" charset="0"/>
              <a:ea typeface="Ariston" panose="02020500000000000000" pitchFamily="18" charset="0"/>
              <a:cs typeface="Arial" panose="020B0604020202020204" pitchFamily="34" charset="0"/>
            </a:endParaRPr>
          </a:p>
          <a:p>
            <a:pPr algn="just"/>
            <a:r>
              <a:rPr lang="en-US" b="1">
                <a:solidFill>
                  <a:schemeClr val="tx1"/>
                </a:solidFill>
                <a:latin typeface="Arial" panose="020B0604020202020204" pitchFamily="34" charset="0"/>
                <a:ea typeface="Ariston" panose="02020500000000000000" pitchFamily="18" charset="0"/>
                <a:cs typeface="Arial" panose="020B0604020202020204" pitchFamily="34" charset="0"/>
              </a:rPr>
              <a:t>Sách tham khảo </a:t>
            </a:r>
            <a:endParaRPr lang="en-US">
              <a:solidFill>
                <a:schemeClr val="tx1"/>
              </a:solidFill>
              <a:latin typeface="Arial" panose="020B0604020202020204" pitchFamily="34" charset="0"/>
              <a:ea typeface="Ariston" panose="02020500000000000000" pitchFamily="18" charset="0"/>
              <a:cs typeface="Arial" panose="020B0604020202020204" pitchFamily="34" charset="0"/>
            </a:endParaRPr>
          </a:p>
          <a:p>
            <a:pPr marL="457200" indent="-457200" algn="just">
              <a:buFont typeface="+mj-lt"/>
              <a:buAutoNum type="arabicPeriod"/>
            </a:pPr>
            <a:r>
              <a:rPr lang="en-US" sz="1800">
                <a:solidFill>
                  <a:schemeClr val="tx1"/>
                </a:solidFill>
                <a:latin typeface="Arial" panose="020B0604020202020204" pitchFamily="34" charset="0"/>
                <a:ea typeface="Ariston" panose="02020500000000000000" pitchFamily="18" charset="0"/>
                <a:cs typeface="Arial" panose="020B0604020202020204" pitchFamily="34" charset="0"/>
              </a:rPr>
              <a:t>Principles of Database and Knowledge Base systems -Jeffrey D. Ullman._NewYork Computer science Press. </a:t>
            </a:r>
          </a:p>
          <a:p>
            <a:pPr marL="457200" indent="-457200" algn="just">
              <a:buFont typeface="+mj-lt"/>
              <a:buAutoNum type="arabicPeriod"/>
            </a:pPr>
            <a:r>
              <a:rPr lang="en-US" sz="1800">
                <a:solidFill>
                  <a:schemeClr val="tx1"/>
                </a:solidFill>
                <a:latin typeface="Arial" panose="020B0604020202020204" pitchFamily="34" charset="0"/>
                <a:ea typeface="Ariston" panose="02020500000000000000" pitchFamily="18" charset="0"/>
                <a:cs typeface="Arial" panose="020B0604020202020204" pitchFamily="34" charset="0"/>
              </a:rPr>
              <a:t>Microsoft® SQL Server® 2008 All-in-One Desk Reference For Dummies, Robert D. Schneider and Darril Gibson, Wiley Publishing, Inc, 2008 </a:t>
            </a:r>
          </a:p>
          <a:p>
            <a:pPr marL="457200" indent="-457200" algn="just">
              <a:buFont typeface="+mj-lt"/>
              <a:buAutoNum type="arabicPeriod"/>
            </a:pPr>
            <a:r>
              <a:rPr lang="en-US" sz="1800">
                <a:solidFill>
                  <a:schemeClr val="tx1"/>
                </a:solidFill>
                <a:latin typeface="Arial" panose="020B0604020202020204" pitchFamily="34" charset="0"/>
                <a:ea typeface="Ariston" panose="02020500000000000000" pitchFamily="18" charset="0"/>
                <a:cs typeface="Arial" panose="020B0604020202020204" pitchFamily="34" charset="0"/>
              </a:rPr>
              <a:t>Microsoft SQL Server 2008 R2 Administration Cookbook, Satya Shyam K Jayanty, Packt Publishing, 2011 </a:t>
            </a:r>
          </a:p>
        </p:txBody>
      </p:sp>
      <p:sp>
        <p:nvSpPr>
          <p:cNvPr id="6" name="Slide Number Placeholder 5"/>
          <p:cNvSpPr>
            <a:spLocks noGrp="1"/>
          </p:cNvSpPr>
          <p:nvPr>
            <p:ph type="sldNum" sz="quarter" idx="12"/>
          </p:nvPr>
        </p:nvSpPr>
        <p:spPr/>
        <p:txBody>
          <a:bodyPr/>
          <a:lstStyle/>
          <a:p>
            <a:fld id="{540B09C3-072B-4F28-A6F6-54A502C5DD90}" type="slidenum">
              <a:rPr lang="en-US"/>
              <a:pPr/>
              <a:t>5</a:t>
            </a:fld>
            <a:endParaRPr lang="en-US"/>
          </a:p>
        </p:txBody>
      </p:sp>
    </p:spTree>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1150938" y="214313"/>
            <a:ext cx="7793037" cy="1323975"/>
          </a:xfrm>
        </p:spPr>
        <p:txBody>
          <a:bodyPr>
            <a:normAutofit/>
          </a:bodyPr>
          <a:lstStyle/>
          <a:p>
            <a:pPr algn="ctr"/>
            <a:r>
              <a:rPr lang="en-US" sz="4000" b="1" dirty="0" err="1">
                <a:solidFill>
                  <a:srgbClr val="800000"/>
                </a:solidFill>
              </a:rPr>
              <a:t>Tiêu</a:t>
            </a:r>
            <a:r>
              <a:rPr lang="en-US" sz="4000" b="1" dirty="0">
                <a:solidFill>
                  <a:srgbClr val="800000"/>
                </a:solidFill>
              </a:rPr>
              <a:t> </a:t>
            </a:r>
            <a:r>
              <a:rPr lang="en-US" sz="4000" b="1" dirty="0" err="1">
                <a:solidFill>
                  <a:srgbClr val="800000"/>
                </a:solidFill>
              </a:rPr>
              <a:t>chuẩn</a:t>
            </a:r>
            <a:r>
              <a:rPr lang="en-US" sz="4000" b="1" dirty="0">
                <a:solidFill>
                  <a:srgbClr val="800000"/>
                </a:solidFill>
              </a:rPr>
              <a:t> </a:t>
            </a:r>
            <a:r>
              <a:rPr lang="en-US" sz="4000" b="1" dirty="0" err="1">
                <a:solidFill>
                  <a:srgbClr val="800000"/>
                </a:solidFill>
              </a:rPr>
              <a:t>đánh</a:t>
            </a:r>
            <a:r>
              <a:rPr lang="en-US" sz="4000" b="1" dirty="0">
                <a:solidFill>
                  <a:srgbClr val="800000"/>
                </a:solidFill>
              </a:rPr>
              <a:t> </a:t>
            </a:r>
            <a:r>
              <a:rPr lang="en-US" sz="4000" b="1" dirty="0" err="1">
                <a:solidFill>
                  <a:srgbClr val="800000"/>
                </a:solidFill>
              </a:rPr>
              <a:t>giá</a:t>
            </a:r>
            <a:br>
              <a:rPr lang="en-US" sz="4000" b="1" dirty="0">
                <a:solidFill>
                  <a:srgbClr val="800000"/>
                </a:solidFill>
              </a:rPr>
            </a:br>
            <a:endParaRPr lang="en-US" sz="4000" b="1" dirty="0">
              <a:solidFill>
                <a:srgbClr val="800000"/>
              </a:solidFill>
            </a:endParaRPr>
          </a:p>
        </p:txBody>
      </p:sp>
      <p:graphicFrame>
        <p:nvGraphicFramePr>
          <p:cNvPr id="635943" name="Group 39"/>
          <p:cNvGraphicFramePr>
            <a:graphicFrameLocks noGrp="1"/>
          </p:cNvGraphicFramePr>
          <p:nvPr>
            <p:ph sz="half" idx="2"/>
            <p:extLst>
              <p:ext uri="{D42A27DB-BD31-4B8C-83A1-F6EECF244321}">
                <p14:modId xmlns:p14="http://schemas.microsoft.com/office/powerpoint/2010/main" val="3943865764"/>
              </p:ext>
            </p:extLst>
          </p:nvPr>
        </p:nvGraphicFramePr>
        <p:xfrm>
          <a:off x="1295400" y="2548393"/>
          <a:ext cx="6923088" cy="2286000"/>
        </p:xfrm>
        <a:graphic>
          <a:graphicData uri="http://schemas.openxmlformats.org/drawingml/2006/table">
            <a:tbl>
              <a:tblPr/>
              <a:tblGrid>
                <a:gridCol w="3341688">
                  <a:extLst>
                    <a:ext uri="{9D8B030D-6E8A-4147-A177-3AD203B41FA5}">
                      <a16:colId xmlns:a16="http://schemas.microsoft.com/office/drawing/2014/main" val="20000"/>
                    </a:ext>
                  </a:extLst>
                </a:gridCol>
                <a:gridCol w="892175">
                  <a:extLst>
                    <a:ext uri="{9D8B030D-6E8A-4147-A177-3AD203B41FA5}">
                      <a16:colId xmlns:a16="http://schemas.microsoft.com/office/drawing/2014/main" val="20001"/>
                    </a:ext>
                  </a:extLst>
                </a:gridCol>
                <a:gridCol w="2689225">
                  <a:extLst>
                    <a:ext uri="{9D8B030D-6E8A-4147-A177-3AD203B41FA5}">
                      <a16:colId xmlns:a16="http://schemas.microsoft.com/office/drawing/2014/main" val="20002"/>
                    </a:ext>
                  </a:extLst>
                </a:gridCol>
              </a:tblGrid>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990000"/>
                          </a:solidFill>
                          <a:effectLst/>
                          <a:latin typeface="Times New Roman" panose="02020603050405020304" pitchFamily="18" charset="0"/>
                        </a:rPr>
                        <a:t>Kiểm tra và Thi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a:ln>
                            <a:noFill/>
                          </a:ln>
                          <a:solidFill>
                            <a:srgbClr val="990000"/>
                          </a:solidFill>
                          <a:effectLst/>
                          <a:latin typeface="Times New Roman" panose="02020603050405020304" pitchFamily="18" charset="0"/>
                        </a:rPr>
                        <a:t>Điểm</a:t>
                      </a:r>
                      <a:endParaRPr kumimoji="0" lang="en-US" sz="2400" b="1" i="0" u="none" strike="noStrike" cap="none" normalizeH="0" baseline="0" dirty="0">
                        <a:ln>
                          <a:noFill/>
                        </a:ln>
                        <a:solidFill>
                          <a:srgbClr val="99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990000"/>
                          </a:solidFill>
                          <a:effectLst/>
                          <a:latin typeface="Times New Roman" panose="02020603050405020304" pitchFamily="18" charset="0"/>
                        </a:rPr>
                        <a:t>Tuần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FFFFCC"/>
                    </a:solidFill>
                  </a:tcPr>
                </a:tc>
                <a:extLst>
                  <a:ext uri="{0D108BD9-81ED-4DB2-BD59-A6C34878D82A}">
                    <a16:rowId xmlns:a16="http://schemas.microsoft.com/office/drawing/2014/main" val="10000"/>
                  </a:ext>
                </a:extLst>
              </a:tr>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Kiểm tra thường xuyên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Bất kỳ</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24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Thi giữa kỳ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Tuần5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Thi cuối kỳ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Tuần 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344488">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693738">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989013">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12827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17399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1971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26543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111500"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0" name="Slide Number Placeholder 6"/>
          <p:cNvSpPr>
            <a:spLocks noGrp="1"/>
          </p:cNvSpPr>
          <p:nvPr>
            <p:ph type="sldNum" sz="quarter" idx="12"/>
          </p:nvPr>
        </p:nvSpPr>
        <p:spPr/>
        <p:txBody>
          <a:bodyPr/>
          <a:lstStyle/>
          <a:p>
            <a:fld id="{6DE2A784-94EE-4E9F-9B94-6A499D42C4B5}" type="slidenum">
              <a:rPr lang="en-US"/>
              <a:pPr/>
              <a:t>6</a:t>
            </a:fld>
            <a:endParaRPr lang="en-US"/>
          </a:p>
        </p:txBody>
      </p:sp>
      <p:sp>
        <p:nvSpPr>
          <p:cNvPr id="635940" name="Text Box 36"/>
          <p:cNvSpPr txBox="1">
            <a:spLocks noChangeArrowheads="1"/>
          </p:cNvSpPr>
          <p:nvPr/>
        </p:nvSpPr>
        <p:spPr bwMode="auto">
          <a:xfrm>
            <a:off x="762000" y="4800600"/>
            <a:ext cx="728821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80988" indent="-280988">
              <a:defRPr kumimoji="1" sz="2400">
                <a:solidFill>
                  <a:schemeClr val="tx1"/>
                </a:solidFill>
                <a:latin typeface="Times New Roman" panose="02020603050405020304" pitchFamily="18" charset="0"/>
              </a:defRPr>
            </a:lvl1pPr>
            <a:lvl2pPr marL="746125" indent="-288925">
              <a:defRPr kumimoji="1" sz="2400">
                <a:solidFill>
                  <a:schemeClr val="tx1"/>
                </a:solidFill>
                <a:latin typeface="Times New Roman" panose="02020603050405020304" pitchFamily="18" charset="0"/>
              </a:defRPr>
            </a:lvl2pPr>
            <a:lvl3pPr>
              <a:defRPr kumimoji="1" sz="2400">
                <a:solidFill>
                  <a:schemeClr val="tx1"/>
                </a:solidFill>
                <a:latin typeface="Times New Roman" panose="02020603050405020304" pitchFamily="18" charset="0"/>
              </a:defRPr>
            </a:lvl3pPr>
            <a:lvl4pPr>
              <a:defRPr kumimoji="1" sz="2400">
                <a:solidFill>
                  <a:schemeClr val="tx1"/>
                </a:solidFill>
                <a:latin typeface="Times New Roman" panose="02020603050405020304" pitchFamily="18" charset="0"/>
              </a:defRPr>
            </a:lvl4pPr>
            <a:lvl5pPr>
              <a:defRPr kumimoji="1" sz="2400">
                <a:solidFill>
                  <a:schemeClr val="tx1"/>
                </a:solidFill>
                <a:latin typeface="Times New Roman" panose="02020603050405020304" pitchFamily="18" charset="0"/>
              </a:defRPr>
            </a:lvl5pPr>
            <a:lvl6pPr fontAlgn="base">
              <a:spcBef>
                <a:spcPct val="0"/>
              </a:spcBef>
              <a:spcAft>
                <a:spcPct val="0"/>
              </a:spcAft>
              <a:defRPr kumimoji="1" sz="2400">
                <a:solidFill>
                  <a:schemeClr val="tx1"/>
                </a:solidFill>
                <a:latin typeface="Times New Roman" panose="02020603050405020304" pitchFamily="18" charset="0"/>
              </a:defRPr>
            </a:lvl6pPr>
            <a:lvl7pPr fontAlgn="base">
              <a:spcBef>
                <a:spcPct val="0"/>
              </a:spcBef>
              <a:spcAft>
                <a:spcPct val="0"/>
              </a:spcAft>
              <a:defRPr kumimoji="1" sz="2400">
                <a:solidFill>
                  <a:schemeClr val="tx1"/>
                </a:solidFill>
                <a:latin typeface="Times New Roman" panose="02020603050405020304" pitchFamily="18" charset="0"/>
              </a:defRPr>
            </a:lvl7pPr>
            <a:lvl8pPr fontAlgn="base">
              <a:spcBef>
                <a:spcPct val="0"/>
              </a:spcBef>
              <a:spcAft>
                <a:spcPct val="0"/>
              </a:spcAft>
              <a:defRPr kumimoji="1" sz="2400">
                <a:solidFill>
                  <a:schemeClr val="tx1"/>
                </a:solidFill>
                <a:latin typeface="Times New Roman" panose="02020603050405020304" pitchFamily="18" charset="0"/>
              </a:defRPr>
            </a:lvl8pPr>
            <a:lvl9pPr fontAlgn="base">
              <a:spcBef>
                <a:spcPct val="0"/>
              </a:spcBef>
              <a:spcAft>
                <a:spcPct val="0"/>
              </a:spcAft>
              <a:defRPr kumimoji="1" sz="2400">
                <a:solidFill>
                  <a:schemeClr val="tx1"/>
                </a:solidFill>
                <a:latin typeface="Times New Roman" panose="02020603050405020304" pitchFamily="18" charset="0"/>
              </a:defRPr>
            </a:lvl9pPr>
          </a:lstStyle>
          <a:p>
            <a:r>
              <a:rPr kumimoji="0" lang="en-US" b="1" dirty="0" err="1">
                <a:solidFill>
                  <a:srgbClr val="990000"/>
                </a:solidFill>
                <a:cs typeface="Arial" panose="020B0604020202020204" pitchFamily="34" charset="0"/>
              </a:rPr>
              <a:t>Yêu</a:t>
            </a:r>
            <a:r>
              <a:rPr kumimoji="0" lang="en-US" b="1" dirty="0">
                <a:solidFill>
                  <a:srgbClr val="990000"/>
                </a:solidFill>
                <a:cs typeface="Arial" panose="020B0604020202020204" pitchFamily="34" charset="0"/>
              </a:rPr>
              <a:t> </a:t>
            </a:r>
            <a:r>
              <a:rPr kumimoji="0" lang="en-US" b="1" dirty="0" err="1">
                <a:solidFill>
                  <a:srgbClr val="990000"/>
                </a:solidFill>
                <a:cs typeface="Arial" panose="020B0604020202020204" pitchFamily="34" charset="0"/>
              </a:rPr>
              <a:t>cầu</a:t>
            </a:r>
            <a:r>
              <a:rPr kumimoji="0" lang="en-US" b="1" dirty="0">
                <a:solidFill>
                  <a:srgbClr val="990000"/>
                </a:solidFill>
                <a:cs typeface="Arial" panose="020B0604020202020204" pitchFamily="34" charset="0"/>
              </a:rPr>
              <a:t> </a:t>
            </a:r>
            <a:r>
              <a:rPr kumimoji="0" lang="en-US" b="1" dirty="0" err="1">
                <a:solidFill>
                  <a:srgbClr val="990000"/>
                </a:solidFill>
                <a:cs typeface="Arial" panose="020B0604020202020204" pitchFamily="34" charset="0"/>
              </a:rPr>
              <a:t>đối</a:t>
            </a:r>
            <a:r>
              <a:rPr kumimoji="0" lang="en-US" b="1" dirty="0">
                <a:solidFill>
                  <a:srgbClr val="990000"/>
                </a:solidFill>
                <a:cs typeface="Arial" panose="020B0604020202020204" pitchFamily="34" charset="0"/>
              </a:rPr>
              <a:t> </a:t>
            </a:r>
            <a:r>
              <a:rPr kumimoji="0" lang="en-US" b="1" dirty="0" err="1">
                <a:solidFill>
                  <a:srgbClr val="990000"/>
                </a:solidFill>
                <a:cs typeface="Arial" panose="020B0604020202020204" pitchFamily="34" charset="0"/>
              </a:rPr>
              <a:t>với</a:t>
            </a:r>
            <a:r>
              <a:rPr kumimoji="0" lang="en-US" b="1" dirty="0">
                <a:solidFill>
                  <a:srgbClr val="990000"/>
                </a:solidFill>
                <a:cs typeface="Arial" panose="020B0604020202020204" pitchFamily="34" charset="0"/>
              </a:rPr>
              <a:t> </a:t>
            </a:r>
            <a:r>
              <a:rPr kumimoji="0" lang="en-US" b="1" dirty="0" err="1">
                <a:solidFill>
                  <a:srgbClr val="990000"/>
                </a:solidFill>
                <a:cs typeface="Arial" panose="020B0604020202020204" pitchFamily="34" charset="0"/>
              </a:rPr>
              <a:t>sinh</a:t>
            </a:r>
            <a:r>
              <a:rPr kumimoji="0" lang="en-US" b="1" dirty="0">
                <a:solidFill>
                  <a:srgbClr val="990000"/>
                </a:solidFill>
                <a:cs typeface="Arial" panose="020B0604020202020204" pitchFamily="34" charset="0"/>
              </a:rPr>
              <a:t> </a:t>
            </a:r>
            <a:r>
              <a:rPr kumimoji="0" lang="en-US" b="1" dirty="0" err="1">
                <a:solidFill>
                  <a:srgbClr val="990000"/>
                </a:solidFill>
                <a:cs typeface="Arial" panose="020B0604020202020204" pitchFamily="34" charset="0"/>
              </a:rPr>
              <a:t>viên</a:t>
            </a:r>
            <a:r>
              <a:rPr kumimoji="0" lang="en-US" b="1" dirty="0">
                <a:solidFill>
                  <a:srgbClr val="990000"/>
                </a:solidFill>
                <a:cs typeface="Arial" panose="020B0604020202020204" pitchFamily="34" charset="0"/>
              </a:rPr>
              <a:t>:</a:t>
            </a:r>
          </a:p>
          <a:p>
            <a:pPr lvl="1">
              <a:buFontTx/>
              <a:buChar char="•"/>
            </a:pPr>
            <a:r>
              <a:rPr kumimoji="0" lang="en-US" i="1" dirty="0">
                <a:cs typeface="Arial" panose="020B0604020202020204" pitchFamily="34" charset="0"/>
              </a:rPr>
              <a:t>  </a:t>
            </a:r>
            <a:r>
              <a:rPr kumimoji="0" lang="en-US" i="1" dirty="0" err="1">
                <a:cs typeface="Arial" panose="020B0604020202020204" pitchFamily="34" charset="0"/>
              </a:rPr>
              <a:t>Dự</a:t>
            </a:r>
            <a:r>
              <a:rPr kumimoji="0" lang="en-US" i="1" dirty="0">
                <a:cs typeface="Arial" panose="020B0604020202020204" pitchFamily="34" charset="0"/>
              </a:rPr>
              <a:t> </a:t>
            </a:r>
            <a:r>
              <a:rPr kumimoji="0" lang="en-US" i="1" dirty="0" err="1">
                <a:cs typeface="Arial" panose="020B0604020202020204" pitchFamily="34" charset="0"/>
              </a:rPr>
              <a:t>lớp</a:t>
            </a:r>
            <a:r>
              <a:rPr kumimoji="0" lang="en-US" i="1" dirty="0">
                <a:cs typeface="Arial" panose="020B0604020202020204" pitchFamily="34" charset="0"/>
              </a:rPr>
              <a:t>: </a:t>
            </a:r>
            <a:r>
              <a:rPr kumimoji="0" lang="en-US" i="1" dirty="0" err="1">
                <a:cs typeface="Arial" panose="020B0604020202020204" pitchFamily="34" charset="0"/>
              </a:rPr>
              <a:t>lý</a:t>
            </a:r>
            <a:r>
              <a:rPr kumimoji="0" lang="en-US" i="1" dirty="0">
                <a:cs typeface="Arial" panose="020B0604020202020204" pitchFamily="34" charset="0"/>
              </a:rPr>
              <a:t> </a:t>
            </a:r>
            <a:r>
              <a:rPr kumimoji="0" lang="en-US" i="1" dirty="0" err="1">
                <a:cs typeface="Arial" panose="020B0604020202020204" pitchFamily="34" charset="0"/>
              </a:rPr>
              <a:t>thuyết</a:t>
            </a:r>
            <a:r>
              <a:rPr kumimoji="0" lang="en-US" i="1" dirty="0">
                <a:cs typeface="Arial" panose="020B0604020202020204" pitchFamily="34" charset="0"/>
              </a:rPr>
              <a:t> </a:t>
            </a:r>
            <a:r>
              <a:rPr kumimoji="0" lang="en-US" i="1" dirty="0" err="1">
                <a:cs typeface="Arial" panose="020B0604020202020204" pitchFamily="34" charset="0"/>
              </a:rPr>
              <a:t>trên</a:t>
            </a:r>
            <a:r>
              <a:rPr kumimoji="0" lang="en-US" i="1" dirty="0">
                <a:cs typeface="Arial" panose="020B0604020202020204" pitchFamily="34" charset="0"/>
              </a:rPr>
              <a:t> 80% </a:t>
            </a:r>
          </a:p>
          <a:p>
            <a:pPr lvl="1">
              <a:buFontTx/>
              <a:buChar char="•"/>
            </a:pPr>
            <a:r>
              <a:rPr kumimoji="0" lang="en-US" i="1" dirty="0">
                <a:cs typeface="Arial" panose="020B0604020202020204" pitchFamily="34" charset="0"/>
              </a:rPr>
              <a:t>  </a:t>
            </a:r>
            <a:r>
              <a:rPr kumimoji="0" lang="en-US" i="1" dirty="0" err="1">
                <a:cs typeface="Arial" panose="020B0604020202020204" pitchFamily="34" charset="0"/>
              </a:rPr>
              <a:t>Bài</a:t>
            </a:r>
            <a:r>
              <a:rPr kumimoji="0" lang="en-US" i="1" dirty="0">
                <a:cs typeface="Arial" panose="020B0604020202020204" pitchFamily="34" charset="0"/>
              </a:rPr>
              <a:t> </a:t>
            </a:r>
            <a:r>
              <a:rPr kumimoji="0" lang="en-US" i="1" dirty="0" err="1">
                <a:cs typeface="Arial" panose="020B0604020202020204" pitchFamily="34" charset="0"/>
              </a:rPr>
              <a:t>tập</a:t>
            </a:r>
            <a:r>
              <a:rPr kumimoji="0" lang="en-US" i="1" dirty="0">
                <a:cs typeface="Arial" panose="020B0604020202020204" pitchFamily="34" charset="0"/>
              </a:rPr>
              <a:t>: </a:t>
            </a:r>
            <a:r>
              <a:rPr kumimoji="0" lang="en-US" i="1" dirty="0" err="1">
                <a:cs typeface="Arial" panose="020B0604020202020204" pitchFamily="34" charset="0"/>
              </a:rPr>
              <a:t>hoàn</a:t>
            </a:r>
            <a:r>
              <a:rPr kumimoji="0" lang="en-US" i="1" dirty="0">
                <a:cs typeface="Arial" panose="020B0604020202020204" pitchFamily="34" charset="0"/>
              </a:rPr>
              <a:t> </a:t>
            </a:r>
            <a:r>
              <a:rPr kumimoji="0" lang="en-US" i="1" dirty="0" err="1">
                <a:cs typeface="Arial" panose="020B0604020202020204" pitchFamily="34" charset="0"/>
              </a:rPr>
              <a:t>thành</a:t>
            </a:r>
            <a:r>
              <a:rPr kumimoji="0" lang="en-US" i="1" dirty="0">
                <a:cs typeface="Arial" panose="020B0604020202020204" pitchFamily="34" charset="0"/>
              </a:rPr>
              <a:t> </a:t>
            </a:r>
            <a:r>
              <a:rPr kumimoji="0" lang="en-US" i="1" dirty="0" err="1">
                <a:cs typeface="Arial" panose="020B0604020202020204" pitchFamily="34" charset="0"/>
              </a:rPr>
              <a:t>các</a:t>
            </a:r>
            <a:r>
              <a:rPr kumimoji="0" lang="en-US" i="1" dirty="0">
                <a:cs typeface="Arial" panose="020B0604020202020204" pitchFamily="34" charset="0"/>
              </a:rPr>
              <a:t> </a:t>
            </a:r>
            <a:r>
              <a:rPr kumimoji="0" lang="en-US" i="1" dirty="0" err="1">
                <a:cs typeface="Arial" panose="020B0604020202020204" pitchFamily="34" charset="0"/>
              </a:rPr>
              <a:t>bài</a:t>
            </a:r>
            <a:r>
              <a:rPr kumimoji="0" lang="en-US" i="1" dirty="0">
                <a:cs typeface="Arial" panose="020B0604020202020204" pitchFamily="34" charset="0"/>
              </a:rPr>
              <a:t> </a:t>
            </a:r>
            <a:r>
              <a:rPr kumimoji="0" lang="en-US" i="1" dirty="0" err="1">
                <a:cs typeface="Arial" panose="020B0604020202020204" pitchFamily="34" charset="0"/>
              </a:rPr>
              <a:t>tập</a:t>
            </a:r>
            <a:r>
              <a:rPr kumimoji="0" lang="en-US" i="1" dirty="0">
                <a:cs typeface="Arial" panose="020B0604020202020204" pitchFamily="34" charset="0"/>
              </a:rPr>
              <a:t> </a:t>
            </a:r>
            <a:r>
              <a:rPr kumimoji="0" lang="en-US" i="1" dirty="0" err="1">
                <a:cs typeface="Arial" panose="020B0604020202020204" pitchFamily="34" charset="0"/>
              </a:rPr>
              <a:t>trên</a:t>
            </a:r>
            <a:r>
              <a:rPr kumimoji="0" lang="en-US" i="1" dirty="0">
                <a:cs typeface="Arial" panose="020B0604020202020204" pitchFamily="34" charset="0"/>
              </a:rPr>
              <a:t> </a:t>
            </a:r>
            <a:r>
              <a:rPr kumimoji="0" lang="en-US" i="1" dirty="0" err="1">
                <a:cs typeface="Arial" panose="020B0604020202020204" pitchFamily="34" charset="0"/>
              </a:rPr>
              <a:t>lớp</a:t>
            </a:r>
            <a:r>
              <a:rPr kumimoji="0" lang="en-US" i="1" dirty="0">
                <a:cs typeface="Arial" panose="020B0604020202020204" pitchFamily="34" charset="0"/>
              </a:rPr>
              <a:t> </a:t>
            </a:r>
            <a:r>
              <a:rPr kumimoji="0" lang="en-US" i="1" dirty="0" err="1">
                <a:cs typeface="Arial" panose="020B0604020202020204" pitchFamily="34" charset="0"/>
              </a:rPr>
              <a:t>và</a:t>
            </a:r>
            <a:r>
              <a:rPr kumimoji="0" lang="en-US" i="1" dirty="0">
                <a:cs typeface="Arial" panose="020B0604020202020204" pitchFamily="34" charset="0"/>
              </a:rPr>
              <a:t> ở </a:t>
            </a:r>
            <a:r>
              <a:rPr kumimoji="0" lang="en-US" i="1" dirty="0" err="1">
                <a:cs typeface="Arial" panose="020B0604020202020204" pitchFamily="34" charset="0"/>
              </a:rPr>
              <a:t>nhà</a:t>
            </a:r>
            <a:r>
              <a:rPr kumimoji="0" lang="en-US" i="1" dirty="0">
                <a:cs typeface="Arial" panose="020B0604020202020204" pitchFamily="34" charset="0"/>
              </a:rPr>
              <a:t> </a:t>
            </a:r>
          </a:p>
          <a:p>
            <a:pPr lvl="1">
              <a:buFontTx/>
              <a:buChar char="•"/>
            </a:pPr>
            <a:r>
              <a:rPr kumimoji="0" lang="en-US" i="1" dirty="0">
                <a:cs typeface="Arial" panose="020B0604020202020204" pitchFamily="34" charset="0"/>
              </a:rPr>
              <a:t>  </a:t>
            </a:r>
            <a:r>
              <a:rPr kumimoji="0" lang="en-US" i="1" dirty="0" err="1">
                <a:cs typeface="Arial" panose="020B0604020202020204" pitchFamily="34" charset="0"/>
              </a:rPr>
              <a:t>Tham</a:t>
            </a:r>
            <a:r>
              <a:rPr kumimoji="0" lang="en-US" i="1" dirty="0">
                <a:cs typeface="Arial" panose="020B0604020202020204" pitchFamily="34" charset="0"/>
              </a:rPr>
              <a:t> </a:t>
            </a:r>
            <a:r>
              <a:rPr kumimoji="0" lang="en-US" i="1" dirty="0" err="1">
                <a:cs typeface="Arial" panose="020B0604020202020204" pitchFamily="34" charset="0"/>
              </a:rPr>
              <a:t>gia</a:t>
            </a:r>
            <a:r>
              <a:rPr kumimoji="0" lang="en-US" i="1" dirty="0">
                <a:cs typeface="Arial" panose="020B0604020202020204" pitchFamily="34" charset="0"/>
              </a:rPr>
              <a:t> </a:t>
            </a:r>
            <a:r>
              <a:rPr kumimoji="0" lang="en-US" i="1" dirty="0" err="1">
                <a:cs typeface="Arial" panose="020B0604020202020204" pitchFamily="34" charset="0"/>
              </a:rPr>
              <a:t>đầy</a:t>
            </a:r>
            <a:r>
              <a:rPr kumimoji="0" lang="en-US" i="1" dirty="0">
                <a:cs typeface="Arial" panose="020B0604020202020204" pitchFamily="34" charset="0"/>
              </a:rPr>
              <a:t> </a:t>
            </a:r>
            <a:r>
              <a:rPr kumimoji="0" lang="en-US" i="1" dirty="0" err="1">
                <a:cs typeface="Arial" panose="020B0604020202020204" pitchFamily="34" charset="0"/>
              </a:rPr>
              <a:t>đủ</a:t>
            </a:r>
            <a:r>
              <a:rPr kumimoji="0" lang="en-US" i="1" dirty="0">
                <a:cs typeface="Arial" panose="020B0604020202020204" pitchFamily="34" charset="0"/>
              </a:rPr>
              <a:t> </a:t>
            </a:r>
            <a:r>
              <a:rPr kumimoji="0" lang="en-US" i="1" dirty="0" err="1">
                <a:cs typeface="Arial" panose="020B0604020202020204" pitchFamily="34" charset="0"/>
              </a:rPr>
              <a:t>các</a:t>
            </a:r>
            <a:r>
              <a:rPr kumimoji="0" lang="en-US" i="1" dirty="0">
                <a:cs typeface="Arial" panose="020B0604020202020204" pitchFamily="34" charset="0"/>
              </a:rPr>
              <a:t> </a:t>
            </a:r>
            <a:r>
              <a:rPr kumimoji="0" lang="en-US" i="1" dirty="0" err="1">
                <a:cs typeface="Arial" panose="020B0604020202020204" pitchFamily="34" charset="0"/>
              </a:rPr>
              <a:t>buổi</a:t>
            </a:r>
            <a:r>
              <a:rPr kumimoji="0" lang="en-US" i="1" dirty="0">
                <a:cs typeface="Arial" panose="020B0604020202020204" pitchFamily="34" charset="0"/>
              </a:rPr>
              <a:t> </a:t>
            </a:r>
            <a:r>
              <a:rPr kumimoji="0" lang="en-US" i="1" dirty="0" err="1">
                <a:cs typeface="Arial" panose="020B0604020202020204" pitchFamily="34" charset="0"/>
              </a:rPr>
              <a:t>thảo</a:t>
            </a:r>
            <a:r>
              <a:rPr kumimoji="0" lang="en-US" i="1" dirty="0">
                <a:cs typeface="Arial" panose="020B0604020202020204" pitchFamily="34" charset="0"/>
              </a:rPr>
              <a:t> </a:t>
            </a:r>
            <a:r>
              <a:rPr kumimoji="0" lang="en-US" i="1" dirty="0" err="1">
                <a:cs typeface="Arial" panose="020B0604020202020204" pitchFamily="34" charset="0"/>
              </a:rPr>
              <a:t>luận</a:t>
            </a:r>
            <a:r>
              <a:rPr kumimoji="0" lang="en-US" i="1" dirty="0">
                <a:cs typeface="Arial" panose="020B0604020202020204" pitchFamily="34" charset="0"/>
              </a:rPr>
              <a:t> </a:t>
            </a:r>
            <a:r>
              <a:rPr kumimoji="0" lang="en-US" i="1" dirty="0" err="1">
                <a:cs typeface="Arial" panose="020B0604020202020204" pitchFamily="34" charset="0"/>
              </a:rPr>
              <a:t>của</a:t>
            </a:r>
            <a:r>
              <a:rPr kumimoji="0" lang="en-US" i="1" dirty="0">
                <a:cs typeface="Arial" panose="020B0604020202020204" pitchFamily="34" charset="0"/>
              </a:rPr>
              <a:t> </a:t>
            </a:r>
            <a:r>
              <a:rPr kumimoji="0" lang="en-US" i="1" dirty="0" err="1">
                <a:cs typeface="Arial" panose="020B0604020202020204" pitchFamily="34" charset="0"/>
              </a:rPr>
              <a:t>nhóm</a:t>
            </a:r>
            <a:endParaRPr kumimoji="0" lang="en-US" i="1" dirty="0">
              <a:cs typeface="Arial" panose="020B0604020202020204" pitchFamily="34" charset="0"/>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lgn="ctr" eaLnBrk="1" hangingPunct="1">
              <a:lnSpc>
                <a:spcPct val="80000"/>
              </a:lnSpc>
            </a:pPr>
            <a:fld id="{856AD530-5AFA-4750-8E30-2AD0A11FDC75}" type="slidenum">
              <a:rPr kumimoji="0" lang="en-US" sz="1200" b="1">
                <a:solidFill>
                  <a:srgbClr val="FFFFFF"/>
                </a:solidFill>
                <a:latin typeface="Arial" panose="020B0604020202020204" pitchFamily="34" charset="0"/>
                <a:cs typeface="Arial" panose="020B0604020202020204" pitchFamily="34" charset="0"/>
              </a:rPr>
              <a:pPr algn="ctr" eaLnBrk="1" hangingPunct="1">
                <a:lnSpc>
                  <a:spcPct val="80000"/>
                </a:lnSpc>
              </a:pPr>
              <a:t>6</a:t>
            </a:fld>
            <a:endParaRPr kumimoji="0" lang="en-US" sz="1200" b="1">
              <a:solidFill>
                <a:srgbClr val="FFFFFF"/>
              </a:solidFill>
              <a:latin typeface="Arial" panose="020B060402020202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EC0AC3BE-8E78-C8DD-2F41-B9412EF00039}"/>
              </a:ext>
            </a:extLst>
          </p:cNvPr>
          <p:cNvSpPr txBox="1">
            <a:spLocks/>
          </p:cNvSpPr>
          <p:nvPr/>
        </p:nvSpPr>
        <p:spPr>
          <a:xfrm>
            <a:off x="457200" y="1600200"/>
            <a:ext cx="8229600" cy="45259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r>
              <a:rPr lang="en-US" dirty="0"/>
              <a:t>Thi </a:t>
            </a:r>
            <a:r>
              <a:rPr lang="en-US" dirty="0" err="1"/>
              <a:t>giữa</a:t>
            </a:r>
            <a:r>
              <a:rPr lang="en-US" dirty="0"/>
              <a:t> </a:t>
            </a:r>
            <a:r>
              <a:rPr lang="en-US" dirty="0" err="1"/>
              <a:t>kỳ</a:t>
            </a:r>
            <a:r>
              <a:rPr lang="en-US" dirty="0"/>
              <a:t> : </a:t>
            </a:r>
            <a:r>
              <a:rPr lang="en-US" dirty="0" err="1"/>
              <a:t>thực</a:t>
            </a:r>
            <a:r>
              <a:rPr lang="en-US" dirty="0"/>
              <a:t> </a:t>
            </a:r>
            <a:r>
              <a:rPr lang="en-US" dirty="0" err="1"/>
              <a:t>hành</a:t>
            </a:r>
            <a:r>
              <a:rPr lang="en-US" dirty="0"/>
              <a:t> </a:t>
            </a:r>
          </a:p>
          <a:p>
            <a:pPr fontAlgn="auto"/>
            <a:r>
              <a:rPr lang="en-US" dirty="0"/>
              <a:t>Thi </a:t>
            </a:r>
            <a:r>
              <a:rPr lang="en-US" dirty="0" err="1"/>
              <a:t>cuối</a:t>
            </a:r>
            <a:r>
              <a:rPr lang="en-US" dirty="0"/>
              <a:t> </a:t>
            </a:r>
            <a:r>
              <a:rPr lang="en-US" dirty="0" err="1"/>
              <a:t>kỳ</a:t>
            </a:r>
            <a:r>
              <a:rPr lang="en-US" dirty="0"/>
              <a:t>  : </a:t>
            </a:r>
            <a:r>
              <a:rPr lang="en-US" dirty="0" err="1"/>
              <a:t>thực</a:t>
            </a:r>
            <a:r>
              <a:rPr lang="en-US" dirty="0"/>
              <a:t> </a:t>
            </a:r>
            <a:r>
              <a:rPr lang="en-US" dirty="0" err="1"/>
              <a:t>hành</a:t>
            </a:r>
            <a:endParaRPr lang="en-US" dirty="0"/>
          </a:p>
          <a:p>
            <a:pPr fontAlgn="auto"/>
            <a:r>
              <a:rPr lang="en-US" dirty="0" err="1"/>
              <a:t>Kiểm</a:t>
            </a:r>
            <a:r>
              <a:rPr lang="en-US" dirty="0"/>
              <a:t> </a:t>
            </a:r>
            <a:r>
              <a:rPr lang="en-US" dirty="0" err="1"/>
              <a:t>tra</a:t>
            </a:r>
            <a:r>
              <a:rPr lang="en-US" dirty="0"/>
              <a:t> </a:t>
            </a:r>
            <a:r>
              <a:rPr lang="en-US" dirty="0" err="1"/>
              <a:t>thường</a:t>
            </a:r>
            <a:r>
              <a:rPr lang="en-US" dirty="0"/>
              <a:t> </a:t>
            </a:r>
            <a:r>
              <a:rPr lang="en-US" dirty="0" err="1"/>
              <a:t>kỳ</a:t>
            </a:r>
            <a:r>
              <a:rPr lang="en-US" dirty="0"/>
              <a:t> : 2 </a:t>
            </a:r>
            <a:r>
              <a:rPr lang="en-US" dirty="0" err="1"/>
              <a:t>bài</a:t>
            </a:r>
            <a:endParaRPr lang="en-US" dirty="0"/>
          </a:p>
          <a:p>
            <a:pPr fontAlgn="auto"/>
            <a:r>
              <a:rPr lang="en-US" dirty="0" err="1"/>
              <a:t>Kiểm</a:t>
            </a:r>
            <a:r>
              <a:rPr lang="en-US" dirty="0"/>
              <a:t> </a:t>
            </a:r>
            <a:r>
              <a:rPr lang="en-US" dirty="0" err="1"/>
              <a:t>tra</a:t>
            </a:r>
            <a:r>
              <a:rPr lang="en-US" dirty="0"/>
              <a:t> </a:t>
            </a:r>
            <a:r>
              <a:rPr lang="en-US" dirty="0" err="1"/>
              <a:t>thực</a:t>
            </a:r>
            <a:r>
              <a:rPr lang="en-US" dirty="0"/>
              <a:t> </a:t>
            </a:r>
            <a:r>
              <a:rPr lang="en-US" dirty="0" err="1"/>
              <a:t>hành</a:t>
            </a:r>
            <a:r>
              <a:rPr lang="en-US" dirty="0"/>
              <a:t> : 1 </a:t>
            </a:r>
            <a:r>
              <a:rPr lang="en-US" dirty="0" err="1"/>
              <a:t>bài</a:t>
            </a:r>
            <a:endParaRPr lang="en-US" dirty="0"/>
          </a:p>
        </p:txBody>
      </p:sp>
    </p:spTree>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457200" y="533400"/>
            <a:ext cx="8229600" cy="1035050"/>
          </a:xfrm>
        </p:spPr>
        <p:txBody>
          <a:bodyPr/>
          <a:lstStyle/>
          <a:p>
            <a:pPr algn="ctr"/>
            <a:r>
              <a:rPr lang="en-US" sz="3500" b="1">
                <a:solidFill>
                  <a:srgbClr val="800000"/>
                </a:solidFill>
              </a:rPr>
              <a:t>Trao đổi thông tin</a:t>
            </a:r>
          </a:p>
        </p:txBody>
      </p:sp>
      <p:sp>
        <p:nvSpPr>
          <p:cNvPr id="8" name="Slide Number Placeholder 6"/>
          <p:cNvSpPr>
            <a:spLocks noGrp="1"/>
          </p:cNvSpPr>
          <p:nvPr>
            <p:ph type="sldNum" sz="quarter" idx="12"/>
          </p:nvPr>
        </p:nvSpPr>
        <p:spPr/>
        <p:txBody>
          <a:bodyPr/>
          <a:lstStyle/>
          <a:p>
            <a:fld id="{5FB96EC9-EA4C-4D48-A9A3-B7B54DE70867}" type="slidenum">
              <a:rPr lang="en-US"/>
              <a:pPr/>
              <a:t>7</a:t>
            </a:fld>
            <a:endParaRPr lang="en-US"/>
          </a:p>
        </p:txBody>
      </p:sp>
      <p:sp>
        <p:nvSpPr>
          <p:cNvPr id="636931" name="Text Box 3"/>
          <p:cNvSpPr txBox="1">
            <a:spLocks noChangeArrowheads="1"/>
          </p:cNvSpPr>
          <p:nvPr/>
        </p:nvSpPr>
        <p:spPr bwMode="auto">
          <a:xfrm>
            <a:off x="914400" y="2207359"/>
            <a:ext cx="777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0988" indent="-280988">
              <a:defRPr kumimoji="1" sz="2400">
                <a:solidFill>
                  <a:schemeClr val="tx1"/>
                </a:solidFill>
                <a:latin typeface="Times New Roman" panose="02020603050405020304" pitchFamily="18" charset="0"/>
              </a:defRPr>
            </a:lvl1pPr>
            <a:lvl2pPr marL="746125" indent="-288925">
              <a:defRPr kumimoji="1" sz="2400">
                <a:solidFill>
                  <a:schemeClr val="tx1"/>
                </a:solidFill>
                <a:latin typeface="Times New Roman" panose="02020603050405020304" pitchFamily="18" charset="0"/>
              </a:defRPr>
            </a:lvl2pPr>
            <a:lvl3pPr>
              <a:defRPr kumimoji="1" sz="2400">
                <a:solidFill>
                  <a:schemeClr val="tx1"/>
                </a:solidFill>
                <a:latin typeface="Times New Roman" panose="02020603050405020304" pitchFamily="18" charset="0"/>
              </a:defRPr>
            </a:lvl3pPr>
            <a:lvl4pPr>
              <a:defRPr kumimoji="1" sz="2400">
                <a:solidFill>
                  <a:schemeClr val="tx1"/>
                </a:solidFill>
                <a:latin typeface="Times New Roman" panose="02020603050405020304" pitchFamily="18" charset="0"/>
              </a:defRPr>
            </a:lvl4pPr>
            <a:lvl5pPr>
              <a:defRPr kumimoji="1" sz="2400">
                <a:solidFill>
                  <a:schemeClr val="tx1"/>
                </a:solidFill>
                <a:latin typeface="Times New Roman" panose="02020603050405020304" pitchFamily="18" charset="0"/>
              </a:defRPr>
            </a:lvl5pPr>
            <a:lvl6pPr fontAlgn="base">
              <a:spcBef>
                <a:spcPct val="0"/>
              </a:spcBef>
              <a:spcAft>
                <a:spcPct val="0"/>
              </a:spcAft>
              <a:defRPr kumimoji="1" sz="2400">
                <a:solidFill>
                  <a:schemeClr val="tx1"/>
                </a:solidFill>
                <a:latin typeface="Times New Roman" panose="02020603050405020304" pitchFamily="18" charset="0"/>
              </a:defRPr>
            </a:lvl6pPr>
            <a:lvl7pPr fontAlgn="base">
              <a:spcBef>
                <a:spcPct val="0"/>
              </a:spcBef>
              <a:spcAft>
                <a:spcPct val="0"/>
              </a:spcAft>
              <a:defRPr kumimoji="1" sz="2400">
                <a:solidFill>
                  <a:schemeClr val="tx1"/>
                </a:solidFill>
                <a:latin typeface="Times New Roman" panose="02020603050405020304" pitchFamily="18" charset="0"/>
              </a:defRPr>
            </a:lvl7pPr>
            <a:lvl8pPr fontAlgn="base">
              <a:spcBef>
                <a:spcPct val="0"/>
              </a:spcBef>
              <a:spcAft>
                <a:spcPct val="0"/>
              </a:spcAft>
              <a:defRPr kumimoji="1" sz="2400">
                <a:solidFill>
                  <a:schemeClr val="tx1"/>
                </a:solidFill>
                <a:latin typeface="Times New Roman" panose="02020603050405020304" pitchFamily="18" charset="0"/>
              </a:defRPr>
            </a:lvl8pPr>
            <a:lvl9pPr fontAlgn="base">
              <a:spcBef>
                <a:spcPct val="0"/>
              </a:spcBef>
              <a:spcAft>
                <a:spcPct val="0"/>
              </a:spcAft>
              <a:defRPr kumimoji="1" sz="2400">
                <a:solidFill>
                  <a:schemeClr val="tx1"/>
                </a:solidFill>
                <a:latin typeface="Times New Roman" panose="02020603050405020304" pitchFamily="18" charset="0"/>
              </a:defRPr>
            </a:lvl9pPr>
          </a:lstStyle>
          <a:p>
            <a:r>
              <a:rPr kumimoji="0" lang="en-US" b="1" dirty="0" err="1">
                <a:solidFill>
                  <a:schemeClr val="tx2"/>
                </a:solidFill>
                <a:cs typeface="Arial" panose="020B0604020202020204" pitchFamily="34" charset="0"/>
              </a:rPr>
              <a:t>Địa</a:t>
            </a:r>
            <a:r>
              <a:rPr kumimoji="0" lang="en-US" b="1" dirty="0">
                <a:solidFill>
                  <a:schemeClr val="tx2"/>
                </a:solidFill>
                <a:cs typeface="Arial" panose="020B0604020202020204" pitchFamily="34" charset="0"/>
              </a:rPr>
              <a:t> </a:t>
            </a:r>
            <a:r>
              <a:rPr kumimoji="0" lang="en-US" b="1" dirty="0" err="1">
                <a:solidFill>
                  <a:schemeClr val="tx2"/>
                </a:solidFill>
                <a:cs typeface="Arial" panose="020B0604020202020204" pitchFamily="34" charset="0"/>
              </a:rPr>
              <a:t>chỉ</a:t>
            </a:r>
            <a:r>
              <a:rPr kumimoji="0" lang="en-US" b="1" dirty="0">
                <a:solidFill>
                  <a:schemeClr val="tx2"/>
                </a:solidFill>
                <a:cs typeface="Arial" panose="020B0604020202020204" pitchFamily="34" charset="0"/>
              </a:rPr>
              <a:t> mail:</a:t>
            </a:r>
          </a:p>
          <a:p>
            <a:pPr lvl="1">
              <a:buFontTx/>
              <a:buChar char="•"/>
            </a:pPr>
            <a:r>
              <a:rPr kumimoji="0" lang="en-US" i="1" dirty="0">
                <a:cs typeface="Arial" panose="020B0604020202020204" pitchFamily="34" charset="0"/>
              </a:rPr>
              <a:t>  bs_trucly@hotmail.com</a:t>
            </a:r>
          </a:p>
        </p:txBody>
      </p:sp>
      <p:sp>
        <p:nvSpPr>
          <p:cNvPr id="4" name="Slide Number Placeholder 3"/>
          <p:cNvSpPr txBox="1">
            <a:spLocks noGrp="1"/>
          </p:cNvSpPr>
          <p:nvPr/>
        </p:nvSpPr>
        <p:spPr>
          <a:xfrm>
            <a:off x="0" y="1271588"/>
            <a:ext cx="533400" cy="244475"/>
          </a:xfrm>
          <a:prstGeom prst="rect">
            <a:avLst/>
          </a:prstGeom>
          <a:noFill/>
        </p:spPr>
        <p:txBody>
          <a:bodyPr anchor="ctr">
            <a:norm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lgn="ctr" eaLnBrk="1" hangingPunct="1">
              <a:lnSpc>
                <a:spcPct val="80000"/>
              </a:lnSpc>
            </a:pPr>
            <a:fld id="{9A6BACE9-9BBB-45B5-9288-771CB8363524}" type="slidenum">
              <a:rPr kumimoji="0" lang="en-US" sz="1200" b="1">
                <a:solidFill>
                  <a:srgbClr val="FFFFFF"/>
                </a:solidFill>
                <a:latin typeface="Arial" panose="020B0604020202020204" pitchFamily="34" charset="0"/>
                <a:cs typeface="Arial" panose="020B0604020202020204" pitchFamily="34" charset="0"/>
              </a:rPr>
              <a:pPr algn="ctr" eaLnBrk="1" hangingPunct="1">
                <a:lnSpc>
                  <a:spcPct val="80000"/>
                </a:lnSpc>
              </a:pPr>
              <a:t>7</a:t>
            </a:fld>
            <a:endParaRPr kumimoji="0" lang="en-US" sz="1200" b="1">
              <a:solidFill>
                <a:srgbClr val="FFFFFF"/>
              </a:solidFill>
              <a:latin typeface="Arial" panose="020B0604020202020204" pitchFamily="34" charset="0"/>
              <a:cs typeface="Arial" panose="020B0604020202020204" pitchFamily="34" charset="0"/>
            </a:endParaRPr>
          </a:p>
        </p:txBody>
      </p:sp>
    </p:spTree>
  </p:cSld>
  <p:clrMapOvr>
    <a:masterClrMapping/>
  </p:clrMapOvr>
  <p:transition>
    <p:checker/>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3994</TotalTime>
  <Words>547</Words>
  <Application>Microsoft Office PowerPoint</Application>
  <PresentationFormat>On-screen Show (4:3)</PresentationFormat>
  <Paragraphs>83</Paragraphs>
  <Slides>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7</vt:i4>
      </vt:variant>
      <vt:variant>
        <vt:lpstr>Custom Shows</vt:lpstr>
      </vt:variant>
      <vt:variant>
        <vt:i4>1</vt:i4>
      </vt:variant>
    </vt:vector>
  </HeadingPairs>
  <TitlesOfParts>
    <vt:vector size="16" baseType="lpstr">
      <vt:lpstr>Arial</vt:lpstr>
      <vt:lpstr>Calibri</vt:lpstr>
      <vt:lpstr>Calibri Light</vt:lpstr>
      <vt:lpstr>Cambria</vt:lpstr>
      <vt:lpstr>Times New Roman</vt:lpstr>
      <vt:lpstr>Verdana</vt:lpstr>
      <vt:lpstr>Wingdings</vt:lpstr>
      <vt:lpstr>Retrospect</vt:lpstr>
      <vt:lpstr>PowerPoint Presentation</vt:lpstr>
      <vt:lpstr>Mục tiêu </vt:lpstr>
      <vt:lpstr>Kiến thức tiên quyết </vt:lpstr>
      <vt:lpstr>Nội dung chương trình</vt:lpstr>
      <vt:lpstr>Tài liệu </vt:lpstr>
      <vt:lpstr>Tiêu chuẩn đánh giá </vt:lpstr>
      <vt:lpstr>Trao đổi thông tin</vt:lpstr>
      <vt:lpstr>Do Thi</vt:lpstr>
    </vt:vector>
  </TitlesOfParts>
  <Company>Incoll4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dc:title>
  <dc:creator>Administrator</dc:creator>
  <cp:lastModifiedBy>Truc Ly Nguyen Thi</cp:lastModifiedBy>
  <cp:revision>331</cp:revision>
  <cp:lastPrinted>1601-01-01T00:00:00Z</cp:lastPrinted>
  <dcterms:created xsi:type="dcterms:W3CDTF">2004-07-18T02:07:00Z</dcterms:created>
  <dcterms:modified xsi:type="dcterms:W3CDTF">2023-01-09T08:37:32Z</dcterms:modified>
</cp:coreProperties>
</file>